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24371300" cy="13716000"/>
  <p:notesSz cx="6858000" cy="9144000"/>
  <p:embeddedFontLst>
    <p:embeddedFont>
      <p:font typeface="Calibri" panose="020F0502020204030204" pitchFamily="34" charset="0"/>
      <p:regular r:id="rId49"/>
      <p:bold r:id="rId50"/>
      <p:italic r:id="rId51"/>
      <p:boldItalic r:id="rId52"/>
    </p:embeddedFont>
    <p:embeddedFont>
      <p:font typeface="Montserrat SemiBold" panose="020F0502020204030204" pitchFamily="34"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4" roundtripDataSignature="AMtx7miQnztijMyEyejzMDHEUXW2tO1sR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A5A0"/>
    <a:srgbClr val="FAD0CA"/>
    <a:srgbClr val="96000F"/>
    <a:srgbClr val="DC37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98" autoAdjust="0"/>
    <p:restoredTop sz="70687" autoAdjust="0"/>
  </p:normalViewPr>
  <p:slideViewPr>
    <p:cSldViewPr snapToGrid="0" snapToObjects="1">
      <p:cViewPr varScale="1">
        <p:scale>
          <a:sx n="39" d="100"/>
          <a:sy n="39" d="100"/>
        </p:scale>
        <p:origin x="1960" y="168"/>
      </p:cViewPr>
      <p:guideLst/>
    </p:cSldViewPr>
  </p:slideViewPr>
  <p:notesTextViewPr>
    <p:cViewPr>
      <p:scale>
        <a:sx n="155" d="100"/>
        <a:sy n="15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66"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customschemas.google.com/relationships/presentationmetadata" Target="metadata"/><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portfolios.massart.edu/ebrownart"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youthandmedia.org/team/core/" TargetMode="External"/><Relationship Id="rId4" Type="http://schemas.openxmlformats.org/officeDocument/2006/relationships/hyperlink" Target="https://cyber.harvard.edu/people/ahasse"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8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 name="Google Shape;144;p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r" rtl="1">
              <a:lnSpc>
                <a:spcPct val="100000"/>
              </a:lnSpc>
              <a:spcBef>
                <a:spcPts val="0"/>
              </a:spcBef>
              <a:spcAft>
                <a:spcPts val="0"/>
              </a:spcAft>
              <a:buClr>
                <a:schemeClr val="dk1"/>
              </a:buClr>
              <a:buSzPts val="1100"/>
              <a:buFont typeface="Arial"/>
              <a:buNone/>
            </a:pPr>
            <a:r>
              <a:rPr lang="ar-AE" b="1" u="sng" dirty="0">
                <a:solidFill>
                  <a:schemeClr val="dk2"/>
                </a:solidFill>
                <a:latin typeface="Montserrat SemiBold"/>
                <a:ea typeface="Montserrat SemiBold"/>
                <a:cs typeface="Montserrat SemiBold"/>
                <a:sym typeface="Montserrat SemiBold"/>
                <a:rtl/>
              </a:rPr>
              <a:t>ملاحظات المتحدث:</a:t>
            </a:r>
            <a:endParaRPr b="1" dirty="0">
              <a:solidFill>
                <a:schemeClr val="dk2"/>
              </a:solidFill>
              <a:latin typeface="Montserrat SemiBold"/>
              <a:ea typeface="Montserrat SemiBold"/>
              <a:cs typeface="Montserrat SemiBold"/>
              <a:sym typeface="Montserrat SemiBold"/>
            </a:endParaRPr>
          </a:p>
          <a:p>
            <a:pPr marL="158750" lvl="0" indent="0" algn="r" rtl="1">
              <a:lnSpc>
                <a:spcPct val="100000"/>
              </a:lnSpc>
              <a:spcBef>
                <a:spcPts val="0"/>
              </a:spcBef>
              <a:spcAft>
                <a:spcPts val="0"/>
              </a:spcAft>
              <a:buClr>
                <a:schemeClr val="dk1"/>
              </a:buClr>
              <a:buSzPts val="1100"/>
              <a:buFont typeface="Arial"/>
              <a:buNone/>
            </a:pPr>
            <a:endParaRPr b="1" dirty="0">
              <a:solidFill>
                <a:schemeClr val="dk2"/>
              </a:solidFill>
              <a:latin typeface="Montserrat SemiBold"/>
              <a:ea typeface="Montserrat SemiBold"/>
              <a:cs typeface="Montserrat SemiBold"/>
              <a:sym typeface="Montserrat SemiBold"/>
            </a:endParaRPr>
          </a:p>
          <a:p>
            <a:pPr marL="158750" lvl="0" indent="0" algn="r" rtl="1">
              <a:lnSpc>
                <a:spcPct val="100000"/>
              </a:lnSpc>
              <a:spcBef>
                <a:spcPts val="0"/>
              </a:spcBef>
              <a:spcAft>
                <a:spcPts val="0"/>
              </a:spcAft>
              <a:buSzPts val="1100"/>
              <a:buNone/>
            </a:pPr>
            <a:r>
              <a:rPr lang="ar-AE" b="0" dirty="0">
                <a:solidFill>
                  <a:schemeClr val="dk2"/>
                </a:solidFill>
                <a:latin typeface="Montserrat SemiBold"/>
                <a:ea typeface="Montserrat SemiBold"/>
                <a:cs typeface="Montserrat SemiBold"/>
                <a:sym typeface="Montserrat SemiBold"/>
                <a:rtl/>
              </a:rPr>
              <a:t>تهدف الدروس والأنشطة الواردة في هذا القسم إلى مساعدة الطلاب على المشاركة في الأمور العامة والدعوة للقضايا التي يهتمون بها. قد يشمل ذلك القدرة على فهم المحادثات حول الذكاء الاصطناعي والمشاركة فيها، وفهم المفاهيم الحاسوبية وتطبيقها، والمشاركة في إنشاء البيانات وجمعها وتفسيرها وتحليلها، والتنقّل بين الأنشطة الاقتصادية على الإنترنت وخارجه.</a:t>
            </a:r>
            <a:endParaRPr b="0" dirty="0">
              <a:solidFill>
                <a:schemeClr val="dk2"/>
              </a:solidFill>
              <a:latin typeface="Montserrat SemiBold"/>
              <a:ea typeface="Montserrat SemiBold"/>
              <a:cs typeface="Montserrat SemiBold"/>
              <a:sym typeface="Montserrat SemiBo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r" rtl="1">
              <a:lnSpc>
                <a:spcPct val="100000"/>
              </a:lnSpc>
              <a:spcBef>
                <a:spcPts val="0"/>
              </a:spcBef>
              <a:spcAft>
                <a:spcPts val="0"/>
              </a:spcAft>
              <a:buSzPts val="1100"/>
              <a:buNone/>
            </a:pPr>
            <a:r>
              <a:rPr lang="ar-AE" sz="1100" b="1" i="0" u="sng" strike="noStrike" cap="none" dirty="0">
                <a:solidFill>
                  <a:schemeClr val="dk2"/>
                </a:solidFill>
                <a:latin typeface="Arial"/>
                <a:ea typeface="Arial"/>
                <a:cs typeface="Arial"/>
                <a:sym typeface="Arial"/>
                <a:rtl/>
              </a:rPr>
              <a:t>ملاحظات المتحدث:</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ما الذي تتفرّدون في تقديمه؟</a:t>
            </a:r>
            <a:endParaRPr dirty="0"/>
          </a:p>
          <a:p>
            <a:pPr marL="158750" lvl="0" indent="0" algn="l" rtl="1">
              <a:lnSpc>
                <a:spcPct val="100000"/>
              </a:lnSpc>
              <a:spcBef>
                <a:spcPts val="0"/>
              </a:spcBef>
              <a:spcAft>
                <a:spcPts val="0"/>
              </a:spcAft>
              <a:buSzPts val="1100"/>
              <a:buNone/>
            </a:pPr>
            <a:endParaRPr b="0" dirty="0">
              <a:solidFill>
                <a:schemeClr val="dk2"/>
              </a:solidFill>
            </a:endParaRPr>
          </a:p>
          <a:p>
            <a:pPr marL="158750" lvl="0" indent="0" algn="r" rtl="1">
              <a:lnSpc>
                <a:spcPct val="100000"/>
              </a:lnSpc>
              <a:spcBef>
                <a:spcPts val="0"/>
              </a:spcBef>
              <a:spcAft>
                <a:spcPts val="0"/>
              </a:spcAft>
              <a:buSzPts val="1100"/>
              <a:buNone/>
            </a:pP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اليوم، دعونا نركّز على استكشاف مهاراتنا ونقاط قوتنا وكيف يمكننا استخدام هذه المهارات للسعي وراء الفرص التي تثير اهتمامنا.</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أحيانًا، قد يكون من الصعب معرفة كيف يمكنكم ترجمة اهتماماتكم وهواياتكم إلى مهارات يمكنكم استعراضها للاستفادة من الفرص المختلفة - سواء كانت فرصة تطوع أو تدريب داخلي أو جامعة أو مسار وظيفي. ومع ذلك، مع بعض الممارسة، يصبح القيام بذلك في متناول اليد!</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كخطوة أولى، من المهم تحديد المهارات التي قمتم بتطويرها داخل المدرسة وخارجها.</a:t>
            </a:r>
            <a:endParaRPr b="0" dirty="0">
              <a:solidFill>
                <a:schemeClr val="dk2"/>
              </a:solidFill>
            </a:endParaRPr>
          </a:p>
          <a:p>
            <a:pPr marL="158750" lvl="0" indent="0" algn="l" rtl="1">
              <a:lnSpc>
                <a:spcPct val="100000"/>
              </a:lnSpc>
              <a:spcBef>
                <a:spcPts val="0"/>
              </a:spcBef>
              <a:spcAft>
                <a:spcPts val="0"/>
              </a:spcAft>
              <a:buSzPts val="1100"/>
              <a:buNone/>
            </a:pPr>
            <a:br>
              <a:rPr lang="en-SG" b="0" dirty="0">
                <a:solidFill>
                  <a:schemeClr val="dk2"/>
                </a:solidFill>
              </a:rPr>
            </a:br>
            <a:endParaRPr b="1" dirty="0">
              <a:solidFill>
                <a:schemeClr val="dk2"/>
              </a:solidFill>
              <a:latin typeface="Montserrat SemiBold"/>
              <a:ea typeface="Montserrat SemiBold"/>
              <a:cs typeface="Montserrat SemiBold"/>
              <a:sym typeface="Montserrat SemiBold"/>
            </a:endParaRPr>
          </a:p>
        </p:txBody>
      </p:sp>
      <p:sp>
        <p:nvSpPr>
          <p:cNvPr id="299" name="Google Shape;299;p13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r" rtl="1">
              <a:lnSpc>
                <a:spcPct val="100000"/>
              </a:lnSpc>
              <a:spcBef>
                <a:spcPts val="0"/>
              </a:spcBef>
              <a:spcAft>
                <a:spcPts val="0"/>
              </a:spcAft>
              <a:buSzPts val="1100"/>
              <a:buNone/>
            </a:pPr>
            <a:r>
              <a:rPr lang="ar-AE" sz="1100" b="1" i="0" u="sng" strike="noStrike" cap="none" dirty="0">
                <a:solidFill>
                  <a:schemeClr val="dk2"/>
                </a:solidFill>
                <a:latin typeface="Arial"/>
                <a:ea typeface="Arial"/>
                <a:cs typeface="Arial"/>
                <a:sym typeface="Arial"/>
                <a:rtl/>
              </a:rPr>
              <a:t>ملاحظات المتحدث:</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تفاعُل الصف</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مرِّر منشور "تقييم مهارات (الفعل والاسم والصفة) الخاصة بكم!" مع أقلام جافة ورصاص.</a:t>
            </a:r>
            <a:endParaRPr dirty="0"/>
          </a:p>
        </p:txBody>
      </p:sp>
      <p:sp>
        <p:nvSpPr>
          <p:cNvPr id="318" name="Google Shape;318;p14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r" rtl="1">
              <a:lnSpc>
                <a:spcPct val="100000"/>
              </a:lnSpc>
              <a:spcBef>
                <a:spcPts val="0"/>
              </a:spcBef>
              <a:spcAft>
                <a:spcPts val="0"/>
              </a:spcAft>
              <a:buSzPts val="1100"/>
              <a:buNone/>
            </a:pPr>
            <a:r>
              <a:rPr lang="ar-AE" sz="1100" b="1" i="0" u="sng" strike="noStrike" cap="none" dirty="0">
                <a:solidFill>
                  <a:schemeClr val="dk2"/>
                </a:solidFill>
                <a:latin typeface="Arial"/>
                <a:ea typeface="Arial"/>
                <a:cs typeface="Arial"/>
                <a:sym typeface="Arial"/>
                <a:rtl/>
              </a:rPr>
              <a:t>ملاحظات المتحدث:</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توجد على منشوراتكم قوائم لنوعين مختلفين من المهارات: </a:t>
            </a:r>
            <a:r>
              <a:rPr lang="ar-AE" sz="1100" b="0" i="0" u="none" strike="noStrike" cap="none" dirty="0">
                <a:solidFill>
                  <a:schemeClr val="dk2"/>
                </a:solidFill>
                <a:latin typeface="Arial"/>
                <a:ea typeface="Arial"/>
                <a:cs typeface="Arial"/>
                <a:sym typeface="Arial"/>
              </a:rPr>
              <a:t>1</a:t>
            </a:r>
            <a:r>
              <a:rPr lang="ar-AE" sz="1100" b="0" i="0" u="none" strike="noStrike" cap="none" dirty="0">
                <a:solidFill>
                  <a:schemeClr val="dk2"/>
                </a:solidFill>
                <a:latin typeface="Arial"/>
                <a:ea typeface="Arial"/>
                <a:cs typeface="Arial"/>
                <a:sym typeface="Arial"/>
                <a:rtl/>
              </a:rPr>
              <a:t>) المهارات القابلة للنقل و</a:t>
            </a:r>
            <a:r>
              <a:rPr lang="ar-AE" sz="1100" b="0" i="0" u="none" strike="noStrike" cap="none" dirty="0">
                <a:solidFill>
                  <a:schemeClr val="dk2"/>
                </a:solidFill>
                <a:latin typeface="Arial"/>
                <a:ea typeface="Arial"/>
                <a:cs typeface="Arial"/>
                <a:sym typeface="Arial"/>
              </a:rPr>
              <a:t>2</a:t>
            </a:r>
            <a:r>
              <a:rPr lang="ar-AE" sz="1100" b="0" i="0" u="none" strike="noStrike" cap="none" dirty="0">
                <a:solidFill>
                  <a:schemeClr val="dk2"/>
                </a:solidFill>
                <a:latin typeface="Arial"/>
                <a:ea typeface="Arial"/>
                <a:cs typeface="Arial"/>
                <a:sym typeface="Arial"/>
                <a:rtl/>
              </a:rPr>
              <a:t>) مهارات المعرفة أو المجال. يمكنكم التفكير في المهارات القابلة للنقل كتلك المهارات التي يمكنكم نقلها بسهولة من فرصة إلى أخرى. مثلاً، يمكن أن يساعدكم التكيف مع المواقف الجديدة والتعاون مع الآخرين على النجاح أينما كنتم ـ في المدرسة أو في أي مسار وظيفي آخر قد تختاروه فيما بعد، من التمريض إلى التدريس أو برمجة الكمبيوتر. يمكنكم أيضًا التفكير في هذه المهارات على أنها أفعال - مثل "بحث" أو "تخطيط" أو "تفاوُض". مهارات المعرفة أو المجال هي تلك المهارات الخاصة بمجال معرفي معيّن، مثل الفنون المرئية (مثل تصميم الجرافيك) أو العلوم (مثل الكيمياء). يمكن أن تكون بعض الأمثلة على هذه المهارات معرفة كيفية إنشاء صفحة ويب، أو إنشاء مخططات معلوماتية (إنفوغرافيك) مسليّة للصحف، أو إجراء تجربة كيميائية في المختبر. ربما تكونون قد تعلّمتم هذه المهارات في المدرسة، أو في برنامج ما بعد المدرسة، أو من الكتب، أو من مرشد، أو ببساطة بمفردكم. يمكنكم التفكير في هذه المهارات كأسماء مثل "الأحياء" أو "المسرح" أو "الإحصاء".</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كذلك يشمل المنشور عمودًا للمهارات التي نرى أنها تصف أسلوبنا في القيام بالأشياء في حياتنا اليومية. هذه المهارات تُدعى مهارات سماتنا الشخصية ويمكن التفكير فيها كصِفات. مثلاً، يمكن أن تكونوا مبتكرين للغاية في كيفية تعاملكم مع مسألة ما، وتستمتعون بالتفكير بطريقة إبداعية.  أو قد تكونون من الأشخاص الذين يحرصون على مشاعر الآخرين، وتحاولون بأقصى جهدكم جعل المواقف شمولية ومُنصفة بقدر الإمكان. أو قد تتمتعون بقوة إرادة تساعدكم على المثابرة حتى عند الاصطدام بعقبات.</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بالنظر إلى منشورات "تقييم مهارات (الفعل والاسم والصفة) الخاصة بكم!"، أريدكم أن تخصّصوا الدقائق العشر التالية لتقييم مدى براعتكم في كل مهارة قابلة للنقل وكل مهارة معرفة/مجال. في الوقت الحالي، تجاهَلوا العمود الأخير ـ مهارات السمات الشخصية.</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قد تحتاجون لأن تكونوا أكثر تحديدًا، بالنسبة لبعض مهارات المعرفة/المجال. مثلاً، تحت "فنون الأداء"، قد تكونون ماهرين حقًا في عزف البيانو. تحت عمود "المجال الفرعي"، لا تترددوا في كتابة منطقة المعرفة الفرعية المحددة التي تبرعون فيها!</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هناك أيضًا بعض الصفوف الفارغة في أسفل قائمة مهارات المعرفة/المجال - إذا كانت هناك بعض مجالات المهارات التي تثير شغفكم حقًا ولا ترونها في القائمة، فلا تترددوا في إضافتها!</a:t>
            </a:r>
            <a:endParaRPr dirty="0"/>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1" i="0" u="none" strike="noStrike" cap="none" dirty="0">
                <a:solidFill>
                  <a:schemeClr val="dk2"/>
                </a:solidFill>
                <a:latin typeface="Arial"/>
                <a:ea typeface="Arial"/>
                <a:cs typeface="Arial"/>
                <a:sym typeface="Arial"/>
                <a:rtl/>
              </a:rPr>
              <a:t>ملحوظة المدرّس</a:t>
            </a:r>
            <a:endParaRPr dirty="0"/>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يمكن تطويع الأمثلة أعلاه محليًا تبعًا لخبرات طلابك وسياقهم المحلي. تهدف الأمثلة المذكورة أعلاه إلى تعليم الطلاب الفرق بين المهارات القابلة للنقل ومهارات المعرفة/المجال.</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تفاعُل الصف</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امنح المشاركين </a:t>
            </a:r>
            <a:r>
              <a:rPr lang="ar-AE" sz="1100" b="0" i="0" u="none" strike="noStrike" cap="none" dirty="0">
                <a:solidFill>
                  <a:schemeClr val="dk2"/>
                </a:solidFill>
                <a:latin typeface="Arial"/>
                <a:ea typeface="Arial"/>
                <a:cs typeface="Arial"/>
                <a:sym typeface="Arial"/>
              </a:rPr>
              <a:t>10</a:t>
            </a:r>
            <a:r>
              <a:rPr lang="ar-AE" sz="1100" b="0" i="0" u="none" strike="noStrike" cap="none" dirty="0">
                <a:solidFill>
                  <a:schemeClr val="dk2"/>
                </a:solidFill>
                <a:latin typeface="Arial"/>
                <a:ea typeface="Arial"/>
                <a:cs typeface="Arial"/>
                <a:sym typeface="Arial"/>
                <a:rtl/>
              </a:rPr>
              <a:t> دقائق لملء تقييماتهم لأعمدة "المهارات القابلة للنقل" و"مهارات المعرفة/المجال" في النشرة.</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الآن، اختاروا ما لا يقل عن خمس مهارات (عبر كل من المهارات القابلة للنقل ومهارات المعرفة/المجال) التي صنفتموها بدرجة عالية (مثلاً، تم تصنيفها على أنها أربعة أو خمسة). فكّروا في كيفية انخراطكم في هذه المهارات. ربما هي "بلطف" أو "بإبداع" أو ربما "بمرونة" - مهارات السمات الشخصية الخاصة بكم. لتعريف هذه المهارات، ربما ينبغي أن تفكروا في "كيف تصفكم أُسَرُكُم أو أصدقاؤكم؟" و"كيف تتعاملون مع المهام أو الأنشطة الجديدة؟" خصّصوا بضع دقائق لتدوين بعض الصفات تحت عمود "مهارات السمات الشخصية/الصفات" على منشوركم.</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تفاعُل الصف</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امنح الطلاب خمس دقائق لتدوين بضع مهارات السمات الشخصية على المنشور.</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نأمل أن يمنحكم هذا التمرين إحساسًا ببعض نقاط قوتكم، والتي يمكن اعتبارها مزيجًا من الأسماء والأفعال والصفات.</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تذكّروا، عندما تفكرون في الفرص المستقبلية التي تكونون متحمّسين لها، فإن ما يجعلكم فريدين ليس تميّزكم بالعديد من الأسماء أو الأفعال أو الصفات المنعزلة عن بعضها البعض. بل الطريقة التي تجمع بينهم في النهاية هي ما يمكن أن يساعدكم على فهم ما تقدّمونه بشكل فريد للعالم!</a:t>
            </a:r>
            <a:endParaRPr b="0" dirty="0">
              <a:solidFill>
                <a:schemeClr val="dk2"/>
              </a:solidFill>
            </a:endParaRPr>
          </a:p>
          <a:p>
            <a:pPr marL="158750" lvl="0" indent="0" algn="l" rtl="1">
              <a:lnSpc>
                <a:spcPct val="100000"/>
              </a:lnSpc>
              <a:spcBef>
                <a:spcPts val="0"/>
              </a:spcBef>
              <a:spcAft>
                <a:spcPts val="0"/>
              </a:spcAft>
              <a:buSzPts val="1100"/>
              <a:buNone/>
            </a:pPr>
            <a:br>
              <a:rPr lang="en-SG" b="0" dirty="0">
                <a:solidFill>
                  <a:schemeClr val="dk2"/>
                </a:solidFill>
              </a:rPr>
            </a:br>
            <a:endParaRPr b="1" dirty="0">
              <a:solidFill>
                <a:schemeClr val="dk2"/>
              </a:solidFill>
              <a:latin typeface="Montserrat SemiBold"/>
              <a:ea typeface="Montserrat SemiBold"/>
              <a:cs typeface="Montserrat SemiBold"/>
              <a:sym typeface="Montserrat SemiBold"/>
            </a:endParaRPr>
          </a:p>
        </p:txBody>
      </p:sp>
      <p:sp>
        <p:nvSpPr>
          <p:cNvPr id="337" name="Google Shape;337;p14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r" rtl="1">
              <a:lnSpc>
                <a:spcPct val="100000"/>
              </a:lnSpc>
              <a:spcBef>
                <a:spcPts val="0"/>
              </a:spcBef>
              <a:spcAft>
                <a:spcPts val="0"/>
              </a:spcAft>
              <a:buSzPts val="1100"/>
              <a:buNone/>
            </a:pPr>
            <a:r>
              <a:rPr lang="ar-AE" sz="1100" b="1" i="0" u="sng" strike="noStrike" cap="none" dirty="0">
                <a:solidFill>
                  <a:schemeClr val="dk2"/>
                </a:solidFill>
                <a:latin typeface="Arial"/>
                <a:ea typeface="Arial"/>
                <a:cs typeface="Arial"/>
                <a:sym typeface="Arial"/>
                <a:rtl/>
              </a:rPr>
              <a:t>ملاحظات المتحدث:</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مهمة</a:t>
            </a:r>
            <a:endParaRPr b="0" u="none" dirty="0">
              <a:solidFill>
                <a:schemeClr val="dk2"/>
              </a:solidFill>
            </a:endParaRPr>
          </a:p>
          <a:p>
            <a:pPr marL="158750" lvl="0" indent="0" algn="l" rtl="1">
              <a:lnSpc>
                <a:spcPct val="100000"/>
              </a:lnSpc>
              <a:spcBef>
                <a:spcPts val="0"/>
              </a:spcBef>
              <a:spcAft>
                <a:spcPts val="0"/>
              </a:spcAft>
              <a:buSzPts val="1100"/>
              <a:buNone/>
            </a:pPr>
            <a:endParaRPr sz="1100" b="1"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بعد الانتهاء من ورقة العمل، اكتبوا أعلى </a:t>
            </a:r>
            <a:r>
              <a:rPr lang="ar-AE" sz="1100" b="0" i="0" u="none" strike="noStrike" cap="none" dirty="0">
                <a:solidFill>
                  <a:schemeClr val="dk2"/>
                </a:solidFill>
                <a:latin typeface="Arial"/>
                <a:ea typeface="Arial"/>
                <a:cs typeface="Arial"/>
                <a:sym typeface="Arial"/>
              </a:rPr>
              <a:t>10</a:t>
            </a:r>
            <a:r>
              <a:rPr lang="ar-AE" sz="1100" b="0" i="0" u="none" strike="noStrike" cap="none" dirty="0">
                <a:solidFill>
                  <a:schemeClr val="dk2"/>
                </a:solidFill>
                <a:latin typeface="Arial"/>
                <a:ea typeface="Arial"/>
                <a:cs typeface="Arial"/>
                <a:sym typeface="Arial"/>
                <a:rtl/>
              </a:rPr>
              <a:t> مهارات في تصنيفكم. حاولوا اختيار مزيج من المهارات القابلة للنقل ومهارات المعرفة/المجال (وأضيفوا بعض مهارات السمات الشخصية التي دوّنتموها) - وهي مهارات الأفعال والأسماء والصفات. لكل من المهارات العشر، قدّموا مثالاً محددًا للوقت الذي استخدمتم فيه هذه القدرة. أخيرًا، من قائمتكم، اختاروا خمس مهارات على الأقل وفكّروا في كيفية دمجها للسعي للفرص التي تثير اهتمامكم والنجاح فيها. اشرحوا كيف قد تدمجون هذه المهارات في فقرة أسفل قائمتكم. </a:t>
            </a:r>
            <a:endParaRPr b="0" dirty="0">
              <a:solidFill>
                <a:schemeClr val="dk2"/>
              </a:solidFill>
            </a:endParaRPr>
          </a:p>
          <a:p>
            <a:pPr marL="158750" lvl="0" indent="0" algn="l" rtl="1">
              <a:lnSpc>
                <a:spcPct val="100000"/>
              </a:lnSpc>
              <a:spcBef>
                <a:spcPts val="0"/>
              </a:spcBef>
              <a:spcAft>
                <a:spcPts val="0"/>
              </a:spcAft>
              <a:buSzPts val="1100"/>
              <a:buNone/>
            </a:pP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على سبيل المثال، لنفترض أنني طالب/طالبة وأريد أن أصبح طبيبًا/طبيبة ذات يوم. وأحصل على درجات جيدة في فصول الأحياء والكيمياء (أي مهارات المعرفة/المجال)، كما أني أبرع في التواصل مع الآخرين وحل المشكلات (أي المهارات القابلة للنقل). بالإضافة إلى ذلك، أشعر أنني أتعامل مع المشاريع الجديدة بصبرٍ ومهنية شديدين (أي مهارة السمات الشخصية). يمكنني استخدام هذه المهارات في المستقبل، بعد حصولي على رخصتي الطبية، لعلاج المرضى، والمساعدة في علاجهم من أمراضهم، وتحسين نوعية حياتهم بشكل كبير على أمل أن أصبح أخصائيًا/أخصائية في المستقبل. </a:t>
            </a:r>
            <a:endParaRPr dirty="0"/>
          </a:p>
          <a:p>
            <a:pPr marL="158750" lvl="0" indent="0" algn="l" rtl="1">
              <a:lnSpc>
                <a:spcPct val="100000"/>
              </a:lnSpc>
              <a:spcBef>
                <a:spcPts val="0"/>
              </a:spcBef>
              <a:spcAft>
                <a:spcPts val="0"/>
              </a:spcAft>
              <a:buSzPts val="1100"/>
              <a:buNone/>
            </a:pPr>
            <a:endParaRPr b="0" dirty="0">
              <a:solidFill>
                <a:schemeClr val="dk2"/>
              </a:solidFill>
            </a:endParaRPr>
          </a:p>
          <a:p>
            <a:pPr marL="158750" lvl="0" indent="0" algn="r" rtl="1">
              <a:lnSpc>
                <a:spcPct val="100000"/>
              </a:lnSpc>
              <a:spcBef>
                <a:spcPts val="0"/>
              </a:spcBef>
              <a:spcAft>
                <a:spcPts val="0"/>
              </a:spcAft>
              <a:buSzPts val="1100"/>
              <a:buNone/>
            </a:pPr>
            <a:r>
              <a:rPr lang="ar-AE" sz="1100" b="1" i="0" u="none" strike="noStrike" cap="none" dirty="0">
                <a:solidFill>
                  <a:schemeClr val="dk2"/>
                </a:solidFill>
                <a:latin typeface="Arial"/>
                <a:ea typeface="Arial"/>
                <a:cs typeface="Arial"/>
                <a:sym typeface="Arial"/>
                <a:rtl/>
              </a:rPr>
              <a:t>ملحوظة المدرّس</a:t>
            </a:r>
            <a:endParaRPr dirty="0"/>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يمكن تطويع الأمثلة أعلاه محليًا تبعًا لخبرات طلابك وسياقهم المحلي. تهدف الأمثلة المذكورة أعلاه إلى تعليم الطلاب الفرق بين المهارات القابلة للنقل ومهارات المعرفة/المجال.</a:t>
            </a:r>
            <a:br>
              <a:rPr lang="en-SG" b="0" dirty="0">
                <a:solidFill>
                  <a:schemeClr val="dk2"/>
                </a:solidFill>
              </a:rPr>
            </a:br>
            <a:br>
              <a:rPr lang="en-SG" b="0" dirty="0">
                <a:solidFill>
                  <a:schemeClr val="dk2"/>
                </a:solidFill>
              </a:rPr>
            </a:br>
            <a:br>
              <a:rPr lang="en-SG" b="0" dirty="0">
                <a:solidFill>
                  <a:schemeClr val="dk2"/>
                </a:solidFill>
              </a:rPr>
            </a:br>
            <a:endParaRPr b="1" dirty="0">
              <a:solidFill>
                <a:schemeClr val="dk2"/>
              </a:solidFill>
              <a:latin typeface="Montserrat SemiBold"/>
              <a:ea typeface="Montserrat SemiBold"/>
              <a:cs typeface="Montserrat SemiBold"/>
              <a:sym typeface="Montserrat SemiBold"/>
            </a:endParaRPr>
          </a:p>
        </p:txBody>
      </p:sp>
      <p:sp>
        <p:nvSpPr>
          <p:cNvPr id="356" name="Google Shape;356;p14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1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r" rtl="1">
              <a:lnSpc>
                <a:spcPct val="100000"/>
              </a:lnSpc>
              <a:spcBef>
                <a:spcPts val="0"/>
              </a:spcBef>
              <a:spcAft>
                <a:spcPts val="0"/>
              </a:spcAft>
              <a:buSzPts val="1100"/>
              <a:buNone/>
            </a:pPr>
            <a:r>
              <a:rPr lang="ar-AE" sz="1100" b="1" i="0" u="sng" strike="noStrike" cap="none" dirty="0">
                <a:solidFill>
                  <a:schemeClr val="dk2"/>
                </a:solidFill>
                <a:latin typeface="Arial"/>
                <a:ea typeface="Arial"/>
                <a:cs typeface="Arial"/>
                <a:sym typeface="Arial"/>
                <a:rtl/>
              </a:rPr>
              <a:t>ملاحظات المتحدث:</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هدف الدرس</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سيتعرّف المشاركون على الصيغ المختلفة للسيرة الذاتية وسيتدرّبون على كتابتها بناءً على اهتماماتهم، وخبراتهم، ومهاراتهم، وأهدافهم. سيتعرّف المشاركون أيضًا على ماهية السيرة الذاتية وسبب أهميتها للأهداف طويلة المدى.</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b="1" dirty="0">
                <a:solidFill>
                  <a:schemeClr val="dk2"/>
                </a:solidFill>
                <a:rtl/>
              </a:rPr>
              <a:t>الوقت التقديري</a:t>
            </a:r>
            <a:endParaRPr dirty="0"/>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Pr>
              <a:t>60</a:t>
            </a:r>
            <a:r>
              <a:rPr lang="ar-AE" sz="1100" b="0" i="0" u="none" strike="noStrike" cap="none" dirty="0">
                <a:solidFill>
                  <a:schemeClr val="dk2"/>
                </a:solidFill>
                <a:latin typeface="Arial"/>
                <a:ea typeface="Arial"/>
                <a:cs typeface="Arial"/>
                <a:sym typeface="Arial"/>
                <a:rtl/>
              </a:rPr>
              <a:t> دقيقة</a:t>
            </a:r>
            <a:endParaRPr dirty="0"/>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1" i="0" u="none" strike="noStrike" cap="none" dirty="0">
                <a:solidFill>
                  <a:schemeClr val="dk2"/>
                </a:solidFill>
                <a:latin typeface="Arial"/>
                <a:ea typeface="Arial"/>
                <a:cs typeface="Arial"/>
                <a:sym typeface="Arial"/>
                <a:rtl/>
              </a:rPr>
              <a:t>السؤال الجوهري</a:t>
            </a:r>
            <a:endParaRPr b="0" dirty="0">
              <a:solidFill>
                <a:schemeClr val="dk2"/>
              </a:solidFill>
            </a:endParaRPr>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بالنظر إلى فرص العمل التي قد ترغبون في استهدافها، كيف يمكنكم رواية قصتكم عن خلفيتكم ونقاط قوتكم من خلال سيرتكم الذاتية؟ </a:t>
            </a:r>
            <a:endParaRPr dirty="0"/>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المواد</a:t>
            </a:r>
            <a:endParaRPr b="0" dirty="0">
              <a:solidFill>
                <a:schemeClr val="dk2"/>
              </a:solidFill>
            </a:endParaRPr>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كمبيوتر متصل بالإنترنت </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جهاز عرض وشاشة عرض </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لوحة ورقية أو ملصق (إن لم تتوفر السبورة) </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قلم تحديد </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كمبيوتر أو جهاز محمول متصل بالإنترنت </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ورقة </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أقلام جافة أو رصاص  </a:t>
            </a:r>
            <a:endParaRPr dirty="0"/>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الإعداد</a:t>
            </a:r>
            <a:endParaRPr b="0" dirty="0">
              <a:solidFill>
                <a:schemeClr val="dk2"/>
              </a:solidFill>
            </a:endParaRPr>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اطبع منشورًا واحدًا لكل طالب.</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سيحتاج الطلاب إلى الاتصال بالإنترنت لأغراض هذا الدرس.</a:t>
            </a:r>
            <a:endParaRPr dirty="0"/>
          </a:p>
          <a:p>
            <a:pPr marL="457200" marR="0" lvl="0" indent="-298450" algn="r" rtl="1">
              <a:lnSpc>
                <a:spcPct val="100000"/>
              </a:lnSpc>
              <a:spcBef>
                <a:spcPts val="0"/>
              </a:spcBef>
              <a:spcAft>
                <a:spcPts val="0"/>
              </a:spcAft>
              <a:buClr>
                <a:srgbClr val="000000"/>
              </a:buClr>
              <a:buSzPts val="1100"/>
              <a:buFont typeface="Arial"/>
              <a:buChar char="●"/>
            </a:pPr>
            <a:r>
              <a:rPr lang="ar-AE" sz="1100" b="0" i="0" u="none" strike="noStrike" cap="none" dirty="0">
                <a:solidFill>
                  <a:srgbClr val="000000"/>
                </a:solidFill>
                <a:latin typeface="Arial"/>
                <a:ea typeface="Arial"/>
                <a:cs typeface="Arial"/>
                <a:sym typeface="Arial"/>
                <a:rtl/>
              </a:rPr>
              <a:t>لديك الفرصة لاختيار محتوى محلي يتناسب مع خبرة طلابك والسياق العام. يُشار إلى هذه الفرص بـ "ملحوظة المدرّس". نقترح عليك قراءة الدرس مسبقًا وإعداد الأمثلة قبل البدء.</a:t>
            </a: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br>
              <a:rPr lang="en-SG" b="0" dirty="0">
                <a:solidFill>
                  <a:schemeClr val="dk2"/>
                </a:solidFill>
              </a:rPr>
            </a:br>
            <a:r>
              <a:rPr lang="ar-AE" b="1" i="1" dirty="0">
                <a:solidFill>
                  <a:schemeClr val="dk2"/>
                </a:solidFill>
                <a:rtl/>
              </a:rPr>
              <a:t>اختياري: </a:t>
            </a:r>
            <a:r>
              <a:rPr lang="ar-AE" sz="1100" b="1" i="0" u="none" strike="noStrike" cap="none" dirty="0">
                <a:solidFill>
                  <a:schemeClr val="dk2"/>
                </a:solidFill>
                <a:latin typeface="Arial"/>
                <a:ea typeface="Arial"/>
                <a:cs typeface="Arial"/>
                <a:sym typeface="Arial"/>
                <a:rtl/>
              </a:rPr>
              <a:t>مهارة </a:t>
            </a:r>
            <a:r>
              <a:rPr lang="ar-AE" sz="1100" b="1" i="0" u="none" strike="noStrike" cap="none" dirty="0">
                <a:solidFill>
                  <a:schemeClr val="dk2"/>
                </a:solidFill>
                <a:latin typeface="Arial"/>
                <a:ea typeface="Arial"/>
                <a:cs typeface="Arial"/>
                <a:sym typeface="Arial"/>
              </a:rPr>
              <a:t>ISTE DigCitCommit</a:t>
            </a:r>
            <a:endParaRPr b="0" dirty="0">
              <a:solidFill>
                <a:schemeClr val="dk2"/>
              </a:solidFill>
            </a:endParaRPr>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متوازن: أتخذ قرارات مستنيرة حول كيفية تحديد أولويات وقتي وأنشطتي على الإنترنت وخارجه. </a:t>
            </a:r>
            <a:endParaRPr dirty="0"/>
          </a:p>
        </p:txBody>
      </p:sp>
      <p:sp>
        <p:nvSpPr>
          <p:cNvPr id="383" name="Google Shape;383;p14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14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2" name="Google Shape;402;p1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r" rtl="1">
              <a:lnSpc>
                <a:spcPct val="100000"/>
              </a:lnSpc>
              <a:spcBef>
                <a:spcPts val="0"/>
              </a:spcBef>
              <a:spcAft>
                <a:spcPts val="0"/>
              </a:spcAft>
              <a:buSzPts val="1100"/>
              <a:buNone/>
            </a:pPr>
            <a:r>
              <a:rPr lang="ar-AE" sz="1100" b="1" i="0" u="sng" strike="noStrike" cap="none" dirty="0">
                <a:solidFill>
                  <a:schemeClr val="dk2"/>
                </a:solidFill>
                <a:latin typeface="Arial"/>
                <a:ea typeface="Arial"/>
                <a:cs typeface="Arial"/>
                <a:sym typeface="Arial"/>
                <a:rtl/>
              </a:rPr>
              <a:t>ملاحظات المتحدث:</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إعداد مسودة</a:t>
            </a:r>
            <a:br>
              <a:rPr lang="en-SG" sz="1100" b="1" i="0" u="none" strike="noStrike" cap="none" dirty="0">
                <a:solidFill>
                  <a:schemeClr val="dk2"/>
                </a:solidFill>
                <a:latin typeface="Arial"/>
                <a:ea typeface="Arial"/>
                <a:cs typeface="Arial"/>
                <a:sym typeface="Arial"/>
              </a:rPr>
            </a:br>
            <a:endParaRPr b="0" dirty="0">
              <a:solidFill>
                <a:schemeClr val="dk2"/>
              </a:solidFill>
            </a:endParaRPr>
          </a:p>
          <a:p>
            <a:pPr marL="158750" lvl="0" indent="0" algn="r" rtl="1">
              <a:lnSpc>
                <a:spcPct val="100000"/>
              </a:lnSpc>
              <a:spcBef>
                <a:spcPts val="0"/>
              </a:spcBef>
              <a:spcAft>
                <a:spcPts val="0"/>
              </a:spcAft>
              <a:buSzPts val="1100"/>
              <a:buNone/>
            </a:pP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لنبدأ اليوم بالتفكير في إحدى الشخصيات المفضّلة لديكم من فيلم أو برنامج تلفزيوني تحبّونه، سواء كان ذلك </a:t>
            </a:r>
            <a:r>
              <a:rPr lang="ar-AE" sz="1100" b="0" i="0" u="none" strike="noStrike" cap="none" dirty="0">
                <a:solidFill>
                  <a:schemeClr val="dk2"/>
                </a:solidFill>
                <a:latin typeface="Arial"/>
                <a:ea typeface="Arial"/>
                <a:cs typeface="Arial"/>
                <a:sym typeface="Arial"/>
              </a:rPr>
              <a:t>Harry Potter</a:t>
            </a:r>
            <a:r>
              <a:rPr lang="ar-AE" sz="1100" b="0" i="0" u="none" strike="noStrike" cap="none" dirty="0">
                <a:solidFill>
                  <a:schemeClr val="dk2"/>
                </a:solidFill>
                <a:latin typeface="Arial"/>
                <a:ea typeface="Arial"/>
                <a:cs typeface="Arial"/>
                <a:sym typeface="Arial"/>
                <a:rtl/>
              </a:rPr>
              <a:t> أو </a:t>
            </a:r>
            <a:r>
              <a:rPr lang="ar-AE" sz="1100" b="0" i="0" u="none" strike="noStrike" cap="none" dirty="0">
                <a:solidFill>
                  <a:schemeClr val="dk2"/>
                </a:solidFill>
                <a:latin typeface="Arial"/>
                <a:ea typeface="Arial"/>
                <a:cs typeface="Arial"/>
                <a:sym typeface="Arial"/>
              </a:rPr>
              <a:t>The Avengers</a:t>
            </a:r>
            <a:r>
              <a:rPr lang="ar-AE" sz="1100" b="0" i="0" u="none" strike="noStrike" cap="none" dirty="0">
                <a:solidFill>
                  <a:schemeClr val="dk2"/>
                </a:solidFill>
                <a:latin typeface="Arial"/>
                <a:ea typeface="Arial"/>
                <a:cs typeface="Arial"/>
                <a:sym typeface="Arial"/>
                <a:rtl/>
              </a:rPr>
              <a:t> أو أي شيء آخر. الآن، فكّروا في صفة أو مهارة إيجابية يمتلكها هذا الشخص. في </a:t>
            </a:r>
            <a:r>
              <a:rPr lang="ar-AE" sz="1100" b="0" i="0" u="none" strike="noStrike" cap="none" dirty="0">
                <a:solidFill>
                  <a:schemeClr val="dk2"/>
                </a:solidFill>
                <a:latin typeface="Arial"/>
                <a:ea typeface="Arial"/>
                <a:cs typeface="Arial"/>
                <a:sym typeface="Arial"/>
              </a:rPr>
              <a:t>Harry Potter</a:t>
            </a:r>
            <a:r>
              <a:rPr lang="ar-AE" sz="1100" b="0" i="0" u="none" strike="noStrike" cap="none" dirty="0">
                <a:solidFill>
                  <a:schemeClr val="dk2"/>
                </a:solidFill>
                <a:latin typeface="Arial"/>
                <a:ea typeface="Arial"/>
                <a:cs typeface="Arial"/>
                <a:sym typeface="Arial"/>
                <a:rtl/>
              </a:rPr>
              <a:t>، قد يكون ولاء هيرميون الذي لا يتزعزع، أو في </a:t>
            </a:r>
            <a:r>
              <a:rPr lang="ar-AE" sz="1100" b="0" i="0" u="none" strike="noStrike" cap="none" dirty="0">
                <a:solidFill>
                  <a:schemeClr val="dk2"/>
                </a:solidFill>
                <a:latin typeface="Arial"/>
                <a:ea typeface="Arial"/>
                <a:cs typeface="Arial"/>
                <a:sym typeface="Arial"/>
              </a:rPr>
              <a:t>The Avengers</a:t>
            </a:r>
            <a:r>
              <a:rPr lang="ar-AE" sz="1100" b="0" i="0" u="none" strike="noStrike" cap="none" dirty="0">
                <a:solidFill>
                  <a:schemeClr val="dk2"/>
                </a:solidFill>
                <a:latin typeface="Arial"/>
                <a:ea typeface="Arial"/>
                <a:cs typeface="Arial"/>
                <a:sym typeface="Arial"/>
                <a:rtl/>
              </a:rPr>
              <a:t>، مثابرة توني ستارك/</a:t>
            </a:r>
            <a:r>
              <a:rPr lang="en-US" sz="1100" b="0" i="0" u="none" strike="noStrike" cap="none" dirty="0">
                <a:solidFill>
                  <a:schemeClr val="dk2"/>
                </a:solidFill>
                <a:latin typeface="Arial"/>
                <a:ea typeface="Arial"/>
                <a:cs typeface="Arial"/>
                <a:sym typeface="Arial"/>
                <a:rtl/>
              </a:rPr>
              <a:t>Iron Man</a:t>
            </a:r>
            <a:r>
              <a:rPr lang="ar-AE" sz="1100" b="0" i="0" u="none" strike="noStrike" cap="none" dirty="0">
                <a:solidFill>
                  <a:schemeClr val="dk2"/>
                </a:solidFill>
                <a:latin typeface="Arial"/>
                <a:ea typeface="Arial"/>
                <a:cs typeface="Arial"/>
                <a:sym typeface="Arial"/>
                <a:rtl/>
              </a:rPr>
              <a:t>.</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بعد ذلك، أود منكم أن تفكّروا في موقفٍ أظهروا فيه هذه المهارة.</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واضعين هذا في الاعتبار، أريدكم أن تكتبوا ثلاثة أشياء على ورقة سأمررها لكم.</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أولاً، ما هي خلفية/سياق الموقف المحدد الذي أظهروا فيه هذه المهارة؟ ماذا كان يحدث في المسلسل التلفزيوني أو الفيلم في ذلك الوقت؟</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ثانيًا، ماذا فعلوا ليُظهروا هذه المهارة تحديدًا؟ ما الأفعال التي قاموا بها؟</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وثالثًا، ماذا كانت نتيجة أفعالهم؟ كيف أثَّرت على ما كان يحدث في المسلسل التلفزيوني أو الفيلم؟ ماذا كان تأثيرها على الشخصيات الأخرى؟</a:t>
            </a:r>
            <a:endParaRPr dirty="0"/>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1" i="0" u="none" strike="noStrike" cap="none" dirty="0">
                <a:solidFill>
                  <a:schemeClr val="dk2"/>
                </a:solidFill>
                <a:latin typeface="Arial"/>
                <a:ea typeface="Arial"/>
                <a:cs typeface="Arial"/>
                <a:sym typeface="Arial"/>
                <a:rtl/>
              </a:rPr>
              <a:t>ملحوظة المدرّس</a:t>
            </a:r>
            <a:endParaRPr dirty="0"/>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يمكن تطويع الأمثلة أعلاه محليًا تبعًا لخبرات طلابك وسياقهم المحلي. الهدف من هذه الأمثلة هو أن يُدرِك الطلاب أنه يمكن استخدام مهاراتنا لإحداث تأثير من خلال جعلهم يفحصون كيف استخدم البطل أو النجم سينمائي مهاراتهم لتحقيق التأثير المطلوب.</a:t>
            </a:r>
            <a:endParaRPr b="0" dirty="0">
              <a:solidFill>
                <a:schemeClr val="dk2"/>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14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3" name="Google Shape;413;p1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r" rtl="1">
              <a:lnSpc>
                <a:spcPct val="100000"/>
              </a:lnSpc>
              <a:spcBef>
                <a:spcPts val="0"/>
              </a:spcBef>
              <a:spcAft>
                <a:spcPts val="0"/>
              </a:spcAft>
              <a:buSzPts val="1100"/>
              <a:buNone/>
            </a:pPr>
            <a:r>
              <a:rPr lang="ar-AE" sz="1100" b="1" i="0" u="sng" strike="noStrike" cap="none" dirty="0">
                <a:solidFill>
                  <a:schemeClr val="dk2"/>
                </a:solidFill>
                <a:latin typeface="Arial"/>
                <a:ea typeface="Arial"/>
                <a:cs typeface="Arial"/>
                <a:sym typeface="Arial"/>
                <a:rtl/>
              </a:rPr>
              <a:t>ملاحظات المتحدث:</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b="1" dirty="0">
                <a:solidFill>
                  <a:schemeClr val="dk2"/>
                </a:solidFill>
                <a:rtl/>
              </a:rPr>
              <a:t>أخبر طلابك</a:t>
            </a:r>
            <a:endParaRPr dirty="0"/>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يمكنكم التفكير في هذه العناصر الثلاثة على أنها </a:t>
            </a:r>
            <a:r>
              <a:rPr lang="ar-AE" sz="1100" b="0" i="0" u="none" strike="noStrike" cap="none" dirty="0">
                <a:solidFill>
                  <a:schemeClr val="dk2"/>
                </a:solidFill>
                <a:latin typeface="Arial"/>
                <a:ea typeface="Arial"/>
                <a:cs typeface="Arial"/>
                <a:sym typeface="Arial"/>
              </a:rPr>
              <a:t>1</a:t>
            </a:r>
            <a:r>
              <a:rPr lang="ar-AE" sz="1100" b="0" i="0" u="none" strike="noStrike" cap="none" dirty="0">
                <a:solidFill>
                  <a:schemeClr val="dk2"/>
                </a:solidFill>
                <a:latin typeface="Arial"/>
                <a:ea typeface="Arial"/>
                <a:cs typeface="Arial"/>
                <a:sym typeface="Arial"/>
                <a:rtl/>
              </a:rPr>
              <a:t>) السياق، </a:t>
            </a:r>
            <a:r>
              <a:rPr lang="ar-AE" sz="1100" b="0" i="0" u="none" strike="noStrike" cap="none" dirty="0">
                <a:solidFill>
                  <a:schemeClr val="dk2"/>
                </a:solidFill>
                <a:latin typeface="Arial"/>
                <a:ea typeface="Arial"/>
                <a:cs typeface="Arial"/>
                <a:sym typeface="Arial"/>
              </a:rPr>
              <a:t>2</a:t>
            </a:r>
            <a:r>
              <a:rPr lang="ar-AE" sz="1100" b="0" i="0" u="none" strike="noStrike" cap="none" dirty="0">
                <a:solidFill>
                  <a:schemeClr val="dk2"/>
                </a:solidFill>
                <a:latin typeface="Arial"/>
                <a:ea typeface="Arial"/>
                <a:cs typeface="Arial"/>
                <a:sym typeface="Arial"/>
                <a:rtl/>
              </a:rPr>
              <a:t>) الأفعال، </a:t>
            </a:r>
            <a:r>
              <a:rPr lang="ar-AE" sz="1100" b="0" i="0" u="none" strike="noStrike" cap="none" dirty="0">
                <a:solidFill>
                  <a:schemeClr val="dk2"/>
                </a:solidFill>
                <a:latin typeface="Arial"/>
                <a:ea typeface="Arial"/>
                <a:cs typeface="Arial"/>
                <a:sym typeface="Arial"/>
              </a:rPr>
              <a:t>3</a:t>
            </a:r>
            <a:r>
              <a:rPr lang="ar-AE" sz="1100" b="0" i="0" u="none" strike="noStrike" cap="none" dirty="0">
                <a:solidFill>
                  <a:schemeClr val="dk2"/>
                </a:solidFill>
                <a:latin typeface="Arial"/>
                <a:ea typeface="Arial"/>
                <a:cs typeface="Arial"/>
                <a:sym typeface="Arial"/>
                <a:rtl/>
              </a:rPr>
              <a:t>) النتائج. طريقة سهلة لتذكّر هذا هو اختصار "س. أ. ن."</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لديكم خمس دقائق لكتابة "س. أ. ن." لشخصيتكم المفضلة.</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تفاعُل الصف</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اكتبوا هذه المتغيرات الثلاثة ــ السياق والأفعال والنتائج (س.إ.ن) ــــ وإلامَ تشير على مخطط انسيابي/مُلصَق أو سبورة. وزّع قطعة ورق وقلم جاف أو رصاص لكل مشارك. امنحهم خمس دقائق للمشاركة في هذا التمرين.</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اسأل طلابك</a:t>
            </a:r>
            <a:endParaRPr b="0" dirty="0">
              <a:solidFill>
                <a:schemeClr val="dk2"/>
              </a:solidFill>
            </a:endParaRPr>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هل يرغب أحدكم في مشاركة أمثلة "س. أ. ن." لشخصياتهم المختارة؟</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مِن خلال توفير كل عنصر من هذه العناصر - سياق الموقف، والأفعال المُنجزة، والنتائج المحققة - فإننا نروي قصة ذات بداية (أي سياق) ووسط (أي أفعال) ونهاية (أي نتيجة).</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بالنسبة للفرص المختلفة التي نهتم بها، تُعد طريقة "س.أ.ن." إحدى الأدوات المفيدة التي يمكننا استخدامها لعرض مهاراتنا وسرد قصصنا الخاصة حول الأشياء التي نجيدها، سواء كان ذلك العمل الجماعي أو تحليل البيانات أو تاريخ الفن.</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فكّروا في فرصة تهتمون بها - فرصة تطوّع، أو جامعة معيّنة، أو تدريب داخلي، أو مسار وظيفي - ومهارة واحدة لديكم قد تكون ذات صلة بها. الآن، خصّصوا الدقائق العشر التالية لكتابة قصة "س.أ.ن." الخاصة بكم على ظهر قطعة الورق التي بحوزتكم!</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امنح المشاركين </a:t>
            </a:r>
            <a:r>
              <a:rPr lang="ar-AE" sz="1100" b="0" i="0" u="none" strike="noStrike" cap="none" dirty="0">
                <a:solidFill>
                  <a:schemeClr val="dk2"/>
                </a:solidFill>
                <a:latin typeface="Arial"/>
                <a:ea typeface="Arial"/>
                <a:cs typeface="Arial"/>
                <a:sym typeface="Arial"/>
              </a:rPr>
              <a:t>10</a:t>
            </a:r>
            <a:r>
              <a:rPr lang="ar-AE" sz="1100" b="0" i="0" u="none" strike="noStrike" cap="none" dirty="0">
                <a:solidFill>
                  <a:schemeClr val="dk2"/>
                </a:solidFill>
                <a:latin typeface="Arial"/>
                <a:ea typeface="Arial"/>
                <a:cs typeface="Arial"/>
                <a:sym typeface="Arial"/>
                <a:rtl/>
              </a:rPr>
              <a:t> دقائق لكتابة مثال "س.أ.ن." الخاص بهم.</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اسأل طلابك</a:t>
            </a:r>
            <a:endParaRPr b="0" dirty="0">
              <a:solidFill>
                <a:schemeClr val="dk2"/>
              </a:solidFill>
            </a:endParaRPr>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هل يرغب أحدكم في مشاركة قصة "س.أ.ن." الخاصة به؟</a:t>
            </a:r>
            <a:endParaRPr b="0" dirty="0">
              <a:solidFill>
                <a:schemeClr val="dk2"/>
              </a:solidFill>
            </a:endParaRPr>
          </a:p>
          <a:p>
            <a:pPr marL="158750" lvl="0" indent="0" algn="l" rtl="1">
              <a:lnSpc>
                <a:spcPct val="100000"/>
              </a:lnSpc>
              <a:spcBef>
                <a:spcPts val="0"/>
              </a:spcBef>
              <a:spcAft>
                <a:spcPts val="0"/>
              </a:spcAft>
              <a:buSzPts val="1100"/>
              <a:buNone/>
            </a:pPr>
            <a:endParaRPr b="0" dirty="0">
              <a:solidFill>
                <a:schemeClr val="dk2"/>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r" rtl="1">
              <a:lnSpc>
                <a:spcPct val="100000"/>
              </a:lnSpc>
              <a:spcBef>
                <a:spcPts val="0"/>
              </a:spcBef>
              <a:spcAft>
                <a:spcPts val="0"/>
              </a:spcAft>
              <a:buSzPts val="1100"/>
              <a:buNone/>
            </a:pPr>
            <a:r>
              <a:rPr lang="ar-AE" sz="1100" b="1" i="0" u="sng" strike="noStrike" cap="none" dirty="0">
                <a:solidFill>
                  <a:schemeClr val="dk2"/>
                </a:solidFill>
                <a:latin typeface="Arial"/>
                <a:ea typeface="Arial"/>
                <a:cs typeface="Arial"/>
                <a:sym typeface="Arial"/>
                <a:rtl/>
              </a:rPr>
              <a:t>ملاحظات المتحدث:</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كان الهدف الأمثل لهذا التمرين القصير هو السماح لكم بالبدء في التفكير في المهارات المتعلقة بالفرص التي تهتمون بها وكيف يمكنكم سرد قصة حول هذه المهارات.</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هناك طريقة أخرى يمكننا من خلالها استعراض إنجازاتنا وخبراتنا ذات الصلة بالعمل وسرد قصتنا؛ وهي عبر إنشاء سيرة ذاتية.</a:t>
            </a:r>
            <a:endParaRPr dirty="0"/>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يجب ألا يزيد طول السيرة الذاتية عن صفحتين، وغالبًا ما تحتوي على معلومات شخصية أساسية؛ مثل معلومات الاتصال الخاصة بكم، وإقراراتكم الشخصية، وملخّص عن خبراتكم المهنية، بالإضافة إلى سجلّكم الأكاديمي. ومن الضروري أيضًا أن تتضمّن تفاصيل حول مهاراتكم الأساسية ومؤهلاتكم المهنية والمراجع التي يمكن أن تشهد بمجموع مهاراتكم. </a:t>
            </a:r>
            <a:endParaRPr dirty="0"/>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تختلف البلدان والمنظمات فيما بينها؛ من حيث ماهية المعلومات المهمة في سيرتكم الذاتية. على سبيل المثال، يُعدّ تضمين صورة في سيرتكم الذاتية أمرًا شائعًا في آسيا وإفريقيا والشرق الأوسط، في حين أن هذه الممارسة نادرة إلى حد ما في الولايات المتحدة. </a:t>
            </a:r>
            <a:endParaRPr dirty="0"/>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على المستوى العالمي، هناك بعض الممارسات الجيدة المفيدة التي يجب وضعها في الاعتبار عند إنشاء السيرة الذاتية:</a:t>
            </a:r>
            <a:endParaRPr b="0" dirty="0">
              <a:solidFill>
                <a:schemeClr val="dk2"/>
              </a:solidFill>
            </a:endParaRPr>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تضمين بيانات الاتصال (كالبريد الإلكتروني للشخص)</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الالتزام بطول لا يزيد عن صفحتين للسيرة الذاتية</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تضمين الخلفية التعليمية للشخص (التعليم العالي والمدرسة الثانوية)</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إضافة نقاط تحت كل خبرة مهنية، مع ذِكر المسؤوليات والإنجازات</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الجوائز والمراجع (على الأقل ثلاثة من كلٍ منهما)</a:t>
            </a:r>
            <a:endParaRPr dirty="0"/>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السيرة الذاتية هي سجلّ مفصّل لتاريخكم الوظيفي (يشمل عادةً قسمًا يشرح مهارات الشخص) واللغات التي تتحدثونها (مع تحديد اللغة الأم بوضوح) في صفحتين (بحسب طول المسار الوظيفي لكل شخص) وهي تبقى كما هي على اختلاف الوظائف التي تتقدمّون لها.</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اسأل طلابك</a:t>
            </a:r>
            <a:endParaRPr b="0" dirty="0">
              <a:solidFill>
                <a:schemeClr val="dk2"/>
              </a:solidFill>
            </a:endParaRPr>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هل أنشأ أي منكم سيرة ذاتية من قبل؟ إن كانت الإجابة نعم، فماذا كان الجزء الأكثر إمتاعًا؟ ماذا كان الجزء الأكثر صعوبة؟</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هل استكشفتم طرقًا أخرى لاستعراض خبراتكم وما تجيدون فعله؟ إن كانت الإجابة نعم، فهل تمانعون مشاركتنا بعض الأمثلة مع المجموعة؟</a:t>
            </a:r>
            <a:endParaRPr dirty="0"/>
          </a:p>
          <a:p>
            <a:pPr marL="158750" lvl="0" indent="0" algn="l" rtl="1">
              <a:lnSpc>
                <a:spcPct val="100000"/>
              </a:lnSpc>
              <a:spcBef>
                <a:spcPts val="0"/>
              </a:spcBef>
              <a:spcAft>
                <a:spcPts val="0"/>
              </a:spcAft>
              <a:buSzPts val="1100"/>
              <a:buNone/>
            </a:pPr>
            <a:br>
              <a:rPr lang="en-SG" b="0" dirty="0">
                <a:solidFill>
                  <a:schemeClr val="dk2"/>
                </a:solidFill>
              </a:rPr>
            </a:br>
            <a:endParaRPr b="1" dirty="0">
              <a:solidFill>
                <a:schemeClr val="dk2"/>
              </a:solidFill>
              <a:latin typeface="Montserrat SemiBold"/>
              <a:ea typeface="Montserrat SemiBold"/>
              <a:cs typeface="Montserrat SemiBold"/>
              <a:sym typeface="Montserrat SemiBold"/>
            </a:endParaRPr>
          </a:p>
        </p:txBody>
      </p:sp>
      <p:sp>
        <p:nvSpPr>
          <p:cNvPr id="427" name="Google Shape;427;p14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1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r" rtl="1">
              <a:lnSpc>
                <a:spcPct val="100000"/>
              </a:lnSpc>
              <a:spcBef>
                <a:spcPts val="0"/>
              </a:spcBef>
              <a:spcAft>
                <a:spcPts val="0"/>
              </a:spcAft>
              <a:buSzPts val="1100"/>
              <a:buNone/>
            </a:pPr>
            <a:r>
              <a:rPr lang="ar-AE" sz="1100" b="1" i="0" u="sng" strike="noStrike" cap="none" dirty="0">
                <a:solidFill>
                  <a:schemeClr val="dk2"/>
                </a:solidFill>
                <a:latin typeface="Arial"/>
                <a:ea typeface="Arial"/>
                <a:cs typeface="Arial"/>
                <a:sym typeface="Arial"/>
                <a:rtl/>
              </a:rPr>
              <a:t>ملاحظات المتحدث:</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بالإضافة إلى السيرة الذاتية، هناك أيضًا طرق أخرى أكثر وأقل شمولية لتوضيح خبراتنا المتعلقة بالعمل.</a:t>
            </a:r>
            <a:endParaRPr dirty="0"/>
          </a:p>
          <a:p>
            <a:pPr marL="158750" lvl="0" indent="0" algn="r" rtl="1">
              <a:lnSpc>
                <a:spcPct val="100000"/>
              </a:lnSpc>
              <a:spcBef>
                <a:spcPts val="0"/>
              </a:spcBef>
              <a:spcAft>
                <a:spcPts val="0"/>
              </a:spcAft>
              <a:buSzPts val="1100"/>
              <a:buNone/>
            </a:pP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من الطرق الأكثر شمولاً إنشاء ملف شخصي رقمي. يمكن أن يكون الملف الشخصي الرقمي عبارة عن مجموعة من المواد الرقمية (مثل الرسومات، والصور، والنصوص، والوسائط المتعددة، ومدخلات المدونات). لا يقتصر دور هذه المجموعة على توضيح قدراتكم فحسب، بل يمكن أن تكون أيضًا وسيلة للتعبير عن أنفسكم. أحد أمثلة ملف شخصي رقمي قائم على الرسوم التوضيحية هو ذلك الخاص بعضو مشروع </a:t>
            </a:r>
            <a:r>
              <a:rPr lang="ar-AE" sz="1100" b="0" i="0" u="none" strike="noStrike" cap="none" dirty="0">
                <a:solidFill>
                  <a:schemeClr val="dk2"/>
                </a:solidFill>
                <a:latin typeface="Arial"/>
                <a:ea typeface="Arial"/>
                <a:cs typeface="Arial"/>
                <a:sym typeface="Arial"/>
              </a:rPr>
              <a:t>Youth and Media</a:t>
            </a:r>
            <a:r>
              <a:rPr lang="ar-AE" sz="1100" b="0" i="0" u="none" strike="noStrike" cap="none" dirty="0">
                <a:solidFill>
                  <a:schemeClr val="dk2"/>
                </a:solidFill>
                <a:latin typeface="Arial"/>
                <a:ea typeface="Arial"/>
                <a:cs typeface="Arial"/>
                <a:sym typeface="Arial"/>
                <a:rtl/>
              </a:rPr>
              <a:t> يوان براون، </a:t>
            </a:r>
            <a:r>
              <a:rPr lang="ar-AE" sz="1100" b="0" i="1" u="sng" strike="noStrike" cap="none" dirty="0">
                <a:solidFill>
                  <a:schemeClr val="dk2"/>
                </a:solidFill>
                <a:latin typeface="Arial"/>
                <a:ea typeface="Arial"/>
                <a:cs typeface="Arial"/>
                <a:sym typeface="Arial"/>
                <a:hlinkClick r:id="rId3">
                  <a:extLst>
                    <a:ext uri="{A12FA001-AC4F-418D-AE19-62706E023703}">
                      <ahyp:hlinkClr xmlns:ahyp="http://schemas.microsoft.com/office/drawing/2018/hyperlinkcolor" val="tx"/>
                    </a:ext>
                  </a:extLst>
                </a:hlinkClick>
              </a:rPr>
              <a:t>http://portfolios.massart.edu/ebrownart</a:t>
            </a:r>
            <a:r>
              <a:rPr lang="ar-AE" sz="1100" b="0" i="0" u="none" strike="noStrike" cap="none" dirty="0">
                <a:solidFill>
                  <a:schemeClr val="dk2"/>
                </a:solidFill>
                <a:latin typeface="Arial"/>
                <a:ea typeface="Arial"/>
                <a:cs typeface="Arial"/>
                <a:sym typeface="Arial"/>
              </a:rPr>
              <a:t>.</a:t>
            </a:r>
            <a:endParaRPr dirty="0"/>
          </a:p>
          <a:p>
            <a:pPr marL="158750" lvl="0" indent="0" algn="r" rtl="1">
              <a:lnSpc>
                <a:spcPct val="100000"/>
              </a:lnSpc>
              <a:spcBef>
                <a:spcPts val="0"/>
              </a:spcBef>
              <a:spcAft>
                <a:spcPts val="0"/>
              </a:spcAft>
              <a:buSzPts val="1100"/>
              <a:buNone/>
            </a:pP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يمكنكم أن تفكّروا أيضًا في كتابة نبذة عن سيرتكم الذاتية. النبذة هي ملخّص قصير (لا يزيد عادةً عن صفحة واحدة) يشمل أهم خبرات الشخص وإنجازاته. بدلاً من إدراج تواريخ محددة للوظائف المختلفة أو مهام محددة كجزء من وظيفة (مثل السيرة الذاتية المختصَرة أو المفصّلة)، تقدّم النبذة نظرة عامة واسعة على أهم إنجازات الشخص. غالبًا ما تتضمن نبذات السير الذاتية، المكتوبة بصيغة الغائب (مثلاً، "تعمل سارة حاليًا لدى ...") صورة للشخص والمسمّى الوظيفي السابق/الحالي وبيانات الاعتماد (مثل الشهادات الجامعية والشهادات عبر الإنترنت) والجوائز. تصفَحوا بعض النبذات على </a:t>
            </a:r>
            <a:r>
              <a:rPr lang="ar-AE" sz="1100" b="0" i="0" u="none" strike="noStrike" cap="none" dirty="0">
                <a:solidFill>
                  <a:schemeClr val="dk2"/>
                </a:solidFill>
                <a:latin typeface="Arial"/>
                <a:ea typeface="Arial"/>
                <a:cs typeface="Arial"/>
                <a:sym typeface="Arial"/>
              </a:rPr>
              <a:t>https://cyber.harvard.edu/people</a:t>
            </a:r>
            <a:r>
              <a:rPr lang="ar-AE" sz="1100" b="0" i="0" u="none" strike="noStrike" cap="none" dirty="0">
                <a:solidFill>
                  <a:schemeClr val="dk2"/>
                </a:solidFill>
                <a:latin typeface="Arial"/>
                <a:ea typeface="Arial"/>
                <a:cs typeface="Arial"/>
                <a:sym typeface="Arial"/>
                <a:rtl/>
              </a:rPr>
              <a:t>، مثل </a:t>
            </a:r>
            <a:r>
              <a:rPr lang="ar-AE" sz="1100" b="0" i="0" u="sng" strike="noStrike" cap="none" dirty="0">
                <a:solidFill>
                  <a:schemeClr val="dk2"/>
                </a:solidFill>
                <a:latin typeface="Arial"/>
                <a:ea typeface="Arial"/>
                <a:cs typeface="Arial"/>
                <a:sym typeface="Arial"/>
                <a:hlinkClick r:id="rId4">
                  <a:extLst>
                    <a:ext uri="{A12FA001-AC4F-418D-AE19-62706E023703}">
                      <ahyp:hlinkClr xmlns:ahyp="http://schemas.microsoft.com/office/drawing/2018/hyperlinkcolor" val="tx"/>
                    </a:ext>
                  </a:extLst>
                </a:hlinkClick>
              </a:rPr>
              <a:t>https://cyber.harvard.edu/people/ahasse</a:t>
            </a:r>
            <a:r>
              <a:rPr lang="ar-AE" sz="1100" b="0" i="0" u="none" strike="noStrike" cap="none" dirty="0">
                <a:solidFill>
                  <a:schemeClr val="dk2"/>
                </a:solidFill>
                <a:latin typeface="Arial"/>
                <a:ea typeface="Arial"/>
                <a:cs typeface="Arial"/>
                <a:sym typeface="Arial"/>
              </a:rPr>
              <a:t>.</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يمكنكم أيضًا إنشاء ملف شخصي بسيط عن أنفسكم لتوجيه الآخرين إليه. الملف الشخصي هو ملخّص قصير جدًا (حوالي ثلاث جُمل) حول مكان الدراسة/العمل الحالي للشخص، والمشروع (المشاريع) الرئيسية، وربما بعض الاهتمامات. يُكتب الملف الشخصي عادةَ بصيغة الغائب، تمامًا مثل نبذة السيرة الذاتية. طالعوا بعض الأمثلة على موقع </a:t>
            </a:r>
            <a:r>
              <a:rPr lang="ar-AE" sz="1100" b="0" i="0" u="none" strike="noStrike" cap="none" dirty="0">
                <a:solidFill>
                  <a:schemeClr val="dk2"/>
                </a:solidFill>
                <a:latin typeface="Arial"/>
                <a:ea typeface="Arial"/>
                <a:cs typeface="Arial"/>
                <a:sym typeface="Arial"/>
              </a:rPr>
              <a:t>Youth and Media</a:t>
            </a:r>
            <a:r>
              <a:rPr lang="ar-AE" sz="1100" b="0" i="0" u="none" strike="noStrike" cap="none" dirty="0">
                <a:solidFill>
                  <a:schemeClr val="dk2"/>
                </a:solidFill>
                <a:latin typeface="Arial"/>
                <a:ea typeface="Arial"/>
                <a:cs typeface="Arial"/>
                <a:sym typeface="Arial"/>
                <a:rtl/>
              </a:rPr>
              <a:t> على </a:t>
            </a:r>
            <a:r>
              <a:rPr lang="ar-AE" sz="1100" b="0" i="0" u="sng" strike="noStrike" cap="none" dirty="0">
                <a:solidFill>
                  <a:schemeClr val="dk2"/>
                </a:solidFill>
                <a:latin typeface="Arial"/>
                <a:ea typeface="Arial"/>
                <a:cs typeface="Arial"/>
                <a:sym typeface="Arial"/>
                <a:hlinkClick r:id="rId5">
                  <a:extLst>
                    <a:ext uri="{A12FA001-AC4F-418D-AE19-62706E023703}">
                      <ahyp:hlinkClr xmlns:ahyp="http://schemas.microsoft.com/office/drawing/2018/hyperlinkcolor" val="tx"/>
                    </a:ext>
                  </a:extLst>
                </a:hlinkClick>
              </a:rPr>
              <a:t>http://youthandmedia.org/team/core</a:t>
            </a:r>
            <a:r>
              <a:rPr lang="ar-AE" sz="1100" b="0" i="0" u="sng" strike="noStrike" cap="none" dirty="0">
                <a:solidFill>
                  <a:schemeClr val="dk2"/>
                </a:solidFill>
                <a:latin typeface="Arial"/>
                <a:ea typeface="Arial"/>
                <a:cs typeface="Arial"/>
                <a:sym typeface="Arial"/>
                <a:hlinkClick r:id="rId5">
                  <a:extLst>
                    <a:ext uri="{A12FA001-AC4F-418D-AE19-62706E023703}">
                      <ahyp:hlinkClr xmlns:ahyp="http://schemas.microsoft.com/office/drawing/2018/hyperlinkcolor" val="tx"/>
                    </a:ext>
                  </a:extLst>
                </a:hlinkClick>
                <a:rtl/>
              </a:rPr>
              <a:t>/.</a:t>
            </a:r>
            <a:r>
              <a:rPr lang="ar-AE" sz="1100" b="0" i="0" u="none" strike="noStrike" cap="none" dirty="0">
                <a:solidFill>
                  <a:schemeClr val="dk2"/>
                </a:solidFill>
                <a:latin typeface="Arial"/>
                <a:ea typeface="Arial"/>
                <a:cs typeface="Arial"/>
                <a:sym typeface="Arial"/>
              </a:rPr>
              <a:t> </a:t>
            </a:r>
            <a:endParaRPr dirty="0"/>
          </a:p>
          <a:p>
            <a:pPr marL="158750" lvl="0" indent="0" algn="r"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1" i="0" u="none" strike="noStrike" cap="none" dirty="0">
                <a:solidFill>
                  <a:schemeClr val="dk2"/>
                </a:solidFill>
                <a:latin typeface="Arial"/>
                <a:ea typeface="Arial"/>
                <a:cs typeface="Arial"/>
                <a:sym typeface="Arial"/>
                <a:rtl/>
              </a:rPr>
              <a:t>ملحوظة المدرّس</a:t>
            </a:r>
            <a:endParaRPr dirty="0"/>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يمكن تطويع الأمثلة أعلاه محليًا تبعًا لخبرات طلابك وسياقهم المحلي. يُرجى استبدال الروابط المذكورة أعلاه بروابط لملفات شخصية ذات صِلة بسياقك المحلي. </a:t>
            </a:r>
            <a:br>
              <a:rPr lang="en-SG" dirty="0">
                <a:solidFill>
                  <a:schemeClr val="dk2"/>
                </a:solidFill>
              </a:rPr>
            </a:br>
            <a:br>
              <a:rPr lang="en-SG" b="0" dirty="0">
                <a:solidFill>
                  <a:schemeClr val="dk2"/>
                </a:solidFill>
              </a:rPr>
            </a:br>
            <a:br>
              <a:rPr lang="en-SG" b="0" dirty="0">
                <a:solidFill>
                  <a:schemeClr val="dk2"/>
                </a:solidFill>
              </a:rPr>
            </a:br>
            <a:endParaRPr b="1" dirty="0">
              <a:solidFill>
                <a:schemeClr val="dk2"/>
              </a:solidFill>
              <a:latin typeface="Montserrat SemiBold"/>
              <a:ea typeface="Montserrat SemiBold"/>
              <a:cs typeface="Montserrat SemiBold"/>
              <a:sym typeface="Montserrat SemiBold"/>
            </a:endParaRPr>
          </a:p>
        </p:txBody>
      </p:sp>
      <p:sp>
        <p:nvSpPr>
          <p:cNvPr id="449" name="Google Shape;449;p14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1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r" rtl="1">
              <a:lnSpc>
                <a:spcPct val="100000"/>
              </a:lnSpc>
              <a:spcBef>
                <a:spcPts val="0"/>
              </a:spcBef>
              <a:spcAft>
                <a:spcPts val="0"/>
              </a:spcAft>
              <a:buSzPts val="1100"/>
              <a:buNone/>
            </a:pPr>
            <a:r>
              <a:rPr lang="ar-AE" sz="1100" b="1" i="0" u="sng" strike="noStrike" cap="none" dirty="0">
                <a:solidFill>
                  <a:schemeClr val="dk2"/>
                </a:solidFill>
                <a:latin typeface="Arial"/>
                <a:ea typeface="Arial"/>
                <a:cs typeface="Arial"/>
                <a:sym typeface="Arial"/>
                <a:rtl/>
              </a:rPr>
              <a:t>ملاحظات المتحدث:</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لقد تناولنا الآن بإيجاز الطرق المختلفة التي يمكنكم من خلالها إبراز خلفيتكم وإنجازاتكم.</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أما اليوم، فسنُركّز على طريقة واحدة محددة ــ السيرة الذاتية ــ بمساعدتكم على إنشاء سيرتكم الذاتية المختصَرة بأنفسكم! إذا كانت لديكم سيرة ذاتية مختصَرة بالفعل، فلا تترددوا في استخدامها كنقطة بدء لكم.</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ملحوظة المدرّس</a:t>
            </a:r>
            <a:endParaRPr dirty="0"/>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وزع مثالاً لسيرة ذاتية مختصرة على طلابك؛ يكون وثيق الصلة بالسياق المحلي الخاص بهم. الهدف من هذا التمرين هو تعليم الطلاب ما يجب عليهم تضمينه في سِيَرهم الذاتية المختصرة من خلال الاطلاع على الأمثلة ذات الصلة.</a:t>
            </a:r>
            <a:endParaRPr sz="1100" b="0" i="0" u="none" strike="noStrike" cap="none" dirty="0">
              <a:solidFill>
                <a:schemeClr val="dk2"/>
              </a:solidFill>
              <a:latin typeface="Arial"/>
              <a:ea typeface="Arial"/>
              <a:cs typeface="Arial"/>
              <a:sym typeface="Arial"/>
            </a:endParaRPr>
          </a:p>
          <a:p>
            <a:pPr marL="158750" lvl="0" indent="0" algn="l" rtl="1">
              <a:lnSpc>
                <a:spcPct val="100000"/>
              </a:lnSpc>
              <a:spcBef>
                <a:spcPts val="0"/>
              </a:spcBef>
              <a:spcAft>
                <a:spcPts val="0"/>
              </a:spcAft>
              <a:buSzPts val="1100"/>
              <a:buNone/>
            </a:pPr>
            <a:endParaRPr sz="1100" b="1"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1" i="0" u="none" strike="noStrike" cap="none" dirty="0">
                <a:solidFill>
                  <a:schemeClr val="dk2"/>
                </a:solidFill>
                <a:latin typeface="Arial"/>
                <a:ea typeface="Arial"/>
                <a:cs typeface="Arial"/>
                <a:sym typeface="Arial"/>
                <a:rtl/>
              </a:rPr>
              <a:t>أخبر طلابك</a:t>
            </a:r>
            <a:endParaRPr dirty="0"/>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يمكنكم استخدام هذه السيرة الذاتية كأساس لكم - سواء كانت لديكم سير ذاتية بالفعل، أو تقومون بإنشاء واحدة لأول مرة.</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ابدأوا بعد ذلك في إنشاء سِيَركُم الذاتية أو تعديلها إذا كانت موجودة - باستخدام الكمبيوتر أو الجهاز محمول.</a:t>
            </a:r>
            <a:endParaRPr dirty="0"/>
          </a:p>
          <a:p>
            <a:pPr marL="158750" lvl="0" indent="0" algn="l" rtl="1">
              <a:lnSpc>
                <a:spcPct val="100000"/>
              </a:lnSpc>
              <a:spcBef>
                <a:spcPts val="0"/>
              </a:spcBef>
              <a:spcAft>
                <a:spcPts val="0"/>
              </a:spcAft>
              <a:buSzPts val="1100"/>
              <a:buNone/>
            </a:pP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إذا كانت لديكم سيرة ذاتية مختصَرة بالفعل، فلا تترددوا في فتحها على جهاز الكمبيوتر أو الهاتف المحمول. إذا لم يكن الوصول إليها ممكنًا في الوقت الحالي، فحاولوا تدوين سيرتكم الذاتية الحالية أو كتابتها بقدر الإمكان بحسب ما تتذكرونه.</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أثناء قيامكم بتطوير أو مراجعة سيرتكم الذاتية المختصَرة، تأكدوا من تضمين جميع خبراتكم ومهاراتكم ذات الصلة!</a:t>
            </a:r>
            <a:endParaRPr dirty="0"/>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أخذ الآراء</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اسأل طلابك</a:t>
            </a:r>
            <a:endParaRPr b="0" dirty="0">
              <a:solidFill>
                <a:schemeClr val="dk2"/>
              </a:solidFill>
            </a:endParaRPr>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اطلب من المشاركين طباعة نسختين من سِيَرهم الذاتية المختصَرة أو اطبع النسخ لهم.</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كل يوم، نفكر في البيئة (البيئات) التي نتواجد فيها عندما نقرر ما نشاركه مع الآخرين. مثلاً، ربما نتحدث مع معلّمينا أو والدينا/الأشخاص الذين يتولّون رعايتنا بطرق مختلفة عن تلك التي نتحدّث بها مع أصدقائنا. يُعدّ التفكير في سمات جمهورنا طريقة مهمة لفهم أفضل طريقة للتواصل مع الأشخاص الذين نحاول الوصول إليهم. بينما تكون لدينا الكثير من الأفكار التي تجول في رؤوسنا على مدار اليوم، يتعيّن علينا تحديد الأفكار المناسبة لمشاركتها ومع من. بالنسبة لمصطلحات السير الذاتية، لا يُعدّ هذا الأسلوب مختلفًا. على الرغم من أننا ربما شاركنا في مجموعة متنوعة من الأنشطة ذات الصلة بالعمل، فمن المهم معرفة العناصر التي سيكون لها صدى أفضل مع صانعي القرار الذين يطّلعون على السير الذاتية.</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الآن، سنلقي نظرة على مسودة السيرة الذاتية التي أنشأها كلٌّ منكم (من وجهات نظركم الفريدة) لمعرفة أي الجوانب تعمل بشكل جيد وأي الجوانب يمكن جعلها أكثر فعالية/تأثيرًا للجمهور المستهدَف للسيرة الذاتية.</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أولاً، في الجزء العلوي من سيرتكم الذاتية، اكتبوا الوظيفة المحددة التي أنشأتم سيرتكم الذاتية من أجلها. بعبارةٍ أخرى، فكّروا: إلى من تسردون قصتكم؟ بعد ذلك، تبادلوا سِيَركم الذاتية مع مشاركين آخرين (مثلاً، أعطوا سِيَركم الذاتية لهم، واطلبوا منهم إعطاء سِيَرهم الذاتية لكم).</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باستخدام الكمبيوتر أو المحمول، يجب أن يأخذ كل واحد منكم </a:t>
            </a:r>
            <a:r>
              <a:rPr lang="ar-AE" sz="1100" b="0" i="0" u="none" strike="noStrike" cap="none" dirty="0">
                <a:solidFill>
                  <a:schemeClr val="dk2"/>
                </a:solidFill>
                <a:latin typeface="Arial"/>
                <a:ea typeface="Arial"/>
                <a:cs typeface="Arial"/>
                <a:sym typeface="Arial"/>
              </a:rPr>
              <a:t>10</a:t>
            </a:r>
            <a:r>
              <a:rPr lang="ar-AE" sz="1100" b="0" i="0" u="none" strike="noStrike" cap="none" dirty="0">
                <a:solidFill>
                  <a:schemeClr val="dk2"/>
                </a:solidFill>
                <a:latin typeface="Arial"/>
                <a:ea typeface="Arial"/>
                <a:cs typeface="Arial"/>
                <a:sym typeface="Arial"/>
                <a:rtl/>
              </a:rPr>
              <a:t> دقائق للبحث عن بعض المهارات والمتطلبات اللازمة لهذا المنصب المحدد. يمكنكم القيام بذلك عن طريق استخدام قواعد البيانات على الإنترنت، مثل </a:t>
            </a:r>
            <a:r>
              <a:rPr lang="ar-AE" sz="1100" b="0" i="0" u="none" strike="noStrike" cap="none" dirty="0">
                <a:solidFill>
                  <a:schemeClr val="dk2"/>
                </a:solidFill>
                <a:latin typeface="Arial"/>
                <a:ea typeface="Arial"/>
                <a:cs typeface="Arial"/>
                <a:sym typeface="Arial"/>
              </a:rPr>
              <a:t>LinkedIn</a:t>
            </a:r>
            <a:r>
              <a:rPr lang="ar-AE" sz="1100" b="0" i="0" u="none" strike="noStrike" cap="none" dirty="0">
                <a:solidFill>
                  <a:schemeClr val="dk2"/>
                </a:solidFill>
                <a:latin typeface="Arial"/>
                <a:ea typeface="Arial"/>
                <a:cs typeface="Arial"/>
                <a:sym typeface="Arial"/>
                <a:rtl/>
              </a:rPr>
              <a:t>، أو البحث عن مزيج من "[المسمى الوظيفي]" + "المهارات" + "المؤهلات".</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بعد البحث، خصّصوا </a:t>
            </a:r>
            <a:r>
              <a:rPr lang="ar-AE" sz="1100" b="0" i="0" u="none" strike="noStrike" cap="none" dirty="0">
                <a:solidFill>
                  <a:schemeClr val="dk2"/>
                </a:solidFill>
                <a:latin typeface="Arial"/>
                <a:ea typeface="Arial"/>
                <a:cs typeface="Arial"/>
                <a:sym typeface="Arial"/>
              </a:rPr>
              <a:t>10</a:t>
            </a:r>
            <a:r>
              <a:rPr lang="ar-AE" sz="1100" b="0" i="0" u="none" strike="noStrike" cap="none" dirty="0">
                <a:solidFill>
                  <a:schemeClr val="dk2"/>
                </a:solidFill>
                <a:latin typeface="Arial"/>
                <a:ea typeface="Arial"/>
                <a:cs typeface="Arial"/>
                <a:sym typeface="Arial"/>
                <a:rtl/>
              </a:rPr>
              <a:t> دقائق لمراجعة السيرة الذاتية لزميلكم وتقديم ملاحظات بنّاءة. في الجزء الخلفي من سيرتهم الذاتية، اكتبوا شيئين على الأقل أعجباكم بشكل خاص في سيرتهم الذاتية (على سبيل المثال، التنسيق أو الطريقة التي سلّطوا بها الضوء على مهارة معيّنة) وكذلك شيئين قد أعجباكم حقًا ولكن تعتقدون أنه يمكن تعديلهما لجعل السيرة الذاتية أفضل.</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بعد ذلك، كرروا العملية عن طريق تبديل الشركاء، والبحث عن المهارات والمؤهلات للوظيفة المفضّلة لأحد زملائكم، ومراجعة سيرتهم الذاتية.</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بنهاية هذا التمرين، يجب أن تكونوا قد راجعتم السير الذاتية لشخصين وتلقّيتم تعليقات على سيرتكم الذاتية من شخصين.</a:t>
            </a:r>
            <a:br>
              <a:rPr lang="en-SG" b="0" dirty="0">
                <a:solidFill>
                  <a:schemeClr val="dk2"/>
                </a:solidFill>
              </a:rPr>
            </a:br>
            <a:endParaRPr b="1" dirty="0">
              <a:solidFill>
                <a:schemeClr val="dk2"/>
              </a:solidFill>
              <a:latin typeface="Montserrat SemiBold"/>
              <a:ea typeface="Montserrat SemiBold"/>
              <a:cs typeface="Montserrat SemiBold"/>
              <a:sym typeface="Montserrat SemiBold"/>
            </a:endParaRPr>
          </a:p>
        </p:txBody>
      </p:sp>
      <p:sp>
        <p:nvSpPr>
          <p:cNvPr id="459" name="Google Shape;459;p14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r" rtl="1">
              <a:lnSpc>
                <a:spcPct val="100000"/>
              </a:lnSpc>
              <a:spcBef>
                <a:spcPts val="0"/>
              </a:spcBef>
              <a:spcAft>
                <a:spcPts val="0"/>
              </a:spcAft>
              <a:buSzPts val="1100"/>
              <a:buNone/>
            </a:pPr>
            <a:r>
              <a:rPr lang="ar-AE" sz="1100" b="1" i="0" u="sng" strike="noStrike" cap="none" dirty="0">
                <a:solidFill>
                  <a:schemeClr val="dk2"/>
                </a:solidFill>
                <a:latin typeface="Arial"/>
                <a:ea typeface="Arial"/>
                <a:cs typeface="Arial"/>
                <a:sym typeface="Arial"/>
                <a:rtl/>
              </a:rPr>
              <a:t>ملاحظات المتحدث:</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هدف الدرس</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سيتعلّم المشاركون كيفية التعرّف على تجارب محدَدة شكّلت شخصياتهم، وسيتأمّلون قوة تأثير هذه التجارب على مستقبلهم، وسيفكّرون في الطرق التي يمكنهم من خلالها إنشاء تجارب جديدة تساعدهم على تحقيق أهدافهم.</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b="1" dirty="0">
                <a:solidFill>
                  <a:schemeClr val="dk2"/>
                </a:solidFill>
                <a:rtl/>
              </a:rPr>
              <a:t>الوقت التقديري</a:t>
            </a:r>
            <a:endParaRPr dirty="0"/>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ساعة واحدة</a:t>
            </a:r>
            <a:endParaRPr dirty="0"/>
          </a:p>
          <a:p>
            <a:pPr marL="158750" lvl="0" indent="0" algn="r"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1" i="0" u="none" strike="noStrike" cap="none" dirty="0">
                <a:solidFill>
                  <a:schemeClr val="dk2"/>
                </a:solidFill>
                <a:latin typeface="Arial"/>
                <a:ea typeface="Arial"/>
                <a:cs typeface="Arial"/>
                <a:sym typeface="Arial"/>
                <a:rtl/>
              </a:rPr>
              <a:t>السؤال الجوهري </a:t>
            </a:r>
            <a:endParaRPr b="0" dirty="0">
              <a:solidFill>
                <a:schemeClr val="dk2"/>
              </a:solidFill>
            </a:endParaRPr>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كيف شكّلت تجاربكم شخصيتكم، وكيف يمكنكم إنشاء تجارب جديدة ذات مغزى؟ </a:t>
            </a:r>
            <a:endParaRPr dirty="0"/>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المواد </a:t>
            </a:r>
            <a:endParaRPr b="0" dirty="0">
              <a:solidFill>
                <a:schemeClr val="dk2"/>
              </a:solidFill>
            </a:endParaRPr>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منشور "مواجهة تحدٍ جديد" </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منشور "خطة أهدافي" </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كمبيوتر متصل بالإنترنت </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جهاز عرض وشاشة عرض </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لوحة ورقية أو ملصق (إن لم تتوفر السبورة) </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قلم تحديد </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ورقة </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أقلام جافة أو رصاص </a:t>
            </a:r>
            <a:endParaRPr dirty="0"/>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الإعداد </a:t>
            </a:r>
            <a:endParaRPr b="0" dirty="0">
              <a:solidFill>
                <a:schemeClr val="dk2"/>
              </a:solidFill>
            </a:endParaRPr>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اطبع منشورًا واحدًا لكل طالب.</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سيحتاج الطلاب إلى الاتصال بالإنترنت لأغراض هذا الدرس.</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لديك الفرصة لاختيار محتوى محلي يتناسب مع خبرة طلابك والسياق العام. يُشار إلى هذه الفرص بـ "ملحوظة المدرّس". نقترح عليك قراءة الدرس مسبقًا وإعداد الأمثلة قبل البدء.</a:t>
            </a: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br>
              <a:rPr lang="en-SG" b="0" dirty="0">
                <a:solidFill>
                  <a:schemeClr val="dk2"/>
                </a:solidFill>
              </a:rPr>
            </a:br>
            <a:r>
              <a:rPr lang="ar-AE" b="1" i="1" dirty="0">
                <a:solidFill>
                  <a:schemeClr val="dk2"/>
                </a:solidFill>
                <a:rtl/>
              </a:rPr>
              <a:t>اختياري: </a:t>
            </a:r>
            <a:r>
              <a:rPr lang="ar-AE" sz="1100" b="1" i="0" u="none" strike="noStrike" cap="none" dirty="0">
                <a:solidFill>
                  <a:schemeClr val="dk2"/>
                </a:solidFill>
                <a:latin typeface="Arial"/>
                <a:ea typeface="Arial"/>
                <a:cs typeface="Arial"/>
                <a:sym typeface="Arial"/>
                <a:rtl/>
              </a:rPr>
              <a:t>مهارة </a:t>
            </a:r>
            <a:r>
              <a:rPr lang="ar-AE" sz="1100" b="1" i="0" u="none" strike="noStrike" cap="none" dirty="0">
                <a:solidFill>
                  <a:schemeClr val="dk2"/>
                </a:solidFill>
                <a:latin typeface="Arial"/>
                <a:ea typeface="Arial"/>
                <a:cs typeface="Arial"/>
                <a:sym typeface="Arial"/>
              </a:rPr>
              <a:t>ISTE DigCitCommit</a:t>
            </a:r>
            <a:endParaRPr b="0" dirty="0">
              <a:solidFill>
                <a:schemeClr val="dk2"/>
              </a:solidFill>
            </a:endParaRPr>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متوازن: أتخذ قرارات مستنيرة حول كيفية تحديد أولويات وقتي وأنشطتي على الإنترنت وخارجه.</a:t>
            </a:r>
            <a:endParaRPr dirty="0"/>
          </a:p>
          <a:p>
            <a:pPr marL="158750" lvl="0" indent="0" algn="r" rtl="1">
              <a:lnSpc>
                <a:spcPct val="100000"/>
              </a:lnSpc>
              <a:spcBef>
                <a:spcPts val="0"/>
              </a:spcBef>
              <a:spcAft>
                <a:spcPts val="0"/>
              </a:spcAft>
              <a:buSzPts val="1100"/>
              <a:buNone/>
            </a:pPr>
            <a:br>
              <a:rPr lang="en-SG" b="0" dirty="0">
                <a:solidFill>
                  <a:schemeClr val="dk2"/>
                </a:solidFill>
              </a:rPr>
            </a:br>
            <a:endParaRPr b="1" dirty="0">
              <a:solidFill>
                <a:schemeClr val="dk2"/>
              </a:solidFill>
              <a:latin typeface="Montserrat SemiBold"/>
              <a:ea typeface="Montserrat SemiBold"/>
              <a:cs typeface="Montserrat SemiBold"/>
              <a:sym typeface="Montserrat SemiBold"/>
            </a:endParaRPr>
          </a:p>
        </p:txBody>
      </p:sp>
      <p:sp>
        <p:nvSpPr>
          <p:cNvPr id="159" name="Google Shape;159;p8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1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r" rtl="1">
              <a:lnSpc>
                <a:spcPct val="100000"/>
              </a:lnSpc>
              <a:spcBef>
                <a:spcPts val="0"/>
              </a:spcBef>
              <a:spcAft>
                <a:spcPts val="0"/>
              </a:spcAft>
              <a:buSzPts val="1100"/>
              <a:buNone/>
            </a:pPr>
            <a:r>
              <a:rPr lang="ar-AE" sz="1100" b="1" i="0" u="sng" strike="noStrike" cap="none" dirty="0">
                <a:solidFill>
                  <a:schemeClr val="dk2"/>
                </a:solidFill>
                <a:latin typeface="Arial"/>
                <a:ea typeface="Arial"/>
                <a:cs typeface="Arial"/>
                <a:sym typeface="Arial"/>
                <a:rtl/>
              </a:rPr>
              <a:t>ملاحظات المتحدث:</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مهمة</a:t>
            </a:r>
            <a:endParaRPr b="0" u="none" dirty="0">
              <a:solidFill>
                <a:schemeClr val="dk2"/>
              </a:solidFill>
            </a:endParaRPr>
          </a:p>
          <a:p>
            <a:pPr marL="158750" lvl="0" indent="0" algn="l" rtl="1">
              <a:lnSpc>
                <a:spcPct val="100000"/>
              </a:lnSpc>
              <a:spcBef>
                <a:spcPts val="0"/>
              </a:spcBef>
              <a:spcAft>
                <a:spcPts val="0"/>
              </a:spcAft>
              <a:buSzPts val="1100"/>
              <a:buNone/>
            </a:pPr>
            <a:endParaRPr sz="1100" b="1"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ألقوا نظرة على الملاحظات التي تلقّيتموها من المشاركين الآخرين. راجعوا سيرتكم الذاتية ونقّحوها بحسب الضرورة.</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إذا سنحت لكم الفرصة، اعرضوا سيرتكم الذاتية على شخص ما مثل مدرّس أو أمين مكتبة أو قريب أو صديق. بعد تلقّي الآراء، عدّلوا سيرتكم الذاتية لكتابة النسخة النهائية.</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أخيرًا، في فقرة مكتوبة، قارنوا بين النسختين الأولى والثانية من سيرتكم الذاتية واشرحوا ما تعلّمتموه أثناء عملية مراجعتها.</a:t>
            </a:r>
            <a:endParaRPr b="0" dirty="0">
              <a:solidFill>
                <a:schemeClr val="dk2"/>
              </a:solidFill>
            </a:endParaRPr>
          </a:p>
        </p:txBody>
      </p:sp>
      <p:sp>
        <p:nvSpPr>
          <p:cNvPr id="476" name="Google Shape;476;p14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1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r" rtl="1">
              <a:lnSpc>
                <a:spcPct val="100000"/>
              </a:lnSpc>
              <a:spcBef>
                <a:spcPts val="0"/>
              </a:spcBef>
              <a:spcAft>
                <a:spcPts val="0"/>
              </a:spcAft>
              <a:buSzPts val="1100"/>
              <a:buNone/>
            </a:pPr>
            <a:r>
              <a:rPr lang="ar-AE" sz="1100" b="1" i="0" u="sng" strike="noStrike" cap="none" dirty="0">
                <a:solidFill>
                  <a:schemeClr val="dk2"/>
                </a:solidFill>
                <a:latin typeface="Arial"/>
                <a:ea typeface="Arial"/>
                <a:cs typeface="Arial"/>
                <a:sym typeface="Arial"/>
                <a:rtl/>
              </a:rPr>
              <a:t>ملاحظات المتحدث:</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هدف الدرس</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سيفهم المشاركون ماهية الخوارزمية، ولماذا تُعدّ الخوارزميات مهمة، وكيف تُستخدم الخوارزميات في كل من الحياة اليومية وعلوم الكمبيوتر.</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b="1" dirty="0">
                <a:solidFill>
                  <a:schemeClr val="dk2"/>
                </a:solidFill>
                <a:rtl/>
              </a:rPr>
              <a:t>الوقت التقديري</a:t>
            </a:r>
            <a:endParaRPr dirty="0"/>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ساعة واحدة</a:t>
            </a:r>
            <a:endParaRPr dirty="0"/>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1" i="0" u="none" strike="noStrike" cap="none" dirty="0">
                <a:solidFill>
                  <a:schemeClr val="dk2"/>
                </a:solidFill>
                <a:latin typeface="Arial"/>
                <a:ea typeface="Arial"/>
                <a:cs typeface="Arial"/>
                <a:sym typeface="Arial"/>
                <a:rtl/>
              </a:rPr>
              <a:t>الأسئلة الجوهرية </a:t>
            </a:r>
            <a:endParaRPr b="0" dirty="0">
              <a:solidFill>
                <a:schemeClr val="dk2"/>
              </a:solidFill>
            </a:endParaRPr>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ما هي الخوارزميات التي تعتقدون أنها تغيّر حياتكم؟ </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هل هناك خوارزميات تؤثر عليكم أكثر من غيرها، وإذا كان الأمر كذلك، فلماذا؟ </a:t>
            </a:r>
            <a:endParaRPr dirty="0"/>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المواد </a:t>
            </a:r>
            <a:endParaRPr b="0" dirty="0">
              <a:solidFill>
                <a:schemeClr val="dk2"/>
              </a:solidFill>
            </a:endParaRPr>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منشور "ما هي الخوارزمية؟" </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منشور "الوصفة" (نسخة المعلم ونسخة المشاركين) </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منشور "الخوارزميات في ال</a:t>
            </a:r>
            <a:r>
              <a:rPr lang="ar-SA" sz="1100" b="0" i="0" u="none" strike="noStrike" cap="none" dirty="0" err="1">
                <a:solidFill>
                  <a:schemeClr val="dk2"/>
                </a:solidFill>
                <a:latin typeface="Arial"/>
                <a:ea typeface="Arial"/>
                <a:cs typeface="Arial"/>
                <a:sym typeface="Arial"/>
                <a:rtl/>
              </a:rPr>
              <a:t>أ</a:t>
            </a:r>
            <a:r>
              <a:rPr lang="ar-AE" sz="1100" b="0" i="0" u="none" strike="noStrike" cap="none" dirty="0">
                <a:solidFill>
                  <a:schemeClr val="dk2"/>
                </a:solidFill>
                <a:latin typeface="Arial"/>
                <a:ea typeface="Arial"/>
                <a:cs typeface="Arial"/>
                <a:sym typeface="Arial"/>
                <a:rtl/>
              </a:rPr>
              <a:t>عداد الأولية" (نسخة المعلم ونسخة المشاركين) </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جهاز عرض وشاشة عرض</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لوحة ورقية أو ملصق (إن لم تتوفر السبورة) </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قلم تحديد </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مجموعة من ثمانية أكواب ورقية بيضاء كبيرة توجد عليها الأرقام التالية مرسومة بقلم تحديد أسود (رقم واحد لكل كوب): </a:t>
            </a:r>
            <a:r>
              <a:rPr lang="ar-AE" sz="1100" b="0" i="0" u="none" strike="noStrike" cap="none" dirty="0">
                <a:solidFill>
                  <a:schemeClr val="dk2"/>
                </a:solidFill>
                <a:latin typeface="Arial"/>
                <a:ea typeface="Arial"/>
                <a:cs typeface="Arial"/>
                <a:sym typeface="Arial"/>
              </a:rPr>
              <a:t>5</a:t>
            </a:r>
            <a:r>
              <a:rPr lang="ar-AE" sz="1100" b="0" i="0" u="none" strike="noStrike" cap="none" dirty="0">
                <a:solidFill>
                  <a:schemeClr val="dk2"/>
                </a:solidFill>
                <a:latin typeface="Arial"/>
                <a:ea typeface="Arial"/>
                <a:cs typeface="Arial"/>
                <a:sym typeface="Arial"/>
                <a:rtl/>
              </a:rPr>
              <a:t>، </a:t>
            </a:r>
            <a:r>
              <a:rPr lang="ar-AE" sz="1100" b="0" i="0" u="none" strike="noStrike" cap="none" dirty="0">
                <a:solidFill>
                  <a:schemeClr val="dk2"/>
                </a:solidFill>
                <a:latin typeface="Arial"/>
                <a:ea typeface="Arial"/>
                <a:cs typeface="Arial"/>
                <a:sym typeface="Arial"/>
              </a:rPr>
              <a:t>23</a:t>
            </a:r>
            <a:r>
              <a:rPr lang="ar-AE" sz="1100" b="0" i="0" u="none" strike="noStrike" cap="none" dirty="0">
                <a:solidFill>
                  <a:schemeClr val="dk2"/>
                </a:solidFill>
                <a:latin typeface="Arial"/>
                <a:ea typeface="Arial"/>
                <a:cs typeface="Arial"/>
                <a:sym typeface="Arial"/>
                <a:rtl/>
              </a:rPr>
              <a:t>، </a:t>
            </a:r>
            <a:r>
              <a:rPr lang="ar-AE" sz="1100" b="0" i="0" u="none" strike="noStrike" cap="none" dirty="0">
                <a:solidFill>
                  <a:schemeClr val="dk2"/>
                </a:solidFill>
                <a:latin typeface="Arial"/>
                <a:ea typeface="Arial"/>
                <a:cs typeface="Arial"/>
                <a:sym typeface="Arial"/>
              </a:rPr>
              <a:t>28</a:t>
            </a:r>
            <a:r>
              <a:rPr lang="ar-AE" sz="1100" b="0" i="0" u="none" strike="noStrike" cap="none" dirty="0">
                <a:solidFill>
                  <a:schemeClr val="dk2"/>
                </a:solidFill>
                <a:latin typeface="Arial"/>
                <a:ea typeface="Arial"/>
                <a:cs typeface="Arial"/>
                <a:sym typeface="Arial"/>
                <a:rtl/>
              </a:rPr>
              <a:t>، </a:t>
            </a:r>
            <a:r>
              <a:rPr lang="ar-AE" sz="1100" b="0" i="0" u="none" strike="noStrike" cap="none" dirty="0">
                <a:solidFill>
                  <a:schemeClr val="dk2"/>
                </a:solidFill>
                <a:latin typeface="Arial"/>
                <a:ea typeface="Arial"/>
                <a:cs typeface="Arial"/>
                <a:sym typeface="Arial"/>
              </a:rPr>
              <a:t>37</a:t>
            </a:r>
            <a:r>
              <a:rPr lang="ar-AE" sz="1100" b="0" i="0" u="none" strike="noStrike" cap="none" dirty="0">
                <a:solidFill>
                  <a:schemeClr val="dk2"/>
                </a:solidFill>
                <a:latin typeface="Arial"/>
                <a:ea typeface="Arial"/>
                <a:cs typeface="Arial"/>
                <a:sym typeface="Arial"/>
                <a:rtl/>
              </a:rPr>
              <a:t>، </a:t>
            </a:r>
            <a:r>
              <a:rPr lang="ar-AE" sz="1100" b="0" i="0" u="none" strike="noStrike" cap="none" dirty="0">
                <a:solidFill>
                  <a:schemeClr val="dk2"/>
                </a:solidFill>
                <a:latin typeface="Arial"/>
                <a:ea typeface="Arial"/>
                <a:cs typeface="Arial"/>
                <a:sym typeface="Arial"/>
              </a:rPr>
              <a:t>64</a:t>
            </a:r>
            <a:r>
              <a:rPr lang="ar-AE" sz="1100" b="0" i="0" u="none" strike="noStrike" cap="none" dirty="0">
                <a:solidFill>
                  <a:schemeClr val="dk2"/>
                </a:solidFill>
                <a:latin typeface="Arial"/>
                <a:ea typeface="Arial"/>
                <a:cs typeface="Arial"/>
                <a:sym typeface="Arial"/>
                <a:rtl/>
              </a:rPr>
              <a:t>، </a:t>
            </a:r>
            <a:r>
              <a:rPr lang="ar-AE" sz="1100" b="0" i="0" u="none" strike="noStrike" cap="none" dirty="0">
                <a:solidFill>
                  <a:schemeClr val="dk2"/>
                </a:solidFill>
                <a:latin typeface="Arial"/>
                <a:ea typeface="Arial"/>
                <a:cs typeface="Arial"/>
                <a:sym typeface="Arial"/>
              </a:rPr>
              <a:t>98</a:t>
            </a:r>
            <a:r>
              <a:rPr lang="ar-AE" sz="1100" b="0" i="0" u="none" strike="noStrike" cap="none" dirty="0">
                <a:solidFill>
                  <a:schemeClr val="dk2"/>
                </a:solidFill>
                <a:latin typeface="Arial"/>
                <a:ea typeface="Arial"/>
                <a:cs typeface="Arial"/>
                <a:sym typeface="Arial"/>
                <a:rtl/>
              </a:rPr>
              <a:t>، </a:t>
            </a:r>
            <a:r>
              <a:rPr lang="ar-AE" sz="1100" b="0" i="0" u="none" strike="noStrike" cap="none" dirty="0">
                <a:solidFill>
                  <a:schemeClr val="dk2"/>
                </a:solidFill>
                <a:latin typeface="Arial"/>
                <a:ea typeface="Arial"/>
                <a:cs typeface="Arial"/>
                <a:sym typeface="Arial"/>
              </a:rPr>
              <a:t>110</a:t>
            </a:r>
            <a:r>
              <a:rPr lang="ar-AE" sz="1100" b="0" i="0" u="none" strike="noStrike" cap="none" dirty="0">
                <a:solidFill>
                  <a:schemeClr val="dk2"/>
                </a:solidFill>
                <a:latin typeface="Arial"/>
                <a:ea typeface="Arial"/>
                <a:cs typeface="Arial"/>
                <a:sym typeface="Arial"/>
                <a:rtl/>
              </a:rPr>
              <a:t>، </a:t>
            </a:r>
            <a:r>
              <a:rPr lang="ar-AE" sz="1100" b="0" i="0" u="none" strike="noStrike" cap="none" dirty="0">
                <a:solidFill>
                  <a:schemeClr val="dk2"/>
                </a:solidFill>
                <a:latin typeface="Arial"/>
                <a:ea typeface="Arial"/>
                <a:cs typeface="Arial"/>
                <a:sym typeface="Arial"/>
              </a:rPr>
              <a:t>125</a:t>
            </a:r>
            <a:r>
              <a:rPr lang="ar-AE" sz="1100" b="0" i="0" u="none" strike="noStrike" cap="none" dirty="0">
                <a:solidFill>
                  <a:schemeClr val="dk2"/>
                </a:solidFill>
                <a:latin typeface="Arial"/>
                <a:ea typeface="Arial"/>
                <a:cs typeface="Arial"/>
                <a:sym typeface="Arial"/>
                <a:rtl/>
              </a:rPr>
              <a:t>. (يجب رسم الأرقام أ) على كلا جانبي الكوب، حتى يتمكن المعلم من رؤية أحد الجانبين ويتمكن المشاركون من رؤية الجانب الآخر و ب) حتى يتمكن المشاركون في الغرفة من رؤية الأرقام.) </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طاولة (لتتمكن من وضع الأكواب الثمانية عليها) </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ورقة </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أقلام جافة أو رصاص </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نسخة مطبوعة "لصورة تمثال محمد بن موسى الخوارزمي" </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نسخة مطبوعة "لجميع الترتيبات بالفقاقيع الـ </a:t>
            </a:r>
            <a:r>
              <a:rPr lang="ar-AE" sz="1100" b="0" i="0" u="none" strike="noStrike" cap="none" dirty="0">
                <a:solidFill>
                  <a:schemeClr val="dk2"/>
                </a:solidFill>
                <a:latin typeface="Arial"/>
                <a:ea typeface="Arial"/>
                <a:cs typeface="Arial"/>
                <a:sym typeface="Arial"/>
              </a:rPr>
              <a:t>7</a:t>
            </a:r>
            <a:r>
              <a:rPr lang="ar-AE" sz="1100" b="0" i="0" u="none" strike="noStrike" cap="none" dirty="0">
                <a:solidFill>
                  <a:schemeClr val="dk2"/>
                </a:solidFill>
                <a:latin typeface="Arial"/>
                <a:ea typeface="Arial"/>
                <a:cs typeface="Arial"/>
                <a:sym typeface="Arial"/>
                <a:rtl/>
              </a:rPr>
              <a:t>" </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نسخة مطبوعة "لمخططات الترتيب بالدمج - الخطوة الأولى: فرِّق والخطوة الثانية: تسُد" </a:t>
            </a:r>
            <a:endParaRPr dirty="0"/>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الإعداد </a:t>
            </a:r>
            <a:endParaRPr b="0" dirty="0">
              <a:solidFill>
                <a:schemeClr val="dk2"/>
              </a:solidFill>
            </a:endParaRPr>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اطبع المنشورات والصور والمخططات.</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اشترِ الأكواب واكتب عليها الأرقام كما هو موضح.</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سيحتاج الطلاب إلى الاتصال بالإنترنت لأغراض هذا الدرس.</a:t>
            </a:r>
            <a:endParaRPr dirty="0"/>
          </a:p>
          <a:p>
            <a:pPr marL="457200" marR="0" lvl="0" indent="-298450" algn="r" rtl="1">
              <a:lnSpc>
                <a:spcPct val="100000"/>
              </a:lnSpc>
              <a:spcBef>
                <a:spcPts val="0"/>
              </a:spcBef>
              <a:spcAft>
                <a:spcPts val="0"/>
              </a:spcAft>
              <a:buClr>
                <a:srgbClr val="000000"/>
              </a:buClr>
              <a:buSzPts val="1100"/>
              <a:buFont typeface="Arial"/>
              <a:buChar char="●"/>
            </a:pPr>
            <a:r>
              <a:rPr lang="ar-AE" sz="1100" b="0" i="0" u="none" strike="noStrike" cap="none" dirty="0">
                <a:solidFill>
                  <a:srgbClr val="000000"/>
                </a:solidFill>
                <a:latin typeface="Arial"/>
                <a:ea typeface="Arial"/>
                <a:cs typeface="Arial"/>
                <a:sym typeface="Arial"/>
                <a:rtl/>
              </a:rPr>
              <a:t>لديك الفرصة لاختيار محتوى محلي يتناسب مع خبرة طلابك والسياق العام. يُشار إلى هذه الفرص بـ "ملحوظة المدرّس". نقترح عليك قراءة الدرس مسبقًا وإعداد الأمثلة قبل البدء.</a:t>
            </a: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br>
              <a:rPr lang="en-SG" b="0" dirty="0">
                <a:solidFill>
                  <a:schemeClr val="dk2"/>
                </a:solidFill>
              </a:rPr>
            </a:br>
            <a:r>
              <a:rPr lang="ar-AE" b="1" i="1" dirty="0">
                <a:solidFill>
                  <a:schemeClr val="dk2"/>
                </a:solidFill>
                <a:rtl/>
              </a:rPr>
              <a:t>اختياري: </a:t>
            </a:r>
            <a:r>
              <a:rPr lang="ar-AE" sz="1100" b="1" i="0" u="none" strike="noStrike" cap="none" dirty="0">
                <a:solidFill>
                  <a:schemeClr val="dk2"/>
                </a:solidFill>
                <a:latin typeface="Arial"/>
                <a:ea typeface="Arial"/>
                <a:cs typeface="Arial"/>
                <a:sym typeface="Arial"/>
                <a:rtl/>
              </a:rPr>
              <a:t>مهارة </a:t>
            </a:r>
            <a:r>
              <a:rPr lang="ar-AE" sz="1100" b="1" i="0" u="none" strike="noStrike" cap="none" dirty="0">
                <a:solidFill>
                  <a:schemeClr val="dk2"/>
                </a:solidFill>
                <a:latin typeface="Arial"/>
                <a:ea typeface="Arial"/>
                <a:cs typeface="Arial"/>
                <a:sym typeface="Arial"/>
              </a:rPr>
              <a:t>ISTE DigCitCommit</a:t>
            </a:r>
            <a:endParaRPr b="0" dirty="0">
              <a:solidFill>
                <a:schemeClr val="dk2"/>
              </a:solidFill>
            </a:endParaRPr>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واعٍ: أقوم بتقييم دقة، ومنظور، وصحة المواد الإعلامية الرقمية والمشارَكات الاجتماعية.</a:t>
            </a:r>
            <a:endParaRPr dirty="0"/>
          </a:p>
        </p:txBody>
      </p:sp>
      <p:sp>
        <p:nvSpPr>
          <p:cNvPr id="493" name="Google Shape;493;p15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1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r" rtl="1">
              <a:lnSpc>
                <a:spcPct val="100000"/>
              </a:lnSpc>
              <a:spcBef>
                <a:spcPts val="0"/>
              </a:spcBef>
              <a:spcAft>
                <a:spcPts val="0"/>
              </a:spcAft>
              <a:buSzPts val="1100"/>
              <a:buNone/>
            </a:pPr>
            <a:r>
              <a:rPr lang="ar-AE" sz="1100" b="1" i="0" u="sng" strike="noStrike" cap="none" dirty="0">
                <a:solidFill>
                  <a:schemeClr val="dk2"/>
                </a:solidFill>
                <a:latin typeface="Arial"/>
                <a:ea typeface="Arial"/>
                <a:cs typeface="Arial"/>
                <a:sym typeface="Arial"/>
                <a:rtl/>
              </a:rPr>
              <a:t>ملاحظات المتحدث:</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أساسيات الخوارزميات</a:t>
            </a:r>
            <a:endParaRPr dirty="0"/>
          </a:p>
          <a:p>
            <a:pPr marL="158750" lvl="0" indent="0" algn="l" rtl="1">
              <a:lnSpc>
                <a:spcPct val="100000"/>
              </a:lnSpc>
              <a:spcBef>
                <a:spcPts val="0"/>
              </a:spcBef>
              <a:spcAft>
                <a:spcPts val="0"/>
              </a:spcAft>
              <a:buSzPts val="1100"/>
              <a:buNone/>
            </a:pPr>
            <a:endParaRPr sz="1100" b="1"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هل تساءلتم يومًا كيف يصنع مطعمكم المفضّل طبقكم المفضّل بطريقة مثالية في كل مرة؟ أو كيف يمكن لـ </a:t>
            </a:r>
            <a:r>
              <a:rPr lang="ar-AE" sz="1100" b="0" i="0" u="none" strike="noStrike" cap="none" dirty="0">
                <a:solidFill>
                  <a:schemeClr val="dk2"/>
                </a:solidFill>
                <a:latin typeface="Arial"/>
                <a:ea typeface="Arial"/>
                <a:cs typeface="Arial"/>
                <a:sym typeface="Arial"/>
              </a:rPr>
              <a:t>Siri</a:t>
            </a:r>
            <a:r>
              <a:rPr lang="ar-AE" sz="1100" b="0" i="0" u="none" strike="noStrike" cap="none" dirty="0">
                <a:solidFill>
                  <a:schemeClr val="dk2"/>
                </a:solidFill>
                <a:latin typeface="Arial"/>
                <a:ea typeface="Arial"/>
                <a:cs typeface="Arial"/>
                <a:sym typeface="Arial"/>
                <a:rtl/>
              </a:rPr>
              <a:t> أو </a:t>
            </a:r>
            <a:r>
              <a:rPr lang="ar-AE" sz="1100" b="0" i="0" u="none" strike="noStrike" cap="none" dirty="0">
                <a:solidFill>
                  <a:schemeClr val="dk2"/>
                </a:solidFill>
                <a:latin typeface="Arial"/>
                <a:ea typeface="Arial"/>
                <a:cs typeface="Arial"/>
                <a:sym typeface="Arial"/>
              </a:rPr>
              <a:t>Alexa</a:t>
            </a:r>
            <a:r>
              <a:rPr lang="ar-AE" sz="1100" b="0" i="0" u="none" strike="noStrike" cap="none" dirty="0">
                <a:solidFill>
                  <a:schemeClr val="dk2"/>
                </a:solidFill>
                <a:latin typeface="Arial"/>
                <a:ea typeface="Arial"/>
                <a:cs typeface="Arial"/>
                <a:sym typeface="Arial"/>
                <a:rtl/>
              </a:rPr>
              <a:t> الرد على سؤال تطرحونه؟ كيف تعمل السيارات ذاتية القيادة؟ صدّقوا أو لا تصدّقوا، كل هؤلاء لديهم شيء واحد في جوهرهم: الخوارزميات.</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الخوارزمية هي مجموعة تعليمات مُقدّمة بوضوح، خطوة بخطوة، لحل مشكلة أو إنجاز مهمة.</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تفاعُل الصف</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اعرض هذا التعريف، النقطة الثانية في منشور "ما هي الخوارزمية؟" على شاشة عرض. مرّر منشور "ما هي الخوارزمية؟"</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يمكن التعبير عن الخوارزميات بالكلمات أو برامج الكمبيوتر أو الرموز أو حتى في شكل وصفات. قد تكون بعض الخوارزميات عبارة عن إجراءات روتينية أو توجيهات أو عمليات بسيطة نستخدمها في حياتنا اليومية.</a:t>
            </a:r>
            <a:endParaRPr dirty="0"/>
          </a:p>
          <a:p>
            <a:pPr marL="158750" lvl="0" indent="0" algn="l" rtl="1">
              <a:lnSpc>
                <a:spcPct val="100000"/>
              </a:lnSpc>
              <a:spcBef>
                <a:spcPts val="0"/>
              </a:spcBef>
              <a:spcAft>
                <a:spcPts val="0"/>
              </a:spcAft>
              <a:buSzPts val="1100"/>
              <a:buNone/>
            </a:pP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مثلاً، من أجل أن توقظوا أنفسكم في الصباح، يمكنكم النهوض من السرير والذهاب إلى الحمام وتحويل صنبور الماء إلى البارد، وتركه يعمل لمدة </a:t>
            </a:r>
            <a:r>
              <a:rPr lang="ar-AE" sz="1100" b="0" i="0" u="none" strike="noStrike" cap="none" dirty="0">
                <a:solidFill>
                  <a:schemeClr val="dk2"/>
                </a:solidFill>
                <a:latin typeface="Arial"/>
                <a:ea typeface="Arial"/>
                <a:cs typeface="Arial"/>
                <a:sym typeface="Arial"/>
              </a:rPr>
              <a:t>30</a:t>
            </a:r>
            <a:r>
              <a:rPr lang="ar-AE" sz="1100" b="0" i="0" u="none" strike="noStrike" cap="none" dirty="0">
                <a:solidFill>
                  <a:schemeClr val="dk2"/>
                </a:solidFill>
                <a:latin typeface="Arial"/>
                <a:ea typeface="Arial"/>
                <a:cs typeface="Arial"/>
                <a:sym typeface="Arial"/>
                <a:rtl/>
              </a:rPr>
              <a:t> ثانية، ورشّ وجهكم بالماء ثلاث مرات ثم تجفيفه بمنشفة.</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لاحظوا هنا أن هذه خطوات لإنجاز مهمة وهي واضحة ومفصّلة للغاية. على سبيل المثال، يتم تدوين مقدار الوقت الذي يتم فيه تشغيل الصنبور وعدد مرات رش وجهكم بالماء.</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مثال آخر على الخوارزمية هو وصفة الكوكيز المفضلة لديكم، حيث يتم تقديم الإرشادات بوضوح؛ خطوة بخطوة.</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ولكن كل هذه الإجراءات الروتينية/الوصفات ليست بالضرورة خوارزميات. سنصل إلى هذه النقطة قريبًا!</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اسأل طلابك</a:t>
            </a:r>
            <a:endParaRPr b="0" dirty="0">
              <a:solidFill>
                <a:schemeClr val="dk2"/>
              </a:solidFill>
            </a:endParaRPr>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ربما يمكنكم التفكير في أنواع متعددة من الإجراءات الروتينية التي تقومون بها كل يوم والتي تنجز مهامًا مختلفة. هل يمكن لأي شخص أن يشارككم مثالاً عن خطوات أحد إجراءاتكم الروتينية؟</a:t>
            </a:r>
            <a:endParaRPr b="0" dirty="0">
              <a:solidFill>
                <a:schemeClr val="dk2"/>
              </a:solidFill>
            </a:endParaRPr>
          </a:p>
          <a:p>
            <a:pPr marL="914400" lvl="1"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يمكن أن تشمل الأمثلة المحتمَلة، على سبيل المثال، التوجيهات اللازمة للانتقال من منزلهم إلى منزل صديقهم، أو تسلسل تمارين الإحماء التي يتبعونها قبل الجري، أو مجموعة الخطوات المتضمنة في غسل ملابسهم. بينما يقدم المشاركون روتينهم، اسألهم عما إذا كانوا يشعرون أن خطواتهم واضحة/دقيقة.</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لقد تعاملتم بالفعل مع الخوارزميات في كل حصة رياضيات مرّت عليكم. في المدرسة، تعلّمتم خوارزميات الجمع والطرح والضرب والقسمة. في الهندسة، تقومون بحساب مساحات الأشكال الهندسية باستخدام الخوارزميات. على سبيل المثال، عندما تحسبون مساحة مستطيل ما، فإنكم تستخدمون خوارزمية بسيطة بضرب طول المستطيل في عرض المستطيل.</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اسأل طلابك</a:t>
            </a:r>
            <a:endParaRPr b="0" dirty="0">
              <a:solidFill>
                <a:schemeClr val="dk2"/>
              </a:solidFill>
            </a:endParaRPr>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هل يمكنكم التفكير في أمثلة أخرى في الرياضيات حيث استخدمتم خوارزمية لحل مسألة رياضية؟ تشمل الأمثلة المحتملة جمع الكسور وضربها (مثلاُ، </a:t>
            </a:r>
            <a:r>
              <a:rPr lang="ar-AE" sz="1100" b="0" i="0" u="none" strike="noStrike" cap="none" dirty="0">
                <a:solidFill>
                  <a:schemeClr val="dk2"/>
                </a:solidFill>
                <a:latin typeface="Arial"/>
                <a:ea typeface="Arial"/>
                <a:cs typeface="Arial"/>
                <a:sym typeface="Arial"/>
              </a:rPr>
              <a:t>34</a:t>
            </a:r>
            <a:r>
              <a:rPr lang="ar-AE" sz="1100" b="0" i="0" u="none" strike="noStrike" cap="none" dirty="0">
                <a:solidFill>
                  <a:schemeClr val="dk2"/>
                </a:solidFill>
                <a:latin typeface="Arial"/>
                <a:ea typeface="Arial"/>
                <a:cs typeface="Arial"/>
                <a:sym typeface="Arial"/>
                <a:rtl/>
              </a:rPr>
              <a:t> + </a:t>
            </a:r>
            <a:r>
              <a:rPr lang="ar-AE" sz="1100" b="0" i="0" u="none" strike="noStrike" cap="none" dirty="0">
                <a:solidFill>
                  <a:schemeClr val="dk2"/>
                </a:solidFill>
                <a:latin typeface="Arial"/>
                <a:ea typeface="Arial"/>
                <a:cs typeface="Arial"/>
                <a:sym typeface="Arial"/>
              </a:rPr>
              <a:t>18</a:t>
            </a:r>
            <a:r>
              <a:rPr lang="ar-AE" sz="1100" b="0" i="0" u="none" strike="noStrike" cap="none" dirty="0">
                <a:solidFill>
                  <a:schemeClr val="dk2"/>
                </a:solidFill>
                <a:latin typeface="Arial"/>
                <a:ea typeface="Arial"/>
                <a:cs typeface="Arial"/>
                <a:sym typeface="Arial"/>
                <a:rtl/>
              </a:rPr>
              <a:t> = </a:t>
            </a:r>
            <a:r>
              <a:rPr lang="ar-AE" sz="1100" b="0" i="0" u="none" strike="noStrike" cap="none" dirty="0">
                <a:solidFill>
                  <a:schemeClr val="dk2"/>
                </a:solidFill>
                <a:latin typeface="Arial"/>
                <a:ea typeface="Arial"/>
                <a:cs typeface="Arial"/>
                <a:sym typeface="Arial"/>
              </a:rPr>
              <a:t>68</a:t>
            </a:r>
            <a:r>
              <a:rPr lang="ar-AE" sz="1100" b="0" i="0" u="none" strike="noStrike" cap="none" dirty="0">
                <a:solidFill>
                  <a:schemeClr val="dk2"/>
                </a:solidFill>
                <a:latin typeface="Arial"/>
                <a:ea typeface="Arial"/>
                <a:cs typeface="Arial"/>
                <a:sym typeface="Arial"/>
                <a:rtl/>
              </a:rPr>
              <a:t> + </a:t>
            </a:r>
            <a:r>
              <a:rPr lang="ar-AE" sz="1100" b="0" i="0" u="none" strike="noStrike" cap="none" dirty="0">
                <a:solidFill>
                  <a:schemeClr val="dk2"/>
                </a:solidFill>
                <a:latin typeface="Arial"/>
                <a:ea typeface="Arial"/>
                <a:cs typeface="Arial"/>
                <a:sym typeface="Arial"/>
              </a:rPr>
              <a:t>18</a:t>
            </a:r>
            <a:r>
              <a:rPr lang="ar-AE" sz="1100" b="0" i="0" u="none" strike="noStrike" cap="none" dirty="0">
                <a:solidFill>
                  <a:schemeClr val="dk2"/>
                </a:solidFill>
                <a:latin typeface="Arial"/>
                <a:ea typeface="Arial"/>
                <a:cs typeface="Arial"/>
                <a:sym typeface="Arial"/>
                <a:rtl/>
              </a:rPr>
              <a:t> = </a:t>
            </a:r>
            <a:r>
              <a:rPr lang="ar-AE" sz="1100" b="0" i="0" u="none" strike="noStrike" cap="none" dirty="0">
                <a:solidFill>
                  <a:schemeClr val="dk2"/>
                </a:solidFill>
                <a:latin typeface="Arial"/>
                <a:ea typeface="Arial"/>
                <a:cs typeface="Arial"/>
                <a:sym typeface="Arial"/>
              </a:rPr>
              <a:t>78</a:t>
            </a:r>
            <a:r>
              <a:rPr lang="ar-AE" sz="1100" b="0" i="0" u="none" strike="noStrike" cap="none" dirty="0">
                <a:solidFill>
                  <a:schemeClr val="dk2"/>
                </a:solidFill>
                <a:latin typeface="Arial"/>
                <a:ea typeface="Arial"/>
                <a:cs typeface="Arial"/>
                <a:sym typeface="Arial"/>
                <a:rtl/>
              </a:rPr>
              <a:t>) و/أو حل المعادلات (مثلاً، </a:t>
            </a:r>
            <a:r>
              <a:rPr lang="ar-AE" sz="1100" b="0" i="0" u="none" strike="noStrike" cap="none" dirty="0">
                <a:solidFill>
                  <a:schemeClr val="dk2"/>
                </a:solidFill>
                <a:latin typeface="Arial"/>
                <a:ea typeface="Arial"/>
                <a:cs typeface="Arial"/>
                <a:sym typeface="Arial"/>
              </a:rPr>
              <a:t>3x + 2 = 5</a:t>
            </a:r>
            <a:r>
              <a:rPr lang="ar-AE" sz="1100" b="0" i="0" u="none" strike="noStrike" cap="none" dirty="0">
                <a:solidFill>
                  <a:schemeClr val="dk2"/>
                </a:solidFill>
                <a:latin typeface="Arial"/>
                <a:ea typeface="Arial"/>
                <a:cs typeface="Arial"/>
                <a:sym typeface="Arial"/>
                <a:rtl/>
              </a:rPr>
              <a:t>).</a:t>
            </a:r>
            <a:endParaRPr b="0" dirty="0">
              <a:solidFill>
                <a:schemeClr val="dk2"/>
              </a:solidFill>
            </a:endParaRPr>
          </a:p>
          <a:p>
            <a:pPr marL="158750" lvl="0" indent="0" algn="l" rtl="1">
              <a:lnSpc>
                <a:spcPct val="100000"/>
              </a:lnSpc>
              <a:spcBef>
                <a:spcPts val="0"/>
              </a:spcBef>
              <a:spcAft>
                <a:spcPts val="0"/>
              </a:spcAft>
              <a:buSzPts val="1100"/>
              <a:buNone/>
            </a:pPr>
            <a:br>
              <a:rPr lang="en-SG" dirty="0">
                <a:solidFill>
                  <a:schemeClr val="dk2"/>
                </a:solidFill>
              </a:rPr>
            </a:br>
            <a:endParaRPr b="1" dirty="0">
              <a:solidFill>
                <a:schemeClr val="dk2"/>
              </a:solidFill>
              <a:latin typeface="Montserrat SemiBold"/>
              <a:ea typeface="Montserrat SemiBold"/>
              <a:cs typeface="Montserrat SemiBold"/>
              <a:sym typeface="Montserrat SemiBold"/>
            </a:endParaRPr>
          </a:p>
        </p:txBody>
      </p:sp>
      <p:sp>
        <p:nvSpPr>
          <p:cNvPr id="512" name="Google Shape;512;p15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1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r" rtl="1">
              <a:lnSpc>
                <a:spcPct val="100000"/>
              </a:lnSpc>
              <a:spcBef>
                <a:spcPts val="0"/>
              </a:spcBef>
              <a:spcAft>
                <a:spcPts val="0"/>
              </a:spcAft>
              <a:buSzPts val="1100"/>
              <a:buNone/>
            </a:pPr>
            <a:r>
              <a:rPr lang="ar-AE" sz="1100" b="1" i="0" u="sng" strike="noStrike" cap="none" dirty="0">
                <a:solidFill>
                  <a:schemeClr val="dk2"/>
                </a:solidFill>
                <a:latin typeface="Arial"/>
                <a:ea typeface="Arial"/>
                <a:cs typeface="Arial"/>
                <a:sym typeface="Arial"/>
                <a:rtl/>
              </a:rPr>
              <a:t>ملاحظات المتحدث:</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كان مفهوم الخوارزمية موجودًا منذ فترة طويلة جدًا. في الواقع، تم إنشاء أول خوارزميات رياضية معروفة في العالم من قِبَل البابليين على ألواح طينية منذ ما يقرب من </a:t>
            </a:r>
            <a:r>
              <a:rPr lang="ar-AE" sz="1100" b="0" i="0" u="none" strike="noStrike" cap="none" dirty="0">
                <a:solidFill>
                  <a:schemeClr val="dk2"/>
                </a:solidFill>
                <a:latin typeface="Arial"/>
                <a:ea typeface="Arial"/>
                <a:cs typeface="Arial"/>
                <a:sym typeface="Arial"/>
              </a:rPr>
              <a:t>4000</a:t>
            </a:r>
            <a:r>
              <a:rPr lang="ar-AE" sz="1100" b="0" i="0" u="none" strike="noStrike" cap="none" dirty="0">
                <a:solidFill>
                  <a:schemeClr val="dk2"/>
                </a:solidFill>
                <a:latin typeface="Arial"/>
                <a:ea typeface="Arial"/>
                <a:cs typeface="Arial"/>
                <a:sym typeface="Arial"/>
                <a:rtl/>
              </a:rPr>
              <a:t> سنة.</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انبثقت كلمة "الخوارزمية" نفسها من اسم عالم الرياضيات الفارسي الذي عاش خلال القرن التاسع الميلادي، محمد بن موسى الخوارزمي، المعروف بعمله في شرح الخطوات التدريجية لحل المسائل الرياضية.</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تفاعُل الصف</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يمكنك عرض صورة تمثال لمحمد بن موسى الخوارزمي (باللاتينية "</a:t>
            </a:r>
            <a:r>
              <a:rPr lang="ar-AE" sz="1100" b="0" i="0" u="none" strike="noStrike" cap="none" dirty="0">
                <a:solidFill>
                  <a:schemeClr val="dk2"/>
                </a:solidFill>
                <a:latin typeface="Arial"/>
                <a:ea typeface="Arial"/>
                <a:cs typeface="Arial"/>
                <a:sym typeface="Arial"/>
              </a:rPr>
              <a:t>Algoritmi</a:t>
            </a:r>
            <a:r>
              <a:rPr lang="ar-AE" sz="1100" b="0" i="0" u="none" strike="noStrike" cap="none" dirty="0">
                <a:solidFill>
                  <a:schemeClr val="dk2"/>
                </a:solidFill>
                <a:latin typeface="Arial"/>
                <a:ea typeface="Arial"/>
                <a:cs typeface="Arial"/>
                <a:sym typeface="Arial"/>
                <a:rtl/>
              </a:rPr>
              <a:t>") في مسقط رأسه في خيوة، أوزبكستان، على شاشة عرض.</a:t>
            </a:r>
            <a:endParaRPr b="0" dirty="0">
              <a:solidFill>
                <a:schemeClr val="dk2"/>
              </a:solidFill>
            </a:endParaRPr>
          </a:p>
        </p:txBody>
      </p:sp>
      <p:sp>
        <p:nvSpPr>
          <p:cNvPr id="529" name="Google Shape;529;p15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1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r" rtl="1">
              <a:lnSpc>
                <a:spcPct val="100000"/>
              </a:lnSpc>
              <a:spcBef>
                <a:spcPts val="0"/>
              </a:spcBef>
              <a:spcAft>
                <a:spcPts val="0"/>
              </a:spcAft>
              <a:buSzPts val="1100"/>
              <a:buNone/>
            </a:pPr>
            <a:r>
              <a:rPr lang="ar-AE" sz="1100" b="1" i="0" u="sng" strike="noStrike" cap="none" dirty="0">
                <a:solidFill>
                  <a:schemeClr val="dk2"/>
                </a:solidFill>
                <a:latin typeface="Arial"/>
                <a:ea typeface="Arial"/>
                <a:cs typeface="Arial"/>
                <a:sym typeface="Arial"/>
                <a:rtl/>
              </a:rPr>
              <a:t>ملاحظات المتحدث:</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في عالمنا اليوم، تتواجد الخوارزميات في كل مكان. فهي موجودة في أجهزتنا المحمولة، وأجهزة اللاب توب، والسيارات، والأجهزة المنزلية، وحتى الألعاب! هذه الخوارزميات هي خوارزميات كمبيوتر.</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في علوم الكمبيوتر، الخوارزمية عبارة عن سلسلة من التعليمات الدقيقة التي تُخبر الكمبيوتر بكيفية حل مسألة أو إنجاز مهمة.</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لذلك، يمكننا أن نرى أن تعريف الخوارزمية وتعريف خوارزمية الكمبيوتر متماثلان بشكل أساسي. الفرق الرئيسي هو أن خوارزميات الكمبيوتر تعمل على أجهزة الكمبيوتر.</a:t>
            </a:r>
            <a:endParaRPr b="0" dirty="0">
              <a:solidFill>
                <a:schemeClr val="dk2"/>
              </a:solidFill>
            </a:endParaRPr>
          </a:p>
        </p:txBody>
      </p:sp>
      <p:sp>
        <p:nvSpPr>
          <p:cNvPr id="537" name="Google Shape;537;p15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1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r" rtl="1">
              <a:lnSpc>
                <a:spcPct val="100000"/>
              </a:lnSpc>
              <a:spcBef>
                <a:spcPts val="0"/>
              </a:spcBef>
              <a:spcAft>
                <a:spcPts val="0"/>
              </a:spcAft>
              <a:buSzPts val="1100"/>
              <a:buNone/>
            </a:pPr>
            <a:r>
              <a:rPr lang="ar-AE" sz="1100" b="1" i="0" u="sng" strike="noStrike" cap="none" dirty="0">
                <a:solidFill>
                  <a:schemeClr val="dk2"/>
                </a:solidFill>
                <a:latin typeface="Arial"/>
                <a:ea typeface="Arial"/>
                <a:cs typeface="Arial"/>
                <a:sym typeface="Arial"/>
                <a:rtl/>
              </a:rPr>
              <a:t>ملاحظات المتحدث:</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b="1" dirty="0">
                <a:solidFill>
                  <a:schemeClr val="dk2"/>
                </a:solidFill>
                <a:rtl/>
              </a:rPr>
              <a:t>أخبر طلابك</a:t>
            </a:r>
            <a:endParaRPr dirty="0"/>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لنلقِ نظرة فاحصة على الخوارزميات من خلال استكشاف سماتها وخصائصها. سنفعل ذلك من خلال النظر إلى خوارزمية متمثلة في وصفة، مع إدراك أن السمات والخصائص التي سنختبرها تنطبق أيضًا على خوارزميات الكمبيوتر.</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سيكون من الممتع حقًا إعداد هذه الوصفة لكم ولأصدقائكم!</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تفاعُل الصف</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وزّع منشور "الوصفة" الخاص بالمشاركين. نظّم المشاركين في أزواج. في ثنائيات، اطلب من المشاركين مناقشة: هل هذه الوصفة عبارة عن خوارزمية؟ لماذا أو لِم لا؟ امنحهم </a:t>
            </a:r>
            <a:r>
              <a:rPr lang="ar-AE" sz="1100" b="0" i="0" u="none" strike="noStrike" cap="none" dirty="0">
                <a:solidFill>
                  <a:schemeClr val="dk2"/>
                </a:solidFill>
                <a:latin typeface="Arial"/>
                <a:ea typeface="Arial"/>
                <a:cs typeface="Arial"/>
                <a:sym typeface="Arial"/>
              </a:rPr>
              <a:t>10</a:t>
            </a:r>
            <a:r>
              <a:rPr lang="ar-AE" sz="1100" b="0" i="0" u="none" strike="noStrike" cap="none" dirty="0">
                <a:solidFill>
                  <a:schemeClr val="dk2"/>
                </a:solidFill>
                <a:latin typeface="Arial"/>
                <a:ea typeface="Arial"/>
                <a:cs typeface="Arial"/>
                <a:sym typeface="Arial"/>
                <a:rtl/>
              </a:rPr>
              <a:t> دقائق للقيام بذلك. ذكِّر المشاركين أنه يجب تحديد الخطوات بوضوح حتى يتمكن أي شخص من إعداد هذه الوصفة.</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اسأل طلابك</a:t>
            </a:r>
            <a:endParaRPr b="0" dirty="0">
              <a:solidFill>
                <a:schemeClr val="dk2"/>
              </a:solidFill>
            </a:endParaRPr>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لنعود للتجمّع سويًا. ماذا لاحظتم؟ هل تعتقدون أن الوصفة عبارة عن خوارزمية؟ لماذا أو لِم لا؟</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b="1" dirty="0">
                <a:solidFill>
                  <a:schemeClr val="dk2"/>
                </a:solidFill>
                <a:rtl/>
              </a:rPr>
              <a:t>أخبر طلابك</a:t>
            </a:r>
            <a:endParaRPr dirty="0"/>
          </a:p>
          <a:p>
            <a:pPr marL="158750" lvl="0" indent="0" algn="r" rtl="1">
              <a:lnSpc>
                <a:spcPct val="100000"/>
              </a:lnSpc>
              <a:spcBef>
                <a:spcPts val="0"/>
              </a:spcBef>
              <a:spcAft>
                <a:spcPts val="0"/>
              </a:spcAft>
              <a:buSzPts val="1100"/>
              <a:buNone/>
            </a:pPr>
            <a:r>
              <a:rPr lang="ar-AE" sz="1100" b="0" i="0" u="none" strike="noStrike" cap="none" dirty="0">
                <a:solidFill>
                  <a:srgbClr val="000000"/>
                </a:solidFill>
                <a:latin typeface="Arial"/>
                <a:ea typeface="Arial"/>
                <a:cs typeface="Arial"/>
                <a:sym typeface="Arial"/>
                <a:rtl/>
              </a:rPr>
              <a:t>الوصفة ليست خوارزمية لسببين رئيسيين. أولاً، بعض الخطوات غامضة (على سبيل المثال، في الخطوة الأولى، لم يتم إدراج المدة المحددة لطهي حبوب الحمّص). بالإضافة إلى ذلك، بالنسبة لبعض المكونات، لم يتم إدراج الكميات المحددة المطلوبة. كما أن العملية الموضحة في الخطوات ليست بالكفاءة المتوقعة - الخطوة الأولى تطلب من القارئ الابتعاد عن الوصفة ومشاهدة برنامج تلفزيوني لمدة نصف ساعة. كما سنتعلم قريبًا، في حين أن فاعلية الخوارزمية ليست مطلبًا مطلقًا، فهي مثالية، وفي بعض الحالات، يمكن أن تكون ذات أهمية بالغة.</a:t>
            </a:r>
            <a:br>
              <a:rPr lang="en-SG" dirty="0"/>
            </a:b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1" i="0" u="none" strike="noStrike" cap="none" dirty="0">
                <a:solidFill>
                  <a:schemeClr val="dk2"/>
                </a:solidFill>
                <a:latin typeface="Arial"/>
                <a:ea typeface="Arial"/>
                <a:cs typeface="Arial"/>
                <a:sym typeface="Arial"/>
                <a:rtl/>
              </a:rPr>
              <a:t>ملحوظة المدرّس</a:t>
            </a:r>
            <a:endParaRPr dirty="0"/>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يمكن تطويع الوصفة أعلاه محليًا تبعًا لخبرات طلابك وسياقهم المحلي. يهدف هذا المثال إلى تعليم الطلاب المستوى اللازم من الدقة للخوارزمية. يجب أن تكون الوصفة الأولى غامضة لتوضح للطلاب كيف أنها لا تتمتع بالدقة اللازمة لجعلها خوارزمية. </a:t>
            </a:r>
            <a:br>
              <a:rPr lang="en-SG" b="0" dirty="0">
                <a:solidFill>
                  <a:schemeClr val="dk2"/>
                </a:solidFill>
              </a:rPr>
            </a:br>
            <a:br>
              <a:rPr lang="en-SG" b="0" dirty="0">
                <a:solidFill>
                  <a:schemeClr val="dk2"/>
                </a:solidFill>
              </a:rPr>
            </a:br>
            <a:endParaRPr b="0" dirty="0">
              <a:solidFill>
                <a:schemeClr val="dk2"/>
              </a:solidFill>
            </a:endParaRPr>
          </a:p>
        </p:txBody>
      </p:sp>
      <p:sp>
        <p:nvSpPr>
          <p:cNvPr id="547" name="Google Shape;547;p15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1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r" rtl="1">
              <a:lnSpc>
                <a:spcPct val="100000"/>
              </a:lnSpc>
              <a:spcBef>
                <a:spcPts val="0"/>
              </a:spcBef>
              <a:spcAft>
                <a:spcPts val="0"/>
              </a:spcAft>
              <a:buSzPts val="1100"/>
              <a:buNone/>
            </a:pPr>
            <a:r>
              <a:rPr lang="ar-AE" sz="1100" b="1" i="0" u="sng" strike="noStrike" cap="none" dirty="0">
                <a:solidFill>
                  <a:schemeClr val="dk2"/>
                </a:solidFill>
                <a:latin typeface="Arial"/>
                <a:ea typeface="Arial"/>
                <a:cs typeface="Arial"/>
                <a:sym typeface="Arial"/>
                <a:rtl/>
              </a:rPr>
              <a:t>ملاحظات المتحدث:</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دعونا نلقي نظرة على شكل هذه الوصفة كخوارزمية!</a:t>
            </a:r>
            <a:endParaRPr b="0" dirty="0">
              <a:solidFill>
                <a:schemeClr val="dk2"/>
              </a:solidFill>
            </a:endParaRPr>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الآن، من المهم ملاحظة أن هناك العديد من الخصائص الأساسية للخوارزمية.</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تفاعُل الصف</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اكتب الخصائص التالية بالخط العريض على لوحة ورقية/ملصق أو سبورة.</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أولاً، يجب تحديد الهدف من الخوارزمية بدقة. على سبيل المثال، إذا كان الهدف في مثال الوصفة الذي استعرضناه هو "تحضير طبق من الحمّص"، فلن نعرف كيفية تحقيق هذا الهدف.</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ثانيًا، يجب إعطاء التعليمات خطوة بخطوة بوضوح. إذا كانت الوصفة في منشوركم تمثل خوارزمية، فستتمكنون من إعطائها لشخص آخر، ومنها سيعرف الكمية الدقيقة للمكونات المطلوبة والخطوات المُتَّبعة في تحضير الحمّص بشكل صحيح، مثل مدة هرس خليط الحمّص.</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ولكن هناك شيء من المرونة عند اتباع الوصفة. على سبيل المثال، قد يختلف الوقت اللازم لهرس خليط الحمّص، بحسب إذا ما كان الشخص الذي يطبخه يرى أنه جاهز أم لا (مثلاً، بناءً على تناسق الخليط). لذلك، من الأنسب أن تعطوا الوصفة نطاقًا من الوقت لهرس الخليط. إلا أنه، على نقيضنا، تحتاج خوارزمية الكمبيوتر إلى اتباع مجموعة دقيقة من التعليمات لإنجاز مهمة ما.</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وثالثًا، يجب أن تكون الخوارزمية صحيحة. </a:t>
            </a:r>
            <a:endParaRPr dirty="0"/>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اسأل طلابك</a:t>
            </a:r>
            <a:endParaRPr b="0" dirty="0">
              <a:solidFill>
                <a:schemeClr val="dk2"/>
              </a:solidFill>
            </a:endParaRPr>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يمكننا التفكير في عدد حصص الحمّص ومكاييل المكونات المقابلة كمُدخلات في مثال الوصفة الذي نطرحه. ينتج عن اتباع خطوات الوصفة (كما هو موضح في "الوصفة" - منشور المعلم) تحضير </a:t>
            </a:r>
            <a:r>
              <a:rPr lang="ar-AE" sz="1100" b="0" i="0" u="none" strike="noStrike" cap="none" dirty="0">
                <a:solidFill>
                  <a:schemeClr val="dk2"/>
                </a:solidFill>
                <a:latin typeface="Arial"/>
                <a:ea typeface="Arial"/>
                <a:cs typeface="Arial"/>
                <a:sym typeface="Arial"/>
              </a:rPr>
              <a:t>3</a:t>
            </a:r>
            <a:r>
              <a:rPr lang="ar-AE" sz="1100" b="0" i="0" u="none" strike="noStrike" cap="none" dirty="0">
                <a:solidFill>
                  <a:schemeClr val="dk2"/>
                </a:solidFill>
                <a:latin typeface="Arial"/>
                <a:ea typeface="Arial"/>
                <a:cs typeface="Arial"/>
                <a:sym typeface="Arial"/>
                <a:rtl/>
              </a:rPr>
              <a:t>-</a:t>
            </a:r>
            <a:r>
              <a:rPr lang="ar-AE" sz="1100" b="0" i="0" u="none" strike="noStrike" cap="none" dirty="0">
                <a:solidFill>
                  <a:schemeClr val="dk2"/>
                </a:solidFill>
                <a:latin typeface="Arial"/>
                <a:ea typeface="Arial"/>
                <a:cs typeface="Arial"/>
                <a:sym typeface="Arial"/>
              </a:rPr>
              <a:t>4</a:t>
            </a:r>
            <a:r>
              <a:rPr lang="ar-AE" sz="1100" b="0" i="0" u="none" strike="noStrike" cap="none" dirty="0">
                <a:solidFill>
                  <a:schemeClr val="dk2"/>
                </a:solidFill>
                <a:latin typeface="Arial"/>
                <a:ea typeface="Arial"/>
                <a:cs typeface="Arial"/>
                <a:sym typeface="Arial"/>
                <a:rtl/>
              </a:rPr>
              <a:t> حصص من الحمّص - مُخرجاتنا. ولكن ماذا لو احتجنا إلى تحضير </a:t>
            </a:r>
            <a:r>
              <a:rPr lang="ar-AE" sz="1100" b="0" i="0" u="none" strike="noStrike" cap="none" dirty="0">
                <a:solidFill>
                  <a:schemeClr val="dk2"/>
                </a:solidFill>
                <a:latin typeface="Arial"/>
                <a:ea typeface="Arial"/>
                <a:cs typeface="Arial"/>
                <a:sym typeface="Arial"/>
              </a:rPr>
              <a:t>10</a:t>
            </a:r>
            <a:r>
              <a:rPr lang="ar-AE" sz="1100" b="0" i="0" u="none" strike="noStrike" cap="none" dirty="0">
                <a:solidFill>
                  <a:schemeClr val="dk2"/>
                </a:solidFill>
                <a:latin typeface="Arial"/>
                <a:ea typeface="Arial"/>
                <a:cs typeface="Arial"/>
                <a:sym typeface="Arial"/>
                <a:rtl/>
              </a:rPr>
              <a:t> حصص من الحمّص؟ هل علينا أن نكتب خوارزمية جديدة تمامًا؟</a:t>
            </a:r>
            <a:endParaRPr b="0" dirty="0">
              <a:solidFill>
                <a:schemeClr val="dk2"/>
              </a:solidFill>
            </a:endParaRPr>
          </a:p>
          <a:p>
            <a:pPr marL="158750" marR="0" lvl="0" indent="0" algn="r" rtl="1">
              <a:lnSpc>
                <a:spcPct val="100000"/>
              </a:lnSpc>
              <a:spcBef>
                <a:spcPts val="0"/>
              </a:spcBef>
              <a:spcAft>
                <a:spcPts val="0"/>
              </a:spcAft>
              <a:buClr>
                <a:srgbClr val="000000"/>
              </a:buClr>
              <a:buSzPts val="1100"/>
              <a:buFont typeface="Arial"/>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كلا، يمكننا بسهولة ضبط كمية المكونات حتى نتمكن من إدخال أي عدد من الحصص، من حصة فردية إلى </a:t>
            </a:r>
            <a:r>
              <a:rPr lang="ar-AE" sz="1100" b="0" i="0" u="none" strike="noStrike" cap="none" dirty="0">
                <a:solidFill>
                  <a:schemeClr val="dk2"/>
                </a:solidFill>
                <a:latin typeface="Arial"/>
                <a:ea typeface="Arial"/>
                <a:cs typeface="Arial"/>
                <a:sym typeface="Arial"/>
              </a:rPr>
              <a:t>8</a:t>
            </a:r>
            <a:r>
              <a:rPr lang="ar-AE" sz="1100" b="0" i="0" u="none" strike="noStrike" cap="none" dirty="0">
                <a:solidFill>
                  <a:schemeClr val="dk2"/>
                </a:solidFill>
                <a:latin typeface="Arial"/>
                <a:ea typeface="Arial"/>
                <a:cs typeface="Arial"/>
                <a:sym typeface="Arial"/>
                <a:rtl/>
              </a:rPr>
              <a:t> أو </a:t>
            </a:r>
            <a:r>
              <a:rPr lang="ar-AE" sz="1100" b="0" i="0" u="none" strike="noStrike" cap="none" dirty="0">
                <a:solidFill>
                  <a:schemeClr val="dk2"/>
                </a:solidFill>
                <a:latin typeface="Arial"/>
                <a:ea typeface="Arial"/>
                <a:cs typeface="Arial"/>
                <a:sym typeface="Arial"/>
              </a:rPr>
              <a:t>9</a:t>
            </a:r>
            <a:r>
              <a:rPr lang="ar-AE" sz="1100" b="0" i="0" u="none" strike="noStrike" cap="none" dirty="0">
                <a:solidFill>
                  <a:schemeClr val="dk2"/>
                </a:solidFill>
                <a:latin typeface="Arial"/>
                <a:ea typeface="Arial"/>
                <a:cs typeface="Arial"/>
                <a:sym typeface="Arial"/>
                <a:rtl/>
              </a:rPr>
              <a:t> أو </a:t>
            </a:r>
            <a:r>
              <a:rPr lang="ar-AE" sz="1100" b="0" i="0" u="none" strike="noStrike" cap="none" dirty="0">
                <a:solidFill>
                  <a:schemeClr val="dk2"/>
                </a:solidFill>
                <a:latin typeface="Arial"/>
                <a:ea typeface="Arial"/>
                <a:cs typeface="Arial"/>
                <a:sym typeface="Arial"/>
              </a:rPr>
              <a:t>20</a:t>
            </a:r>
            <a:r>
              <a:rPr lang="ar-AE" sz="1100" b="0" i="0" u="none" strike="noStrike" cap="none" dirty="0">
                <a:solidFill>
                  <a:schemeClr val="dk2"/>
                </a:solidFill>
                <a:latin typeface="Arial"/>
                <a:ea typeface="Arial"/>
                <a:cs typeface="Arial"/>
                <a:sym typeface="Arial"/>
                <a:rtl/>
              </a:rPr>
              <a:t> أو حسبما يُطلَب!</a:t>
            </a:r>
            <a:endParaRPr b="0" dirty="0">
              <a:solidFill>
                <a:schemeClr val="dk2"/>
              </a:solidFill>
            </a:endParaRPr>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رغم أن فاعلية الخوارزمية ليست ضرورة حتمية، إلا أنها قد تكون ذات أهمية بالغة في مواقف معيّنة. بشكل عام، تشير الفاعلية إلى المواقف التي يتم فيها استخدام الموارد مثل المواد أو العمالة أو الوقت بشكل جيد، بدون إهدارها. في سياق خوارزميات الكمبيوتر، تشير الفاعلية عادةً إلى الوقت المستغرَق لإكمال الخوارزمية أو المساحة (أي الذاكرة) التي تشغلها الخوارزمية على الكمبيوتر. ولكن، في وصفة الحمّص الموجودة في منشوركم، نرى استخدامًا غير فعال للموارد (أي المال والتخزين) عندما نرى أن المكونات تتطلب كمية مُبالَغ فيها من الحمّص. </a:t>
            </a:r>
            <a:endParaRPr dirty="0"/>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في أي وصفة، تعد الفاعلية مهمة بشكل خاص لكبير الطهاة في مطعم شهير ومزدحم! وفي مثال الوصفة الموجودة في المنشور، فإن أخذ قسط من الراحة لمشاهدة برنامجكم التلفزيوني المفضّل لن يطيل فقط من مدة تحضيركم للوصفة، بل قد يكون أيضًا كارثيًا في هذه الحالة.</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ستلاحظون أيضًا في أعلى الوصفة أن لديّ نتيجة أو هدف - أن ينتج عن الوصفة </a:t>
            </a:r>
            <a:r>
              <a:rPr lang="ar-AE" sz="1100" b="0" i="0" u="none" strike="noStrike" cap="none" dirty="0">
                <a:solidFill>
                  <a:schemeClr val="dk2"/>
                </a:solidFill>
                <a:latin typeface="Arial"/>
                <a:ea typeface="Arial"/>
                <a:cs typeface="Arial"/>
                <a:sym typeface="Arial"/>
              </a:rPr>
              <a:t>3</a:t>
            </a:r>
            <a:r>
              <a:rPr lang="ar-AE" sz="1100" b="0" i="0" u="none" strike="noStrike" cap="none" dirty="0">
                <a:solidFill>
                  <a:schemeClr val="dk2"/>
                </a:solidFill>
                <a:latin typeface="Arial"/>
                <a:ea typeface="Arial"/>
                <a:cs typeface="Arial"/>
                <a:sym typeface="Arial"/>
                <a:rtl/>
              </a:rPr>
              <a:t> إلى </a:t>
            </a:r>
            <a:r>
              <a:rPr lang="ar-AE" sz="1100" b="0" i="0" u="none" strike="noStrike" cap="none" dirty="0">
                <a:solidFill>
                  <a:schemeClr val="dk2"/>
                </a:solidFill>
                <a:latin typeface="Arial"/>
                <a:ea typeface="Arial"/>
                <a:cs typeface="Arial"/>
                <a:sym typeface="Arial"/>
              </a:rPr>
              <a:t>4</a:t>
            </a:r>
            <a:r>
              <a:rPr lang="ar-AE" sz="1100" b="0" i="0" u="none" strike="noStrike" cap="none" dirty="0">
                <a:solidFill>
                  <a:schemeClr val="dk2"/>
                </a:solidFill>
                <a:latin typeface="Arial"/>
                <a:ea typeface="Arial"/>
                <a:cs typeface="Arial"/>
                <a:sym typeface="Arial"/>
                <a:rtl/>
              </a:rPr>
              <a:t> حصص من الحمّص.</a:t>
            </a:r>
            <a:endParaRPr dirty="0"/>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1" i="0" u="none" strike="noStrike" cap="none" dirty="0">
                <a:solidFill>
                  <a:schemeClr val="dk2"/>
                </a:solidFill>
                <a:latin typeface="Arial"/>
                <a:ea typeface="Arial"/>
                <a:cs typeface="Arial"/>
                <a:sym typeface="Arial"/>
                <a:rtl/>
              </a:rPr>
              <a:t>ملحوظة المدرّس</a:t>
            </a:r>
            <a:endParaRPr dirty="0"/>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يمكن تطويع الوصفة أعلاه محليًا تبعًا لخبرات طلابك وسياقهم المحلي. </a:t>
            </a:r>
            <a:r>
              <a:rPr lang="ar-AE" sz="1100" b="0" i="0" u="none" strike="noStrike" cap="none" dirty="0">
                <a:solidFill>
                  <a:srgbClr val="000000"/>
                </a:solidFill>
                <a:latin typeface="Arial"/>
                <a:ea typeface="Arial"/>
                <a:cs typeface="Arial"/>
                <a:sym typeface="Arial"/>
                <a:rtl/>
              </a:rPr>
              <a:t>يهدف هذا المثال إلى تعليم الطلاب عن المستوى اللازم من الدقة للخوارزمية. يجب تفصيل هذه الوصفة الثانية لتوضِّح للطلاب كيفية إعداد الخوارزمية.</a:t>
            </a:r>
            <a:endParaRPr b="0" dirty="0">
              <a:solidFill>
                <a:schemeClr val="dk2"/>
              </a:solidFill>
            </a:endParaRPr>
          </a:p>
        </p:txBody>
      </p:sp>
      <p:sp>
        <p:nvSpPr>
          <p:cNvPr id="590" name="Google Shape;590;p15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1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r" rtl="1">
              <a:lnSpc>
                <a:spcPct val="100000"/>
              </a:lnSpc>
              <a:spcBef>
                <a:spcPts val="0"/>
              </a:spcBef>
              <a:spcAft>
                <a:spcPts val="0"/>
              </a:spcAft>
              <a:buSzPts val="1100"/>
              <a:buNone/>
            </a:pPr>
            <a:r>
              <a:rPr lang="ar-AE" sz="1100" b="1" i="0" u="sng" strike="noStrike" cap="none" dirty="0">
                <a:solidFill>
                  <a:schemeClr val="dk2"/>
                </a:solidFill>
                <a:latin typeface="Arial"/>
                <a:ea typeface="Arial"/>
                <a:cs typeface="Arial"/>
                <a:sym typeface="Arial"/>
                <a:rtl/>
              </a:rPr>
              <a:t>ملاحظات المتحدث:</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عند ترجمة هذه الخصائص إلى خوارزميات الكمبيوتر، لنُلقِ نظرة مرة أخرى على كيفية وصفنا للخوارزميات التي تعمل على أجهزة الكمبيوتر. [اقرأ النقطة الثانية في منشور "ما هي الخوارزمية؟" .]</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تفاعُل الصف</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اعرض هذا التعريف، النقطة الثانية في منشور "ما هي الخوارزمية؟" على شاشة عرض.</a:t>
            </a:r>
            <a:endParaRPr dirty="0"/>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1" i="0" u="none" strike="noStrike" cap="none" dirty="0">
                <a:solidFill>
                  <a:schemeClr val="dk2"/>
                </a:solidFill>
                <a:latin typeface="Arial"/>
                <a:ea typeface="Arial"/>
                <a:cs typeface="Arial"/>
                <a:sym typeface="Arial"/>
                <a:rtl/>
              </a:rPr>
              <a:t>أخبر طلابك</a:t>
            </a:r>
            <a:endParaRPr dirty="0"/>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طريقة أخرى لاستعراض خوارزميات الكمبيوتر، هي [اقرأ النقطة الثالثة في منشور "ما هي الخوارزمية؟"]. .]</a:t>
            </a:r>
            <a:endParaRPr dirty="0"/>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1" i="0" u="none" strike="noStrike" cap="none" dirty="0">
                <a:solidFill>
                  <a:schemeClr val="dk2"/>
                </a:solidFill>
                <a:latin typeface="Arial"/>
                <a:ea typeface="Arial"/>
                <a:cs typeface="Arial"/>
                <a:sym typeface="Arial"/>
                <a:rtl/>
              </a:rPr>
              <a:t>تفاعُل الصف</a:t>
            </a:r>
            <a:endParaRPr dirty="0"/>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اعرض هذا التعريف، النقطة الثانية في منشور "ما هي الخوارزمية؟" على شاشة عرض.</a:t>
            </a:r>
            <a:endParaRPr dirty="0"/>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1" i="0" u="none" strike="noStrike" cap="none" dirty="0">
                <a:solidFill>
                  <a:schemeClr val="dk2"/>
                </a:solidFill>
                <a:latin typeface="Arial"/>
                <a:ea typeface="Arial"/>
                <a:cs typeface="Arial"/>
                <a:sym typeface="Arial"/>
                <a:rtl/>
              </a:rPr>
              <a:t>أخبر طلابك</a:t>
            </a:r>
            <a:endParaRPr dirty="0"/>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كما تعلمنا للتو، من الميزات المرغوبة في الخوارزمية هي أن تكون ذات فاعلية، والتي تتضمن، من بين أشياء أخرى، الوقت الذي يستغرقه الكمبيوتر لتشغيل الخوارزمية. ولكن، من الضروري لخوارزميات الكمبيوتر أن تكون المسألة/المهمة محددة جيدًا، والخطوات التفصيلية للإرشادات مُدرَجة بدقة وقابلة للتنفيذ بواسطة الكمبيوتر. لا يمكن أن تعمل خوارزميات الكمبيوتر وفقًا لأهداف وتعليمات غامضة.</a:t>
            </a:r>
            <a:endParaRPr dirty="0"/>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طبيعة خوارزميات الكمبيوتر (كما هو موضح في التعريف الثالث في منشور "ما هي الخوارزمية؟" الخاص بكم) هي أن مُدخلاً أو مجموعة من المدخلات ذات الصلة بهدف الخوارزمية تنتج، عن طريق سلسلة من تعليمات الكمبيوتر القابلة للتنفيذ، مُخرجًا أو مخرجات وتحاول حل المسألة بشكل صحيح.</a:t>
            </a:r>
            <a:endParaRPr dirty="0"/>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فيما يلي بعض الأمثلة على خوارزميات الكمبيوتر التي قد تقابلونها.</a:t>
            </a:r>
            <a:endParaRPr dirty="0"/>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عندما تقودون سيارة، هناك مجموعة من خوارزميات الكمبيوتر التي تعمل. مثلاً، تكتشف المستشعرات البيانات التي يتم إدخالها مثل الكيلومترات المقطوعة والوقود المستهلَك وتحسب الكيلومترات المقطوعة باستهلاك الوقود (أي المخرجات). عند إدخال وجهة ما على خرائط </a:t>
            </a:r>
            <a:r>
              <a:rPr lang="ar-AE" sz="1100" b="0" i="0" u="none" strike="noStrike" cap="none" dirty="0">
                <a:solidFill>
                  <a:schemeClr val="dk2"/>
                </a:solidFill>
                <a:latin typeface="Arial"/>
                <a:ea typeface="Arial"/>
                <a:cs typeface="Arial"/>
                <a:sym typeface="Arial"/>
              </a:rPr>
              <a:t>Google</a:t>
            </a:r>
            <a:r>
              <a:rPr lang="ar-AE" sz="1100" b="0" i="0" u="none" strike="noStrike" cap="none" dirty="0">
                <a:solidFill>
                  <a:schemeClr val="dk2"/>
                </a:solidFill>
                <a:latin typeface="Arial"/>
                <a:ea typeface="Arial"/>
                <a:cs typeface="Arial"/>
                <a:sym typeface="Arial"/>
                <a:rtl/>
              </a:rPr>
              <a:t> (المُدخَل)، تنتج خرائط </a:t>
            </a:r>
            <a:r>
              <a:rPr lang="ar-AE" sz="1100" b="0" i="0" u="none" strike="noStrike" cap="none" dirty="0">
                <a:solidFill>
                  <a:schemeClr val="dk2"/>
                </a:solidFill>
                <a:latin typeface="Arial"/>
                <a:ea typeface="Arial"/>
                <a:cs typeface="Arial"/>
                <a:sym typeface="Arial"/>
              </a:rPr>
              <a:t>Google</a:t>
            </a:r>
            <a:r>
              <a:rPr lang="ar-AE" sz="1100" b="0" i="0" u="none" strike="noStrike" cap="none" dirty="0">
                <a:solidFill>
                  <a:schemeClr val="dk2"/>
                </a:solidFill>
                <a:latin typeface="Arial"/>
                <a:ea typeface="Arial"/>
                <a:cs typeface="Arial"/>
                <a:sym typeface="Arial"/>
                <a:rtl/>
              </a:rPr>
              <a:t> الطريق الأقصر كمُخرَج. عند طرح سؤال على </a:t>
            </a:r>
            <a:r>
              <a:rPr lang="ar-AE" sz="1100" b="0" i="0" u="none" strike="noStrike" cap="none" dirty="0">
                <a:solidFill>
                  <a:schemeClr val="dk2"/>
                </a:solidFill>
                <a:latin typeface="Arial"/>
                <a:ea typeface="Arial"/>
                <a:cs typeface="Arial"/>
                <a:sym typeface="Arial"/>
              </a:rPr>
              <a:t>Siri</a:t>
            </a:r>
            <a:r>
              <a:rPr lang="ar-AE" sz="1100" b="0" i="0" u="none" strike="noStrike" cap="none" dirty="0">
                <a:solidFill>
                  <a:schemeClr val="dk2"/>
                </a:solidFill>
                <a:latin typeface="Arial"/>
                <a:ea typeface="Arial"/>
                <a:cs typeface="Arial"/>
                <a:sym typeface="Arial"/>
                <a:rtl/>
              </a:rPr>
              <a:t> أو </a:t>
            </a:r>
            <a:r>
              <a:rPr lang="ar-AE" sz="1100" b="0" i="0" u="none" strike="noStrike" cap="none" dirty="0">
                <a:solidFill>
                  <a:schemeClr val="dk2"/>
                </a:solidFill>
                <a:latin typeface="Arial"/>
                <a:ea typeface="Arial"/>
                <a:cs typeface="Arial"/>
                <a:sym typeface="Arial"/>
              </a:rPr>
              <a:t>Alexa</a:t>
            </a:r>
            <a:r>
              <a:rPr lang="ar-AE" sz="1100" b="0" i="0" u="none" strike="noStrike" cap="none" dirty="0">
                <a:solidFill>
                  <a:schemeClr val="dk2"/>
                </a:solidFill>
                <a:latin typeface="Arial"/>
                <a:ea typeface="Arial"/>
                <a:cs typeface="Arial"/>
                <a:sym typeface="Arial"/>
                <a:rtl/>
              </a:rPr>
              <a:t> أو </a:t>
            </a:r>
            <a:r>
              <a:rPr lang="ar-AE" sz="1100" b="0" i="0" u="none" strike="noStrike" cap="none" dirty="0">
                <a:solidFill>
                  <a:schemeClr val="dk2"/>
                </a:solidFill>
                <a:latin typeface="Arial"/>
                <a:ea typeface="Arial"/>
                <a:cs typeface="Arial"/>
                <a:sym typeface="Arial"/>
              </a:rPr>
              <a:t>Google Assistant</a:t>
            </a:r>
            <a:r>
              <a:rPr lang="ar-AE" sz="1100" b="0" i="0" u="none" strike="noStrike" cap="none" dirty="0">
                <a:solidFill>
                  <a:schemeClr val="dk2"/>
                </a:solidFill>
                <a:latin typeface="Arial"/>
                <a:ea typeface="Arial"/>
                <a:cs typeface="Arial"/>
                <a:sym typeface="Arial"/>
                <a:rtl/>
              </a:rPr>
              <a:t> (المُدخَل)، فإن هذه الأنظمة (كما يُفترض!) يجب أن تنتج إجابات مفيدة (المُخرجات). وعندما تتصلون بالإنترنت للبحث عن شيء ما على محرك بحث، مثل </a:t>
            </a:r>
            <a:r>
              <a:rPr lang="ar-AE" sz="1100" b="0" i="0" u="none" strike="noStrike" cap="none" dirty="0">
                <a:solidFill>
                  <a:schemeClr val="dk2"/>
                </a:solidFill>
                <a:latin typeface="Arial"/>
                <a:ea typeface="Arial"/>
                <a:cs typeface="Arial"/>
                <a:sym typeface="Arial"/>
              </a:rPr>
              <a:t>Google</a:t>
            </a:r>
            <a:r>
              <a:rPr lang="ar-AE" sz="1100" b="0" i="0" u="none" strike="noStrike" cap="none" dirty="0">
                <a:solidFill>
                  <a:schemeClr val="dk2"/>
                </a:solidFill>
                <a:latin typeface="Arial"/>
                <a:ea typeface="Arial"/>
                <a:cs typeface="Arial"/>
                <a:sym typeface="Arial"/>
                <a:rtl/>
              </a:rPr>
              <a:t>، فإن نص الإدخال تنتج عنه مخرجات من أكثر المواقع الإلكترونية صلةً بالأمر.</a:t>
            </a:r>
            <a:endParaRPr dirty="0"/>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1" i="0" u="none" strike="noStrike" cap="none" dirty="0">
                <a:solidFill>
                  <a:schemeClr val="dk2"/>
                </a:solidFill>
                <a:latin typeface="Arial"/>
                <a:ea typeface="Arial"/>
                <a:cs typeface="Arial"/>
                <a:sym typeface="Arial"/>
                <a:rtl/>
              </a:rPr>
              <a:t>ملحوظة المدرّس</a:t>
            </a:r>
            <a:endParaRPr dirty="0"/>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يمكن تطويع الأمثلة أعلاه محليًا تبعًا لخبرات طلابك وسياقهم المحلي. الهدف من هذه الأمثلة هو تعريف الطلاب بالأجهزة أو المنصات الشائعة التي تستخدم خوارزمية لإكمال مهمة ما.</a:t>
            </a:r>
            <a:endParaRPr b="0" dirty="0">
              <a:solidFill>
                <a:schemeClr val="dk2"/>
              </a:solidFill>
            </a:endParaRPr>
          </a:p>
        </p:txBody>
      </p:sp>
      <p:sp>
        <p:nvSpPr>
          <p:cNvPr id="633" name="Google Shape;633;p15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1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r" rtl="1">
              <a:lnSpc>
                <a:spcPct val="100000"/>
              </a:lnSpc>
              <a:spcBef>
                <a:spcPts val="0"/>
              </a:spcBef>
              <a:spcAft>
                <a:spcPts val="0"/>
              </a:spcAft>
              <a:buSzPts val="1100"/>
              <a:buNone/>
            </a:pPr>
            <a:r>
              <a:rPr lang="ar-AE" sz="1100" b="1" i="0" u="sng" strike="noStrike" cap="none" dirty="0">
                <a:solidFill>
                  <a:schemeClr val="dk2"/>
                </a:solidFill>
                <a:latin typeface="Arial"/>
                <a:ea typeface="Arial"/>
                <a:cs typeface="Arial"/>
                <a:sym typeface="Arial"/>
                <a:rtl/>
              </a:rPr>
              <a:t>ملاحظات المتحدث:</a:t>
            </a:r>
            <a:endParaRPr b="0" dirty="0">
              <a:solidFill>
                <a:schemeClr val="dk2"/>
              </a:solidFill>
            </a:endParaRPr>
          </a:p>
          <a:p>
            <a:pPr marL="158750" lvl="0" indent="0" algn="l" rtl="1">
              <a:lnSpc>
                <a:spcPct val="100000"/>
              </a:lnSpc>
              <a:spcBef>
                <a:spcPts val="0"/>
              </a:spcBef>
              <a:spcAft>
                <a:spcPts val="0"/>
              </a:spcAft>
              <a:buSzPts val="1100"/>
              <a:buNone/>
            </a:pPr>
            <a:endParaRPr sz="1100" b="1"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1" i="0" u="none" strike="noStrike" cap="none" dirty="0">
                <a:solidFill>
                  <a:schemeClr val="dk2"/>
                </a:solidFill>
                <a:latin typeface="Arial"/>
                <a:ea typeface="Arial"/>
                <a:cs typeface="Arial"/>
                <a:sym typeface="Arial"/>
                <a:rtl/>
              </a:rPr>
              <a:t>أخبر طلابك</a:t>
            </a:r>
            <a:endParaRPr dirty="0"/>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اليوم، تتواجد خوارزميات الكمبيوتر في كل مكان.  فهي موجودة في أجهزتنا المحمولة، وأجهزة اللاب توب، والسيارات، والأجهزة المنزلية التي نستخدمها يوميًا. الخوارزميات - سواء كانت تساعدكم في تحضير كعكاتكم المفضلة أو الاستجابة لعمليات بحثكم عبر الإنترنت - موجودة حولنا في كل مكان.</a:t>
            </a:r>
            <a:endParaRPr dirty="0"/>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ترتيب غير صحيح ــ الخوارزميات هنا لمساعدتكم!</a:t>
            </a:r>
            <a:br>
              <a:rPr lang="en-SG" dirty="0">
                <a:solidFill>
                  <a:schemeClr val="dk2"/>
                </a:solidFill>
              </a:rPr>
            </a:br>
            <a:endParaRPr sz="1100" b="1"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1" i="0" u="none" strike="noStrike" cap="none" dirty="0">
                <a:solidFill>
                  <a:schemeClr val="dk2"/>
                </a:solidFill>
                <a:latin typeface="Arial"/>
                <a:ea typeface="Arial"/>
                <a:cs typeface="Arial"/>
                <a:sym typeface="Arial"/>
                <a:rtl/>
              </a:rPr>
              <a:t>تفاعُل الصف</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قم بتجميع الأكواب البيضاء المرقمة بالترتيب التالي على الطاولة أمامك، من الأول إلى الأخير: </a:t>
            </a:r>
            <a:r>
              <a:rPr lang="ar-AE" sz="1100" b="0" i="0" u="none" strike="noStrike" cap="none" dirty="0">
                <a:solidFill>
                  <a:schemeClr val="dk2"/>
                </a:solidFill>
                <a:latin typeface="Arial"/>
                <a:ea typeface="Arial"/>
                <a:cs typeface="Arial"/>
                <a:sym typeface="Arial"/>
              </a:rPr>
              <a:t>64</a:t>
            </a:r>
            <a:r>
              <a:rPr lang="ar-AE" sz="1100" b="0" i="0" u="none" strike="noStrike" cap="none" dirty="0">
                <a:solidFill>
                  <a:schemeClr val="dk2"/>
                </a:solidFill>
                <a:latin typeface="Arial"/>
                <a:ea typeface="Arial"/>
                <a:cs typeface="Arial"/>
                <a:sym typeface="Arial"/>
                <a:rtl/>
              </a:rPr>
              <a:t>، </a:t>
            </a:r>
            <a:r>
              <a:rPr lang="ar-AE" sz="1100" b="0" i="0" u="none" strike="noStrike" cap="none" dirty="0">
                <a:solidFill>
                  <a:schemeClr val="dk2"/>
                </a:solidFill>
                <a:latin typeface="Arial"/>
                <a:ea typeface="Arial"/>
                <a:cs typeface="Arial"/>
                <a:sym typeface="Arial"/>
              </a:rPr>
              <a:t>23</a:t>
            </a:r>
            <a:r>
              <a:rPr lang="ar-AE" sz="1100" b="0" i="0" u="none" strike="noStrike" cap="none" dirty="0">
                <a:solidFill>
                  <a:schemeClr val="dk2"/>
                </a:solidFill>
                <a:latin typeface="Arial"/>
                <a:ea typeface="Arial"/>
                <a:cs typeface="Arial"/>
                <a:sym typeface="Arial"/>
                <a:rtl/>
              </a:rPr>
              <a:t>، </a:t>
            </a:r>
            <a:r>
              <a:rPr lang="ar-AE" sz="1100" b="0" i="0" u="none" strike="noStrike" cap="none" dirty="0">
                <a:solidFill>
                  <a:schemeClr val="dk2"/>
                </a:solidFill>
                <a:latin typeface="Arial"/>
                <a:ea typeface="Arial"/>
                <a:cs typeface="Arial"/>
                <a:sym typeface="Arial"/>
              </a:rPr>
              <a:t>5</a:t>
            </a:r>
            <a:r>
              <a:rPr lang="ar-AE" sz="1100" b="0" i="0" u="none" strike="noStrike" cap="none" dirty="0">
                <a:solidFill>
                  <a:schemeClr val="dk2"/>
                </a:solidFill>
                <a:latin typeface="Arial"/>
                <a:ea typeface="Arial"/>
                <a:cs typeface="Arial"/>
                <a:sym typeface="Arial"/>
                <a:rtl/>
              </a:rPr>
              <a:t>، </a:t>
            </a:r>
            <a:r>
              <a:rPr lang="ar-AE" sz="1100" b="0" i="0" u="none" strike="noStrike" cap="none" dirty="0">
                <a:solidFill>
                  <a:schemeClr val="dk2"/>
                </a:solidFill>
                <a:latin typeface="Arial"/>
                <a:ea typeface="Arial"/>
                <a:cs typeface="Arial"/>
                <a:sym typeface="Arial"/>
              </a:rPr>
              <a:t>98</a:t>
            </a:r>
            <a:r>
              <a:rPr lang="ar-AE" sz="1100" b="0" i="0" u="none" strike="noStrike" cap="none" dirty="0">
                <a:solidFill>
                  <a:schemeClr val="dk2"/>
                </a:solidFill>
                <a:latin typeface="Arial"/>
                <a:ea typeface="Arial"/>
                <a:cs typeface="Arial"/>
                <a:sym typeface="Arial"/>
                <a:rtl/>
              </a:rPr>
              <a:t>، </a:t>
            </a:r>
            <a:r>
              <a:rPr lang="ar-AE" sz="1100" b="0" i="0" u="none" strike="noStrike" cap="none" dirty="0">
                <a:solidFill>
                  <a:schemeClr val="dk2"/>
                </a:solidFill>
                <a:latin typeface="Arial"/>
                <a:ea typeface="Arial"/>
                <a:cs typeface="Arial"/>
                <a:sym typeface="Arial"/>
              </a:rPr>
              <a:t>125</a:t>
            </a:r>
            <a:r>
              <a:rPr lang="ar-AE" sz="1100" b="0" i="0" u="none" strike="noStrike" cap="none" dirty="0">
                <a:solidFill>
                  <a:schemeClr val="dk2"/>
                </a:solidFill>
                <a:latin typeface="Arial"/>
                <a:ea typeface="Arial"/>
                <a:cs typeface="Arial"/>
                <a:sym typeface="Arial"/>
                <a:rtl/>
              </a:rPr>
              <a:t>، </a:t>
            </a:r>
            <a:r>
              <a:rPr lang="ar-AE" sz="1100" b="0" i="0" u="none" strike="noStrike" cap="none" dirty="0">
                <a:solidFill>
                  <a:schemeClr val="dk2"/>
                </a:solidFill>
                <a:latin typeface="Arial"/>
                <a:ea typeface="Arial"/>
                <a:cs typeface="Arial"/>
                <a:sym typeface="Arial"/>
              </a:rPr>
              <a:t>110</a:t>
            </a:r>
            <a:r>
              <a:rPr lang="ar-AE" sz="1100" b="0" i="0" u="none" strike="noStrike" cap="none" dirty="0">
                <a:solidFill>
                  <a:schemeClr val="dk2"/>
                </a:solidFill>
                <a:latin typeface="Arial"/>
                <a:ea typeface="Arial"/>
                <a:cs typeface="Arial"/>
                <a:sym typeface="Arial"/>
                <a:rtl/>
              </a:rPr>
              <a:t>، </a:t>
            </a:r>
            <a:r>
              <a:rPr lang="ar-AE" sz="1100" b="0" i="0" u="none" strike="noStrike" cap="none" dirty="0">
                <a:solidFill>
                  <a:schemeClr val="dk2"/>
                </a:solidFill>
                <a:latin typeface="Arial"/>
                <a:ea typeface="Arial"/>
                <a:cs typeface="Arial"/>
                <a:sym typeface="Arial"/>
              </a:rPr>
              <a:t>28</a:t>
            </a:r>
            <a:r>
              <a:rPr lang="ar-AE" sz="1100" b="0" i="0" u="none" strike="noStrike" cap="none" dirty="0">
                <a:solidFill>
                  <a:schemeClr val="dk2"/>
                </a:solidFill>
                <a:latin typeface="Arial"/>
                <a:ea typeface="Arial"/>
                <a:cs typeface="Arial"/>
                <a:sym typeface="Arial"/>
                <a:rtl/>
              </a:rPr>
              <a:t>، </a:t>
            </a:r>
            <a:r>
              <a:rPr lang="ar-AE" sz="1100" b="0" i="0" u="none" strike="noStrike" cap="none" dirty="0">
                <a:solidFill>
                  <a:schemeClr val="dk2"/>
                </a:solidFill>
                <a:latin typeface="Arial"/>
                <a:ea typeface="Arial"/>
                <a:cs typeface="Arial"/>
                <a:sym typeface="Arial"/>
              </a:rPr>
              <a:t>37</a:t>
            </a:r>
            <a:r>
              <a:rPr lang="ar-AE" sz="1100" b="0" i="0" u="none" strike="noStrike" cap="none" dirty="0">
                <a:solidFill>
                  <a:schemeClr val="dk2"/>
                </a:solidFill>
                <a:latin typeface="Arial"/>
                <a:ea typeface="Arial"/>
                <a:cs typeface="Arial"/>
                <a:sym typeface="Arial"/>
                <a:rtl/>
              </a:rPr>
              <a:t>.</a:t>
            </a:r>
            <a:endParaRPr b="0" dirty="0">
              <a:solidFill>
                <a:schemeClr val="dk2"/>
              </a:solidFill>
            </a:endParaRPr>
          </a:p>
          <a:p>
            <a:pPr marL="158750" lvl="0" indent="0" algn="l" rtl="1">
              <a:lnSpc>
                <a:spcPct val="100000"/>
              </a:lnSpc>
              <a:spcBef>
                <a:spcPts val="0"/>
              </a:spcBef>
              <a:spcAft>
                <a:spcPts val="0"/>
              </a:spcAft>
              <a:buSzPts val="1100"/>
              <a:buNone/>
            </a:pPr>
            <a:endParaRPr b="0" dirty="0">
              <a:solidFill>
                <a:schemeClr val="dk2"/>
              </a:solidFill>
            </a:endParaRPr>
          </a:p>
          <a:p>
            <a:pPr marL="158750" lvl="0" indent="0" algn="r" rtl="1">
              <a:lnSpc>
                <a:spcPct val="100000"/>
              </a:lnSpc>
              <a:spcBef>
                <a:spcPts val="0"/>
              </a:spcBef>
              <a:spcAft>
                <a:spcPts val="0"/>
              </a:spcAft>
              <a:buSzPts val="1100"/>
              <a:buNone/>
            </a:pPr>
            <a:r>
              <a:rPr lang="ar-AE" b="0" i="1" dirty="0">
                <a:solidFill>
                  <a:schemeClr val="dk2"/>
                </a:solidFill>
                <a:rtl/>
              </a:rPr>
              <a:t>راجعوا </a:t>
            </a:r>
            <a:r>
              <a:rPr lang="ar-AE" sz="1100" b="0" i="1" u="none" strike="noStrike" cap="none" dirty="0">
                <a:solidFill>
                  <a:schemeClr val="dk2"/>
                </a:solidFill>
                <a:latin typeface="Arial"/>
                <a:ea typeface="Arial"/>
                <a:cs typeface="Arial"/>
                <a:sym typeface="Arial"/>
                <a:rtl/>
              </a:rPr>
              <a:t>صورة الترتيب بالفقاقيع رقم </a:t>
            </a:r>
            <a:r>
              <a:rPr lang="ar-AE" sz="1100" b="0" i="1" u="none" strike="noStrike" cap="none" dirty="0">
                <a:solidFill>
                  <a:schemeClr val="dk2"/>
                </a:solidFill>
                <a:latin typeface="Arial"/>
                <a:ea typeface="Arial"/>
                <a:cs typeface="Arial"/>
                <a:sym typeface="Arial"/>
              </a:rPr>
              <a:t>1</a:t>
            </a:r>
            <a:r>
              <a:rPr lang="ar-AE" sz="1100" b="0" i="1" u="none" strike="noStrike" cap="none" dirty="0">
                <a:solidFill>
                  <a:schemeClr val="dk2"/>
                </a:solidFill>
                <a:latin typeface="Arial"/>
                <a:ea typeface="Arial"/>
                <a:cs typeface="Arial"/>
                <a:sym typeface="Arial"/>
                <a:rtl/>
              </a:rPr>
              <a:t> من المنشور.</a:t>
            </a:r>
            <a:endParaRPr dirty="0"/>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لنستكشف نوعًا معينًا من الخوارزميات، يُسمّى خوارزمية الترتيب. عادةً ما يشير "الترتيب" إلى تنظيم قائمة من العناصر بحسب ترتيبٍ رقمي أو أبجدي. هناك العديد من الأمثلة على الحالات التي يكون فيها وجود الأشياء بترتيب معيّن أمرًا مهمًا حقًا، كما هو الحال في قائمة جهات اتصال الهاتف المحمول.</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اسأل طلابك</a:t>
            </a:r>
            <a:endParaRPr b="0" dirty="0">
              <a:solidFill>
                <a:schemeClr val="dk2"/>
              </a:solidFill>
            </a:endParaRPr>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هل يمكن لأحدكم التفكير في أمثلة أخرى؟ قد تتضمن الأمثلة الأخرى فهرس الكتب أو مُدخلات القواميس أو ترتيب الكتب في المكتبة.</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تُعد خوارزميات الترتيب عائلة أساسية من الخوارزميات في علوم الكمبيوتر ولها نطاق واسع من التطبيقات. عندما تقوم منظمة الصحة العالمية، على سبيل المثال، بجمع تواليات (أي معدلات) الإصابة بمرض معيّن عبر مئات المناطق حول العالم، تقوم خوارزميات الترتيب في الكمبيوتر بتنظيم البيانات بشكل منهجي تصاعديًا أو تنازليًا في جداول ورسوم بيانية وتحليلات للبيانات.</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لننظر في بعض الأمثلة الأخرى لخوارزميات الترتيب. في كل مرة تقومون فيها بالبحث عبر الإنترنت باستخدام محرك بحث، مثل </a:t>
            </a:r>
            <a:r>
              <a:rPr lang="ar-AE" sz="1100" b="0" i="0" u="none" strike="noStrike" cap="none" dirty="0">
                <a:solidFill>
                  <a:schemeClr val="dk2"/>
                </a:solidFill>
                <a:latin typeface="Arial"/>
                <a:ea typeface="Arial"/>
                <a:cs typeface="Arial"/>
                <a:sym typeface="Arial"/>
              </a:rPr>
              <a:t>Google</a:t>
            </a:r>
            <a:r>
              <a:rPr lang="ar-AE" sz="1100" b="0" i="0" u="none" strike="noStrike" cap="none" dirty="0">
                <a:solidFill>
                  <a:schemeClr val="dk2"/>
                </a:solidFill>
                <a:latin typeface="Arial"/>
                <a:ea typeface="Arial"/>
                <a:cs typeface="Arial"/>
                <a:sym typeface="Arial"/>
                <a:rtl/>
              </a:rPr>
              <a:t>، تتم معالجة بحثكم بواسطة العديد من الخوارزميات المعقدة، باستخدام خوارزميات الترتيب المُدمَجة في العملية. وعندما تدخلون على الإنترنت للعثور على المطعم الأكثر شهرة بالقرب منكم، تقوم خوارزميات الكمبيوتر، على مواقع الويب مثل </a:t>
            </a:r>
            <a:r>
              <a:rPr lang="ar-AE" sz="1100" b="0" i="0" u="none" strike="noStrike" cap="none" dirty="0">
                <a:solidFill>
                  <a:schemeClr val="dk2"/>
                </a:solidFill>
                <a:latin typeface="Arial"/>
                <a:ea typeface="Arial"/>
                <a:cs typeface="Arial"/>
                <a:sym typeface="Arial"/>
              </a:rPr>
              <a:t>TripAdvisor</a:t>
            </a:r>
            <a:r>
              <a:rPr lang="ar-AE" sz="1100" b="0" i="0" u="none" strike="noStrike" cap="none" dirty="0">
                <a:solidFill>
                  <a:schemeClr val="dk2"/>
                </a:solidFill>
                <a:latin typeface="Arial"/>
                <a:ea typeface="Arial"/>
                <a:cs typeface="Arial"/>
                <a:sym typeface="Arial"/>
                <a:rtl/>
              </a:rPr>
              <a:t>، بفرز هذه المطاعم حسب القرب والتقييمات التي يوفرها مستخدمو موقع الويب.</a:t>
            </a:r>
            <a:endParaRPr dirty="0"/>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1" i="0" u="none" strike="noStrike" cap="none" dirty="0">
                <a:solidFill>
                  <a:schemeClr val="dk2"/>
                </a:solidFill>
                <a:latin typeface="Arial"/>
                <a:ea typeface="Arial"/>
                <a:cs typeface="Arial"/>
                <a:sym typeface="Arial"/>
                <a:rtl/>
              </a:rPr>
              <a:t>ملحوظة المدرّس</a:t>
            </a:r>
            <a:endParaRPr dirty="0"/>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يمكن تطويع الأمثلة أعلاه محليًا تبعًا لخبرات طلابك وسياقهم المحلي. </a:t>
            </a:r>
            <a:r>
              <a:rPr lang="ar-AE" sz="1100" b="0" i="0" u="none" strike="noStrike" cap="none" dirty="0">
                <a:solidFill>
                  <a:srgbClr val="000000"/>
                </a:solidFill>
                <a:latin typeface="Arial"/>
                <a:ea typeface="Arial"/>
                <a:cs typeface="Arial"/>
                <a:sym typeface="Arial"/>
                <a:rtl/>
              </a:rPr>
              <a:t>الهدف من هذه الأمثلة هو تعريف الطلاب بالأجهزة أو المنصات الشائعة التي تستخدم خوارزمية لإكمال مهمة ما.</a:t>
            </a:r>
            <a:br>
              <a:rPr lang="en-SG" dirty="0">
                <a:solidFill>
                  <a:schemeClr val="dk2"/>
                </a:solidFill>
              </a:rPr>
            </a:br>
            <a:endParaRPr sz="1100" b="0" i="0" u="none" strike="noStrike" cap="none" dirty="0">
              <a:solidFill>
                <a:schemeClr val="dk2"/>
              </a:solidFill>
              <a:latin typeface="Arial"/>
              <a:ea typeface="Arial"/>
              <a:cs typeface="Arial"/>
              <a:sym typeface="Arial"/>
            </a:endParaRPr>
          </a:p>
        </p:txBody>
      </p:sp>
      <p:sp>
        <p:nvSpPr>
          <p:cNvPr id="643" name="Google Shape;643;p15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15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9" name="Google Shape;669;p1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r" rtl="1">
              <a:lnSpc>
                <a:spcPct val="100000"/>
              </a:lnSpc>
              <a:spcBef>
                <a:spcPts val="0"/>
              </a:spcBef>
              <a:spcAft>
                <a:spcPts val="0"/>
              </a:spcAft>
              <a:buSzPts val="1100"/>
              <a:buNone/>
            </a:pPr>
            <a:r>
              <a:rPr lang="ar-AE" sz="1100" b="1" i="0" u="sng" strike="noStrike" cap="none" dirty="0">
                <a:solidFill>
                  <a:schemeClr val="dk2"/>
                </a:solidFill>
                <a:latin typeface="Arial"/>
                <a:ea typeface="Arial"/>
                <a:cs typeface="Arial"/>
                <a:sym typeface="Arial"/>
                <a:rtl/>
              </a:rPr>
              <a:t>ملاحظات المتحدث:</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لنطَّلِع على خوارزميتيّ ترتيب بالكمبيوتر. إحداها تُعرَف بالترتيب بالفقاقيع. والأخرى بالترتيب بالدمج ـ أي ترتيب قائم على استراتيجية فرِّق تسُد.</a:t>
            </a:r>
            <a:endParaRPr b="0" dirty="0">
              <a:solidFill>
                <a:schemeClr val="dk2"/>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r" rtl="1">
              <a:lnSpc>
                <a:spcPct val="100000"/>
              </a:lnSpc>
              <a:spcBef>
                <a:spcPts val="0"/>
              </a:spcBef>
              <a:spcAft>
                <a:spcPts val="0"/>
              </a:spcAft>
              <a:buSzPts val="1100"/>
              <a:buNone/>
            </a:pPr>
            <a:r>
              <a:rPr lang="ar-AE" sz="1100" b="1" i="0" u="sng" strike="noStrike" cap="none" dirty="0">
                <a:solidFill>
                  <a:schemeClr val="dk2"/>
                </a:solidFill>
                <a:latin typeface="Arial"/>
                <a:ea typeface="Arial"/>
                <a:cs typeface="Arial"/>
                <a:sym typeface="Arial"/>
                <a:rtl/>
              </a:rPr>
              <a:t>ملاحظات المتحدث:</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كيف تجعلنا التجارب متفرّدين</a:t>
            </a:r>
            <a:endParaRPr dirty="0"/>
          </a:p>
          <a:p>
            <a:pPr marL="158750" lvl="0" indent="0" algn="r" rtl="1">
              <a:lnSpc>
                <a:spcPct val="100000"/>
              </a:lnSpc>
              <a:spcBef>
                <a:spcPts val="0"/>
              </a:spcBef>
              <a:spcAft>
                <a:spcPts val="0"/>
              </a:spcAft>
              <a:buSzPts val="1100"/>
              <a:buNone/>
            </a:pPr>
            <a:endParaRPr sz="1100" b="1"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لنبدأ اليوم بالتفكير في تجاربنا - وبشكل أكثر تحديدًا، تجاربنا السابقة وكيف تؤثر على طريقة تفاعلنا مع العالم من حولنا.</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تجاربنا الفريدة هي ما تجعل كل واحد منَّا متفرّدًا. لدى كل منَّا مجموعة متنوعة من التجارب السابقة - وبعضها يؤثر علينا بشكلٍ استثنائي.</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وقد نسمّي هذه الذكريات شديدة الأهمية "ذكرياتٍ جوهرية". وهي أحداث وقعت في الماضي وأصبحت محورية في تشكيل هويتنا وشخصيتنا.</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مثلاً، ربما تكونون شغوفين بعزف البيانو، وإحدى ذكرياتكم الجوهرية هي أول مرة عزفتم فيها مقطوعة صعبة جدًا بنجاح. أو ربما تكون عائلتكم مهمة جدًا بالنسبة لكم، وإحدى ذكرياتكم الجوهرية هي إجازة استمتعتم جميعًا خلالها باحتفالٍ عندما كُنتم أصغر سنًا.</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أحيانًا تكون ذكرياتنا الجوهرية سعيدة. أو يمكن أن تكون حزينة أو مضحكة أو جادة، أو ربما تكون حتى مزيجًا من هذه المشاعر كلها!</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بغضّ النظر عن طبيعة هذه التجارب، فهي جعلتنا نرى العالم بطرقٍ فريدة.</a:t>
            </a:r>
            <a:endParaRPr dirty="0"/>
          </a:p>
          <a:p>
            <a:pPr marL="158750" lvl="0" indent="0" algn="r" rtl="1">
              <a:lnSpc>
                <a:spcPct val="100000"/>
              </a:lnSpc>
              <a:spcBef>
                <a:spcPts val="0"/>
              </a:spcBef>
              <a:spcAft>
                <a:spcPts val="0"/>
              </a:spcAft>
              <a:buSzPts val="1100"/>
              <a:buNone/>
            </a:pPr>
            <a:endParaRPr sz="1100" b="1"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1" i="0" u="none" strike="noStrike" cap="none" dirty="0">
                <a:solidFill>
                  <a:schemeClr val="dk2"/>
                </a:solidFill>
                <a:latin typeface="Arial"/>
                <a:ea typeface="Arial"/>
                <a:cs typeface="Arial"/>
                <a:sym typeface="Arial"/>
                <a:rtl/>
              </a:rPr>
              <a:t>ملحوظة المدرّس</a:t>
            </a:r>
            <a:endParaRPr dirty="0"/>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يمكن تطويع الأمثلة أعلاه محليًا تبعًا لخبرات طلابك وسياقهم المحلي. تهدف هذه الأمثلة إلى شرح ماهية الذاكرة الجوهرية للطلاب وكيف تشكل شخصية الفرد.</a:t>
            </a:r>
            <a:endParaRPr b="0" dirty="0">
              <a:solidFill>
                <a:schemeClr val="dk2"/>
              </a:solidFill>
            </a:endParaRPr>
          </a:p>
        </p:txBody>
      </p:sp>
      <p:sp>
        <p:nvSpPr>
          <p:cNvPr id="178" name="Google Shape;178;p13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15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0" name="Google Shape;680;p1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r" rtl="1">
              <a:lnSpc>
                <a:spcPct val="100000"/>
              </a:lnSpc>
              <a:spcBef>
                <a:spcPts val="0"/>
              </a:spcBef>
              <a:spcAft>
                <a:spcPts val="0"/>
              </a:spcAft>
              <a:buSzPts val="1100"/>
              <a:buNone/>
            </a:pPr>
            <a:r>
              <a:rPr lang="ar-AE" sz="1100" b="1" i="0" u="sng" strike="noStrike" cap="none" dirty="0">
                <a:solidFill>
                  <a:schemeClr val="dk2"/>
                </a:solidFill>
                <a:latin typeface="Arial"/>
                <a:ea typeface="Arial"/>
                <a:cs typeface="Arial"/>
                <a:sym typeface="Arial"/>
                <a:rtl/>
              </a:rPr>
              <a:t>ملاحظات المتحدث:</a:t>
            </a:r>
            <a:endParaRPr b="0" dirty="0">
              <a:solidFill>
                <a:schemeClr val="dk2"/>
              </a:solidFill>
            </a:endParaRPr>
          </a:p>
          <a:p>
            <a:pPr marL="158750" lvl="0" indent="0" algn="l" rtl="1">
              <a:lnSpc>
                <a:spcPct val="100000"/>
              </a:lnSpc>
              <a:spcBef>
                <a:spcPts val="0"/>
              </a:spcBef>
              <a:spcAft>
                <a:spcPts val="0"/>
              </a:spcAft>
              <a:buSzPts val="1100"/>
              <a:buNone/>
            </a:pPr>
            <a:endParaRPr sz="1100" b="1" i="1" u="sng"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اعرض التعريف التالي للترتيب بالفقاقيع على شاشة العرض.</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الترتيب بالفقاقيع هو عبارة عن خوارزمية ترتيب بسيطة تتصفح بشكل متكرر قائمة العناصر، وتقارن العناصر المتجاورة، وتبدّلها إذا لم تكن مُرتّبة ترتيبًا صحيحًا. تتكرر هذه العملية حتى يتم ترتيب العناصر.</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الآن، سأشرح لكم ما هو الترتيب بالفقاقيع باستخدام هذه الأكواب الثمانية المرقّمة أمامي. هدفي هو ترتيب هذه الأكواب تصاعديًا. ابدأ بزوج الأكواب المرقميْن بـ </a:t>
            </a:r>
            <a:r>
              <a:rPr lang="ar-AE" sz="1100" b="0" i="0" u="none" strike="noStrike" cap="none" dirty="0">
                <a:solidFill>
                  <a:schemeClr val="dk2"/>
                </a:solidFill>
                <a:latin typeface="Arial"/>
                <a:ea typeface="Arial"/>
                <a:cs typeface="Arial"/>
                <a:sym typeface="Arial"/>
              </a:rPr>
              <a:t>64</a:t>
            </a:r>
            <a:r>
              <a:rPr lang="ar-AE" sz="1100" b="0" i="0" u="none" strike="noStrike" cap="none" dirty="0">
                <a:solidFill>
                  <a:schemeClr val="dk2"/>
                </a:solidFill>
                <a:latin typeface="Arial"/>
                <a:ea typeface="Arial"/>
                <a:cs typeface="Arial"/>
                <a:sym typeface="Arial"/>
                <a:rtl/>
              </a:rPr>
              <a:t> و</a:t>
            </a:r>
            <a:r>
              <a:rPr lang="ar-AE" sz="1100" b="0" i="0" u="none" strike="noStrike" cap="none" dirty="0">
                <a:solidFill>
                  <a:schemeClr val="dk2"/>
                </a:solidFill>
                <a:latin typeface="Arial"/>
                <a:ea typeface="Arial"/>
                <a:cs typeface="Arial"/>
                <a:sym typeface="Arial"/>
              </a:rPr>
              <a:t>23</a:t>
            </a:r>
            <a:r>
              <a:rPr lang="ar-AE" sz="1100" b="0" i="0" u="none" strike="noStrike" cap="none" dirty="0">
                <a:solidFill>
                  <a:schemeClr val="dk2"/>
                </a:solidFill>
                <a:latin typeface="Arial"/>
                <a:ea typeface="Arial"/>
                <a:cs typeface="Arial"/>
                <a:sym typeface="Arial"/>
                <a:rtl/>
              </a:rPr>
              <a:t>.</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لنقارن أول كوبين ـ </a:t>
            </a:r>
            <a:r>
              <a:rPr lang="ar-AE" sz="1100" b="0" i="0" u="none" strike="noStrike" cap="none" dirty="0">
                <a:solidFill>
                  <a:schemeClr val="dk2"/>
                </a:solidFill>
                <a:latin typeface="Arial"/>
                <a:ea typeface="Arial"/>
                <a:cs typeface="Arial"/>
                <a:sym typeface="Arial"/>
              </a:rPr>
              <a:t>64</a:t>
            </a:r>
            <a:r>
              <a:rPr lang="ar-AE" sz="1100" b="0" i="0" u="none" strike="noStrike" cap="none" dirty="0">
                <a:solidFill>
                  <a:schemeClr val="dk2"/>
                </a:solidFill>
                <a:latin typeface="Arial"/>
                <a:ea typeface="Arial"/>
                <a:cs typeface="Arial"/>
                <a:sym typeface="Arial"/>
                <a:rtl/>
              </a:rPr>
              <a:t> و</a:t>
            </a:r>
            <a:r>
              <a:rPr lang="ar-AE" sz="1100" b="0" i="0" u="none" strike="noStrike" cap="none" dirty="0">
                <a:solidFill>
                  <a:schemeClr val="dk2"/>
                </a:solidFill>
                <a:latin typeface="Arial"/>
                <a:ea typeface="Arial"/>
                <a:cs typeface="Arial"/>
                <a:sym typeface="Arial"/>
              </a:rPr>
              <a:t>23</a:t>
            </a:r>
            <a:r>
              <a:rPr lang="ar-AE" sz="1100" b="0" i="0" u="none" strike="noStrike" cap="none" dirty="0">
                <a:solidFill>
                  <a:schemeClr val="dk2"/>
                </a:solidFill>
                <a:latin typeface="Arial"/>
                <a:ea typeface="Arial"/>
                <a:cs typeface="Arial"/>
                <a:sym typeface="Arial"/>
                <a:rtl/>
              </a:rPr>
              <a:t>.</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إنهما غير مُرتّبَين ـ </a:t>
            </a:r>
            <a:r>
              <a:rPr lang="ar-AE" sz="1100" b="0" i="0" u="none" strike="noStrike" cap="none" dirty="0">
                <a:solidFill>
                  <a:schemeClr val="dk2"/>
                </a:solidFill>
                <a:latin typeface="Arial"/>
                <a:ea typeface="Arial"/>
                <a:cs typeface="Arial"/>
                <a:sym typeface="Arial"/>
              </a:rPr>
              <a:t>23</a:t>
            </a:r>
            <a:r>
              <a:rPr lang="ar-AE" sz="1100" b="0" i="0" u="none" strike="noStrike" cap="none" dirty="0">
                <a:solidFill>
                  <a:schemeClr val="dk2"/>
                </a:solidFill>
                <a:latin typeface="Arial"/>
                <a:ea typeface="Arial"/>
                <a:cs typeface="Arial"/>
                <a:sym typeface="Arial"/>
                <a:rtl/>
              </a:rPr>
              <a:t> أصغر من </a:t>
            </a:r>
            <a:r>
              <a:rPr lang="ar-AE" sz="1100" b="0" i="0" u="none" strike="noStrike" cap="none" dirty="0">
                <a:solidFill>
                  <a:schemeClr val="dk2"/>
                </a:solidFill>
                <a:latin typeface="Arial"/>
                <a:ea typeface="Arial"/>
                <a:cs typeface="Arial"/>
                <a:sym typeface="Arial"/>
              </a:rPr>
              <a:t>64</a:t>
            </a:r>
            <a:r>
              <a:rPr lang="ar-AE" sz="1100" b="0" i="0" u="none" strike="noStrike" cap="none" dirty="0">
                <a:solidFill>
                  <a:schemeClr val="dk2"/>
                </a:solidFill>
                <a:latin typeface="Arial"/>
                <a:ea typeface="Arial"/>
                <a:cs typeface="Arial"/>
                <a:sym typeface="Arial"/>
                <a:rtl/>
              </a:rPr>
              <a:t>. إذًا، يجب تبديل هذين الكوبين بحيث يأتي </a:t>
            </a:r>
            <a:r>
              <a:rPr lang="ar-AE" sz="1100" b="0" i="0" u="none" strike="noStrike" cap="none" dirty="0">
                <a:solidFill>
                  <a:schemeClr val="dk2"/>
                </a:solidFill>
                <a:latin typeface="Arial"/>
                <a:ea typeface="Arial"/>
                <a:cs typeface="Arial"/>
                <a:sym typeface="Arial"/>
              </a:rPr>
              <a:t>23</a:t>
            </a:r>
            <a:r>
              <a:rPr lang="ar-AE" sz="1100" b="0" i="0" u="none" strike="noStrike" cap="none" dirty="0">
                <a:solidFill>
                  <a:schemeClr val="dk2"/>
                </a:solidFill>
                <a:latin typeface="Arial"/>
                <a:ea typeface="Arial"/>
                <a:cs typeface="Arial"/>
                <a:sym typeface="Arial"/>
                <a:rtl/>
              </a:rPr>
              <a:t> قبل </a:t>
            </a:r>
            <a:r>
              <a:rPr lang="ar-AE" sz="1100" b="0" i="0" u="none" strike="noStrike" cap="none" dirty="0">
                <a:solidFill>
                  <a:schemeClr val="dk2"/>
                </a:solidFill>
                <a:latin typeface="Arial"/>
                <a:ea typeface="Arial"/>
                <a:cs typeface="Arial"/>
                <a:sym typeface="Arial"/>
              </a:rPr>
              <a:t>64</a:t>
            </a:r>
            <a:r>
              <a:rPr lang="ar-AE" sz="1100" b="0" i="0" u="none" strike="noStrike" cap="none" dirty="0">
                <a:solidFill>
                  <a:schemeClr val="dk2"/>
                </a:solidFill>
                <a:latin typeface="Arial"/>
                <a:ea typeface="Arial"/>
                <a:cs typeface="Arial"/>
                <a:sym typeface="Arial"/>
                <a:rtl/>
              </a:rPr>
              <a:t>.</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b="0" i="1" dirty="0">
                <a:solidFill>
                  <a:schemeClr val="dk2"/>
                </a:solidFill>
                <a:rtl/>
              </a:rPr>
              <a:t>راجعوا </a:t>
            </a:r>
            <a:r>
              <a:rPr lang="ar-AE" sz="1100" b="0" i="1" u="none" strike="noStrike" cap="none" dirty="0">
                <a:solidFill>
                  <a:schemeClr val="dk2"/>
                </a:solidFill>
                <a:latin typeface="Arial"/>
                <a:ea typeface="Arial"/>
                <a:cs typeface="Arial"/>
                <a:sym typeface="Arial"/>
                <a:rtl/>
              </a:rPr>
              <a:t>صورة الترتيب بالفقاقيع رقم </a:t>
            </a:r>
            <a:r>
              <a:rPr lang="ar-AE" sz="1100" b="0" i="1" u="none" strike="noStrike" cap="none" dirty="0">
                <a:solidFill>
                  <a:schemeClr val="dk2"/>
                </a:solidFill>
                <a:latin typeface="Arial"/>
                <a:ea typeface="Arial"/>
                <a:cs typeface="Arial"/>
                <a:sym typeface="Arial"/>
              </a:rPr>
              <a:t>2</a:t>
            </a:r>
            <a:r>
              <a:rPr lang="ar-AE" sz="1100" b="0" i="1" u="none" strike="noStrike" cap="none" dirty="0">
                <a:solidFill>
                  <a:schemeClr val="dk2"/>
                </a:solidFill>
                <a:latin typeface="Arial"/>
                <a:ea typeface="Arial"/>
                <a:cs typeface="Arial"/>
                <a:sym typeface="Arial"/>
                <a:rtl/>
              </a:rPr>
              <a:t> من المنشور.</a:t>
            </a:r>
            <a:endParaRPr b="0" i="1"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الآن، لننظر إلى الكوبيْن المجاوريْن المرقميْن بـ </a:t>
            </a:r>
            <a:r>
              <a:rPr lang="ar-AE" sz="1100" b="0" i="0" u="none" strike="noStrike" cap="none" dirty="0">
                <a:solidFill>
                  <a:schemeClr val="dk2"/>
                </a:solidFill>
                <a:latin typeface="Arial"/>
                <a:ea typeface="Arial"/>
                <a:cs typeface="Arial"/>
                <a:sym typeface="Arial"/>
              </a:rPr>
              <a:t>64</a:t>
            </a:r>
            <a:r>
              <a:rPr lang="ar-AE" sz="1100" b="0" i="0" u="none" strike="noStrike" cap="none" dirty="0">
                <a:solidFill>
                  <a:schemeClr val="dk2"/>
                </a:solidFill>
                <a:latin typeface="Arial"/>
                <a:ea typeface="Arial"/>
                <a:cs typeface="Arial"/>
                <a:sym typeface="Arial"/>
                <a:rtl/>
              </a:rPr>
              <a:t> و</a:t>
            </a:r>
            <a:r>
              <a:rPr lang="ar-AE" sz="1100" b="0" i="0" u="none" strike="noStrike" cap="none" dirty="0">
                <a:solidFill>
                  <a:schemeClr val="dk2"/>
                </a:solidFill>
                <a:latin typeface="Arial"/>
                <a:ea typeface="Arial"/>
                <a:cs typeface="Arial"/>
                <a:sym typeface="Arial"/>
              </a:rPr>
              <a:t>5</a:t>
            </a:r>
            <a:r>
              <a:rPr lang="ar-AE" sz="1100" b="0" i="0" u="none" strike="noStrike" cap="none" dirty="0">
                <a:solidFill>
                  <a:schemeClr val="dk2"/>
                </a:solidFill>
                <a:latin typeface="Arial"/>
                <a:ea typeface="Arial"/>
                <a:cs typeface="Arial"/>
                <a:sym typeface="Arial"/>
                <a:rtl/>
              </a:rPr>
              <a:t>. بما إن </a:t>
            </a:r>
            <a:r>
              <a:rPr lang="ar-AE" sz="1100" b="0" i="0" u="none" strike="noStrike" cap="none" dirty="0">
                <a:solidFill>
                  <a:schemeClr val="dk2"/>
                </a:solidFill>
                <a:latin typeface="Arial"/>
                <a:ea typeface="Arial"/>
                <a:cs typeface="Arial"/>
                <a:sym typeface="Arial"/>
              </a:rPr>
              <a:t>5</a:t>
            </a:r>
            <a:r>
              <a:rPr lang="ar-AE" sz="1100" b="0" i="0" u="none" strike="noStrike" cap="none" dirty="0">
                <a:solidFill>
                  <a:schemeClr val="dk2"/>
                </a:solidFill>
                <a:latin typeface="Arial"/>
                <a:ea typeface="Arial"/>
                <a:cs typeface="Arial"/>
                <a:sym typeface="Arial"/>
                <a:rtl/>
              </a:rPr>
              <a:t> أصغر من </a:t>
            </a:r>
            <a:r>
              <a:rPr lang="ar-AE" sz="1100" b="0" i="0" u="none" strike="noStrike" cap="none" dirty="0">
                <a:solidFill>
                  <a:schemeClr val="dk2"/>
                </a:solidFill>
                <a:latin typeface="Arial"/>
                <a:ea typeface="Arial"/>
                <a:cs typeface="Arial"/>
                <a:sym typeface="Arial"/>
              </a:rPr>
              <a:t>64</a:t>
            </a:r>
            <a:r>
              <a:rPr lang="ar-AE" sz="1100" b="0" i="0" u="none" strike="noStrike" cap="none" dirty="0">
                <a:solidFill>
                  <a:schemeClr val="dk2"/>
                </a:solidFill>
                <a:latin typeface="Arial"/>
                <a:ea typeface="Arial"/>
                <a:cs typeface="Arial"/>
                <a:sym typeface="Arial"/>
                <a:rtl/>
              </a:rPr>
              <a:t>، فإن ترتيب الكوبيْن غير صحيح. بالتالي، سأقوم بتبديلهما.</a:t>
            </a:r>
            <a:endParaRPr b="0" dirty="0">
              <a:solidFill>
                <a:schemeClr val="dk2"/>
              </a:solidFill>
            </a:endParaRPr>
          </a:p>
          <a:p>
            <a:pPr marL="158750" lvl="0" indent="0" algn="l" rtl="1">
              <a:lnSpc>
                <a:spcPct val="100000"/>
              </a:lnSpc>
              <a:spcBef>
                <a:spcPts val="0"/>
              </a:spcBef>
              <a:spcAft>
                <a:spcPts val="0"/>
              </a:spcAft>
              <a:buSzPts val="1100"/>
              <a:buNone/>
            </a:pPr>
            <a:endParaRPr b="0" i="1" dirty="0">
              <a:solidFill>
                <a:schemeClr val="dk2"/>
              </a:solidFill>
            </a:endParaRPr>
          </a:p>
          <a:p>
            <a:pPr marL="158750" lvl="0" indent="0" algn="r" rtl="1">
              <a:lnSpc>
                <a:spcPct val="100000"/>
              </a:lnSpc>
              <a:spcBef>
                <a:spcPts val="0"/>
              </a:spcBef>
              <a:spcAft>
                <a:spcPts val="0"/>
              </a:spcAft>
              <a:buSzPts val="1100"/>
              <a:buNone/>
            </a:pPr>
            <a:r>
              <a:rPr lang="ar-AE" b="0" i="1" dirty="0">
                <a:solidFill>
                  <a:schemeClr val="dk2"/>
                </a:solidFill>
                <a:rtl/>
              </a:rPr>
              <a:t>راجعوا </a:t>
            </a:r>
            <a:r>
              <a:rPr lang="ar-AE" sz="1100" b="0" i="1" u="none" strike="noStrike" cap="none" dirty="0">
                <a:solidFill>
                  <a:schemeClr val="dk2"/>
                </a:solidFill>
                <a:latin typeface="Arial"/>
                <a:ea typeface="Arial"/>
                <a:cs typeface="Arial"/>
                <a:sym typeface="Arial"/>
                <a:rtl/>
              </a:rPr>
              <a:t>صورة الترتيب بالفقاقيع رقم </a:t>
            </a:r>
            <a:r>
              <a:rPr lang="ar-AE" sz="1100" b="0" i="1" u="none" strike="noStrike" cap="none" dirty="0">
                <a:solidFill>
                  <a:schemeClr val="dk2"/>
                </a:solidFill>
                <a:latin typeface="Arial"/>
                <a:ea typeface="Arial"/>
                <a:cs typeface="Arial"/>
                <a:sym typeface="Arial"/>
              </a:rPr>
              <a:t>3</a:t>
            </a:r>
            <a:r>
              <a:rPr lang="ar-AE" sz="1100" b="0" i="1" u="none" strike="noStrike" cap="none" dirty="0">
                <a:solidFill>
                  <a:schemeClr val="dk2"/>
                </a:solidFill>
                <a:latin typeface="Arial"/>
                <a:ea typeface="Arial"/>
                <a:cs typeface="Arial"/>
                <a:sym typeface="Arial"/>
                <a:rtl/>
              </a:rPr>
              <a:t> من المنشور.</a:t>
            </a:r>
            <a:endParaRPr dirty="0"/>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بعد ذلك، لنقارن الزوج المجاور المرقميْن </a:t>
            </a:r>
            <a:r>
              <a:rPr lang="ar-AE" sz="1100" b="0" i="0" u="none" strike="noStrike" cap="none" dirty="0">
                <a:solidFill>
                  <a:schemeClr val="dk2"/>
                </a:solidFill>
                <a:latin typeface="Arial"/>
                <a:ea typeface="Arial"/>
                <a:cs typeface="Arial"/>
                <a:sym typeface="Arial"/>
              </a:rPr>
              <a:t>64</a:t>
            </a:r>
            <a:r>
              <a:rPr lang="ar-AE" sz="1100" b="0" i="0" u="none" strike="noStrike" cap="none" dirty="0">
                <a:solidFill>
                  <a:schemeClr val="dk2"/>
                </a:solidFill>
                <a:latin typeface="Arial"/>
                <a:ea typeface="Arial"/>
                <a:cs typeface="Arial"/>
                <a:sym typeface="Arial"/>
                <a:rtl/>
              </a:rPr>
              <a:t> و</a:t>
            </a:r>
            <a:r>
              <a:rPr lang="ar-AE" sz="1100" b="0" i="0" u="none" strike="noStrike" cap="none" dirty="0">
                <a:solidFill>
                  <a:schemeClr val="dk2"/>
                </a:solidFill>
                <a:latin typeface="Arial"/>
                <a:ea typeface="Arial"/>
                <a:cs typeface="Arial"/>
                <a:sym typeface="Arial"/>
              </a:rPr>
              <a:t>98</a:t>
            </a:r>
            <a:r>
              <a:rPr lang="ar-AE" sz="1100" b="0" i="0" u="none" strike="noStrike" cap="none" dirty="0">
                <a:solidFill>
                  <a:schemeClr val="dk2"/>
                </a:solidFill>
                <a:latin typeface="Arial"/>
                <a:ea typeface="Arial"/>
                <a:cs typeface="Arial"/>
                <a:sym typeface="Arial"/>
                <a:rtl/>
              </a:rPr>
              <a:t>. لأن ترتيب الزوج صحيح، لن أقوم بتبديل هذيْن الكوبيْن.</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بعد ذلك، سأقارن الزوج المجاور المرقميْن </a:t>
            </a:r>
            <a:r>
              <a:rPr lang="ar-AE" sz="1100" b="0" i="0" u="none" strike="noStrike" cap="none" dirty="0">
                <a:solidFill>
                  <a:schemeClr val="dk2"/>
                </a:solidFill>
                <a:latin typeface="Arial"/>
                <a:ea typeface="Arial"/>
                <a:cs typeface="Arial"/>
                <a:sym typeface="Arial"/>
              </a:rPr>
              <a:t>98</a:t>
            </a:r>
            <a:r>
              <a:rPr lang="ar-AE" sz="1100" b="0" i="0" u="none" strike="noStrike" cap="none" dirty="0">
                <a:solidFill>
                  <a:schemeClr val="dk2"/>
                </a:solidFill>
                <a:latin typeface="Arial"/>
                <a:ea typeface="Arial"/>
                <a:cs typeface="Arial"/>
                <a:sym typeface="Arial"/>
                <a:rtl/>
              </a:rPr>
              <a:t> و</a:t>
            </a:r>
            <a:r>
              <a:rPr lang="ar-AE" sz="1100" b="0" i="0" u="none" strike="noStrike" cap="none" dirty="0">
                <a:solidFill>
                  <a:schemeClr val="dk2"/>
                </a:solidFill>
                <a:latin typeface="Arial"/>
                <a:ea typeface="Arial"/>
                <a:cs typeface="Arial"/>
                <a:sym typeface="Arial"/>
              </a:rPr>
              <a:t>125</a:t>
            </a:r>
            <a:r>
              <a:rPr lang="ar-AE" sz="1100" b="0" i="0" u="none" strike="noStrike" cap="none" dirty="0">
                <a:solidFill>
                  <a:schemeClr val="dk2"/>
                </a:solidFill>
                <a:latin typeface="Arial"/>
                <a:ea typeface="Arial"/>
                <a:cs typeface="Arial"/>
                <a:sym typeface="Arial"/>
                <a:rtl/>
              </a:rPr>
              <a:t>. كما سبق، لأن ترتيب الزوج صحيح، لن أقوم بتبديل هذيْن الكوبيْن.</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سأتابع على النحو ذاته مع زوج الأكواب المجاور، المرقميْن </a:t>
            </a:r>
            <a:r>
              <a:rPr lang="ar-AE" sz="1100" b="0" i="0" u="none" strike="noStrike" cap="none" dirty="0">
                <a:solidFill>
                  <a:schemeClr val="dk2"/>
                </a:solidFill>
                <a:latin typeface="Arial"/>
                <a:ea typeface="Arial"/>
                <a:cs typeface="Arial"/>
                <a:sym typeface="Arial"/>
              </a:rPr>
              <a:t>125</a:t>
            </a:r>
            <a:r>
              <a:rPr lang="ar-AE" sz="1100" b="0" i="0" u="none" strike="noStrike" cap="none" dirty="0">
                <a:solidFill>
                  <a:schemeClr val="dk2"/>
                </a:solidFill>
                <a:latin typeface="Arial"/>
                <a:ea typeface="Arial"/>
                <a:cs typeface="Arial"/>
                <a:sym typeface="Arial"/>
                <a:rtl/>
              </a:rPr>
              <a:t> و</a:t>
            </a:r>
            <a:r>
              <a:rPr lang="ar-AE" sz="1100" b="0" i="0" u="none" strike="noStrike" cap="none" dirty="0">
                <a:solidFill>
                  <a:schemeClr val="dk2"/>
                </a:solidFill>
                <a:latin typeface="Arial"/>
                <a:ea typeface="Arial"/>
                <a:cs typeface="Arial"/>
                <a:sym typeface="Arial"/>
              </a:rPr>
              <a:t>110</a:t>
            </a:r>
            <a:r>
              <a:rPr lang="ar-AE" sz="1100" b="0" i="0" u="none" strike="noStrike" cap="none" dirty="0">
                <a:solidFill>
                  <a:schemeClr val="dk2"/>
                </a:solidFill>
                <a:latin typeface="Arial"/>
                <a:ea typeface="Arial"/>
                <a:cs typeface="Arial"/>
                <a:sym typeface="Arial"/>
                <a:rtl/>
              </a:rPr>
              <a:t>، وسأقوم بتبديلهما.</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b="0" i="1" dirty="0">
                <a:solidFill>
                  <a:schemeClr val="dk2"/>
                </a:solidFill>
                <a:rtl/>
              </a:rPr>
              <a:t>راجعوا </a:t>
            </a:r>
            <a:r>
              <a:rPr lang="ar-AE" sz="1100" b="0" i="1" u="none" strike="noStrike" cap="none" dirty="0">
                <a:solidFill>
                  <a:schemeClr val="dk2"/>
                </a:solidFill>
                <a:latin typeface="Arial"/>
                <a:ea typeface="Arial"/>
                <a:cs typeface="Arial"/>
                <a:sym typeface="Arial"/>
                <a:rtl/>
              </a:rPr>
              <a:t>صورة الترتيب بالفقاقيع رقم </a:t>
            </a:r>
            <a:r>
              <a:rPr lang="ar-AE" sz="1100" b="0" i="1" u="none" strike="noStrike" cap="none" dirty="0">
                <a:solidFill>
                  <a:schemeClr val="dk2"/>
                </a:solidFill>
                <a:latin typeface="Arial"/>
                <a:ea typeface="Arial"/>
                <a:cs typeface="Arial"/>
                <a:sym typeface="Arial"/>
              </a:rPr>
              <a:t>4</a:t>
            </a:r>
            <a:r>
              <a:rPr lang="ar-AE" sz="1100" b="0" i="1" u="none" strike="noStrike" cap="none" dirty="0">
                <a:solidFill>
                  <a:schemeClr val="dk2"/>
                </a:solidFill>
                <a:latin typeface="Arial"/>
                <a:ea typeface="Arial"/>
                <a:cs typeface="Arial"/>
                <a:sym typeface="Arial"/>
                <a:rtl/>
              </a:rPr>
              <a:t> من المنشور.</a:t>
            </a:r>
            <a:endParaRPr dirty="0"/>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بعد ذلك، سأبدِّل الكوبيْن المرقميْن </a:t>
            </a:r>
            <a:r>
              <a:rPr lang="ar-AE" sz="1100" b="0" i="0" u="none" strike="noStrike" cap="none" dirty="0">
                <a:solidFill>
                  <a:schemeClr val="dk2"/>
                </a:solidFill>
                <a:latin typeface="Arial"/>
                <a:ea typeface="Arial"/>
                <a:cs typeface="Arial"/>
                <a:sym typeface="Arial"/>
              </a:rPr>
              <a:t>125</a:t>
            </a:r>
            <a:r>
              <a:rPr lang="ar-AE" sz="1100" b="0" i="0" u="none" strike="noStrike" cap="none" dirty="0">
                <a:solidFill>
                  <a:schemeClr val="dk2"/>
                </a:solidFill>
                <a:latin typeface="Arial"/>
                <a:ea typeface="Arial"/>
                <a:cs typeface="Arial"/>
                <a:sym typeface="Arial"/>
                <a:rtl/>
              </a:rPr>
              <a:t> و</a:t>
            </a:r>
            <a:r>
              <a:rPr lang="ar-AE" sz="1100" b="0" i="0" u="none" strike="noStrike" cap="none" dirty="0">
                <a:solidFill>
                  <a:schemeClr val="dk2"/>
                </a:solidFill>
                <a:latin typeface="Arial"/>
                <a:ea typeface="Arial"/>
                <a:cs typeface="Arial"/>
                <a:sym typeface="Arial"/>
              </a:rPr>
              <a:t>28</a:t>
            </a:r>
            <a:r>
              <a:rPr lang="ar-AE" sz="1100" b="0" i="0" u="none" strike="noStrike" cap="none" dirty="0">
                <a:solidFill>
                  <a:schemeClr val="dk2"/>
                </a:solidFill>
                <a:latin typeface="Arial"/>
                <a:ea typeface="Arial"/>
                <a:cs typeface="Arial"/>
                <a:sym typeface="Arial"/>
                <a:rtl/>
              </a:rPr>
              <a:t>.</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b="0" i="1" dirty="0">
                <a:solidFill>
                  <a:schemeClr val="dk2"/>
                </a:solidFill>
                <a:rtl/>
              </a:rPr>
              <a:t>راجعوا </a:t>
            </a:r>
            <a:r>
              <a:rPr lang="ar-AE" sz="1100" b="0" i="1" u="none" strike="noStrike" cap="none" dirty="0">
                <a:solidFill>
                  <a:schemeClr val="dk2"/>
                </a:solidFill>
                <a:latin typeface="Arial"/>
                <a:ea typeface="Arial"/>
                <a:cs typeface="Arial"/>
                <a:sym typeface="Arial"/>
                <a:rtl/>
              </a:rPr>
              <a:t>صورة الترتيب بالفقاقيع رقم </a:t>
            </a:r>
            <a:r>
              <a:rPr lang="ar-AE" sz="1100" b="0" i="1" u="none" strike="noStrike" cap="none" dirty="0">
                <a:solidFill>
                  <a:schemeClr val="dk2"/>
                </a:solidFill>
                <a:latin typeface="Arial"/>
                <a:ea typeface="Arial"/>
                <a:cs typeface="Arial"/>
                <a:sym typeface="Arial"/>
              </a:rPr>
              <a:t>5</a:t>
            </a:r>
            <a:r>
              <a:rPr lang="ar-AE" sz="1100" b="0" i="1" u="none" strike="noStrike" cap="none" dirty="0">
                <a:solidFill>
                  <a:schemeClr val="dk2"/>
                </a:solidFill>
                <a:latin typeface="Arial"/>
                <a:ea typeface="Arial"/>
                <a:cs typeface="Arial"/>
                <a:sym typeface="Arial"/>
                <a:rtl/>
              </a:rPr>
              <a:t> من المنشور.</a:t>
            </a:r>
            <a:endParaRPr dirty="0"/>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وأخيرًا، سأبدِّل الكوبيْن المرقميْن </a:t>
            </a:r>
            <a:r>
              <a:rPr lang="ar-AE" sz="1100" b="0" i="0" u="none" strike="noStrike" cap="none" dirty="0">
                <a:solidFill>
                  <a:schemeClr val="dk2"/>
                </a:solidFill>
                <a:latin typeface="Arial"/>
                <a:ea typeface="Arial"/>
                <a:cs typeface="Arial"/>
                <a:sym typeface="Arial"/>
              </a:rPr>
              <a:t>125</a:t>
            </a:r>
            <a:r>
              <a:rPr lang="ar-AE" sz="1100" b="0" i="0" u="none" strike="noStrike" cap="none" dirty="0">
                <a:solidFill>
                  <a:schemeClr val="dk2"/>
                </a:solidFill>
                <a:latin typeface="Arial"/>
                <a:ea typeface="Arial"/>
                <a:cs typeface="Arial"/>
                <a:sym typeface="Arial"/>
                <a:rtl/>
              </a:rPr>
              <a:t> و</a:t>
            </a:r>
            <a:r>
              <a:rPr lang="ar-AE" sz="1100" b="0" i="0" u="none" strike="noStrike" cap="none" dirty="0">
                <a:solidFill>
                  <a:schemeClr val="dk2"/>
                </a:solidFill>
                <a:latin typeface="Arial"/>
                <a:ea typeface="Arial"/>
                <a:cs typeface="Arial"/>
                <a:sym typeface="Arial"/>
              </a:rPr>
              <a:t>37</a:t>
            </a:r>
            <a:r>
              <a:rPr lang="ar-AE" sz="1100" b="0" i="0" u="none" strike="noStrike" cap="none" dirty="0">
                <a:solidFill>
                  <a:schemeClr val="dk2"/>
                </a:solidFill>
                <a:latin typeface="Arial"/>
                <a:ea typeface="Arial"/>
                <a:cs typeface="Arial"/>
                <a:sym typeface="Arial"/>
                <a:rtl/>
              </a:rPr>
              <a:t>.</a:t>
            </a:r>
            <a:endParaRPr b="0" dirty="0">
              <a:solidFill>
                <a:schemeClr val="dk2"/>
              </a:solidFill>
            </a:endParaRPr>
          </a:p>
          <a:p>
            <a:pPr marL="158750" lvl="0" indent="0" algn="l" rtl="1">
              <a:lnSpc>
                <a:spcPct val="100000"/>
              </a:lnSpc>
              <a:spcBef>
                <a:spcPts val="0"/>
              </a:spcBef>
              <a:spcAft>
                <a:spcPts val="0"/>
              </a:spcAft>
              <a:buSzPts val="1100"/>
              <a:buNone/>
            </a:pPr>
            <a:endParaRPr b="0" dirty="0">
              <a:solidFill>
                <a:schemeClr val="dk2"/>
              </a:solidFill>
            </a:endParaRPr>
          </a:p>
          <a:p>
            <a:pPr marL="158750" lvl="0" indent="0" algn="r" rtl="1">
              <a:lnSpc>
                <a:spcPct val="100000"/>
              </a:lnSpc>
              <a:spcBef>
                <a:spcPts val="0"/>
              </a:spcBef>
              <a:spcAft>
                <a:spcPts val="0"/>
              </a:spcAft>
              <a:buSzPts val="1100"/>
              <a:buNone/>
            </a:pPr>
            <a:r>
              <a:rPr lang="ar-AE" b="0" i="1" dirty="0">
                <a:solidFill>
                  <a:schemeClr val="dk2"/>
                </a:solidFill>
                <a:rtl/>
              </a:rPr>
              <a:t>راجعوا </a:t>
            </a:r>
            <a:r>
              <a:rPr lang="ar-AE" sz="1100" b="0" i="1" u="none" strike="noStrike" cap="none" dirty="0">
                <a:solidFill>
                  <a:schemeClr val="dk2"/>
                </a:solidFill>
                <a:latin typeface="Arial"/>
                <a:ea typeface="Arial"/>
                <a:cs typeface="Arial"/>
                <a:sym typeface="Arial"/>
                <a:rtl/>
              </a:rPr>
              <a:t>صورة الترتيب بالفقاقيع رقم </a:t>
            </a:r>
            <a:r>
              <a:rPr lang="ar-AE" sz="1100" b="0" i="1" u="none" strike="noStrike" cap="none" dirty="0">
                <a:solidFill>
                  <a:schemeClr val="dk2"/>
                </a:solidFill>
                <a:latin typeface="Arial"/>
                <a:ea typeface="Arial"/>
                <a:cs typeface="Arial"/>
                <a:sym typeface="Arial"/>
              </a:rPr>
              <a:t>6</a:t>
            </a:r>
            <a:r>
              <a:rPr lang="ar-AE" sz="1100" b="0" i="1" u="none" strike="noStrike" cap="none" dirty="0">
                <a:solidFill>
                  <a:schemeClr val="dk2"/>
                </a:solidFill>
                <a:latin typeface="Arial"/>
                <a:ea typeface="Arial"/>
                <a:cs typeface="Arial"/>
                <a:sym typeface="Arial"/>
                <a:rtl/>
              </a:rPr>
              <a:t> من المنشور.</a:t>
            </a:r>
            <a:endParaRPr dirty="0"/>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يمكننا أن نرى أن ترتيب الأكواب لا يزال غير تصاعدي. ولكن، لنلاحظ بضع الأمور.</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أولاً، لقد أجريْتُ مقارنات بين سبع أزواج من الأرقام.</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ثانيًا، انتقلَ الكوب الذي يحمل الرقم الأكبر في هذه القائمة، </a:t>
            </a:r>
            <a:r>
              <a:rPr lang="ar-AE" sz="1100" b="0" i="0" u="none" strike="noStrike" cap="none" dirty="0">
                <a:solidFill>
                  <a:schemeClr val="dk2"/>
                </a:solidFill>
                <a:latin typeface="Arial"/>
                <a:ea typeface="Arial"/>
                <a:cs typeface="Arial"/>
                <a:sym typeface="Arial"/>
              </a:rPr>
              <a:t>125</a:t>
            </a:r>
            <a:r>
              <a:rPr lang="ar-AE" sz="1100" b="0" i="0" u="none" strike="noStrike" cap="none" dirty="0">
                <a:solidFill>
                  <a:schemeClr val="dk2"/>
                </a:solidFill>
                <a:latin typeface="Arial"/>
                <a:ea typeface="Arial"/>
                <a:cs typeface="Arial"/>
                <a:sym typeface="Arial"/>
                <a:rtl/>
              </a:rPr>
              <a:t>، إلى نهاية الصف، حيث يجب أن يكون. تصاعد هذا الرقم كالفقاعة إلى نهاية القائمة.</a:t>
            </a:r>
            <a:endParaRPr b="0" dirty="0">
              <a:solidFill>
                <a:schemeClr val="dk2"/>
              </a:solidFill>
            </a:endParaRPr>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سأكرر هذه العملية بالعودة إلى أول كوبين في الصف، المرقمين </a:t>
            </a:r>
            <a:r>
              <a:rPr lang="ar-AE" sz="1100" b="0" i="0" u="none" strike="noStrike" cap="none" dirty="0">
                <a:solidFill>
                  <a:schemeClr val="dk2"/>
                </a:solidFill>
                <a:latin typeface="Arial"/>
                <a:ea typeface="Arial"/>
                <a:cs typeface="Arial"/>
                <a:sym typeface="Arial"/>
              </a:rPr>
              <a:t>23</a:t>
            </a:r>
            <a:r>
              <a:rPr lang="ar-AE" sz="1100" b="0" i="0" u="none" strike="noStrike" cap="none" dirty="0">
                <a:solidFill>
                  <a:schemeClr val="dk2"/>
                </a:solidFill>
                <a:latin typeface="Arial"/>
                <a:ea typeface="Arial"/>
                <a:cs typeface="Arial"/>
                <a:sym typeface="Arial"/>
                <a:rtl/>
              </a:rPr>
              <a:t> و</a:t>
            </a:r>
            <a:r>
              <a:rPr lang="ar-AE" sz="1100" b="0" i="0" u="none" strike="noStrike" cap="none" dirty="0">
                <a:solidFill>
                  <a:schemeClr val="dk2"/>
                </a:solidFill>
                <a:latin typeface="Arial"/>
                <a:ea typeface="Arial"/>
                <a:cs typeface="Arial"/>
                <a:sym typeface="Arial"/>
              </a:rPr>
              <a:t>5</a:t>
            </a:r>
            <a:r>
              <a:rPr lang="ar-AE" sz="1100" b="0" i="0" u="none" strike="noStrike" cap="none" dirty="0">
                <a:solidFill>
                  <a:schemeClr val="dk2"/>
                </a:solidFill>
                <a:latin typeface="Arial"/>
                <a:ea typeface="Arial"/>
                <a:cs typeface="Arial"/>
                <a:sym typeface="Arial"/>
                <a:rtl/>
              </a:rPr>
              <a:t>.</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هذه المرة، لنقارن الأكواب معًا - ونختر بين التبديل أو عدم التبديل.</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تفاعُل الصف</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أثناء تنقلك على طول الصف، اسأل المشاركين إن كانوا يرون إنه يجب تبديل الأكواب أم لا، "تبديل أم عدم تبديل؟" إجراء هذه العملية للمرة الثانية ينتج عنه الترتيب التالي للأكواب: </a:t>
            </a:r>
            <a:r>
              <a:rPr lang="ar-AE" sz="1100" b="0" i="0" u="none" strike="noStrike" cap="none" dirty="0">
                <a:solidFill>
                  <a:schemeClr val="dk2"/>
                </a:solidFill>
                <a:latin typeface="Arial"/>
                <a:ea typeface="Arial"/>
                <a:cs typeface="Arial"/>
                <a:sym typeface="Arial"/>
              </a:rPr>
              <a:t>5</a:t>
            </a:r>
            <a:r>
              <a:rPr lang="ar-AE" sz="1100" b="0" i="0" u="none" strike="noStrike" cap="none" dirty="0">
                <a:solidFill>
                  <a:schemeClr val="dk2"/>
                </a:solidFill>
                <a:latin typeface="Arial"/>
                <a:ea typeface="Arial"/>
                <a:cs typeface="Arial"/>
                <a:sym typeface="Arial"/>
                <a:rtl/>
              </a:rPr>
              <a:t>، </a:t>
            </a:r>
            <a:r>
              <a:rPr lang="ar-AE" sz="1100" b="0" i="0" u="none" strike="noStrike" cap="none" dirty="0">
                <a:solidFill>
                  <a:schemeClr val="dk2"/>
                </a:solidFill>
                <a:latin typeface="Arial"/>
                <a:ea typeface="Arial"/>
                <a:cs typeface="Arial"/>
                <a:sym typeface="Arial"/>
              </a:rPr>
              <a:t>23</a:t>
            </a:r>
            <a:r>
              <a:rPr lang="ar-AE" sz="1100" b="0" i="0" u="none" strike="noStrike" cap="none" dirty="0">
                <a:solidFill>
                  <a:schemeClr val="dk2"/>
                </a:solidFill>
                <a:latin typeface="Arial"/>
                <a:ea typeface="Arial"/>
                <a:cs typeface="Arial"/>
                <a:sym typeface="Arial"/>
                <a:rtl/>
              </a:rPr>
              <a:t>، </a:t>
            </a:r>
            <a:r>
              <a:rPr lang="ar-AE" sz="1100" b="0" i="0" u="none" strike="noStrike" cap="none" dirty="0">
                <a:solidFill>
                  <a:schemeClr val="dk2"/>
                </a:solidFill>
                <a:latin typeface="Arial"/>
                <a:ea typeface="Arial"/>
                <a:cs typeface="Arial"/>
                <a:sym typeface="Arial"/>
              </a:rPr>
              <a:t>64</a:t>
            </a:r>
            <a:r>
              <a:rPr lang="ar-AE" sz="1100" b="0" i="0" u="none" strike="noStrike" cap="none" dirty="0">
                <a:solidFill>
                  <a:schemeClr val="dk2"/>
                </a:solidFill>
                <a:latin typeface="Arial"/>
                <a:ea typeface="Arial"/>
                <a:cs typeface="Arial"/>
                <a:sym typeface="Arial"/>
                <a:rtl/>
              </a:rPr>
              <a:t>، </a:t>
            </a:r>
            <a:r>
              <a:rPr lang="ar-AE" sz="1100" b="0" i="0" u="none" strike="noStrike" cap="none" dirty="0">
                <a:solidFill>
                  <a:schemeClr val="dk2"/>
                </a:solidFill>
                <a:latin typeface="Arial"/>
                <a:ea typeface="Arial"/>
                <a:cs typeface="Arial"/>
                <a:sym typeface="Arial"/>
              </a:rPr>
              <a:t>98</a:t>
            </a:r>
            <a:r>
              <a:rPr lang="ar-AE" sz="1100" b="0" i="0" u="none" strike="noStrike" cap="none" dirty="0">
                <a:solidFill>
                  <a:schemeClr val="dk2"/>
                </a:solidFill>
                <a:latin typeface="Arial"/>
                <a:ea typeface="Arial"/>
                <a:cs typeface="Arial"/>
                <a:sym typeface="Arial"/>
                <a:rtl/>
              </a:rPr>
              <a:t>، </a:t>
            </a:r>
            <a:r>
              <a:rPr lang="ar-AE" sz="1100" b="0" i="0" u="none" strike="noStrike" cap="none" dirty="0">
                <a:solidFill>
                  <a:schemeClr val="dk2"/>
                </a:solidFill>
                <a:latin typeface="Arial"/>
                <a:ea typeface="Arial"/>
                <a:cs typeface="Arial"/>
                <a:sym typeface="Arial"/>
              </a:rPr>
              <a:t>28</a:t>
            </a:r>
            <a:r>
              <a:rPr lang="ar-AE" sz="1100" b="0" i="0" u="none" strike="noStrike" cap="none" dirty="0">
                <a:solidFill>
                  <a:schemeClr val="dk2"/>
                </a:solidFill>
                <a:latin typeface="Arial"/>
                <a:ea typeface="Arial"/>
                <a:cs typeface="Arial"/>
                <a:sym typeface="Arial"/>
                <a:rtl/>
              </a:rPr>
              <a:t>، </a:t>
            </a:r>
            <a:r>
              <a:rPr lang="ar-AE" sz="1100" b="0" i="0" u="none" strike="noStrike" cap="none" dirty="0">
                <a:solidFill>
                  <a:schemeClr val="dk2"/>
                </a:solidFill>
                <a:latin typeface="Arial"/>
                <a:ea typeface="Arial"/>
                <a:cs typeface="Arial"/>
                <a:sym typeface="Arial"/>
              </a:rPr>
              <a:t>37</a:t>
            </a:r>
            <a:r>
              <a:rPr lang="ar-AE" sz="1100" b="0" i="0" u="none" strike="noStrike" cap="none" dirty="0">
                <a:solidFill>
                  <a:schemeClr val="dk2"/>
                </a:solidFill>
                <a:latin typeface="Arial"/>
                <a:ea typeface="Arial"/>
                <a:cs typeface="Arial"/>
                <a:sym typeface="Arial"/>
                <a:rtl/>
              </a:rPr>
              <a:t>، </a:t>
            </a:r>
            <a:r>
              <a:rPr lang="ar-AE" sz="1100" b="0" i="0" u="none" strike="noStrike" cap="none" dirty="0">
                <a:solidFill>
                  <a:schemeClr val="dk2"/>
                </a:solidFill>
                <a:latin typeface="Arial"/>
                <a:ea typeface="Arial"/>
                <a:cs typeface="Arial"/>
                <a:sym typeface="Arial"/>
              </a:rPr>
              <a:t>110</a:t>
            </a:r>
            <a:r>
              <a:rPr lang="ar-AE" sz="1100" b="0" i="0" u="none" strike="noStrike" cap="none" dirty="0">
                <a:solidFill>
                  <a:schemeClr val="dk2"/>
                </a:solidFill>
                <a:latin typeface="Arial"/>
                <a:ea typeface="Arial"/>
                <a:cs typeface="Arial"/>
                <a:sym typeface="Arial"/>
                <a:rtl/>
              </a:rPr>
              <a:t>، </a:t>
            </a:r>
            <a:r>
              <a:rPr lang="ar-AE" sz="1100" b="0" i="0" u="none" strike="noStrike" cap="none" dirty="0">
                <a:solidFill>
                  <a:schemeClr val="dk2"/>
                </a:solidFill>
                <a:latin typeface="Arial"/>
                <a:ea typeface="Arial"/>
                <a:cs typeface="Arial"/>
                <a:sym typeface="Arial"/>
              </a:rPr>
              <a:t>125</a:t>
            </a:r>
            <a:r>
              <a:rPr lang="ar-AE" sz="1100" b="0" i="0" u="none" strike="noStrike" cap="none" dirty="0">
                <a:solidFill>
                  <a:schemeClr val="dk2"/>
                </a:solidFill>
                <a:latin typeface="Arial"/>
                <a:ea typeface="Arial"/>
                <a:cs typeface="Arial"/>
                <a:sym typeface="Arial"/>
                <a:rtl/>
              </a:rPr>
              <a:t>. اجذب انتباه المشاركين إلى أنه في هذه المرة، كان علينا فقط إجراء ست مقارنات، لأننا عرفنا من جولة المقارنات الأولى أن </a:t>
            </a:r>
            <a:r>
              <a:rPr lang="ar-AE" sz="1100" b="0" i="0" u="none" strike="noStrike" cap="none" dirty="0">
                <a:solidFill>
                  <a:schemeClr val="dk2"/>
                </a:solidFill>
                <a:latin typeface="Arial"/>
                <a:ea typeface="Arial"/>
                <a:cs typeface="Arial"/>
                <a:sym typeface="Arial"/>
              </a:rPr>
              <a:t>125</a:t>
            </a:r>
            <a:r>
              <a:rPr lang="ar-AE" sz="1100" b="0" i="0" u="none" strike="noStrike" cap="none" dirty="0">
                <a:solidFill>
                  <a:schemeClr val="dk2"/>
                </a:solidFill>
                <a:latin typeface="Arial"/>
                <a:ea typeface="Arial"/>
                <a:cs typeface="Arial"/>
                <a:sym typeface="Arial"/>
                <a:rtl/>
              </a:rPr>
              <a:t> هو الرقم الأكبر. لهذا، لم نكن بحاجة إلى المقارنة بين </a:t>
            </a:r>
            <a:r>
              <a:rPr lang="ar-AE" sz="1100" b="0" i="0" u="none" strike="noStrike" cap="none" dirty="0">
                <a:solidFill>
                  <a:schemeClr val="dk2"/>
                </a:solidFill>
                <a:latin typeface="Arial"/>
                <a:ea typeface="Arial"/>
                <a:cs typeface="Arial"/>
                <a:sym typeface="Arial"/>
              </a:rPr>
              <a:t>110</a:t>
            </a:r>
            <a:r>
              <a:rPr lang="ar-AE" sz="1100" b="0" i="0" u="none" strike="noStrike" cap="none" dirty="0">
                <a:solidFill>
                  <a:schemeClr val="dk2"/>
                </a:solidFill>
                <a:latin typeface="Arial"/>
                <a:ea typeface="Arial"/>
                <a:cs typeface="Arial"/>
                <a:sym typeface="Arial"/>
                <a:rtl/>
              </a:rPr>
              <a:t> و</a:t>
            </a:r>
            <a:r>
              <a:rPr lang="ar-AE" sz="1100" b="0" i="0" u="none" strike="noStrike" cap="none" dirty="0">
                <a:solidFill>
                  <a:schemeClr val="dk2"/>
                </a:solidFill>
                <a:latin typeface="Arial"/>
                <a:ea typeface="Arial"/>
                <a:cs typeface="Arial"/>
                <a:sym typeface="Arial"/>
              </a:rPr>
              <a:t>125</a:t>
            </a:r>
            <a:r>
              <a:rPr lang="ar-AE" sz="1100" b="0" i="0" u="none" strike="noStrike" cap="none" dirty="0">
                <a:solidFill>
                  <a:schemeClr val="dk2"/>
                </a:solidFill>
                <a:latin typeface="Arial"/>
                <a:ea typeface="Arial"/>
                <a:cs typeface="Arial"/>
                <a:sym typeface="Arial"/>
                <a:rtl/>
              </a:rPr>
              <a:t>.</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اسأل طلابك</a:t>
            </a:r>
            <a:endParaRPr b="0" dirty="0">
              <a:solidFill>
                <a:schemeClr val="dk2"/>
              </a:solidFill>
            </a:endParaRPr>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هل ترى ما حققناه في الجولة الثانية من المقارنات؟</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تفاعُل الصف</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لا يزال ترتيب الأكواب غير صحيح، ولكن ثاني أكبر رقم (</a:t>
            </a:r>
            <a:r>
              <a:rPr lang="ar-AE" sz="1100" b="0" i="0" u="none" strike="noStrike" cap="none" dirty="0">
                <a:solidFill>
                  <a:schemeClr val="dk2"/>
                </a:solidFill>
                <a:latin typeface="Arial"/>
                <a:ea typeface="Arial"/>
                <a:cs typeface="Arial"/>
                <a:sym typeface="Arial"/>
              </a:rPr>
              <a:t>110</a:t>
            </a:r>
            <a:r>
              <a:rPr lang="ar-AE" sz="1100" b="0" i="0" u="none" strike="noStrike" cap="none" dirty="0">
                <a:solidFill>
                  <a:schemeClr val="dk2"/>
                </a:solidFill>
                <a:latin typeface="Arial"/>
                <a:ea typeface="Arial"/>
                <a:cs typeface="Arial"/>
                <a:sym typeface="Arial"/>
                <a:rtl/>
              </a:rPr>
              <a:t>) يوجد الآن قبل أكبر رقم، </a:t>
            </a:r>
            <a:r>
              <a:rPr lang="ar-AE" sz="1100" b="0" i="0" u="none" strike="noStrike" cap="none" dirty="0">
                <a:solidFill>
                  <a:schemeClr val="dk2"/>
                </a:solidFill>
                <a:latin typeface="Arial"/>
                <a:ea typeface="Arial"/>
                <a:cs typeface="Arial"/>
                <a:sym typeface="Arial"/>
              </a:rPr>
              <a:t>125</a:t>
            </a:r>
            <a:r>
              <a:rPr lang="ar-AE" sz="1100" b="0" i="0" u="none" strike="noStrike" cap="none" dirty="0">
                <a:solidFill>
                  <a:schemeClr val="dk2"/>
                </a:solidFill>
                <a:latin typeface="Arial"/>
                <a:ea typeface="Arial"/>
                <a:cs typeface="Arial"/>
                <a:sym typeface="Arial"/>
                <a:rtl/>
              </a:rPr>
              <a:t>، حيث يجب أن يكون.</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بما إن ترتيب الأكواب لا يزال غير صحيح، نحن نحتاج إلى مراجعة الصف مرة أخرى. مرة أخرى، نبدأ من البداية، بالكوبيْن رقم </a:t>
            </a:r>
            <a:r>
              <a:rPr lang="ar-AE" sz="1100" b="0" i="0" u="none" strike="noStrike" cap="none" dirty="0">
                <a:solidFill>
                  <a:schemeClr val="dk2"/>
                </a:solidFill>
                <a:latin typeface="Arial"/>
                <a:ea typeface="Arial"/>
                <a:cs typeface="Arial"/>
                <a:sym typeface="Arial"/>
              </a:rPr>
              <a:t>5</a:t>
            </a:r>
            <a:r>
              <a:rPr lang="ar-AE" sz="1100" b="0" i="0" u="none" strike="noStrike" cap="none" dirty="0">
                <a:solidFill>
                  <a:schemeClr val="dk2"/>
                </a:solidFill>
                <a:latin typeface="Arial"/>
                <a:ea typeface="Arial"/>
                <a:cs typeface="Arial"/>
                <a:sym typeface="Arial"/>
                <a:rtl/>
              </a:rPr>
              <a:t> و</a:t>
            </a:r>
            <a:r>
              <a:rPr lang="ar-AE" sz="1100" b="0" i="0" u="none" strike="noStrike" cap="none" dirty="0">
                <a:solidFill>
                  <a:schemeClr val="dk2"/>
                </a:solidFill>
                <a:latin typeface="Arial"/>
                <a:ea typeface="Arial"/>
                <a:cs typeface="Arial"/>
                <a:sym typeface="Arial"/>
              </a:rPr>
              <a:t>23</a:t>
            </a:r>
            <a:r>
              <a:rPr lang="ar-AE" sz="1100" b="0" i="0" u="none" strike="noStrike" cap="none" dirty="0">
                <a:solidFill>
                  <a:schemeClr val="dk2"/>
                </a:solidFill>
                <a:latin typeface="Arial"/>
                <a:ea typeface="Arial"/>
                <a:cs typeface="Arial"/>
                <a:sym typeface="Arial"/>
                <a:rtl/>
              </a:rPr>
              <a:t>. أثناء تنقلك على طول الصف، اسأل المشاركين إن كانوا يرون إنه يجب تبديل الأكواب أم لا، "تبديل أم عدم تبديل؟" إجراء هذه العملية للمرة الثالثة ينتج عنه الترتيب التالي للأكواب: </a:t>
            </a:r>
            <a:r>
              <a:rPr lang="ar-AE" sz="1100" b="0" i="0" u="none" strike="noStrike" cap="none" dirty="0">
                <a:solidFill>
                  <a:schemeClr val="dk2"/>
                </a:solidFill>
                <a:latin typeface="Arial"/>
                <a:ea typeface="Arial"/>
                <a:cs typeface="Arial"/>
                <a:sym typeface="Arial"/>
              </a:rPr>
              <a:t>5</a:t>
            </a:r>
            <a:r>
              <a:rPr lang="ar-AE" sz="1100" b="0" i="0" u="none" strike="noStrike" cap="none" dirty="0">
                <a:solidFill>
                  <a:schemeClr val="dk2"/>
                </a:solidFill>
                <a:latin typeface="Arial"/>
                <a:ea typeface="Arial"/>
                <a:cs typeface="Arial"/>
                <a:sym typeface="Arial"/>
                <a:rtl/>
              </a:rPr>
              <a:t>، </a:t>
            </a:r>
            <a:r>
              <a:rPr lang="ar-AE" sz="1100" b="0" i="0" u="none" strike="noStrike" cap="none" dirty="0">
                <a:solidFill>
                  <a:schemeClr val="dk2"/>
                </a:solidFill>
                <a:latin typeface="Arial"/>
                <a:ea typeface="Arial"/>
                <a:cs typeface="Arial"/>
                <a:sym typeface="Arial"/>
              </a:rPr>
              <a:t>23</a:t>
            </a:r>
            <a:r>
              <a:rPr lang="ar-AE" sz="1100" b="0" i="0" u="none" strike="noStrike" cap="none" dirty="0">
                <a:solidFill>
                  <a:schemeClr val="dk2"/>
                </a:solidFill>
                <a:latin typeface="Arial"/>
                <a:ea typeface="Arial"/>
                <a:cs typeface="Arial"/>
                <a:sym typeface="Arial"/>
                <a:rtl/>
              </a:rPr>
              <a:t>، </a:t>
            </a:r>
            <a:r>
              <a:rPr lang="ar-AE" sz="1100" b="0" i="0" u="none" strike="noStrike" cap="none" dirty="0">
                <a:solidFill>
                  <a:schemeClr val="dk2"/>
                </a:solidFill>
                <a:latin typeface="Arial"/>
                <a:ea typeface="Arial"/>
                <a:cs typeface="Arial"/>
                <a:sym typeface="Arial"/>
              </a:rPr>
              <a:t>64</a:t>
            </a:r>
            <a:r>
              <a:rPr lang="ar-AE" sz="1100" b="0" i="0" u="none" strike="noStrike" cap="none" dirty="0">
                <a:solidFill>
                  <a:schemeClr val="dk2"/>
                </a:solidFill>
                <a:latin typeface="Arial"/>
                <a:ea typeface="Arial"/>
                <a:cs typeface="Arial"/>
                <a:sym typeface="Arial"/>
                <a:rtl/>
              </a:rPr>
              <a:t>، </a:t>
            </a:r>
            <a:r>
              <a:rPr lang="ar-AE" sz="1100" b="0" i="0" u="none" strike="noStrike" cap="none" dirty="0">
                <a:solidFill>
                  <a:schemeClr val="dk2"/>
                </a:solidFill>
                <a:latin typeface="Arial"/>
                <a:ea typeface="Arial"/>
                <a:cs typeface="Arial"/>
                <a:sym typeface="Arial"/>
              </a:rPr>
              <a:t>28</a:t>
            </a:r>
            <a:r>
              <a:rPr lang="ar-AE" sz="1100" b="0" i="0" u="none" strike="noStrike" cap="none" dirty="0">
                <a:solidFill>
                  <a:schemeClr val="dk2"/>
                </a:solidFill>
                <a:latin typeface="Arial"/>
                <a:ea typeface="Arial"/>
                <a:cs typeface="Arial"/>
                <a:sym typeface="Arial"/>
                <a:rtl/>
              </a:rPr>
              <a:t>، </a:t>
            </a:r>
            <a:r>
              <a:rPr lang="ar-AE" sz="1100" b="0" i="0" u="none" strike="noStrike" cap="none" dirty="0">
                <a:solidFill>
                  <a:schemeClr val="dk2"/>
                </a:solidFill>
                <a:latin typeface="Arial"/>
                <a:ea typeface="Arial"/>
                <a:cs typeface="Arial"/>
                <a:sym typeface="Arial"/>
              </a:rPr>
              <a:t>37</a:t>
            </a:r>
            <a:r>
              <a:rPr lang="ar-AE" sz="1100" b="0" i="0" u="none" strike="noStrike" cap="none" dirty="0">
                <a:solidFill>
                  <a:schemeClr val="dk2"/>
                </a:solidFill>
                <a:latin typeface="Arial"/>
                <a:ea typeface="Arial"/>
                <a:cs typeface="Arial"/>
                <a:sym typeface="Arial"/>
                <a:rtl/>
              </a:rPr>
              <a:t>، </a:t>
            </a:r>
            <a:r>
              <a:rPr lang="ar-AE" sz="1100" b="0" i="0" u="none" strike="noStrike" cap="none" dirty="0">
                <a:solidFill>
                  <a:schemeClr val="dk2"/>
                </a:solidFill>
                <a:latin typeface="Arial"/>
                <a:ea typeface="Arial"/>
                <a:cs typeface="Arial"/>
                <a:sym typeface="Arial"/>
              </a:rPr>
              <a:t>98</a:t>
            </a:r>
            <a:r>
              <a:rPr lang="ar-AE" sz="1100" b="0" i="0" u="none" strike="noStrike" cap="none" dirty="0">
                <a:solidFill>
                  <a:schemeClr val="dk2"/>
                </a:solidFill>
                <a:latin typeface="Arial"/>
                <a:ea typeface="Arial"/>
                <a:cs typeface="Arial"/>
                <a:sym typeface="Arial"/>
                <a:rtl/>
              </a:rPr>
              <a:t>، </a:t>
            </a:r>
            <a:r>
              <a:rPr lang="ar-AE" sz="1100" b="0" i="0" u="none" strike="noStrike" cap="none" dirty="0">
                <a:solidFill>
                  <a:schemeClr val="dk2"/>
                </a:solidFill>
                <a:latin typeface="Arial"/>
                <a:ea typeface="Arial"/>
                <a:cs typeface="Arial"/>
                <a:sym typeface="Arial"/>
              </a:rPr>
              <a:t>110</a:t>
            </a:r>
            <a:r>
              <a:rPr lang="ar-AE" sz="1100" b="0" i="0" u="none" strike="noStrike" cap="none" dirty="0">
                <a:solidFill>
                  <a:schemeClr val="dk2"/>
                </a:solidFill>
                <a:latin typeface="Arial"/>
                <a:ea typeface="Arial"/>
                <a:cs typeface="Arial"/>
                <a:sym typeface="Arial"/>
                <a:rtl/>
              </a:rPr>
              <a:t>، </a:t>
            </a:r>
            <a:r>
              <a:rPr lang="ar-AE" sz="1100" b="0" i="0" u="none" strike="noStrike" cap="none" dirty="0">
                <a:solidFill>
                  <a:schemeClr val="dk2"/>
                </a:solidFill>
                <a:latin typeface="Arial"/>
                <a:ea typeface="Arial"/>
                <a:cs typeface="Arial"/>
                <a:sym typeface="Arial"/>
              </a:rPr>
              <a:t>125</a:t>
            </a:r>
            <a:r>
              <a:rPr lang="ar-AE" sz="1100" b="0" i="0" u="none" strike="noStrike" cap="none" dirty="0">
                <a:solidFill>
                  <a:schemeClr val="dk2"/>
                </a:solidFill>
                <a:latin typeface="Arial"/>
                <a:ea typeface="Arial"/>
                <a:cs typeface="Arial"/>
                <a:sym typeface="Arial"/>
                <a:rtl/>
              </a:rPr>
              <a:t>.</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اسأل طلابك</a:t>
            </a:r>
            <a:endParaRPr b="0" dirty="0">
              <a:solidFill>
                <a:schemeClr val="dk2"/>
              </a:solidFill>
            </a:endParaRPr>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هل ترون لماذا احتجنا إلى إجراء خمس مقارنات فقط في الجولة الثالثة؟</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تفاعُل الصف</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تم إجراء خمس مقارنات فقط لأننا، من الجولة الثانية، علمنا أن أكبر رقمين في المجموعة (</a:t>
            </a:r>
            <a:r>
              <a:rPr lang="ar-AE" sz="1100" b="0" i="0" u="none" strike="noStrike" cap="none" dirty="0">
                <a:solidFill>
                  <a:schemeClr val="dk2"/>
                </a:solidFill>
                <a:latin typeface="Arial"/>
                <a:ea typeface="Arial"/>
                <a:cs typeface="Arial"/>
                <a:sym typeface="Arial"/>
              </a:rPr>
              <a:t>110</a:t>
            </a:r>
            <a:r>
              <a:rPr lang="ar-AE" sz="1100" b="0" i="0" u="none" strike="noStrike" cap="none" dirty="0">
                <a:solidFill>
                  <a:schemeClr val="dk2"/>
                </a:solidFill>
                <a:latin typeface="Arial"/>
                <a:ea typeface="Arial"/>
                <a:cs typeface="Arial"/>
                <a:sym typeface="Arial"/>
                <a:rtl/>
              </a:rPr>
              <a:t> و</a:t>
            </a:r>
            <a:r>
              <a:rPr lang="ar-AE" sz="1100" b="0" i="0" u="none" strike="noStrike" cap="none" dirty="0">
                <a:solidFill>
                  <a:schemeClr val="dk2"/>
                </a:solidFill>
                <a:latin typeface="Arial"/>
                <a:ea typeface="Arial"/>
                <a:cs typeface="Arial"/>
                <a:sym typeface="Arial"/>
              </a:rPr>
              <a:t>125</a:t>
            </a:r>
            <a:r>
              <a:rPr lang="ar-AE" sz="1100" b="0" i="0" u="none" strike="noStrike" cap="none" dirty="0">
                <a:solidFill>
                  <a:schemeClr val="dk2"/>
                </a:solidFill>
                <a:latin typeface="Arial"/>
                <a:ea typeface="Arial"/>
                <a:cs typeface="Arial"/>
                <a:sym typeface="Arial"/>
                <a:rtl/>
              </a:rPr>
              <a:t>) تم وضعهما بشكل صحيح في النهاية. لهذا، لم نكن بحاجة إلى المقارنة بين </a:t>
            </a:r>
            <a:r>
              <a:rPr lang="ar-AE" sz="1100" b="0" i="0" u="none" strike="noStrike" cap="none" dirty="0">
                <a:solidFill>
                  <a:schemeClr val="dk2"/>
                </a:solidFill>
                <a:latin typeface="Arial"/>
                <a:ea typeface="Arial"/>
                <a:cs typeface="Arial"/>
                <a:sym typeface="Arial"/>
              </a:rPr>
              <a:t>98</a:t>
            </a:r>
            <a:r>
              <a:rPr lang="ar-AE" sz="1100" b="0" i="0" u="none" strike="noStrike" cap="none" dirty="0">
                <a:solidFill>
                  <a:schemeClr val="dk2"/>
                </a:solidFill>
                <a:latin typeface="Arial"/>
                <a:ea typeface="Arial"/>
                <a:cs typeface="Arial"/>
                <a:sym typeface="Arial"/>
                <a:rtl/>
              </a:rPr>
              <a:t> و</a:t>
            </a:r>
            <a:r>
              <a:rPr lang="ar-AE" sz="1100" b="0" i="0" u="none" strike="noStrike" cap="none" dirty="0">
                <a:solidFill>
                  <a:schemeClr val="dk2"/>
                </a:solidFill>
                <a:latin typeface="Arial"/>
                <a:ea typeface="Arial"/>
                <a:cs typeface="Arial"/>
                <a:sym typeface="Arial"/>
              </a:rPr>
              <a:t>110</a:t>
            </a:r>
            <a:r>
              <a:rPr lang="ar-AE" sz="1100" b="0" i="0" u="none" strike="noStrike" cap="none" dirty="0">
                <a:solidFill>
                  <a:schemeClr val="dk2"/>
                </a:solidFill>
                <a:latin typeface="Arial"/>
                <a:ea typeface="Arial"/>
                <a:cs typeface="Arial"/>
                <a:sym typeface="Arial"/>
                <a:rtl/>
              </a:rPr>
              <a:t>، أو بين </a:t>
            </a:r>
            <a:r>
              <a:rPr lang="ar-AE" sz="1100" b="0" i="0" u="none" strike="noStrike" cap="none" dirty="0">
                <a:solidFill>
                  <a:schemeClr val="dk2"/>
                </a:solidFill>
                <a:latin typeface="Arial"/>
                <a:ea typeface="Arial"/>
                <a:cs typeface="Arial"/>
                <a:sym typeface="Arial"/>
              </a:rPr>
              <a:t>110</a:t>
            </a:r>
            <a:r>
              <a:rPr lang="ar-AE" sz="1100" b="0" i="0" u="none" strike="noStrike" cap="none" dirty="0">
                <a:solidFill>
                  <a:schemeClr val="dk2"/>
                </a:solidFill>
                <a:latin typeface="Arial"/>
                <a:ea typeface="Arial"/>
                <a:cs typeface="Arial"/>
                <a:sym typeface="Arial"/>
                <a:rtl/>
              </a:rPr>
              <a:t> و</a:t>
            </a:r>
            <a:r>
              <a:rPr lang="ar-AE" sz="1100" b="0" i="0" u="none" strike="noStrike" cap="none" dirty="0">
                <a:solidFill>
                  <a:schemeClr val="dk2"/>
                </a:solidFill>
                <a:latin typeface="Arial"/>
                <a:ea typeface="Arial"/>
                <a:cs typeface="Arial"/>
                <a:sym typeface="Arial"/>
              </a:rPr>
              <a:t>125</a:t>
            </a:r>
            <a:r>
              <a:rPr lang="ar-AE" sz="1100" b="0" i="0" u="none" strike="noStrike" cap="none" dirty="0">
                <a:solidFill>
                  <a:schemeClr val="dk2"/>
                </a:solidFill>
                <a:latin typeface="Arial"/>
                <a:ea typeface="Arial"/>
                <a:cs typeface="Arial"/>
                <a:sym typeface="Arial"/>
                <a:rtl/>
              </a:rPr>
              <a:t>.</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نحن نحرز تقدمًا، لكن لا يزال ترتيب الأكواب غير تصاعدي. أعلم أن هذا يبدو أنه يستغرق وقتًا أطول مما يجب! لكن أجهزة الكمبيوتر أسرع بكثير من البشر، كما سنرى طريقة أسرع لترتيب هذه الأرقام قريبًا جدًا!</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الآن، لنراجع الصف مرة أخرى باستخدام نفس العملية. كما سبق، سنعود إلى بداية الصف، بالأكواب المرقّمة </a:t>
            </a:r>
            <a:r>
              <a:rPr lang="ar-AE" sz="1100" b="0" i="0" u="none" strike="noStrike" cap="none" dirty="0">
                <a:solidFill>
                  <a:schemeClr val="dk2"/>
                </a:solidFill>
                <a:latin typeface="Arial"/>
                <a:ea typeface="Arial"/>
                <a:cs typeface="Arial"/>
                <a:sym typeface="Arial"/>
              </a:rPr>
              <a:t>5</a:t>
            </a:r>
            <a:r>
              <a:rPr lang="ar-AE" sz="1100" b="0" i="0" u="none" strike="noStrike" cap="none" dirty="0">
                <a:solidFill>
                  <a:schemeClr val="dk2"/>
                </a:solidFill>
                <a:latin typeface="Arial"/>
                <a:ea typeface="Arial"/>
                <a:cs typeface="Arial"/>
                <a:sym typeface="Arial"/>
                <a:rtl/>
              </a:rPr>
              <a:t> و</a:t>
            </a:r>
            <a:r>
              <a:rPr lang="ar-AE" sz="1100" b="0" i="0" u="none" strike="noStrike" cap="none" dirty="0">
                <a:solidFill>
                  <a:schemeClr val="dk2"/>
                </a:solidFill>
                <a:latin typeface="Arial"/>
                <a:ea typeface="Arial"/>
                <a:cs typeface="Arial"/>
                <a:sym typeface="Arial"/>
              </a:rPr>
              <a:t>23</a:t>
            </a:r>
            <a:r>
              <a:rPr lang="ar-AE" sz="1100" b="0" i="0" u="none" strike="noStrike" cap="none" dirty="0">
                <a:solidFill>
                  <a:schemeClr val="dk2"/>
                </a:solidFill>
                <a:latin typeface="Arial"/>
                <a:ea typeface="Arial"/>
                <a:cs typeface="Arial"/>
                <a:sym typeface="Arial"/>
                <a:rtl/>
              </a:rPr>
              <a:t>.</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تفاعُل الصف</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أثناء تنقلك على طول الصف، اسأل المشاركين إن كانوا يرون إنه يجب تبديل الأكواب أم لا، "تبديل أم عدم تبديل؟" إجراء هذه العملية للمرة الرابعة ينتج عنه الترتيب التالي للأكواب: </a:t>
            </a:r>
            <a:r>
              <a:rPr lang="ar-AE" sz="1100" b="0" i="0" u="none" strike="noStrike" cap="none" dirty="0">
                <a:solidFill>
                  <a:schemeClr val="dk2"/>
                </a:solidFill>
                <a:latin typeface="Arial"/>
                <a:ea typeface="Arial"/>
                <a:cs typeface="Arial"/>
                <a:sym typeface="Arial"/>
              </a:rPr>
              <a:t>5</a:t>
            </a:r>
            <a:r>
              <a:rPr lang="ar-AE" sz="1100" b="0" i="0" u="none" strike="noStrike" cap="none" dirty="0">
                <a:solidFill>
                  <a:schemeClr val="dk2"/>
                </a:solidFill>
                <a:latin typeface="Arial"/>
                <a:ea typeface="Arial"/>
                <a:cs typeface="Arial"/>
                <a:sym typeface="Arial"/>
                <a:rtl/>
              </a:rPr>
              <a:t>، </a:t>
            </a:r>
            <a:r>
              <a:rPr lang="ar-AE" sz="1100" b="0" i="0" u="none" strike="noStrike" cap="none" dirty="0">
                <a:solidFill>
                  <a:schemeClr val="dk2"/>
                </a:solidFill>
                <a:latin typeface="Arial"/>
                <a:ea typeface="Arial"/>
                <a:cs typeface="Arial"/>
                <a:sym typeface="Arial"/>
              </a:rPr>
              <a:t>23</a:t>
            </a:r>
            <a:r>
              <a:rPr lang="ar-AE" sz="1100" b="0" i="0" u="none" strike="noStrike" cap="none" dirty="0">
                <a:solidFill>
                  <a:schemeClr val="dk2"/>
                </a:solidFill>
                <a:latin typeface="Arial"/>
                <a:ea typeface="Arial"/>
                <a:cs typeface="Arial"/>
                <a:sym typeface="Arial"/>
                <a:rtl/>
              </a:rPr>
              <a:t>، </a:t>
            </a:r>
            <a:r>
              <a:rPr lang="ar-AE" sz="1100" b="0" i="0" u="none" strike="noStrike" cap="none" dirty="0">
                <a:solidFill>
                  <a:schemeClr val="dk2"/>
                </a:solidFill>
                <a:latin typeface="Arial"/>
                <a:ea typeface="Arial"/>
                <a:cs typeface="Arial"/>
                <a:sym typeface="Arial"/>
              </a:rPr>
              <a:t>28</a:t>
            </a:r>
            <a:r>
              <a:rPr lang="ar-AE" sz="1100" b="0" i="0" u="none" strike="noStrike" cap="none" dirty="0">
                <a:solidFill>
                  <a:schemeClr val="dk2"/>
                </a:solidFill>
                <a:latin typeface="Arial"/>
                <a:ea typeface="Arial"/>
                <a:cs typeface="Arial"/>
                <a:sym typeface="Arial"/>
                <a:rtl/>
              </a:rPr>
              <a:t>، </a:t>
            </a:r>
            <a:r>
              <a:rPr lang="ar-AE" sz="1100" b="0" i="0" u="none" strike="noStrike" cap="none" dirty="0">
                <a:solidFill>
                  <a:schemeClr val="dk2"/>
                </a:solidFill>
                <a:latin typeface="Arial"/>
                <a:ea typeface="Arial"/>
                <a:cs typeface="Arial"/>
                <a:sym typeface="Arial"/>
              </a:rPr>
              <a:t>37</a:t>
            </a:r>
            <a:r>
              <a:rPr lang="ar-AE" sz="1100" b="0" i="0" u="none" strike="noStrike" cap="none" dirty="0">
                <a:solidFill>
                  <a:schemeClr val="dk2"/>
                </a:solidFill>
                <a:latin typeface="Arial"/>
                <a:ea typeface="Arial"/>
                <a:cs typeface="Arial"/>
                <a:sym typeface="Arial"/>
                <a:rtl/>
              </a:rPr>
              <a:t>، </a:t>
            </a:r>
            <a:r>
              <a:rPr lang="ar-AE" sz="1100" b="0" i="0" u="none" strike="noStrike" cap="none" dirty="0">
                <a:solidFill>
                  <a:schemeClr val="dk2"/>
                </a:solidFill>
                <a:latin typeface="Arial"/>
                <a:ea typeface="Arial"/>
                <a:cs typeface="Arial"/>
                <a:sym typeface="Arial"/>
              </a:rPr>
              <a:t>64</a:t>
            </a:r>
            <a:r>
              <a:rPr lang="ar-AE" sz="1100" b="0" i="0" u="none" strike="noStrike" cap="none" dirty="0">
                <a:solidFill>
                  <a:schemeClr val="dk2"/>
                </a:solidFill>
                <a:latin typeface="Arial"/>
                <a:ea typeface="Arial"/>
                <a:cs typeface="Arial"/>
                <a:sym typeface="Arial"/>
                <a:rtl/>
              </a:rPr>
              <a:t>، </a:t>
            </a:r>
            <a:r>
              <a:rPr lang="ar-AE" sz="1100" b="0" i="0" u="none" strike="noStrike" cap="none" dirty="0">
                <a:solidFill>
                  <a:schemeClr val="dk2"/>
                </a:solidFill>
                <a:latin typeface="Arial"/>
                <a:ea typeface="Arial"/>
                <a:cs typeface="Arial"/>
                <a:sym typeface="Arial"/>
              </a:rPr>
              <a:t>98</a:t>
            </a:r>
            <a:r>
              <a:rPr lang="ar-AE" sz="1100" b="0" i="0" u="none" strike="noStrike" cap="none" dirty="0">
                <a:solidFill>
                  <a:schemeClr val="dk2"/>
                </a:solidFill>
                <a:latin typeface="Arial"/>
                <a:ea typeface="Arial"/>
                <a:cs typeface="Arial"/>
                <a:sym typeface="Arial"/>
                <a:rtl/>
              </a:rPr>
              <a:t>، </a:t>
            </a:r>
            <a:r>
              <a:rPr lang="ar-AE" sz="1100" b="0" i="0" u="none" strike="noStrike" cap="none" dirty="0">
                <a:solidFill>
                  <a:schemeClr val="dk2"/>
                </a:solidFill>
                <a:latin typeface="Arial"/>
                <a:ea typeface="Arial"/>
                <a:cs typeface="Arial"/>
                <a:sym typeface="Arial"/>
              </a:rPr>
              <a:t>110</a:t>
            </a:r>
            <a:r>
              <a:rPr lang="ar-AE" sz="1100" b="0" i="0" u="none" strike="noStrike" cap="none" dirty="0">
                <a:solidFill>
                  <a:schemeClr val="dk2"/>
                </a:solidFill>
                <a:latin typeface="Arial"/>
                <a:ea typeface="Arial"/>
                <a:cs typeface="Arial"/>
                <a:sym typeface="Arial"/>
                <a:rtl/>
              </a:rPr>
              <a:t>، </a:t>
            </a:r>
            <a:r>
              <a:rPr lang="ar-AE" sz="1100" b="0" i="0" u="none" strike="noStrike" cap="none" dirty="0">
                <a:solidFill>
                  <a:schemeClr val="dk2"/>
                </a:solidFill>
                <a:latin typeface="Arial"/>
                <a:ea typeface="Arial"/>
                <a:cs typeface="Arial"/>
                <a:sym typeface="Arial"/>
              </a:rPr>
              <a:t>125</a:t>
            </a:r>
            <a:r>
              <a:rPr lang="ar-AE" sz="1100" b="0" i="0" u="none" strike="noStrike" cap="none" dirty="0">
                <a:solidFill>
                  <a:schemeClr val="dk2"/>
                </a:solidFill>
                <a:latin typeface="Arial"/>
                <a:ea typeface="Arial"/>
                <a:cs typeface="Arial"/>
                <a:sym typeface="Arial"/>
                <a:rtl/>
              </a:rPr>
              <a:t>. اجذب انتباه المشاركين إلى أننا قمنا هذه المرة بأربع مقارنات فقط. من الجولة الثالثة، علمنا أن أكبر ثلاثة أرقام في المجموعة (</a:t>
            </a:r>
            <a:r>
              <a:rPr lang="ar-AE" sz="1100" b="0" i="0" u="none" strike="noStrike" cap="none" dirty="0">
                <a:solidFill>
                  <a:schemeClr val="dk2"/>
                </a:solidFill>
                <a:latin typeface="Arial"/>
                <a:ea typeface="Arial"/>
                <a:cs typeface="Arial"/>
                <a:sym typeface="Arial"/>
              </a:rPr>
              <a:t>98</a:t>
            </a:r>
            <a:r>
              <a:rPr lang="ar-AE" sz="1100" b="0" i="0" u="none" strike="noStrike" cap="none" dirty="0">
                <a:solidFill>
                  <a:schemeClr val="dk2"/>
                </a:solidFill>
                <a:latin typeface="Arial"/>
                <a:ea typeface="Arial"/>
                <a:cs typeface="Arial"/>
                <a:sym typeface="Arial"/>
                <a:rtl/>
              </a:rPr>
              <a:t> و</a:t>
            </a:r>
            <a:r>
              <a:rPr lang="ar-AE" sz="1100" b="0" i="0" u="none" strike="noStrike" cap="none" dirty="0">
                <a:solidFill>
                  <a:schemeClr val="dk2"/>
                </a:solidFill>
                <a:latin typeface="Arial"/>
                <a:ea typeface="Arial"/>
                <a:cs typeface="Arial"/>
                <a:sym typeface="Arial"/>
              </a:rPr>
              <a:t>110</a:t>
            </a:r>
            <a:r>
              <a:rPr lang="ar-AE" sz="1100" b="0" i="0" u="none" strike="noStrike" cap="none" dirty="0">
                <a:solidFill>
                  <a:schemeClr val="dk2"/>
                </a:solidFill>
                <a:latin typeface="Arial"/>
                <a:ea typeface="Arial"/>
                <a:cs typeface="Arial"/>
                <a:sym typeface="Arial"/>
                <a:rtl/>
              </a:rPr>
              <a:t> و</a:t>
            </a:r>
            <a:r>
              <a:rPr lang="ar-AE" sz="1100" b="0" i="0" u="none" strike="noStrike" cap="none" dirty="0">
                <a:solidFill>
                  <a:schemeClr val="dk2"/>
                </a:solidFill>
                <a:latin typeface="Arial"/>
                <a:ea typeface="Arial"/>
                <a:cs typeface="Arial"/>
                <a:sym typeface="Arial"/>
              </a:rPr>
              <a:t>125</a:t>
            </a:r>
            <a:r>
              <a:rPr lang="ar-AE" sz="1100" b="0" i="0" u="none" strike="noStrike" cap="none" dirty="0">
                <a:solidFill>
                  <a:schemeClr val="dk2"/>
                </a:solidFill>
                <a:latin typeface="Arial"/>
                <a:ea typeface="Arial"/>
                <a:cs typeface="Arial"/>
                <a:sym typeface="Arial"/>
                <a:rtl/>
              </a:rPr>
              <a:t>) تم وضعها بشكل صحيح في النهاية. لهذا، لم نكن بحاجة إلى المقارنة بين الأزواج </a:t>
            </a:r>
            <a:r>
              <a:rPr lang="ar-AE" sz="1100" b="0" i="0" u="none" strike="noStrike" cap="none" dirty="0">
                <a:solidFill>
                  <a:schemeClr val="dk2"/>
                </a:solidFill>
                <a:latin typeface="Arial"/>
                <a:ea typeface="Arial"/>
                <a:cs typeface="Arial"/>
                <a:sym typeface="Arial"/>
              </a:rPr>
              <a:t>64</a:t>
            </a:r>
            <a:r>
              <a:rPr lang="ar-AE" sz="1100" b="0" i="0" u="none" strike="noStrike" cap="none" dirty="0">
                <a:solidFill>
                  <a:schemeClr val="dk2"/>
                </a:solidFill>
                <a:latin typeface="Arial"/>
                <a:ea typeface="Arial"/>
                <a:cs typeface="Arial"/>
                <a:sym typeface="Arial"/>
                <a:rtl/>
              </a:rPr>
              <a:t> و</a:t>
            </a:r>
            <a:r>
              <a:rPr lang="ar-AE" sz="1100" b="0" i="0" u="none" strike="noStrike" cap="none" dirty="0">
                <a:solidFill>
                  <a:schemeClr val="dk2"/>
                </a:solidFill>
                <a:latin typeface="Arial"/>
                <a:ea typeface="Arial"/>
                <a:cs typeface="Arial"/>
                <a:sym typeface="Arial"/>
              </a:rPr>
              <a:t>98</a:t>
            </a:r>
            <a:r>
              <a:rPr lang="ar-AE" sz="1100" b="0" i="0" u="none" strike="noStrike" cap="none" dirty="0">
                <a:solidFill>
                  <a:schemeClr val="dk2"/>
                </a:solidFill>
                <a:latin typeface="Arial"/>
                <a:ea typeface="Arial"/>
                <a:cs typeface="Arial"/>
                <a:sym typeface="Arial"/>
                <a:rtl/>
              </a:rPr>
              <a:t>، و</a:t>
            </a:r>
            <a:r>
              <a:rPr lang="ar-AE" sz="1100" b="0" i="0" u="none" strike="noStrike" cap="none" dirty="0">
                <a:solidFill>
                  <a:schemeClr val="dk2"/>
                </a:solidFill>
                <a:latin typeface="Arial"/>
                <a:ea typeface="Arial"/>
                <a:cs typeface="Arial"/>
                <a:sym typeface="Arial"/>
              </a:rPr>
              <a:t>98</a:t>
            </a:r>
            <a:r>
              <a:rPr lang="ar-AE" sz="1100" b="0" i="0" u="none" strike="noStrike" cap="none" dirty="0">
                <a:solidFill>
                  <a:schemeClr val="dk2"/>
                </a:solidFill>
                <a:latin typeface="Arial"/>
                <a:ea typeface="Arial"/>
                <a:cs typeface="Arial"/>
                <a:sym typeface="Arial"/>
                <a:rtl/>
              </a:rPr>
              <a:t> و</a:t>
            </a:r>
            <a:r>
              <a:rPr lang="ar-AE" sz="1100" b="0" i="0" u="none" strike="noStrike" cap="none" dirty="0">
                <a:solidFill>
                  <a:schemeClr val="dk2"/>
                </a:solidFill>
                <a:latin typeface="Arial"/>
                <a:ea typeface="Arial"/>
                <a:cs typeface="Arial"/>
                <a:sym typeface="Arial"/>
              </a:rPr>
              <a:t>110</a:t>
            </a:r>
            <a:r>
              <a:rPr lang="ar-AE" sz="1100" b="0" i="0" u="none" strike="noStrike" cap="none" dirty="0">
                <a:solidFill>
                  <a:schemeClr val="dk2"/>
                </a:solidFill>
                <a:latin typeface="Arial"/>
                <a:ea typeface="Arial"/>
                <a:cs typeface="Arial"/>
                <a:sym typeface="Arial"/>
                <a:rtl/>
              </a:rPr>
              <a:t>، و</a:t>
            </a:r>
            <a:r>
              <a:rPr lang="ar-AE" sz="1100" b="0" i="0" u="none" strike="noStrike" cap="none" dirty="0">
                <a:solidFill>
                  <a:schemeClr val="dk2"/>
                </a:solidFill>
                <a:latin typeface="Arial"/>
                <a:ea typeface="Arial"/>
                <a:cs typeface="Arial"/>
                <a:sym typeface="Arial"/>
              </a:rPr>
              <a:t>110</a:t>
            </a:r>
            <a:r>
              <a:rPr lang="ar-AE" sz="1100" b="0" i="0" u="none" strike="noStrike" cap="none" dirty="0">
                <a:solidFill>
                  <a:schemeClr val="dk2"/>
                </a:solidFill>
                <a:latin typeface="Arial"/>
                <a:ea typeface="Arial"/>
                <a:cs typeface="Arial"/>
                <a:sym typeface="Arial"/>
                <a:rtl/>
              </a:rPr>
              <a:t> و</a:t>
            </a:r>
            <a:r>
              <a:rPr lang="ar-AE" sz="1100" b="0" i="0" u="none" strike="noStrike" cap="none" dirty="0">
                <a:solidFill>
                  <a:schemeClr val="dk2"/>
                </a:solidFill>
                <a:latin typeface="Arial"/>
                <a:ea typeface="Arial"/>
                <a:cs typeface="Arial"/>
                <a:sym typeface="Arial"/>
              </a:rPr>
              <a:t>125</a:t>
            </a:r>
            <a:r>
              <a:rPr lang="ar-AE" sz="1100" b="0" i="0" u="none" strike="noStrike" cap="none" dirty="0">
                <a:solidFill>
                  <a:schemeClr val="dk2"/>
                </a:solidFill>
                <a:latin typeface="Arial"/>
                <a:ea typeface="Arial"/>
                <a:cs typeface="Arial"/>
                <a:sym typeface="Arial"/>
                <a:rtl/>
              </a:rPr>
              <a:t>.</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الآن تم ترتيب الأكواب تصاعديًا.</a:t>
            </a:r>
            <a:endParaRPr b="0" dirty="0">
              <a:solidFill>
                <a:schemeClr val="dk2"/>
              </a:solidFill>
            </a:endParaRPr>
          </a:p>
          <a:p>
            <a:pPr marL="158750" lvl="0" indent="0" algn="l" rtl="1">
              <a:lnSpc>
                <a:spcPct val="100000"/>
              </a:lnSpc>
              <a:spcBef>
                <a:spcPts val="0"/>
              </a:spcBef>
              <a:spcAft>
                <a:spcPts val="0"/>
              </a:spcAft>
              <a:buSzPts val="1100"/>
              <a:buNone/>
            </a:pPr>
            <a:endParaRPr b="0" i="1" dirty="0">
              <a:solidFill>
                <a:schemeClr val="dk2"/>
              </a:solidFill>
            </a:endParaRPr>
          </a:p>
          <a:p>
            <a:pPr marL="158750" lvl="0" indent="0" algn="r" rtl="1">
              <a:lnSpc>
                <a:spcPct val="100000"/>
              </a:lnSpc>
              <a:spcBef>
                <a:spcPts val="0"/>
              </a:spcBef>
              <a:spcAft>
                <a:spcPts val="0"/>
              </a:spcAft>
              <a:buSzPts val="1100"/>
              <a:buNone/>
            </a:pPr>
            <a:r>
              <a:rPr lang="ar-AE" b="0" i="1" dirty="0">
                <a:solidFill>
                  <a:schemeClr val="dk2"/>
                </a:solidFill>
                <a:rtl/>
              </a:rPr>
              <a:t>راجعوا </a:t>
            </a:r>
            <a:r>
              <a:rPr lang="ar-AE" sz="1100" b="0" i="1" u="none" strike="noStrike" cap="none" dirty="0">
                <a:solidFill>
                  <a:schemeClr val="dk2"/>
                </a:solidFill>
                <a:latin typeface="Arial"/>
                <a:ea typeface="Arial"/>
                <a:cs typeface="Arial"/>
                <a:sym typeface="Arial"/>
                <a:rtl/>
              </a:rPr>
              <a:t>صورة الترتيب بالفقاقيع رقم </a:t>
            </a:r>
            <a:r>
              <a:rPr lang="ar-AE" sz="1100" b="0" i="1" u="none" strike="noStrike" cap="none" dirty="0">
                <a:solidFill>
                  <a:schemeClr val="dk2"/>
                </a:solidFill>
                <a:latin typeface="Arial"/>
                <a:ea typeface="Arial"/>
                <a:cs typeface="Arial"/>
                <a:sym typeface="Arial"/>
              </a:rPr>
              <a:t>7</a:t>
            </a:r>
            <a:r>
              <a:rPr lang="ar-AE" sz="1100" b="0" i="1" u="none" strike="noStrike" cap="none" dirty="0">
                <a:solidFill>
                  <a:schemeClr val="dk2"/>
                </a:solidFill>
                <a:latin typeface="Arial"/>
                <a:ea typeface="Arial"/>
                <a:cs typeface="Arial"/>
                <a:sym typeface="Arial"/>
                <a:rtl/>
              </a:rPr>
              <a:t> من المنشور.</a:t>
            </a:r>
            <a:endParaRPr dirty="0"/>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اسأل طلابك</a:t>
            </a:r>
            <a:endParaRPr b="0" dirty="0">
              <a:solidFill>
                <a:schemeClr val="dk2"/>
              </a:solidFill>
            </a:endParaRPr>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ما رأيكم في الترتيب بالفقاقيع من حيث كمّ العمل الذي تطلبّه؟ الإجابة المحتملة هي أنه على الرغم من أن الترتيب بالفقاقيع بسيط، إلا أنه قد يستغرق وقتًا طويلاً للغاية بسبب كل المقارنات التي تم إجراؤها.</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تضمّن هذا الترتيب </a:t>
            </a:r>
            <a:r>
              <a:rPr lang="ar-AE" sz="1100" b="0" i="0" u="none" strike="noStrike" cap="none" dirty="0">
                <a:solidFill>
                  <a:schemeClr val="dk2"/>
                </a:solidFill>
                <a:latin typeface="Arial"/>
                <a:ea typeface="Arial"/>
                <a:cs typeface="Arial"/>
                <a:sym typeface="Arial"/>
              </a:rPr>
              <a:t>22</a:t>
            </a:r>
            <a:r>
              <a:rPr lang="ar-AE" sz="1100" b="0" i="0" u="none" strike="noStrike" cap="none" dirty="0">
                <a:solidFill>
                  <a:schemeClr val="dk2"/>
                </a:solidFill>
                <a:latin typeface="Arial"/>
                <a:ea typeface="Arial"/>
                <a:cs typeface="Arial"/>
                <a:sym typeface="Arial"/>
                <a:rtl/>
              </a:rPr>
              <a:t> مقارنة [محسوبة بإجمالي </a:t>
            </a:r>
            <a:r>
              <a:rPr lang="ar-AE" sz="1100" b="0" i="0" u="none" strike="noStrike" cap="none" dirty="0">
                <a:solidFill>
                  <a:schemeClr val="dk2"/>
                </a:solidFill>
                <a:latin typeface="Arial"/>
                <a:ea typeface="Arial"/>
                <a:cs typeface="Arial"/>
                <a:sym typeface="Arial"/>
              </a:rPr>
              <a:t>7</a:t>
            </a:r>
            <a:r>
              <a:rPr lang="ar-AE" sz="1100" b="0" i="0" u="none" strike="noStrike" cap="none" dirty="0">
                <a:solidFill>
                  <a:schemeClr val="dk2"/>
                </a:solidFill>
                <a:latin typeface="Arial"/>
                <a:ea typeface="Arial"/>
                <a:cs typeface="Arial"/>
                <a:sym typeface="Arial"/>
                <a:rtl/>
              </a:rPr>
              <a:t> مقارنات (الجولة الأولى) + </a:t>
            </a:r>
            <a:r>
              <a:rPr lang="ar-AE" sz="1100" b="0" i="0" u="none" strike="noStrike" cap="none" dirty="0">
                <a:solidFill>
                  <a:schemeClr val="dk2"/>
                </a:solidFill>
                <a:latin typeface="Arial"/>
                <a:ea typeface="Arial"/>
                <a:cs typeface="Arial"/>
                <a:sym typeface="Arial"/>
              </a:rPr>
              <a:t>6</a:t>
            </a:r>
            <a:r>
              <a:rPr lang="ar-AE" sz="1100" b="0" i="0" u="none" strike="noStrike" cap="none" dirty="0">
                <a:solidFill>
                  <a:schemeClr val="dk2"/>
                </a:solidFill>
                <a:latin typeface="Arial"/>
                <a:ea typeface="Arial"/>
                <a:cs typeface="Arial"/>
                <a:sym typeface="Arial"/>
                <a:rtl/>
              </a:rPr>
              <a:t> مقارنات (الجولة الثانية) + </a:t>
            </a:r>
            <a:r>
              <a:rPr lang="ar-AE" sz="1100" b="0" i="0" u="none" strike="noStrike" cap="none" dirty="0">
                <a:solidFill>
                  <a:schemeClr val="dk2"/>
                </a:solidFill>
                <a:latin typeface="Arial"/>
                <a:ea typeface="Arial"/>
                <a:cs typeface="Arial"/>
                <a:sym typeface="Arial"/>
              </a:rPr>
              <a:t>5</a:t>
            </a:r>
            <a:r>
              <a:rPr lang="ar-AE" sz="1100" b="0" i="0" u="none" strike="noStrike" cap="none" dirty="0">
                <a:solidFill>
                  <a:schemeClr val="dk2"/>
                </a:solidFill>
                <a:latin typeface="Arial"/>
                <a:ea typeface="Arial"/>
                <a:cs typeface="Arial"/>
                <a:sym typeface="Arial"/>
                <a:rtl/>
              </a:rPr>
              <a:t> مقارنات (الجولة الثالثة) + </a:t>
            </a:r>
            <a:r>
              <a:rPr lang="ar-AE" sz="1100" b="0" i="0" u="none" strike="noStrike" cap="none" dirty="0">
                <a:solidFill>
                  <a:schemeClr val="dk2"/>
                </a:solidFill>
                <a:latin typeface="Arial"/>
                <a:ea typeface="Arial"/>
                <a:cs typeface="Arial"/>
                <a:sym typeface="Arial"/>
              </a:rPr>
              <a:t>4</a:t>
            </a:r>
            <a:r>
              <a:rPr lang="ar-AE" sz="1100" b="0" i="0" u="none" strike="noStrike" cap="none" dirty="0">
                <a:solidFill>
                  <a:schemeClr val="dk2"/>
                </a:solidFill>
                <a:latin typeface="Arial"/>
                <a:ea typeface="Arial"/>
                <a:cs typeface="Arial"/>
                <a:sym typeface="Arial"/>
                <a:rtl/>
              </a:rPr>
              <a:t> مقارنات (الجولة الرابعة)].</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لنفترض أن كل مقارنة تستغرق ثانية واحدة. إذًا، سيستغرق إتمام هذا الترتيب </a:t>
            </a:r>
            <a:r>
              <a:rPr lang="ar-AE" sz="1100" b="0" i="0" u="none" strike="noStrike" cap="none" dirty="0">
                <a:solidFill>
                  <a:schemeClr val="dk2"/>
                </a:solidFill>
                <a:latin typeface="Arial"/>
                <a:ea typeface="Arial"/>
                <a:cs typeface="Arial"/>
                <a:sym typeface="Arial"/>
              </a:rPr>
              <a:t>22</a:t>
            </a:r>
            <a:r>
              <a:rPr lang="ar-AE" sz="1100" b="0" i="0" u="none" strike="noStrike" cap="none" dirty="0">
                <a:solidFill>
                  <a:schemeClr val="dk2"/>
                </a:solidFill>
                <a:latin typeface="Arial"/>
                <a:ea typeface="Arial"/>
                <a:cs typeface="Arial"/>
                <a:sym typeface="Arial"/>
                <a:rtl/>
              </a:rPr>
              <a:t> ثانية.</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ولكن لنفترض الآن أن شخصًا ما قد أعطانا قائمة تشمل </a:t>
            </a:r>
            <a:r>
              <a:rPr lang="ar-AE" sz="1100" b="0" i="0" u="none" strike="noStrike" cap="none" dirty="0">
                <a:solidFill>
                  <a:schemeClr val="dk2"/>
                </a:solidFill>
                <a:latin typeface="Arial"/>
                <a:ea typeface="Arial"/>
                <a:cs typeface="Arial"/>
                <a:sym typeface="Arial"/>
              </a:rPr>
              <a:t>1000</a:t>
            </a:r>
            <a:r>
              <a:rPr lang="ar-AE" sz="1100" b="0" i="0" u="none" strike="noStrike" cap="none" dirty="0">
                <a:solidFill>
                  <a:schemeClr val="dk2"/>
                </a:solidFill>
                <a:latin typeface="Arial"/>
                <a:ea typeface="Arial"/>
                <a:cs typeface="Arial"/>
                <a:sym typeface="Arial"/>
                <a:rtl/>
              </a:rPr>
              <a:t> رقم لترتيبهم تصاعديًا. في هذه الحالة، قد يتطلب الترتيب بالفقاقيع ما يقرب من نصف مليون مقارنة. سيستغرقنا هذا الأمر </a:t>
            </a:r>
            <a:r>
              <a:rPr lang="ar-AE" sz="1100" b="0" i="0" u="none" strike="noStrike" cap="none" dirty="0">
                <a:solidFill>
                  <a:schemeClr val="dk2"/>
                </a:solidFill>
                <a:latin typeface="Arial"/>
                <a:ea typeface="Arial"/>
                <a:cs typeface="Arial"/>
                <a:sym typeface="Arial"/>
              </a:rPr>
              <a:t>5.8</a:t>
            </a:r>
            <a:r>
              <a:rPr lang="ar-AE" sz="1100" b="0" i="0" u="none" strike="noStrike" cap="none" dirty="0">
                <a:solidFill>
                  <a:schemeClr val="dk2"/>
                </a:solidFill>
                <a:latin typeface="Arial"/>
                <a:ea typeface="Arial"/>
                <a:cs typeface="Arial"/>
                <a:sym typeface="Arial"/>
                <a:rtl/>
              </a:rPr>
              <a:t> يومًا حتى يكتمل - بدون أخذ أي استراحة!</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أما تشغيل هذه الخوارزمية على جهاز كمبيوتر، مع قائمة غير مرتّبة من ثمانية أرقام (كما في مثالنا)، فمن شأنه أن يرتّب القائمة على الفور تقريبًا!</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ولكن في حالة قائمة غير مُرتّبة من </a:t>
            </a:r>
            <a:r>
              <a:rPr lang="ar-AE" sz="1100" b="0" i="0" u="none" strike="noStrike" cap="none" dirty="0">
                <a:solidFill>
                  <a:schemeClr val="dk2"/>
                </a:solidFill>
                <a:latin typeface="Arial"/>
                <a:ea typeface="Arial"/>
                <a:cs typeface="Arial"/>
                <a:sym typeface="Arial"/>
              </a:rPr>
              <a:t>1000</a:t>
            </a:r>
            <a:r>
              <a:rPr lang="ar-AE" sz="1100" b="0" i="0" u="none" strike="noStrike" cap="none" dirty="0">
                <a:solidFill>
                  <a:schemeClr val="dk2"/>
                </a:solidFill>
                <a:latin typeface="Arial"/>
                <a:ea typeface="Arial"/>
                <a:cs typeface="Arial"/>
                <a:sym typeface="Arial"/>
                <a:rtl/>
              </a:rPr>
              <a:t> رقم، ستستغرق الخوارزمية بضع دقائق، وهو في الواقع وقت طويل بالنسبة للكمبيوتر.</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الترتيب بالفقاقيع بسيط ولكنه غير فعال. تقوم العديد من خوارزميات الكمبيوتر الأخرى بالترتيب بشكل أسرع وأكثر كفاءة. من بينها الترتيب بالدمج.</a:t>
            </a:r>
            <a:endParaRPr b="0" dirty="0">
              <a:solidFill>
                <a:schemeClr val="dk2"/>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p16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2" name="Google Shape;692;p1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r" rtl="1">
              <a:lnSpc>
                <a:spcPct val="100000"/>
              </a:lnSpc>
              <a:spcBef>
                <a:spcPts val="0"/>
              </a:spcBef>
              <a:spcAft>
                <a:spcPts val="0"/>
              </a:spcAft>
              <a:buSzPts val="1100"/>
              <a:buNone/>
            </a:pPr>
            <a:r>
              <a:rPr lang="ar-AE" sz="1100" b="1" i="0" u="sng" strike="noStrike" cap="none" dirty="0">
                <a:solidFill>
                  <a:schemeClr val="dk2"/>
                </a:solidFill>
                <a:latin typeface="Arial"/>
                <a:ea typeface="Arial"/>
                <a:cs typeface="Arial"/>
                <a:sym typeface="Arial"/>
                <a:rtl/>
              </a:rPr>
              <a:t>ملاحظات المتحدث:</a:t>
            </a:r>
            <a:endParaRPr b="0" dirty="0">
              <a:solidFill>
                <a:schemeClr val="dk2"/>
              </a:solidFill>
            </a:endParaRPr>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1" i="0" u="none" strike="noStrike" cap="none" dirty="0">
                <a:solidFill>
                  <a:schemeClr val="dk2"/>
                </a:solidFill>
                <a:latin typeface="Arial"/>
                <a:ea typeface="Arial"/>
                <a:cs typeface="Arial"/>
                <a:sym typeface="Arial"/>
                <a:rtl/>
              </a:rPr>
              <a:t>أخبر طلابك</a:t>
            </a:r>
            <a:endParaRPr dirty="0"/>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الاستراتيجية وراء الترتيب بالدمج هي فرِّق تسُد - وهي طريقة مُستخدَمة في العديد من خوارزميات الكمبيوتر، ولكنها تُستخدَم أيضًا لحل المشكلات بشكل عام.</a:t>
            </a:r>
            <a:endParaRPr dirty="0"/>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تكمن الفكرة وراء طريقة فرِّق تسُد في تسهيل حل المشكلة عن طريق تقسيمها إلى إصدارات أبسط من نفسها، وحل هذه الإصدارات الأبسط، ثم دمج الإصدارات لحل المشكلة التي بدأت بها.</a:t>
            </a:r>
            <a:endParaRPr dirty="0"/>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لنوضح الترتيب بالدمج باستخدام أكوابنا المرقّمة الثمانية.</a:t>
            </a:r>
            <a:endParaRPr dirty="0"/>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1" i="0" u="none" strike="noStrike" cap="none" dirty="0">
                <a:solidFill>
                  <a:schemeClr val="dk2"/>
                </a:solidFill>
                <a:latin typeface="Arial"/>
                <a:ea typeface="Arial"/>
                <a:cs typeface="Arial"/>
                <a:sym typeface="Arial"/>
                <a:rtl/>
              </a:rPr>
              <a:t>تفاعُل الصف</a:t>
            </a:r>
            <a:endParaRPr dirty="0"/>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أعِد ترتيب الأكواب مرة أخرى بحيث تظهر الأكواب المرقّمة بنفس الترتيب الذي ظهرت به في بداية هذا النشاط: </a:t>
            </a:r>
            <a:r>
              <a:rPr lang="ar-AE" sz="1100" b="0" i="0" u="none" strike="noStrike" cap="none" dirty="0">
                <a:solidFill>
                  <a:schemeClr val="dk2"/>
                </a:solidFill>
                <a:latin typeface="Arial"/>
                <a:ea typeface="Arial"/>
                <a:cs typeface="Arial"/>
                <a:sym typeface="Arial"/>
              </a:rPr>
              <a:t>64</a:t>
            </a:r>
            <a:r>
              <a:rPr lang="ar-AE" sz="1100" b="0" i="0" u="none" strike="noStrike" cap="none" dirty="0">
                <a:solidFill>
                  <a:schemeClr val="dk2"/>
                </a:solidFill>
                <a:latin typeface="Arial"/>
                <a:ea typeface="Arial"/>
                <a:cs typeface="Arial"/>
                <a:sym typeface="Arial"/>
                <a:rtl/>
              </a:rPr>
              <a:t>، </a:t>
            </a:r>
            <a:r>
              <a:rPr lang="ar-AE" sz="1100" b="0" i="0" u="none" strike="noStrike" cap="none" dirty="0">
                <a:solidFill>
                  <a:schemeClr val="dk2"/>
                </a:solidFill>
                <a:latin typeface="Arial"/>
                <a:ea typeface="Arial"/>
                <a:cs typeface="Arial"/>
                <a:sym typeface="Arial"/>
              </a:rPr>
              <a:t>23</a:t>
            </a:r>
            <a:r>
              <a:rPr lang="ar-AE" sz="1100" b="0" i="0" u="none" strike="noStrike" cap="none" dirty="0">
                <a:solidFill>
                  <a:schemeClr val="dk2"/>
                </a:solidFill>
                <a:latin typeface="Arial"/>
                <a:ea typeface="Arial"/>
                <a:cs typeface="Arial"/>
                <a:sym typeface="Arial"/>
                <a:rtl/>
              </a:rPr>
              <a:t>، </a:t>
            </a:r>
            <a:r>
              <a:rPr lang="ar-AE" sz="1100" b="0" i="0" u="none" strike="noStrike" cap="none" dirty="0">
                <a:solidFill>
                  <a:schemeClr val="dk2"/>
                </a:solidFill>
                <a:latin typeface="Arial"/>
                <a:ea typeface="Arial"/>
                <a:cs typeface="Arial"/>
                <a:sym typeface="Arial"/>
              </a:rPr>
              <a:t>5</a:t>
            </a:r>
            <a:r>
              <a:rPr lang="ar-AE" sz="1100" b="0" i="0" u="none" strike="noStrike" cap="none" dirty="0">
                <a:solidFill>
                  <a:schemeClr val="dk2"/>
                </a:solidFill>
                <a:latin typeface="Arial"/>
                <a:ea typeface="Arial"/>
                <a:cs typeface="Arial"/>
                <a:sym typeface="Arial"/>
                <a:rtl/>
              </a:rPr>
              <a:t>، </a:t>
            </a:r>
            <a:r>
              <a:rPr lang="ar-AE" sz="1100" b="0" i="0" u="none" strike="noStrike" cap="none" dirty="0">
                <a:solidFill>
                  <a:schemeClr val="dk2"/>
                </a:solidFill>
                <a:latin typeface="Arial"/>
                <a:ea typeface="Arial"/>
                <a:cs typeface="Arial"/>
                <a:sym typeface="Arial"/>
              </a:rPr>
              <a:t>98</a:t>
            </a:r>
            <a:r>
              <a:rPr lang="ar-AE" sz="1100" b="0" i="0" u="none" strike="noStrike" cap="none" dirty="0">
                <a:solidFill>
                  <a:schemeClr val="dk2"/>
                </a:solidFill>
                <a:latin typeface="Arial"/>
                <a:ea typeface="Arial"/>
                <a:cs typeface="Arial"/>
                <a:sym typeface="Arial"/>
                <a:rtl/>
              </a:rPr>
              <a:t>، </a:t>
            </a:r>
            <a:r>
              <a:rPr lang="ar-AE" sz="1100" b="0" i="0" u="none" strike="noStrike" cap="none" dirty="0">
                <a:solidFill>
                  <a:schemeClr val="dk2"/>
                </a:solidFill>
                <a:latin typeface="Arial"/>
                <a:ea typeface="Arial"/>
                <a:cs typeface="Arial"/>
                <a:sym typeface="Arial"/>
              </a:rPr>
              <a:t>125</a:t>
            </a:r>
            <a:r>
              <a:rPr lang="ar-AE" sz="1100" b="0" i="0" u="none" strike="noStrike" cap="none" dirty="0">
                <a:solidFill>
                  <a:schemeClr val="dk2"/>
                </a:solidFill>
                <a:latin typeface="Arial"/>
                <a:ea typeface="Arial"/>
                <a:cs typeface="Arial"/>
                <a:sym typeface="Arial"/>
                <a:rtl/>
              </a:rPr>
              <a:t>، </a:t>
            </a:r>
            <a:r>
              <a:rPr lang="ar-AE" sz="1100" b="0" i="0" u="none" strike="noStrike" cap="none" dirty="0">
                <a:solidFill>
                  <a:schemeClr val="dk2"/>
                </a:solidFill>
                <a:latin typeface="Arial"/>
                <a:ea typeface="Arial"/>
                <a:cs typeface="Arial"/>
                <a:sym typeface="Arial"/>
              </a:rPr>
              <a:t>110</a:t>
            </a:r>
            <a:r>
              <a:rPr lang="ar-AE" sz="1100" b="0" i="0" u="none" strike="noStrike" cap="none" dirty="0">
                <a:solidFill>
                  <a:schemeClr val="dk2"/>
                </a:solidFill>
                <a:latin typeface="Arial"/>
                <a:ea typeface="Arial"/>
                <a:cs typeface="Arial"/>
                <a:sym typeface="Arial"/>
                <a:rtl/>
              </a:rPr>
              <a:t>، </a:t>
            </a:r>
            <a:r>
              <a:rPr lang="ar-AE" sz="1100" b="0" i="0" u="none" strike="noStrike" cap="none" dirty="0">
                <a:solidFill>
                  <a:schemeClr val="dk2"/>
                </a:solidFill>
                <a:latin typeface="Arial"/>
                <a:ea typeface="Arial"/>
                <a:cs typeface="Arial"/>
                <a:sym typeface="Arial"/>
              </a:rPr>
              <a:t>28</a:t>
            </a:r>
            <a:r>
              <a:rPr lang="ar-AE" sz="1100" b="0" i="0" u="none" strike="noStrike" cap="none" dirty="0">
                <a:solidFill>
                  <a:schemeClr val="dk2"/>
                </a:solidFill>
                <a:latin typeface="Arial"/>
                <a:ea typeface="Arial"/>
                <a:cs typeface="Arial"/>
                <a:sym typeface="Arial"/>
                <a:rtl/>
              </a:rPr>
              <a:t>، و</a:t>
            </a:r>
            <a:r>
              <a:rPr lang="ar-AE" sz="1100" b="0" i="0" u="none" strike="noStrike" cap="none" dirty="0">
                <a:solidFill>
                  <a:schemeClr val="dk2"/>
                </a:solidFill>
                <a:latin typeface="Arial"/>
                <a:ea typeface="Arial"/>
                <a:cs typeface="Arial"/>
                <a:sym typeface="Arial"/>
              </a:rPr>
              <a:t>37</a:t>
            </a:r>
            <a:r>
              <a:rPr lang="ar-AE" sz="1100" b="0" i="0" u="none" strike="noStrike" cap="none" dirty="0">
                <a:solidFill>
                  <a:schemeClr val="dk2"/>
                </a:solidFill>
                <a:latin typeface="Arial"/>
                <a:ea typeface="Arial"/>
                <a:cs typeface="Arial"/>
                <a:sym typeface="Arial"/>
                <a:rtl/>
              </a:rPr>
              <a:t>.</a:t>
            </a:r>
            <a:endParaRPr dirty="0"/>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marR="0" lvl="0" indent="0" algn="r" rtl="1">
              <a:lnSpc>
                <a:spcPct val="100000"/>
              </a:lnSpc>
              <a:spcBef>
                <a:spcPts val="0"/>
              </a:spcBef>
              <a:spcAft>
                <a:spcPts val="0"/>
              </a:spcAft>
              <a:buClr>
                <a:srgbClr val="000000"/>
              </a:buClr>
              <a:buSzPts val="1100"/>
              <a:buFont typeface="Arial"/>
              <a:buNone/>
            </a:pPr>
            <a:r>
              <a:rPr lang="ar-AE" b="0" i="1" dirty="0">
                <a:solidFill>
                  <a:schemeClr val="dk2"/>
                </a:solidFill>
                <a:rtl/>
              </a:rPr>
              <a:t>راجعوا </a:t>
            </a:r>
            <a:r>
              <a:rPr lang="ar-AE" sz="1100" b="0" i="1" u="none" strike="noStrike" cap="none" dirty="0">
                <a:solidFill>
                  <a:schemeClr val="dk2"/>
                </a:solidFill>
                <a:latin typeface="Arial"/>
                <a:ea typeface="Arial"/>
                <a:cs typeface="Arial"/>
                <a:sym typeface="Arial"/>
                <a:rtl/>
              </a:rPr>
              <a:t>صورة الترتيب بالفقاقيع رقم </a:t>
            </a:r>
            <a:r>
              <a:rPr lang="ar-AE" sz="1100" b="0" i="1" u="none" strike="noStrike" cap="none" dirty="0">
                <a:solidFill>
                  <a:schemeClr val="dk2"/>
                </a:solidFill>
                <a:latin typeface="Arial"/>
                <a:ea typeface="Arial"/>
                <a:cs typeface="Arial"/>
                <a:sym typeface="Arial"/>
              </a:rPr>
              <a:t>1</a:t>
            </a:r>
            <a:r>
              <a:rPr lang="ar-AE" sz="1100" b="0" i="1" u="none" strike="noStrike" cap="none" dirty="0">
                <a:solidFill>
                  <a:schemeClr val="dk2"/>
                </a:solidFill>
                <a:latin typeface="Arial"/>
                <a:ea typeface="Arial"/>
                <a:cs typeface="Arial"/>
                <a:sym typeface="Arial"/>
                <a:rtl/>
              </a:rPr>
              <a:t> من المنشور.</a:t>
            </a:r>
            <a:endParaRPr b="0" i="1" dirty="0">
              <a:solidFill>
                <a:schemeClr val="dk2"/>
              </a:solidFill>
            </a:endParaRPr>
          </a:p>
          <a:p>
            <a:pPr marL="158750" lvl="0" indent="0" algn="l" rtl="1">
              <a:lnSpc>
                <a:spcPct val="100000"/>
              </a:lnSpc>
              <a:spcBef>
                <a:spcPts val="0"/>
              </a:spcBef>
              <a:spcAft>
                <a:spcPts val="0"/>
              </a:spcAft>
              <a:buSzPts val="1100"/>
              <a:buNone/>
            </a:pPr>
            <a:endParaRPr b="0" dirty="0">
              <a:solidFill>
                <a:schemeClr val="dk2"/>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16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4" name="Google Shape;704;p1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r" rtl="1">
              <a:lnSpc>
                <a:spcPct val="100000"/>
              </a:lnSpc>
              <a:spcBef>
                <a:spcPts val="0"/>
              </a:spcBef>
              <a:spcAft>
                <a:spcPts val="0"/>
              </a:spcAft>
              <a:buSzPts val="1100"/>
              <a:buNone/>
            </a:pPr>
            <a:r>
              <a:rPr lang="ar-AE" sz="1100" b="1" i="0" u="sng" strike="noStrike" cap="none" dirty="0">
                <a:solidFill>
                  <a:schemeClr val="dk2"/>
                </a:solidFill>
                <a:latin typeface="Arial"/>
                <a:ea typeface="Arial"/>
                <a:cs typeface="Arial"/>
                <a:sym typeface="Arial"/>
                <a:rtl/>
              </a:rPr>
              <a:t>ملاحظات المتحدث:</a:t>
            </a:r>
            <a:endParaRPr b="0" dirty="0">
              <a:solidFill>
                <a:schemeClr val="dk2"/>
              </a:solidFill>
            </a:endParaRPr>
          </a:p>
          <a:p>
            <a:pPr marL="158750" lvl="0" indent="0" algn="l" rtl="1">
              <a:lnSpc>
                <a:spcPct val="100000"/>
              </a:lnSpc>
              <a:spcBef>
                <a:spcPts val="0"/>
              </a:spcBef>
              <a:spcAft>
                <a:spcPts val="0"/>
              </a:spcAft>
              <a:buSzPts val="1100"/>
              <a:buNone/>
            </a:pPr>
            <a:endParaRPr sz="1100" b="1"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الجزء الأول من الترتيب بالدمج هو "فرِّق".</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تفاعُل الصف</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اعرض الترتيب بالدمج — الخطوة الأولى: مخطط فرِّق على شاشة العرض.</a:t>
            </a:r>
            <a:endParaRPr b="0" dirty="0">
              <a:solidFill>
                <a:schemeClr val="dk2"/>
              </a:solidFill>
            </a:endParaRPr>
          </a:p>
          <a:p>
            <a:pPr marL="158750" lvl="0" indent="0" algn="l" rtl="1">
              <a:lnSpc>
                <a:spcPct val="100000"/>
              </a:lnSpc>
              <a:spcBef>
                <a:spcPts val="0"/>
              </a:spcBef>
              <a:spcAft>
                <a:spcPts val="0"/>
              </a:spcAft>
              <a:buSzPts val="1100"/>
              <a:buNone/>
            </a:pPr>
            <a:endParaRPr sz="1100" b="0" i="1"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0" i="1" u="none" strike="noStrike" cap="none" dirty="0">
                <a:solidFill>
                  <a:schemeClr val="dk2"/>
                </a:solidFill>
                <a:latin typeface="Arial"/>
                <a:ea typeface="Arial"/>
                <a:cs typeface="Arial"/>
                <a:sym typeface="Arial"/>
                <a:rtl/>
              </a:rPr>
              <a:t>عُد إلى الخطوة الأولى: مُخطط فرِّق.</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بالنظر إلى هذا المخطط، سنأخذ الأكواب الموجودة أمامنا وإذا قمنا بالتقسيمات الفرعية الموضّحة في المخطط، فسينتهي بنا الأمر بتفريق الأكواب الثمانية [الموضحة في الصف "ثمانية قوائم"].</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تفاعُل الصف</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فرِّق الأكواب الثمانية.</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الآن، بدلاً من قائمة من ثمانية عناصر (أي أرقام)، ينتهي بنا الأمر بثماني قوائم يحتوي كل منها على عنصر واحد. يتم ترتيب كل قائمة من هذه القوائم وحيدة العنصر، لأنها تحتوي على رقم واحد فقط. لقد قسَّمنا المشكلة إلى أصغر أجزاء ممكنة.</a:t>
            </a:r>
            <a:endParaRPr b="0" dirty="0">
              <a:solidFill>
                <a:schemeClr val="dk2"/>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16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3" name="Google Shape;723;p1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r" rtl="1">
              <a:lnSpc>
                <a:spcPct val="100000"/>
              </a:lnSpc>
              <a:spcBef>
                <a:spcPts val="0"/>
              </a:spcBef>
              <a:spcAft>
                <a:spcPts val="0"/>
              </a:spcAft>
              <a:buSzPts val="1100"/>
              <a:buNone/>
            </a:pPr>
            <a:r>
              <a:rPr lang="ar-AE" sz="1100" b="1" i="0" u="sng" strike="noStrike" cap="none" dirty="0">
                <a:solidFill>
                  <a:schemeClr val="dk2"/>
                </a:solidFill>
                <a:latin typeface="Arial"/>
                <a:ea typeface="Arial"/>
                <a:cs typeface="Arial"/>
                <a:sym typeface="Arial"/>
                <a:rtl/>
              </a:rPr>
              <a:t>ملاحظات المتحدث:</a:t>
            </a:r>
            <a:endParaRPr b="0" dirty="0">
              <a:solidFill>
                <a:schemeClr val="dk2"/>
              </a:solidFill>
            </a:endParaRPr>
          </a:p>
          <a:p>
            <a:pPr marL="158750" lvl="0" indent="0" algn="l" rtl="1">
              <a:lnSpc>
                <a:spcPct val="100000"/>
              </a:lnSpc>
              <a:spcBef>
                <a:spcPts val="0"/>
              </a:spcBef>
              <a:spcAft>
                <a:spcPts val="0"/>
              </a:spcAft>
              <a:buSzPts val="1100"/>
              <a:buNone/>
            </a:pPr>
            <a:endParaRPr sz="1100" b="1"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الجزء الثاني من الترتيب بالدمج هو "تسُد".</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تفاعُل الصف</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اعرض الترتيب بالدمج — الخطوة الثانية: مخطط تسُد على شاشة العرض.</a:t>
            </a:r>
            <a:endParaRPr b="0" dirty="0">
              <a:solidFill>
                <a:schemeClr val="dk2"/>
              </a:solidFill>
            </a:endParaRPr>
          </a:p>
          <a:p>
            <a:pPr marL="158750" lvl="0" indent="0" algn="l" rtl="1">
              <a:lnSpc>
                <a:spcPct val="100000"/>
              </a:lnSpc>
              <a:spcBef>
                <a:spcPts val="0"/>
              </a:spcBef>
              <a:spcAft>
                <a:spcPts val="0"/>
              </a:spcAft>
              <a:buSzPts val="1100"/>
              <a:buNone/>
            </a:pPr>
            <a:endParaRPr sz="1100" b="0" i="1"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0" i="1" u="none" strike="noStrike" cap="none" dirty="0">
                <a:solidFill>
                  <a:schemeClr val="dk2"/>
                </a:solidFill>
                <a:latin typeface="Arial"/>
                <a:ea typeface="Arial"/>
                <a:cs typeface="Arial"/>
                <a:sym typeface="Arial"/>
                <a:rtl/>
              </a:rPr>
              <a:t>عُد إلى الخطوة الثانية: مخطط تسُد.</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نرى من المخطط أننا نأخذ أولًا القوائم الثماني المُرتّبة وندمجها في أربعة أزواج مرتّبة.</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لنشرح هذا باستخدام أول كوبيْن.</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ندمج القائمة المرقّمة المفردة </a:t>
            </a:r>
            <a:r>
              <a:rPr lang="ar-AE" sz="1100" b="0" i="0" u="none" strike="noStrike" cap="none" dirty="0">
                <a:solidFill>
                  <a:schemeClr val="dk2"/>
                </a:solidFill>
                <a:latin typeface="Arial"/>
                <a:ea typeface="Arial"/>
                <a:cs typeface="Arial"/>
                <a:sym typeface="Arial"/>
              </a:rPr>
              <a:t>64</a:t>
            </a:r>
            <a:r>
              <a:rPr lang="ar-AE" sz="1100" b="0" i="0" u="none" strike="noStrike" cap="none" dirty="0">
                <a:solidFill>
                  <a:schemeClr val="dk2"/>
                </a:solidFill>
                <a:latin typeface="Arial"/>
                <a:ea typeface="Arial"/>
                <a:cs typeface="Arial"/>
                <a:sym typeface="Arial"/>
                <a:rtl/>
              </a:rPr>
              <a:t> مع القائمة المرقّمة المفردة </a:t>
            </a:r>
            <a:r>
              <a:rPr lang="ar-AE" sz="1100" b="0" i="0" u="none" strike="noStrike" cap="none" dirty="0">
                <a:solidFill>
                  <a:schemeClr val="dk2"/>
                </a:solidFill>
                <a:latin typeface="Arial"/>
                <a:ea typeface="Arial"/>
                <a:cs typeface="Arial"/>
                <a:sym typeface="Arial"/>
              </a:rPr>
              <a:t>23</a:t>
            </a:r>
            <a:r>
              <a:rPr lang="ar-AE" sz="1100" b="0" i="0" u="none" strike="noStrike" cap="none" dirty="0">
                <a:solidFill>
                  <a:schemeClr val="dk2"/>
                </a:solidFill>
                <a:latin typeface="Arial"/>
                <a:ea typeface="Arial"/>
                <a:cs typeface="Arial"/>
                <a:sym typeface="Arial"/>
                <a:rtl/>
              </a:rPr>
              <a:t> عن طريق إخراج الكوب ذي الرقم الأصغر، </a:t>
            </a:r>
            <a:r>
              <a:rPr lang="ar-AE" sz="1100" b="0" i="0" u="none" strike="noStrike" cap="none" dirty="0">
                <a:solidFill>
                  <a:schemeClr val="dk2"/>
                </a:solidFill>
                <a:latin typeface="Arial"/>
                <a:ea typeface="Arial"/>
                <a:cs typeface="Arial"/>
                <a:sym typeface="Arial"/>
              </a:rPr>
              <a:t>23</a:t>
            </a:r>
            <a:r>
              <a:rPr lang="ar-AE" sz="1100" b="0" i="0" u="none" strike="noStrike" cap="none" dirty="0">
                <a:solidFill>
                  <a:schemeClr val="dk2"/>
                </a:solidFill>
                <a:latin typeface="Arial"/>
                <a:ea typeface="Arial"/>
                <a:cs typeface="Arial"/>
                <a:sym typeface="Arial"/>
                <a:rtl/>
              </a:rPr>
              <a:t>، أولاً.</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تفاعُل الصف</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حرّك الكوب المرقّم </a:t>
            </a:r>
            <a:r>
              <a:rPr lang="ar-AE" sz="1100" b="0" i="0" u="none" strike="noStrike" cap="none" dirty="0">
                <a:solidFill>
                  <a:schemeClr val="dk2"/>
                </a:solidFill>
                <a:latin typeface="Arial"/>
                <a:ea typeface="Arial"/>
                <a:cs typeface="Arial"/>
                <a:sym typeface="Arial"/>
              </a:rPr>
              <a:t>23</a:t>
            </a:r>
            <a:r>
              <a:rPr lang="ar-AE" sz="1100" b="0" i="0" u="none" strike="noStrike" cap="none" dirty="0">
                <a:solidFill>
                  <a:schemeClr val="dk2"/>
                </a:solidFill>
                <a:latin typeface="Arial"/>
                <a:ea typeface="Arial"/>
                <a:cs typeface="Arial"/>
                <a:sym typeface="Arial"/>
                <a:rtl/>
              </a:rPr>
              <a:t> أمام الكوب المرقّم </a:t>
            </a:r>
            <a:r>
              <a:rPr lang="ar-AE" sz="1100" b="0" i="0" u="none" strike="noStrike" cap="none" dirty="0">
                <a:solidFill>
                  <a:schemeClr val="dk2"/>
                </a:solidFill>
                <a:latin typeface="Arial"/>
                <a:ea typeface="Arial"/>
                <a:cs typeface="Arial"/>
                <a:sym typeface="Arial"/>
              </a:rPr>
              <a:t>64</a:t>
            </a:r>
            <a:r>
              <a:rPr lang="ar-AE" sz="1100" b="0" i="0" u="none" strike="noStrike" cap="none" dirty="0">
                <a:solidFill>
                  <a:schemeClr val="dk2"/>
                </a:solidFill>
                <a:latin typeface="Arial"/>
                <a:ea typeface="Arial"/>
                <a:cs typeface="Arial"/>
                <a:sym typeface="Arial"/>
                <a:rtl/>
              </a:rPr>
              <a:t>.</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إذًا، ما تبقّى هو القائمة المرقّمة الفردية </a:t>
            </a:r>
            <a:r>
              <a:rPr lang="ar-AE" sz="1100" b="0" i="0" u="none" strike="noStrike" cap="none" dirty="0">
                <a:solidFill>
                  <a:schemeClr val="dk2"/>
                </a:solidFill>
                <a:latin typeface="Arial"/>
                <a:ea typeface="Arial"/>
                <a:cs typeface="Arial"/>
                <a:sym typeface="Arial"/>
              </a:rPr>
              <a:t>64</a:t>
            </a:r>
            <a:r>
              <a:rPr lang="ar-AE" sz="1100" b="0" i="0" u="none" strike="noStrike" cap="none" dirty="0">
                <a:solidFill>
                  <a:schemeClr val="dk2"/>
                </a:solidFill>
                <a:latin typeface="Arial"/>
                <a:ea typeface="Arial"/>
                <a:cs typeface="Arial"/>
                <a:sym typeface="Arial"/>
                <a:rtl/>
              </a:rPr>
              <a:t>. نأخذ هذا الكوب ونضعه بجانب </a:t>
            </a:r>
            <a:r>
              <a:rPr lang="ar-AE" sz="1100" b="0" i="0" u="none" strike="noStrike" cap="none" dirty="0">
                <a:solidFill>
                  <a:schemeClr val="dk2"/>
                </a:solidFill>
                <a:latin typeface="Arial"/>
                <a:ea typeface="Arial"/>
                <a:cs typeface="Arial"/>
                <a:sym typeface="Arial"/>
              </a:rPr>
              <a:t>23</a:t>
            </a:r>
            <a:r>
              <a:rPr lang="ar-AE" sz="1100" b="0" i="0" u="none" strike="noStrike" cap="none" dirty="0">
                <a:solidFill>
                  <a:schemeClr val="dk2"/>
                </a:solidFill>
                <a:latin typeface="Arial"/>
                <a:ea typeface="Arial"/>
                <a:cs typeface="Arial"/>
                <a:sym typeface="Arial"/>
                <a:rtl/>
              </a:rPr>
              <a:t>.</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ثم نضع الكوب المرقّم </a:t>
            </a:r>
            <a:r>
              <a:rPr lang="ar-AE" sz="1100" b="0" i="0" u="none" strike="noStrike" cap="none" dirty="0">
                <a:solidFill>
                  <a:schemeClr val="dk2"/>
                </a:solidFill>
                <a:latin typeface="Arial"/>
                <a:ea typeface="Arial"/>
                <a:cs typeface="Arial"/>
                <a:sym typeface="Arial"/>
              </a:rPr>
              <a:t>64</a:t>
            </a:r>
            <a:r>
              <a:rPr lang="ar-AE" sz="1100" b="0" i="0" u="none" strike="noStrike" cap="none" dirty="0">
                <a:solidFill>
                  <a:schemeClr val="dk2"/>
                </a:solidFill>
                <a:latin typeface="Arial"/>
                <a:ea typeface="Arial"/>
                <a:cs typeface="Arial"/>
                <a:sym typeface="Arial"/>
                <a:rtl/>
              </a:rPr>
              <a:t> بجانب الكوب المرقّم </a:t>
            </a:r>
            <a:r>
              <a:rPr lang="ar-AE" sz="1100" b="0" i="0" u="none" strike="noStrike" cap="none" dirty="0">
                <a:solidFill>
                  <a:schemeClr val="dk2"/>
                </a:solidFill>
                <a:latin typeface="Arial"/>
                <a:ea typeface="Arial"/>
                <a:cs typeface="Arial"/>
                <a:sym typeface="Arial"/>
              </a:rPr>
              <a:t>23</a:t>
            </a:r>
            <a:r>
              <a:rPr lang="ar-AE" sz="1100" b="0" i="0" u="none" strike="noStrike" cap="none" dirty="0">
                <a:solidFill>
                  <a:schemeClr val="dk2"/>
                </a:solidFill>
                <a:latin typeface="Arial"/>
                <a:ea typeface="Arial"/>
                <a:cs typeface="Arial"/>
                <a:sym typeface="Arial"/>
                <a:rtl/>
              </a:rPr>
              <a:t>.</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سنكرر هذه العملية للأكواب المتبقية.</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إذا واصلنا على هذا النحو، فسننتهي بأربع قوائم، كل منها مرتّب.</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تفاعُل الصف</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ضع الأكواب بالترتيب الموضّح في صف "القوائم الأربع" للترتيب بالدمج - الخطوة الثانية: مخطط تسُد.</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الآن، سنقوم بدمج أول زوجين مرتّبين لإنشاء قائمة واحدة من أربعة أكواب مرقّمة مرتّبة.</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دعوني أريكم كيف نقوم بذلك.</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أولاً، ننظر إلى الأكواب الأولى في كل زوج (</a:t>
            </a:r>
            <a:r>
              <a:rPr lang="ar-AE" sz="1100" b="0" i="0" u="none" strike="noStrike" cap="none" dirty="0">
                <a:solidFill>
                  <a:schemeClr val="dk2"/>
                </a:solidFill>
                <a:latin typeface="Arial"/>
                <a:ea typeface="Arial"/>
                <a:cs typeface="Arial"/>
                <a:sym typeface="Arial"/>
              </a:rPr>
              <a:t>23</a:t>
            </a:r>
            <a:r>
              <a:rPr lang="ar-AE" sz="1100" b="0" i="0" u="none" strike="noStrike" cap="none" dirty="0">
                <a:solidFill>
                  <a:schemeClr val="dk2"/>
                </a:solidFill>
                <a:latin typeface="Arial"/>
                <a:ea typeface="Arial"/>
                <a:cs typeface="Arial"/>
                <a:sym typeface="Arial"/>
                <a:rtl/>
              </a:rPr>
              <a:t> و</a:t>
            </a:r>
            <a:r>
              <a:rPr lang="ar-AE" sz="1100" b="0" i="0" u="none" strike="noStrike" cap="none" dirty="0">
                <a:solidFill>
                  <a:schemeClr val="dk2"/>
                </a:solidFill>
                <a:latin typeface="Arial"/>
                <a:ea typeface="Arial"/>
                <a:cs typeface="Arial"/>
                <a:sym typeface="Arial"/>
              </a:rPr>
              <a:t>5</a:t>
            </a:r>
            <a:r>
              <a:rPr lang="ar-AE" sz="1100" b="0" i="0" u="none" strike="noStrike" cap="none" dirty="0">
                <a:solidFill>
                  <a:schemeClr val="dk2"/>
                </a:solidFill>
                <a:latin typeface="Arial"/>
                <a:ea typeface="Arial"/>
                <a:cs typeface="Arial"/>
                <a:sym typeface="Arial"/>
                <a:rtl/>
              </a:rPr>
              <a:t>). نأخذ الكوب الأصغر من حيث العدد. في هذه الحالة، سيكون الكوب المرقّم </a:t>
            </a:r>
            <a:r>
              <a:rPr lang="ar-AE" sz="1100" b="0" i="0" u="none" strike="noStrike" cap="none" dirty="0">
                <a:solidFill>
                  <a:schemeClr val="dk2"/>
                </a:solidFill>
                <a:latin typeface="Arial"/>
                <a:ea typeface="Arial"/>
                <a:cs typeface="Arial"/>
                <a:sym typeface="Arial"/>
              </a:rPr>
              <a:t>5</a:t>
            </a:r>
            <a:r>
              <a:rPr lang="ar-AE" sz="1100" b="0" i="0" u="none" strike="noStrike" cap="none" dirty="0">
                <a:solidFill>
                  <a:schemeClr val="dk2"/>
                </a:solidFill>
                <a:latin typeface="Arial"/>
                <a:ea typeface="Arial"/>
                <a:cs typeface="Arial"/>
                <a:sym typeface="Arial"/>
                <a:rtl/>
              </a:rPr>
              <a:t>.</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تفاعُل الصف</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ضعوا هذا الكوب المرقّم أمام الأكواب الأخرى.</a:t>
            </a:r>
            <a:endParaRPr dirty="0"/>
          </a:p>
          <a:p>
            <a:pPr marL="158750" lvl="0" indent="0" algn="l" rtl="1">
              <a:lnSpc>
                <a:spcPct val="100000"/>
              </a:lnSpc>
              <a:spcBef>
                <a:spcPts val="0"/>
              </a:spcBef>
              <a:spcAft>
                <a:spcPts val="0"/>
              </a:spcAft>
              <a:buSzPts val="1100"/>
              <a:buNone/>
            </a:pP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ثم، في القائمتين المتبقيّتين [القائمة التي تحتوي على </a:t>
            </a:r>
            <a:r>
              <a:rPr lang="ar-AE" sz="1100" b="0" i="0" u="none" strike="noStrike" cap="none" dirty="0">
                <a:solidFill>
                  <a:schemeClr val="dk2"/>
                </a:solidFill>
                <a:latin typeface="Arial"/>
                <a:ea typeface="Arial"/>
                <a:cs typeface="Arial"/>
                <a:sym typeface="Arial"/>
              </a:rPr>
              <a:t>23</a:t>
            </a:r>
            <a:r>
              <a:rPr lang="ar-AE" sz="1100" b="0" i="0" u="none" strike="noStrike" cap="none" dirty="0">
                <a:solidFill>
                  <a:schemeClr val="dk2"/>
                </a:solidFill>
                <a:latin typeface="Arial"/>
                <a:ea typeface="Arial"/>
                <a:cs typeface="Arial"/>
                <a:sym typeface="Arial"/>
                <a:rtl/>
              </a:rPr>
              <a:t> و</a:t>
            </a:r>
            <a:r>
              <a:rPr lang="ar-AE" sz="1100" b="0" i="0" u="none" strike="noStrike" cap="none" dirty="0">
                <a:solidFill>
                  <a:schemeClr val="dk2"/>
                </a:solidFill>
                <a:latin typeface="Arial"/>
                <a:ea typeface="Arial"/>
                <a:cs typeface="Arial"/>
                <a:sym typeface="Arial"/>
              </a:rPr>
              <a:t>64</a:t>
            </a:r>
            <a:r>
              <a:rPr lang="ar-AE" sz="1100" b="0" i="0" u="none" strike="noStrike" cap="none" dirty="0">
                <a:solidFill>
                  <a:schemeClr val="dk2"/>
                </a:solidFill>
                <a:latin typeface="Arial"/>
                <a:ea typeface="Arial"/>
                <a:cs typeface="Arial"/>
                <a:sym typeface="Arial"/>
                <a:rtl/>
              </a:rPr>
              <a:t> والقائمة التي تحتوي على </a:t>
            </a:r>
            <a:r>
              <a:rPr lang="ar-AE" sz="1100" b="0" i="0" u="none" strike="noStrike" cap="none" dirty="0">
                <a:solidFill>
                  <a:schemeClr val="dk2"/>
                </a:solidFill>
                <a:latin typeface="Arial"/>
                <a:ea typeface="Arial"/>
                <a:cs typeface="Arial"/>
                <a:sym typeface="Arial"/>
              </a:rPr>
              <a:t>98</a:t>
            </a:r>
            <a:r>
              <a:rPr lang="ar-AE" sz="1100" b="0" i="0" u="none" strike="noStrike" cap="none" dirty="0">
                <a:solidFill>
                  <a:schemeClr val="dk2"/>
                </a:solidFill>
                <a:latin typeface="Arial"/>
                <a:ea typeface="Arial"/>
                <a:cs typeface="Arial"/>
                <a:sym typeface="Arial"/>
                <a:rtl/>
              </a:rPr>
              <a:t>، مع ملاحظة إزالة الـ </a:t>
            </a:r>
            <a:r>
              <a:rPr lang="ar-AE" sz="1100" b="0" i="0" u="none" strike="noStrike" cap="none" dirty="0">
                <a:solidFill>
                  <a:schemeClr val="dk2"/>
                </a:solidFill>
                <a:latin typeface="Arial"/>
                <a:ea typeface="Arial"/>
                <a:cs typeface="Arial"/>
                <a:sym typeface="Arial"/>
              </a:rPr>
              <a:t>5</a:t>
            </a:r>
            <a:r>
              <a:rPr lang="ar-AE" sz="1100" b="0" i="0" u="none" strike="noStrike" cap="none" dirty="0">
                <a:solidFill>
                  <a:schemeClr val="dk2"/>
                </a:solidFill>
                <a:latin typeface="Arial"/>
                <a:ea typeface="Arial"/>
                <a:cs typeface="Arial"/>
                <a:sym typeface="Arial"/>
                <a:rtl/>
              </a:rPr>
              <a:t> في الخطوة السابقة]، ننظر مرة أخرى إلى الكوب الأول في كل من هاتين القائمتين.</a:t>
            </a:r>
            <a:endParaRPr dirty="0"/>
          </a:p>
          <a:p>
            <a:pPr marL="158750" lvl="0" indent="0" algn="l" rtl="1">
              <a:lnSpc>
                <a:spcPct val="100000"/>
              </a:lnSpc>
              <a:spcBef>
                <a:spcPts val="0"/>
              </a:spcBef>
              <a:spcAft>
                <a:spcPts val="0"/>
              </a:spcAft>
              <a:buSzPts val="1100"/>
              <a:buNone/>
            </a:pP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سنقوم بسحب الكوب الأصغر من حيث العدد. في هذه الحالة، هو </a:t>
            </a:r>
            <a:r>
              <a:rPr lang="ar-AE" sz="1100" b="0" i="0" u="none" strike="noStrike" cap="none" dirty="0">
                <a:solidFill>
                  <a:schemeClr val="dk2"/>
                </a:solidFill>
                <a:latin typeface="Arial"/>
                <a:ea typeface="Arial"/>
                <a:cs typeface="Arial"/>
                <a:sym typeface="Arial"/>
              </a:rPr>
              <a:t>23</a:t>
            </a:r>
            <a:r>
              <a:rPr lang="ar-AE" sz="1100" b="0" i="0" u="none" strike="noStrike" cap="none" dirty="0">
                <a:solidFill>
                  <a:schemeClr val="dk2"/>
                </a:solidFill>
                <a:latin typeface="Arial"/>
                <a:ea typeface="Arial"/>
                <a:cs typeface="Arial"/>
                <a:sym typeface="Arial"/>
                <a:rtl/>
              </a:rPr>
              <a:t>.</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خذ الكوب </a:t>
            </a:r>
            <a:r>
              <a:rPr lang="ar-AE" sz="1100" b="0" i="0" u="none" strike="noStrike" cap="none" dirty="0">
                <a:solidFill>
                  <a:schemeClr val="dk2"/>
                </a:solidFill>
                <a:latin typeface="Arial"/>
                <a:ea typeface="Arial"/>
                <a:cs typeface="Arial"/>
                <a:sym typeface="Arial"/>
              </a:rPr>
              <a:t>23</a:t>
            </a:r>
            <a:r>
              <a:rPr lang="ar-AE" sz="1100" b="0" i="0" u="none" strike="noStrike" cap="none" dirty="0">
                <a:solidFill>
                  <a:schemeClr val="dk2"/>
                </a:solidFill>
                <a:latin typeface="Arial"/>
                <a:ea typeface="Arial"/>
                <a:cs typeface="Arial"/>
                <a:sym typeface="Arial"/>
                <a:rtl/>
              </a:rPr>
              <a:t> وضَعه بجانب الكوب المرقّم </a:t>
            </a:r>
            <a:r>
              <a:rPr lang="ar-AE" sz="1100" b="0" i="0" u="none" strike="noStrike" cap="none" dirty="0">
                <a:solidFill>
                  <a:schemeClr val="dk2"/>
                </a:solidFill>
                <a:latin typeface="Arial"/>
                <a:ea typeface="Arial"/>
                <a:cs typeface="Arial"/>
                <a:sym typeface="Arial"/>
              </a:rPr>
              <a:t>5</a:t>
            </a:r>
            <a:r>
              <a:rPr lang="ar-AE" sz="1100" b="0" i="0" u="none" strike="noStrike" cap="none" dirty="0">
                <a:solidFill>
                  <a:schemeClr val="dk2"/>
                </a:solidFill>
                <a:latin typeface="Arial"/>
                <a:ea typeface="Arial"/>
                <a:cs typeface="Arial"/>
                <a:sym typeface="Arial"/>
                <a:rtl/>
              </a:rPr>
              <a:t>.</a:t>
            </a:r>
            <a:endParaRPr dirty="0"/>
          </a:p>
          <a:p>
            <a:pPr marL="158750" lvl="0" indent="0" algn="l" rtl="1">
              <a:lnSpc>
                <a:spcPct val="100000"/>
              </a:lnSpc>
              <a:spcBef>
                <a:spcPts val="0"/>
              </a:spcBef>
              <a:spcAft>
                <a:spcPts val="0"/>
              </a:spcAft>
              <a:buSzPts val="1100"/>
              <a:buNone/>
            </a:pP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الآن، تتبقى لدينا قائمتان برقم واحد في كل منهما.</a:t>
            </a:r>
            <a:endParaRPr dirty="0"/>
          </a:p>
          <a:p>
            <a:pPr marL="158750" lvl="0" indent="0" algn="l" rtl="1">
              <a:lnSpc>
                <a:spcPct val="100000"/>
              </a:lnSpc>
              <a:spcBef>
                <a:spcPts val="0"/>
              </a:spcBef>
              <a:spcAft>
                <a:spcPts val="0"/>
              </a:spcAft>
              <a:buSzPts val="1100"/>
              <a:buNone/>
            </a:pP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سنأخذ الرقم الأصغر من هاتين القائمتين، وهو </a:t>
            </a:r>
            <a:r>
              <a:rPr lang="ar-AE" sz="1100" b="0" i="0" u="none" strike="noStrike" cap="none" dirty="0">
                <a:solidFill>
                  <a:schemeClr val="dk2"/>
                </a:solidFill>
                <a:latin typeface="Arial"/>
                <a:ea typeface="Arial"/>
                <a:cs typeface="Arial"/>
                <a:sym typeface="Arial"/>
              </a:rPr>
              <a:t>64</a:t>
            </a:r>
            <a:r>
              <a:rPr lang="ar-AE" sz="1100" b="0" i="0" u="none" strike="noStrike" cap="none" dirty="0">
                <a:solidFill>
                  <a:schemeClr val="dk2"/>
                </a:solidFill>
                <a:latin typeface="Arial"/>
                <a:ea typeface="Arial"/>
                <a:cs typeface="Arial"/>
                <a:sym typeface="Arial"/>
                <a:rtl/>
              </a:rPr>
              <a:t> ونضعه بجوار </a:t>
            </a:r>
            <a:r>
              <a:rPr lang="ar-AE" sz="1100" b="0" i="0" u="none" strike="noStrike" cap="none" dirty="0">
                <a:solidFill>
                  <a:schemeClr val="dk2"/>
                </a:solidFill>
                <a:latin typeface="Arial"/>
                <a:ea typeface="Arial"/>
                <a:cs typeface="Arial"/>
                <a:sym typeface="Arial"/>
              </a:rPr>
              <a:t>23</a:t>
            </a:r>
            <a:r>
              <a:rPr lang="ar-AE" sz="1100" b="0" i="0" u="none" strike="noStrike" cap="none" dirty="0">
                <a:solidFill>
                  <a:schemeClr val="dk2"/>
                </a:solidFill>
                <a:latin typeface="Arial"/>
                <a:ea typeface="Arial"/>
                <a:cs typeface="Arial"/>
                <a:sym typeface="Arial"/>
                <a:rtl/>
              </a:rPr>
              <a:t>. [خذوا الكوب </a:t>
            </a:r>
            <a:r>
              <a:rPr lang="ar-AE" sz="1100" b="0" i="0" u="none" strike="noStrike" cap="none" dirty="0">
                <a:solidFill>
                  <a:schemeClr val="dk2"/>
                </a:solidFill>
                <a:latin typeface="Arial"/>
                <a:ea typeface="Arial"/>
                <a:cs typeface="Arial"/>
                <a:sym typeface="Arial"/>
              </a:rPr>
              <a:t>64</a:t>
            </a:r>
            <a:r>
              <a:rPr lang="ar-AE" sz="1100" b="0" i="0" u="none" strike="noStrike" cap="none" dirty="0">
                <a:solidFill>
                  <a:schemeClr val="dk2"/>
                </a:solidFill>
                <a:latin typeface="Arial"/>
                <a:ea typeface="Arial"/>
                <a:cs typeface="Arial"/>
                <a:sym typeface="Arial"/>
                <a:rtl/>
              </a:rPr>
              <a:t> وضعوه بجانب الكوب المرقّم </a:t>
            </a:r>
            <a:r>
              <a:rPr lang="ar-AE" sz="1100" b="0" i="0" u="none" strike="noStrike" cap="none" dirty="0">
                <a:solidFill>
                  <a:schemeClr val="dk2"/>
                </a:solidFill>
                <a:latin typeface="Arial"/>
                <a:ea typeface="Arial"/>
                <a:cs typeface="Arial"/>
                <a:sym typeface="Arial"/>
              </a:rPr>
              <a:t>23</a:t>
            </a:r>
            <a:r>
              <a:rPr lang="ar-AE" sz="1100" b="0" i="0" u="none" strike="noStrike" cap="none" dirty="0">
                <a:solidFill>
                  <a:schemeClr val="dk2"/>
                </a:solidFill>
                <a:latin typeface="Arial"/>
                <a:ea typeface="Arial"/>
                <a:cs typeface="Arial"/>
                <a:sym typeface="Arial"/>
                <a:rtl/>
              </a:rPr>
              <a:t>.]</a:t>
            </a:r>
            <a:endParaRPr b="0" dirty="0">
              <a:solidFill>
                <a:schemeClr val="dk2"/>
              </a:solidFill>
            </a:endParaRPr>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أخيرًا، سنضع آخر كوب مُرقَّم، </a:t>
            </a:r>
            <a:r>
              <a:rPr lang="ar-AE" sz="1100" b="0" i="0" u="none" strike="noStrike" cap="none" dirty="0">
                <a:solidFill>
                  <a:schemeClr val="dk2"/>
                </a:solidFill>
                <a:latin typeface="Arial"/>
                <a:ea typeface="Arial"/>
                <a:cs typeface="Arial"/>
                <a:sym typeface="Arial"/>
              </a:rPr>
              <a:t>98</a:t>
            </a:r>
            <a:r>
              <a:rPr lang="ar-AE" sz="1100" b="0" i="0" u="none" strike="noStrike" cap="none" dirty="0">
                <a:solidFill>
                  <a:schemeClr val="dk2"/>
                </a:solidFill>
                <a:latin typeface="Arial"/>
                <a:ea typeface="Arial"/>
                <a:cs typeface="Arial"/>
                <a:sym typeface="Arial"/>
                <a:rtl/>
              </a:rPr>
              <a:t>، بجوار </a:t>
            </a:r>
            <a:r>
              <a:rPr lang="ar-AE" sz="1100" b="0" i="0" u="none" strike="noStrike" cap="none" dirty="0">
                <a:solidFill>
                  <a:schemeClr val="dk2"/>
                </a:solidFill>
                <a:latin typeface="Arial"/>
                <a:ea typeface="Arial"/>
                <a:cs typeface="Arial"/>
                <a:sym typeface="Arial"/>
              </a:rPr>
              <a:t>64</a:t>
            </a:r>
            <a:r>
              <a:rPr lang="ar-AE" sz="1100" b="0" i="0" u="none" strike="noStrike" cap="none" dirty="0">
                <a:solidFill>
                  <a:schemeClr val="dk2"/>
                </a:solidFill>
                <a:latin typeface="Arial"/>
                <a:ea typeface="Arial"/>
                <a:cs typeface="Arial"/>
                <a:sym typeface="Arial"/>
                <a:rtl/>
              </a:rPr>
              <a:t>.</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خذوا الكوب </a:t>
            </a:r>
            <a:r>
              <a:rPr lang="ar-AE" sz="1100" b="0" i="0" u="none" strike="noStrike" cap="none" dirty="0">
                <a:solidFill>
                  <a:schemeClr val="dk2"/>
                </a:solidFill>
                <a:latin typeface="Arial"/>
                <a:ea typeface="Arial"/>
                <a:cs typeface="Arial"/>
                <a:sym typeface="Arial"/>
              </a:rPr>
              <a:t>98</a:t>
            </a:r>
            <a:r>
              <a:rPr lang="ar-AE" sz="1100" b="0" i="0" u="none" strike="noStrike" cap="none" dirty="0">
                <a:solidFill>
                  <a:schemeClr val="dk2"/>
                </a:solidFill>
                <a:latin typeface="Arial"/>
                <a:ea typeface="Arial"/>
                <a:cs typeface="Arial"/>
                <a:sym typeface="Arial"/>
                <a:rtl/>
              </a:rPr>
              <a:t> وضعوه بجانب الكوب المرقّم </a:t>
            </a:r>
            <a:r>
              <a:rPr lang="ar-AE" sz="1100" b="0" i="0" u="none" strike="noStrike" cap="none" dirty="0">
                <a:solidFill>
                  <a:schemeClr val="dk2"/>
                </a:solidFill>
                <a:latin typeface="Arial"/>
                <a:ea typeface="Arial"/>
                <a:cs typeface="Arial"/>
                <a:sym typeface="Arial"/>
              </a:rPr>
              <a:t>64</a:t>
            </a:r>
            <a:r>
              <a:rPr lang="ar-AE" sz="1100" b="0" i="0" u="none" strike="noStrike" cap="none" dirty="0">
                <a:solidFill>
                  <a:schemeClr val="dk2"/>
                </a:solidFill>
                <a:latin typeface="Arial"/>
                <a:ea typeface="Arial"/>
                <a:cs typeface="Arial"/>
                <a:sym typeface="Arial"/>
                <a:rtl/>
              </a:rPr>
              <a:t>.</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الآن، لدينا قائمة بأربعة أكواب مرقّمة مرتّبة.</a:t>
            </a:r>
            <a:endParaRPr dirty="0"/>
          </a:p>
          <a:p>
            <a:pPr marL="158750" lvl="0" indent="0" algn="l" rtl="1">
              <a:lnSpc>
                <a:spcPct val="100000"/>
              </a:lnSpc>
              <a:spcBef>
                <a:spcPts val="0"/>
              </a:spcBef>
              <a:spcAft>
                <a:spcPts val="0"/>
              </a:spcAft>
              <a:buSzPts val="1100"/>
              <a:buNone/>
            </a:pP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بعد ذلك، سنكرر نفس العملية مع هذين الزوجين من الأكواب. [أشِر إلى أزواج الأكواب المرقّمة </a:t>
            </a:r>
            <a:r>
              <a:rPr lang="ar-AE" sz="1100" b="0" i="0" u="none" strike="noStrike" cap="none" dirty="0">
                <a:solidFill>
                  <a:schemeClr val="dk2"/>
                </a:solidFill>
                <a:latin typeface="Arial"/>
                <a:ea typeface="Arial"/>
                <a:cs typeface="Arial"/>
                <a:sym typeface="Arial"/>
              </a:rPr>
              <a:t>110</a:t>
            </a:r>
            <a:r>
              <a:rPr lang="ar-AE" sz="1100" b="0" i="0" u="none" strike="noStrike" cap="none" dirty="0">
                <a:solidFill>
                  <a:schemeClr val="dk2"/>
                </a:solidFill>
                <a:latin typeface="Arial"/>
                <a:ea typeface="Arial"/>
                <a:cs typeface="Arial"/>
                <a:sym typeface="Arial"/>
                <a:rtl/>
              </a:rPr>
              <a:t> و</a:t>
            </a:r>
            <a:r>
              <a:rPr lang="ar-AE" sz="1100" b="0" i="0" u="none" strike="noStrike" cap="none" dirty="0">
                <a:solidFill>
                  <a:schemeClr val="dk2"/>
                </a:solidFill>
                <a:latin typeface="Arial"/>
                <a:ea typeface="Arial"/>
                <a:cs typeface="Arial"/>
                <a:sym typeface="Arial"/>
              </a:rPr>
              <a:t>125</a:t>
            </a:r>
            <a:r>
              <a:rPr lang="ar-AE" sz="1100" b="0" i="0" u="none" strike="noStrike" cap="none" dirty="0">
                <a:solidFill>
                  <a:schemeClr val="dk2"/>
                </a:solidFill>
                <a:latin typeface="Arial"/>
                <a:ea typeface="Arial"/>
                <a:cs typeface="Arial"/>
                <a:sym typeface="Arial"/>
                <a:rtl/>
              </a:rPr>
              <a:t> و</a:t>
            </a:r>
            <a:r>
              <a:rPr lang="ar-AE" sz="1100" b="0" i="0" u="none" strike="noStrike" cap="none" dirty="0">
                <a:solidFill>
                  <a:schemeClr val="dk2"/>
                </a:solidFill>
                <a:latin typeface="Arial"/>
                <a:ea typeface="Arial"/>
                <a:cs typeface="Arial"/>
                <a:sym typeface="Arial"/>
              </a:rPr>
              <a:t>28</a:t>
            </a:r>
            <a:r>
              <a:rPr lang="ar-AE" sz="1100" b="0" i="0" u="none" strike="noStrike" cap="none" dirty="0">
                <a:solidFill>
                  <a:schemeClr val="dk2"/>
                </a:solidFill>
                <a:latin typeface="Arial"/>
                <a:ea typeface="Arial"/>
                <a:cs typeface="Arial"/>
                <a:sym typeface="Arial"/>
                <a:rtl/>
              </a:rPr>
              <a:t> و</a:t>
            </a:r>
            <a:r>
              <a:rPr lang="ar-AE" sz="1100" b="0" i="0" u="none" strike="noStrike" cap="none" dirty="0">
                <a:solidFill>
                  <a:schemeClr val="dk2"/>
                </a:solidFill>
                <a:latin typeface="Arial"/>
                <a:ea typeface="Arial"/>
                <a:cs typeface="Arial"/>
                <a:sym typeface="Arial"/>
              </a:rPr>
              <a:t>37</a:t>
            </a:r>
            <a:r>
              <a:rPr lang="ar-AE" sz="1100" b="0" i="0" u="none" strike="noStrike" cap="none" dirty="0">
                <a:solidFill>
                  <a:schemeClr val="dk2"/>
                </a:solidFill>
                <a:latin typeface="Arial"/>
                <a:ea typeface="Arial"/>
                <a:cs typeface="Arial"/>
                <a:sym typeface="Arial"/>
                <a:rtl/>
              </a:rPr>
              <a:t>.]</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تفاعُل الصف</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لا تنفّذ هذه العملية فعليًا. بدلاً من ذلك، حدد الشكل الذي ستبدو عليه النتيجة النهائية بالإشارة إلى الطريقة التي سيتم بها دمج الأكواب المرقمة </a:t>
            </a:r>
            <a:r>
              <a:rPr lang="ar-AE" sz="1100" b="0" i="0" u="none" strike="noStrike" cap="none" dirty="0">
                <a:solidFill>
                  <a:schemeClr val="dk2"/>
                </a:solidFill>
                <a:latin typeface="Arial"/>
                <a:ea typeface="Arial"/>
                <a:cs typeface="Arial"/>
                <a:sym typeface="Arial"/>
              </a:rPr>
              <a:t>110</a:t>
            </a:r>
            <a:r>
              <a:rPr lang="ar-AE" sz="1100" b="0" i="0" u="none" strike="noStrike" cap="none" dirty="0">
                <a:solidFill>
                  <a:schemeClr val="dk2"/>
                </a:solidFill>
                <a:latin typeface="Arial"/>
                <a:ea typeface="Arial"/>
                <a:cs typeface="Arial"/>
                <a:sym typeface="Arial"/>
                <a:rtl/>
              </a:rPr>
              <a:t> و</a:t>
            </a:r>
            <a:r>
              <a:rPr lang="ar-AE" sz="1100" b="0" i="0" u="none" strike="noStrike" cap="none" dirty="0">
                <a:solidFill>
                  <a:schemeClr val="dk2"/>
                </a:solidFill>
                <a:latin typeface="Arial"/>
                <a:ea typeface="Arial"/>
                <a:cs typeface="Arial"/>
                <a:sym typeface="Arial"/>
              </a:rPr>
              <a:t>125</a:t>
            </a:r>
            <a:r>
              <a:rPr lang="ar-AE" sz="1100" b="0" i="0" u="none" strike="noStrike" cap="none" dirty="0">
                <a:solidFill>
                  <a:schemeClr val="dk2"/>
                </a:solidFill>
                <a:latin typeface="Arial"/>
                <a:ea typeface="Arial"/>
                <a:cs typeface="Arial"/>
                <a:sym typeface="Arial"/>
                <a:rtl/>
              </a:rPr>
              <a:t> و</a:t>
            </a:r>
            <a:r>
              <a:rPr lang="ar-AE" sz="1100" b="0" i="0" u="none" strike="noStrike" cap="none" dirty="0">
                <a:solidFill>
                  <a:schemeClr val="dk2"/>
                </a:solidFill>
                <a:latin typeface="Arial"/>
                <a:ea typeface="Arial"/>
                <a:cs typeface="Arial"/>
                <a:sym typeface="Arial"/>
              </a:rPr>
              <a:t>28</a:t>
            </a:r>
            <a:r>
              <a:rPr lang="ar-AE" sz="1100" b="0" i="0" u="none" strike="noStrike" cap="none" dirty="0">
                <a:solidFill>
                  <a:schemeClr val="dk2"/>
                </a:solidFill>
                <a:latin typeface="Arial"/>
                <a:ea typeface="Arial"/>
                <a:cs typeface="Arial"/>
                <a:sym typeface="Arial"/>
                <a:rtl/>
              </a:rPr>
              <a:t> و</a:t>
            </a:r>
            <a:r>
              <a:rPr lang="ar-AE" sz="1100" b="0" i="0" u="none" strike="noStrike" cap="none" dirty="0">
                <a:solidFill>
                  <a:schemeClr val="dk2"/>
                </a:solidFill>
                <a:latin typeface="Arial"/>
                <a:ea typeface="Arial"/>
                <a:cs typeface="Arial"/>
                <a:sym typeface="Arial"/>
              </a:rPr>
              <a:t>37</a:t>
            </a:r>
            <a:r>
              <a:rPr lang="ar-AE" sz="1100" b="0" i="0" u="none" strike="noStrike" cap="none" dirty="0">
                <a:solidFill>
                  <a:schemeClr val="dk2"/>
                </a:solidFill>
                <a:latin typeface="Arial"/>
                <a:ea typeface="Arial"/>
                <a:cs typeface="Arial"/>
                <a:sym typeface="Arial"/>
                <a:rtl/>
              </a:rPr>
              <a:t>، المتوفرة في صف "القائمتين" من الترتيب بالدمج - الخطوة الثانية: مخطط تسُد.</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أخيرًا، كما يوضح المخطط، لدينا قائمتان مرتّبتان. الآن، سندمج هاتين القائمتين. سنتبع نفس النهج الذي اتبعناه سابقًا (حيث دمجنا أربع قوائم في قائمتين).</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تفاعُل الصف</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أشر إلى صف "القوائم الأربع" وصف "القائمتين" في الترتيب بالدمج - الخطوة الثانية: مخطط تسُد.</a:t>
            </a:r>
            <a:endParaRPr dirty="0"/>
          </a:p>
          <a:p>
            <a:pPr marL="158750" lvl="0" indent="0" algn="l" rtl="1">
              <a:lnSpc>
                <a:spcPct val="100000"/>
              </a:lnSpc>
              <a:spcBef>
                <a:spcPts val="0"/>
              </a:spcBef>
              <a:spcAft>
                <a:spcPts val="0"/>
              </a:spcAft>
              <a:buSzPts val="1100"/>
              <a:buNone/>
            </a:pP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الآن قد اكتمل ترتيب قائمة الأكواب المرقّمة الخاصة بنا!</a:t>
            </a:r>
            <a:endParaRPr dirty="0"/>
          </a:p>
          <a:p>
            <a:pPr marL="158750" lvl="0" indent="0" algn="l" rtl="1">
              <a:lnSpc>
                <a:spcPct val="100000"/>
              </a:lnSpc>
              <a:spcBef>
                <a:spcPts val="0"/>
              </a:spcBef>
              <a:spcAft>
                <a:spcPts val="0"/>
              </a:spcAft>
              <a:buSzPts val="1100"/>
              <a:buNone/>
            </a:pP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أشر إلى صف "القائمة الواحدة المرتّبة" من الترتيب بالدمج - الخطوة الثانية: مخطط تسُد.</a:t>
            </a:r>
            <a:endParaRPr dirty="0"/>
          </a:p>
          <a:p>
            <a:pPr marL="158750" lvl="0" indent="0" algn="l" rtl="1">
              <a:lnSpc>
                <a:spcPct val="100000"/>
              </a:lnSpc>
              <a:spcBef>
                <a:spcPts val="0"/>
              </a:spcBef>
              <a:spcAft>
                <a:spcPts val="0"/>
              </a:spcAft>
              <a:buSzPts val="1100"/>
              <a:buNone/>
            </a:pP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تم حل المسألة!</a:t>
            </a:r>
            <a:endParaRPr b="0" dirty="0">
              <a:solidFill>
                <a:schemeClr val="dk2"/>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p16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2" name="Google Shape;742;p1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r" rtl="1">
              <a:lnSpc>
                <a:spcPct val="100000"/>
              </a:lnSpc>
              <a:spcBef>
                <a:spcPts val="0"/>
              </a:spcBef>
              <a:spcAft>
                <a:spcPts val="0"/>
              </a:spcAft>
              <a:buSzPts val="1100"/>
              <a:buNone/>
            </a:pPr>
            <a:r>
              <a:rPr lang="ar-AE" sz="1100" b="1" i="0" u="sng" strike="noStrike" cap="none" dirty="0">
                <a:solidFill>
                  <a:schemeClr val="dk2"/>
                </a:solidFill>
                <a:latin typeface="Arial"/>
                <a:ea typeface="Arial"/>
                <a:cs typeface="Arial"/>
                <a:sym typeface="Arial"/>
                <a:rtl/>
              </a:rPr>
              <a:t>ملاحظات المتحدث:</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اشتمل هذا الترتيب بالدمج على </a:t>
            </a:r>
            <a:r>
              <a:rPr lang="ar-AE" sz="1100" b="0" i="0" u="none" strike="noStrike" cap="none" dirty="0">
                <a:solidFill>
                  <a:schemeClr val="dk2"/>
                </a:solidFill>
                <a:latin typeface="Arial"/>
                <a:ea typeface="Arial"/>
                <a:cs typeface="Arial"/>
                <a:sym typeface="Arial"/>
              </a:rPr>
              <a:t>15</a:t>
            </a:r>
            <a:r>
              <a:rPr lang="ar-AE" sz="1100" b="0" i="0" u="none" strike="noStrike" cap="none" dirty="0">
                <a:solidFill>
                  <a:schemeClr val="dk2"/>
                </a:solidFill>
                <a:latin typeface="Arial"/>
                <a:ea typeface="Arial"/>
                <a:cs typeface="Arial"/>
                <a:sym typeface="Arial"/>
                <a:rtl/>
              </a:rPr>
              <a:t> مقارنة، مقابل </a:t>
            </a:r>
            <a:r>
              <a:rPr lang="ar-AE" sz="1100" b="0" i="0" u="none" strike="noStrike" cap="none" dirty="0">
                <a:solidFill>
                  <a:schemeClr val="dk2"/>
                </a:solidFill>
                <a:latin typeface="Arial"/>
                <a:ea typeface="Arial"/>
                <a:cs typeface="Arial"/>
                <a:sym typeface="Arial"/>
              </a:rPr>
              <a:t>22</a:t>
            </a:r>
            <a:r>
              <a:rPr lang="ar-AE" sz="1100" b="0" i="0" u="none" strike="noStrike" cap="none" dirty="0">
                <a:solidFill>
                  <a:schemeClr val="dk2"/>
                </a:solidFill>
                <a:latin typeface="Arial"/>
                <a:ea typeface="Arial"/>
                <a:cs typeface="Arial"/>
                <a:sym typeface="Arial"/>
                <a:rtl/>
              </a:rPr>
              <a:t> مقارنة في مثالنا الذي استخدمنا فيه الترتيب بالفقاقيع.</a:t>
            </a:r>
            <a:endParaRPr dirty="0"/>
          </a:p>
          <a:p>
            <a:pPr marL="158750" lvl="0" indent="0" algn="r" rtl="1">
              <a:lnSpc>
                <a:spcPct val="100000"/>
              </a:lnSpc>
              <a:spcBef>
                <a:spcPts val="0"/>
              </a:spcBef>
              <a:spcAft>
                <a:spcPts val="0"/>
              </a:spcAft>
              <a:buSzPts val="1100"/>
              <a:buNone/>
            </a:pP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الرابح هو الترتيب بالدمج!</a:t>
            </a:r>
            <a:endParaRPr dirty="0"/>
          </a:p>
          <a:p>
            <a:pPr marL="158750" lvl="0" indent="0" algn="r" rtl="1">
              <a:lnSpc>
                <a:spcPct val="100000"/>
              </a:lnSpc>
              <a:spcBef>
                <a:spcPts val="0"/>
              </a:spcBef>
              <a:spcAft>
                <a:spcPts val="0"/>
              </a:spcAft>
              <a:buSzPts val="1100"/>
              <a:buNone/>
            </a:pP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عند تنفيذ الترتيب بالفقاقيع والترتيب بالدمج على جهاز كمبيوتر للحصول على قائمة بآلاف الأرقام، يستغرق الترتيب بالدمج أجزاء من الثانية، بينما يُحسَب وقت تشغيل الترتيب بالفقاقيع بالدقائق. الترتيب بالدمج أكثر كفاءة بشكلٍ كبير من الترتيب بالفقاقيع.</a:t>
            </a:r>
            <a:endParaRPr b="0" dirty="0">
              <a:solidFill>
                <a:schemeClr val="dk2"/>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16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9" name="Google Shape;759;p1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r" rtl="1">
              <a:lnSpc>
                <a:spcPct val="100000"/>
              </a:lnSpc>
              <a:spcBef>
                <a:spcPts val="0"/>
              </a:spcBef>
              <a:spcAft>
                <a:spcPts val="0"/>
              </a:spcAft>
              <a:buSzPts val="1100"/>
              <a:buNone/>
            </a:pPr>
            <a:r>
              <a:rPr lang="ar-AE" sz="1100" b="1" i="0" u="sng" strike="noStrike" cap="none" dirty="0">
                <a:solidFill>
                  <a:schemeClr val="dk2"/>
                </a:solidFill>
                <a:latin typeface="Arial"/>
                <a:ea typeface="Arial"/>
                <a:cs typeface="Arial"/>
                <a:sym typeface="Arial"/>
                <a:rtl/>
              </a:rPr>
              <a:t>ملاحظات المتحدث:</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في هذا النشاط، استعرضنا طريقتين، من ضمن طرقٍ متعددة، تستخدمهما أجهزة الكمبيوتر لترتيب البيانات.</a:t>
            </a:r>
            <a:endParaRPr dirty="0"/>
          </a:p>
          <a:p>
            <a:pPr marL="158750" lvl="0" indent="0" algn="l" rtl="1">
              <a:lnSpc>
                <a:spcPct val="100000"/>
              </a:lnSpc>
              <a:spcBef>
                <a:spcPts val="0"/>
              </a:spcBef>
              <a:spcAft>
                <a:spcPts val="0"/>
              </a:spcAft>
              <a:buSzPts val="1100"/>
              <a:buNone/>
            </a:pP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وليس من غير المألوف أن تقوم خوارزميات متعددة بإنجاز نفس المهمة. ومع ذلك، فإن بعض الخوارزميات أسرع وأكثر كفاءة من غيرها، كما رأينا في حالة الترتيب بالدمج وفقًا لطريقة فرِّق تسُد، في مقابل الترتيب بالفقاقيع البسيط ولكن الذي يستغرق وقتًا أطول.</a:t>
            </a:r>
            <a:endParaRPr dirty="0"/>
          </a:p>
          <a:p>
            <a:pPr marL="158750" lvl="0" indent="0" algn="l" rtl="1">
              <a:lnSpc>
                <a:spcPct val="100000"/>
              </a:lnSpc>
              <a:spcBef>
                <a:spcPts val="0"/>
              </a:spcBef>
              <a:spcAft>
                <a:spcPts val="0"/>
              </a:spcAft>
              <a:buSzPts val="1100"/>
              <a:buNone/>
            </a:pP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تُعدّ خوارزميات الفرز عائلة مهمة من خوارزميات الكمبيوتر، ولها العديد من التطبيقات المفيدة.</a:t>
            </a:r>
            <a:endParaRPr dirty="0"/>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تشمل عائلات الخوارزميات الأخرى خوارزميات البحث، وخوارزميات البحث عن الطرق التي تستخدمها أنظمة </a:t>
            </a:r>
            <a:r>
              <a:rPr lang="ar-AE" sz="1100" b="0" i="0" u="none" strike="noStrike" cap="none" dirty="0">
                <a:solidFill>
                  <a:schemeClr val="dk2"/>
                </a:solidFill>
                <a:latin typeface="Arial"/>
                <a:ea typeface="Arial"/>
                <a:cs typeface="Arial"/>
                <a:sym typeface="Arial"/>
              </a:rPr>
              <a:t>GPS</a:t>
            </a:r>
            <a:r>
              <a:rPr lang="ar-AE" sz="1100" b="0" i="0" u="none" strike="noStrike" cap="none" dirty="0">
                <a:solidFill>
                  <a:schemeClr val="dk2"/>
                </a:solidFill>
                <a:latin typeface="Arial"/>
                <a:ea typeface="Arial"/>
                <a:cs typeface="Arial"/>
                <a:sym typeface="Arial"/>
                <a:rtl/>
              </a:rPr>
              <a:t> لتحديد المواقع، وخوارزميات التشفير التي تؤمّن الرسائل عبر الإنترنت.</a:t>
            </a:r>
            <a:endParaRPr dirty="0"/>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في السنوات الأخيرة، ربما تكونون قد سمعتم عن خوارزميات التعلّم الآلي للذكاء الاصطناعي، ومن المرجّح أنكم صادفتموها. تنشأ هذه الخوارزميات عن خوارزميات الكمبيوتر التقليدية القابلة للبرمجة. الأمر المهم في خوارزميات التعلّم الآلي للذكاء الاصطناعي هو أنها تتعلّم (تتدرّب) بمفردها من البيانات والكثير منها، بهدف تحسين استجاباتها. بعض الأمثلة على التعلّم الآلي للذكاء الاصطناعي هي عندما يشير </a:t>
            </a:r>
            <a:r>
              <a:rPr lang="ar-AE" sz="1100" b="0" i="0" u="none" strike="noStrike" cap="none" dirty="0">
                <a:solidFill>
                  <a:schemeClr val="dk2"/>
                </a:solidFill>
                <a:latin typeface="Arial"/>
                <a:ea typeface="Arial"/>
                <a:cs typeface="Arial"/>
                <a:sym typeface="Arial"/>
              </a:rPr>
              <a:t>Facebook</a:t>
            </a:r>
            <a:r>
              <a:rPr lang="ar-AE" sz="1100" b="0" i="0" u="none" strike="noStrike" cap="none" dirty="0">
                <a:solidFill>
                  <a:schemeClr val="dk2"/>
                </a:solidFill>
                <a:latin typeface="Arial"/>
                <a:ea typeface="Arial"/>
                <a:cs typeface="Arial"/>
                <a:sym typeface="Arial"/>
                <a:rtl/>
              </a:rPr>
              <a:t> لكم في صوركم، ويجيب مساعد </a:t>
            </a:r>
            <a:r>
              <a:rPr lang="ar-AE" sz="1100" b="0" i="0" u="none" strike="noStrike" cap="none" dirty="0">
                <a:solidFill>
                  <a:schemeClr val="dk2"/>
                </a:solidFill>
                <a:latin typeface="Arial"/>
                <a:ea typeface="Arial"/>
                <a:cs typeface="Arial"/>
                <a:sym typeface="Arial"/>
              </a:rPr>
              <a:t>Google</a:t>
            </a:r>
            <a:r>
              <a:rPr lang="ar-AE" sz="1100" b="0" i="0" u="none" strike="noStrike" cap="none" dirty="0">
                <a:solidFill>
                  <a:schemeClr val="dk2"/>
                </a:solidFill>
                <a:latin typeface="Arial"/>
                <a:ea typeface="Arial"/>
                <a:cs typeface="Arial"/>
                <a:sym typeface="Arial"/>
                <a:rtl/>
              </a:rPr>
              <a:t> على أسئلتكم، وعندما تظهر السيارات ذاتية القيادة على الطرق.</a:t>
            </a:r>
            <a:endParaRPr dirty="0"/>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1" i="0" u="none" strike="noStrike" cap="none" dirty="0">
                <a:solidFill>
                  <a:schemeClr val="dk2"/>
                </a:solidFill>
                <a:latin typeface="Arial"/>
                <a:ea typeface="Arial"/>
                <a:cs typeface="Arial"/>
                <a:sym typeface="Arial"/>
                <a:rtl/>
              </a:rPr>
              <a:t>ملحوظة المدرّس</a:t>
            </a:r>
            <a:endParaRPr dirty="0"/>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يمكن تطويع المثال أعلاه محليًا تبعًا لخبرات طلابك وسياقهم المحلي. </a:t>
            </a:r>
            <a:r>
              <a:rPr lang="ar-AE" sz="1100" b="0" i="0" u="none" strike="noStrike" cap="none" dirty="0">
                <a:solidFill>
                  <a:srgbClr val="000000"/>
                </a:solidFill>
                <a:latin typeface="Arial"/>
                <a:ea typeface="Arial"/>
                <a:cs typeface="Arial"/>
                <a:sym typeface="Arial"/>
                <a:rtl/>
              </a:rPr>
              <a:t>الهدف من هذه الأمثلة هو تعريف الطلاب بالمواقع الشائعة التي تستخدم التعلُّم الآلي للذكاء الاصطناعي لإتمام مهمة ما.</a:t>
            </a:r>
            <a:br>
              <a:rPr lang="en-SG" dirty="0">
                <a:solidFill>
                  <a:schemeClr val="dk2"/>
                </a:solidFill>
              </a:rPr>
            </a:br>
            <a:endParaRPr b="0" dirty="0">
              <a:solidFill>
                <a:schemeClr val="dk2"/>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1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r" rtl="1">
              <a:lnSpc>
                <a:spcPct val="100000"/>
              </a:lnSpc>
              <a:spcBef>
                <a:spcPts val="0"/>
              </a:spcBef>
              <a:spcAft>
                <a:spcPts val="0"/>
              </a:spcAft>
              <a:buSzPts val="1100"/>
              <a:buNone/>
            </a:pPr>
            <a:r>
              <a:rPr lang="ar-AE" sz="1100" b="1" i="0" u="sng" strike="noStrike" cap="none" dirty="0">
                <a:solidFill>
                  <a:schemeClr val="dk2"/>
                </a:solidFill>
                <a:latin typeface="Arial"/>
                <a:ea typeface="Arial"/>
                <a:cs typeface="Arial"/>
                <a:sym typeface="Arial"/>
                <a:rtl/>
              </a:rPr>
              <a:t>ملاحظات المتحدث:</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الخوارزميات في الأعداد الأولية</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دعونا نلقي نظرة على مسألة دفعت حدود التفكير الخوارزمي لأكثر من </a:t>
            </a:r>
            <a:r>
              <a:rPr lang="ar-AE" sz="1100" b="0" i="0" u="none" strike="noStrike" cap="none" dirty="0">
                <a:solidFill>
                  <a:schemeClr val="dk2"/>
                </a:solidFill>
                <a:latin typeface="Arial"/>
                <a:ea typeface="Arial"/>
                <a:cs typeface="Arial"/>
                <a:sym typeface="Arial"/>
              </a:rPr>
              <a:t>2000</a:t>
            </a:r>
            <a:r>
              <a:rPr lang="ar-AE" sz="1100" b="0" i="0" u="none" strike="noStrike" cap="none" dirty="0">
                <a:solidFill>
                  <a:schemeClr val="dk2"/>
                </a:solidFill>
                <a:latin typeface="Arial"/>
                <a:ea typeface="Arial"/>
                <a:cs typeface="Arial"/>
                <a:sym typeface="Arial"/>
                <a:rtl/>
              </a:rPr>
              <a:t> عام - إيجاد الأعداد الأولية.</a:t>
            </a:r>
            <a:endParaRPr dirty="0"/>
          </a:p>
          <a:p>
            <a:pPr marL="158750" lvl="0" indent="0" algn="l" rtl="1">
              <a:lnSpc>
                <a:spcPct val="100000"/>
              </a:lnSpc>
              <a:spcBef>
                <a:spcPts val="0"/>
              </a:spcBef>
              <a:spcAft>
                <a:spcPts val="0"/>
              </a:spcAft>
              <a:buSzPts val="1100"/>
              <a:buNone/>
            </a:pP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للتذكير، العدد الأولي هو مجرد عدد صحيح أكبر من </a:t>
            </a:r>
            <a:r>
              <a:rPr lang="ar-AE" sz="1100" b="0" i="0" u="none" strike="noStrike" cap="none" dirty="0">
                <a:solidFill>
                  <a:schemeClr val="dk2"/>
                </a:solidFill>
                <a:latin typeface="Arial"/>
                <a:ea typeface="Arial"/>
                <a:cs typeface="Arial"/>
                <a:sym typeface="Arial"/>
              </a:rPr>
              <a:t>1</a:t>
            </a:r>
            <a:r>
              <a:rPr lang="ar-AE" sz="1100" b="0" i="0" u="none" strike="noStrike" cap="none" dirty="0">
                <a:solidFill>
                  <a:schemeClr val="dk2"/>
                </a:solidFill>
                <a:latin typeface="Arial"/>
                <a:ea typeface="Arial"/>
                <a:cs typeface="Arial"/>
                <a:sym typeface="Arial"/>
                <a:rtl/>
              </a:rPr>
              <a:t> لا يقبل القسمة إلا على </a:t>
            </a:r>
            <a:r>
              <a:rPr lang="ar-AE" sz="1100" b="0" i="0" u="none" strike="noStrike" cap="none" dirty="0">
                <a:solidFill>
                  <a:schemeClr val="dk2"/>
                </a:solidFill>
                <a:latin typeface="Arial"/>
                <a:ea typeface="Arial"/>
                <a:cs typeface="Arial"/>
                <a:sym typeface="Arial"/>
              </a:rPr>
              <a:t>1</a:t>
            </a:r>
            <a:r>
              <a:rPr lang="ar-AE" sz="1100" b="0" i="0" u="none" strike="noStrike" cap="none" dirty="0">
                <a:solidFill>
                  <a:schemeClr val="dk2"/>
                </a:solidFill>
                <a:latin typeface="Arial"/>
                <a:ea typeface="Arial"/>
                <a:cs typeface="Arial"/>
                <a:sym typeface="Arial"/>
                <a:rtl/>
              </a:rPr>
              <a:t> وعلى نفسه. مثلاً، </a:t>
            </a:r>
            <a:r>
              <a:rPr lang="ar-AE" sz="1100" b="0" i="0" u="none" strike="noStrike" cap="none" dirty="0">
                <a:solidFill>
                  <a:schemeClr val="dk2"/>
                </a:solidFill>
                <a:latin typeface="Arial"/>
                <a:ea typeface="Arial"/>
                <a:cs typeface="Arial"/>
                <a:sym typeface="Arial"/>
              </a:rPr>
              <a:t>2</a:t>
            </a:r>
            <a:r>
              <a:rPr lang="ar-AE" sz="1100" b="0" i="0" u="none" strike="noStrike" cap="none" dirty="0">
                <a:solidFill>
                  <a:schemeClr val="dk2"/>
                </a:solidFill>
                <a:latin typeface="Arial"/>
                <a:ea typeface="Arial"/>
                <a:cs typeface="Arial"/>
                <a:sym typeface="Arial"/>
                <a:rtl/>
              </a:rPr>
              <a:t> و</a:t>
            </a:r>
            <a:r>
              <a:rPr lang="ar-AE" sz="1100" b="0" i="0" u="none" strike="noStrike" cap="none" dirty="0">
                <a:solidFill>
                  <a:schemeClr val="dk2"/>
                </a:solidFill>
                <a:latin typeface="Arial"/>
                <a:ea typeface="Arial"/>
                <a:cs typeface="Arial"/>
                <a:sym typeface="Arial"/>
              </a:rPr>
              <a:t>3</a:t>
            </a:r>
            <a:r>
              <a:rPr lang="ar-AE" sz="1100" b="0" i="0" u="none" strike="noStrike" cap="none" dirty="0">
                <a:solidFill>
                  <a:schemeClr val="dk2"/>
                </a:solidFill>
                <a:latin typeface="Arial"/>
                <a:ea typeface="Arial"/>
                <a:cs typeface="Arial"/>
                <a:sym typeface="Arial"/>
                <a:rtl/>
              </a:rPr>
              <a:t> و</a:t>
            </a:r>
            <a:r>
              <a:rPr lang="ar-AE" sz="1100" b="0" i="0" u="none" strike="noStrike" cap="none" dirty="0">
                <a:solidFill>
                  <a:schemeClr val="dk2"/>
                </a:solidFill>
                <a:latin typeface="Arial"/>
                <a:ea typeface="Arial"/>
                <a:cs typeface="Arial"/>
                <a:sym typeface="Arial"/>
              </a:rPr>
              <a:t>5</a:t>
            </a:r>
            <a:r>
              <a:rPr lang="ar-AE" sz="1100" b="0" i="0" u="none" strike="noStrike" cap="none" dirty="0">
                <a:solidFill>
                  <a:schemeClr val="dk2"/>
                </a:solidFill>
                <a:latin typeface="Arial"/>
                <a:ea typeface="Arial"/>
                <a:cs typeface="Arial"/>
                <a:sym typeface="Arial"/>
                <a:rtl/>
              </a:rPr>
              <a:t> و</a:t>
            </a:r>
            <a:r>
              <a:rPr lang="ar-AE" sz="1100" b="0" i="0" u="none" strike="noStrike" cap="none" dirty="0">
                <a:solidFill>
                  <a:schemeClr val="dk2"/>
                </a:solidFill>
                <a:latin typeface="Arial"/>
                <a:ea typeface="Arial"/>
                <a:cs typeface="Arial"/>
                <a:sym typeface="Arial"/>
              </a:rPr>
              <a:t>7</a:t>
            </a:r>
            <a:r>
              <a:rPr lang="ar-AE" sz="1100" b="0" i="0" u="none" strike="noStrike" cap="none" dirty="0">
                <a:solidFill>
                  <a:schemeClr val="dk2"/>
                </a:solidFill>
                <a:latin typeface="Arial"/>
                <a:ea typeface="Arial"/>
                <a:cs typeface="Arial"/>
                <a:sym typeface="Arial"/>
                <a:rtl/>
              </a:rPr>
              <a:t> و</a:t>
            </a:r>
            <a:r>
              <a:rPr lang="ar-AE" sz="1100" b="0" i="0" u="none" strike="noStrike" cap="none" dirty="0">
                <a:solidFill>
                  <a:schemeClr val="dk2"/>
                </a:solidFill>
                <a:latin typeface="Arial"/>
                <a:ea typeface="Arial"/>
                <a:cs typeface="Arial"/>
                <a:sym typeface="Arial"/>
              </a:rPr>
              <a:t>11</a:t>
            </a:r>
            <a:r>
              <a:rPr lang="ar-AE" sz="1100" b="0" i="0" u="none" strike="noStrike" cap="none" dirty="0">
                <a:solidFill>
                  <a:schemeClr val="dk2"/>
                </a:solidFill>
                <a:latin typeface="Arial"/>
                <a:ea typeface="Arial"/>
                <a:cs typeface="Arial"/>
                <a:sym typeface="Arial"/>
                <a:rtl/>
              </a:rPr>
              <a:t> هي أعداد أولية.</a:t>
            </a:r>
            <a:endParaRPr dirty="0"/>
          </a:p>
          <a:p>
            <a:pPr marL="158750" lvl="0" indent="0" algn="l" rtl="1">
              <a:lnSpc>
                <a:spcPct val="100000"/>
              </a:lnSpc>
              <a:spcBef>
                <a:spcPts val="0"/>
              </a:spcBef>
              <a:spcAft>
                <a:spcPts val="0"/>
              </a:spcAft>
              <a:buSzPts val="1100"/>
              <a:buNone/>
            </a:pP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والرقم </a:t>
            </a:r>
            <a:r>
              <a:rPr lang="ar-AE" sz="1100" b="0" i="0" u="none" strike="noStrike" cap="none" dirty="0">
                <a:solidFill>
                  <a:schemeClr val="dk2"/>
                </a:solidFill>
                <a:latin typeface="Arial"/>
                <a:ea typeface="Arial"/>
                <a:cs typeface="Arial"/>
                <a:sym typeface="Arial"/>
              </a:rPr>
              <a:t>6</a:t>
            </a:r>
            <a:r>
              <a:rPr lang="ar-AE" sz="1100" b="0" i="0" u="none" strike="noStrike" cap="none" dirty="0">
                <a:solidFill>
                  <a:schemeClr val="dk2"/>
                </a:solidFill>
                <a:latin typeface="Arial"/>
                <a:ea typeface="Arial"/>
                <a:cs typeface="Arial"/>
                <a:sym typeface="Arial"/>
                <a:rtl/>
              </a:rPr>
              <a:t> ـ على سبيل المثال ـ ليس عددًا أوليًا، لأن </a:t>
            </a:r>
            <a:r>
              <a:rPr lang="ar-AE" sz="1100" b="0" i="0" u="none" strike="noStrike" cap="none" dirty="0">
                <a:solidFill>
                  <a:schemeClr val="dk2"/>
                </a:solidFill>
                <a:latin typeface="Arial"/>
                <a:ea typeface="Arial"/>
                <a:cs typeface="Arial"/>
                <a:sym typeface="Arial"/>
              </a:rPr>
              <a:t>6</a:t>
            </a:r>
            <a:r>
              <a:rPr lang="ar-AE" sz="1100" b="0" i="0" u="none" strike="noStrike" cap="none" dirty="0">
                <a:solidFill>
                  <a:schemeClr val="dk2"/>
                </a:solidFill>
                <a:latin typeface="Arial"/>
                <a:ea typeface="Arial"/>
                <a:cs typeface="Arial"/>
                <a:sym typeface="Arial"/>
                <a:rtl/>
              </a:rPr>
              <a:t> يقبل القسمة على </a:t>
            </a:r>
            <a:r>
              <a:rPr lang="ar-AE" sz="1100" b="0" i="0" u="none" strike="noStrike" cap="none" dirty="0">
                <a:solidFill>
                  <a:schemeClr val="dk2"/>
                </a:solidFill>
                <a:latin typeface="Arial"/>
                <a:ea typeface="Arial"/>
                <a:cs typeface="Arial"/>
                <a:sym typeface="Arial"/>
              </a:rPr>
              <a:t>1</a:t>
            </a:r>
            <a:r>
              <a:rPr lang="ar-AE" sz="1100" b="0" i="0" u="none" strike="noStrike" cap="none" dirty="0">
                <a:solidFill>
                  <a:schemeClr val="dk2"/>
                </a:solidFill>
                <a:latin typeface="Arial"/>
                <a:ea typeface="Arial"/>
                <a:cs typeface="Arial"/>
                <a:sym typeface="Arial"/>
                <a:rtl/>
              </a:rPr>
              <a:t> و</a:t>
            </a:r>
            <a:r>
              <a:rPr lang="ar-AE" sz="1100" b="0" i="0" u="none" strike="noStrike" cap="none" dirty="0">
                <a:solidFill>
                  <a:schemeClr val="dk2"/>
                </a:solidFill>
                <a:latin typeface="Arial"/>
                <a:ea typeface="Arial"/>
                <a:cs typeface="Arial"/>
                <a:sym typeface="Arial"/>
              </a:rPr>
              <a:t>2</a:t>
            </a:r>
            <a:r>
              <a:rPr lang="ar-AE" sz="1100" b="0" i="0" u="none" strike="noStrike" cap="none" dirty="0">
                <a:solidFill>
                  <a:schemeClr val="dk2"/>
                </a:solidFill>
                <a:latin typeface="Arial"/>
                <a:ea typeface="Arial"/>
                <a:cs typeface="Arial"/>
                <a:sym typeface="Arial"/>
                <a:rtl/>
              </a:rPr>
              <a:t> و</a:t>
            </a:r>
            <a:r>
              <a:rPr lang="ar-AE" sz="1100" b="0" i="0" u="none" strike="noStrike" cap="none" dirty="0">
                <a:solidFill>
                  <a:schemeClr val="dk2"/>
                </a:solidFill>
                <a:latin typeface="Arial"/>
                <a:ea typeface="Arial"/>
                <a:cs typeface="Arial"/>
                <a:sym typeface="Arial"/>
              </a:rPr>
              <a:t>3</a:t>
            </a:r>
            <a:r>
              <a:rPr lang="ar-AE" sz="1100" b="0" i="0" u="none" strike="noStrike" cap="none" dirty="0">
                <a:solidFill>
                  <a:schemeClr val="dk2"/>
                </a:solidFill>
                <a:latin typeface="Arial"/>
                <a:ea typeface="Arial"/>
                <a:cs typeface="Arial"/>
                <a:sym typeface="Arial"/>
                <a:rtl/>
              </a:rPr>
              <a:t> و</a:t>
            </a:r>
            <a:r>
              <a:rPr lang="ar-AE" sz="1100" b="0" i="0" u="none" strike="noStrike" cap="none" dirty="0">
                <a:solidFill>
                  <a:schemeClr val="dk2"/>
                </a:solidFill>
                <a:latin typeface="Arial"/>
                <a:ea typeface="Arial"/>
                <a:cs typeface="Arial"/>
                <a:sym typeface="Arial"/>
              </a:rPr>
              <a:t>6</a:t>
            </a:r>
            <a:r>
              <a:rPr lang="ar-AE" sz="1100" b="0" i="0" u="none" strike="noStrike" cap="none" dirty="0">
                <a:solidFill>
                  <a:schemeClr val="dk2"/>
                </a:solidFill>
                <a:latin typeface="Arial"/>
                <a:ea typeface="Arial"/>
                <a:cs typeface="Arial"/>
                <a:sym typeface="Arial"/>
                <a:rtl/>
              </a:rPr>
              <a:t>. كذلك الرقم </a:t>
            </a:r>
            <a:r>
              <a:rPr lang="ar-AE" sz="1100" b="0" i="0" u="none" strike="noStrike" cap="none" dirty="0">
                <a:solidFill>
                  <a:schemeClr val="dk2"/>
                </a:solidFill>
                <a:latin typeface="Arial"/>
                <a:ea typeface="Arial"/>
                <a:cs typeface="Arial"/>
                <a:sym typeface="Arial"/>
              </a:rPr>
              <a:t>15</a:t>
            </a:r>
            <a:r>
              <a:rPr lang="ar-AE" sz="1100" b="0" i="0" u="none" strike="noStrike" cap="none" dirty="0">
                <a:solidFill>
                  <a:schemeClr val="dk2"/>
                </a:solidFill>
                <a:latin typeface="Arial"/>
                <a:ea typeface="Arial"/>
                <a:cs typeface="Arial"/>
                <a:sym typeface="Arial"/>
                <a:rtl/>
              </a:rPr>
              <a:t> ليس عددًا أوليًا ـ لأنه يقبل القسمة على </a:t>
            </a:r>
            <a:r>
              <a:rPr lang="ar-AE" sz="1100" b="0" i="0" u="none" strike="noStrike" cap="none" dirty="0">
                <a:solidFill>
                  <a:schemeClr val="dk2"/>
                </a:solidFill>
                <a:latin typeface="Arial"/>
                <a:ea typeface="Arial"/>
                <a:cs typeface="Arial"/>
                <a:sym typeface="Arial"/>
              </a:rPr>
              <a:t>1</a:t>
            </a:r>
            <a:r>
              <a:rPr lang="ar-AE" sz="1100" b="0" i="0" u="none" strike="noStrike" cap="none" dirty="0">
                <a:solidFill>
                  <a:schemeClr val="dk2"/>
                </a:solidFill>
                <a:latin typeface="Arial"/>
                <a:ea typeface="Arial"/>
                <a:cs typeface="Arial"/>
                <a:sym typeface="Arial"/>
                <a:rtl/>
              </a:rPr>
              <a:t> و</a:t>
            </a:r>
            <a:r>
              <a:rPr lang="ar-AE" sz="1100" b="0" i="0" u="none" strike="noStrike" cap="none" dirty="0">
                <a:solidFill>
                  <a:schemeClr val="dk2"/>
                </a:solidFill>
                <a:latin typeface="Arial"/>
                <a:ea typeface="Arial"/>
                <a:cs typeface="Arial"/>
                <a:sym typeface="Arial"/>
              </a:rPr>
              <a:t>3</a:t>
            </a:r>
            <a:r>
              <a:rPr lang="ar-AE" sz="1100" b="0" i="0" u="none" strike="noStrike" cap="none" dirty="0">
                <a:solidFill>
                  <a:schemeClr val="dk2"/>
                </a:solidFill>
                <a:latin typeface="Arial"/>
                <a:ea typeface="Arial"/>
                <a:cs typeface="Arial"/>
                <a:sym typeface="Arial"/>
                <a:rtl/>
              </a:rPr>
              <a:t> و</a:t>
            </a:r>
            <a:r>
              <a:rPr lang="ar-AE" sz="1100" b="0" i="0" u="none" strike="noStrike" cap="none" dirty="0">
                <a:solidFill>
                  <a:schemeClr val="dk2"/>
                </a:solidFill>
                <a:latin typeface="Arial"/>
                <a:ea typeface="Arial"/>
                <a:cs typeface="Arial"/>
                <a:sym typeface="Arial"/>
              </a:rPr>
              <a:t>5</a:t>
            </a:r>
            <a:r>
              <a:rPr lang="ar-AE" sz="1100" b="0" i="0" u="none" strike="noStrike" cap="none" dirty="0">
                <a:solidFill>
                  <a:schemeClr val="dk2"/>
                </a:solidFill>
                <a:latin typeface="Arial"/>
                <a:ea typeface="Arial"/>
                <a:cs typeface="Arial"/>
                <a:sym typeface="Arial"/>
                <a:rtl/>
              </a:rPr>
              <a:t> و</a:t>
            </a:r>
            <a:r>
              <a:rPr lang="ar-AE" sz="1100" b="0" i="0" u="none" strike="noStrike" cap="none" dirty="0">
                <a:solidFill>
                  <a:schemeClr val="dk2"/>
                </a:solidFill>
                <a:latin typeface="Arial"/>
                <a:ea typeface="Arial"/>
                <a:cs typeface="Arial"/>
                <a:sym typeface="Arial"/>
              </a:rPr>
              <a:t>15</a:t>
            </a:r>
            <a:r>
              <a:rPr lang="ar-AE" sz="1100" b="0" i="0" u="none" strike="noStrike" cap="none" dirty="0">
                <a:solidFill>
                  <a:schemeClr val="dk2"/>
                </a:solidFill>
                <a:latin typeface="Arial"/>
                <a:ea typeface="Arial"/>
                <a:cs typeface="Arial"/>
                <a:sym typeface="Arial"/>
                <a:rtl/>
              </a:rPr>
              <a:t>.</a:t>
            </a:r>
            <a:endParaRPr b="0" dirty="0">
              <a:solidFill>
                <a:schemeClr val="dk2"/>
              </a:solidFill>
            </a:endParaRPr>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في الواقع، تُعدّ الأعداد الأولية اللبنات الأساسية لنظام الأرقام لدينا، وهي تلعب اليوم دورًا مهمًا في التشفير وأمان الإنترنت.</a:t>
            </a:r>
            <a:endParaRPr dirty="0"/>
          </a:p>
          <a:p>
            <a:pPr marL="158750" lvl="0" indent="0" algn="l" rtl="1">
              <a:lnSpc>
                <a:spcPct val="100000"/>
              </a:lnSpc>
              <a:spcBef>
                <a:spcPts val="0"/>
              </a:spcBef>
              <a:spcAft>
                <a:spcPts val="0"/>
              </a:spcAft>
              <a:buSzPts val="1100"/>
              <a:buNone/>
            </a:pP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إن أمان المعاملات عبر الإنترنت، مثل شراء السلع ببطاقة الائتمان، يعتمد على التشفير (أي علم تشفير الرسائل) بأعداد أولية كبيرة جدًا - أعداد أولية بمئات أو حتى آلاف الأرقام.</a:t>
            </a:r>
            <a:endParaRPr b="0" dirty="0">
              <a:solidFill>
                <a:schemeClr val="dk2"/>
              </a:solidFill>
            </a:endParaRPr>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على الرغم من وجود عدد لا حصر له من الأعداد الأولية، إلا أن العثور على أعداد أولية كبيرة جدًا أمر صعب للغاية.</a:t>
            </a:r>
            <a:endParaRPr dirty="0"/>
          </a:p>
          <a:p>
            <a:pPr marL="158750" lvl="0" indent="0" algn="l" rtl="1">
              <a:lnSpc>
                <a:spcPct val="100000"/>
              </a:lnSpc>
              <a:spcBef>
                <a:spcPts val="0"/>
              </a:spcBef>
              <a:spcAft>
                <a:spcPts val="0"/>
              </a:spcAft>
              <a:buSzPts val="1100"/>
              <a:buNone/>
            </a:pP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لنُلقِ نظرة على مشكلة أبسط - العثور على جميع الأعداد الأولية حتى </a:t>
            </a:r>
            <a:r>
              <a:rPr lang="ar-AE" sz="1100" b="0" i="0" u="none" strike="noStrike" cap="none" dirty="0">
                <a:solidFill>
                  <a:schemeClr val="dk2"/>
                </a:solidFill>
                <a:latin typeface="Arial"/>
                <a:ea typeface="Arial"/>
                <a:cs typeface="Arial"/>
                <a:sym typeface="Arial"/>
              </a:rPr>
              <a:t>100</a:t>
            </a:r>
            <a:r>
              <a:rPr lang="ar-AE" sz="1100" b="0" i="0" u="none" strike="noStrike" cap="none" dirty="0">
                <a:solidFill>
                  <a:schemeClr val="dk2"/>
                </a:solidFill>
                <a:latin typeface="Arial"/>
                <a:ea typeface="Arial"/>
                <a:cs typeface="Arial"/>
                <a:sym typeface="Arial"/>
                <a:rtl/>
              </a:rPr>
              <a:t>، مع تمرين ممتع يمكنكم القيام به في ثنائيات.</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تفاعُل الصف</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وزع منشورات "الخوارزميات في حقبة الأعداد الأولية" مع أقلام جافة ورصاص. </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لنستعرض الأعداد الصحيحة حتى </a:t>
            </a:r>
            <a:r>
              <a:rPr lang="ar-AE" sz="1100" b="0" i="0" u="none" strike="noStrike" cap="none" dirty="0">
                <a:solidFill>
                  <a:schemeClr val="dk2"/>
                </a:solidFill>
                <a:latin typeface="Arial"/>
                <a:ea typeface="Arial"/>
                <a:cs typeface="Arial"/>
                <a:sym typeface="Arial"/>
              </a:rPr>
              <a:t>100</a:t>
            </a:r>
            <a:r>
              <a:rPr lang="ar-AE" sz="1100" b="0" i="0" u="none" strike="noStrike" cap="none" dirty="0">
                <a:solidFill>
                  <a:schemeClr val="dk2"/>
                </a:solidFill>
                <a:latin typeface="Arial"/>
                <a:ea typeface="Arial"/>
                <a:cs typeface="Arial"/>
                <a:sym typeface="Arial"/>
                <a:rtl/>
              </a:rPr>
              <a:t> بترتيب تصاعدي باستخدام المصفوفة العشرية المُبيّنة في منشوركم.</a:t>
            </a:r>
            <a:endParaRPr dirty="0"/>
          </a:p>
          <a:p>
            <a:pPr marL="158750" lvl="0" indent="0" algn="l" rtl="1">
              <a:lnSpc>
                <a:spcPct val="100000"/>
              </a:lnSpc>
              <a:spcBef>
                <a:spcPts val="0"/>
              </a:spcBef>
              <a:spcAft>
                <a:spcPts val="0"/>
              </a:spcAft>
              <a:buSzPts val="1100"/>
              <a:buNone/>
            </a:pP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اشطبوا </a:t>
            </a:r>
            <a:r>
              <a:rPr lang="ar-AE" sz="1100" b="0" i="0" u="none" strike="noStrike" cap="none" dirty="0">
                <a:solidFill>
                  <a:schemeClr val="dk2"/>
                </a:solidFill>
                <a:latin typeface="Arial"/>
                <a:ea typeface="Arial"/>
                <a:cs typeface="Arial"/>
                <a:sym typeface="Arial"/>
              </a:rPr>
              <a:t>1</a:t>
            </a:r>
            <a:r>
              <a:rPr lang="ar-AE" sz="1100" b="0" i="0" u="none" strike="noStrike" cap="none" dirty="0">
                <a:solidFill>
                  <a:schemeClr val="dk2"/>
                </a:solidFill>
                <a:latin typeface="Arial"/>
                <a:ea typeface="Arial"/>
                <a:cs typeface="Arial"/>
                <a:sym typeface="Arial"/>
                <a:rtl/>
              </a:rPr>
              <a:t> ثم اشطبوا جميع الأعداد الزوجية - مضاعفات </a:t>
            </a:r>
            <a:r>
              <a:rPr lang="ar-AE" sz="1100" b="0" i="0" u="none" strike="noStrike" cap="none" dirty="0">
                <a:solidFill>
                  <a:schemeClr val="dk2"/>
                </a:solidFill>
                <a:latin typeface="Arial"/>
                <a:ea typeface="Arial"/>
                <a:cs typeface="Arial"/>
                <a:sym typeface="Arial"/>
              </a:rPr>
              <a:t>2</a:t>
            </a:r>
            <a:r>
              <a:rPr lang="ar-AE" sz="1100" b="0" i="0" u="none" strike="noStrike" cap="none" dirty="0">
                <a:solidFill>
                  <a:schemeClr val="dk2"/>
                </a:solidFill>
                <a:latin typeface="Arial"/>
                <a:ea typeface="Arial"/>
                <a:cs typeface="Arial"/>
                <a:sym typeface="Arial"/>
                <a:rtl/>
              </a:rPr>
              <a:t> (أي الأرقام التي تقبل القسمة على </a:t>
            </a:r>
            <a:r>
              <a:rPr lang="ar-AE" sz="1100" b="0" i="0" u="none" strike="noStrike" cap="none" dirty="0">
                <a:solidFill>
                  <a:schemeClr val="dk2"/>
                </a:solidFill>
                <a:latin typeface="Arial"/>
                <a:ea typeface="Arial"/>
                <a:cs typeface="Arial"/>
                <a:sym typeface="Arial"/>
              </a:rPr>
              <a:t>2</a:t>
            </a:r>
            <a:r>
              <a:rPr lang="ar-AE" sz="1100" b="0" i="0" u="none" strike="noStrike" cap="none" dirty="0">
                <a:solidFill>
                  <a:schemeClr val="dk2"/>
                </a:solidFill>
                <a:latin typeface="Arial"/>
                <a:ea typeface="Arial"/>
                <a:cs typeface="Arial"/>
                <a:sym typeface="Arial"/>
                <a:rtl/>
              </a:rPr>
              <a:t>) - باستثناء </a:t>
            </a:r>
            <a:r>
              <a:rPr lang="ar-AE" sz="1100" b="0" i="0" u="none" strike="noStrike" cap="none" dirty="0">
                <a:solidFill>
                  <a:schemeClr val="dk2"/>
                </a:solidFill>
                <a:latin typeface="Arial"/>
                <a:ea typeface="Arial"/>
                <a:cs typeface="Arial"/>
                <a:sym typeface="Arial"/>
              </a:rPr>
              <a:t>2</a:t>
            </a:r>
            <a:r>
              <a:rPr lang="ar-AE" sz="1100" b="0" i="0" u="none" strike="noStrike" cap="none" dirty="0">
                <a:solidFill>
                  <a:schemeClr val="dk2"/>
                </a:solidFill>
                <a:latin typeface="Arial"/>
                <a:ea typeface="Arial"/>
                <a:cs typeface="Arial"/>
                <a:sym typeface="Arial"/>
                <a:rtl/>
              </a:rPr>
              <a:t>. ثم ارسموا دائرة حول </a:t>
            </a:r>
            <a:r>
              <a:rPr lang="ar-AE" sz="1100" b="0" i="0" u="none" strike="noStrike" cap="none" dirty="0">
                <a:solidFill>
                  <a:schemeClr val="dk2"/>
                </a:solidFill>
                <a:latin typeface="Arial"/>
                <a:ea typeface="Arial"/>
                <a:cs typeface="Arial"/>
                <a:sym typeface="Arial"/>
              </a:rPr>
              <a:t>2</a:t>
            </a:r>
            <a:r>
              <a:rPr lang="ar-AE" sz="1100" b="0" i="0" u="none" strike="noStrike" cap="none" dirty="0">
                <a:solidFill>
                  <a:schemeClr val="dk2"/>
                </a:solidFill>
                <a:latin typeface="Arial"/>
                <a:ea typeface="Arial"/>
                <a:cs typeface="Arial"/>
                <a:sym typeface="Arial"/>
                <a:rtl/>
              </a:rPr>
              <a:t>، لأنها عدد أولي.</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اسأل طلابك</a:t>
            </a:r>
            <a:endParaRPr b="0" dirty="0">
              <a:solidFill>
                <a:schemeClr val="dk2"/>
              </a:solidFill>
            </a:endParaRPr>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في رأيكم، ما الخطوة التالية؟</a:t>
            </a:r>
            <a:endParaRPr b="0" dirty="0">
              <a:solidFill>
                <a:schemeClr val="dk2"/>
              </a:solidFill>
            </a:endParaRPr>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اشطبوا جميع مضاعفات </a:t>
            </a:r>
            <a:r>
              <a:rPr lang="ar-AE" sz="1100" b="0" i="0" u="none" strike="noStrike" cap="none" dirty="0">
                <a:solidFill>
                  <a:schemeClr val="dk2"/>
                </a:solidFill>
                <a:latin typeface="Arial"/>
                <a:ea typeface="Arial"/>
                <a:cs typeface="Arial"/>
                <a:sym typeface="Arial"/>
              </a:rPr>
              <a:t>3</a:t>
            </a:r>
            <a:r>
              <a:rPr lang="ar-AE" sz="1100" b="0" i="0" u="none" strike="noStrike" cap="none" dirty="0">
                <a:solidFill>
                  <a:schemeClr val="dk2"/>
                </a:solidFill>
                <a:latin typeface="Arial"/>
                <a:ea typeface="Arial"/>
                <a:cs typeface="Arial"/>
                <a:sym typeface="Arial"/>
                <a:rtl/>
              </a:rPr>
              <a:t> (أي الأرقام القابلة للقسمة على </a:t>
            </a:r>
            <a:r>
              <a:rPr lang="ar-AE" sz="1100" b="0" i="0" u="none" strike="noStrike" cap="none" dirty="0">
                <a:solidFill>
                  <a:schemeClr val="dk2"/>
                </a:solidFill>
                <a:latin typeface="Arial"/>
                <a:ea typeface="Arial"/>
                <a:cs typeface="Arial"/>
                <a:sym typeface="Arial"/>
              </a:rPr>
              <a:t>3</a:t>
            </a:r>
            <a:r>
              <a:rPr lang="ar-AE" sz="1100" b="0" i="0" u="none" strike="noStrike" cap="none" dirty="0">
                <a:solidFill>
                  <a:schemeClr val="dk2"/>
                </a:solidFill>
                <a:latin typeface="Arial"/>
                <a:ea typeface="Arial"/>
                <a:cs typeface="Arial"/>
                <a:sym typeface="Arial"/>
                <a:rtl/>
              </a:rPr>
              <a:t>)، باستثناء </a:t>
            </a:r>
            <a:r>
              <a:rPr lang="ar-AE" sz="1100" b="0" i="0" u="none" strike="noStrike" cap="none" dirty="0">
                <a:solidFill>
                  <a:schemeClr val="dk2"/>
                </a:solidFill>
                <a:latin typeface="Arial"/>
                <a:ea typeface="Arial"/>
                <a:cs typeface="Arial"/>
                <a:sym typeface="Arial"/>
              </a:rPr>
              <a:t>3</a:t>
            </a:r>
            <a:r>
              <a:rPr lang="ar-AE" sz="1100" b="0" i="0" u="none" strike="noStrike" cap="none" dirty="0">
                <a:solidFill>
                  <a:schemeClr val="dk2"/>
                </a:solidFill>
                <a:latin typeface="Arial"/>
                <a:ea typeface="Arial"/>
                <a:cs typeface="Arial"/>
                <a:sym typeface="Arial"/>
                <a:rtl/>
              </a:rPr>
              <a:t>. ارسموا دائرة حول </a:t>
            </a:r>
            <a:r>
              <a:rPr lang="ar-AE" sz="1100" b="0" i="0" u="none" strike="noStrike" cap="none" dirty="0">
                <a:solidFill>
                  <a:schemeClr val="dk2"/>
                </a:solidFill>
                <a:latin typeface="Arial"/>
                <a:ea typeface="Arial"/>
                <a:cs typeface="Arial"/>
                <a:sym typeface="Arial"/>
              </a:rPr>
              <a:t>3</a:t>
            </a:r>
            <a:r>
              <a:rPr lang="ar-AE" sz="1100" b="0" i="0" u="none" strike="noStrike" cap="none" dirty="0">
                <a:solidFill>
                  <a:schemeClr val="dk2"/>
                </a:solidFill>
                <a:latin typeface="Arial"/>
                <a:ea typeface="Arial"/>
                <a:cs typeface="Arial"/>
                <a:sym typeface="Arial"/>
                <a:rtl/>
              </a:rPr>
              <a:t>، لأنها عدد أولي. لاحظوا أن بعض الأرقام ربما تم شطبها بالفعل، مثل </a:t>
            </a:r>
            <a:r>
              <a:rPr lang="ar-AE" sz="1100" b="0" i="0" u="none" strike="noStrike" cap="none" dirty="0">
                <a:solidFill>
                  <a:schemeClr val="dk2"/>
                </a:solidFill>
                <a:latin typeface="Arial"/>
                <a:ea typeface="Arial"/>
                <a:cs typeface="Arial"/>
                <a:sym typeface="Arial"/>
              </a:rPr>
              <a:t>6</a:t>
            </a:r>
            <a:r>
              <a:rPr lang="ar-AE" sz="1100" b="0" i="0" u="none" strike="noStrike" cap="none" dirty="0">
                <a:solidFill>
                  <a:schemeClr val="dk2"/>
                </a:solidFill>
                <a:latin typeface="Arial"/>
                <a:ea typeface="Arial"/>
                <a:cs typeface="Arial"/>
                <a:sym typeface="Arial"/>
                <a:rtl/>
              </a:rPr>
              <a:t> (لأنه من مضاعفات كل من </a:t>
            </a:r>
            <a:r>
              <a:rPr lang="ar-AE" sz="1100" b="0" i="0" u="none" strike="noStrike" cap="none" dirty="0">
                <a:solidFill>
                  <a:schemeClr val="dk2"/>
                </a:solidFill>
                <a:latin typeface="Arial"/>
                <a:ea typeface="Arial"/>
                <a:cs typeface="Arial"/>
                <a:sym typeface="Arial"/>
              </a:rPr>
              <a:t>2</a:t>
            </a:r>
            <a:r>
              <a:rPr lang="ar-AE" sz="1100" b="0" i="0" u="none" strike="noStrike" cap="none" dirty="0">
                <a:solidFill>
                  <a:schemeClr val="dk2"/>
                </a:solidFill>
                <a:latin typeface="Arial"/>
                <a:ea typeface="Arial"/>
                <a:cs typeface="Arial"/>
                <a:sym typeface="Arial"/>
                <a:rtl/>
              </a:rPr>
              <a:t> و</a:t>
            </a:r>
            <a:r>
              <a:rPr lang="ar-AE" sz="1100" b="0" i="0" u="none" strike="noStrike" cap="none" dirty="0">
                <a:solidFill>
                  <a:schemeClr val="dk2"/>
                </a:solidFill>
                <a:latin typeface="Arial"/>
                <a:ea typeface="Arial"/>
                <a:cs typeface="Arial"/>
                <a:sym typeface="Arial"/>
              </a:rPr>
              <a:t>3</a:t>
            </a:r>
            <a:r>
              <a:rPr lang="ar-AE" sz="1100" b="0" i="0" u="none" strike="noStrike" cap="none" dirty="0">
                <a:solidFill>
                  <a:schemeClr val="dk2"/>
                </a:solidFill>
                <a:latin typeface="Arial"/>
                <a:ea typeface="Arial"/>
                <a:cs typeface="Arial"/>
                <a:sym typeface="Arial"/>
                <a:rtl/>
              </a:rPr>
              <a:t>).</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الآن، أريدكم أن تعملوا في ثنائيات خلال الـ </a:t>
            </a:r>
            <a:r>
              <a:rPr lang="ar-AE" sz="1100" b="0" i="0" u="none" strike="noStrike" cap="none" dirty="0">
                <a:solidFill>
                  <a:schemeClr val="dk2"/>
                </a:solidFill>
                <a:latin typeface="Arial"/>
                <a:ea typeface="Arial"/>
                <a:cs typeface="Arial"/>
                <a:sym typeface="Arial"/>
              </a:rPr>
              <a:t>15</a:t>
            </a:r>
            <a:r>
              <a:rPr lang="ar-AE" sz="1100" b="0" i="0" u="none" strike="noStrike" cap="none" dirty="0">
                <a:solidFill>
                  <a:schemeClr val="dk2"/>
                </a:solidFill>
                <a:latin typeface="Arial"/>
                <a:ea typeface="Arial"/>
                <a:cs typeface="Arial"/>
                <a:sym typeface="Arial"/>
                <a:rtl/>
              </a:rPr>
              <a:t> دقيقة التالية لتحديد جميع الأعداد الأولية المتبقية حتى </a:t>
            </a:r>
            <a:r>
              <a:rPr lang="ar-AE" sz="1100" b="0" i="0" u="none" strike="noStrike" cap="none" dirty="0">
                <a:solidFill>
                  <a:schemeClr val="dk2"/>
                </a:solidFill>
                <a:latin typeface="Arial"/>
                <a:ea typeface="Arial"/>
                <a:cs typeface="Arial"/>
                <a:sym typeface="Arial"/>
              </a:rPr>
              <a:t>100</a:t>
            </a:r>
            <a:r>
              <a:rPr lang="ar-AE" sz="1100" b="0" i="0" u="none" strike="noStrike" cap="none" dirty="0">
                <a:solidFill>
                  <a:schemeClr val="dk2"/>
                </a:solidFill>
                <a:latin typeface="Arial"/>
                <a:ea typeface="Arial"/>
                <a:cs typeface="Arial"/>
                <a:sym typeface="Arial"/>
                <a:rtl/>
              </a:rPr>
              <a:t>. أثناء قيامكم بذلك، اكتبوا في منشوركم الخطوات التي تستخدمونها لتحديد هذه الأعداد الأولية. تأكدوا من بدء الخوارزمية الخاصة بكم بتدوين الخطوات التي ناقشناها معًا (على سبيل المثال، أولاً: استعراض الأعداد الصحيحة من </a:t>
            </a:r>
            <a:r>
              <a:rPr lang="ar-AE" sz="1100" b="0" i="0" u="none" strike="noStrike" cap="none" dirty="0">
                <a:solidFill>
                  <a:schemeClr val="dk2"/>
                </a:solidFill>
                <a:latin typeface="Arial"/>
                <a:ea typeface="Arial"/>
                <a:cs typeface="Arial"/>
                <a:sym typeface="Arial"/>
              </a:rPr>
              <a:t>1</a:t>
            </a:r>
            <a:r>
              <a:rPr lang="ar-AE" sz="1100" b="0" i="0" u="none" strike="noStrike" cap="none" dirty="0">
                <a:solidFill>
                  <a:schemeClr val="dk2"/>
                </a:solidFill>
                <a:latin typeface="Arial"/>
                <a:ea typeface="Arial"/>
                <a:cs typeface="Arial"/>
                <a:sym typeface="Arial"/>
                <a:rtl/>
              </a:rPr>
              <a:t> إلى </a:t>
            </a:r>
            <a:r>
              <a:rPr lang="ar-AE" sz="1100" b="0" i="0" u="none" strike="noStrike" cap="none" dirty="0">
                <a:solidFill>
                  <a:schemeClr val="dk2"/>
                </a:solidFill>
                <a:latin typeface="Arial"/>
                <a:ea typeface="Arial"/>
                <a:cs typeface="Arial"/>
                <a:sym typeface="Arial"/>
              </a:rPr>
              <a:t>100</a:t>
            </a:r>
            <a:r>
              <a:rPr lang="ar-AE" sz="1100" b="0" i="0" u="none" strike="noStrike" cap="none" dirty="0">
                <a:solidFill>
                  <a:schemeClr val="dk2"/>
                </a:solidFill>
                <a:latin typeface="Arial"/>
                <a:ea typeface="Arial"/>
                <a:cs typeface="Arial"/>
                <a:sym typeface="Arial"/>
                <a:rtl/>
              </a:rPr>
              <a:t> في مصفوفة عشرية بترتيب تصاعدي).</a:t>
            </a:r>
            <a:endParaRPr dirty="0"/>
          </a:p>
          <a:p>
            <a:pPr marL="158750" lvl="0" indent="0" algn="l" rtl="1">
              <a:lnSpc>
                <a:spcPct val="100000"/>
              </a:lnSpc>
              <a:spcBef>
                <a:spcPts val="0"/>
              </a:spcBef>
              <a:spcAft>
                <a:spcPts val="0"/>
              </a:spcAft>
              <a:buSzPts val="1100"/>
              <a:buNone/>
            </a:pP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يجب أن تكتبوا خوارزمية بحيث إذا كنتم ستعطونها لأي من أصدقائكم، فسيكونون قادرين (بدون مساعدتكم) على اتباع الخطوات للعثور على جميع الأعداد الأولية حتى الرقم </a:t>
            </a:r>
            <a:r>
              <a:rPr lang="ar-AE" sz="1100" b="0" i="0" u="none" strike="noStrike" cap="none" dirty="0">
                <a:solidFill>
                  <a:schemeClr val="dk2"/>
                </a:solidFill>
                <a:latin typeface="Arial"/>
                <a:ea typeface="Arial"/>
                <a:cs typeface="Arial"/>
                <a:sym typeface="Arial"/>
              </a:rPr>
              <a:t>100</a:t>
            </a:r>
            <a:r>
              <a:rPr lang="ar-AE" sz="1100" b="0" i="0" u="none" strike="noStrike" cap="none" dirty="0">
                <a:solidFill>
                  <a:schemeClr val="dk2"/>
                </a:solidFill>
                <a:latin typeface="Arial"/>
                <a:ea typeface="Arial"/>
                <a:cs typeface="Arial"/>
                <a:sym typeface="Arial"/>
                <a:rtl/>
              </a:rPr>
              <a:t>.</a:t>
            </a:r>
            <a:endParaRPr dirty="0"/>
          </a:p>
          <a:p>
            <a:pPr marL="158750" lvl="0" indent="0" algn="l" rtl="1">
              <a:lnSpc>
                <a:spcPct val="100000"/>
              </a:lnSpc>
              <a:spcBef>
                <a:spcPts val="0"/>
              </a:spcBef>
              <a:spcAft>
                <a:spcPts val="0"/>
              </a:spcAft>
              <a:buSzPts val="1100"/>
              <a:buNone/>
            </a:pP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للبدء، اكتبوا أولاً هدفكم على المنشور.</a:t>
            </a:r>
            <a:endParaRPr dirty="0"/>
          </a:p>
          <a:p>
            <a:pPr marL="158750" lvl="0" indent="0" algn="l" rtl="1">
              <a:lnSpc>
                <a:spcPct val="100000"/>
              </a:lnSpc>
              <a:spcBef>
                <a:spcPts val="0"/>
              </a:spcBef>
              <a:spcAft>
                <a:spcPts val="0"/>
              </a:spcAft>
              <a:buSzPts val="1100"/>
              <a:buNone/>
            </a:pP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بعد كتابة خطوات الخوارزمية، أشيروا أيضًا إلى مُدخلات ومُخرجات الخوارزمية أدناه.</a:t>
            </a:r>
            <a:endParaRPr dirty="0"/>
          </a:p>
          <a:p>
            <a:pPr marL="158750" lvl="0" indent="0" algn="l" rtl="1">
              <a:lnSpc>
                <a:spcPct val="100000"/>
              </a:lnSpc>
              <a:spcBef>
                <a:spcPts val="0"/>
              </a:spcBef>
              <a:spcAft>
                <a:spcPts val="0"/>
              </a:spcAft>
              <a:buSzPts val="1100"/>
              <a:buNone/>
            </a:pP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هناك بعض الأشياء التي أود منكم أن تضعوها في اعتباركم أثناء قيامكم بهذا التمرين.</a:t>
            </a:r>
            <a:endParaRPr b="0" dirty="0">
              <a:solidFill>
                <a:schemeClr val="dk2"/>
              </a:solidFill>
            </a:endParaRPr>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هل تسمح لكم الخوارزمية بتحديد جميع الأعداد الأولية حتى </a:t>
            </a:r>
            <a:r>
              <a:rPr lang="ar-AE" sz="1100" b="0" i="0" u="none" strike="noStrike" cap="none" dirty="0">
                <a:solidFill>
                  <a:schemeClr val="dk2"/>
                </a:solidFill>
                <a:latin typeface="Arial"/>
                <a:ea typeface="Arial"/>
                <a:cs typeface="Arial"/>
                <a:sym typeface="Arial"/>
              </a:rPr>
              <a:t>100</a:t>
            </a:r>
            <a:r>
              <a:rPr lang="ar-AE" sz="1100" b="0" i="0" u="none" strike="noStrike" cap="none" dirty="0">
                <a:solidFill>
                  <a:schemeClr val="dk2"/>
                </a:solidFill>
                <a:latin typeface="Arial"/>
                <a:ea typeface="Arial"/>
                <a:cs typeface="Arial"/>
                <a:sym typeface="Arial"/>
                <a:rtl/>
              </a:rPr>
              <a:t>؟ بعبارةٍ أخرى، هل تُحقق الهدف منها؟</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هل هناك طرق لجعل خوارزميتكم أكثر كفاءة؟</a:t>
            </a:r>
            <a:endParaRPr dirty="0"/>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تفاعُل الصف</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نظّم المشاركين في أزواج. امنحهم </a:t>
            </a:r>
            <a:r>
              <a:rPr lang="ar-AE" sz="1100" b="0" i="0" u="none" strike="noStrike" cap="none" dirty="0">
                <a:solidFill>
                  <a:schemeClr val="dk2"/>
                </a:solidFill>
                <a:latin typeface="Arial"/>
                <a:ea typeface="Arial"/>
                <a:cs typeface="Arial"/>
                <a:sym typeface="Arial"/>
              </a:rPr>
              <a:t>15</a:t>
            </a:r>
            <a:r>
              <a:rPr lang="ar-AE" sz="1100" b="0" i="0" u="none" strike="noStrike" cap="none" dirty="0">
                <a:solidFill>
                  <a:schemeClr val="dk2"/>
                </a:solidFill>
                <a:latin typeface="Arial"/>
                <a:ea typeface="Arial"/>
                <a:cs typeface="Arial"/>
                <a:sym typeface="Arial"/>
                <a:rtl/>
              </a:rPr>
              <a:t> دقيقة لهذا التمرين.</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لنعود للتجمّع سويًا. إليكم طريقة واحدة للتعبير عن خطوات هذه الخوارزمية.</a:t>
            </a:r>
            <a:endParaRPr b="0" dirty="0">
              <a:solidFill>
                <a:schemeClr val="dk2"/>
              </a:solidFill>
            </a:endParaRPr>
          </a:p>
        </p:txBody>
      </p:sp>
      <p:sp>
        <p:nvSpPr>
          <p:cNvPr id="790" name="Google Shape;790;p16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p1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r" rtl="1">
              <a:lnSpc>
                <a:spcPct val="100000"/>
              </a:lnSpc>
              <a:spcBef>
                <a:spcPts val="0"/>
              </a:spcBef>
              <a:spcAft>
                <a:spcPts val="0"/>
              </a:spcAft>
              <a:buSzPts val="1100"/>
              <a:buNone/>
            </a:pPr>
            <a:r>
              <a:rPr lang="ar-AE" sz="1100" b="1" i="0" u="sng" strike="noStrike" cap="none" dirty="0">
                <a:solidFill>
                  <a:schemeClr val="dk2"/>
                </a:solidFill>
                <a:latin typeface="Arial"/>
                <a:ea typeface="Arial"/>
                <a:cs typeface="Arial"/>
                <a:sym typeface="Arial"/>
                <a:rtl/>
              </a:rPr>
              <a:t>ملاحظات المتحدث:</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تفاعُل الصف</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اعرض الخوارزمية على "الخوارزميات في الأعداد الأولية: نسخة المعلم" (بدءًا من "الهدف" ومنتهيًا بـ "هذه الخوارزمية معروفة بـ "غربال إراتوستينس.") على شاشة عرض. استمر في هذا العرض حتى تصل إلى العرض التالي لكود بايثون الخاص بغربال إراتوستينس.</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الخوارزمية التي كتبتها للتو هي خوارزمية مشهورة جدًا. تُعرف باسم غربال إراتوستينس، إذ طوّرها عالم الرياضيات اليوناني إراتوستينس ويعود تاريخها إلى سنة </a:t>
            </a:r>
            <a:r>
              <a:rPr lang="ar-AE" sz="1100" b="0" i="0" u="none" strike="noStrike" cap="none" dirty="0">
                <a:solidFill>
                  <a:schemeClr val="dk2"/>
                </a:solidFill>
                <a:latin typeface="Arial"/>
                <a:ea typeface="Arial"/>
                <a:cs typeface="Arial"/>
                <a:sym typeface="Arial"/>
              </a:rPr>
              <a:t>240</a:t>
            </a:r>
            <a:r>
              <a:rPr lang="ar-AE" sz="1100" b="0" i="0" u="none" strike="noStrike" cap="none" dirty="0">
                <a:solidFill>
                  <a:schemeClr val="dk2"/>
                </a:solidFill>
                <a:latin typeface="Arial"/>
                <a:ea typeface="Arial"/>
                <a:cs typeface="Arial"/>
                <a:sym typeface="Arial"/>
                <a:rtl/>
              </a:rPr>
              <a:t> قبل الميلاد.</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اسأل طلابك</a:t>
            </a:r>
            <a:endParaRPr b="0" dirty="0">
              <a:solidFill>
                <a:schemeClr val="dk2"/>
              </a:solidFill>
            </a:endParaRPr>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كيف تعرفون أن الخوارزمية التي طوّرتموها في مجموعات تحدد جميع الأعداد الأولية حتى </a:t>
            </a:r>
            <a:r>
              <a:rPr lang="ar-AE" sz="1100" b="0" i="0" u="none" strike="noStrike" cap="none" dirty="0">
                <a:solidFill>
                  <a:schemeClr val="dk2"/>
                </a:solidFill>
                <a:latin typeface="Arial"/>
                <a:ea typeface="Arial"/>
                <a:cs typeface="Arial"/>
                <a:sym typeface="Arial"/>
              </a:rPr>
              <a:t>100</a:t>
            </a:r>
            <a:r>
              <a:rPr lang="ar-AE" sz="1100" b="0" i="0" u="none" strike="noStrike" cap="none" dirty="0">
                <a:solidFill>
                  <a:schemeClr val="dk2"/>
                </a:solidFill>
                <a:latin typeface="Arial"/>
                <a:ea typeface="Arial"/>
                <a:cs typeface="Arial"/>
                <a:sym typeface="Arial"/>
                <a:rtl/>
              </a:rPr>
              <a:t>؟</a:t>
            </a:r>
            <a:endParaRPr b="0" dirty="0">
              <a:solidFill>
                <a:schemeClr val="dk2"/>
              </a:solidFill>
            </a:endParaRPr>
          </a:p>
          <a:p>
            <a:pPr marL="914400" lvl="1"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قد تكون الإجابة المُحتَملة هي أن المشاركين حددوا جميع الأرقام التي تمثل مضاعفات الرقم </a:t>
            </a:r>
            <a:r>
              <a:rPr lang="ar-AE" sz="1100" b="0" i="0" u="none" strike="noStrike" cap="none" dirty="0">
                <a:solidFill>
                  <a:schemeClr val="dk2"/>
                </a:solidFill>
                <a:latin typeface="Arial"/>
                <a:ea typeface="Arial"/>
                <a:cs typeface="Arial"/>
                <a:sym typeface="Arial"/>
              </a:rPr>
              <a:t>1</a:t>
            </a:r>
            <a:r>
              <a:rPr lang="ar-AE" sz="1100" b="0" i="0" u="none" strike="noStrike" cap="none" dirty="0">
                <a:solidFill>
                  <a:schemeClr val="dk2"/>
                </a:solidFill>
                <a:latin typeface="Arial"/>
                <a:ea typeface="Arial"/>
                <a:cs typeface="Arial"/>
                <a:sym typeface="Arial"/>
                <a:rtl/>
              </a:rPr>
              <a:t> وأنفسها (أي أن هذه الأرقام قابلة للقسمة على </a:t>
            </a:r>
            <a:r>
              <a:rPr lang="ar-AE" sz="1100" b="0" i="0" u="none" strike="noStrike" cap="none" dirty="0">
                <a:solidFill>
                  <a:schemeClr val="dk2"/>
                </a:solidFill>
                <a:latin typeface="Arial"/>
                <a:ea typeface="Arial"/>
                <a:cs typeface="Arial"/>
                <a:sym typeface="Arial"/>
              </a:rPr>
              <a:t>1</a:t>
            </a:r>
            <a:r>
              <a:rPr lang="ar-AE" sz="1100" b="0" i="0" u="none" strike="noStrike" cap="none" dirty="0">
                <a:solidFill>
                  <a:schemeClr val="dk2"/>
                </a:solidFill>
                <a:latin typeface="Arial"/>
                <a:ea typeface="Arial"/>
                <a:cs typeface="Arial"/>
                <a:sym typeface="Arial"/>
                <a:rtl/>
              </a:rPr>
              <a:t> وأنفسها فقط) ووضعوا دائرة حول هذه الأرقام.</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هل وجدتم في فريقكم الثنائي طرقًا لجعل هذه الخوارزمية أكثر كفاءة؟ </a:t>
            </a:r>
            <a:endParaRPr dirty="0"/>
          </a:p>
          <a:p>
            <a:pPr marL="914400" lvl="1"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قد تكون الإجابة المحتمَلة أنه بمجرد وصول المشاركين إلى العدد الأولي </a:t>
            </a:r>
            <a:r>
              <a:rPr lang="ar-AE" sz="1100" b="0" i="0" u="none" strike="noStrike" cap="none" dirty="0">
                <a:solidFill>
                  <a:schemeClr val="dk2"/>
                </a:solidFill>
                <a:latin typeface="Arial"/>
                <a:ea typeface="Arial"/>
                <a:cs typeface="Arial"/>
                <a:sym typeface="Arial"/>
              </a:rPr>
              <a:t>11</a:t>
            </a:r>
            <a:r>
              <a:rPr lang="ar-AE" sz="1100" b="0" i="0" u="none" strike="noStrike" cap="none" dirty="0">
                <a:solidFill>
                  <a:schemeClr val="dk2"/>
                </a:solidFill>
                <a:latin typeface="Arial"/>
                <a:ea typeface="Arial"/>
                <a:cs typeface="Arial"/>
                <a:sym typeface="Arial"/>
                <a:rtl/>
              </a:rPr>
              <a:t>، لاحَظوا أنه تم شطب جميع مضاعفاته. مثلاً، تم شطب </a:t>
            </a:r>
            <a:r>
              <a:rPr lang="ar-AE" sz="1100" b="0" i="0" u="none" strike="noStrike" cap="none" dirty="0">
                <a:solidFill>
                  <a:schemeClr val="dk2"/>
                </a:solidFill>
                <a:latin typeface="Arial"/>
                <a:ea typeface="Arial"/>
                <a:cs typeface="Arial"/>
                <a:sym typeface="Arial"/>
              </a:rPr>
              <a:t>44</a:t>
            </a:r>
            <a:r>
              <a:rPr lang="ar-AE" sz="1100" b="0" i="0" u="none" strike="noStrike" cap="none" dirty="0">
                <a:solidFill>
                  <a:schemeClr val="dk2"/>
                </a:solidFill>
                <a:latin typeface="Arial"/>
                <a:ea typeface="Arial"/>
                <a:cs typeface="Arial"/>
                <a:sym typeface="Arial"/>
                <a:rtl/>
              </a:rPr>
              <a:t> كمضاعف لـ </a:t>
            </a:r>
            <a:r>
              <a:rPr lang="ar-AE" sz="1100" b="0" i="0" u="none" strike="noStrike" cap="none" dirty="0">
                <a:solidFill>
                  <a:schemeClr val="dk2"/>
                </a:solidFill>
                <a:latin typeface="Arial"/>
                <a:ea typeface="Arial"/>
                <a:cs typeface="Arial"/>
                <a:sym typeface="Arial"/>
              </a:rPr>
              <a:t>2</a:t>
            </a:r>
            <a:r>
              <a:rPr lang="ar-AE" sz="1100" b="0" i="0" u="none" strike="noStrike" cap="none" dirty="0">
                <a:solidFill>
                  <a:schemeClr val="dk2"/>
                </a:solidFill>
                <a:latin typeface="Arial"/>
                <a:ea typeface="Arial"/>
                <a:cs typeface="Arial"/>
                <a:sym typeface="Arial"/>
                <a:rtl/>
              </a:rPr>
              <a:t>. وتم شطب </a:t>
            </a:r>
            <a:r>
              <a:rPr lang="ar-AE" sz="1100" b="0" i="0" u="none" strike="noStrike" cap="none" dirty="0">
                <a:solidFill>
                  <a:schemeClr val="dk2"/>
                </a:solidFill>
                <a:latin typeface="Arial"/>
                <a:ea typeface="Arial"/>
                <a:cs typeface="Arial"/>
                <a:sym typeface="Arial"/>
              </a:rPr>
              <a:t>33</a:t>
            </a:r>
            <a:r>
              <a:rPr lang="ar-AE" sz="1100" b="0" i="0" u="none" strike="noStrike" cap="none" dirty="0">
                <a:solidFill>
                  <a:schemeClr val="dk2"/>
                </a:solidFill>
                <a:latin typeface="Arial"/>
                <a:ea typeface="Arial"/>
                <a:cs typeface="Arial"/>
                <a:sym typeface="Arial"/>
                <a:rtl/>
              </a:rPr>
              <a:t> كمضاعف لـ </a:t>
            </a:r>
            <a:r>
              <a:rPr lang="ar-AE" sz="1100" b="0" i="0" u="none" strike="noStrike" cap="none" dirty="0">
                <a:solidFill>
                  <a:schemeClr val="dk2"/>
                </a:solidFill>
                <a:latin typeface="Arial"/>
                <a:ea typeface="Arial"/>
                <a:cs typeface="Arial"/>
                <a:sym typeface="Arial"/>
              </a:rPr>
              <a:t>3</a:t>
            </a:r>
            <a:r>
              <a:rPr lang="ar-AE" sz="1100" b="0" i="0" u="none" strike="noStrike" cap="none" dirty="0">
                <a:solidFill>
                  <a:schemeClr val="dk2"/>
                </a:solidFill>
                <a:latin typeface="Arial"/>
                <a:ea typeface="Arial"/>
                <a:cs typeface="Arial"/>
                <a:sym typeface="Arial"/>
                <a:rtl/>
              </a:rPr>
              <a:t>. علاوة على ذلك، بمجرد أن نصل إلى </a:t>
            </a:r>
            <a:r>
              <a:rPr lang="ar-AE" sz="1100" b="0" i="0" u="none" strike="noStrike" cap="none" dirty="0">
                <a:solidFill>
                  <a:schemeClr val="dk2"/>
                </a:solidFill>
                <a:latin typeface="Arial"/>
                <a:ea typeface="Arial"/>
                <a:cs typeface="Arial"/>
                <a:sym typeface="Arial"/>
              </a:rPr>
              <a:t>11</a:t>
            </a:r>
            <a:r>
              <a:rPr lang="ar-AE" sz="1100" b="0" i="0" u="none" strike="noStrike" cap="none" dirty="0">
                <a:solidFill>
                  <a:schemeClr val="dk2"/>
                </a:solidFill>
                <a:latin typeface="Arial"/>
                <a:ea typeface="Arial"/>
                <a:cs typeface="Arial"/>
                <a:sym typeface="Arial"/>
                <a:rtl/>
              </a:rPr>
              <a:t> × </a:t>
            </a:r>
            <a:r>
              <a:rPr lang="ar-AE" sz="1100" b="0" i="0" u="none" strike="noStrike" cap="none" dirty="0">
                <a:solidFill>
                  <a:schemeClr val="dk2"/>
                </a:solidFill>
                <a:latin typeface="Arial"/>
                <a:ea typeface="Arial"/>
                <a:cs typeface="Arial"/>
                <a:sym typeface="Arial"/>
              </a:rPr>
              <a:t>11</a:t>
            </a:r>
            <a:r>
              <a:rPr lang="ar-AE" sz="1100" b="0" i="0" u="none" strike="noStrike" cap="none" dirty="0">
                <a:solidFill>
                  <a:schemeClr val="dk2"/>
                </a:solidFill>
                <a:latin typeface="Arial"/>
                <a:ea typeface="Arial"/>
                <a:cs typeface="Arial"/>
                <a:sym typeface="Arial"/>
                <a:rtl/>
              </a:rPr>
              <a:t>، نلاحظ أن حاصل الضرب (</a:t>
            </a:r>
            <a:r>
              <a:rPr lang="ar-AE" sz="1100" b="0" i="0" u="none" strike="noStrike" cap="none" dirty="0">
                <a:solidFill>
                  <a:schemeClr val="dk2"/>
                </a:solidFill>
                <a:latin typeface="Arial"/>
                <a:ea typeface="Arial"/>
                <a:cs typeface="Arial"/>
                <a:sym typeface="Arial"/>
              </a:rPr>
              <a:t>121</a:t>
            </a:r>
            <a:r>
              <a:rPr lang="ar-AE" sz="1100" b="0" i="0" u="none" strike="noStrike" cap="none" dirty="0">
                <a:solidFill>
                  <a:schemeClr val="dk2"/>
                </a:solidFill>
                <a:latin typeface="Arial"/>
                <a:ea typeface="Arial"/>
                <a:cs typeface="Arial"/>
                <a:sym typeface="Arial"/>
                <a:rtl/>
              </a:rPr>
              <a:t>) أكبر من </a:t>
            </a:r>
            <a:r>
              <a:rPr lang="ar-AE" sz="1100" b="0" i="0" u="none" strike="noStrike" cap="none" dirty="0">
                <a:solidFill>
                  <a:schemeClr val="dk2"/>
                </a:solidFill>
                <a:latin typeface="Arial"/>
                <a:ea typeface="Arial"/>
                <a:cs typeface="Arial"/>
                <a:sym typeface="Arial"/>
              </a:rPr>
              <a:t>100</a:t>
            </a:r>
            <a:r>
              <a:rPr lang="ar-AE" sz="1100" b="0" i="0" u="none" strike="noStrike" cap="none" dirty="0">
                <a:solidFill>
                  <a:schemeClr val="dk2"/>
                </a:solidFill>
                <a:latin typeface="Arial"/>
                <a:ea typeface="Arial"/>
                <a:cs typeface="Arial"/>
                <a:sym typeface="Arial"/>
                <a:rtl/>
              </a:rPr>
              <a:t>. يمكننا بعد ذلك رسم دائرة حول جميع الأرقام المتبقية (أي الأرقام التي لم يتم شطبها بالفعل)، وهي كلها أعداد أولية.</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يمكننا تعديل هذه الخطوة الرابعة [أشر إلى الخطوة الرابعة في "الخوارزميات في حقبة الأعداد الأولية: منشور المعلم"] للإشارة إلى أنه يمكننا التوقف عند الرقم </a:t>
            </a:r>
            <a:r>
              <a:rPr lang="ar-AE" sz="1100" b="0" i="0" u="none" strike="noStrike" cap="none" dirty="0">
                <a:solidFill>
                  <a:schemeClr val="dk2"/>
                </a:solidFill>
                <a:latin typeface="Arial"/>
                <a:ea typeface="Arial"/>
                <a:cs typeface="Arial"/>
                <a:sym typeface="Arial"/>
              </a:rPr>
              <a:t>11</a:t>
            </a:r>
            <a:r>
              <a:rPr lang="ar-AE" sz="1100" b="0" i="0" u="none" strike="noStrike" cap="none" dirty="0">
                <a:solidFill>
                  <a:schemeClr val="dk2"/>
                </a:solidFill>
                <a:latin typeface="Arial"/>
                <a:ea typeface="Arial"/>
                <a:cs typeface="Arial"/>
                <a:sym typeface="Arial"/>
                <a:rtl/>
              </a:rPr>
              <a:t>، أول عدد أولي يكون مرّبعه (أي حاصل ضرب </a:t>
            </a:r>
            <a:r>
              <a:rPr lang="ar-AE" sz="1100" b="0" i="0" u="none" strike="noStrike" cap="none" dirty="0">
                <a:solidFill>
                  <a:schemeClr val="dk2"/>
                </a:solidFill>
                <a:latin typeface="Arial"/>
                <a:ea typeface="Arial"/>
                <a:cs typeface="Arial"/>
                <a:sym typeface="Arial"/>
              </a:rPr>
              <a:t>11</a:t>
            </a:r>
            <a:r>
              <a:rPr lang="ar-AE" sz="1100" b="0" i="0" u="none" strike="noStrike" cap="none" dirty="0">
                <a:solidFill>
                  <a:schemeClr val="dk2"/>
                </a:solidFill>
                <a:latin typeface="Arial"/>
                <a:ea typeface="Arial"/>
                <a:cs typeface="Arial"/>
                <a:sym typeface="Arial"/>
                <a:rtl/>
              </a:rPr>
              <a:t> × </a:t>
            </a:r>
            <a:r>
              <a:rPr lang="ar-AE" sz="1100" b="0" i="0" u="none" strike="noStrike" cap="none" dirty="0">
                <a:solidFill>
                  <a:schemeClr val="dk2"/>
                </a:solidFill>
                <a:latin typeface="Arial"/>
                <a:ea typeface="Arial"/>
                <a:cs typeface="Arial"/>
                <a:sym typeface="Arial"/>
              </a:rPr>
              <a:t>11</a:t>
            </a:r>
            <a:r>
              <a:rPr lang="ar-AE" sz="1100" b="0" i="0" u="none" strike="noStrike" cap="none" dirty="0">
                <a:solidFill>
                  <a:schemeClr val="dk2"/>
                </a:solidFill>
                <a:latin typeface="Arial"/>
                <a:ea typeface="Arial"/>
                <a:cs typeface="Arial"/>
                <a:sym typeface="Arial"/>
                <a:rtl/>
              </a:rPr>
              <a:t>) أكبر من </a:t>
            </a:r>
            <a:r>
              <a:rPr lang="ar-AE" sz="1100" b="0" i="0" u="none" strike="noStrike" cap="none" dirty="0">
                <a:solidFill>
                  <a:schemeClr val="dk2"/>
                </a:solidFill>
                <a:latin typeface="Arial"/>
                <a:ea typeface="Arial"/>
                <a:cs typeface="Arial"/>
                <a:sym typeface="Arial"/>
              </a:rPr>
              <a:t>100</a:t>
            </a:r>
            <a:r>
              <a:rPr lang="ar-AE" sz="1100" b="0" i="0" u="none" strike="noStrike" cap="none" dirty="0">
                <a:solidFill>
                  <a:schemeClr val="dk2"/>
                </a:solidFill>
                <a:latin typeface="Arial"/>
                <a:ea typeface="Arial"/>
                <a:cs typeface="Arial"/>
                <a:sym typeface="Arial"/>
                <a:rtl/>
              </a:rPr>
              <a:t>.</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ثم، على "الخوارزميات في حقبة الأعداد الأولية: نسخة المُعلِّم،" أشِر إلى مُدخَل </a:t>
            </a:r>
            <a:r>
              <a:rPr lang="ar-AE" sz="1100" b="0" i="0" u="none" strike="noStrike" cap="none" dirty="0">
                <a:solidFill>
                  <a:schemeClr val="dk2"/>
                </a:solidFill>
                <a:latin typeface="Arial"/>
                <a:ea typeface="Arial"/>
                <a:cs typeface="Arial"/>
                <a:sym typeface="Arial"/>
              </a:rPr>
              <a:t>100</a:t>
            </a:r>
            <a:r>
              <a:rPr lang="ar-AE" sz="1100" b="0" i="0" u="none" strike="noStrike" cap="none" dirty="0">
                <a:solidFill>
                  <a:schemeClr val="dk2"/>
                </a:solidFill>
                <a:latin typeface="Arial"/>
                <a:ea typeface="Arial"/>
                <a:cs typeface="Arial"/>
                <a:sym typeface="Arial"/>
                <a:rtl/>
              </a:rPr>
              <a:t>.</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اسأل طلابك</a:t>
            </a:r>
            <a:endParaRPr b="0" dirty="0">
              <a:solidFill>
                <a:schemeClr val="dk2"/>
              </a:solidFill>
            </a:endParaRPr>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هل مُدخَل </a:t>
            </a:r>
            <a:r>
              <a:rPr lang="ar-AE" sz="1100" b="0" i="0" u="none" strike="noStrike" cap="none" dirty="0">
                <a:solidFill>
                  <a:schemeClr val="dk2"/>
                </a:solidFill>
                <a:latin typeface="Arial"/>
                <a:ea typeface="Arial"/>
                <a:cs typeface="Arial"/>
                <a:sym typeface="Arial"/>
              </a:rPr>
              <a:t>100</a:t>
            </a:r>
            <a:r>
              <a:rPr lang="ar-AE" sz="1100" b="0" i="0" u="none" strike="noStrike" cap="none" dirty="0">
                <a:solidFill>
                  <a:schemeClr val="dk2"/>
                </a:solidFill>
                <a:latin typeface="Arial"/>
                <a:ea typeface="Arial"/>
                <a:cs typeface="Arial"/>
                <a:sym typeface="Arial"/>
                <a:rtl/>
              </a:rPr>
              <a:t> هذا صحيح؟</a:t>
            </a:r>
            <a:endParaRPr b="0" dirty="0">
              <a:solidFill>
                <a:schemeClr val="dk2"/>
              </a:solidFill>
            </a:endParaRPr>
          </a:p>
          <a:p>
            <a:pPr marL="914400" lvl="1"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نعم، كما يشير هدف هذه الخوارزمية، نحن نهدف إلى إيجاد كل الأعداد الأولية حتى </a:t>
            </a:r>
            <a:r>
              <a:rPr lang="ar-AE" sz="1100" b="0" i="0" u="none" strike="noStrike" cap="none" dirty="0">
                <a:solidFill>
                  <a:schemeClr val="dk2"/>
                </a:solidFill>
                <a:latin typeface="Arial"/>
                <a:ea typeface="Arial"/>
                <a:cs typeface="Arial"/>
                <a:sym typeface="Arial"/>
              </a:rPr>
              <a:t>100</a:t>
            </a:r>
            <a:r>
              <a:rPr lang="ar-AE" sz="1100" b="0" i="0" u="none" strike="noStrike" cap="none" dirty="0">
                <a:solidFill>
                  <a:schemeClr val="dk2"/>
                </a:solidFill>
                <a:latin typeface="Arial"/>
                <a:ea typeface="Arial"/>
                <a:cs typeface="Arial"/>
                <a:sym typeface="Arial"/>
                <a:rtl/>
              </a:rPr>
              <a:t>.</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يمكننا بالفعل إدخال أي عدد صحيح موجب وتعديل الخوارزمية وفقًا لذلك للعثور على جميع الأعداد الأولية حتى هذا العدد الصحيح.</a:t>
            </a:r>
            <a:endParaRPr b="0" dirty="0">
              <a:solidFill>
                <a:schemeClr val="dk2"/>
              </a:solidFill>
            </a:endParaRPr>
          </a:p>
        </p:txBody>
      </p:sp>
      <p:sp>
        <p:nvSpPr>
          <p:cNvPr id="804" name="Google Shape;804;p16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1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r" rtl="1">
              <a:lnSpc>
                <a:spcPct val="100000"/>
              </a:lnSpc>
              <a:spcBef>
                <a:spcPts val="0"/>
              </a:spcBef>
              <a:spcAft>
                <a:spcPts val="0"/>
              </a:spcAft>
              <a:buSzPts val="1100"/>
              <a:buNone/>
            </a:pPr>
            <a:r>
              <a:rPr lang="ar-AE" sz="1100" b="1" i="0" u="sng" strike="noStrike" cap="none" dirty="0">
                <a:solidFill>
                  <a:schemeClr val="dk2"/>
                </a:solidFill>
                <a:latin typeface="Arial"/>
                <a:ea typeface="Arial"/>
                <a:cs typeface="Arial"/>
                <a:sym typeface="Arial"/>
                <a:rtl/>
              </a:rPr>
              <a:t>ملاحظات المتحدث:</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لنفترض أنه بدلاً من إدخال </a:t>
            </a:r>
            <a:r>
              <a:rPr lang="ar-AE" sz="1100" b="0" i="0" u="none" strike="noStrike" cap="none" dirty="0">
                <a:solidFill>
                  <a:schemeClr val="dk2"/>
                </a:solidFill>
                <a:latin typeface="Arial"/>
                <a:ea typeface="Arial"/>
                <a:cs typeface="Arial"/>
                <a:sym typeface="Arial"/>
              </a:rPr>
              <a:t>100</a:t>
            </a:r>
            <a:r>
              <a:rPr lang="ar-AE" sz="1100" b="0" i="0" u="none" strike="noStrike" cap="none" dirty="0">
                <a:solidFill>
                  <a:schemeClr val="dk2"/>
                </a:solidFill>
                <a:latin typeface="Arial"/>
                <a:ea typeface="Arial"/>
                <a:cs typeface="Arial"/>
                <a:sym typeface="Arial"/>
                <a:rtl/>
              </a:rPr>
              <a:t>، كان مُدخلنا </a:t>
            </a:r>
            <a:r>
              <a:rPr lang="ar-AE" sz="1100" b="0" i="0" u="none" strike="noStrike" cap="none" dirty="0">
                <a:solidFill>
                  <a:schemeClr val="dk2"/>
                </a:solidFill>
                <a:latin typeface="Arial"/>
                <a:ea typeface="Arial"/>
                <a:cs typeface="Arial"/>
                <a:sym typeface="Arial"/>
              </a:rPr>
              <a:t>1000</a:t>
            </a:r>
            <a:r>
              <a:rPr lang="ar-AE" sz="1100" b="0" i="0" u="none" strike="noStrike" cap="none" dirty="0">
                <a:solidFill>
                  <a:schemeClr val="dk2"/>
                </a:solidFill>
                <a:latin typeface="Arial"/>
                <a:ea typeface="Arial"/>
                <a:cs typeface="Arial"/>
                <a:sym typeface="Arial"/>
                <a:rtl/>
              </a:rPr>
              <a:t>. يمكننا استخدام غربال إراتوستينس لإيجاد جميع الأعداد الأولية حتى </a:t>
            </a:r>
            <a:r>
              <a:rPr lang="ar-AE" sz="1100" b="0" i="0" u="none" strike="noStrike" cap="none" dirty="0">
                <a:solidFill>
                  <a:schemeClr val="dk2"/>
                </a:solidFill>
                <a:latin typeface="Arial"/>
                <a:ea typeface="Arial"/>
                <a:cs typeface="Arial"/>
                <a:sym typeface="Arial"/>
              </a:rPr>
              <a:t>1000</a:t>
            </a:r>
            <a:r>
              <a:rPr lang="ar-AE" sz="1100" b="0" i="0" u="none" strike="noStrike" cap="none" dirty="0">
                <a:solidFill>
                  <a:schemeClr val="dk2"/>
                </a:solidFill>
                <a:latin typeface="Arial"/>
                <a:ea typeface="Arial"/>
                <a:cs typeface="Arial"/>
                <a:sym typeface="Arial"/>
                <a:rtl/>
              </a:rPr>
              <a:t> باستخدام ورقة وقلم رصاص. سيستغرق منا هذا وقتًا طويلاً. ولكن يمكن للكمبيوتر إجراء خطوات هذه الخوارزمية بشكلٍ شبه فوري.</a:t>
            </a:r>
            <a:endParaRPr dirty="0"/>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يستطيع غربال إراتوستينس، المكتوب بلغة البرمجة بايثون (أو بأي لغة برمجة) أن يطبع جميع الأعداد الأولية حتى </a:t>
            </a:r>
            <a:r>
              <a:rPr lang="ar-AE" sz="1100" b="0" i="0" u="none" strike="noStrike" cap="none" dirty="0">
                <a:solidFill>
                  <a:schemeClr val="dk2"/>
                </a:solidFill>
                <a:latin typeface="Arial"/>
                <a:ea typeface="Arial"/>
                <a:cs typeface="Arial"/>
                <a:sym typeface="Arial"/>
              </a:rPr>
              <a:t>1000</a:t>
            </a:r>
            <a:r>
              <a:rPr lang="ar-AE" sz="1100" b="0" i="0" u="none" strike="noStrike" cap="none" dirty="0">
                <a:solidFill>
                  <a:schemeClr val="dk2"/>
                </a:solidFill>
                <a:latin typeface="Arial"/>
                <a:ea typeface="Arial"/>
                <a:cs typeface="Arial"/>
                <a:sym typeface="Arial"/>
                <a:rtl/>
              </a:rPr>
              <a:t> في جزء من الثانية.</a:t>
            </a:r>
            <a:endParaRPr dirty="0"/>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ولكن، إذا حاولتم العثور على أعداد أولية كبيرة جدًا - أعداد أولية بمئات أو آلاف الأرقام، والتي تلعب دورًا مهمًا في التشفير وتأمين الإنترنت - تصبح خوارزمية الكمبيوتر غربال إراتوستينس غير فعالة أبدًا.</a:t>
            </a:r>
            <a:endParaRPr dirty="0"/>
          </a:p>
          <a:p>
            <a:pPr marL="158750" lvl="0" indent="0" algn="l" rtl="1">
              <a:lnSpc>
                <a:spcPct val="100000"/>
              </a:lnSpc>
              <a:spcBef>
                <a:spcPts val="0"/>
              </a:spcBef>
              <a:spcAft>
                <a:spcPts val="0"/>
              </a:spcAft>
              <a:buSzPts val="1100"/>
              <a:buNone/>
            </a:pP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على مدى عقود عديدة، طوّر علماء الرياضيات وعلماء الكمبيوتر والمهندسون مجموعة واسعة من الأساليب/الخوارزميات لتحديد هذه الأعداد الأولية الكبيرة جدًا - بعضها عبارة عن مشتقات من غربال إراتوستينس والبعض الآخر مستلهَم من نظرية الاحتمالات. حتى الكيمياء الجزيئية لعبت دورًا في هذا!</a:t>
            </a:r>
            <a:endParaRPr b="0" dirty="0">
              <a:solidFill>
                <a:schemeClr val="dk2"/>
              </a:solidFill>
            </a:endParaRPr>
          </a:p>
        </p:txBody>
      </p:sp>
      <p:sp>
        <p:nvSpPr>
          <p:cNvPr id="818" name="Google Shape;818;p16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p16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2" name="Google Shape;832;p1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r" rtl="1">
              <a:lnSpc>
                <a:spcPct val="100000"/>
              </a:lnSpc>
              <a:spcBef>
                <a:spcPts val="0"/>
              </a:spcBef>
              <a:spcAft>
                <a:spcPts val="0"/>
              </a:spcAft>
              <a:buSzPts val="1100"/>
              <a:buNone/>
            </a:pPr>
            <a:r>
              <a:rPr lang="ar-AE" sz="1100" b="1" i="0" u="sng" strike="noStrike" cap="none" dirty="0">
                <a:solidFill>
                  <a:schemeClr val="dk2"/>
                </a:solidFill>
                <a:latin typeface="Arial"/>
                <a:ea typeface="Arial"/>
                <a:cs typeface="Arial"/>
                <a:sym typeface="Arial"/>
                <a:rtl/>
              </a:rPr>
              <a:t>ملاحظات المتحدث:</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مهمة</a:t>
            </a:r>
            <a:endParaRPr b="0" u="none"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الآن وقد تحدثنا عن ماهية الخوارزمية (وما ليس بخوارزمية!) وأوضحنا العديد من الخوارزميات المختلفة، أريدكم أن تطبقوا ما تعلّمتموه لإنشاء خوارزمية خاصة بكم.</a:t>
            </a:r>
            <a:endParaRPr dirty="0"/>
          </a:p>
          <a:p>
            <a:pPr marL="158750" lvl="0" indent="0" algn="l" rtl="1">
              <a:lnSpc>
                <a:spcPct val="100000"/>
              </a:lnSpc>
              <a:spcBef>
                <a:spcPts val="0"/>
              </a:spcBef>
              <a:spcAft>
                <a:spcPts val="0"/>
              </a:spcAft>
              <a:buSzPts val="1100"/>
              <a:buNone/>
            </a:pP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يمكن أن ترتبط هذه الخوارزمية بأي موضوع تريدونه — مجموعة من الخطوات التي تحل مسألة حسابية أو ربما حتى الخطوات التي تؤدي إلى تنفيذ إجراء ما في تطبيق الهاتف المحمول أو لعبة الفيديو المفضّلة لديكم.</a:t>
            </a:r>
            <a:endParaRPr dirty="0"/>
          </a:p>
          <a:p>
            <a:pPr marL="158750" lvl="0" indent="0" algn="l" rtl="1">
              <a:lnSpc>
                <a:spcPct val="100000"/>
              </a:lnSpc>
              <a:spcBef>
                <a:spcPts val="0"/>
              </a:spcBef>
              <a:spcAft>
                <a:spcPts val="0"/>
              </a:spcAft>
              <a:buSzPts val="1100"/>
              <a:buNone/>
            </a:pP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قبل كتابة الخطوات، تأكدوا من تحديد هدفكم في الأعلى. ثم اكتبوا خطوات الخوارزمية المعطاة. يفترض أن تتألف خوارزميتكم من خمس إلى </a:t>
            </a:r>
            <a:r>
              <a:rPr lang="ar-AE" sz="1100" b="0" i="0" u="none" strike="noStrike" cap="none" dirty="0">
                <a:solidFill>
                  <a:schemeClr val="dk2"/>
                </a:solidFill>
                <a:latin typeface="Arial"/>
                <a:ea typeface="Arial"/>
                <a:cs typeface="Arial"/>
                <a:sym typeface="Arial"/>
              </a:rPr>
              <a:t>10</a:t>
            </a:r>
            <a:r>
              <a:rPr lang="ar-AE" sz="1100" b="0" i="0" u="none" strike="noStrike" cap="none" dirty="0">
                <a:solidFill>
                  <a:schemeClr val="dk2"/>
                </a:solidFill>
                <a:latin typeface="Arial"/>
                <a:ea typeface="Arial"/>
                <a:cs typeface="Arial"/>
                <a:sym typeface="Arial"/>
                <a:rtl/>
              </a:rPr>
              <a:t> خطوات. تأكدوا أيضًا من كتابة (المُدخَل) المُدخلات و(المُخرج) المُخرجات الخاصة بخوارزميتكم!</a:t>
            </a:r>
            <a:endParaRPr dirty="0"/>
          </a:p>
          <a:p>
            <a:pPr marL="158750" lvl="0" indent="0" algn="l" rtl="1">
              <a:lnSpc>
                <a:spcPct val="100000"/>
              </a:lnSpc>
              <a:spcBef>
                <a:spcPts val="0"/>
              </a:spcBef>
              <a:spcAft>
                <a:spcPts val="0"/>
              </a:spcAft>
              <a:buSzPts val="1100"/>
              <a:buNone/>
            </a:pP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أثناء قيامكم بتطوير الخوارزمية، ضعوا في اعتباركم خصائص الخوارزمية الأساسية التي ناقشناها سابقًا: تعليمات الخوارزمية محددة بدقة، والخوارزمية تحقق هدفكم، و(على الرغم من أن ذلك ليس متطلبًا) يُفضّل أن تكون فعالة.</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تفاعُل الصف</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امنح المشاركين </a:t>
            </a:r>
            <a:r>
              <a:rPr lang="ar-AE" sz="1100" b="0" i="0" u="none" strike="noStrike" cap="none" dirty="0">
                <a:solidFill>
                  <a:schemeClr val="dk2"/>
                </a:solidFill>
                <a:latin typeface="Arial"/>
                <a:ea typeface="Arial"/>
                <a:cs typeface="Arial"/>
                <a:sym typeface="Arial"/>
              </a:rPr>
              <a:t>25</a:t>
            </a:r>
            <a:r>
              <a:rPr lang="ar-AE" sz="1100" b="0" i="0" u="none" strike="noStrike" cap="none" dirty="0">
                <a:solidFill>
                  <a:schemeClr val="dk2"/>
                </a:solidFill>
                <a:latin typeface="Arial"/>
                <a:ea typeface="Arial"/>
                <a:cs typeface="Arial"/>
                <a:sym typeface="Arial"/>
                <a:rtl/>
              </a:rPr>
              <a:t> دقيقة لإكمال المنشور. تبعًا للوقت المخصص، في اجتماع المجموعة الحالية أو الثانية، شارك في المناقشة التالية.</a:t>
            </a:r>
            <a:endParaRPr b="0" dirty="0">
              <a:solidFill>
                <a:schemeClr val="dk2"/>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r" rtl="1">
              <a:lnSpc>
                <a:spcPct val="100000"/>
              </a:lnSpc>
              <a:spcBef>
                <a:spcPts val="0"/>
              </a:spcBef>
              <a:spcAft>
                <a:spcPts val="0"/>
              </a:spcAft>
              <a:buSzPts val="1100"/>
              <a:buNone/>
            </a:pPr>
            <a:r>
              <a:rPr lang="ar-AE" sz="1100" b="1" i="0" u="sng" strike="noStrike" cap="none" dirty="0">
                <a:solidFill>
                  <a:schemeClr val="dk2"/>
                </a:solidFill>
                <a:latin typeface="Arial"/>
                <a:ea typeface="Arial"/>
                <a:cs typeface="Arial"/>
                <a:sym typeface="Arial"/>
                <a:rtl/>
              </a:rPr>
              <a:t>ملاحظات المتحدث:</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الآن، أود أن يختار كل منكم واحدة على الأقل من تجاربكم الأكثر حضورًا في ذاكرتهم ومن ثم مناقشتها في ثنائيات. ما سبب حضورها في ذاكرتكم؟ كيف شكّلت هذه الذكرى مَن أنتم عليه اليوم؟ فكّروا في "جُزُر الشخصية" في الفيديو. هل ساعدت هذه الذكرى على إنشاء واحدة (أو أكثر) من جُزُركم (بمعنى، تحديد أجزاء من شخصيتكم)؟ إن كان كذلك، فكيف؟ لديكم </a:t>
            </a:r>
            <a:r>
              <a:rPr lang="ar-AE" sz="1100" b="0" i="0" u="none" strike="noStrike" cap="none" dirty="0">
                <a:solidFill>
                  <a:schemeClr val="dk2"/>
                </a:solidFill>
                <a:latin typeface="Arial"/>
                <a:ea typeface="Arial"/>
                <a:cs typeface="Arial"/>
                <a:sym typeface="Arial"/>
              </a:rPr>
              <a:t>10</a:t>
            </a:r>
            <a:r>
              <a:rPr lang="ar-AE" sz="1100" b="0" i="0" u="none" strike="noStrike" cap="none" dirty="0">
                <a:solidFill>
                  <a:schemeClr val="dk2"/>
                </a:solidFill>
                <a:latin typeface="Arial"/>
                <a:ea typeface="Arial"/>
                <a:cs typeface="Arial"/>
                <a:sym typeface="Arial"/>
                <a:rtl/>
              </a:rPr>
              <a:t> دقائق للمناقشة مع زميلكم.</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تفاعُل الصف</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نظّم المشاركين في أزواج. امنح المشاركين </a:t>
            </a:r>
            <a:r>
              <a:rPr lang="ar-AE" sz="1100" b="0" i="0" u="none" strike="noStrike" cap="none" dirty="0">
                <a:solidFill>
                  <a:schemeClr val="dk2"/>
                </a:solidFill>
                <a:latin typeface="Arial"/>
                <a:ea typeface="Arial"/>
                <a:cs typeface="Arial"/>
                <a:sym typeface="Arial"/>
              </a:rPr>
              <a:t>10</a:t>
            </a:r>
            <a:r>
              <a:rPr lang="ar-AE" sz="1100" b="0" i="0" u="none" strike="noStrike" cap="none" dirty="0">
                <a:solidFill>
                  <a:schemeClr val="dk2"/>
                </a:solidFill>
                <a:latin typeface="Arial"/>
                <a:ea typeface="Arial"/>
                <a:cs typeface="Arial"/>
                <a:sym typeface="Arial"/>
                <a:rtl/>
              </a:rPr>
              <a:t> دقائق لمناقشة هذه الأسئلة.</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اسأل طلابك</a:t>
            </a:r>
            <a:endParaRPr sz="1100" b="0" i="0" u="none" strike="noStrike" cap="none" dirty="0">
              <a:solidFill>
                <a:schemeClr val="dk2"/>
              </a:solidFill>
              <a:latin typeface="Arial"/>
              <a:ea typeface="Arial"/>
              <a:cs typeface="Arial"/>
              <a:sym typeface="Arial"/>
            </a:endParaRPr>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هل يرغب أي منكم في مشاركة إحدى تجاربه الأكثر حضورًا في ذاكرته؟</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بعد التفكير في كيف ساعدت هذه التجارب في تحديد شخصيتكم، هل تعلّم أي منكم شيئاً جديدًا أو مفاجئًا عن نفسه؟</a:t>
            </a:r>
            <a:endParaRPr dirty="0"/>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1" i="0" u="none" strike="noStrike" cap="none" dirty="0">
                <a:solidFill>
                  <a:schemeClr val="dk2"/>
                </a:solidFill>
                <a:latin typeface="Arial"/>
                <a:ea typeface="Arial"/>
                <a:cs typeface="Arial"/>
                <a:sym typeface="Arial"/>
                <a:rtl/>
              </a:rPr>
              <a:t>إنشاء تجارب جديدة</a:t>
            </a:r>
            <a:endParaRPr dirty="0"/>
          </a:p>
          <a:p>
            <a:pPr marL="158750" lvl="0" indent="0" algn="l" rtl="1">
              <a:lnSpc>
                <a:spcPct val="100000"/>
              </a:lnSpc>
              <a:spcBef>
                <a:spcPts val="0"/>
              </a:spcBef>
              <a:spcAft>
                <a:spcPts val="0"/>
              </a:spcAft>
              <a:buSzPts val="1100"/>
              <a:buNone/>
            </a:pPr>
            <a:endParaRPr sz="1100" b="1"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1" i="0" u="none" strike="noStrike" cap="none" dirty="0">
                <a:solidFill>
                  <a:schemeClr val="dk2"/>
                </a:solidFill>
                <a:latin typeface="Arial"/>
                <a:ea typeface="Arial"/>
                <a:cs typeface="Arial"/>
                <a:sym typeface="Arial"/>
                <a:rtl/>
              </a:rPr>
              <a:t>أخبر طلابك</a:t>
            </a:r>
            <a:endParaRPr dirty="0"/>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لدينا جميعًا ذكريات مختلفة تمنحنا طريقة فريدة لرؤية العالم والتفاعل معه.</a:t>
            </a:r>
            <a:endParaRPr dirty="0"/>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تبرز بعض هذه الذكريات في أذهاننا بشكل خاص - الذكريات الجوهرية - وتساعد على تحديد هويتنا.</a:t>
            </a:r>
            <a:endParaRPr dirty="0"/>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إذا أكملتم الجزء الأول: كيف تجعلنا التجارب متفرّدين، يمكنكم تخطّي الأمثلة التالية.</a:t>
            </a:r>
            <a:endParaRPr dirty="0"/>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لنفترض مثلاً أنكم تحبّون قراءة الشعر وكتابته - فحبّكم للشعر هو جزء مما يشكّل شخصيتكم! ربما تكون إحدى ذكرياتكم الجوهرية هي لأحد أفراد أسرتكم يقرأ قصائد شعرية لكم عندما كنتم أصغر سناً. أو ربما تكونون شغوفين بالسفر واستكشاف أجزاء جديدة من العالم. ربما تكون إحدى ذكرياتكم الجوهرية هي رحلة رائعة قمتم بها خارج البلاد عندما كنتم أصغر سناً.</a:t>
            </a:r>
            <a:endParaRPr dirty="0"/>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بينما تؤثر تجاربنا السابقة على هويتنا، يمكننا دائمًا إنشاء تجارب جديدة مثيرة ولا تُنسى - تجربة مغامرات جديدة وتكوين علاقات جديدة مع أشخاص وفي أماكن مختلفة.</a:t>
            </a:r>
            <a:endParaRPr dirty="0"/>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في كثير من الأحيان، بحسب اختياراتنا، تتاح لنا إمكانية إنشاء تجارب جديدة لأنفسنا.</a:t>
            </a:r>
            <a:endParaRPr dirty="0"/>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قد تبدو بعض هذه الاختيارات غير مهمة. ولكن حتى ما نجريه من تغييراتٍ صغيرة في قراراتنا اليومية يمكن أن يكون له تأثير طويل الأمد.</a:t>
            </a:r>
            <a:endParaRPr dirty="0"/>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لنفترض مثلاً أنكم ترغبون في تعلّم الجيتار، ولكنكم قلقون لعدم توفر وقت لديكم، بسبب واجباتكم المدرسية والأنشطة الأخرى خارج المدرسة. خلال الأسبوع، لا ُيتاح لكم وقت فراغ أكثر من حوالي ساعة، وتقضون هذا الوقت في الاسترخاء عبر مشاهدة التلفزيون. من المهم جدًا القيام بأشياء تساعدنا على الاسترخاء. ولكن ماذا لو خصّصتم </a:t>
            </a:r>
            <a:r>
              <a:rPr lang="ar-AE" sz="1100" b="0" i="0" u="none" strike="noStrike" cap="none" dirty="0">
                <a:solidFill>
                  <a:schemeClr val="dk2"/>
                </a:solidFill>
                <a:latin typeface="Arial"/>
                <a:ea typeface="Arial"/>
                <a:cs typeface="Arial"/>
                <a:sym typeface="Arial"/>
              </a:rPr>
              <a:t>15</a:t>
            </a:r>
            <a:r>
              <a:rPr lang="ar-AE" sz="1100" b="0" i="0" u="none" strike="noStrike" cap="none" dirty="0">
                <a:solidFill>
                  <a:schemeClr val="dk2"/>
                </a:solidFill>
                <a:latin typeface="Arial"/>
                <a:ea typeface="Arial"/>
                <a:cs typeface="Arial"/>
                <a:sym typeface="Arial"/>
                <a:rtl/>
              </a:rPr>
              <a:t> دقيقة فقط من تلك الساعة لممارسة الجيتار كل يوم أو كل يومين؟ مع مرور الوقت، سيساعد هذا على زيادة مهاراتكم أكثر فأكثر، وبناء ثقتكم في لعب الجيتار!</a:t>
            </a:r>
            <a:endParaRPr dirty="0"/>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1" i="0" u="none" strike="noStrike" cap="none" dirty="0">
                <a:solidFill>
                  <a:schemeClr val="dk2"/>
                </a:solidFill>
                <a:latin typeface="Arial"/>
                <a:ea typeface="Arial"/>
                <a:cs typeface="Arial"/>
                <a:sym typeface="Arial"/>
                <a:rtl/>
              </a:rPr>
              <a:t>ملحوظة المدرّس</a:t>
            </a:r>
            <a:endParaRPr dirty="0"/>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يمكن تطويع الأمثلة أعلاه محليًا تبعًا لخبرات طلابك وسياقهم المحلي. تهدف الأمثلة المذكورة أعلاه إلى إظهار كيف تؤثر التجارب السابقة على هويتنا. ولكن يمكن للتجارب الجديدة أيضًا تشكيل هويتنا.</a:t>
            </a:r>
            <a:endParaRPr sz="1100" b="0" i="0" u="none" strike="noStrike" cap="none" dirty="0">
              <a:solidFill>
                <a:schemeClr val="dk2"/>
              </a:solidFill>
              <a:latin typeface="Arial"/>
              <a:ea typeface="Arial"/>
              <a:cs typeface="Arial"/>
              <a:sym typeface="Arial"/>
            </a:endParaRPr>
          </a:p>
          <a:p>
            <a:pPr marL="158750" lvl="0" indent="0" algn="l" rtl="1">
              <a:lnSpc>
                <a:spcPct val="100000"/>
              </a:lnSpc>
              <a:spcBef>
                <a:spcPts val="0"/>
              </a:spcBef>
              <a:spcAft>
                <a:spcPts val="0"/>
              </a:spcAft>
              <a:buSzPts val="1100"/>
              <a:buNone/>
            </a:pPr>
            <a:br>
              <a:rPr lang="en-SG" b="0" dirty="0">
                <a:solidFill>
                  <a:schemeClr val="dk2"/>
                </a:solidFill>
              </a:rPr>
            </a:br>
            <a:endParaRPr b="1" dirty="0">
              <a:solidFill>
                <a:schemeClr val="dk2"/>
              </a:solidFill>
              <a:latin typeface="Montserrat SemiBold"/>
              <a:ea typeface="Montserrat SemiBold"/>
              <a:cs typeface="Montserrat SemiBold"/>
              <a:sym typeface="Montserrat SemiBold"/>
            </a:endParaRPr>
          </a:p>
        </p:txBody>
      </p:sp>
      <p:sp>
        <p:nvSpPr>
          <p:cNvPr id="197" name="Google Shape;197;p8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16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8" name="Google Shape;858;p1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r" rtl="1">
              <a:lnSpc>
                <a:spcPct val="100000"/>
              </a:lnSpc>
              <a:spcBef>
                <a:spcPts val="0"/>
              </a:spcBef>
              <a:spcAft>
                <a:spcPts val="0"/>
              </a:spcAft>
              <a:buSzPts val="1100"/>
              <a:buNone/>
            </a:pPr>
            <a:r>
              <a:rPr lang="ar-AE" sz="1100" b="1" i="0" u="sng" strike="noStrike" cap="none" dirty="0">
                <a:solidFill>
                  <a:schemeClr val="dk2"/>
                </a:solidFill>
                <a:latin typeface="Arial"/>
                <a:ea typeface="Arial"/>
                <a:cs typeface="Arial"/>
                <a:sym typeface="Arial"/>
                <a:rtl/>
              </a:rPr>
              <a:t>ملاحظات المتحدث:</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مناقشة</a:t>
            </a:r>
            <a:endParaRPr b="0" u="none" dirty="0">
              <a:solidFill>
                <a:schemeClr val="dk2"/>
              </a:solidFill>
            </a:endParaRPr>
          </a:p>
          <a:p>
            <a:pPr marL="158750" lvl="0" indent="0" algn="l" rtl="1">
              <a:lnSpc>
                <a:spcPct val="100000"/>
              </a:lnSpc>
              <a:spcBef>
                <a:spcPts val="0"/>
              </a:spcBef>
              <a:spcAft>
                <a:spcPts val="0"/>
              </a:spcAft>
              <a:buSzPts val="1100"/>
              <a:buNone/>
            </a:pPr>
            <a:endParaRPr sz="1100" b="1"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1" i="0" u="none" strike="noStrike" cap="none" dirty="0">
                <a:solidFill>
                  <a:schemeClr val="dk2"/>
                </a:solidFill>
                <a:latin typeface="Arial"/>
                <a:ea typeface="Arial"/>
                <a:cs typeface="Arial"/>
                <a:sym typeface="Arial"/>
                <a:rtl/>
              </a:rPr>
              <a:t>تفاعُل الصف</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نظّم المشاركين في أزواج.</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في أزواج، أريد منكم أن تشاركوا خوارزمياتكم وتناقشوا:</a:t>
            </a:r>
            <a:endParaRPr b="0" dirty="0">
              <a:solidFill>
                <a:schemeClr val="dk2"/>
              </a:solidFill>
            </a:endParaRPr>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هل تعتقدون أنه يمكنكم تكرار خطوات خوارزمية شريككم؟ إذا لم تستطيعوا، فما هي التعديلات التي قد تقترحونها؟</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هل تعتقدون أن هناك طرقًا لجعل خوارزمية شريككم أكثر كفاءة؟ إن كان كذلك، فكيف؟</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هل كان هناك أي شيء جديد أو مفاجئ تعلّمه كل منكما أثناء إنشاء الخوارزمية الخاصة بكم أو قراءة خوارزمية شريككم؟</a:t>
            </a:r>
            <a:endParaRPr dirty="0"/>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ستتاح لكم </a:t>
            </a:r>
            <a:r>
              <a:rPr lang="ar-AE" sz="1100" b="0" i="0" u="none" strike="noStrike" cap="none" dirty="0">
                <a:solidFill>
                  <a:schemeClr val="dk2"/>
                </a:solidFill>
                <a:latin typeface="Arial"/>
                <a:ea typeface="Arial"/>
                <a:cs typeface="Arial"/>
                <a:sym typeface="Arial"/>
              </a:rPr>
              <a:t>15</a:t>
            </a:r>
            <a:r>
              <a:rPr lang="ar-AE" sz="1100" b="0" i="0" u="none" strike="noStrike" cap="none" dirty="0">
                <a:solidFill>
                  <a:schemeClr val="dk2"/>
                </a:solidFill>
                <a:latin typeface="Arial"/>
                <a:ea typeface="Arial"/>
                <a:cs typeface="Arial"/>
                <a:sym typeface="Arial"/>
                <a:rtl/>
              </a:rPr>
              <a:t> دقيقة لإتمام هذا التمرين.</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تفاعُل الصف</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امنح المشاركين </a:t>
            </a:r>
            <a:r>
              <a:rPr lang="ar-AE" sz="1100" b="0" i="0" u="none" strike="noStrike" cap="none" dirty="0">
                <a:solidFill>
                  <a:schemeClr val="dk2"/>
                </a:solidFill>
                <a:latin typeface="Arial"/>
                <a:ea typeface="Arial"/>
                <a:cs typeface="Arial"/>
                <a:sym typeface="Arial"/>
              </a:rPr>
              <a:t>15</a:t>
            </a:r>
            <a:r>
              <a:rPr lang="ar-AE" sz="1100" b="0" i="0" u="none" strike="noStrike" cap="none" dirty="0">
                <a:solidFill>
                  <a:schemeClr val="dk2"/>
                </a:solidFill>
                <a:latin typeface="Arial"/>
                <a:ea typeface="Arial"/>
                <a:cs typeface="Arial"/>
                <a:sym typeface="Arial"/>
                <a:rtl/>
              </a:rPr>
              <a:t> دقيقة للمشاركة في هذا التمرين مع شركائهم. بعد ذلك، امنح </a:t>
            </a:r>
            <a:r>
              <a:rPr lang="ar-AE" sz="1100" b="0" i="0" u="none" strike="noStrike" cap="none" dirty="0">
                <a:solidFill>
                  <a:schemeClr val="dk2"/>
                </a:solidFill>
                <a:latin typeface="Arial"/>
                <a:ea typeface="Arial"/>
                <a:cs typeface="Arial"/>
                <a:sym typeface="Arial"/>
              </a:rPr>
              <a:t>10</a:t>
            </a:r>
            <a:r>
              <a:rPr lang="ar-AE" sz="1100" b="0" i="0" u="none" strike="noStrike" cap="none" dirty="0">
                <a:solidFill>
                  <a:schemeClr val="dk2"/>
                </a:solidFill>
                <a:latin typeface="Arial"/>
                <a:ea typeface="Arial"/>
                <a:cs typeface="Arial"/>
                <a:sym typeface="Arial"/>
                <a:rtl/>
              </a:rPr>
              <a:t> دقائق للثنائيات لمشاركة أ) أي طرق يمكنهم من خلالها جعل الخوارزمية الخاصة بهم أكثر كفاءة، بناءً على مناقشتهم مع شركائهم، و/أو ب) شيء جديد أو مفاجئ تعلموه أثناء تطوير الخوارزمية الخاصة بهم أو مراجعة خوارزمية شركائهم.</a:t>
            </a:r>
            <a:endParaRPr b="0" dirty="0">
              <a:solidFill>
                <a:schemeClr val="dk2"/>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p1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r" rtl="1">
              <a:lnSpc>
                <a:spcPct val="100000"/>
              </a:lnSpc>
              <a:spcBef>
                <a:spcPts val="0"/>
              </a:spcBef>
              <a:spcAft>
                <a:spcPts val="0"/>
              </a:spcAft>
              <a:buSzPts val="1100"/>
              <a:buNone/>
            </a:pPr>
            <a:r>
              <a:rPr lang="ar-AE" sz="1100" b="1" i="0" u="sng" strike="noStrike" cap="none" dirty="0">
                <a:solidFill>
                  <a:schemeClr val="dk2"/>
                </a:solidFill>
                <a:latin typeface="Arial"/>
                <a:ea typeface="Arial"/>
                <a:cs typeface="Arial"/>
                <a:sym typeface="Arial"/>
                <a:rtl/>
              </a:rPr>
              <a:t>ملاحظات المتحدث:</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هدف الدرس</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سيتمكّن الطلاب من فهم الطرق المختلفة التي تساعد بها الخوارزميات على تشكيل المحتوى الذي يرونه على وسائل التواصل الاجتماعي وسيطبّقون هذا الفهم على يومياتهم الخاصة على وسائل التواصل الاجتماعي.</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b="1" dirty="0">
                <a:solidFill>
                  <a:schemeClr val="dk2"/>
                </a:solidFill>
                <a:rtl/>
              </a:rPr>
              <a:t>الوقت التقديري</a:t>
            </a:r>
            <a:endParaRPr dirty="0"/>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Pr>
              <a:t>60</a:t>
            </a:r>
            <a:r>
              <a:rPr lang="ar-AE" sz="1100" b="0" i="0" u="none" strike="noStrike" cap="none" dirty="0">
                <a:solidFill>
                  <a:schemeClr val="dk2"/>
                </a:solidFill>
                <a:latin typeface="Arial"/>
                <a:ea typeface="Arial"/>
                <a:cs typeface="Arial"/>
                <a:sym typeface="Arial"/>
                <a:rtl/>
              </a:rPr>
              <a:t> دقيقة</a:t>
            </a:r>
            <a:endParaRPr dirty="0"/>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1" i="0" u="none" strike="noStrike" cap="none" dirty="0">
                <a:solidFill>
                  <a:schemeClr val="dk2"/>
                </a:solidFill>
                <a:latin typeface="Arial"/>
                <a:ea typeface="Arial"/>
                <a:cs typeface="Arial"/>
                <a:sym typeface="Arial"/>
                <a:rtl/>
              </a:rPr>
              <a:t>الأسئلة الجوهرية </a:t>
            </a:r>
            <a:endParaRPr b="0" dirty="0">
              <a:solidFill>
                <a:schemeClr val="dk2"/>
              </a:solidFill>
            </a:endParaRPr>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بناءً على خلفياتكم واهتماماتكم، كيف قد تبدو يوميات وسائل التواصل الاجتماعي النموذجية بالنسبة لكم؟ </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كيف يتشابه أو يختلف هذا النموذج المثالي مع ما ترونه حاليًا، ولماذا؟ </a:t>
            </a:r>
            <a:endParaRPr dirty="0"/>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المواد </a:t>
            </a:r>
            <a:endParaRPr b="0" dirty="0">
              <a:solidFill>
                <a:schemeClr val="dk2"/>
              </a:solidFill>
            </a:endParaRPr>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منشور "رحِّبوا بأميرة": اختر منشورًا واحدًا مختلفًا (من المنشورات المُرقَّمة من واحد إلى أربعة) لإعطائها لكل مجموعة (قسِّم المشاركين إلى أربع مجموعات خلال تجربة التعلّم هذه). </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منشور "منشورات وسائل التواصل الاجتماعي" يحتوي كل واحد من المنشورات الـ </a:t>
            </a:r>
            <a:r>
              <a:rPr lang="ar-AE" sz="1100" b="0" i="0" u="none" strike="noStrike" cap="none" dirty="0">
                <a:solidFill>
                  <a:schemeClr val="dk2"/>
                </a:solidFill>
                <a:latin typeface="Arial"/>
                <a:ea typeface="Arial"/>
                <a:cs typeface="Arial"/>
                <a:sym typeface="Arial"/>
              </a:rPr>
              <a:t>10</a:t>
            </a:r>
            <a:r>
              <a:rPr lang="ar-AE" sz="1100" b="0" i="0" u="none" strike="noStrike" cap="none" dirty="0">
                <a:solidFill>
                  <a:schemeClr val="dk2"/>
                </a:solidFill>
                <a:latin typeface="Arial"/>
                <a:ea typeface="Arial"/>
                <a:cs typeface="Arial"/>
                <a:sym typeface="Arial"/>
                <a:rtl/>
              </a:rPr>
              <a:t> على منشورات من وسائل التواصل الاجتماعي بهدف قصّها. يُرجى اختيار ستة إلى عشرة منشورات (أي </a:t>
            </a:r>
            <a:r>
              <a:rPr lang="ar-AE" sz="1100" b="0" i="0" u="none" strike="noStrike" cap="none" dirty="0">
                <a:solidFill>
                  <a:schemeClr val="dk2"/>
                </a:solidFill>
                <a:latin typeface="Arial"/>
                <a:ea typeface="Arial"/>
                <a:cs typeface="Arial"/>
                <a:sym typeface="Arial"/>
              </a:rPr>
              <a:t>24</a:t>
            </a:r>
            <a:r>
              <a:rPr lang="ar-AE" sz="1100" b="0" i="0" u="none" strike="noStrike" cap="none" dirty="0">
                <a:solidFill>
                  <a:schemeClr val="dk2"/>
                </a:solidFill>
                <a:latin typeface="Arial"/>
                <a:ea typeface="Arial"/>
                <a:cs typeface="Arial"/>
                <a:sym typeface="Arial"/>
                <a:rtl/>
              </a:rPr>
              <a:t> إلى </a:t>
            </a:r>
            <a:r>
              <a:rPr lang="ar-AE" sz="1100" b="0" i="0" u="none" strike="noStrike" cap="none" dirty="0">
                <a:solidFill>
                  <a:schemeClr val="dk2"/>
                </a:solidFill>
                <a:latin typeface="Arial"/>
                <a:ea typeface="Arial"/>
                <a:cs typeface="Arial"/>
                <a:sym typeface="Arial"/>
              </a:rPr>
              <a:t>32</a:t>
            </a:r>
            <a:r>
              <a:rPr lang="ar-AE" sz="1100" b="0" i="0" u="none" strike="noStrike" cap="none" dirty="0">
                <a:solidFill>
                  <a:schemeClr val="dk2"/>
                </a:solidFill>
                <a:latin typeface="Arial"/>
                <a:ea typeface="Arial"/>
                <a:cs typeface="Arial"/>
                <a:sym typeface="Arial"/>
                <a:rtl/>
              </a:rPr>
              <a:t> منشور لوسائل التواصل الاجتماعي) لطباعته. قم بتزويد كل مجموعة من المجموعات الأربع من المشاركين بهذه المنشورات التي يبلغ عددها </a:t>
            </a:r>
            <a:r>
              <a:rPr lang="ar-AE" sz="1100" b="0" i="0" u="none" strike="noStrike" cap="none" dirty="0">
                <a:solidFill>
                  <a:schemeClr val="dk2"/>
                </a:solidFill>
                <a:latin typeface="Arial"/>
                <a:ea typeface="Arial"/>
                <a:cs typeface="Arial"/>
                <a:sym typeface="Arial"/>
              </a:rPr>
              <a:t>24</a:t>
            </a:r>
            <a:r>
              <a:rPr lang="ar-AE" sz="1100" b="0" i="0" u="none" strike="noStrike" cap="none" dirty="0">
                <a:solidFill>
                  <a:schemeClr val="dk2"/>
                </a:solidFill>
                <a:latin typeface="Arial"/>
                <a:ea typeface="Arial"/>
                <a:cs typeface="Arial"/>
                <a:sym typeface="Arial"/>
                <a:rtl/>
              </a:rPr>
              <a:t>-</a:t>
            </a:r>
            <a:r>
              <a:rPr lang="ar-AE" sz="1100" b="0" i="0" u="none" strike="noStrike" cap="none" dirty="0">
                <a:solidFill>
                  <a:schemeClr val="dk2"/>
                </a:solidFill>
                <a:latin typeface="Arial"/>
                <a:ea typeface="Arial"/>
                <a:cs typeface="Arial"/>
                <a:sym typeface="Arial"/>
              </a:rPr>
              <a:t>32</a:t>
            </a:r>
            <a:r>
              <a:rPr lang="ar-AE" sz="1100" b="0" i="0" u="none" strike="noStrike" cap="none" dirty="0">
                <a:solidFill>
                  <a:schemeClr val="dk2"/>
                </a:solidFill>
                <a:latin typeface="Arial"/>
                <a:ea typeface="Arial"/>
                <a:cs typeface="Arial"/>
                <a:sym typeface="Arial"/>
                <a:rtl/>
              </a:rPr>
              <a:t> في ظرف. </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أربعة أظرف: ضع </a:t>
            </a:r>
            <a:r>
              <a:rPr lang="ar-AE" sz="1100" b="0" i="0" u="none" strike="noStrike" cap="none" dirty="0">
                <a:solidFill>
                  <a:schemeClr val="dk2"/>
                </a:solidFill>
                <a:latin typeface="Arial"/>
                <a:ea typeface="Arial"/>
                <a:cs typeface="Arial"/>
                <a:sym typeface="Arial"/>
              </a:rPr>
              <a:t>24</a:t>
            </a:r>
            <a:r>
              <a:rPr lang="ar-AE" sz="1100" b="0" i="0" u="none" strike="noStrike" cap="none" dirty="0">
                <a:solidFill>
                  <a:schemeClr val="dk2"/>
                </a:solidFill>
                <a:latin typeface="Arial"/>
                <a:ea typeface="Arial"/>
                <a:cs typeface="Arial"/>
                <a:sym typeface="Arial"/>
                <a:rtl/>
              </a:rPr>
              <a:t>-</a:t>
            </a:r>
            <a:r>
              <a:rPr lang="ar-AE" sz="1100" b="0" i="0" u="none" strike="noStrike" cap="none" dirty="0">
                <a:solidFill>
                  <a:schemeClr val="dk2"/>
                </a:solidFill>
                <a:latin typeface="Arial"/>
                <a:ea typeface="Arial"/>
                <a:cs typeface="Arial"/>
                <a:sym typeface="Arial"/>
              </a:rPr>
              <a:t>32</a:t>
            </a:r>
            <a:r>
              <a:rPr lang="ar-AE" sz="1100" b="0" i="0" u="none" strike="noStrike" cap="none" dirty="0">
                <a:solidFill>
                  <a:schemeClr val="dk2"/>
                </a:solidFill>
                <a:latin typeface="Arial"/>
                <a:ea typeface="Arial"/>
                <a:cs typeface="Arial"/>
                <a:sym typeface="Arial"/>
                <a:rtl/>
              </a:rPr>
              <a:t> منشورًا من منشورات وسائل التواصل الاجتماعي المقصوصة في ظرف واحد لكل مجموعة (أربع مجموعات). </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جهاز عرض وشاشة عرض أو، لكل مشارك، نشرة لمجموعة كاملة من المعلومات حول أميرة. </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أجهزة كمبيوتر أو أجهزة محمولة متصلة بالإنترنت. </a:t>
            </a:r>
            <a:endParaRPr dirty="0"/>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الإعداد </a:t>
            </a:r>
            <a:endParaRPr b="0" dirty="0">
              <a:solidFill>
                <a:schemeClr val="dk2"/>
              </a:solidFill>
            </a:endParaRPr>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اطبع المنشورات. </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قم بقصّ منشورات وسائل التواصل الاجتماعي وضَعها في أظرف. </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اطبع الصور. </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سيحتاج الطلاب إلى الاتصال بالإنترنت لأغراض هذا الدرس.</a:t>
            </a:r>
            <a:endParaRPr dirty="0"/>
          </a:p>
          <a:p>
            <a:pPr marL="457200" marR="0" lvl="0" indent="-298450" algn="r" rtl="1">
              <a:lnSpc>
                <a:spcPct val="100000"/>
              </a:lnSpc>
              <a:spcBef>
                <a:spcPts val="0"/>
              </a:spcBef>
              <a:spcAft>
                <a:spcPts val="0"/>
              </a:spcAft>
              <a:buClr>
                <a:srgbClr val="000000"/>
              </a:buClr>
              <a:buSzPts val="1100"/>
              <a:buFont typeface="Arial"/>
              <a:buChar char="●"/>
            </a:pPr>
            <a:r>
              <a:rPr lang="ar-AE" sz="1100" b="0" i="0" u="none" strike="noStrike" cap="none" dirty="0">
                <a:solidFill>
                  <a:schemeClr val="dk2"/>
                </a:solidFill>
                <a:latin typeface="Arial"/>
                <a:ea typeface="Arial"/>
                <a:cs typeface="Arial"/>
                <a:sym typeface="Arial"/>
                <a:rtl/>
              </a:rPr>
              <a:t>لديك الفرصة لاختيار محتوى محلي يتناسب مع خبرة طلابك والسياق العام. يُشار إلى هذه الفرص بـ "ملحوظة المدرّس". نقترح عليك قراءة الدرس مسبقًا وإعداد الأمثلة قبل البدء.</a:t>
            </a: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br>
              <a:rPr lang="en-SG" b="0" dirty="0">
                <a:solidFill>
                  <a:schemeClr val="dk2"/>
                </a:solidFill>
              </a:rPr>
            </a:br>
            <a:r>
              <a:rPr lang="ar-AE" b="1" i="1" dirty="0">
                <a:solidFill>
                  <a:schemeClr val="dk2"/>
                </a:solidFill>
                <a:rtl/>
              </a:rPr>
              <a:t>اختياري: </a:t>
            </a:r>
            <a:r>
              <a:rPr lang="ar-AE" sz="1100" b="1" i="0" u="none" strike="noStrike" cap="none" dirty="0">
                <a:solidFill>
                  <a:schemeClr val="dk2"/>
                </a:solidFill>
                <a:latin typeface="Arial"/>
                <a:ea typeface="Arial"/>
                <a:cs typeface="Arial"/>
                <a:sym typeface="Arial"/>
                <a:rtl/>
              </a:rPr>
              <a:t>مهارة </a:t>
            </a:r>
            <a:r>
              <a:rPr lang="ar-AE" sz="1100" b="1" i="0" u="none" strike="noStrike" cap="none" dirty="0">
                <a:solidFill>
                  <a:schemeClr val="dk2"/>
                </a:solidFill>
                <a:latin typeface="Arial"/>
                <a:ea typeface="Arial"/>
                <a:cs typeface="Arial"/>
                <a:sym typeface="Arial"/>
              </a:rPr>
              <a:t>ISTE DigCitCommit</a:t>
            </a:r>
            <a:endParaRPr b="0" dirty="0">
              <a:solidFill>
                <a:schemeClr val="dk2"/>
              </a:solidFill>
            </a:endParaRPr>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واعٍ: أقوم بتقييم دقة، ومنظور، وصحة المواد الإعلامية الرقمية والمشارَكات الاجتماعية.</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منتبه: أنا مُدرك تمامًا لأفعالي على الإنترنت وأعرفُ كيف أحمي نفسي وأنشئ مساحات آمنة للآخرين على الإنترنت.</a:t>
            </a:r>
            <a:endParaRPr dirty="0"/>
          </a:p>
        </p:txBody>
      </p:sp>
      <p:sp>
        <p:nvSpPr>
          <p:cNvPr id="883" name="Google Shape;883;p17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p1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r" rtl="1">
              <a:lnSpc>
                <a:spcPct val="100000"/>
              </a:lnSpc>
              <a:spcBef>
                <a:spcPts val="0"/>
              </a:spcBef>
              <a:spcAft>
                <a:spcPts val="0"/>
              </a:spcAft>
              <a:buSzPts val="1100"/>
              <a:buNone/>
            </a:pPr>
            <a:r>
              <a:rPr lang="ar-AE" sz="1100" b="1" i="0" u="sng" strike="noStrike" cap="none" dirty="0">
                <a:solidFill>
                  <a:schemeClr val="dk2"/>
                </a:solidFill>
                <a:latin typeface="Arial"/>
                <a:ea typeface="Arial"/>
                <a:cs typeface="Arial"/>
                <a:sym typeface="Arial"/>
                <a:rtl/>
              </a:rPr>
              <a:t>ملاحظات المتحدث:</a:t>
            </a:r>
            <a:endParaRPr sz="1100" b="0" i="0" u="none" strike="noStrike" cap="none" dirty="0">
              <a:solidFill>
                <a:schemeClr val="dk2"/>
              </a:solidFill>
              <a:latin typeface="Arial"/>
              <a:ea typeface="Arial"/>
              <a:cs typeface="Arial"/>
              <a:sym typeface="Arial"/>
            </a:endParaRPr>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1" i="0" u="none" strike="noStrike" cap="none" dirty="0">
                <a:solidFill>
                  <a:schemeClr val="dk2"/>
                </a:solidFill>
                <a:latin typeface="Arial"/>
                <a:ea typeface="Arial"/>
                <a:cs typeface="Arial"/>
                <a:sym typeface="Arial"/>
                <a:rtl/>
              </a:rPr>
              <a:t>يوميات غير نموذجية</a:t>
            </a:r>
            <a:endParaRPr dirty="0"/>
          </a:p>
          <a:p>
            <a:pPr marL="158750" lvl="0" indent="0" algn="l" rtl="1">
              <a:lnSpc>
                <a:spcPct val="100000"/>
              </a:lnSpc>
              <a:spcBef>
                <a:spcPts val="0"/>
              </a:spcBef>
              <a:spcAft>
                <a:spcPts val="0"/>
              </a:spcAft>
              <a:buSzPts val="1100"/>
              <a:buNone/>
            </a:pPr>
            <a:endParaRPr sz="1100" b="1"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1" i="0" u="none" strike="noStrike" cap="none" dirty="0">
                <a:solidFill>
                  <a:schemeClr val="dk2"/>
                </a:solidFill>
                <a:latin typeface="Arial"/>
                <a:ea typeface="Arial"/>
                <a:cs typeface="Arial"/>
                <a:sym typeface="Arial"/>
                <a:rtl/>
              </a:rPr>
              <a:t>أخبر طلابك</a:t>
            </a:r>
            <a:endParaRPr dirty="0"/>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ربما يمتلك الكثير منكم حسابًا على نوع واحد على الأقل من منصات التواصل الاجتماعي - سواء كان ذلك على </a:t>
            </a:r>
            <a:r>
              <a:rPr lang="ar-AE" sz="1100" b="0" i="0" u="none" strike="noStrike" cap="none" dirty="0">
                <a:solidFill>
                  <a:schemeClr val="dk2"/>
                </a:solidFill>
                <a:latin typeface="Arial"/>
                <a:ea typeface="Arial"/>
                <a:cs typeface="Arial"/>
                <a:sym typeface="Arial"/>
              </a:rPr>
              <a:t>Instagram</a:t>
            </a:r>
            <a:r>
              <a:rPr lang="ar-AE" sz="1100" b="0" i="0" u="none" strike="noStrike" cap="none" dirty="0">
                <a:solidFill>
                  <a:schemeClr val="dk2"/>
                </a:solidFill>
                <a:latin typeface="Arial"/>
                <a:ea typeface="Arial"/>
                <a:cs typeface="Arial"/>
                <a:sym typeface="Arial"/>
                <a:rtl/>
              </a:rPr>
              <a:t> أو </a:t>
            </a:r>
            <a:r>
              <a:rPr lang="ar-AE" sz="1100" b="0" i="0" u="none" strike="noStrike" cap="none" dirty="0">
                <a:solidFill>
                  <a:schemeClr val="dk2"/>
                </a:solidFill>
                <a:latin typeface="Arial"/>
                <a:ea typeface="Arial"/>
                <a:cs typeface="Arial"/>
                <a:sym typeface="Arial"/>
              </a:rPr>
              <a:t>Twitter</a:t>
            </a:r>
            <a:r>
              <a:rPr lang="ar-AE" sz="1100" b="0" i="0" u="none" strike="noStrike" cap="none" dirty="0">
                <a:solidFill>
                  <a:schemeClr val="dk2"/>
                </a:solidFill>
                <a:latin typeface="Arial"/>
                <a:ea typeface="Arial"/>
                <a:cs typeface="Arial"/>
                <a:sym typeface="Arial"/>
                <a:rtl/>
              </a:rPr>
              <a:t> أو </a:t>
            </a:r>
            <a:r>
              <a:rPr lang="ar-AE" sz="1100" b="0" i="0" u="none" strike="noStrike" cap="none" dirty="0">
                <a:solidFill>
                  <a:schemeClr val="dk2"/>
                </a:solidFill>
                <a:latin typeface="Arial"/>
                <a:ea typeface="Arial"/>
                <a:cs typeface="Arial"/>
                <a:sym typeface="Arial"/>
              </a:rPr>
              <a:t>Facebook</a:t>
            </a:r>
            <a:r>
              <a:rPr lang="ar-AE" sz="1100" b="0" i="0" u="none" strike="noStrike" cap="none" dirty="0">
                <a:solidFill>
                  <a:schemeClr val="dk2"/>
                </a:solidFill>
                <a:latin typeface="Arial"/>
                <a:ea typeface="Arial"/>
                <a:cs typeface="Arial"/>
                <a:sym typeface="Arial"/>
                <a:rtl/>
              </a:rPr>
              <a:t> أو </a:t>
            </a:r>
            <a:r>
              <a:rPr lang="ar-AE" sz="1100" b="0" i="0" u="none" strike="noStrike" cap="none" dirty="0">
                <a:solidFill>
                  <a:schemeClr val="dk2"/>
                </a:solidFill>
                <a:latin typeface="Arial"/>
                <a:ea typeface="Arial"/>
                <a:cs typeface="Arial"/>
                <a:sym typeface="Arial"/>
              </a:rPr>
              <a:t>YouTube</a:t>
            </a:r>
            <a:r>
              <a:rPr lang="ar-AE" sz="1100" b="0" i="0" u="none" strike="noStrike" cap="none" dirty="0">
                <a:solidFill>
                  <a:schemeClr val="dk2"/>
                </a:solidFill>
                <a:latin typeface="Arial"/>
                <a:ea typeface="Arial"/>
                <a:cs typeface="Arial"/>
                <a:sym typeface="Arial"/>
                <a:rtl/>
              </a:rPr>
              <a:t> أو عددًا كبيرًا من المنصات الأخرى.</a:t>
            </a:r>
            <a:endParaRPr dirty="0"/>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كذلك ربما يمتلك بعضكم حسابات متعددة على منصات مختلفة لأغراض مختلفة. ربما تستخدمون منصة ما لمطالعة الأخبار، ومنصة أخرى للتواصل مع أصدقائكم، ومنصة ثالثة لمشاهدة أحدث الفيديوهات الشهيرة.</a:t>
            </a:r>
            <a:endParaRPr dirty="0"/>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1" i="0" u="none" strike="noStrike" cap="none" dirty="0">
                <a:solidFill>
                  <a:schemeClr val="dk2"/>
                </a:solidFill>
                <a:latin typeface="Arial"/>
                <a:ea typeface="Arial"/>
                <a:cs typeface="Arial"/>
                <a:sym typeface="Arial"/>
                <a:rtl/>
              </a:rPr>
              <a:t>اسأل طلابك</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أي منصات التواصل الاجتماعي تستخدمون في أغلب الأحيان؟</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هل يمتلك أي منكم حسابات متعددة على منصة واحدة.</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ماذا ترون عادةً على حساب (حسابات) التواصل الاجتماعي الخاصة بكم؟ إذا كانت لديكم حسابات متعددة على منصة واحدة، فهل ترون محتوى مختلفًا (مثل الصور، ومقاطع الفيديو، والمنشورات النصية، والإعلانات) على كل حساب؟</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في رأيكم، ما الذي يحدد ما ترونه (فيما يتعلق بالمحتوى مثل الصور، والفيديوهات، والمنشورات النصية، والإعلانات، إلخ)؟</a:t>
            </a:r>
            <a:endParaRPr dirty="0"/>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1" i="0" u="none" strike="noStrike" cap="none" dirty="0">
                <a:solidFill>
                  <a:schemeClr val="dk2"/>
                </a:solidFill>
                <a:latin typeface="Arial"/>
                <a:ea typeface="Arial"/>
                <a:cs typeface="Arial"/>
                <a:sym typeface="Arial"/>
                <a:rtl/>
              </a:rPr>
              <a:t>أخبر طلابك</a:t>
            </a:r>
            <a:endParaRPr dirty="0"/>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على وسائل التواصل الاجتماعي، يتم تصميم الخوارزميات باستمرار لتحديد ما ترونه. مثلاً، يمكن أن تحدد الخوارزميات مقدار المحتوى الذي ترونه من أصدقائكم وعائلتكم ومجموعاتكم مقابل المحتوى العام من الشركات والعلامات التجارية ووسائل الإعلام.</a:t>
            </a:r>
            <a:endParaRPr dirty="0"/>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يمكن أن تحدد الخوارزميات أيضًا تنسيق المحتوى الذي يحصل على الأولوية، مثل مقاطع الفيديو أو المنشورات النصية أو الصور.</a:t>
            </a:r>
            <a:endParaRPr dirty="0"/>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تتتبع معظم منصات التواصل الاجتماعي تفاعلكم مع منشورات الأصدقاء والعائلة والمجموعات، بالإضافة إلى مشاركتكم في المنشورات العامة من الشركات والعلامات التجارية ووسائل الإعلام. يمكن لخوارزميات هذه المنصات التنبؤ بما تريدون رؤيته بناءً على هذه التفاعلات.</a:t>
            </a:r>
            <a:endParaRPr dirty="0"/>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الهدف النهائي هو أن يوضع أمامكم المحتوى الذي من المرجح أن تتفاعلوا معه عن طريق وضع منشورات في يومياتكم من نفس الأشخاص والصفحات التي تفاعلتم معها من قبل أو ما يشبههم.</a:t>
            </a:r>
            <a:endParaRPr dirty="0"/>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1" i="0" u="none" strike="noStrike" cap="none" dirty="0">
                <a:solidFill>
                  <a:schemeClr val="dk2"/>
                </a:solidFill>
                <a:latin typeface="Arial"/>
                <a:ea typeface="Arial"/>
                <a:cs typeface="Arial"/>
                <a:sym typeface="Arial"/>
                <a:rtl/>
              </a:rPr>
              <a:t>اسأل طلابك</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إلى أي مدى تشعرون أن يوميات وسائل التواصل الاجتماعي الخاصة بكم تمثل تفضيلاتكم واهتماماتكم؟</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هل سبق لكم أن صادفتم منشورًا في يومياتكم برز لكم على أنه غير ذي صلة/غير مناسب/لا يتماشى موضوعيًا مع سياقكم وخلفيتكم؟ هل تشعرون بالارتياح لمشاركة سبب شعوركم هذا مع المجموعة؟ لماذا تعتقدون أن الخوارزميات عرضت لكم هذا المحتوى؟</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هل هناك أي أمثلة على منشورات على وسائل التواصل الاجتماعي برزت لكم على أنها إيجابية/مناسبة التوقيت/متماشية موضوعيًا إلى حد كبير مع سياقكم وخلفياتكم؟ هل تشعرون بالارتياح لمشاركة سبب شعوركم هذا مع المجموعة؟</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لنفترض أن الخوارزمية تعمل بحيث تعرض لكم فقط المحتوى الذي تهتمون به بنسبة </a:t>
            </a:r>
            <a:r>
              <a:rPr lang="ar-AE" sz="1100" b="0" i="0" u="none" strike="noStrike" cap="none" dirty="0">
                <a:solidFill>
                  <a:schemeClr val="dk2"/>
                </a:solidFill>
                <a:latin typeface="Arial"/>
                <a:ea typeface="Arial"/>
                <a:cs typeface="Arial"/>
                <a:sym typeface="Arial"/>
              </a:rPr>
              <a:t>100</a:t>
            </a:r>
            <a:r>
              <a:rPr lang="ar-AE" sz="1100" b="0" i="0" u="none" strike="noStrike" cap="none" dirty="0">
                <a:solidFill>
                  <a:schemeClr val="dk2"/>
                </a:solidFill>
                <a:latin typeface="Arial"/>
                <a:ea typeface="Arial"/>
                <a:cs typeface="Arial"/>
                <a:sym typeface="Arial"/>
                <a:rtl/>
              </a:rPr>
              <a:t>٪. ما قد تكون المخاطرة أو الجانب السلبي لذلك؟ هل تعتقدون أنه يجب برمجة الخوارزمية بطريقة تعرض أحيانًا محتوى مفاجئًا (أي مصادفة لطيفة)؟</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هل سبق لكم أن رأيتم منشورات في يومياتكم حيث بدا المحتوى (مثلاً، منشور يتناول قضايا السياسة أو المشاركة المدنية) مُرِيبًا/كما لو كان يهدف إلى خداعكم؟ إن كان كذلك، فكيف؟ هل يشعر أي منكم بالارتياح لمشاركة مثال على هذا النوع من المنشورات؟ ماذا كان ردّكم عندما رأيتموه؟ [قد يكون بعض المشاركين، على سبيل المثال، قد تجاهلوا المنشور أو أبلغوا عنه أو تحدثوا عنه مع صديق أو أحد أفراد العائلة.]</a:t>
            </a:r>
            <a:endParaRPr dirty="0"/>
          </a:p>
          <a:p>
            <a:pPr marL="158750" lvl="0" indent="0" algn="l" rtl="1">
              <a:lnSpc>
                <a:spcPct val="100000"/>
              </a:lnSpc>
              <a:spcBef>
                <a:spcPts val="0"/>
              </a:spcBef>
              <a:spcAft>
                <a:spcPts val="0"/>
              </a:spcAft>
              <a:buSzPts val="1100"/>
              <a:buNone/>
            </a:pPr>
            <a:endParaRPr b="1" dirty="0">
              <a:solidFill>
                <a:schemeClr val="dk2"/>
              </a:solidFill>
              <a:latin typeface="Montserrat SemiBold"/>
              <a:ea typeface="Montserrat SemiBold"/>
              <a:cs typeface="Montserrat SemiBold"/>
              <a:sym typeface="Montserrat SemiBold"/>
            </a:endParaRPr>
          </a:p>
        </p:txBody>
      </p:sp>
      <p:sp>
        <p:nvSpPr>
          <p:cNvPr id="902" name="Google Shape;902;p17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p1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r" rtl="1">
              <a:lnSpc>
                <a:spcPct val="100000"/>
              </a:lnSpc>
              <a:spcBef>
                <a:spcPts val="0"/>
              </a:spcBef>
              <a:spcAft>
                <a:spcPts val="0"/>
              </a:spcAft>
              <a:buSzPts val="1100"/>
              <a:buNone/>
            </a:pPr>
            <a:r>
              <a:rPr lang="ar-AE" sz="1100" b="1" i="0" u="sng" strike="noStrike" cap="none" dirty="0">
                <a:solidFill>
                  <a:schemeClr val="dk2"/>
                </a:solidFill>
                <a:latin typeface="Arial"/>
                <a:ea typeface="Arial"/>
                <a:cs typeface="Arial"/>
                <a:sym typeface="Arial"/>
                <a:rtl/>
              </a:rPr>
              <a:t>ملاحظات المتحدث:</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لمساعدتنا في التفكير بشكل أعمق قليلاً في كيفية تشكيل الخوارزميات ليوميات وسائل التواصل الاجتماعي، دعونا نخرط في نشاط جماعي!</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تفاعُل الصف</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قسّم المشاركين إلى أربع مجموعات وزوّد كل مجموعة بواحدة من منشورات "رحِّبوا بأميرة" الأربعة، ومجموعة من </a:t>
            </a:r>
            <a:r>
              <a:rPr lang="ar-AE" sz="1100" b="0" i="0" u="none" strike="noStrike" cap="none" dirty="0">
                <a:solidFill>
                  <a:schemeClr val="dk2"/>
                </a:solidFill>
                <a:latin typeface="Arial"/>
                <a:ea typeface="Arial"/>
                <a:cs typeface="Arial"/>
                <a:sym typeface="Arial"/>
              </a:rPr>
              <a:t>24</a:t>
            </a:r>
            <a:r>
              <a:rPr lang="ar-AE" sz="1100" b="0" i="0" u="none" strike="noStrike" cap="none" dirty="0">
                <a:solidFill>
                  <a:schemeClr val="dk2"/>
                </a:solidFill>
                <a:latin typeface="Arial"/>
                <a:ea typeface="Arial"/>
                <a:cs typeface="Arial"/>
                <a:sym typeface="Arial"/>
                <a:rtl/>
              </a:rPr>
              <a:t> إلى </a:t>
            </a:r>
            <a:r>
              <a:rPr lang="ar-AE" sz="1100" b="0" i="0" u="none" strike="noStrike" cap="none" dirty="0">
                <a:solidFill>
                  <a:schemeClr val="dk2"/>
                </a:solidFill>
                <a:latin typeface="Arial"/>
                <a:ea typeface="Arial"/>
                <a:cs typeface="Arial"/>
                <a:sym typeface="Arial"/>
              </a:rPr>
              <a:t>32</a:t>
            </a:r>
            <a:r>
              <a:rPr lang="ar-AE" sz="1100" b="0" i="0" u="none" strike="noStrike" cap="none" dirty="0">
                <a:solidFill>
                  <a:schemeClr val="dk2"/>
                </a:solidFill>
                <a:latin typeface="Arial"/>
                <a:ea typeface="Arial"/>
                <a:cs typeface="Arial"/>
                <a:sym typeface="Arial"/>
                <a:rtl/>
              </a:rPr>
              <a:t> منشورًا على وسائل التواصل الاجتماعي في ظرف. يجب أن يكون هناك أربعة أظرف - واحد لكل مجموعة.</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في مجموعاتكم، ألقوا نظرة أولاً على مجموعة المنشورات والمعلومات المتاحة في منشوركم حول أميرة. بعد ذلك، حدّدوا ما يصل إلى </a:t>
            </a:r>
            <a:r>
              <a:rPr lang="ar-AE" sz="1100" b="0" i="0" u="none" strike="noStrike" cap="none" dirty="0">
                <a:solidFill>
                  <a:schemeClr val="dk2"/>
                </a:solidFill>
                <a:latin typeface="Arial"/>
                <a:ea typeface="Arial"/>
                <a:cs typeface="Arial"/>
                <a:sym typeface="Arial"/>
              </a:rPr>
              <a:t>18</a:t>
            </a:r>
            <a:r>
              <a:rPr lang="ar-AE" sz="1100" b="0" i="0" u="none" strike="noStrike" cap="none" dirty="0">
                <a:solidFill>
                  <a:schemeClr val="dk2"/>
                </a:solidFill>
                <a:latin typeface="Arial"/>
                <a:ea typeface="Arial"/>
                <a:cs typeface="Arial"/>
                <a:sym typeface="Arial"/>
                <a:rtl/>
              </a:rPr>
              <a:t> منشورًا وقوموا بترتيبها بحسب ما تعتقدون أنه سيؤدي إلى إنشاء محتوى ذي صلة بأميرة. فكّروا في نوع المحتوى الذي ستستمتع أميرة أكثر بالتفاعل معه (مثلاً، الوقت الذي تقضيه في النظر إليه، أو الإعجاب به، أو الضغط عليه، أو مشاركته، أو إعادة مشاركته).</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تفاعُل الصف</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امنح المشاركين </a:t>
            </a:r>
            <a:r>
              <a:rPr lang="ar-AE" sz="1100" b="0" i="0" u="none" strike="noStrike" cap="none" dirty="0">
                <a:solidFill>
                  <a:schemeClr val="dk2"/>
                </a:solidFill>
                <a:latin typeface="Arial"/>
                <a:ea typeface="Arial"/>
                <a:cs typeface="Arial"/>
                <a:sym typeface="Arial"/>
              </a:rPr>
              <a:t>15</a:t>
            </a:r>
            <a:r>
              <a:rPr lang="ar-AE" sz="1100" b="0" i="0" u="none" strike="noStrike" cap="none" dirty="0">
                <a:solidFill>
                  <a:schemeClr val="dk2"/>
                </a:solidFill>
                <a:latin typeface="Arial"/>
                <a:ea typeface="Arial"/>
                <a:cs typeface="Arial"/>
                <a:sym typeface="Arial"/>
                <a:rtl/>
              </a:rPr>
              <a:t> دقيقة للمشاركة في هذا التمرين الجماعي.</a:t>
            </a:r>
            <a:endParaRPr dirty="0"/>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1" i="0" u="none" strike="noStrike" cap="none" dirty="0">
                <a:solidFill>
                  <a:schemeClr val="dk2"/>
                </a:solidFill>
                <a:latin typeface="Arial"/>
                <a:ea typeface="Arial"/>
                <a:cs typeface="Arial"/>
                <a:sym typeface="Arial"/>
                <a:rtl/>
              </a:rPr>
              <a:t>ملحوظة المدرّس</a:t>
            </a:r>
            <a:endParaRPr dirty="0"/>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يمكن تطويع الاسم أعلاه محليًا تبعًا لخبرات طلابك وسياقهم المحلي. </a:t>
            </a:r>
            <a:r>
              <a:rPr lang="ar-AE" sz="1100" b="0" i="0" u="none" strike="noStrike" cap="none" dirty="0">
                <a:solidFill>
                  <a:srgbClr val="000000"/>
                </a:solidFill>
                <a:latin typeface="Arial"/>
                <a:ea typeface="Arial"/>
                <a:cs typeface="Arial"/>
                <a:sym typeface="Arial"/>
                <a:rtl/>
              </a:rPr>
              <a:t>الغرض من هذه المنشورات هو تعريف الطلاب كيف يمكن لمعلومات مثل الأمور التي تعجب شخص ما أو لا تعجبه أن تساعد الخوارزميات في تكييف المحتوى الاجتماعي الخاص به ليتوافق مع تفضيلات ذلك الشخص.</a:t>
            </a:r>
            <a:endParaRPr sz="1100" b="0" i="0" u="none" strike="noStrike" cap="none" dirty="0">
              <a:solidFill>
                <a:schemeClr val="dk2"/>
              </a:solidFill>
              <a:latin typeface="Arial"/>
              <a:ea typeface="Arial"/>
              <a:cs typeface="Arial"/>
              <a:sym typeface="Arial"/>
            </a:endParaRPr>
          </a:p>
        </p:txBody>
      </p:sp>
      <p:sp>
        <p:nvSpPr>
          <p:cNvPr id="914" name="Google Shape;914;p17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p1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r" rtl="1">
              <a:lnSpc>
                <a:spcPct val="100000"/>
              </a:lnSpc>
              <a:spcBef>
                <a:spcPts val="0"/>
              </a:spcBef>
              <a:spcAft>
                <a:spcPts val="0"/>
              </a:spcAft>
              <a:buSzPts val="1100"/>
              <a:buNone/>
            </a:pPr>
            <a:r>
              <a:rPr lang="ar-AE" sz="1100" b="1" i="0" u="sng" strike="noStrike" cap="none" dirty="0">
                <a:solidFill>
                  <a:schemeClr val="dk2"/>
                </a:solidFill>
                <a:latin typeface="Arial"/>
                <a:ea typeface="Arial"/>
                <a:cs typeface="Arial"/>
                <a:sym typeface="Arial"/>
                <a:rtl/>
              </a:rPr>
              <a:t>ملاحظات المتحدث:</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تفاعُل الصف</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أعِد جمع كل المشاركين، واطلب من كل مشارك الجلوس في مجموعته. اطلب من المجموعات تعيين متحدث لتقديم محتوى آخر الأخبار الذي أنشأوه. اطلب من كل مجموعة أن تشرح بإيجاز </a:t>
            </a:r>
            <a:r>
              <a:rPr lang="ar-AE" sz="1100" b="0" i="0" u="none" strike="noStrike" cap="none" dirty="0">
                <a:solidFill>
                  <a:schemeClr val="dk2"/>
                </a:solidFill>
                <a:latin typeface="Arial"/>
                <a:ea typeface="Arial"/>
                <a:cs typeface="Arial"/>
                <a:sym typeface="Arial"/>
              </a:rPr>
              <a:t>1</a:t>
            </a:r>
            <a:r>
              <a:rPr lang="ar-AE" sz="1100" b="0" i="0" u="none" strike="noStrike" cap="none" dirty="0">
                <a:solidFill>
                  <a:schemeClr val="dk2"/>
                </a:solidFill>
                <a:latin typeface="Arial"/>
                <a:ea typeface="Arial"/>
                <a:cs typeface="Arial"/>
                <a:sym typeface="Arial"/>
                <a:rtl/>
              </a:rPr>
              <a:t>) ما هي المعلومات التي تلقّوها عن أميرة، و</a:t>
            </a:r>
            <a:r>
              <a:rPr lang="ar-AE" sz="1100" b="0" i="0" u="none" strike="noStrike" cap="none" dirty="0">
                <a:solidFill>
                  <a:schemeClr val="dk2"/>
                </a:solidFill>
                <a:latin typeface="Arial"/>
                <a:ea typeface="Arial"/>
                <a:cs typeface="Arial"/>
                <a:sym typeface="Arial"/>
              </a:rPr>
              <a:t>2</a:t>
            </a:r>
            <a:r>
              <a:rPr lang="ar-AE" sz="1100" b="0" i="0" u="none" strike="noStrike" cap="none" dirty="0">
                <a:solidFill>
                  <a:schemeClr val="dk2"/>
                </a:solidFill>
                <a:latin typeface="Arial"/>
                <a:ea typeface="Arial"/>
                <a:cs typeface="Arial"/>
                <a:sym typeface="Arial"/>
                <a:rtl/>
              </a:rPr>
              <a:t>) ما هي المنشورات التي اختاروها ولماذا، و</a:t>
            </a:r>
            <a:r>
              <a:rPr lang="ar-AE" sz="1100" b="0" i="0" u="none" strike="noStrike" cap="none" dirty="0">
                <a:solidFill>
                  <a:schemeClr val="dk2"/>
                </a:solidFill>
                <a:latin typeface="Arial"/>
                <a:ea typeface="Arial"/>
                <a:cs typeface="Arial"/>
                <a:sym typeface="Arial"/>
              </a:rPr>
              <a:t>3</a:t>
            </a:r>
            <a:r>
              <a:rPr lang="ar-AE" sz="1100" b="0" i="0" u="none" strike="noStrike" cap="none" dirty="0">
                <a:solidFill>
                  <a:schemeClr val="dk2"/>
                </a:solidFill>
                <a:latin typeface="Arial"/>
                <a:ea typeface="Arial"/>
                <a:cs typeface="Arial"/>
                <a:sym typeface="Arial"/>
                <a:rtl/>
              </a:rPr>
              <a:t>) ما هو المحتوى الذي ركّزوا عليه لإنشاء آخر الأخبار، بناءً على المعلومات المختلفة حول أميرة المتاحة عبر منشوراتهم.</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اسأل طلابك</a:t>
            </a:r>
            <a:endParaRPr b="0" dirty="0">
              <a:solidFill>
                <a:schemeClr val="dk2"/>
              </a:solidFill>
            </a:endParaRPr>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هل كانت هناك أي معلومات عن أميرة شعرتم أنها مفيدة بشكل خاص في إنشاء آخر محتوى آخر الأخبار؟</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هل كانت هناك أي معلومات عن أميرة شعرتم أنها أقل فائدة؟</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ما هي المعلومات الخاصة بأميرة التي أعطيتموها الأولوية أكثر من غيرها؟</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ما هي المعلومات الخاصة بأميرة التي كنتم ترغبون في الحصول عليها - لجعل الخوارزمية تنتج محتوى يكون أكثر صلة بأميرة - ولم تتوفر لكم هذه المعلومات؟ لماذا قد ترغبون في الحصول على هذه المعلومات؟ </a:t>
            </a:r>
            <a:endParaRPr dirty="0"/>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صورة أشمل</a:t>
            </a:r>
            <a:endParaRPr dirty="0"/>
          </a:p>
          <a:p>
            <a:pPr marL="158750" lvl="0" indent="0" algn="l" rtl="1">
              <a:lnSpc>
                <a:spcPct val="100000"/>
              </a:lnSpc>
              <a:spcBef>
                <a:spcPts val="0"/>
              </a:spcBef>
              <a:spcAft>
                <a:spcPts val="0"/>
              </a:spcAft>
              <a:buSzPts val="1100"/>
              <a:buNone/>
            </a:pPr>
            <a:endParaRPr b="1" dirty="0">
              <a:solidFill>
                <a:schemeClr val="dk2"/>
              </a:solidFill>
            </a:endParaRPr>
          </a:p>
          <a:p>
            <a:pPr marL="158750" lvl="0" indent="0" algn="r" rtl="1">
              <a:lnSpc>
                <a:spcPct val="100000"/>
              </a:lnSpc>
              <a:spcBef>
                <a:spcPts val="0"/>
              </a:spcBef>
              <a:spcAft>
                <a:spcPts val="0"/>
              </a:spcAft>
              <a:buSzPts val="1100"/>
              <a:buNone/>
            </a:pP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تّلقّت كل مجموعة معلومات معيّنة عن أميرة. لنجمع الآن كل المعلومات الخاصة بأميرة معًا ونفكّر في كيفية فهمنا (إذا أمكن) لما قد تكون عليه اليوميات النموذجية وقد تتغير الخوارزمية الأساسية لأميرة.</a:t>
            </a:r>
            <a:endParaRPr dirty="0"/>
          </a:p>
          <a:p>
            <a:pPr marL="158750" lvl="0" indent="0" algn="l" rtl="1">
              <a:lnSpc>
                <a:spcPct val="100000"/>
              </a:lnSpc>
              <a:spcBef>
                <a:spcPts val="0"/>
              </a:spcBef>
              <a:spcAft>
                <a:spcPts val="0"/>
              </a:spcAft>
              <a:buSzPts val="1100"/>
              <a:buNone/>
            </a:pP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اعرض مجموعة المعلومات الكاملة حول أميرة ("رحٍّبوا بأميرة ـ صورة أشمل: نسخة المعلم") على شاشة عبر أو اطبع نسخ وشاركها مع كل مشارك.</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اسأل طلابك</a:t>
            </a:r>
            <a:endParaRPr b="0" dirty="0">
              <a:solidFill>
                <a:schemeClr val="dk2"/>
              </a:solidFill>
            </a:endParaRPr>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استنادًا إلى جميع المعلومات التي تعرفونها الآن عن أميرة، أي من الخوارزميات الحالية والخوارزميات الأساسية (التي أنشأتها المجموعات الأربع) تعتقدون أن أميرة ستجدها الأكثر جاذبية؟ لماذا؟</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بعد أن عرفتم المعلومات الكاملة، هل كنتم ستحتفظون بواحدة من اليوميات الحالية (التي أنشأتها المجموعات الأربع) والخوارزميات الأساسية أم ستنشئون موجزًا جديدًا؟</a:t>
            </a:r>
            <a:endParaRPr dirty="0"/>
          </a:p>
          <a:p>
            <a:pPr marL="457200" lvl="0" indent="-22860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1" i="0" u="none" strike="noStrike" cap="none" dirty="0">
                <a:solidFill>
                  <a:schemeClr val="dk2"/>
                </a:solidFill>
                <a:latin typeface="Arial"/>
                <a:ea typeface="Arial"/>
                <a:cs typeface="Arial"/>
                <a:sym typeface="Arial"/>
                <a:rtl/>
              </a:rPr>
              <a:t>ملحوظة المدرّس</a:t>
            </a:r>
            <a:endParaRPr dirty="0"/>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يمكن تطويع الاسم أعلاه محليًا تبعًا لخبرات طلابك وسياقهم المحلي. </a:t>
            </a:r>
            <a:r>
              <a:rPr lang="ar-AE" sz="1100" b="0" i="0" u="none" strike="noStrike" cap="none" dirty="0">
                <a:solidFill>
                  <a:srgbClr val="000000"/>
                </a:solidFill>
                <a:latin typeface="Arial"/>
                <a:ea typeface="Arial"/>
                <a:cs typeface="Arial"/>
                <a:sym typeface="Arial"/>
                <a:rtl/>
              </a:rPr>
              <a:t>الغرض من هذه المنشورات هو تعريف الطلاب كيف يمكن لمعلومات مثل الأمور التي تعجب شخص ما أو لا تعجبه أن تساعد الخوارزميات في تكييف المحتوى الاجتماعي الخاص به ليتوافق مع تفضيلات ذلك الشخص.</a:t>
            </a:r>
            <a:endParaRPr sz="1100" b="0" i="0" u="none" strike="noStrike" cap="none" dirty="0">
              <a:solidFill>
                <a:schemeClr val="dk2"/>
              </a:solidFill>
              <a:latin typeface="Arial"/>
              <a:ea typeface="Arial"/>
              <a:cs typeface="Arial"/>
              <a:sym typeface="Arial"/>
            </a:endParaRPr>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p:txBody>
      </p:sp>
      <p:sp>
        <p:nvSpPr>
          <p:cNvPr id="928" name="Google Shape;928;p17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p1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r" rtl="1">
              <a:lnSpc>
                <a:spcPct val="100000"/>
              </a:lnSpc>
              <a:spcBef>
                <a:spcPts val="0"/>
              </a:spcBef>
              <a:spcAft>
                <a:spcPts val="0"/>
              </a:spcAft>
              <a:buSzPts val="1100"/>
              <a:buNone/>
            </a:pPr>
            <a:r>
              <a:rPr lang="ar-AE" sz="1100" b="1" i="0" u="sng" strike="noStrike" cap="none" dirty="0">
                <a:solidFill>
                  <a:schemeClr val="dk2"/>
                </a:solidFill>
                <a:latin typeface="Arial"/>
                <a:ea typeface="Arial"/>
                <a:cs typeface="Arial"/>
                <a:sym typeface="Arial"/>
                <a:rtl/>
              </a:rPr>
              <a:t>ملاحظات المتحدث:</a:t>
            </a:r>
            <a:endParaRPr sz="1100" b="0" i="0" u="none" strike="noStrike" cap="none" dirty="0">
              <a:solidFill>
                <a:schemeClr val="dk2"/>
              </a:solidFill>
              <a:latin typeface="Arial"/>
              <a:ea typeface="Arial"/>
              <a:cs typeface="Arial"/>
              <a:sym typeface="Arial"/>
            </a:endParaRPr>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1" i="0" u="none" strike="noStrike" cap="none" dirty="0">
                <a:solidFill>
                  <a:schemeClr val="dk2"/>
                </a:solidFill>
                <a:latin typeface="Arial"/>
                <a:ea typeface="Arial"/>
                <a:cs typeface="Arial"/>
                <a:sym typeface="Arial"/>
                <a:rtl/>
              </a:rPr>
              <a:t>مهمة</a:t>
            </a:r>
            <a:endParaRPr dirty="0"/>
          </a:p>
          <a:p>
            <a:pPr marL="158750" lvl="0" indent="0" algn="l" rtl="1">
              <a:lnSpc>
                <a:spcPct val="100000"/>
              </a:lnSpc>
              <a:spcBef>
                <a:spcPts val="0"/>
              </a:spcBef>
              <a:spcAft>
                <a:spcPts val="0"/>
              </a:spcAft>
              <a:buSzPts val="1100"/>
              <a:buNone/>
            </a:pPr>
            <a:endParaRPr sz="1100" b="1"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1" i="0" u="none" strike="noStrike" cap="none" dirty="0">
                <a:solidFill>
                  <a:schemeClr val="dk2"/>
                </a:solidFill>
                <a:latin typeface="Arial"/>
                <a:ea typeface="Arial"/>
                <a:cs typeface="Arial"/>
                <a:sym typeface="Arial"/>
                <a:rtl/>
              </a:rPr>
              <a:t>الخيار </a:t>
            </a:r>
            <a:r>
              <a:rPr lang="ar-AE" sz="1100" b="1" i="0" u="none" strike="noStrike" cap="none" dirty="0">
                <a:solidFill>
                  <a:schemeClr val="dk2"/>
                </a:solidFill>
                <a:latin typeface="Arial"/>
                <a:ea typeface="Arial"/>
                <a:cs typeface="Arial"/>
                <a:sym typeface="Arial"/>
              </a:rPr>
              <a:t>1</a:t>
            </a:r>
            <a:r>
              <a:rPr lang="ar-AE" sz="1100" b="1" i="0" u="none" strike="noStrike" cap="none" dirty="0">
                <a:solidFill>
                  <a:schemeClr val="dk2"/>
                </a:solidFill>
                <a:latin typeface="Arial"/>
                <a:ea typeface="Arial"/>
                <a:cs typeface="Arial"/>
                <a:sym typeface="Arial"/>
                <a:rtl/>
              </a:rPr>
              <a:t> </a:t>
            </a:r>
            <a:r>
              <a:rPr lang="ar-AE" sz="1100" b="0" i="0" u="none" strike="noStrike" cap="none" dirty="0">
                <a:solidFill>
                  <a:schemeClr val="dk2"/>
                </a:solidFill>
                <a:latin typeface="Arial"/>
                <a:ea typeface="Arial"/>
                <a:cs typeface="Arial"/>
                <a:sym typeface="Arial"/>
                <a:rtl/>
              </a:rPr>
              <a:t>للمشاركين البالغين من العمر </a:t>
            </a:r>
            <a:r>
              <a:rPr lang="ar-AE" sz="1100" b="0" i="0" u="none" strike="noStrike" cap="none" dirty="0">
                <a:solidFill>
                  <a:schemeClr val="dk2"/>
                </a:solidFill>
                <a:latin typeface="Arial"/>
                <a:ea typeface="Arial"/>
                <a:cs typeface="Arial"/>
                <a:sym typeface="Arial"/>
              </a:rPr>
              <a:t>11</a:t>
            </a:r>
            <a:r>
              <a:rPr lang="ar-AE" sz="1100" b="0" i="0" u="none" strike="noStrike" cap="none" dirty="0">
                <a:solidFill>
                  <a:schemeClr val="dk2"/>
                </a:solidFill>
                <a:latin typeface="Arial"/>
                <a:ea typeface="Arial"/>
                <a:cs typeface="Arial"/>
                <a:sym typeface="Arial"/>
                <a:rtl/>
              </a:rPr>
              <a:t> إلى </a:t>
            </a:r>
            <a:r>
              <a:rPr lang="ar-AE" sz="1100" b="0" i="0" u="none" strike="noStrike" cap="none" dirty="0">
                <a:solidFill>
                  <a:schemeClr val="dk2"/>
                </a:solidFill>
                <a:latin typeface="Arial"/>
                <a:ea typeface="Arial"/>
                <a:cs typeface="Arial"/>
                <a:sym typeface="Arial"/>
              </a:rPr>
              <a:t>13</a:t>
            </a:r>
            <a:r>
              <a:rPr lang="ar-AE" sz="1100" b="0" i="0" u="none" strike="noStrike" cap="none" dirty="0">
                <a:solidFill>
                  <a:schemeClr val="dk2"/>
                </a:solidFill>
                <a:latin typeface="Arial"/>
                <a:ea typeface="Arial"/>
                <a:cs typeface="Arial"/>
                <a:sym typeface="Arial"/>
                <a:rtl/>
              </a:rPr>
              <a:t> عامًا</a:t>
            </a:r>
            <a:endParaRPr dirty="0"/>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1" i="0" u="none" strike="noStrike" cap="none" dirty="0">
                <a:solidFill>
                  <a:schemeClr val="dk2"/>
                </a:solidFill>
                <a:latin typeface="Arial"/>
                <a:ea typeface="Arial"/>
                <a:cs typeface="Arial"/>
                <a:sym typeface="Arial"/>
                <a:rtl/>
              </a:rPr>
              <a:t>أخبر طلابك</a:t>
            </a:r>
            <a:endParaRPr dirty="0"/>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الآن، لنطبّق ما تعلّمتموه اليوم عن وسائل التواصل الاجتماعي والخوارزميات على يومياتكم الخاصة على وسائل التواصل الاجتماعي. اختاروا حسابًا من منصة تواصل اجتماعي محددة وحددوا أول </a:t>
            </a:r>
            <a:r>
              <a:rPr lang="ar-AE" sz="1100" b="0" i="0" u="none" strike="noStrike" cap="none" dirty="0">
                <a:solidFill>
                  <a:schemeClr val="dk2"/>
                </a:solidFill>
                <a:latin typeface="Arial"/>
                <a:ea typeface="Arial"/>
                <a:cs typeface="Arial"/>
                <a:sym typeface="Arial"/>
              </a:rPr>
              <a:t>18</a:t>
            </a:r>
            <a:r>
              <a:rPr lang="ar-AE" sz="1100" b="0" i="0" u="none" strike="noStrike" cap="none" dirty="0">
                <a:solidFill>
                  <a:schemeClr val="dk2"/>
                </a:solidFill>
                <a:latin typeface="Arial"/>
                <a:ea typeface="Arial"/>
                <a:cs typeface="Arial"/>
                <a:sym typeface="Arial"/>
                <a:rtl/>
              </a:rPr>
              <a:t> منشورًا يظهرون لكم. حددوا </a:t>
            </a:r>
            <a:r>
              <a:rPr lang="ar-AE" sz="1100" b="0" i="0" u="none" strike="noStrike" cap="none" dirty="0">
                <a:solidFill>
                  <a:schemeClr val="dk2"/>
                </a:solidFill>
                <a:latin typeface="Arial"/>
                <a:ea typeface="Arial"/>
                <a:cs typeface="Arial"/>
                <a:sym typeface="Arial"/>
              </a:rPr>
              <a:t>10</a:t>
            </a:r>
            <a:r>
              <a:rPr lang="ar-AE" sz="1100" b="0" i="0" u="none" strike="noStrike" cap="none" dirty="0">
                <a:solidFill>
                  <a:schemeClr val="dk2"/>
                </a:solidFill>
                <a:latin typeface="Arial"/>
                <a:ea typeface="Arial"/>
                <a:cs typeface="Arial"/>
                <a:sym typeface="Arial"/>
                <a:rtl/>
              </a:rPr>
              <a:t> متغيرات تعتقدون أن الخوارزمية الأساسية تركّز عليها (مثلاً، تفاعلكم مع منشورات من صديقكم أو متجر ملابس محلي أو فريق رياضي).</a:t>
            </a:r>
            <a:endParaRPr dirty="0"/>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1" i="0" u="none" strike="noStrike" cap="none" dirty="0">
                <a:solidFill>
                  <a:schemeClr val="dk2"/>
                </a:solidFill>
                <a:latin typeface="Arial"/>
                <a:ea typeface="Arial"/>
                <a:cs typeface="Arial"/>
                <a:sym typeface="Arial"/>
                <a:rtl/>
              </a:rPr>
              <a:t>الخيار </a:t>
            </a:r>
            <a:r>
              <a:rPr lang="ar-AE" sz="1100" b="1" i="0" u="none" strike="noStrike" cap="none" dirty="0">
                <a:solidFill>
                  <a:schemeClr val="dk2"/>
                </a:solidFill>
                <a:latin typeface="Arial"/>
                <a:ea typeface="Arial"/>
                <a:cs typeface="Arial"/>
                <a:sym typeface="Arial"/>
              </a:rPr>
              <a:t>2</a:t>
            </a:r>
            <a:r>
              <a:rPr lang="ar-AE" sz="1100" b="1" i="0" u="none" strike="noStrike" cap="none" dirty="0">
                <a:solidFill>
                  <a:schemeClr val="dk2"/>
                </a:solidFill>
                <a:latin typeface="Arial"/>
                <a:ea typeface="Arial"/>
                <a:cs typeface="Arial"/>
                <a:sym typeface="Arial"/>
                <a:rtl/>
              </a:rPr>
              <a:t> </a:t>
            </a:r>
            <a:r>
              <a:rPr lang="ar-AE" sz="1100" b="0" i="0" u="none" strike="noStrike" cap="none" dirty="0">
                <a:solidFill>
                  <a:schemeClr val="dk2"/>
                </a:solidFill>
                <a:latin typeface="Arial"/>
                <a:ea typeface="Arial"/>
                <a:cs typeface="Arial"/>
                <a:sym typeface="Arial"/>
                <a:rtl/>
              </a:rPr>
              <a:t>للمشاركين البالغين من العمر </a:t>
            </a:r>
            <a:r>
              <a:rPr lang="ar-AE" sz="1100" b="0" i="0" u="none" strike="noStrike" cap="none" dirty="0">
                <a:solidFill>
                  <a:schemeClr val="dk2"/>
                </a:solidFill>
                <a:latin typeface="Arial"/>
                <a:ea typeface="Arial"/>
                <a:cs typeface="Arial"/>
                <a:sym typeface="Arial"/>
              </a:rPr>
              <a:t>14</a:t>
            </a:r>
            <a:r>
              <a:rPr lang="ar-AE" sz="1100" b="0" i="0" u="none" strike="noStrike" cap="none" dirty="0">
                <a:solidFill>
                  <a:schemeClr val="dk2"/>
                </a:solidFill>
                <a:latin typeface="Arial"/>
                <a:ea typeface="Arial"/>
                <a:cs typeface="Arial"/>
                <a:sym typeface="Arial"/>
                <a:rtl/>
              </a:rPr>
              <a:t> إلى </a:t>
            </a:r>
            <a:r>
              <a:rPr lang="ar-AE" sz="1100" b="0" i="0" u="none" strike="noStrike" cap="none" dirty="0">
                <a:solidFill>
                  <a:schemeClr val="dk2"/>
                </a:solidFill>
                <a:latin typeface="Arial"/>
                <a:ea typeface="Arial"/>
                <a:cs typeface="Arial"/>
                <a:sym typeface="Arial"/>
              </a:rPr>
              <a:t>18</a:t>
            </a:r>
            <a:r>
              <a:rPr lang="ar-AE" sz="1100" b="0" i="0" u="none" strike="noStrike" cap="none" dirty="0">
                <a:solidFill>
                  <a:schemeClr val="dk2"/>
                </a:solidFill>
                <a:latin typeface="Arial"/>
                <a:ea typeface="Arial"/>
                <a:cs typeface="Arial"/>
                <a:sym typeface="Arial"/>
                <a:rtl/>
              </a:rPr>
              <a:t> عامًا</a:t>
            </a:r>
            <a:endParaRPr dirty="0"/>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1" i="0" u="none" strike="noStrike" cap="none" dirty="0">
                <a:solidFill>
                  <a:schemeClr val="dk2"/>
                </a:solidFill>
                <a:latin typeface="Arial"/>
                <a:ea typeface="Arial"/>
                <a:cs typeface="Arial"/>
                <a:sym typeface="Arial"/>
                <a:rtl/>
              </a:rPr>
              <a:t>أخبر طلابك</a:t>
            </a:r>
            <a:endParaRPr dirty="0"/>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للمهتمين منكم بالبيانات التي تُعلم الخوارزمية في يومياتكم على وسائل الاجتماعي، يمكنكم الوصول إلى نسخة من المعلومات التي تمتلكها منصات التواصل الاجتماعي عنكم وتنزيلها.</a:t>
            </a:r>
            <a:endParaRPr dirty="0"/>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بالنسبة لأولئك الذين لديهم حساب </a:t>
            </a:r>
            <a:r>
              <a:rPr lang="ar-AE" sz="1100" b="0" i="0" u="none" strike="noStrike" cap="none" dirty="0">
                <a:solidFill>
                  <a:schemeClr val="dk2"/>
                </a:solidFill>
                <a:latin typeface="Arial"/>
                <a:ea typeface="Arial"/>
                <a:cs typeface="Arial"/>
                <a:sym typeface="Arial"/>
              </a:rPr>
              <a:t>Facebook</a:t>
            </a:r>
            <a:r>
              <a:rPr lang="ar-AE" sz="1100" b="0" i="0" u="none" strike="noStrike" cap="none" dirty="0">
                <a:solidFill>
                  <a:schemeClr val="dk2"/>
                </a:solidFill>
                <a:latin typeface="Arial"/>
                <a:ea typeface="Arial"/>
                <a:cs typeface="Arial"/>
                <a:sym typeface="Arial"/>
                <a:rtl/>
              </a:rPr>
              <a:t>، قوموا بتسجيل الدخول إلى </a:t>
            </a:r>
            <a:r>
              <a:rPr lang="ar-AE" sz="1100" b="0" i="0" u="none" strike="noStrike" cap="none" dirty="0">
                <a:solidFill>
                  <a:schemeClr val="dk2"/>
                </a:solidFill>
                <a:latin typeface="Arial"/>
                <a:ea typeface="Arial"/>
                <a:cs typeface="Arial"/>
                <a:sym typeface="Arial"/>
              </a:rPr>
              <a:t>Facebook</a:t>
            </a:r>
            <a:r>
              <a:rPr lang="ar-AE" sz="1100" b="0" i="0" u="none" strike="noStrike" cap="none" dirty="0">
                <a:solidFill>
                  <a:schemeClr val="dk2"/>
                </a:solidFill>
                <a:latin typeface="Arial"/>
                <a:ea typeface="Arial"/>
                <a:cs typeface="Arial"/>
                <a:sym typeface="Arial"/>
                <a:rtl/>
              </a:rPr>
              <a:t> على جهاز كمبيوتر، وفي أعلى يمين صفحتكم الرئيسية، اضغطوا على السهم الأزرق المتجه للأسفل. من هناك، اضغطوا على "الإعدادات"، ثم على "معلوماتك على فيسبوك". ثم اضغطوا على "تنزيل معلوماتك". هنا، يمكنكم تحديد المعلومات التي تريدون تنزيلها (مثل الإعلانات والموقع الجغرافي والمنشورات).</a:t>
            </a:r>
            <a:endParaRPr dirty="0"/>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بالنسبة لأولئك الذين لديهم حساب </a:t>
            </a:r>
            <a:r>
              <a:rPr lang="ar-AE" sz="1100" b="0" i="0" u="none" strike="noStrike" cap="none" dirty="0">
                <a:solidFill>
                  <a:schemeClr val="dk2"/>
                </a:solidFill>
                <a:latin typeface="Arial"/>
                <a:ea typeface="Arial"/>
                <a:cs typeface="Arial"/>
                <a:sym typeface="Arial"/>
              </a:rPr>
              <a:t>Instagram</a:t>
            </a:r>
            <a:r>
              <a:rPr lang="ar-AE" sz="1100" b="0" i="0" u="none" strike="noStrike" cap="none" dirty="0">
                <a:solidFill>
                  <a:schemeClr val="dk2"/>
                </a:solidFill>
                <a:latin typeface="Arial"/>
                <a:ea typeface="Arial"/>
                <a:cs typeface="Arial"/>
                <a:sym typeface="Arial"/>
                <a:rtl/>
              </a:rPr>
              <a:t>، قوموا بتسجيل الدخول إلى </a:t>
            </a:r>
            <a:r>
              <a:rPr lang="ar-AE" sz="1100" b="0" i="0" u="none" strike="noStrike" cap="none" dirty="0">
                <a:solidFill>
                  <a:schemeClr val="dk2"/>
                </a:solidFill>
                <a:latin typeface="Arial"/>
                <a:ea typeface="Arial"/>
                <a:cs typeface="Arial"/>
                <a:sym typeface="Arial"/>
              </a:rPr>
              <a:t>Instagram</a:t>
            </a:r>
            <a:r>
              <a:rPr lang="ar-AE" sz="1100" b="0" i="0" u="none" strike="noStrike" cap="none" dirty="0">
                <a:solidFill>
                  <a:schemeClr val="dk2"/>
                </a:solidFill>
                <a:latin typeface="Arial"/>
                <a:ea typeface="Arial"/>
                <a:cs typeface="Arial"/>
                <a:sym typeface="Arial"/>
                <a:rtl/>
              </a:rPr>
              <a:t> على جهاز كمبيوتر، واضغطوا على أيقونة "الملف الشخصي" في أعلى اليسار، وهي على شكل شخص، ثم اضغطوا على رمز "الإعدادات"، الذي يشبه العجلة. من هناك، اضغطوا على زر الخصوصية والأمان وانتقلوا لأسفل إلى "بيانات الحساب" للضغط على "عرض بيانات الحساب". للاطلاع على نوع معيّن من البيانات (على سبيل المثال طلبات المتابعة الحالية وعلامات الهاشتاج التي تتابعونها والحسابات التي حظرتموها وما إلى ذلك)، اضغطوا على "عرض الكل".</a:t>
            </a:r>
            <a:endParaRPr dirty="0"/>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إذا كان لديكم حساب على كلٍ من </a:t>
            </a:r>
            <a:r>
              <a:rPr lang="ar-AE" sz="1100" b="0" i="0" u="none" strike="noStrike" cap="none" dirty="0">
                <a:solidFill>
                  <a:schemeClr val="dk2"/>
                </a:solidFill>
                <a:latin typeface="Arial"/>
                <a:ea typeface="Arial"/>
                <a:cs typeface="Arial"/>
                <a:sym typeface="Arial"/>
              </a:rPr>
              <a:t>Facebook</a:t>
            </a:r>
            <a:r>
              <a:rPr lang="ar-AE" sz="1100" b="0" i="0" u="none" strike="noStrike" cap="none" dirty="0">
                <a:solidFill>
                  <a:schemeClr val="dk2"/>
                </a:solidFill>
                <a:latin typeface="Arial"/>
                <a:ea typeface="Arial"/>
                <a:cs typeface="Arial"/>
                <a:sym typeface="Arial"/>
                <a:rtl/>
              </a:rPr>
              <a:t> و</a:t>
            </a:r>
            <a:r>
              <a:rPr lang="ar-AE" sz="1100" b="0" i="0" u="none" strike="noStrike" cap="none" dirty="0">
                <a:solidFill>
                  <a:schemeClr val="dk2"/>
                </a:solidFill>
                <a:latin typeface="Arial"/>
                <a:ea typeface="Arial"/>
                <a:cs typeface="Arial"/>
                <a:sym typeface="Arial"/>
              </a:rPr>
              <a:t>Instagram</a:t>
            </a:r>
            <a:r>
              <a:rPr lang="ar-AE" sz="1100" b="0" i="0" u="none" strike="noStrike" cap="none" dirty="0">
                <a:solidFill>
                  <a:schemeClr val="dk2"/>
                </a:solidFill>
                <a:latin typeface="Arial"/>
                <a:ea typeface="Arial"/>
                <a:cs typeface="Arial"/>
                <a:sym typeface="Arial"/>
                <a:rtl/>
              </a:rPr>
              <a:t>، فلا تترددوا في تجربة هذا التمرين على كلا الحسابين!</a:t>
            </a:r>
            <a:endParaRPr dirty="0"/>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بناءً على هذه المعلومات، أود منكم أن تفكّروا، كتابةً، في الأسئلة التالية:</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تمثل هذه الملفات بعض البيانات التي جمعها </a:t>
            </a:r>
            <a:r>
              <a:rPr lang="ar-AE" sz="1100" b="0" i="0" u="none" strike="noStrike" cap="none" dirty="0">
                <a:solidFill>
                  <a:schemeClr val="dk2"/>
                </a:solidFill>
                <a:latin typeface="Arial"/>
                <a:ea typeface="Arial"/>
                <a:cs typeface="Arial"/>
                <a:sym typeface="Arial"/>
              </a:rPr>
              <a:t>Facebook</a:t>
            </a:r>
            <a:r>
              <a:rPr lang="ar-AE" sz="1100" b="0" i="0" u="none" strike="noStrike" cap="none" dirty="0">
                <a:solidFill>
                  <a:schemeClr val="dk2"/>
                </a:solidFill>
                <a:latin typeface="Arial"/>
                <a:ea typeface="Arial"/>
                <a:cs typeface="Arial"/>
                <a:sym typeface="Arial"/>
                <a:rtl/>
              </a:rPr>
              <a:t> و/أو </a:t>
            </a:r>
            <a:r>
              <a:rPr lang="ar-AE" sz="1100" b="0" i="0" u="none" strike="noStrike" cap="none" dirty="0">
                <a:solidFill>
                  <a:schemeClr val="dk2"/>
                </a:solidFill>
                <a:latin typeface="Arial"/>
                <a:ea typeface="Arial"/>
                <a:cs typeface="Arial"/>
                <a:sym typeface="Arial"/>
              </a:rPr>
              <a:t>Instagram</a:t>
            </a:r>
            <a:r>
              <a:rPr lang="ar-AE" sz="1100" b="0" i="0" u="none" strike="noStrike" cap="none" dirty="0">
                <a:solidFill>
                  <a:schemeClr val="dk2"/>
                </a:solidFill>
                <a:latin typeface="Arial"/>
                <a:ea typeface="Arial"/>
                <a:cs typeface="Arial"/>
                <a:sym typeface="Arial"/>
                <a:rtl/>
              </a:rPr>
              <a:t> عنكم. كيف تشعرون حيال حيازة </a:t>
            </a:r>
            <a:r>
              <a:rPr lang="ar-AE" sz="1100" b="0" i="0" u="none" strike="noStrike" cap="none" dirty="0">
                <a:solidFill>
                  <a:schemeClr val="dk2"/>
                </a:solidFill>
                <a:latin typeface="Arial"/>
                <a:ea typeface="Arial"/>
                <a:cs typeface="Arial"/>
                <a:sym typeface="Arial"/>
              </a:rPr>
              <a:t>Facebook</a:t>
            </a:r>
            <a:r>
              <a:rPr lang="ar-AE" sz="1100" b="0" i="0" u="none" strike="noStrike" cap="none" dirty="0">
                <a:solidFill>
                  <a:schemeClr val="dk2"/>
                </a:solidFill>
                <a:latin typeface="Arial"/>
                <a:ea typeface="Arial"/>
                <a:cs typeface="Arial"/>
                <a:sym typeface="Arial"/>
                <a:rtl/>
              </a:rPr>
              <a:t> و/أو </a:t>
            </a:r>
            <a:r>
              <a:rPr lang="ar-AE" sz="1100" b="0" i="0" u="none" strike="noStrike" cap="none" dirty="0">
                <a:solidFill>
                  <a:schemeClr val="dk2"/>
                </a:solidFill>
                <a:latin typeface="Arial"/>
                <a:ea typeface="Arial"/>
                <a:cs typeface="Arial"/>
                <a:sym typeface="Arial"/>
              </a:rPr>
              <a:t>Instagram</a:t>
            </a:r>
            <a:r>
              <a:rPr lang="ar-AE" sz="1100" b="0" i="0" u="none" strike="noStrike" cap="none" dirty="0">
                <a:solidFill>
                  <a:schemeClr val="dk2"/>
                </a:solidFill>
                <a:latin typeface="Arial"/>
                <a:ea typeface="Arial"/>
                <a:cs typeface="Arial"/>
                <a:sym typeface="Arial"/>
                <a:rtl/>
              </a:rPr>
              <a:t> لكل هذه المعلومات؟ هل تفضّلون أن تكون هذه المعلومات لديهما أم لا؟</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هل تبدو هذه المعلومات بمثابة تمثيل دقيق لكم/لتفضيلاتكم؟ لماذا أو لما لا؟</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إلى أي مدى ترون أن تفضيلاتكم تنعكس أو لا تنعكس في يومياتكم؟</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هل هناك أي معلومات أخرى حول اهتماماتكم وتفضيلاتكم تريدون أن يعرفها </a:t>
            </a:r>
            <a:r>
              <a:rPr lang="ar-AE" sz="1100" b="0" i="0" u="none" strike="noStrike" cap="none" dirty="0">
                <a:solidFill>
                  <a:schemeClr val="dk2"/>
                </a:solidFill>
                <a:latin typeface="Arial"/>
                <a:ea typeface="Arial"/>
                <a:cs typeface="Arial"/>
                <a:sym typeface="Arial"/>
              </a:rPr>
              <a:t>Facebook</a:t>
            </a:r>
            <a:r>
              <a:rPr lang="ar-AE" sz="1100" b="0" i="0" u="none" strike="noStrike" cap="none" dirty="0">
                <a:solidFill>
                  <a:schemeClr val="dk2"/>
                </a:solidFill>
                <a:latin typeface="Arial"/>
                <a:ea typeface="Arial"/>
                <a:cs typeface="Arial"/>
                <a:sym typeface="Arial"/>
                <a:rtl/>
              </a:rPr>
              <a:t> و/أو </a:t>
            </a:r>
            <a:r>
              <a:rPr lang="ar-AE" sz="1100" b="0" i="0" u="none" strike="noStrike" cap="none" dirty="0">
                <a:solidFill>
                  <a:schemeClr val="dk2"/>
                </a:solidFill>
                <a:latin typeface="Arial"/>
                <a:ea typeface="Arial"/>
                <a:cs typeface="Arial"/>
                <a:sym typeface="Arial"/>
              </a:rPr>
              <a:t>Instagram</a:t>
            </a:r>
            <a:r>
              <a:rPr lang="ar-AE" sz="1100" b="0" i="0" u="none" strike="noStrike" cap="none" dirty="0">
                <a:solidFill>
                  <a:schemeClr val="dk2"/>
                </a:solidFill>
                <a:latin typeface="Arial"/>
                <a:ea typeface="Arial"/>
                <a:cs typeface="Arial"/>
                <a:sym typeface="Arial"/>
                <a:rtl/>
              </a:rPr>
              <a:t> عنكم حتى تكون يومياتكم أكثر صلة؟</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ما هي جوانب المعلومات التي قمتم بتنزيلها والتي تعتقدون أنها تشكل الخوارزمية التي تؤثر على يومياتكم؟</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ما المنصات أو الخدمات الأخرى على الإنترنت التي قد تتعاملون معها والتي قد تؤثر على يومياتكم؟ على سبيل المثال، إذا اشتريتم تذاكر طائرة عبر الإنترنت من موقع سفر محدد، مثل </a:t>
            </a:r>
            <a:r>
              <a:rPr lang="ar-AE" sz="1100" b="0" i="0" u="none" strike="noStrike" cap="none" dirty="0">
                <a:solidFill>
                  <a:schemeClr val="dk2"/>
                </a:solidFill>
                <a:latin typeface="Arial"/>
                <a:ea typeface="Arial"/>
                <a:cs typeface="Arial"/>
                <a:sym typeface="Arial"/>
              </a:rPr>
              <a:t>Expedia</a:t>
            </a:r>
            <a:r>
              <a:rPr lang="ar-AE" sz="1100" b="0" i="0" u="none" strike="noStrike" cap="none" dirty="0">
                <a:solidFill>
                  <a:schemeClr val="dk2"/>
                </a:solidFill>
                <a:latin typeface="Arial"/>
                <a:ea typeface="Arial"/>
                <a:cs typeface="Arial"/>
                <a:sym typeface="Arial"/>
                <a:rtl/>
              </a:rPr>
              <a:t>*، قد ترون بعد ذلك إعلانات من هذا الموقع على يوميات حساب التواصل الاجتماعي الخاص بكم.</a:t>
            </a:r>
            <a:endParaRPr dirty="0"/>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1" i="0" u="none" strike="noStrike" cap="none" dirty="0">
                <a:solidFill>
                  <a:schemeClr val="dk2"/>
                </a:solidFill>
                <a:latin typeface="Arial"/>
                <a:ea typeface="Arial"/>
                <a:cs typeface="Arial"/>
                <a:sym typeface="Arial"/>
                <a:rtl/>
              </a:rPr>
              <a:t>ملحوظة المدرّس</a:t>
            </a:r>
            <a:endParaRPr dirty="0"/>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يمكن تطويع المثال أعلاه محليًا تبعًا لخبرات طلابك وسياقهم المحلي. </a:t>
            </a:r>
            <a:r>
              <a:rPr lang="ar-AE" sz="1100" b="0" i="0" u="none" strike="noStrike" cap="none" dirty="0">
                <a:solidFill>
                  <a:srgbClr val="000000"/>
                </a:solidFill>
                <a:latin typeface="Arial"/>
                <a:ea typeface="Arial"/>
                <a:cs typeface="Arial"/>
                <a:sym typeface="Arial"/>
                <a:rtl/>
              </a:rPr>
              <a:t>الغرض من هذه المنشورات هو تعريف الطلاب كيف يمكن لمعلومات مثل الأمور التي تعجب شخص ما أو لا تعجبه أن تساعد الخوارزميات في تكييف المحتوى الاجتماعي الخاص به ليتوافق مع تفضيلات ذلك الشخص.</a:t>
            </a:r>
            <a:endParaRPr sz="1100" b="0" i="0" u="none" strike="noStrike" cap="none" dirty="0">
              <a:solidFill>
                <a:schemeClr val="dk2"/>
              </a:solidFill>
              <a:latin typeface="Arial"/>
              <a:ea typeface="Arial"/>
              <a:cs typeface="Arial"/>
              <a:sym typeface="Arial"/>
            </a:endParaRPr>
          </a:p>
          <a:p>
            <a:pPr marL="158750" lvl="0" indent="0" algn="l" rtl="1">
              <a:lnSpc>
                <a:spcPct val="100000"/>
              </a:lnSpc>
              <a:spcBef>
                <a:spcPts val="0"/>
              </a:spcBef>
              <a:spcAft>
                <a:spcPts val="0"/>
              </a:spcAft>
              <a:buSzPts val="1100"/>
              <a:buNone/>
            </a:pPr>
            <a:br>
              <a:rPr lang="en-SG" sz="1100" b="0" i="0" u="none" strike="noStrike" cap="none" dirty="0">
                <a:solidFill>
                  <a:schemeClr val="dk2"/>
                </a:solidFill>
                <a:latin typeface="Arial"/>
                <a:ea typeface="Arial"/>
                <a:cs typeface="Arial"/>
                <a:sym typeface="Arial"/>
              </a:rPr>
            </a:br>
            <a:endParaRPr b="1" dirty="0">
              <a:solidFill>
                <a:schemeClr val="dk2"/>
              </a:solidFill>
              <a:latin typeface="Montserrat SemiBold"/>
              <a:ea typeface="Montserrat SemiBold"/>
              <a:cs typeface="Montserrat SemiBold"/>
              <a:sym typeface="Montserrat SemiBold"/>
            </a:endParaRPr>
          </a:p>
        </p:txBody>
      </p:sp>
      <p:sp>
        <p:nvSpPr>
          <p:cNvPr id="951" name="Google Shape;951;p17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p17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7" name="Google Shape;967;p1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r" rtl="1">
              <a:lnSpc>
                <a:spcPct val="100000"/>
              </a:lnSpc>
              <a:spcBef>
                <a:spcPts val="0"/>
              </a:spcBef>
              <a:spcAft>
                <a:spcPts val="0"/>
              </a:spcAft>
              <a:buClr>
                <a:schemeClr val="dk1"/>
              </a:buClr>
              <a:buSzPts val="1100"/>
              <a:buFont typeface="Arial"/>
              <a:buNone/>
            </a:pPr>
            <a:r>
              <a:rPr lang="ar-AE" b="1" u="sng" dirty="0">
                <a:solidFill>
                  <a:schemeClr val="dk2"/>
                </a:solidFill>
                <a:latin typeface="Montserrat SemiBold"/>
                <a:ea typeface="Montserrat SemiBold"/>
                <a:cs typeface="Montserrat SemiBold"/>
                <a:sym typeface="Montserrat SemiBold"/>
                <a:rtl/>
              </a:rPr>
              <a:t>ملاحظات المتحدث:</a:t>
            </a:r>
            <a:endParaRPr b="1" dirty="0">
              <a:solidFill>
                <a:schemeClr val="dk2"/>
              </a:solidFill>
              <a:latin typeface="Montserrat SemiBold"/>
              <a:ea typeface="Montserrat SemiBold"/>
              <a:cs typeface="Montserrat SemiBold"/>
              <a:sym typeface="Montserrat SemiBold"/>
            </a:endParaRPr>
          </a:p>
          <a:p>
            <a:pPr marL="158750" lvl="0" indent="0" algn="l" rtl="1">
              <a:lnSpc>
                <a:spcPct val="100000"/>
              </a:lnSpc>
              <a:spcBef>
                <a:spcPts val="0"/>
              </a:spcBef>
              <a:spcAft>
                <a:spcPts val="0"/>
              </a:spcAft>
              <a:buSzPts val="1100"/>
              <a:buNone/>
            </a:pPr>
            <a:endParaRPr b="1" dirty="0">
              <a:solidFill>
                <a:schemeClr val="dk2"/>
              </a:solidFill>
              <a:latin typeface="Montserrat SemiBold"/>
              <a:ea typeface="Montserrat SemiBold"/>
              <a:cs typeface="Montserrat SemiBold"/>
              <a:sym typeface="Montserrat SemiBold"/>
            </a:endParaRPr>
          </a:p>
          <a:p>
            <a:pPr marL="158750" marR="0" lvl="0" indent="0" algn="r" rtl="1">
              <a:lnSpc>
                <a:spcPct val="100000"/>
              </a:lnSpc>
              <a:spcBef>
                <a:spcPts val="0"/>
              </a:spcBef>
              <a:spcAft>
                <a:spcPts val="0"/>
              </a:spcAft>
              <a:buClr>
                <a:srgbClr val="000000"/>
              </a:buClr>
              <a:buSzPts val="1100"/>
              <a:buFont typeface="Arial"/>
              <a:buNone/>
            </a:pPr>
            <a:r>
              <a:rPr lang="ar-AE" b="0" dirty="0">
                <a:solidFill>
                  <a:schemeClr val="dk2"/>
                </a:solidFill>
                <a:latin typeface="Montserrat SemiBold"/>
                <a:ea typeface="Montserrat SemiBold"/>
                <a:cs typeface="Montserrat SemiBold"/>
                <a:sym typeface="Montserrat SemiBold"/>
                <a:rtl/>
              </a:rPr>
              <a:t>تهدف الدروس والأنشطة الواردة في هذا القسم إلى مساعدة الطلاب على المشاركة في الأمور العامة والدعوة للقضايا التي يهتمون بها. قد يشمل ذلك القدرة على فهم المحادثات حول الذكاء الاصطناعي والمشاركة فيها، وفهم المفاهيم الحاسوبية وتطبيقها، والمشاركة في إنشاء البيانات وجمعها وتفسيرها وتحليلها، والتنقّل بين الأنشطة الاقتصادية على الإنترنت وخارجه.</a:t>
            </a:r>
            <a:endParaRPr dirty="0"/>
          </a:p>
          <a:p>
            <a:pPr marL="158750" lvl="0" indent="0" algn="l" rtl="1">
              <a:lnSpc>
                <a:spcPct val="100000"/>
              </a:lnSpc>
              <a:spcBef>
                <a:spcPts val="0"/>
              </a:spcBef>
              <a:spcAft>
                <a:spcPts val="0"/>
              </a:spcAft>
              <a:buSzPts val="1100"/>
              <a:buNone/>
            </a:pPr>
            <a:endParaRPr b="1" dirty="0">
              <a:solidFill>
                <a:schemeClr val="dk2"/>
              </a:solidFill>
              <a:latin typeface="Montserrat SemiBold"/>
              <a:ea typeface="Montserrat SemiBold"/>
              <a:cs typeface="Montserrat SemiBold"/>
              <a:sym typeface="Montserrat SemiBo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r" rtl="1">
              <a:lnSpc>
                <a:spcPct val="100000"/>
              </a:lnSpc>
              <a:spcBef>
                <a:spcPts val="0"/>
              </a:spcBef>
              <a:spcAft>
                <a:spcPts val="0"/>
              </a:spcAft>
              <a:buSzPts val="1100"/>
              <a:buNone/>
            </a:pPr>
            <a:r>
              <a:rPr lang="ar-AE" sz="1100" b="1" i="0" u="sng" strike="noStrike" cap="none" dirty="0">
                <a:solidFill>
                  <a:schemeClr val="dk2"/>
                </a:solidFill>
                <a:latin typeface="Arial"/>
                <a:ea typeface="Arial"/>
                <a:cs typeface="Arial"/>
                <a:sym typeface="Arial"/>
                <a:rtl/>
              </a:rPr>
              <a:t>ملاحظات المتحدث:</a:t>
            </a:r>
            <a:endParaRPr b="0" dirty="0">
              <a:solidFill>
                <a:schemeClr val="dk2"/>
              </a:solidFill>
            </a:endParaRPr>
          </a:p>
          <a:p>
            <a:pPr marL="158750" lvl="0" indent="0" algn="l" rtl="1">
              <a:lnSpc>
                <a:spcPct val="100000"/>
              </a:lnSpc>
              <a:spcBef>
                <a:spcPts val="0"/>
              </a:spcBef>
              <a:spcAft>
                <a:spcPts val="0"/>
              </a:spcAft>
              <a:buSzPts val="1100"/>
              <a:buNone/>
            </a:pPr>
            <a:endParaRPr sz="1100" b="1"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اليوم، سيختار كل منكم هدفًا متوسط الحجم (أي هدف تشعرون أنه سيستغرق عدة أسابيع على الأقل لتحقيقه)، وهو هدف طالما رغبتم في تحقيقه ولكنكم شعرتم أنه يمثّل تحديًا كبيرًا، وفكّروا في كيفية تحقيقه. يمكن أن يكون هذا الهدف أي شيء، من زيادة اهتمامكم بممارسة الرياضة بانتظام، إلى التعرّف على مجال كنتم دائمًا مهتمّين به (كالتصوير الفوتوغرافي أو حقبة تاريخية معيّنة).</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لنبدأ بتخصيص الـ </a:t>
            </a:r>
            <a:r>
              <a:rPr lang="ar-AE" sz="1100" b="0" i="0" u="none" strike="noStrike" cap="none" dirty="0">
                <a:solidFill>
                  <a:schemeClr val="dk2"/>
                </a:solidFill>
                <a:latin typeface="Arial"/>
                <a:ea typeface="Arial"/>
                <a:cs typeface="Arial"/>
                <a:sym typeface="Arial"/>
              </a:rPr>
              <a:t>15</a:t>
            </a:r>
            <a:r>
              <a:rPr lang="ar-AE" sz="1100" b="0" i="0" u="none" strike="noStrike" cap="none" dirty="0">
                <a:solidFill>
                  <a:schemeClr val="dk2"/>
                </a:solidFill>
                <a:latin typeface="Arial"/>
                <a:ea typeface="Arial"/>
                <a:cs typeface="Arial"/>
                <a:sym typeface="Arial"/>
                <a:rtl/>
              </a:rPr>
              <a:t> دقيقة التالية للإجابة على بعض الأسئلة التي ستساعدكم على البدء بالتفكير في الهدف الذي تريدون تحقيقه والاستراتيجيات التي يمكنكم استخدامها للوصول إليه.</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تفاعُل الصف</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مرِّر منشور "مواجهة تحدٍ جديد" مع أقلام جافة أو رصاص. امنح المشاركين </a:t>
            </a:r>
            <a:r>
              <a:rPr lang="ar-AE" sz="1100" b="0" i="0" u="none" strike="noStrike" cap="none" dirty="0">
                <a:solidFill>
                  <a:schemeClr val="dk2"/>
                </a:solidFill>
                <a:latin typeface="Arial"/>
                <a:ea typeface="Arial"/>
                <a:cs typeface="Arial"/>
                <a:sym typeface="Arial"/>
              </a:rPr>
              <a:t>15</a:t>
            </a:r>
            <a:r>
              <a:rPr lang="ar-AE" sz="1100" b="0" i="0" u="none" strike="noStrike" cap="none" dirty="0">
                <a:solidFill>
                  <a:schemeClr val="dk2"/>
                </a:solidFill>
                <a:latin typeface="Arial"/>
                <a:ea typeface="Arial"/>
                <a:cs typeface="Arial"/>
                <a:sym typeface="Arial"/>
                <a:rtl/>
              </a:rPr>
              <a:t> دقيقة لإكمال المنشور.</a:t>
            </a:r>
            <a:endParaRPr b="0" dirty="0">
              <a:solidFill>
                <a:schemeClr val="dk2"/>
              </a:solidFill>
            </a:endParaRPr>
          </a:p>
          <a:p>
            <a:pPr marL="158750" lvl="0" indent="0" algn="l" rtl="1">
              <a:lnSpc>
                <a:spcPct val="100000"/>
              </a:lnSpc>
              <a:spcBef>
                <a:spcPts val="0"/>
              </a:spcBef>
              <a:spcAft>
                <a:spcPts val="0"/>
              </a:spcAft>
              <a:buSzPts val="1100"/>
              <a:buNone/>
            </a:pPr>
            <a:br>
              <a:rPr lang="en-SG" b="0" dirty="0">
                <a:solidFill>
                  <a:schemeClr val="dk2"/>
                </a:solidFill>
              </a:rPr>
            </a:br>
            <a:br>
              <a:rPr lang="en-SG" b="0" dirty="0">
                <a:solidFill>
                  <a:schemeClr val="dk2"/>
                </a:solidFill>
              </a:rPr>
            </a:br>
            <a:endParaRPr b="1" dirty="0">
              <a:solidFill>
                <a:schemeClr val="dk2"/>
              </a:solidFill>
              <a:latin typeface="Montserrat SemiBold"/>
              <a:ea typeface="Montserrat SemiBold"/>
              <a:cs typeface="Montserrat SemiBold"/>
              <a:sym typeface="Montserrat SemiBold"/>
            </a:endParaRPr>
          </a:p>
        </p:txBody>
      </p:sp>
      <p:sp>
        <p:nvSpPr>
          <p:cNvPr id="209" name="Google Shape;209;p8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r" rtl="1">
              <a:lnSpc>
                <a:spcPct val="100000"/>
              </a:lnSpc>
              <a:spcBef>
                <a:spcPts val="0"/>
              </a:spcBef>
              <a:spcAft>
                <a:spcPts val="0"/>
              </a:spcAft>
              <a:buSzPts val="1100"/>
              <a:buNone/>
            </a:pPr>
            <a:r>
              <a:rPr lang="ar-AE" sz="1100" b="1" i="0" u="sng" strike="noStrike" cap="none" dirty="0">
                <a:solidFill>
                  <a:schemeClr val="dk2"/>
                </a:solidFill>
                <a:latin typeface="Arial"/>
                <a:ea typeface="Arial"/>
                <a:cs typeface="Arial"/>
                <a:sym typeface="Arial"/>
                <a:rtl/>
              </a:rPr>
              <a:t>ملاحظات المتحدث:</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لنعود للتجمّع سويًا.</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أولاً، عندما تتعاملون مع مشكلات جديدة، من المهم حقًا أن تفكروا في الأمور التي تحفّزكم.</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يساعدنا هدفنا على دفعنا إلى الأمام عندما نواجه حواجز على الطريق بينما نعمل على تحقيق أهدافنا.</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من المفيد أيضًا التفكير في تجاربكم السابقة. وبشكل أكثر تحديدًا، الأهداف الصعبة التي حققتموها في الماضي وكيف حققتم تلك الأهداف. هل كانت لديكم استراتيجيات معيّنة استخدمتموها - ربما بناءً على تجارب سابقة - وحققّت نجاحًا فعليًا؟</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لنفترض، على سبيل المثال، أن هدفكم هو رفع وتيرة ممارستكم للرياضة. ربما كانت إحدى الاستراتيجيات التي استخدمتموها في الماضي هي ممارسة التمارين في وقت معيّن يناسبكم حقًا - كأول شيء في الصباح مثلاً. أو، بناءً على التجارب السابقة، تعلمون أنكم تستمتعون بالأشياء أكثر عندما تتشاركونها مع صديق. إذا كان هدفكم هو ممارسة الرياضة أكثر، فربما تتمثل إحدى الاستراتيجيات في التمرُّن بصحبة صديق.</a:t>
            </a:r>
            <a:endParaRPr dirty="0"/>
          </a:p>
          <a:p>
            <a:pPr marL="158750" lvl="0" indent="0" algn="r"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1" i="0" u="none" strike="noStrike" cap="none" dirty="0">
                <a:solidFill>
                  <a:schemeClr val="dk2"/>
                </a:solidFill>
                <a:latin typeface="Arial"/>
                <a:ea typeface="Arial"/>
                <a:cs typeface="Arial"/>
                <a:sym typeface="Arial"/>
                <a:rtl/>
              </a:rPr>
              <a:t>ملحوظة المدرّس</a:t>
            </a:r>
            <a:endParaRPr dirty="0"/>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يمكن تطويع الأمثلة أعلاه محليًا تبعًا لخبرات طلابك وسياقهم المحلي.</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اسأل طلابك</a:t>
            </a:r>
            <a:endParaRPr b="0" dirty="0">
              <a:solidFill>
                <a:schemeClr val="dk2"/>
              </a:solidFill>
            </a:endParaRPr>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هل يرغب أي منكم في مشاركة وقت واجهتم فيه هدفًا صعبًا في الماضي وكيف حققتموه؟ هل شكّلت تجاربكم السابقة كيفية تعاملكم مع التحدي؟</a:t>
            </a:r>
            <a:endParaRPr b="0" dirty="0">
              <a:solidFill>
                <a:schemeClr val="dk2"/>
              </a:solidFill>
            </a:endParaRPr>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اكتب بعض إجابات المشاركين على لوحة ورقية/ملصق أو سبورة. قد تكون بعض الأفكار مصدر إلهام للآخرين.</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رائع! شكرًا لمشاركتكم كل هذا!</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عندما تفكرون في تجربة شيء جديد، قد تشعرون أحيانًا أن الخوف يعيقكم - الخوف من عدم فعل أو قول الأشياء الصحيحة أو خذلان الآخرين وعدم النجاح في النهاية.</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ولكن هناك طرق للتغلب على هذا الخوف. على سبيل المثال، يمكن أن تساعدكم القدرة على رؤية الموقف بطريقة أوضح في تعديل طريقة رؤيتكم للسيناريو بحيث لا تعرقل بعض طرق التفكير تحقيق أهدافكم (مثل، "ليست لدي خبرة كبيرة في القيام بكذا!").</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هناك بعض السبل التي تمكّنكم من تطوير طريقة أوضح للتفكير في التحديات الجديدة.</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إحدى الطرق التي يمكنكم من خلالها القيام بذلك هي التفكير في الأمور التي سيقولها لكم شخص آخر إذا أخبرتموهم بما تريدون تحقيقه. مثلاً إذا أخبرتم أحد أصدقائكم عن تحدٍ جديد ترغبون في مواجهته، فماذا تعتقدون أنه سيقول لكم؟ كيف سيقدّم لكم هذا الصديق الدعم؟</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طريقة أخرى هي طلب النصيحة مباشرةً من صديق ـ أو شخص آخر تثقون به، كأحد أفراد أسرتكم أو معلّمكم أو مدرّبكم.</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اسأل طلابك</a:t>
            </a:r>
            <a:endParaRPr b="0" dirty="0">
              <a:solidFill>
                <a:schemeClr val="dk2"/>
              </a:solidFill>
            </a:endParaRPr>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هل جربّتم أي شيء في الماضي ساعدكم على رؤية هدف ما أو مشكلة ما من منظور مختلف؛ مما مكّنكم في النهاية من رؤية حل التحدّي بشكلٍ أوضح؟</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endParaRPr b="1" dirty="0">
              <a:solidFill>
                <a:schemeClr val="dk2"/>
              </a:solidFill>
              <a:latin typeface="Montserrat SemiBold"/>
              <a:ea typeface="Montserrat SemiBold"/>
              <a:cs typeface="Montserrat SemiBold"/>
              <a:sym typeface="Montserrat SemiBold"/>
            </a:endParaRPr>
          </a:p>
        </p:txBody>
      </p:sp>
      <p:sp>
        <p:nvSpPr>
          <p:cNvPr id="224" name="Google Shape;224;p13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r" rtl="1">
              <a:lnSpc>
                <a:spcPct val="100000"/>
              </a:lnSpc>
              <a:spcBef>
                <a:spcPts val="0"/>
              </a:spcBef>
              <a:spcAft>
                <a:spcPts val="0"/>
              </a:spcAft>
              <a:buSzPts val="1100"/>
              <a:buNone/>
            </a:pPr>
            <a:r>
              <a:rPr lang="ar-AE" sz="1100" b="1" i="0" u="sng" strike="noStrike" cap="none" dirty="0">
                <a:solidFill>
                  <a:schemeClr val="dk2"/>
                </a:solidFill>
                <a:latin typeface="Arial"/>
                <a:ea typeface="Arial"/>
                <a:cs typeface="Arial"/>
                <a:sym typeface="Arial"/>
                <a:rtl/>
              </a:rPr>
              <a:t>ملاحظات المتحدث:</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مهمة</a:t>
            </a:r>
            <a:endParaRPr dirty="0"/>
          </a:p>
          <a:p>
            <a:pPr marL="158750" lvl="0" indent="0" algn="l" rtl="1">
              <a:lnSpc>
                <a:spcPct val="100000"/>
              </a:lnSpc>
              <a:spcBef>
                <a:spcPts val="0"/>
              </a:spcBef>
              <a:spcAft>
                <a:spcPts val="0"/>
              </a:spcAft>
              <a:buSzPts val="1100"/>
              <a:buNone/>
            </a:pPr>
            <a:endParaRPr b="1" u="none" dirty="0">
              <a:solidFill>
                <a:schemeClr val="dk2"/>
              </a:solidFill>
            </a:endParaRPr>
          </a:p>
          <a:p>
            <a:pPr marL="158750" lvl="0" indent="0" algn="r" rtl="1">
              <a:lnSpc>
                <a:spcPct val="100000"/>
              </a:lnSpc>
              <a:spcBef>
                <a:spcPts val="0"/>
              </a:spcBef>
              <a:spcAft>
                <a:spcPts val="0"/>
              </a:spcAft>
              <a:buSzPts val="1100"/>
              <a:buNone/>
            </a:pP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الآن، لنعد إلى التحدي الذي تودّون إنجازه كما كتبتم في منشور "مواجهة تحدٍ جديد".</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عندما تبدأون شيئًا جديدًا يبدو لكم صعبًا، فقد يفيدكم أن تفكّروا في الأشياء الثلاثة الرئيسية التي ناقشناها اليوم:</a:t>
            </a:r>
            <a:endParaRPr b="0" dirty="0">
              <a:solidFill>
                <a:schemeClr val="dk2"/>
              </a:solidFill>
            </a:endParaRPr>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أولاً، هدفنا (أهدافنا) والأمور التي تحفّزنا.</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ثانيًا، الطرق التي استخدمناها في الماضي للتعامل مع التجارب الصعبة بنجاح وما تعلّمناه من هذه التجارب السابقة.</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وثالثًا، الطرق التي تساعدنا على اكتساب منظور جديد حول تحدٍ ما.</a:t>
            </a:r>
            <a:endParaRPr dirty="0"/>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اكتبوا كل هذا على لوحة ورقية/ملصق أو سبورة.</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لنأخذ ما تعلّمناه ونطبّقه من خلال تحديد الخطوات الأولى الفعلية التي يمكنكم اتخاذها لتحقيق هدفكم!</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سأقوم بتوزيع مخطط لأربعة أسابيع وأريدكم أن تكتبوا، كل أسبوع، شيئين على الأقل يمكنكم القيام بهما للعمل على تحقيق الهدف الذي تسعون إليه. لا يلزم أن تكون هذه أمور كبرى - فقد تستغرق ما يصل إلى </a:t>
            </a:r>
            <a:r>
              <a:rPr lang="ar-AE" sz="1100" b="0" i="0" u="none" strike="noStrike" cap="none" dirty="0">
                <a:solidFill>
                  <a:schemeClr val="dk2"/>
                </a:solidFill>
                <a:latin typeface="Arial"/>
                <a:ea typeface="Arial"/>
                <a:cs typeface="Arial"/>
                <a:sym typeface="Arial"/>
              </a:rPr>
              <a:t>10</a:t>
            </a:r>
            <a:r>
              <a:rPr lang="ar-AE" sz="1100" b="0" i="0" u="none" strike="noStrike" cap="none" dirty="0">
                <a:solidFill>
                  <a:schemeClr val="dk2"/>
                </a:solidFill>
                <a:latin typeface="Arial"/>
                <a:ea typeface="Arial"/>
                <a:cs typeface="Arial"/>
                <a:sym typeface="Arial"/>
                <a:rtl/>
              </a:rPr>
              <a:t> إلى </a:t>
            </a:r>
            <a:r>
              <a:rPr lang="ar-AE" sz="1100" b="0" i="0" u="none" strike="noStrike" cap="none" dirty="0">
                <a:solidFill>
                  <a:schemeClr val="dk2"/>
                </a:solidFill>
                <a:latin typeface="Arial"/>
                <a:ea typeface="Arial"/>
                <a:cs typeface="Arial"/>
                <a:sym typeface="Arial"/>
              </a:rPr>
              <a:t>15</a:t>
            </a:r>
            <a:r>
              <a:rPr lang="ar-AE" sz="1100" b="0" i="0" u="none" strike="noStrike" cap="none" dirty="0">
                <a:solidFill>
                  <a:schemeClr val="dk2"/>
                </a:solidFill>
                <a:latin typeface="Arial"/>
                <a:ea typeface="Arial"/>
                <a:cs typeface="Arial"/>
                <a:sym typeface="Arial"/>
                <a:rtl/>
              </a:rPr>
              <a:t> دقيقة فقط في الأسبوع! فكّروا في كيفية تشكيل تجاربكم السابقة، إن وُجدت، للخطوات التي تخططون لاتخاذها ثم اكتبوها في العمود الثالث من المخطط. لديكم </a:t>
            </a:r>
            <a:r>
              <a:rPr lang="ar-AE" sz="1100" b="0" i="0" u="none" strike="noStrike" cap="none" dirty="0">
                <a:solidFill>
                  <a:schemeClr val="dk2"/>
                </a:solidFill>
                <a:latin typeface="Arial"/>
                <a:ea typeface="Arial"/>
                <a:cs typeface="Arial"/>
                <a:sym typeface="Arial"/>
              </a:rPr>
              <a:t>10</a:t>
            </a:r>
            <a:r>
              <a:rPr lang="ar-AE" sz="1100" b="0" i="0" u="none" strike="noStrike" cap="none" dirty="0">
                <a:solidFill>
                  <a:schemeClr val="dk2"/>
                </a:solidFill>
                <a:latin typeface="Arial"/>
                <a:ea typeface="Arial"/>
                <a:cs typeface="Arial"/>
                <a:sym typeface="Arial"/>
                <a:rtl/>
              </a:rPr>
              <a:t> دقائق للقيام بذلك.</a:t>
            </a:r>
            <a:endParaRPr b="0" dirty="0">
              <a:solidFill>
                <a:schemeClr val="dk2"/>
              </a:solidFill>
            </a:endParaRPr>
          </a:p>
          <a:p>
            <a:pPr marL="158750" lvl="0" indent="0" algn="l" rtl="1">
              <a:lnSpc>
                <a:spcPct val="100000"/>
              </a:lnSpc>
              <a:spcBef>
                <a:spcPts val="0"/>
              </a:spcBef>
              <a:spcAft>
                <a:spcPts val="0"/>
              </a:spcAft>
              <a:buSzPts val="1100"/>
              <a:buNone/>
            </a:pPr>
            <a:br>
              <a:rPr lang="en-SG" b="0" dirty="0">
                <a:solidFill>
                  <a:schemeClr val="dk2"/>
                </a:solidFill>
              </a:rPr>
            </a:br>
            <a:br>
              <a:rPr lang="en-SG" b="0" dirty="0">
                <a:solidFill>
                  <a:schemeClr val="dk2"/>
                </a:solidFill>
              </a:rPr>
            </a:br>
            <a:endParaRPr b="1" dirty="0">
              <a:solidFill>
                <a:schemeClr val="dk2"/>
              </a:solidFill>
              <a:latin typeface="Montserrat SemiBold"/>
              <a:ea typeface="Montserrat SemiBold"/>
              <a:cs typeface="Montserrat SemiBold"/>
              <a:sym typeface="Montserrat SemiBold"/>
            </a:endParaRPr>
          </a:p>
        </p:txBody>
      </p:sp>
      <p:sp>
        <p:nvSpPr>
          <p:cNvPr id="241" name="Google Shape;241;p13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r" rtl="1">
              <a:lnSpc>
                <a:spcPct val="100000"/>
              </a:lnSpc>
              <a:spcBef>
                <a:spcPts val="0"/>
              </a:spcBef>
              <a:spcAft>
                <a:spcPts val="0"/>
              </a:spcAft>
              <a:buSzPts val="1100"/>
              <a:buNone/>
            </a:pPr>
            <a:r>
              <a:rPr lang="ar-AE" sz="1100" b="1" i="0" u="sng" strike="noStrike" cap="none" dirty="0">
                <a:solidFill>
                  <a:schemeClr val="dk2"/>
                </a:solidFill>
                <a:latin typeface="Arial"/>
                <a:ea typeface="Arial"/>
                <a:cs typeface="Arial"/>
                <a:sym typeface="Arial"/>
                <a:rtl/>
              </a:rPr>
              <a:t>ملاحظات المتحدث:</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تفاعُل الصف</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مرر منشور "خطة أهدافي". امنح المشاركين </a:t>
            </a:r>
            <a:r>
              <a:rPr lang="ar-AE" sz="1100" b="0" i="0" u="none" strike="noStrike" cap="none" dirty="0">
                <a:solidFill>
                  <a:schemeClr val="dk2"/>
                </a:solidFill>
                <a:latin typeface="Arial"/>
                <a:ea typeface="Arial"/>
                <a:cs typeface="Arial"/>
                <a:sym typeface="Arial"/>
              </a:rPr>
              <a:t>10</a:t>
            </a:r>
            <a:r>
              <a:rPr lang="ar-AE" sz="1100" b="0" i="0" u="none" strike="noStrike" cap="none" dirty="0">
                <a:solidFill>
                  <a:schemeClr val="dk2"/>
                </a:solidFill>
                <a:latin typeface="Arial"/>
                <a:ea typeface="Arial"/>
                <a:cs typeface="Arial"/>
                <a:sym typeface="Arial"/>
                <a:rtl/>
              </a:rPr>
              <a:t> دقائق للعمل على المنشور. </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اسأل طلابك</a:t>
            </a:r>
            <a:endParaRPr b="0" dirty="0">
              <a:solidFill>
                <a:schemeClr val="dk2"/>
              </a:solidFill>
            </a:endParaRPr>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هل يرغب أي منكم في مشاركة بعض الخطوات التي ستتخذونها لمحاولة تحقيق أهدافكم؟</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هل شكّلت التجارب السابقة الخطوات التي تريدون اتخاذها؟ إن كان كذلك، فكيف؟</a:t>
            </a:r>
            <a:endParaRPr dirty="0"/>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أخبر طلابك</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شكرًا لمشاركة هذه الطرق الرائعة للعمل على تحقيق أهدافكم!</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اليوم، تعلّمنا أنه بينما ساعدت تجاربكم السابقة في تشكيل شخصيتكم الحالية، يمكنكم دائمًا إنشاء تجارب جديدة ومليئة بالتحديات والإثارة، حتى من خلال اتخاذ خطوات صغيرة.</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0" i="0" u="none" strike="noStrike" cap="none" dirty="0">
                <a:solidFill>
                  <a:schemeClr val="dk2"/>
                </a:solidFill>
                <a:latin typeface="Arial"/>
                <a:ea typeface="Arial"/>
                <a:cs typeface="Arial"/>
                <a:sym typeface="Arial"/>
                <a:rtl/>
              </a:rPr>
              <a:t>بالنظر إلى المستقبل، يسعدني أن تعملوا على تحقيق أهدافكم باستخدام الخطوات التي قمتم بكتابتها. لا تترّددوا في إخبار أصدقائكم وعائلتكم بتقدّمكم!</a:t>
            </a:r>
            <a:endParaRPr b="0" dirty="0">
              <a:solidFill>
                <a:schemeClr val="dk2"/>
              </a:solidFill>
            </a:endParaRPr>
          </a:p>
          <a:p>
            <a:pPr marL="158750" lvl="0" indent="0" algn="l" rtl="1">
              <a:lnSpc>
                <a:spcPct val="100000"/>
              </a:lnSpc>
              <a:spcBef>
                <a:spcPts val="0"/>
              </a:spcBef>
              <a:spcAft>
                <a:spcPts val="0"/>
              </a:spcAft>
              <a:buSzPts val="1100"/>
              <a:buNone/>
            </a:pPr>
            <a:br>
              <a:rPr lang="en-SG" b="0" dirty="0">
                <a:solidFill>
                  <a:schemeClr val="dk2"/>
                </a:solidFill>
              </a:rPr>
            </a:br>
            <a:br>
              <a:rPr lang="en-SG" b="0" dirty="0">
                <a:solidFill>
                  <a:schemeClr val="dk2"/>
                </a:solidFill>
              </a:rPr>
            </a:br>
            <a:br>
              <a:rPr lang="en-SG" b="0" dirty="0">
                <a:solidFill>
                  <a:schemeClr val="dk2"/>
                </a:solidFill>
              </a:rPr>
            </a:br>
            <a:endParaRPr b="1" dirty="0">
              <a:solidFill>
                <a:schemeClr val="dk2"/>
              </a:solidFill>
              <a:latin typeface="Montserrat SemiBold"/>
              <a:ea typeface="Montserrat SemiBold"/>
              <a:cs typeface="Montserrat SemiBold"/>
              <a:sym typeface="Montserrat SemiBold"/>
            </a:endParaRPr>
          </a:p>
        </p:txBody>
      </p:sp>
      <p:sp>
        <p:nvSpPr>
          <p:cNvPr id="259" name="Google Shape;259;p13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r" rtl="1">
              <a:lnSpc>
                <a:spcPct val="100000"/>
              </a:lnSpc>
              <a:spcBef>
                <a:spcPts val="0"/>
              </a:spcBef>
              <a:spcAft>
                <a:spcPts val="0"/>
              </a:spcAft>
              <a:buSzPts val="1100"/>
              <a:buNone/>
            </a:pPr>
            <a:r>
              <a:rPr lang="ar-AE" sz="1100" b="1" i="0" u="sng" strike="noStrike" cap="none" dirty="0">
                <a:solidFill>
                  <a:schemeClr val="dk2"/>
                </a:solidFill>
                <a:latin typeface="Arial"/>
                <a:ea typeface="Arial"/>
                <a:cs typeface="Arial"/>
                <a:sym typeface="Arial"/>
                <a:rtl/>
              </a:rPr>
              <a:t>ملاحظات المتحدث:</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هدف الدرس</a:t>
            </a:r>
            <a:endParaRPr b="0" dirty="0">
              <a:solidFill>
                <a:schemeClr val="dk2"/>
              </a:solidFill>
            </a:endParaRPr>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tl/>
              </a:rPr>
              <a:t>سيتعرّف المشاركون على ثلاثة أنواع من المهارات التي يمتلكونها - القابلة للنقل، المعرفة/المجال، ومهارات السمات الشخصية - وسيفكّرون في كيفية دمج هذه المهارات وتطبيقها من أجل تحقيق الفرص في المستقبل.</a:t>
            </a:r>
            <a:endParaRPr b="0" dirty="0">
              <a:solidFill>
                <a:schemeClr val="dk2"/>
              </a:solidFill>
            </a:endParaRPr>
          </a:p>
          <a:p>
            <a:pPr marL="158750" lvl="0" indent="0" algn="r" rtl="1">
              <a:lnSpc>
                <a:spcPct val="100000"/>
              </a:lnSpc>
              <a:spcBef>
                <a:spcPts val="0"/>
              </a:spcBef>
              <a:spcAft>
                <a:spcPts val="0"/>
              </a:spcAft>
              <a:buSzPts val="1100"/>
              <a:buNone/>
            </a:pPr>
            <a:br>
              <a:rPr lang="en-SG" b="0" dirty="0">
                <a:solidFill>
                  <a:schemeClr val="dk2"/>
                </a:solidFill>
              </a:rPr>
            </a:br>
            <a:r>
              <a:rPr lang="ar-AE" b="1" dirty="0">
                <a:solidFill>
                  <a:schemeClr val="dk2"/>
                </a:solidFill>
                <a:rtl/>
              </a:rPr>
              <a:t>الوقت التقديري</a:t>
            </a:r>
            <a:endParaRPr dirty="0"/>
          </a:p>
          <a:p>
            <a:pPr marL="158750" lvl="0" indent="0" algn="r" rtl="1">
              <a:lnSpc>
                <a:spcPct val="100000"/>
              </a:lnSpc>
              <a:spcBef>
                <a:spcPts val="0"/>
              </a:spcBef>
              <a:spcAft>
                <a:spcPts val="0"/>
              </a:spcAft>
              <a:buSzPts val="1100"/>
              <a:buNone/>
            </a:pPr>
            <a:r>
              <a:rPr lang="ar-AE" sz="1100" b="0" i="0" u="none" strike="noStrike" cap="none" dirty="0">
                <a:solidFill>
                  <a:schemeClr val="dk2"/>
                </a:solidFill>
                <a:latin typeface="Arial"/>
                <a:ea typeface="Arial"/>
                <a:cs typeface="Arial"/>
                <a:sym typeface="Arial"/>
              </a:rPr>
              <a:t>30</a:t>
            </a:r>
            <a:r>
              <a:rPr lang="ar-AE" sz="1100" b="0" i="0" u="none" strike="noStrike" cap="none" dirty="0">
                <a:solidFill>
                  <a:schemeClr val="dk2"/>
                </a:solidFill>
                <a:latin typeface="Arial"/>
                <a:ea typeface="Arial"/>
                <a:cs typeface="Arial"/>
                <a:sym typeface="Arial"/>
                <a:rtl/>
              </a:rPr>
              <a:t> دقيقة</a:t>
            </a:r>
            <a:endParaRPr dirty="0"/>
          </a:p>
          <a:p>
            <a:pPr marL="158750" lvl="0" indent="0" algn="l" rtl="1">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r>
              <a:rPr lang="ar-AE" sz="1100" b="1" i="0" u="none" strike="noStrike" cap="none" dirty="0">
                <a:solidFill>
                  <a:schemeClr val="dk2"/>
                </a:solidFill>
                <a:latin typeface="Arial"/>
                <a:ea typeface="Arial"/>
                <a:cs typeface="Arial"/>
                <a:sym typeface="Arial"/>
                <a:rtl/>
              </a:rPr>
              <a:t>السؤال الجوهري </a:t>
            </a:r>
            <a:endParaRPr b="0" dirty="0">
              <a:solidFill>
                <a:schemeClr val="dk2"/>
              </a:solidFill>
            </a:endParaRPr>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كيف يمكنكم الجمع بين مهاراتكم بطرق مبتكرة للسعي وراء الفرص التي تثير اهتمامكم؟ </a:t>
            </a:r>
            <a:endParaRPr dirty="0"/>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المواد </a:t>
            </a:r>
            <a:endParaRPr b="0" dirty="0">
              <a:solidFill>
                <a:schemeClr val="dk2"/>
              </a:solidFill>
            </a:endParaRPr>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"تقييم مهارات (الفعل والاسم والصفة) الخاصة بكم!" المنشورات </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ورقة </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أقلام جافة أو رصاص</a:t>
            </a:r>
            <a:endParaRPr dirty="0"/>
          </a:p>
          <a:p>
            <a:pPr marL="158750" lvl="0" indent="0" algn="r" rtl="1">
              <a:lnSpc>
                <a:spcPct val="100000"/>
              </a:lnSpc>
              <a:spcBef>
                <a:spcPts val="0"/>
              </a:spcBef>
              <a:spcAft>
                <a:spcPts val="0"/>
              </a:spcAft>
              <a:buSzPts val="1100"/>
              <a:buNone/>
            </a:pPr>
            <a:br>
              <a:rPr lang="en-SG" b="0" dirty="0">
                <a:solidFill>
                  <a:schemeClr val="dk2"/>
                </a:solidFill>
              </a:rPr>
            </a:br>
            <a:r>
              <a:rPr lang="ar-AE" sz="1100" b="1" i="0" u="none" strike="noStrike" cap="none" dirty="0">
                <a:solidFill>
                  <a:schemeClr val="dk2"/>
                </a:solidFill>
                <a:latin typeface="Arial"/>
                <a:ea typeface="Arial"/>
                <a:cs typeface="Arial"/>
                <a:sym typeface="Arial"/>
                <a:rtl/>
              </a:rPr>
              <a:t>الإعداد</a:t>
            </a:r>
            <a:endParaRPr b="0" dirty="0">
              <a:solidFill>
                <a:schemeClr val="dk2"/>
              </a:solidFill>
            </a:endParaRPr>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اطبع منشورًا واحدًا لكل طالب.</a:t>
            </a:r>
            <a:endParaRPr dirty="0"/>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سيحتاج الطلاب إلى الاتصال بالإنترنت لأغراض هذا الدرس.</a:t>
            </a:r>
            <a:endParaRPr dirty="0"/>
          </a:p>
          <a:p>
            <a:pPr marL="457200" marR="0" lvl="0" indent="-298450" algn="r" rtl="1">
              <a:lnSpc>
                <a:spcPct val="100000"/>
              </a:lnSpc>
              <a:spcBef>
                <a:spcPts val="0"/>
              </a:spcBef>
              <a:spcAft>
                <a:spcPts val="0"/>
              </a:spcAft>
              <a:buClr>
                <a:srgbClr val="000000"/>
              </a:buClr>
              <a:buSzPts val="1100"/>
              <a:buFont typeface="Arial"/>
              <a:buChar char="●"/>
            </a:pPr>
            <a:r>
              <a:rPr lang="ar-AE" sz="1100" b="0" i="0" u="none" strike="noStrike" cap="none" dirty="0">
                <a:solidFill>
                  <a:schemeClr val="dk2"/>
                </a:solidFill>
                <a:latin typeface="Arial"/>
                <a:ea typeface="Arial"/>
                <a:cs typeface="Arial"/>
                <a:sym typeface="Arial"/>
                <a:rtl/>
              </a:rPr>
              <a:t>لديك الفرصة لاختيار محتوى محلي يتناسب مع خبرة طلابك والسياق العام. يُشار إلى هذه الفرص بـ "ملحوظة المدرّس". نقترح عليك قراءة الدرس مسبقًا وإعداد الأمثلة قبل البدء.</a:t>
            </a:r>
            <a:endParaRPr sz="1100" b="0" i="0" u="none" strike="noStrike" cap="none" dirty="0">
              <a:solidFill>
                <a:schemeClr val="dk2"/>
              </a:solidFill>
              <a:latin typeface="Arial"/>
              <a:ea typeface="Arial"/>
              <a:cs typeface="Arial"/>
              <a:sym typeface="Arial"/>
            </a:endParaRPr>
          </a:p>
          <a:p>
            <a:pPr marL="158750" lvl="0" indent="0" algn="r" rtl="1">
              <a:lnSpc>
                <a:spcPct val="100000"/>
              </a:lnSpc>
              <a:spcBef>
                <a:spcPts val="0"/>
              </a:spcBef>
              <a:spcAft>
                <a:spcPts val="0"/>
              </a:spcAft>
              <a:buSzPts val="1100"/>
              <a:buNone/>
            </a:pPr>
            <a:br>
              <a:rPr lang="en-SG" b="0" dirty="0">
                <a:solidFill>
                  <a:schemeClr val="dk2"/>
                </a:solidFill>
              </a:rPr>
            </a:br>
            <a:r>
              <a:rPr lang="ar-AE" b="1" i="1" dirty="0">
                <a:solidFill>
                  <a:schemeClr val="dk2"/>
                </a:solidFill>
                <a:rtl/>
              </a:rPr>
              <a:t>اختياري: </a:t>
            </a:r>
            <a:r>
              <a:rPr lang="ar-AE" sz="1100" b="1" i="0" u="none" strike="noStrike" cap="none" dirty="0">
                <a:solidFill>
                  <a:schemeClr val="dk2"/>
                </a:solidFill>
                <a:latin typeface="Arial"/>
                <a:ea typeface="Arial"/>
                <a:cs typeface="Arial"/>
                <a:sym typeface="Arial"/>
                <a:rtl/>
              </a:rPr>
              <a:t>مهارة </a:t>
            </a:r>
            <a:r>
              <a:rPr lang="ar-AE" sz="1100" b="1" i="0" u="none" strike="noStrike" cap="none" dirty="0">
                <a:solidFill>
                  <a:schemeClr val="dk2"/>
                </a:solidFill>
                <a:latin typeface="Arial"/>
                <a:ea typeface="Arial"/>
                <a:cs typeface="Arial"/>
                <a:sym typeface="Arial"/>
              </a:rPr>
              <a:t>ISTE DigCitCommit</a:t>
            </a:r>
            <a:endParaRPr b="0" dirty="0">
              <a:solidFill>
                <a:schemeClr val="dk2"/>
              </a:solidFill>
            </a:endParaRPr>
          </a:p>
          <a:p>
            <a:pPr marL="457200" lvl="0" indent="-298450" algn="r" rtl="1">
              <a:lnSpc>
                <a:spcPct val="100000"/>
              </a:lnSpc>
              <a:spcBef>
                <a:spcPts val="0"/>
              </a:spcBef>
              <a:spcAft>
                <a:spcPts val="0"/>
              </a:spcAft>
              <a:buSzPts val="1100"/>
              <a:buChar char="●"/>
            </a:pPr>
            <a:r>
              <a:rPr lang="ar-AE" sz="1100" b="0" i="0" u="none" strike="noStrike" cap="none" dirty="0">
                <a:solidFill>
                  <a:schemeClr val="dk2"/>
                </a:solidFill>
                <a:latin typeface="Arial"/>
                <a:ea typeface="Arial"/>
                <a:cs typeface="Arial"/>
                <a:sym typeface="Arial"/>
                <a:rtl/>
              </a:rPr>
              <a:t>متوازن: أتخذ قرارات مستنيرة حول كيفية تحديد أولويات وقتي وأنشطتي على الإنترنت وخارجه. </a:t>
            </a:r>
            <a:endParaRPr dirty="0"/>
          </a:p>
        </p:txBody>
      </p:sp>
      <p:sp>
        <p:nvSpPr>
          <p:cNvPr id="280" name="Google Shape;280;p13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6"/>
        <p:cNvGrpSpPr/>
        <p:nvPr/>
      </p:nvGrpSpPr>
      <p:grpSpPr>
        <a:xfrm>
          <a:off x="0" y="0"/>
          <a:ext cx="0" cy="0"/>
          <a:chOff x="0" y="0"/>
          <a:chExt cx="0" cy="0"/>
        </a:xfrm>
      </p:grpSpPr>
      <p:sp>
        <p:nvSpPr>
          <p:cNvPr id="7" name="Google Shape;7;p176"/>
          <p:cNvSpPr txBox="1">
            <a:spLocks noGrp="1"/>
          </p:cNvSpPr>
          <p:nvPr>
            <p:ph type="ctrTitle"/>
          </p:nvPr>
        </p:nvSpPr>
        <p:spPr>
          <a:xfrm>
            <a:off x="931863" y="5615601"/>
            <a:ext cx="7320597" cy="1992209"/>
          </a:xfrm>
          <a:prstGeom prst="rect">
            <a:avLst/>
          </a:prstGeom>
          <a:noFill/>
          <a:ln>
            <a:noFill/>
          </a:ln>
        </p:spPr>
        <p:txBody>
          <a:bodyPr spcFirstLastPara="1" wrap="square" lIns="0" tIns="0" rIns="0" bIns="0" anchor="t" anchorCtr="0">
            <a:noAutofit/>
          </a:bodyPr>
          <a:lstStyle>
            <a:lvl1pPr marR="0" lvl="0" algn="l" rtl="0">
              <a:lnSpc>
                <a:spcPct val="108000"/>
              </a:lnSpc>
              <a:spcBef>
                <a:spcPts val="0"/>
              </a:spcBef>
              <a:spcAft>
                <a:spcPts val="0"/>
              </a:spcAft>
              <a:buClr>
                <a:schemeClr val="lt2"/>
              </a:buClr>
              <a:buSzPts val="5600"/>
              <a:buFont typeface="Arial"/>
              <a:buNone/>
              <a:defRPr sz="7193" b="1" i="0" u="none" strike="noStrike" cap="none">
                <a:solidFill>
                  <a:srgbClr val="67788A"/>
                </a:solidFill>
                <a:latin typeface="Calibri" panose="020F0502020204030204" pitchFamily="34" charset="0"/>
                <a:ea typeface="Calibri" panose="020F0502020204030204" pitchFamily="34" charset="0"/>
                <a:cs typeface="Calibri" panose="020F0502020204030204" pitchFamily="34" charset="0"/>
                <a:sym typeface="Montserrat SemiBold"/>
              </a:defRPr>
            </a:lvl1pPr>
            <a:lvl2pPr marR="0" lvl="1"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2pPr>
            <a:lvl3pPr marR="0" lvl="2"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3pPr>
            <a:lvl4pPr marR="0" lvl="3"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4pPr>
            <a:lvl5pPr marR="0" lvl="4"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5pPr>
            <a:lvl6pPr marR="0" lvl="5"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6pPr>
            <a:lvl7pPr marR="0" lvl="6"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7pPr>
            <a:lvl8pPr marR="0" lvl="7"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8pPr>
            <a:lvl9pPr marR="0" lvl="8"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9pPr>
          </a:lstStyle>
          <a:p>
            <a:endParaRPr/>
          </a:p>
        </p:txBody>
      </p:sp>
      <p:sp>
        <p:nvSpPr>
          <p:cNvPr id="8" name="Google Shape;8;p176"/>
          <p:cNvSpPr txBox="1">
            <a:spLocks noGrp="1"/>
          </p:cNvSpPr>
          <p:nvPr>
            <p:ph type="body" idx="1"/>
          </p:nvPr>
        </p:nvSpPr>
        <p:spPr>
          <a:xfrm>
            <a:off x="931863" y="4883658"/>
            <a:ext cx="6602412" cy="5302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SzPts val="1400"/>
              <a:buNone/>
              <a:defRPr sz="2800" b="1" i="0" u="none" strike="noStrike" cap="none">
                <a:solidFill>
                  <a:srgbClr val="67788A"/>
                </a:solidFill>
                <a:latin typeface="Calibri" panose="020F0502020204030204" pitchFamily="34" charset="0"/>
                <a:ea typeface="Calibri" panose="020F0502020204030204" pitchFamily="34" charset="0"/>
                <a:cs typeface="Calibri" panose="020F0502020204030204" pitchFamily="34" charset="0"/>
                <a:sym typeface="Montserrat SemiBold"/>
              </a:defRPr>
            </a:lvl1pPr>
            <a:lvl2pPr marL="914400" marR="0" lvl="1" indent="-228600" algn="l" rtl="0">
              <a:lnSpc>
                <a:spcPct val="100000"/>
              </a:lnSpc>
              <a:spcBef>
                <a:spcPts val="0"/>
              </a:spcBef>
              <a:spcAft>
                <a:spcPts val="0"/>
              </a:spcAft>
              <a:buSzPts val="1400"/>
              <a:buNone/>
              <a:defRPr sz="1400" b="0" i="0" u="none" strike="noStrike" cap="none">
                <a:solidFill>
                  <a:srgbClr val="344854"/>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344854"/>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344854"/>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344854"/>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9" name="Google Shape;9;p176"/>
          <p:cNvSpPr txBox="1">
            <a:spLocks noGrp="1"/>
          </p:cNvSpPr>
          <p:nvPr>
            <p:ph type="body" idx="2"/>
          </p:nvPr>
        </p:nvSpPr>
        <p:spPr>
          <a:xfrm>
            <a:off x="931863" y="1007911"/>
            <a:ext cx="6602412" cy="3571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SzPts val="1400"/>
              <a:buNone/>
              <a:defRPr sz="2600" b="1" i="0" u="none" strike="noStrike" cap="none">
                <a:solidFill>
                  <a:srgbClr val="67788A"/>
                </a:solidFill>
                <a:latin typeface="Calibri" panose="020F0502020204030204" pitchFamily="34" charset="0"/>
                <a:ea typeface="Calibri" panose="020F0502020204030204" pitchFamily="34" charset="0"/>
                <a:cs typeface="Calibri" panose="020F0502020204030204" pitchFamily="34" charset="0"/>
                <a:sym typeface="Montserrat"/>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0" name="Google Shape;10;p176"/>
          <p:cNvSpPr txBox="1"/>
          <p:nvPr/>
        </p:nvSpPr>
        <p:spPr>
          <a:xfrm>
            <a:off x="931863" y="1325520"/>
            <a:ext cx="0" cy="0"/>
          </a:xfrm>
          <a:prstGeom prst="rect">
            <a:avLst/>
          </a:prstGeom>
          <a:noFill/>
          <a:ln>
            <a:noFill/>
          </a:ln>
        </p:spPr>
        <p:txBody>
          <a:bodyPr spcFirstLastPara="1" wrap="square" lIns="0" tIns="0" rIns="0" bIns="0" anchor="t" anchorCtr="0">
            <a:normAutofit fontScale="25000" lnSpcReduction="20000"/>
          </a:bodyPr>
          <a:lstStyle/>
          <a:p>
            <a:pPr marL="0" marR="0" lvl="0" indent="0" algn="l" rtl="0">
              <a:lnSpc>
                <a:spcPct val="129000"/>
              </a:lnSpc>
              <a:spcBef>
                <a:spcPts val="0"/>
              </a:spcBef>
              <a:spcAft>
                <a:spcPts val="0"/>
              </a:spcAft>
              <a:buNone/>
            </a:pPr>
            <a:endParaRPr sz="1400" b="1" i="0" u="none" strike="noStrike" cap="none">
              <a:solidFill>
                <a:srgbClr val="67788A"/>
              </a:solidFill>
              <a:latin typeface="Calibri" panose="020F0502020204030204" pitchFamily="34" charset="0"/>
              <a:ea typeface="Montserrat"/>
              <a:cs typeface="Calibri" panose="020F0502020204030204" pitchFamily="34" charset="0"/>
              <a:sym typeface="Montserrat"/>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103"/>
        <p:cNvGrpSpPr/>
        <p:nvPr/>
      </p:nvGrpSpPr>
      <p:grpSpPr>
        <a:xfrm>
          <a:off x="0" y="0"/>
          <a:ext cx="0" cy="0"/>
          <a:chOff x="0" y="0"/>
          <a:chExt cx="0" cy="0"/>
        </a:xfrm>
      </p:grpSpPr>
      <p:sp>
        <p:nvSpPr>
          <p:cNvPr id="104" name="Google Shape;104;p185"/>
          <p:cNvSpPr txBox="1"/>
          <p:nvPr/>
        </p:nvSpPr>
        <p:spPr>
          <a:xfrm flipH="1">
            <a:off x="908050" y="12730923"/>
            <a:ext cx="925512"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DC373C"/>
                </a:solidFill>
                <a:latin typeface="Calibri" panose="020F0502020204030204" pitchFamily="34" charset="0"/>
                <a:ea typeface="Montserrat SemiBold"/>
                <a:cs typeface="Calibri" panose="020F0502020204030204" pitchFamily="34" charset="0"/>
                <a:sym typeface="Montserrat SemiBold"/>
              </a:rPr>
              <a:pPr marL="0" marR="0" lvl="0" indent="0" algn="l" rtl="0">
                <a:lnSpc>
                  <a:spcPct val="125000"/>
                </a:lnSpc>
                <a:spcBef>
                  <a:spcPts val="0"/>
                </a:spcBef>
                <a:spcAft>
                  <a:spcPts val="0"/>
                </a:spcAft>
                <a:buClr>
                  <a:srgbClr val="1C2B33"/>
                </a:buClr>
                <a:buSzPts val="300"/>
                <a:buFont typeface="Arial"/>
                <a:buNone/>
              </a:pPr>
              <a:t>‹#›</a:t>
            </a:fld>
            <a:endParaRPr sz="1200" b="1" i="0" u="none" strike="noStrike" cap="none">
              <a:solidFill>
                <a:srgbClr val="DC373C"/>
              </a:solidFill>
              <a:latin typeface="Calibri" panose="020F0502020204030204" pitchFamily="34" charset="0"/>
              <a:ea typeface="Montserrat SemiBold"/>
              <a:cs typeface="Calibri" panose="020F0502020204030204" pitchFamily="34" charset="0"/>
              <a:sym typeface="Montserrat SemiBold"/>
            </a:endParaRPr>
          </a:p>
        </p:txBody>
      </p:sp>
      <p:pic>
        <p:nvPicPr>
          <p:cNvPr id="114" name="Google Shape;114;p185"/>
          <p:cNvPicPr preferRelativeResize="0"/>
          <p:nvPr/>
        </p:nvPicPr>
        <p:blipFill rotWithShape="1">
          <a:blip r:embed="rId2">
            <a:alphaModFix amt="20000"/>
          </a:blip>
          <a:srcRect/>
          <a:stretch/>
        </p:blipFill>
        <p:spPr>
          <a:xfrm flipH="1">
            <a:off x="-12700" y="0"/>
            <a:ext cx="24384000" cy="13722625"/>
          </a:xfrm>
          <a:prstGeom prst="rect">
            <a:avLst/>
          </a:prstGeom>
          <a:noFill/>
          <a:ln>
            <a:noFill/>
          </a:ln>
        </p:spPr>
      </p:pic>
      <p:sp>
        <p:nvSpPr>
          <p:cNvPr id="115" name="Google Shape;115;p185"/>
          <p:cNvSpPr txBox="1"/>
          <p:nvPr/>
        </p:nvSpPr>
        <p:spPr>
          <a:xfrm flipH="1">
            <a:off x="16632740" y="12730923"/>
            <a:ext cx="4914396"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r>
              <a:rPr lang="ar-AE" sz="1200" b="1" i="0" u="none" strike="noStrike" cap="none" dirty="0">
                <a:solidFill>
                  <a:srgbClr val="DC373C"/>
                </a:solidFill>
                <a:latin typeface="Calibri" panose="020F0502020204030204" pitchFamily="34" charset="0"/>
                <a:ea typeface="Montserrat SemiBold"/>
                <a:cs typeface="Calibri" panose="020F0502020204030204" pitchFamily="34" charset="0"/>
                <a:sym typeface="Montserrat SemiBold"/>
              </a:rPr>
              <a:t>عالمي الرقمي: الفرص الرقمية</a:t>
            </a:r>
          </a:p>
        </p:txBody>
      </p:sp>
      <p:grpSp>
        <p:nvGrpSpPr>
          <p:cNvPr id="14" name="Graphic 3">
            <a:extLst>
              <a:ext uri="{FF2B5EF4-FFF2-40B4-BE49-F238E27FC236}">
                <a16:creationId xmlns:a16="http://schemas.microsoft.com/office/drawing/2014/main" id="{017FD25C-84EA-A64D-9D99-5C984ED80469}"/>
              </a:ext>
            </a:extLst>
          </p:cNvPr>
          <p:cNvGrpSpPr/>
          <p:nvPr userDrawn="1"/>
        </p:nvGrpSpPr>
        <p:grpSpPr>
          <a:xfrm>
            <a:off x="22421823" y="12701565"/>
            <a:ext cx="1030491" cy="206594"/>
            <a:chOff x="3610015" y="6016276"/>
            <a:chExt cx="1701900" cy="341200"/>
          </a:xfrm>
          <a:solidFill>
            <a:schemeClr val="bg2"/>
          </a:solidFill>
        </p:grpSpPr>
        <p:grpSp>
          <p:nvGrpSpPr>
            <p:cNvPr id="15" name="Graphic 3">
              <a:extLst>
                <a:ext uri="{FF2B5EF4-FFF2-40B4-BE49-F238E27FC236}">
                  <a16:creationId xmlns:a16="http://schemas.microsoft.com/office/drawing/2014/main" id="{62276338-5E16-8346-BFEE-9FF490E023E6}"/>
                </a:ext>
              </a:extLst>
            </p:cNvPr>
            <p:cNvGrpSpPr/>
            <p:nvPr/>
          </p:nvGrpSpPr>
          <p:grpSpPr>
            <a:xfrm>
              <a:off x="4234632" y="6027258"/>
              <a:ext cx="1077283" cy="330123"/>
              <a:chOff x="4234632" y="6027258"/>
              <a:chExt cx="1077283" cy="330123"/>
            </a:xfrm>
            <a:grpFill/>
          </p:grpSpPr>
          <p:sp>
            <p:nvSpPr>
              <p:cNvPr id="17" name="Freeform 16">
                <a:extLst>
                  <a:ext uri="{FF2B5EF4-FFF2-40B4-BE49-F238E27FC236}">
                    <a16:creationId xmlns:a16="http://schemas.microsoft.com/office/drawing/2014/main" id="{F4B9AC6D-2804-9346-A9CB-9FBB8C53D186}"/>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F2B14559-B2B5-4D48-88A8-8A14CBA86DE5}"/>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B8FB4BFE-1F5C-854C-9E6E-CDEFBE06CA32}"/>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0C059DAE-9333-D046-95FB-46ABF95E7C1A}"/>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p>
            </p:txBody>
          </p:sp>
        </p:grpSp>
        <p:sp>
          <p:nvSpPr>
            <p:cNvPr id="16" name="Freeform 15">
              <a:extLst>
                <a:ext uri="{FF2B5EF4-FFF2-40B4-BE49-F238E27FC236}">
                  <a16:creationId xmlns:a16="http://schemas.microsoft.com/office/drawing/2014/main" id="{663639B3-4577-A14D-8474-D076B1C68E25}"/>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6_Custom Layout">
  <p:cSld name="6_Custom Layout">
    <p:bg>
      <p:bgPr>
        <a:solidFill>
          <a:srgbClr val="FFEBEB"/>
        </a:solidFill>
        <a:effectLst/>
      </p:bgPr>
    </p:bg>
    <p:spTree>
      <p:nvGrpSpPr>
        <p:cNvPr id="1" name="Shape 116"/>
        <p:cNvGrpSpPr/>
        <p:nvPr/>
      </p:nvGrpSpPr>
      <p:grpSpPr>
        <a:xfrm>
          <a:off x="0" y="0"/>
          <a:ext cx="0" cy="0"/>
          <a:chOff x="0" y="0"/>
          <a:chExt cx="0" cy="0"/>
        </a:xfrm>
      </p:grpSpPr>
      <p:pic>
        <p:nvPicPr>
          <p:cNvPr id="126" name="Google Shape;126;p186"/>
          <p:cNvPicPr preferRelativeResize="0"/>
          <p:nvPr/>
        </p:nvPicPr>
        <p:blipFill rotWithShape="1">
          <a:blip r:embed="rId2">
            <a:alphaModFix amt="15000"/>
          </a:blip>
          <a:srcRect/>
          <a:stretch/>
        </p:blipFill>
        <p:spPr>
          <a:xfrm flipH="1">
            <a:off x="-12700" y="0"/>
            <a:ext cx="24384000" cy="13716000"/>
          </a:xfrm>
          <a:prstGeom prst="rect">
            <a:avLst/>
          </a:prstGeom>
          <a:noFill/>
          <a:ln>
            <a:noFill/>
          </a:ln>
        </p:spPr>
      </p:pic>
      <p:sp>
        <p:nvSpPr>
          <p:cNvPr id="127" name="Google Shape;127;p186"/>
          <p:cNvSpPr txBox="1"/>
          <p:nvPr/>
        </p:nvSpPr>
        <p:spPr>
          <a:xfrm flipH="1">
            <a:off x="16632740" y="12730923"/>
            <a:ext cx="4914396"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r>
              <a:rPr lang="ar-AE" sz="1200" b="1" i="0" u="none" strike="noStrike" cap="none" dirty="0">
                <a:solidFill>
                  <a:srgbClr val="DC373C"/>
                </a:solidFill>
                <a:latin typeface="Calibri" panose="020F0502020204030204" pitchFamily="34" charset="0"/>
                <a:ea typeface="Montserrat SemiBold"/>
                <a:cs typeface="Calibri" panose="020F0502020204030204" pitchFamily="34" charset="0"/>
                <a:sym typeface="Montserrat SemiBold"/>
              </a:rPr>
              <a:t>عالمي الرقمي: الفرص الرقمية</a:t>
            </a:r>
          </a:p>
        </p:txBody>
      </p:sp>
      <p:sp>
        <p:nvSpPr>
          <p:cNvPr id="128" name="Google Shape;128;p186"/>
          <p:cNvSpPr txBox="1"/>
          <p:nvPr/>
        </p:nvSpPr>
        <p:spPr>
          <a:xfrm flipH="1">
            <a:off x="908050" y="12730923"/>
            <a:ext cx="925512"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DC373C"/>
                </a:solidFill>
                <a:latin typeface="Calibri" panose="020F0502020204030204" pitchFamily="34" charset="0"/>
                <a:ea typeface="Montserrat SemiBold"/>
                <a:cs typeface="Calibri" panose="020F0502020204030204" pitchFamily="34" charset="0"/>
                <a:sym typeface="Montserrat SemiBold"/>
              </a:rPr>
              <a:pPr marL="0" marR="0" lvl="0" indent="0" algn="l" rtl="0">
                <a:lnSpc>
                  <a:spcPct val="125000"/>
                </a:lnSpc>
                <a:spcBef>
                  <a:spcPts val="0"/>
                </a:spcBef>
                <a:spcAft>
                  <a:spcPts val="0"/>
                </a:spcAft>
                <a:buClr>
                  <a:srgbClr val="1C2B33"/>
                </a:buClr>
                <a:buSzPts val="300"/>
                <a:buFont typeface="Arial"/>
                <a:buNone/>
              </a:pPr>
              <a:t>‹#›</a:t>
            </a:fld>
            <a:endParaRPr sz="1200" b="1" i="0" u="none" strike="noStrike" cap="none" dirty="0">
              <a:solidFill>
                <a:srgbClr val="DC373C"/>
              </a:solidFill>
              <a:latin typeface="Calibri" panose="020F0502020204030204" pitchFamily="34" charset="0"/>
              <a:ea typeface="Montserrat SemiBold"/>
              <a:cs typeface="Calibri" panose="020F0502020204030204" pitchFamily="34" charset="0"/>
              <a:sym typeface="Montserrat SemiBold"/>
            </a:endParaRPr>
          </a:p>
        </p:txBody>
      </p:sp>
      <p:grpSp>
        <p:nvGrpSpPr>
          <p:cNvPr id="14" name="Graphic 3">
            <a:extLst>
              <a:ext uri="{FF2B5EF4-FFF2-40B4-BE49-F238E27FC236}">
                <a16:creationId xmlns:a16="http://schemas.microsoft.com/office/drawing/2014/main" id="{DFC675A6-CE68-DD47-BF91-5F6A1D85136C}"/>
              </a:ext>
            </a:extLst>
          </p:cNvPr>
          <p:cNvGrpSpPr/>
          <p:nvPr userDrawn="1"/>
        </p:nvGrpSpPr>
        <p:grpSpPr>
          <a:xfrm>
            <a:off x="22421823" y="12701565"/>
            <a:ext cx="1030491" cy="206594"/>
            <a:chOff x="3610015" y="6016276"/>
            <a:chExt cx="1701900" cy="341200"/>
          </a:xfrm>
          <a:solidFill>
            <a:schemeClr val="bg2"/>
          </a:solidFill>
        </p:grpSpPr>
        <p:grpSp>
          <p:nvGrpSpPr>
            <p:cNvPr id="15" name="Graphic 3">
              <a:extLst>
                <a:ext uri="{FF2B5EF4-FFF2-40B4-BE49-F238E27FC236}">
                  <a16:creationId xmlns:a16="http://schemas.microsoft.com/office/drawing/2014/main" id="{6044B7DD-F14A-6F48-963E-F78302979EBA}"/>
                </a:ext>
              </a:extLst>
            </p:cNvPr>
            <p:cNvGrpSpPr/>
            <p:nvPr/>
          </p:nvGrpSpPr>
          <p:grpSpPr>
            <a:xfrm>
              <a:off x="4234632" y="6027258"/>
              <a:ext cx="1077283" cy="330123"/>
              <a:chOff x="4234632" y="6027258"/>
              <a:chExt cx="1077283" cy="330123"/>
            </a:xfrm>
            <a:grpFill/>
          </p:grpSpPr>
          <p:sp>
            <p:nvSpPr>
              <p:cNvPr id="17" name="Freeform 16">
                <a:extLst>
                  <a:ext uri="{FF2B5EF4-FFF2-40B4-BE49-F238E27FC236}">
                    <a16:creationId xmlns:a16="http://schemas.microsoft.com/office/drawing/2014/main" id="{6EE9E288-76F5-5349-A50A-BA6464AF56BC}"/>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9B3EB553-81E1-B047-8DAB-AE776F1BE16B}"/>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918490A7-B6E5-9047-91F9-7A25F2B8FC0A}"/>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C76ADAF-7026-B746-9657-C99E81AD4F6A}"/>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p>
            </p:txBody>
          </p:sp>
        </p:grpSp>
        <p:sp>
          <p:nvSpPr>
            <p:cNvPr id="16" name="Freeform 15">
              <a:extLst>
                <a:ext uri="{FF2B5EF4-FFF2-40B4-BE49-F238E27FC236}">
                  <a16:creationId xmlns:a16="http://schemas.microsoft.com/office/drawing/2014/main" id="{22CCE494-3B69-E84C-ADF3-971CCA903023}"/>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7_Custom Layout">
  <p:cSld name="7_Custom Layout">
    <p:bg>
      <p:bgPr>
        <a:solidFill>
          <a:srgbClr val="FFEBEB"/>
        </a:solidFill>
        <a:effectLst/>
      </p:bgPr>
    </p:bg>
    <p:spTree>
      <p:nvGrpSpPr>
        <p:cNvPr id="1" name="Shape 129"/>
        <p:cNvGrpSpPr/>
        <p:nvPr/>
      </p:nvGrpSpPr>
      <p:grpSpPr>
        <a:xfrm>
          <a:off x="0" y="0"/>
          <a:ext cx="0" cy="0"/>
          <a:chOff x="0" y="0"/>
          <a:chExt cx="0" cy="0"/>
        </a:xfrm>
      </p:grpSpPr>
      <p:pic>
        <p:nvPicPr>
          <p:cNvPr id="130" name="Google Shape;130;p187"/>
          <p:cNvPicPr preferRelativeResize="0"/>
          <p:nvPr/>
        </p:nvPicPr>
        <p:blipFill rotWithShape="1">
          <a:blip r:embed="rId2">
            <a:alphaModFix amt="20000"/>
          </a:blip>
          <a:srcRect/>
          <a:stretch/>
        </p:blipFill>
        <p:spPr>
          <a:xfrm flipH="1">
            <a:off x="0" y="0"/>
            <a:ext cx="24371298" cy="13708855"/>
          </a:xfrm>
          <a:prstGeom prst="rect">
            <a:avLst/>
          </a:prstGeom>
          <a:noFill/>
          <a:ln>
            <a:noFill/>
          </a:ln>
        </p:spPr>
      </p:pic>
      <p:sp>
        <p:nvSpPr>
          <p:cNvPr id="140" name="Google Shape;140;p187"/>
          <p:cNvSpPr txBox="1"/>
          <p:nvPr/>
        </p:nvSpPr>
        <p:spPr>
          <a:xfrm flipH="1">
            <a:off x="16645438" y="12730923"/>
            <a:ext cx="4914396"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r>
              <a:rPr lang="ar-AE" sz="1200" b="1" i="0" u="none" strike="noStrike" cap="none" dirty="0">
                <a:solidFill>
                  <a:srgbClr val="DC373C"/>
                </a:solidFill>
                <a:latin typeface="Calibri" panose="020F0502020204030204" pitchFamily="34" charset="0"/>
                <a:ea typeface="Montserrat SemiBold"/>
                <a:cs typeface="Calibri" panose="020F0502020204030204" pitchFamily="34" charset="0"/>
                <a:sym typeface="Montserrat SemiBold"/>
              </a:rPr>
              <a:t>عالمي الرقمي: الفرص الرقمية</a:t>
            </a:r>
          </a:p>
        </p:txBody>
      </p:sp>
      <p:sp>
        <p:nvSpPr>
          <p:cNvPr id="141" name="Google Shape;141;p187"/>
          <p:cNvSpPr txBox="1"/>
          <p:nvPr/>
        </p:nvSpPr>
        <p:spPr>
          <a:xfrm flipH="1">
            <a:off x="920748" y="12730923"/>
            <a:ext cx="925512"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DC373C"/>
                </a:solidFill>
                <a:latin typeface="Calibri" panose="020F0502020204030204" pitchFamily="34" charset="0"/>
                <a:ea typeface="Montserrat SemiBold"/>
                <a:cs typeface="Calibri" panose="020F0502020204030204" pitchFamily="34" charset="0"/>
                <a:sym typeface="Montserrat SemiBold"/>
              </a:rPr>
              <a:pPr marL="0" marR="0" lvl="0" indent="0" algn="l" rtl="0">
                <a:lnSpc>
                  <a:spcPct val="125000"/>
                </a:lnSpc>
                <a:spcBef>
                  <a:spcPts val="0"/>
                </a:spcBef>
                <a:spcAft>
                  <a:spcPts val="0"/>
                </a:spcAft>
                <a:buClr>
                  <a:srgbClr val="1C2B33"/>
                </a:buClr>
                <a:buSzPts val="300"/>
                <a:buFont typeface="Arial"/>
                <a:buNone/>
              </a:pPr>
              <a:t>‹#›</a:t>
            </a:fld>
            <a:endParaRPr sz="1200" b="1" i="0" u="none" strike="noStrike" cap="none" dirty="0">
              <a:solidFill>
                <a:srgbClr val="DC373C"/>
              </a:solidFill>
              <a:latin typeface="Calibri" panose="020F0502020204030204" pitchFamily="34" charset="0"/>
              <a:ea typeface="Montserrat SemiBold"/>
              <a:cs typeface="Calibri" panose="020F0502020204030204" pitchFamily="34" charset="0"/>
              <a:sym typeface="Montserrat SemiBold"/>
            </a:endParaRPr>
          </a:p>
        </p:txBody>
      </p:sp>
      <p:grpSp>
        <p:nvGrpSpPr>
          <p:cNvPr id="14" name="Graphic 3">
            <a:extLst>
              <a:ext uri="{FF2B5EF4-FFF2-40B4-BE49-F238E27FC236}">
                <a16:creationId xmlns:a16="http://schemas.microsoft.com/office/drawing/2014/main" id="{E2603CFE-B5BB-0F44-BFEE-81E49A1404F2}"/>
              </a:ext>
            </a:extLst>
          </p:cNvPr>
          <p:cNvGrpSpPr/>
          <p:nvPr userDrawn="1"/>
        </p:nvGrpSpPr>
        <p:grpSpPr>
          <a:xfrm>
            <a:off x="22421823" y="12701565"/>
            <a:ext cx="1030491" cy="206594"/>
            <a:chOff x="3610015" y="6016276"/>
            <a:chExt cx="1701900" cy="341200"/>
          </a:xfrm>
          <a:solidFill>
            <a:schemeClr val="bg2"/>
          </a:solidFill>
        </p:grpSpPr>
        <p:grpSp>
          <p:nvGrpSpPr>
            <p:cNvPr id="15" name="Graphic 3">
              <a:extLst>
                <a:ext uri="{FF2B5EF4-FFF2-40B4-BE49-F238E27FC236}">
                  <a16:creationId xmlns:a16="http://schemas.microsoft.com/office/drawing/2014/main" id="{C30B1DC9-EA11-FC40-8682-3A2F3879B290}"/>
                </a:ext>
              </a:extLst>
            </p:cNvPr>
            <p:cNvGrpSpPr/>
            <p:nvPr/>
          </p:nvGrpSpPr>
          <p:grpSpPr>
            <a:xfrm>
              <a:off x="4234632" y="6027258"/>
              <a:ext cx="1077283" cy="330123"/>
              <a:chOff x="4234632" y="6027258"/>
              <a:chExt cx="1077283" cy="330123"/>
            </a:xfrm>
            <a:grpFill/>
          </p:grpSpPr>
          <p:sp>
            <p:nvSpPr>
              <p:cNvPr id="17" name="Freeform 16">
                <a:extLst>
                  <a:ext uri="{FF2B5EF4-FFF2-40B4-BE49-F238E27FC236}">
                    <a16:creationId xmlns:a16="http://schemas.microsoft.com/office/drawing/2014/main" id="{2908B351-420F-CA44-BB37-F40C6565DB24}"/>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82C93206-5010-AD4E-9179-4E3AAAE687EE}"/>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FE985DDC-BC4B-5D48-A2C7-78CDC649FBCD}"/>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A000E66B-57AD-3E4A-BE22-59BDF238CD2C}"/>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p>
            </p:txBody>
          </p:sp>
        </p:grpSp>
        <p:sp>
          <p:nvSpPr>
            <p:cNvPr id="16" name="Freeform 15">
              <a:extLst>
                <a:ext uri="{FF2B5EF4-FFF2-40B4-BE49-F238E27FC236}">
                  <a16:creationId xmlns:a16="http://schemas.microsoft.com/office/drawing/2014/main" id="{E8576A52-8A65-9545-A24A-79EB6F0EA0E8}"/>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Lesson Cover">
  <p:cSld name="Lesson Cover">
    <p:spTree>
      <p:nvGrpSpPr>
        <p:cNvPr id="1" name="Shape 11"/>
        <p:cNvGrpSpPr/>
        <p:nvPr/>
      </p:nvGrpSpPr>
      <p:grpSpPr>
        <a:xfrm>
          <a:off x="0" y="0"/>
          <a:ext cx="0" cy="0"/>
          <a:chOff x="0" y="0"/>
          <a:chExt cx="0" cy="0"/>
        </a:xfrm>
      </p:grpSpPr>
      <p:sp>
        <p:nvSpPr>
          <p:cNvPr id="12" name="Google Shape;12;p177"/>
          <p:cNvSpPr txBox="1">
            <a:spLocks noGrp="1"/>
          </p:cNvSpPr>
          <p:nvPr>
            <p:ph type="body" idx="1"/>
          </p:nvPr>
        </p:nvSpPr>
        <p:spPr>
          <a:xfrm>
            <a:off x="2772606" y="12709600"/>
            <a:ext cx="4262400" cy="249237"/>
          </a:xfrm>
          <a:prstGeom prst="rect">
            <a:avLst/>
          </a:prstGeom>
          <a:noFill/>
          <a:ln>
            <a:noFill/>
          </a:ln>
        </p:spPr>
        <p:txBody>
          <a:bodyPr spcFirstLastPara="1" wrap="square" lIns="0" tIns="0" rIns="0" bIns="0" anchor="t" anchorCtr="0">
            <a:noAutofit/>
          </a:bodyPr>
          <a:lstStyle>
            <a:lvl1pPr marL="457200" marR="0" lvl="0" indent="-247650" algn="l" rtl="0">
              <a:lnSpc>
                <a:spcPct val="129000"/>
              </a:lnSpc>
              <a:spcBef>
                <a:spcPts val="0"/>
              </a:spcBef>
              <a:spcAft>
                <a:spcPts val="0"/>
              </a:spcAft>
              <a:buClr>
                <a:srgbClr val="1C2B33"/>
              </a:buClr>
              <a:buSzPts val="300"/>
              <a:buFont typeface="Arial"/>
              <a:buChar char="•"/>
              <a:defRPr sz="1200" b="1" i="0" u="none" strike="noStrike" cap="none">
                <a:solidFill>
                  <a:srgbClr val="1C2B33"/>
                </a:solidFill>
                <a:latin typeface="Calibri" panose="020F0502020204030204" pitchFamily="34" charset="0"/>
                <a:ea typeface="Calibri" panose="020F0502020204030204" pitchFamily="34" charset="0"/>
                <a:cs typeface="Calibri" panose="020F0502020204030204" pitchFamily="34" charset="0"/>
                <a:sym typeface="Montserrat SemiBold"/>
              </a:defRPr>
            </a:lvl1pPr>
            <a:lvl2pPr marL="914400" marR="0" lvl="1" indent="-293369" algn="l" rtl="0">
              <a:lnSpc>
                <a:spcPct val="129000"/>
              </a:lnSpc>
              <a:spcBef>
                <a:spcPts val="1199"/>
              </a:spcBef>
              <a:spcAft>
                <a:spcPts val="0"/>
              </a:spcAft>
              <a:buClr>
                <a:srgbClr val="1C2B33"/>
              </a:buClr>
              <a:buSzPts val="1020"/>
              <a:buFont typeface="Arial"/>
              <a:buChar char="•"/>
              <a:defRPr sz="1200" b="0" i="0" u="none" strike="noStrike" cap="none">
                <a:solidFill>
                  <a:srgbClr val="1C2B33"/>
                </a:solidFill>
                <a:latin typeface="Arial"/>
                <a:ea typeface="Arial"/>
                <a:cs typeface="Arial"/>
                <a:sym typeface="Arial"/>
              </a:defRPr>
            </a:lvl2pPr>
            <a:lvl3pPr marL="1371600" marR="0" lvl="2" indent="-293369" algn="l" rtl="0">
              <a:lnSpc>
                <a:spcPct val="129000"/>
              </a:lnSpc>
              <a:spcBef>
                <a:spcPts val="1199"/>
              </a:spcBef>
              <a:spcAft>
                <a:spcPts val="0"/>
              </a:spcAft>
              <a:buClr>
                <a:srgbClr val="1C2B33"/>
              </a:buClr>
              <a:buSzPts val="1020"/>
              <a:buFont typeface="Arial"/>
              <a:buChar char="﹘"/>
              <a:defRPr sz="1200" b="0" i="0" u="none" strike="noStrike" cap="none">
                <a:solidFill>
                  <a:srgbClr val="1C2B33"/>
                </a:solidFill>
                <a:latin typeface="Arial"/>
                <a:ea typeface="Arial"/>
                <a:cs typeface="Arial"/>
                <a:sym typeface="Arial"/>
              </a:defRPr>
            </a:lvl3pPr>
            <a:lvl4pPr marL="1828800" marR="0" lvl="3" indent="-293369" algn="l" rtl="0">
              <a:lnSpc>
                <a:spcPct val="129000"/>
              </a:lnSpc>
              <a:spcBef>
                <a:spcPts val="1199"/>
              </a:spcBef>
              <a:spcAft>
                <a:spcPts val="0"/>
              </a:spcAft>
              <a:buClr>
                <a:srgbClr val="1C2B33"/>
              </a:buClr>
              <a:buSzPts val="1020"/>
              <a:buFont typeface="Arial"/>
              <a:buChar char="﹘"/>
              <a:defRPr sz="1200" b="0" i="0" u="none" strike="noStrike" cap="none">
                <a:solidFill>
                  <a:srgbClr val="1C2B33"/>
                </a:solidFill>
                <a:latin typeface="Arial"/>
                <a:ea typeface="Arial"/>
                <a:cs typeface="Arial"/>
                <a:sym typeface="Arial"/>
              </a:defRPr>
            </a:lvl4pPr>
            <a:lvl5pPr marL="2286000" marR="0" lvl="4" indent="-293370" algn="l" rtl="0">
              <a:lnSpc>
                <a:spcPct val="129000"/>
              </a:lnSpc>
              <a:spcBef>
                <a:spcPts val="1199"/>
              </a:spcBef>
              <a:spcAft>
                <a:spcPts val="0"/>
              </a:spcAft>
              <a:buClr>
                <a:srgbClr val="1C2B33"/>
              </a:buClr>
              <a:buSzPts val="1020"/>
              <a:buFont typeface="Arial"/>
              <a:buChar char="﹘"/>
              <a:defRPr sz="1200" b="0" i="0" u="none" strike="noStrike" cap="none">
                <a:solidFill>
                  <a:srgbClr val="1C2B33"/>
                </a:solidFill>
                <a:latin typeface="Arial"/>
                <a:ea typeface="Arial"/>
                <a:cs typeface="Arial"/>
                <a:sym typeface="Arial"/>
              </a:defRPr>
            </a:lvl5pPr>
            <a:lvl6pPr marL="2743200" marR="0" lvl="5" indent="-228600" algn="l" rtl="0">
              <a:lnSpc>
                <a:spcPct val="100000"/>
              </a:lnSpc>
              <a:spcBef>
                <a:spcPts val="1199"/>
              </a:spcBef>
              <a:spcAft>
                <a:spcPts val="0"/>
              </a:spcAft>
              <a:buClr>
                <a:srgbClr val="000000"/>
              </a:buClr>
              <a:buSzPts val="1400"/>
              <a:buFont typeface="Arial"/>
              <a:buNone/>
              <a:defRPr sz="2399" b="0" i="0" u="none" strike="noStrike" cap="none">
                <a:solidFill>
                  <a:srgbClr val="1C2B33"/>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2399" b="0" i="0" u="none" strike="noStrike" cap="none">
                <a:solidFill>
                  <a:srgbClr val="1C2B33"/>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2399" b="0" i="0" u="none" strike="noStrike" cap="none">
                <a:solidFill>
                  <a:srgbClr val="1C2B33"/>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2399" b="0" i="0" u="none" strike="noStrike" cap="none">
                <a:solidFill>
                  <a:srgbClr val="1C2B33"/>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3"/>
        <p:cNvGrpSpPr/>
        <p:nvPr/>
      </p:nvGrpSpPr>
      <p:grpSpPr>
        <a:xfrm>
          <a:off x="0" y="0"/>
          <a:ext cx="0" cy="0"/>
          <a:chOff x="0" y="0"/>
          <a:chExt cx="0" cy="0"/>
        </a:xfrm>
      </p:grpSpPr>
      <p:pic>
        <p:nvPicPr>
          <p:cNvPr id="14" name="Google Shape;14;p178"/>
          <p:cNvPicPr preferRelativeResize="0"/>
          <p:nvPr/>
        </p:nvPicPr>
        <p:blipFill rotWithShape="1">
          <a:blip r:embed="rId2">
            <a:alphaModFix amt="15000"/>
          </a:blip>
          <a:srcRect/>
          <a:stretch/>
        </p:blipFill>
        <p:spPr>
          <a:xfrm flipH="1">
            <a:off x="0" y="-6101"/>
            <a:ext cx="24371300" cy="13722101"/>
          </a:xfrm>
          <a:prstGeom prst="rect">
            <a:avLst/>
          </a:prstGeom>
          <a:noFill/>
          <a:ln>
            <a:noFill/>
          </a:ln>
        </p:spPr>
      </p:pic>
      <p:sp>
        <p:nvSpPr>
          <p:cNvPr id="15" name="Google Shape;15;p178"/>
          <p:cNvSpPr txBox="1"/>
          <p:nvPr/>
        </p:nvSpPr>
        <p:spPr>
          <a:xfrm flipH="1">
            <a:off x="920750" y="12730923"/>
            <a:ext cx="925512"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DC373C"/>
                </a:solidFill>
                <a:latin typeface="Calibri" panose="020F0502020204030204" pitchFamily="34" charset="0"/>
                <a:ea typeface="Montserrat SemiBold"/>
                <a:cs typeface="Calibri" panose="020F0502020204030204" pitchFamily="34" charset="0"/>
                <a:sym typeface="Montserrat SemiBold"/>
              </a:rPr>
              <a:pPr marL="0" marR="0" lvl="0" indent="0" algn="l" rtl="0">
                <a:lnSpc>
                  <a:spcPct val="125000"/>
                </a:lnSpc>
                <a:spcBef>
                  <a:spcPts val="0"/>
                </a:spcBef>
                <a:spcAft>
                  <a:spcPts val="0"/>
                </a:spcAft>
                <a:buClr>
                  <a:srgbClr val="1C2B33"/>
                </a:buClr>
                <a:buSzPts val="300"/>
                <a:buFont typeface="Arial"/>
                <a:buNone/>
              </a:pPr>
              <a:t>‹#›</a:t>
            </a:fld>
            <a:endParaRPr sz="1200" b="1" i="0" u="none" strike="noStrike" cap="none">
              <a:solidFill>
                <a:srgbClr val="DC373C"/>
              </a:solidFill>
              <a:latin typeface="Calibri" panose="020F0502020204030204" pitchFamily="34" charset="0"/>
              <a:ea typeface="Montserrat SemiBold"/>
              <a:cs typeface="Calibri" panose="020F0502020204030204" pitchFamily="34" charset="0"/>
              <a:sym typeface="Montserrat SemiBold"/>
            </a:endParaRPr>
          </a:p>
        </p:txBody>
      </p:sp>
      <p:sp>
        <p:nvSpPr>
          <p:cNvPr id="25" name="Google Shape;25;p178"/>
          <p:cNvSpPr txBox="1"/>
          <p:nvPr/>
        </p:nvSpPr>
        <p:spPr>
          <a:xfrm flipH="1">
            <a:off x="16645440" y="12730923"/>
            <a:ext cx="4914396"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r>
              <a:rPr lang="ar-AE" sz="1200" b="1" i="0" u="none" strike="noStrike" cap="none" dirty="0">
                <a:solidFill>
                  <a:srgbClr val="DC373C"/>
                </a:solidFill>
                <a:latin typeface="Calibri" panose="020F0502020204030204" pitchFamily="34" charset="0"/>
                <a:ea typeface="Montserrat SemiBold"/>
                <a:cs typeface="Calibri" panose="020F0502020204030204" pitchFamily="34" charset="0"/>
                <a:sym typeface="Montserrat SemiBold"/>
              </a:rPr>
              <a:t>عالمي الرقمي: الفرص الرقمية</a:t>
            </a:r>
          </a:p>
        </p:txBody>
      </p:sp>
      <p:grpSp>
        <p:nvGrpSpPr>
          <p:cNvPr id="26" name="Graphic 3">
            <a:extLst>
              <a:ext uri="{FF2B5EF4-FFF2-40B4-BE49-F238E27FC236}">
                <a16:creationId xmlns:a16="http://schemas.microsoft.com/office/drawing/2014/main" id="{363BAC4E-3FA5-784A-89B0-9DCFC13AA1BB}"/>
              </a:ext>
            </a:extLst>
          </p:cNvPr>
          <p:cNvGrpSpPr/>
          <p:nvPr userDrawn="1"/>
        </p:nvGrpSpPr>
        <p:grpSpPr>
          <a:xfrm>
            <a:off x="22421823" y="12701565"/>
            <a:ext cx="1030491" cy="206594"/>
            <a:chOff x="3610015" y="6016276"/>
            <a:chExt cx="1701900" cy="341200"/>
          </a:xfrm>
          <a:solidFill>
            <a:schemeClr val="bg2"/>
          </a:solidFill>
        </p:grpSpPr>
        <p:grpSp>
          <p:nvGrpSpPr>
            <p:cNvPr id="27" name="Graphic 3">
              <a:extLst>
                <a:ext uri="{FF2B5EF4-FFF2-40B4-BE49-F238E27FC236}">
                  <a16:creationId xmlns:a16="http://schemas.microsoft.com/office/drawing/2014/main" id="{AEA25D48-35CC-8E46-B82A-6C5E0CE0CCF1}"/>
                </a:ext>
              </a:extLst>
            </p:cNvPr>
            <p:cNvGrpSpPr/>
            <p:nvPr/>
          </p:nvGrpSpPr>
          <p:grpSpPr>
            <a:xfrm>
              <a:off x="4234632" y="6027258"/>
              <a:ext cx="1077283" cy="330123"/>
              <a:chOff x="4234632" y="6027258"/>
              <a:chExt cx="1077283" cy="330123"/>
            </a:xfrm>
            <a:grpFill/>
          </p:grpSpPr>
          <p:sp>
            <p:nvSpPr>
              <p:cNvPr id="29" name="Freeform 28">
                <a:extLst>
                  <a:ext uri="{FF2B5EF4-FFF2-40B4-BE49-F238E27FC236}">
                    <a16:creationId xmlns:a16="http://schemas.microsoft.com/office/drawing/2014/main" id="{7DA70DA4-428C-4B43-BA77-773707AF6A6D}"/>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EC7508A3-AD79-574C-8382-F26E47D46FBA}"/>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1E0E570A-50CA-F34F-A6F1-A67CDF9BBB19}"/>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13FC87A3-BDAC-B948-ADB6-D0C8A4905A36}"/>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p>
            </p:txBody>
          </p:sp>
        </p:grpSp>
        <p:sp>
          <p:nvSpPr>
            <p:cNvPr id="28" name="Freeform 27">
              <a:extLst>
                <a:ext uri="{FF2B5EF4-FFF2-40B4-BE49-F238E27FC236}">
                  <a16:creationId xmlns:a16="http://schemas.microsoft.com/office/drawing/2014/main" id="{02EC3B7E-EC33-4F46-8105-6E6D53586987}"/>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26"/>
        <p:cNvGrpSpPr/>
        <p:nvPr/>
      </p:nvGrpSpPr>
      <p:grpSpPr>
        <a:xfrm>
          <a:off x="0" y="0"/>
          <a:ext cx="0" cy="0"/>
          <a:chOff x="0" y="0"/>
          <a:chExt cx="0" cy="0"/>
        </a:xfrm>
      </p:grpSpPr>
      <p:pic>
        <p:nvPicPr>
          <p:cNvPr id="27" name="Google Shape;27;p179"/>
          <p:cNvPicPr preferRelativeResize="0"/>
          <p:nvPr/>
        </p:nvPicPr>
        <p:blipFill rotWithShape="1">
          <a:blip r:embed="rId2">
            <a:alphaModFix amt="20000"/>
          </a:blip>
          <a:srcRect/>
          <a:stretch/>
        </p:blipFill>
        <p:spPr>
          <a:xfrm flipH="1">
            <a:off x="0" y="0"/>
            <a:ext cx="24371298" cy="13708855"/>
          </a:xfrm>
          <a:prstGeom prst="rect">
            <a:avLst/>
          </a:prstGeom>
          <a:noFill/>
          <a:ln>
            <a:noFill/>
          </a:ln>
        </p:spPr>
      </p:pic>
      <p:sp>
        <p:nvSpPr>
          <p:cNvPr id="28" name="Google Shape;28;p179"/>
          <p:cNvSpPr txBox="1"/>
          <p:nvPr/>
        </p:nvSpPr>
        <p:spPr>
          <a:xfrm flipH="1">
            <a:off x="920748" y="12730923"/>
            <a:ext cx="925512"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DC373C"/>
                </a:solidFill>
                <a:latin typeface="Calibri" panose="020F0502020204030204" pitchFamily="34" charset="0"/>
                <a:ea typeface="Montserrat SemiBold"/>
                <a:cs typeface="Calibri" panose="020F0502020204030204" pitchFamily="34" charset="0"/>
                <a:sym typeface="Montserrat SemiBold"/>
              </a:rPr>
              <a:pPr marL="0" marR="0" lvl="0" indent="0" algn="l" rtl="0">
                <a:lnSpc>
                  <a:spcPct val="125000"/>
                </a:lnSpc>
                <a:spcBef>
                  <a:spcPts val="0"/>
                </a:spcBef>
                <a:spcAft>
                  <a:spcPts val="0"/>
                </a:spcAft>
                <a:buClr>
                  <a:srgbClr val="1C2B33"/>
                </a:buClr>
                <a:buSzPts val="300"/>
                <a:buFont typeface="Arial"/>
                <a:buNone/>
              </a:pPr>
              <a:t>‹#›</a:t>
            </a:fld>
            <a:endParaRPr sz="1200" b="1" i="0" u="none" strike="noStrike" cap="none" dirty="0">
              <a:solidFill>
                <a:srgbClr val="DC373C"/>
              </a:solidFill>
              <a:latin typeface="Calibri" panose="020F0502020204030204" pitchFamily="34" charset="0"/>
              <a:ea typeface="Montserrat SemiBold"/>
              <a:cs typeface="Calibri" panose="020F0502020204030204" pitchFamily="34" charset="0"/>
              <a:sym typeface="Montserrat SemiBold"/>
            </a:endParaRPr>
          </a:p>
        </p:txBody>
      </p:sp>
      <p:sp>
        <p:nvSpPr>
          <p:cNvPr id="38" name="Google Shape;38;p179"/>
          <p:cNvSpPr txBox="1"/>
          <p:nvPr/>
        </p:nvSpPr>
        <p:spPr>
          <a:xfrm flipH="1">
            <a:off x="16645438" y="12730923"/>
            <a:ext cx="4914396"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r>
              <a:rPr lang="ar-AE" sz="1200" b="1" i="0" u="none" strike="noStrike" cap="none" dirty="0">
                <a:solidFill>
                  <a:srgbClr val="DC373C"/>
                </a:solidFill>
                <a:latin typeface="Calibri" panose="020F0502020204030204" pitchFamily="34" charset="0"/>
                <a:ea typeface="Montserrat SemiBold"/>
                <a:cs typeface="Calibri" panose="020F0502020204030204" pitchFamily="34" charset="0"/>
                <a:sym typeface="Montserrat SemiBold"/>
              </a:rPr>
              <a:t>عالمي الرقمي: الفرص الرقمية</a:t>
            </a:r>
          </a:p>
        </p:txBody>
      </p:sp>
      <p:grpSp>
        <p:nvGrpSpPr>
          <p:cNvPr id="14" name="Graphic 3">
            <a:extLst>
              <a:ext uri="{FF2B5EF4-FFF2-40B4-BE49-F238E27FC236}">
                <a16:creationId xmlns:a16="http://schemas.microsoft.com/office/drawing/2014/main" id="{56BBB28B-77B6-D645-A196-E768BCC4A9F4}"/>
              </a:ext>
            </a:extLst>
          </p:cNvPr>
          <p:cNvGrpSpPr/>
          <p:nvPr userDrawn="1"/>
        </p:nvGrpSpPr>
        <p:grpSpPr>
          <a:xfrm>
            <a:off x="22421823" y="12701565"/>
            <a:ext cx="1030491" cy="206594"/>
            <a:chOff x="3610015" y="6016276"/>
            <a:chExt cx="1701900" cy="341200"/>
          </a:xfrm>
          <a:solidFill>
            <a:schemeClr val="bg2"/>
          </a:solidFill>
        </p:grpSpPr>
        <p:grpSp>
          <p:nvGrpSpPr>
            <p:cNvPr id="15" name="Graphic 3">
              <a:extLst>
                <a:ext uri="{FF2B5EF4-FFF2-40B4-BE49-F238E27FC236}">
                  <a16:creationId xmlns:a16="http://schemas.microsoft.com/office/drawing/2014/main" id="{54F0F978-46D7-4840-8D05-AA2BB33C8E88}"/>
                </a:ext>
              </a:extLst>
            </p:cNvPr>
            <p:cNvGrpSpPr/>
            <p:nvPr/>
          </p:nvGrpSpPr>
          <p:grpSpPr>
            <a:xfrm>
              <a:off x="4234632" y="6027258"/>
              <a:ext cx="1077283" cy="330123"/>
              <a:chOff x="4234632" y="6027258"/>
              <a:chExt cx="1077283" cy="330123"/>
            </a:xfrm>
            <a:grpFill/>
          </p:grpSpPr>
          <p:sp>
            <p:nvSpPr>
              <p:cNvPr id="17" name="Freeform 16">
                <a:extLst>
                  <a:ext uri="{FF2B5EF4-FFF2-40B4-BE49-F238E27FC236}">
                    <a16:creationId xmlns:a16="http://schemas.microsoft.com/office/drawing/2014/main" id="{9593D8D5-86B4-0042-9ECF-23218106A2C8}"/>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053D2AD7-65E0-A34B-92B8-2A0262851D78}"/>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B3D147F6-5811-9241-B6EE-CDC61ED41541}"/>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68E10E4-0BB8-6540-A2D3-9CF257C1FBC8}"/>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p>
            </p:txBody>
          </p:sp>
        </p:grpSp>
        <p:sp>
          <p:nvSpPr>
            <p:cNvPr id="16" name="Freeform 15">
              <a:extLst>
                <a:ext uri="{FF2B5EF4-FFF2-40B4-BE49-F238E27FC236}">
                  <a16:creationId xmlns:a16="http://schemas.microsoft.com/office/drawing/2014/main" id="{EA53D8DC-17C5-454C-8797-78967B19A208}"/>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9_Custom Layout">
  <p:cSld name="9_Custom Layout">
    <p:bg>
      <p:bgPr>
        <a:solidFill>
          <a:srgbClr val="FFEBEB"/>
        </a:solidFill>
        <a:effectLst/>
      </p:bgPr>
    </p:bg>
    <p:spTree>
      <p:nvGrpSpPr>
        <p:cNvPr id="1" name="Shape 39"/>
        <p:cNvGrpSpPr/>
        <p:nvPr/>
      </p:nvGrpSpPr>
      <p:grpSpPr>
        <a:xfrm>
          <a:off x="0" y="0"/>
          <a:ext cx="0" cy="0"/>
          <a:chOff x="0" y="0"/>
          <a:chExt cx="0" cy="0"/>
        </a:xfrm>
      </p:grpSpPr>
      <p:pic>
        <p:nvPicPr>
          <p:cNvPr id="40" name="Google Shape;40;p180"/>
          <p:cNvPicPr preferRelativeResize="0"/>
          <p:nvPr/>
        </p:nvPicPr>
        <p:blipFill rotWithShape="1">
          <a:blip r:embed="rId2">
            <a:alphaModFix amt="15000"/>
          </a:blip>
          <a:srcRect/>
          <a:stretch/>
        </p:blipFill>
        <p:spPr>
          <a:xfrm flipH="1">
            <a:off x="0" y="-6101"/>
            <a:ext cx="24371300" cy="13722101"/>
          </a:xfrm>
          <a:prstGeom prst="rect">
            <a:avLst/>
          </a:prstGeom>
          <a:noFill/>
          <a:ln>
            <a:noFill/>
          </a:ln>
        </p:spPr>
      </p:pic>
      <p:sp>
        <p:nvSpPr>
          <p:cNvPr id="50" name="Google Shape;50;p180"/>
          <p:cNvSpPr txBox="1"/>
          <p:nvPr/>
        </p:nvSpPr>
        <p:spPr>
          <a:xfrm flipH="1">
            <a:off x="16645440" y="12730923"/>
            <a:ext cx="4914396"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r>
              <a:rPr lang="ar-AE" sz="1200" b="1" i="0" u="none" strike="noStrike" cap="none" dirty="0">
                <a:solidFill>
                  <a:srgbClr val="DC373C"/>
                </a:solidFill>
                <a:latin typeface="Calibri" panose="020F0502020204030204" pitchFamily="34" charset="0"/>
                <a:ea typeface="Montserrat SemiBold"/>
                <a:cs typeface="Calibri" panose="020F0502020204030204" pitchFamily="34" charset="0"/>
                <a:sym typeface="Montserrat SemiBold"/>
              </a:rPr>
              <a:t>عالمي الرقمي: الفرص الرقمية</a:t>
            </a:r>
          </a:p>
        </p:txBody>
      </p:sp>
      <p:sp>
        <p:nvSpPr>
          <p:cNvPr id="51" name="Google Shape;51;p180"/>
          <p:cNvSpPr txBox="1"/>
          <p:nvPr/>
        </p:nvSpPr>
        <p:spPr>
          <a:xfrm flipH="1">
            <a:off x="920750" y="12730923"/>
            <a:ext cx="925512"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DC373C"/>
                </a:solidFill>
                <a:latin typeface="Calibri" panose="020F0502020204030204" pitchFamily="34" charset="0"/>
                <a:ea typeface="Montserrat SemiBold"/>
                <a:cs typeface="Calibri" panose="020F0502020204030204" pitchFamily="34" charset="0"/>
                <a:sym typeface="Montserrat SemiBold"/>
              </a:rPr>
              <a:pPr marL="0" marR="0" lvl="0" indent="0" algn="l" rtl="0">
                <a:lnSpc>
                  <a:spcPct val="125000"/>
                </a:lnSpc>
                <a:spcBef>
                  <a:spcPts val="0"/>
                </a:spcBef>
                <a:spcAft>
                  <a:spcPts val="0"/>
                </a:spcAft>
                <a:buClr>
                  <a:srgbClr val="1C2B33"/>
                </a:buClr>
                <a:buSzPts val="300"/>
                <a:buFont typeface="Arial"/>
                <a:buNone/>
              </a:pPr>
              <a:t>‹#›</a:t>
            </a:fld>
            <a:endParaRPr sz="1200" b="1" i="0" u="none" strike="noStrike" cap="none">
              <a:solidFill>
                <a:srgbClr val="DC373C"/>
              </a:solidFill>
              <a:latin typeface="Calibri" panose="020F0502020204030204" pitchFamily="34" charset="0"/>
              <a:ea typeface="Montserrat SemiBold"/>
              <a:cs typeface="Calibri" panose="020F0502020204030204" pitchFamily="34" charset="0"/>
              <a:sym typeface="Montserrat SemiBold"/>
            </a:endParaRPr>
          </a:p>
        </p:txBody>
      </p:sp>
      <p:grpSp>
        <p:nvGrpSpPr>
          <p:cNvPr id="14" name="Graphic 3">
            <a:extLst>
              <a:ext uri="{FF2B5EF4-FFF2-40B4-BE49-F238E27FC236}">
                <a16:creationId xmlns:a16="http://schemas.microsoft.com/office/drawing/2014/main" id="{DA23A2B6-5781-1841-A517-87C5A9EB2C59}"/>
              </a:ext>
            </a:extLst>
          </p:cNvPr>
          <p:cNvGrpSpPr/>
          <p:nvPr userDrawn="1"/>
        </p:nvGrpSpPr>
        <p:grpSpPr>
          <a:xfrm>
            <a:off x="22421823" y="12701565"/>
            <a:ext cx="1030491" cy="206594"/>
            <a:chOff x="3610015" y="6016276"/>
            <a:chExt cx="1701900" cy="341200"/>
          </a:xfrm>
          <a:solidFill>
            <a:schemeClr val="bg2"/>
          </a:solidFill>
        </p:grpSpPr>
        <p:grpSp>
          <p:nvGrpSpPr>
            <p:cNvPr id="15" name="Graphic 3">
              <a:extLst>
                <a:ext uri="{FF2B5EF4-FFF2-40B4-BE49-F238E27FC236}">
                  <a16:creationId xmlns:a16="http://schemas.microsoft.com/office/drawing/2014/main" id="{726D9307-1CA1-3F4F-B8DE-6D77E6BFFEE0}"/>
                </a:ext>
              </a:extLst>
            </p:cNvPr>
            <p:cNvGrpSpPr/>
            <p:nvPr/>
          </p:nvGrpSpPr>
          <p:grpSpPr>
            <a:xfrm>
              <a:off x="4234632" y="6027258"/>
              <a:ext cx="1077283" cy="330123"/>
              <a:chOff x="4234632" y="6027258"/>
              <a:chExt cx="1077283" cy="330123"/>
            </a:xfrm>
            <a:grpFill/>
          </p:grpSpPr>
          <p:sp>
            <p:nvSpPr>
              <p:cNvPr id="17" name="Freeform 16">
                <a:extLst>
                  <a:ext uri="{FF2B5EF4-FFF2-40B4-BE49-F238E27FC236}">
                    <a16:creationId xmlns:a16="http://schemas.microsoft.com/office/drawing/2014/main" id="{E7FCA88F-E746-AC46-AEC5-CB248D817737}"/>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F92424C9-3B04-7544-B071-81AB21384743}"/>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4A8F6B44-621C-5D47-B5EC-9F34602B3165}"/>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3664861D-999C-CE4E-AFF1-08B5BA970DC5}"/>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p>
            </p:txBody>
          </p:sp>
        </p:grpSp>
        <p:sp>
          <p:nvSpPr>
            <p:cNvPr id="16" name="Freeform 15">
              <a:extLst>
                <a:ext uri="{FF2B5EF4-FFF2-40B4-BE49-F238E27FC236}">
                  <a16:creationId xmlns:a16="http://schemas.microsoft.com/office/drawing/2014/main" id="{DBBACBA8-DA57-094E-A31F-B146C93600B2}"/>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52"/>
        <p:cNvGrpSpPr/>
        <p:nvPr/>
      </p:nvGrpSpPr>
      <p:grpSpPr>
        <a:xfrm>
          <a:off x="0" y="0"/>
          <a:ext cx="0" cy="0"/>
          <a:chOff x="0" y="0"/>
          <a:chExt cx="0" cy="0"/>
        </a:xfrm>
      </p:grpSpPr>
      <p:pic>
        <p:nvPicPr>
          <p:cNvPr id="53" name="Google Shape;53;p181"/>
          <p:cNvPicPr preferRelativeResize="0"/>
          <p:nvPr/>
        </p:nvPicPr>
        <p:blipFill rotWithShape="1">
          <a:blip r:embed="rId2">
            <a:alphaModFix amt="20000"/>
          </a:blip>
          <a:srcRect/>
          <a:stretch/>
        </p:blipFill>
        <p:spPr>
          <a:xfrm flipH="1">
            <a:off x="0" y="0"/>
            <a:ext cx="24371298" cy="13708856"/>
          </a:xfrm>
          <a:prstGeom prst="rect">
            <a:avLst/>
          </a:prstGeom>
          <a:noFill/>
          <a:ln>
            <a:noFill/>
          </a:ln>
        </p:spPr>
      </p:pic>
      <p:sp>
        <p:nvSpPr>
          <p:cNvPr id="54" name="Google Shape;54;p181"/>
          <p:cNvSpPr txBox="1"/>
          <p:nvPr/>
        </p:nvSpPr>
        <p:spPr>
          <a:xfrm flipH="1">
            <a:off x="920748" y="12730923"/>
            <a:ext cx="925512"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DC373C"/>
                </a:solidFill>
                <a:latin typeface="Calibri" panose="020F0502020204030204" pitchFamily="34" charset="0"/>
                <a:ea typeface="Montserrat SemiBold"/>
                <a:cs typeface="Calibri" panose="020F0502020204030204" pitchFamily="34" charset="0"/>
                <a:sym typeface="Montserrat SemiBold"/>
              </a:rPr>
              <a:pPr marL="0" marR="0" lvl="0" indent="0" algn="l" rtl="0">
                <a:lnSpc>
                  <a:spcPct val="125000"/>
                </a:lnSpc>
                <a:spcBef>
                  <a:spcPts val="0"/>
                </a:spcBef>
                <a:spcAft>
                  <a:spcPts val="0"/>
                </a:spcAft>
                <a:buClr>
                  <a:srgbClr val="1C2B33"/>
                </a:buClr>
                <a:buSzPts val="300"/>
                <a:buFont typeface="Arial"/>
                <a:buNone/>
              </a:pPr>
              <a:t>‹#›</a:t>
            </a:fld>
            <a:endParaRPr sz="1200" b="1" i="0" u="none" strike="noStrike" cap="none">
              <a:solidFill>
                <a:srgbClr val="DC373C"/>
              </a:solidFill>
              <a:latin typeface="Calibri" panose="020F0502020204030204" pitchFamily="34" charset="0"/>
              <a:ea typeface="Montserrat SemiBold"/>
              <a:cs typeface="Calibri" panose="020F0502020204030204" pitchFamily="34" charset="0"/>
              <a:sym typeface="Montserrat SemiBold"/>
            </a:endParaRPr>
          </a:p>
        </p:txBody>
      </p:sp>
      <p:sp>
        <p:nvSpPr>
          <p:cNvPr id="64" name="Google Shape;64;p181"/>
          <p:cNvSpPr txBox="1"/>
          <p:nvPr/>
        </p:nvSpPr>
        <p:spPr>
          <a:xfrm flipH="1">
            <a:off x="16645438" y="12730923"/>
            <a:ext cx="4914396"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r>
              <a:rPr lang="ar-AE" sz="1200" b="1" i="0" u="none" strike="noStrike" cap="none" dirty="0">
                <a:solidFill>
                  <a:srgbClr val="DC373C"/>
                </a:solidFill>
                <a:latin typeface="Calibri" panose="020F0502020204030204" pitchFamily="34" charset="0"/>
                <a:ea typeface="Montserrat SemiBold"/>
                <a:cs typeface="Calibri" panose="020F0502020204030204" pitchFamily="34" charset="0"/>
                <a:sym typeface="Montserrat SemiBold"/>
              </a:rPr>
              <a:t>عالمي الرقمي: الفرص الرقمية</a:t>
            </a:r>
          </a:p>
        </p:txBody>
      </p:sp>
      <p:grpSp>
        <p:nvGrpSpPr>
          <p:cNvPr id="14" name="Graphic 3">
            <a:extLst>
              <a:ext uri="{FF2B5EF4-FFF2-40B4-BE49-F238E27FC236}">
                <a16:creationId xmlns:a16="http://schemas.microsoft.com/office/drawing/2014/main" id="{990B0CD7-FEC8-BC43-8659-4BC514630372}"/>
              </a:ext>
            </a:extLst>
          </p:cNvPr>
          <p:cNvGrpSpPr/>
          <p:nvPr userDrawn="1"/>
        </p:nvGrpSpPr>
        <p:grpSpPr>
          <a:xfrm>
            <a:off x="22421823" y="12701565"/>
            <a:ext cx="1030491" cy="206594"/>
            <a:chOff x="3610015" y="6016276"/>
            <a:chExt cx="1701900" cy="341200"/>
          </a:xfrm>
          <a:solidFill>
            <a:schemeClr val="bg2"/>
          </a:solidFill>
        </p:grpSpPr>
        <p:grpSp>
          <p:nvGrpSpPr>
            <p:cNvPr id="15" name="Graphic 3">
              <a:extLst>
                <a:ext uri="{FF2B5EF4-FFF2-40B4-BE49-F238E27FC236}">
                  <a16:creationId xmlns:a16="http://schemas.microsoft.com/office/drawing/2014/main" id="{2ADCE1A1-2950-AC4E-BC77-672328F3FD9A}"/>
                </a:ext>
              </a:extLst>
            </p:cNvPr>
            <p:cNvGrpSpPr/>
            <p:nvPr/>
          </p:nvGrpSpPr>
          <p:grpSpPr>
            <a:xfrm>
              <a:off x="4234632" y="6027258"/>
              <a:ext cx="1077283" cy="330123"/>
              <a:chOff x="4234632" y="6027258"/>
              <a:chExt cx="1077283" cy="330123"/>
            </a:xfrm>
            <a:grpFill/>
          </p:grpSpPr>
          <p:sp>
            <p:nvSpPr>
              <p:cNvPr id="17" name="Freeform 16">
                <a:extLst>
                  <a:ext uri="{FF2B5EF4-FFF2-40B4-BE49-F238E27FC236}">
                    <a16:creationId xmlns:a16="http://schemas.microsoft.com/office/drawing/2014/main" id="{E66CCDA7-7634-404E-A3EF-F34A5DAB65D8}"/>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FAF3AF23-A090-4548-8280-FC9E2AD26DD4}"/>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8662CA68-82E0-924F-9118-DF8D800BE6E8}"/>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6279E22-5D4B-3D45-B159-007A8AF8D7BF}"/>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p>
            </p:txBody>
          </p:sp>
        </p:grpSp>
        <p:sp>
          <p:nvSpPr>
            <p:cNvPr id="16" name="Freeform 15">
              <a:extLst>
                <a:ext uri="{FF2B5EF4-FFF2-40B4-BE49-F238E27FC236}">
                  <a16:creationId xmlns:a16="http://schemas.microsoft.com/office/drawing/2014/main" id="{98FF590D-70DA-374B-A4C5-42AD4C711ECF}"/>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8_Custom Layout">
  <p:cSld name="8_Custom Layout">
    <p:bg>
      <p:bgPr>
        <a:solidFill>
          <a:srgbClr val="FFEBEB"/>
        </a:solidFill>
        <a:effectLst/>
      </p:bgPr>
    </p:bg>
    <p:spTree>
      <p:nvGrpSpPr>
        <p:cNvPr id="1" name="Shape 65"/>
        <p:cNvGrpSpPr/>
        <p:nvPr/>
      </p:nvGrpSpPr>
      <p:grpSpPr>
        <a:xfrm>
          <a:off x="0" y="0"/>
          <a:ext cx="0" cy="0"/>
          <a:chOff x="0" y="0"/>
          <a:chExt cx="0" cy="0"/>
        </a:xfrm>
      </p:grpSpPr>
      <p:pic>
        <p:nvPicPr>
          <p:cNvPr id="66" name="Google Shape;66;p182"/>
          <p:cNvPicPr preferRelativeResize="0"/>
          <p:nvPr/>
        </p:nvPicPr>
        <p:blipFill rotWithShape="1">
          <a:blip r:embed="rId2">
            <a:alphaModFix amt="20000"/>
          </a:blip>
          <a:srcRect/>
          <a:stretch/>
        </p:blipFill>
        <p:spPr>
          <a:xfrm flipH="1">
            <a:off x="2" y="0"/>
            <a:ext cx="24371298" cy="13708856"/>
          </a:xfrm>
          <a:prstGeom prst="rect">
            <a:avLst/>
          </a:prstGeom>
          <a:noFill/>
          <a:ln>
            <a:noFill/>
          </a:ln>
        </p:spPr>
      </p:pic>
      <p:sp>
        <p:nvSpPr>
          <p:cNvPr id="76" name="Google Shape;76;p182"/>
          <p:cNvSpPr txBox="1"/>
          <p:nvPr/>
        </p:nvSpPr>
        <p:spPr>
          <a:xfrm flipH="1">
            <a:off x="16645438" y="12730923"/>
            <a:ext cx="4914396"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r>
              <a:rPr lang="ar-AE" sz="1200" b="1" i="0" u="none" strike="noStrike" cap="none" dirty="0">
                <a:solidFill>
                  <a:srgbClr val="DC373C"/>
                </a:solidFill>
                <a:latin typeface="Calibri" panose="020F0502020204030204" pitchFamily="34" charset="0"/>
                <a:ea typeface="Montserrat SemiBold"/>
                <a:cs typeface="Calibri" panose="020F0502020204030204" pitchFamily="34" charset="0"/>
                <a:sym typeface="Montserrat SemiBold"/>
              </a:rPr>
              <a:t>عالمي الرقمي: الفرص الرقمية</a:t>
            </a:r>
          </a:p>
        </p:txBody>
      </p:sp>
      <p:sp>
        <p:nvSpPr>
          <p:cNvPr id="77" name="Google Shape;77;p182"/>
          <p:cNvSpPr txBox="1"/>
          <p:nvPr/>
        </p:nvSpPr>
        <p:spPr>
          <a:xfrm flipH="1">
            <a:off x="920748" y="12730923"/>
            <a:ext cx="925512"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DC373C"/>
                </a:solidFill>
                <a:latin typeface="Calibri" panose="020F0502020204030204" pitchFamily="34" charset="0"/>
                <a:ea typeface="Montserrat SemiBold"/>
                <a:cs typeface="Calibri" panose="020F0502020204030204" pitchFamily="34" charset="0"/>
                <a:sym typeface="Montserrat SemiBold"/>
              </a:rPr>
              <a:pPr marL="0" marR="0" lvl="0" indent="0" algn="l" rtl="0">
                <a:lnSpc>
                  <a:spcPct val="125000"/>
                </a:lnSpc>
                <a:spcBef>
                  <a:spcPts val="0"/>
                </a:spcBef>
                <a:spcAft>
                  <a:spcPts val="0"/>
                </a:spcAft>
                <a:buClr>
                  <a:srgbClr val="1C2B33"/>
                </a:buClr>
                <a:buSzPts val="300"/>
                <a:buFont typeface="Arial"/>
                <a:buNone/>
              </a:pPr>
              <a:t>‹#›</a:t>
            </a:fld>
            <a:endParaRPr sz="1200" b="1" i="0" u="none" strike="noStrike" cap="none">
              <a:solidFill>
                <a:srgbClr val="DC373C"/>
              </a:solidFill>
              <a:latin typeface="Calibri" panose="020F0502020204030204" pitchFamily="34" charset="0"/>
              <a:ea typeface="Montserrat SemiBold"/>
              <a:cs typeface="Calibri" panose="020F0502020204030204" pitchFamily="34" charset="0"/>
              <a:sym typeface="Montserrat SemiBold"/>
            </a:endParaRPr>
          </a:p>
        </p:txBody>
      </p:sp>
      <p:grpSp>
        <p:nvGrpSpPr>
          <p:cNvPr id="14" name="Graphic 3">
            <a:extLst>
              <a:ext uri="{FF2B5EF4-FFF2-40B4-BE49-F238E27FC236}">
                <a16:creationId xmlns:a16="http://schemas.microsoft.com/office/drawing/2014/main" id="{73E2A53D-83C2-6944-9650-19239DB9D313}"/>
              </a:ext>
            </a:extLst>
          </p:cNvPr>
          <p:cNvGrpSpPr/>
          <p:nvPr userDrawn="1"/>
        </p:nvGrpSpPr>
        <p:grpSpPr>
          <a:xfrm>
            <a:off x="22421823" y="12701565"/>
            <a:ext cx="1030491" cy="206594"/>
            <a:chOff x="3610015" y="6016276"/>
            <a:chExt cx="1701900" cy="341200"/>
          </a:xfrm>
          <a:solidFill>
            <a:schemeClr val="bg2"/>
          </a:solidFill>
        </p:grpSpPr>
        <p:grpSp>
          <p:nvGrpSpPr>
            <p:cNvPr id="15" name="Graphic 3">
              <a:extLst>
                <a:ext uri="{FF2B5EF4-FFF2-40B4-BE49-F238E27FC236}">
                  <a16:creationId xmlns:a16="http://schemas.microsoft.com/office/drawing/2014/main" id="{B64529B4-BE4F-F541-9D41-23F4197A2F21}"/>
                </a:ext>
              </a:extLst>
            </p:cNvPr>
            <p:cNvGrpSpPr/>
            <p:nvPr/>
          </p:nvGrpSpPr>
          <p:grpSpPr>
            <a:xfrm>
              <a:off x="4234632" y="6027258"/>
              <a:ext cx="1077283" cy="330123"/>
              <a:chOff x="4234632" y="6027258"/>
              <a:chExt cx="1077283" cy="330123"/>
            </a:xfrm>
            <a:grpFill/>
          </p:grpSpPr>
          <p:sp>
            <p:nvSpPr>
              <p:cNvPr id="17" name="Freeform 16">
                <a:extLst>
                  <a:ext uri="{FF2B5EF4-FFF2-40B4-BE49-F238E27FC236}">
                    <a16:creationId xmlns:a16="http://schemas.microsoft.com/office/drawing/2014/main" id="{19DAB912-276D-F942-9B8A-7A8B8F0A2915}"/>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154A0BE0-CCFB-E249-9688-9443B1381A04}"/>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992C08D-C749-A944-8CCE-0BF69870AC52}"/>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448965FE-EF1E-4942-890A-F383941254AB}"/>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p>
            </p:txBody>
          </p:sp>
        </p:grpSp>
        <p:sp>
          <p:nvSpPr>
            <p:cNvPr id="16" name="Freeform 15">
              <a:extLst>
                <a:ext uri="{FF2B5EF4-FFF2-40B4-BE49-F238E27FC236}">
                  <a16:creationId xmlns:a16="http://schemas.microsoft.com/office/drawing/2014/main" id="{DE6A91FE-51BB-D342-ABD7-9986C7B540CF}"/>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0_Custom Layout">
  <p:cSld name="10_Custom Layout">
    <p:bg>
      <p:bgPr>
        <a:solidFill>
          <a:srgbClr val="FFEBEB"/>
        </a:solidFill>
        <a:effectLst/>
      </p:bgPr>
    </p:bg>
    <p:spTree>
      <p:nvGrpSpPr>
        <p:cNvPr id="1" name="Shape 78"/>
        <p:cNvGrpSpPr/>
        <p:nvPr/>
      </p:nvGrpSpPr>
      <p:grpSpPr>
        <a:xfrm>
          <a:off x="0" y="0"/>
          <a:ext cx="0" cy="0"/>
          <a:chOff x="0" y="0"/>
          <a:chExt cx="0" cy="0"/>
        </a:xfrm>
      </p:grpSpPr>
      <p:sp>
        <p:nvSpPr>
          <p:cNvPr id="79" name="Google Shape;79;p183"/>
          <p:cNvSpPr txBox="1"/>
          <p:nvPr/>
        </p:nvSpPr>
        <p:spPr>
          <a:xfrm flipH="1">
            <a:off x="920748" y="12730923"/>
            <a:ext cx="925512"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DC373C"/>
                </a:solidFill>
                <a:latin typeface="Calibri" panose="020F0502020204030204" pitchFamily="34" charset="0"/>
                <a:ea typeface="Montserrat SemiBold"/>
                <a:cs typeface="Calibri" panose="020F0502020204030204" pitchFamily="34" charset="0"/>
                <a:sym typeface="Montserrat SemiBold"/>
              </a:rPr>
              <a:pPr marL="0" marR="0" lvl="0" indent="0" algn="l" rtl="0">
                <a:lnSpc>
                  <a:spcPct val="125000"/>
                </a:lnSpc>
                <a:spcBef>
                  <a:spcPts val="0"/>
                </a:spcBef>
                <a:spcAft>
                  <a:spcPts val="0"/>
                </a:spcAft>
                <a:buClr>
                  <a:srgbClr val="1C2B33"/>
                </a:buClr>
                <a:buSzPts val="300"/>
                <a:buFont typeface="Arial"/>
                <a:buNone/>
              </a:pPr>
              <a:t>‹#›</a:t>
            </a:fld>
            <a:endParaRPr sz="1200" b="1" i="0" u="none" strike="noStrike" cap="none">
              <a:solidFill>
                <a:srgbClr val="DC373C"/>
              </a:solidFill>
              <a:latin typeface="Calibri" panose="020F0502020204030204" pitchFamily="34" charset="0"/>
              <a:ea typeface="Montserrat SemiBold"/>
              <a:cs typeface="Calibri" panose="020F0502020204030204" pitchFamily="34" charset="0"/>
              <a:sym typeface="Montserrat SemiBold"/>
            </a:endParaRPr>
          </a:p>
        </p:txBody>
      </p:sp>
      <p:pic>
        <p:nvPicPr>
          <p:cNvPr id="80" name="Google Shape;80;p183"/>
          <p:cNvPicPr preferRelativeResize="0"/>
          <p:nvPr/>
        </p:nvPicPr>
        <p:blipFill rotWithShape="1">
          <a:blip r:embed="rId2">
            <a:alphaModFix amt="20000"/>
          </a:blip>
          <a:srcRect/>
          <a:stretch/>
        </p:blipFill>
        <p:spPr>
          <a:xfrm flipH="1">
            <a:off x="0" y="-6101"/>
            <a:ext cx="24371298" cy="13722101"/>
          </a:xfrm>
          <a:prstGeom prst="rect">
            <a:avLst/>
          </a:prstGeom>
          <a:noFill/>
          <a:ln>
            <a:noFill/>
          </a:ln>
        </p:spPr>
      </p:pic>
      <p:sp>
        <p:nvSpPr>
          <p:cNvPr id="90" name="Google Shape;90;p183"/>
          <p:cNvSpPr txBox="1"/>
          <p:nvPr/>
        </p:nvSpPr>
        <p:spPr>
          <a:xfrm flipH="1">
            <a:off x="16645438" y="12730923"/>
            <a:ext cx="4914396"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r>
              <a:rPr lang="ar-AE" sz="1200" b="1" i="0" u="none" strike="noStrike" cap="none" dirty="0">
                <a:solidFill>
                  <a:srgbClr val="DC373C"/>
                </a:solidFill>
                <a:latin typeface="Calibri" panose="020F0502020204030204" pitchFamily="34" charset="0"/>
                <a:ea typeface="Montserrat SemiBold"/>
                <a:cs typeface="Calibri" panose="020F0502020204030204" pitchFamily="34" charset="0"/>
                <a:sym typeface="Montserrat SemiBold"/>
              </a:rPr>
              <a:t>عالمي الرقمي: الفرص الرقمية</a:t>
            </a:r>
          </a:p>
        </p:txBody>
      </p:sp>
      <p:grpSp>
        <p:nvGrpSpPr>
          <p:cNvPr id="14" name="Graphic 3">
            <a:extLst>
              <a:ext uri="{FF2B5EF4-FFF2-40B4-BE49-F238E27FC236}">
                <a16:creationId xmlns:a16="http://schemas.microsoft.com/office/drawing/2014/main" id="{E13F65C0-3268-654A-90B7-59EAFA60357E}"/>
              </a:ext>
            </a:extLst>
          </p:cNvPr>
          <p:cNvGrpSpPr/>
          <p:nvPr userDrawn="1"/>
        </p:nvGrpSpPr>
        <p:grpSpPr>
          <a:xfrm>
            <a:off x="22421823" y="12701565"/>
            <a:ext cx="1030491" cy="206594"/>
            <a:chOff x="3610015" y="6016276"/>
            <a:chExt cx="1701900" cy="341200"/>
          </a:xfrm>
          <a:solidFill>
            <a:schemeClr val="bg2"/>
          </a:solidFill>
        </p:grpSpPr>
        <p:grpSp>
          <p:nvGrpSpPr>
            <p:cNvPr id="15" name="Graphic 3">
              <a:extLst>
                <a:ext uri="{FF2B5EF4-FFF2-40B4-BE49-F238E27FC236}">
                  <a16:creationId xmlns:a16="http://schemas.microsoft.com/office/drawing/2014/main" id="{ED308FC0-E10F-8E48-AAB6-5962FF58F305}"/>
                </a:ext>
              </a:extLst>
            </p:cNvPr>
            <p:cNvGrpSpPr/>
            <p:nvPr/>
          </p:nvGrpSpPr>
          <p:grpSpPr>
            <a:xfrm>
              <a:off x="4234632" y="6027258"/>
              <a:ext cx="1077283" cy="330123"/>
              <a:chOff x="4234632" y="6027258"/>
              <a:chExt cx="1077283" cy="330123"/>
            </a:xfrm>
            <a:grpFill/>
          </p:grpSpPr>
          <p:sp>
            <p:nvSpPr>
              <p:cNvPr id="17" name="Freeform 16">
                <a:extLst>
                  <a:ext uri="{FF2B5EF4-FFF2-40B4-BE49-F238E27FC236}">
                    <a16:creationId xmlns:a16="http://schemas.microsoft.com/office/drawing/2014/main" id="{1ACAB5D6-8DA9-BF46-BFBF-DF832CE7A6A3}"/>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025563B-A8AF-524B-8C74-BA2040AE865A}"/>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B422462E-3E35-9A45-9269-89E1C5147815}"/>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16805771-1C5B-6747-B384-CEEC0C1317B0}"/>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p>
            </p:txBody>
          </p:sp>
        </p:grpSp>
        <p:sp>
          <p:nvSpPr>
            <p:cNvPr id="16" name="Freeform 15">
              <a:extLst>
                <a:ext uri="{FF2B5EF4-FFF2-40B4-BE49-F238E27FC236}">
                  <a16:creationId xmlns:a16="http://schemas.microsoft.com/office/drawing/2014/main" id="{25D67998-B933-C24B-8359-796D3215ED14}"/>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91"/>
        <p:cNvGrpSpPr/>
        <p:nvPr/>
      </p:nvGrpSpPr>
      <p:grpSpPr>
        <a:xfrm>
          <a:off x="0" y="0"/>
          <a:ext cx="0" cy="0"/>
          <a:chOff x="0" y="0"/>
          <a:chExt cx="0" cy="0"/>
        </a:xfrm>
      </p:grpSpPr>
      <p:sp>
        <p:nvSpPr>
          <p:cNvPr id="92" name="Google Shape;92;p184"/>
          <p:cNvSpPr txBox="1"/>
          <p:nvPr/>
        </p:nvSpPr>
        <p:spPr>
          <a:xfrm flipH="1">
            <a:off x="937260" y="12730923"/>
            <a:ext cx="925512"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DC373C"/>
                </a:solidFill>
                <a:latin typeface="Calibri" panose="020F0502020204030204" pitchFamily="34" charset="0"/>
                <a:ea typeface="Montserrat SemiBold"/>
                <a:cs typeface="Calibri" panose="020F0502020204030204" pitchFamily="34" charset="0"/>
                <a:sym typeface="Montserrat SemiBold"/>
              </a:rPr>
              <a:pPr marL="0" marR="0" lvl="0" indent="0" algn="l" rtl="0">
                <a:lnSpc>
                  <a:spcPct val="125000"/>
                </a:lnSpc>
                <a:spcBef>
                  <a:spcPts val="0"/>
                </a:spcBef>
                <a:spcAft>
                  <a:spcPts val="0"/>
                </a:spcAft>
                <a:buClr>
                  <a:srgbClr val="1C2B33"/>
                </a:buClr>
                <a:buSzPts val="300"/>
                <a:buFont typeface="Arial"/>
                <a:buNone/>
              </a:pPr>
              <a:t>‹#›</a:t>
            </a:fld>
            <a:endParaRPr sz="1200" b="1" i="0" u="none" strike="noStrike" cap="none">
              <a:solidFill>
                <a:srgbClr val="DC373C"/>
              </a:solidFill>
              <a:latin typeface="Calibri" panose="020F0502020204030204" pitchFamily="34" charset="0"/>
              <a:ea typeface="Montserrat SemiBold"/>
              <a:cs typeface="Calibri" panose="020F0502020204030204" pitchFamily="34" charset="0"/>
              <a:sym typeface="Montserrat SemiBold"/>
            </a:endParaRPr>
          </a:p>
        </p:txBody>
      </p:sp>
      <p:sp>
        <p:nvSpPr>
          <p:cNvPr id="102" name="Google Shape;102;p184"/>
          <p:cNvSpPr txBox="1"/>
          <p:nvPr/>
        </p:nvSpPr>
        <p:spPr>
          <a:xfrm flipH="1">
            <a:off x="16661950" y="12730923"/>
            <a:ext cx="4914396"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r>
              <a:rPr lang="ar-AE" sz="1200" b="1" i="0" u="none" strike="noStrike" cap="none" dirty="0">
                <a:solidFill>
                  <a:srgbClr val="DC373C"/>
                </a:solidFill>
                <a:latin typeface="Calibri" panose="020F0502020204030204" pitchFamily="34" charset="0"/>
                <a:ea typeface="Montserrat SemiBold"/>
                <a:cs typeface="Calibri" panose="020F0502020204030204" pitchFamily="34" charset="0"/>
                <a:sym typeface="Montserrat SemiBold"/>
              </a:rPr>
              <a:t>عالمي الرقمي: الفرص الرقمية</a:t>
            </a:r>
          </a:p>
        </p:txBody>
      </p:sp>
      <p:grpSp>
        <p:nvGrpSpPr>
          <p:cNvPr id="13" name="Graphic 3">
            <a:extLst>
              <a:ext uri="{FF2B5EF4-FFF2-40B4-BE49-F238E27FC236}">
                <a16:creationId xmlns:a16="http://schemas.microsoft.com/office/drawing/2014/main" id="{B6169A59-A8F1-A548-B5CF-5B5BF3621A80}"/>
              </a:ext>
            </a:extLst>
          </p:cNvPr>
          <p:cNvGrpSpPr/>
          <p:nvPr userDrawn="1"/>
        </p:nvGrpSpPr>
        <p:grpSpPr>
          <a:xfrm>
            <a:off x="22421823" y="12701565"/>
            <a:ext cx="1030491" cy="206594"/>
            <a:chOff x="3610015" y="6016276"/>
            <a:chExt cx="1701900" cy="341200"/>
          </a:xfrm>
          <a:solidFill>
            <a:schemeClr val="bg2"/>
          </a:solidFill>
        </p:grpSpPr>
        <p:grpSp>
          <p:nvGrpSpPr>
            <p:cNvPr id="14" name="Graphic 3">
              <a:extLst>
                <a:ext uri="{FF2B5EF4-FFF2-40B4-BE49-F238E27FC236}">
                  <a16:creationId xmlns:a16="http://schemas.microsoft.com/office/drawing/2014/main" id="{294BDFAA-64E8-CF47-B6B8-1537F190CD53}"/>
                </a:ext>
              </a:extLst>
            </p:cNvPr>
            <p:cNvGrpSpPr/>
            <p:nvPr/>
          </p:nvGrpSpPr>
          <p:grpSpPr>
            <a:xfrm>
              <a:off x="4234632" y="6027258"/>
              <a:ext cx="1077283" cy="330123"/>
              <a:chOff x="4234632" y="6027258"/>
              <a:chExt cx="1077283" cy="330123"/>
            </a:xfrm>
            <a:grpFill/>
          </p:grpSpPr>
          <p:sp>
            <p:nvSpPr>
              <p:cNvPr id="16" name="Freeform 15">
                <a:extLst>
                  <a:ext uri="{FF2B5EF4-FFF2-40B4-BE49-F238E27FC236}">
                    <a16:creationId xmlns:a16="http://schemas.microsoft.com/office/drawing/2014/main" id="{8C4543BC-0B5B-734D-8B49-1FD4D3AB4E80}"/>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604F4550-0C75-6943-A6FB-0888943DBB49}"/>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86965F9-EE88-094C-AE75-2C3D30BD2570}"/>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15FB67C-47B6-1A4C-824E-C6494DA329D9}"/>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p>
            </p:txBody>
          </p:sp>
        </p:grpSp>
        <p:sp>
          <p:nvSpPr>
            <p:cNvPr id="15" name="Freeform 14">
              <a:extLst>
                <a:ext uri="{FF2B5EF4-FFF2-40B4-BE49-F238E27FC236}">
                  <a16:creationId xmlns:a16="http://schemas.microsoft.com/office/drawing/2014/main" id="{832462C0-8D6D-E240-BE6C-BD3F93E25267}"/>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320">
          <p15:clr>
            <a:srgbClr val="EA4335"/>
          </p15:clr>
        </p15:guide>
        <p15:guide id="2" pos="7677">
          <p15:clr>
            <a:srgbClr val="EA4335"/>
          </p15:clr>
        </p15:guide>
        <p15:guide id="3" pos="588">
          <p15:clr>
            <a:srgbClr val="EA4335"/>
          </p15:clr>
        </p15:guide>
        <p15:guide id="4" orient="horz" pos="588">
          <p15:clr>
            <a:srgbClr val="EA4335"/>
          </p15:clr>
        </p15:guide>
        <p15:guide id="5" pos="14764">
          <p15:clr>
            <a:srgbClr val="EA4335"/>
          </p15:clr>
        </p15:guide>
        <p15:guide id="6" orient="horz" pos="8052">
          <p15:clr>
            <a:srgbClr val="EA4335"/>
          </p15:clr>
        </p15:guide>
        <p15:guide id="7" pos="1770">
          <p15:clr>
            <a:srgbClr val="EA4335"/>
          </p15:clr>
        </p15:guide>
        <p15:guide id="8" pos="2954">
          <p15:clr>
            <a:srgbClr val="EA4335"/>
          </p15:clr>
        </p15:guide>
        <p15:guide id="9" pos="4135">
          <p15:clr>
            <a:srgbClr val="EA4335"/>
          </p15:clr>
        </p15:guide>
        <p15:guide id="10" pos="5315">
          <p15:clr>
            <a:srgbClr val="EA4335"/>
          </p15:clr>
        </p15:guide>
        <p15:guide id="11" pos="6498">
          <p15:clr>
            <a:srgbClr val="EA4335"/>
          </p15:clr>
        </p15:guide>
        <p15:guide id="12" pos="8863">
          <p15:clr>
            <a:srgbClr val="EA4335"/>
          </p15:clr>
        </p15:guide>
        <p15:guide id="13" pos="10044">
          <p15:clr>
            <a:srgbClr val="EA4335"/>
          </p15:clr>
        </p15:guide>
        <p15:guide id="14" pos="11226">
          <p15:clr>
            <a:srgbClr val="EA4335"/>
          </p15:clr>
        </p15:guide>
        <p15:guide id="15" pos="12407">
          <p15:clr>
            <a:srgbClr val="EA4335"/>
          </p15:clr>
        </p15:guide>
        <p15:guide id="16" pos="13589">
          <p15:clr>
            <a:srgbClr val="EA4335"/>
          </p15:clr>
        </p15:guide>
        <p15:guide id="17" pos="1178">
          <p15:clr>
            <a:srgbClr val="EA4335"/>
          </p15:clr>
        </p15:guide>
        <p15:guide id="18" pos="2362">
          <p15:clr>
            <a:srgbClr val="EA4335"/>
          </p15:clr>
        </p15:guide>
        <p15:guide id="19" pos="3543">
          <p15:clr>
            <a:srgbClr val="EA4335"/>
          </p15:clr>
        </p15:guide>
        <p15:guide id="20" pos="4723">
          <p15:clr>
            <a:srgbClr val="EA4335"/>
          </p15:clr>
        </p15:guide>
        <p15:guide id="21" pos="5906">
          <p15:clr>
            <a:srgbClr val="EA4335"/>
          </p15:clr>
        </p15:guide>
        <p15:guide id="22" pos="7089">
          <p15:clr>
            <a:srgbClr val="EA4335"/>
          </p15:clr>
        </p15:guide>
        <p15:guide id="23" pos="8271">
          <p15:clr>
            <a:srgbClr val="EA4335"/>
          </p15:clr>
        </p15:guide>
        <p15:guide id="24" pos="9453">
          <p15:clr>
            <a:srgbClr val="EA4335"/>
          </p15:clr>
        </p15:guide>
        <p15:guide id="25" pos="10634">
          <p15:clr>
            <a:srgbClr val="EA4335"/>
          </p15:clr>
        </p15:guide>
        <p15:guide id="26" pos="11818">
          <p15:clr>
            <a:srgbClr val="EA4335"/>
          </p15:clr>
        </p15:guide>
        <p15:guide id="27" pos="12999">
          <p15:clr>
            <a:srgbClr val="EA4335"/>
          </p15:clr>
        </p15:guide>
        <p15:guide id="28" pos="14181">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D0CA"/>
        </a:solidFill>
        <a:effectLst/>
      </p:bgPr>
    </p:bg>
    <p:spTree>
      <p:nvGrpSpPr>
        <p:cNvPr id="1" name="Shape 145"/>
        <p:cNvGrpSpPr/>
        <p:nvPr/>
      </p:nvGrpSpPr>
      <p:grpSpPr>
        <a:xfrm>
          <a:off x="0" y="0"/>
          <a:ext cx="0" cy="0"/>
          <a:chOff x="0" y="0"/>
          <a:chExt cx="0" cy="0"/>
        </a:xfrm>
      </p:grpSpPr>
      <p:pic>
        <p:nvPicPr>
          <p:cNvPr id="6" name="Picture 5">
            <a:extLst>
              <a:ext uri="{FF2B5EF4-FFF2-40B4-BE49-F238E27FC236}">
                <a16:creationId xmlns:a16="http://schemas.microsoft.com/office/drawing/2014/main" id="{F8B967FF-7177-1740-94FB-78A1716C3503}"/>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37DC790B-EDFD-214F-9D9F-F3964FF8E83A}"/>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721E16B3-8AC1-0341-8CCA-45CCBF6D625E}"/>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 name="Picture 2" descr="A picture containing text, businesscard, screenshot&#10;&#10;Description automatically generated">
            <a:extLst>
              <a:ext uri="{FF2B5EF4-FFF2-40B4-BE49-F238E27FC236}">
                <a16:creationId xmlns:a16="http://schemas.microsoft.com/office/drawing/2014/main" id="{DFD8A8F5-E19B-F34E-9E8A-C9123B8906C8}"/>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D39C1E56-85EA-1C48-9281-527DFA7FBBE8}"/>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05F69"/>
        </a:solidFill>
        <a:effectLst/>
      </p:bgPr>
    </p:bg>
    <p:spTree>
      <p:nvGrpSpPr>
        <p:cNvPr id="1" name="Shape 384"/>
        <p:cNvGrpSpPr/>
        <p:nvPr/>
      </p:nvGrpSpPr>
      <p:grpSpPr>
        <a:xfrm>
          <a:off x="0" y="0"/>
          <a:ext cx="0" cy="0"/>
          <a:chOff x="0" y="0"/>
          <a:chExt cx="0" cy="0"/>
        </a:xfrm>
      </p:grpSpPr>
      <p:pic>
        <p:nvPicPr>
          <p:cNvPr id="3" name="Picture 2">
            <a:extLst>
              <a:ext uri="{FF2B5EF4-FFF2-40B4-BE49-F238E27FC236}">
                <a16:creationId xmlns:a16="http://schemas.microsoft.com/office/drawing/2014/main" id="{819EEE76-6BE0-1248-981D-953641E7401D}"/>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5" name="Picture 4" descr="A picture containing text, businesscard, screenshot&#10;&#10;Description automatically generated">
            <a:extLst>
              <a:ext uri="{FF2B5EF4-FFF2-40B4-BE49-F238E27FC236}">
                <a16:creationId xmlns:a16="http://schemas.microsoft.com/office/drawing/2014/main" id="{2E05F7C5-7913-9841-8EA6-5EB9221B9B5A}"/>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3" name="Picture 2" descr="A picture containing PowerPoint&#10;&#10;Description automatically generated">
            <a:extLst>
              <a:ext uri="{FF2B5EF4-FFF2-40B4-BE49-F238E27FC236}">
                <a16:creationId xmlns:a16="http://schemas.microsoft.com/office/drawing/2014/main" id="{663404AE-5854-EB41-A6D5-41D604F882EB}"/>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3" name="Picture 2" descr="Graphical user interface, application, PowerPoint&#10;&#10;Description automatically generated with medium confidence">
            <a:extLst>
              <a:ext uri="{FF2B5EF4-FFF2-40B4-BE49-F238E27FC236}">
                <a16:creationId xmlns:a16="http://schemas.microsoft.com/office/drawing/2014/main" id="{F4965FF6-4667-8E44-AA56-DAB545417CA6}"/>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7E8F7BBB-CA60-2249-8A6C-31C079AAEBFD}"/>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2C9C0957-C37B-DB4C-AEB7-9FBD5B2D303F}"/>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D0CA"/>
        </a:solidFill>
        <a:effectLst/>
      </p:bgPr>
    </p:bg>
    <p:spTree>
      <p:nvGrpSpPr>
        <p:cNvPr id="1" name="Shape 160"/>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3C38613E-56A0-1E4B-8D98-8C110D587188}"/>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C57BE3E2-9D42-0D4E-8857-5BB2C227DEA9}"/>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C373C"/>
        </a:solidFill>
        <a:effectLst/>
      </p:bgPr>
    </p:bg>
    <p:spTree>
      <p:nvGrpSpPr>
        <p:cNvPr id="1" name="Shape 494"/>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850092D6-55BB-AD4E-9D13-44569184E80C}"/>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pic>
        <p:nvPicPr>
          <p:cNvPr id="3" name="Picture 2" descr="Application&#10;&#10;Description automatically generated with medium confidence">
            <a:extLst>
              <a:ext uri="{FF2B5EF4-FFF2-40B4-BE49-F238E27FC236}">
                <a16:creationId xmlns:a16="http://schemas.microsoft.com/office/drawing/2014/main" id="{18938583-8AA5-204D-B78F-DC0022260672}"/>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3" name="Picture 2" descr="A statue of a person sitting on a bench in front of a building&#10;&#10;Description automatically generated with low confidence">
            <a:extLst>
              <a:ext uri="{FF2B5EF4-FFF2-40B4-BE49-F238E27FC236}">
                <a16:creationId xmlns:a16="http://schemas.microsoft.com/office/drawing/2014/main" id="{9BFA4B2D-D36D-954D-87A3-75C1CC9A9190}"/>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pic>
        <p:nvPicPr>
          <p:cNvPr id="3" name="Picture 2" descr="A picture containing company name&#10;&#10;Description automatically generated">
            <a:extLst>
              <a:ext uri="{FF2B5EF4-FFF2-40B4-BE49-F238E27FC236}">
                <a16:creationId xmlns:a16="http://schemas.microsoft.com/office/drawing/2014/main" id="{2F906684-39F8-5047-93D9-718EA0D67076}"/>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pic>
        <p:nvPicPr>
          <p:cNvPr id="3" name="Picture 2" descr="Text, letter&#10;&#10;Description automatically generated with medium confidence">
            <a:extLst>
              <a:ext uri="{FF2B5EF4-FFF2-40B4-BE49-F238E27FC236}">
                <a16:creationId xmlns:a16="http://schemas.microsoft.com/office/drawing/2014/main" id="{FCBBBC9E-1C0B-1E4D-8762-A4D796356103}"/>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5" name="Picture 4" descr="Text, letter&#10;&#10;Description automatically generated with medium confidence">
            <a:extLst>
              <a:ext uri="{FF2B5EF4-FFF2-40B4-BE49-F238E27FC236}">
                <a16:creationId xmlns:a16="http://schemas.microsoft.com/office/drawing/2014/main" id="{CE388B23-7F84-7549-98A6-400EA6B34BC8}"/>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pic>
        <p:nvPicPr>
          <p:cNvPr id="3" name="Picture 2" descr="A picture containing company name&#10;&#10;Description automatically generated">
            <a:extLst>
              <a:ext uri="{FF2B5EF4-FFF2-40B4-BE49-F238E27FC236}">
                <a16:creationId xmlns:a16="http://schemas.microsoft.com/office/drawing/2014/main" id="{B1202B92-EFE7-454B-B6A5-A80E0EB2CB57}"/>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pic>
        <p:nvPicPr>
          <p:cNvPr id="3" name="Picture 2" descr="Text, table&#10;&#10;Description automatically generated with medium confidence">
            <a:extLst>
              <a:ext uri="{FF2B5EF4-FFF2-40B4-BE49-F238E27FC236}">
                <a16:creationId xmlns:a16="http://schemas.microsoft.com/office/drawing/2014/main" id="{D6279565-6D78-AC4D-B30D-EF278EA7472D}"/>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pic>
        <p:nvPicPr>
          <p:cNvPr id="3" name="Picture 2" descr="A picture containing text, businesscard&#10;&#10;Description automatically generated">
            <a:extLst>
              <a:ext uri="{FF2B5EF4-FFF2-40B4-BE49-F238E27FC236}">
                <a16:creationId xmlns:a16="http://schemas.microsoft.com/office/drawing/2014/main" id="{1572AF8C-E693-3C40-BD12-A897F36BB576}"/>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3" name="Picture 2" descr="Graphical user interface, application, PowerPoint&#10;&#10;Description automatically generated">
            <a:extLst>
              <a:ext uri="{FF2B5EF4-FFF2-40B4-BE49-F238E27FC236}">
                <a16:creationId xmlns:a16="http://schemas.microsoft.com/office/drawing/2014/main" id="{BFBFCE7D-E940-9C46-9904-AB4D2F7325DC}"/>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D680F008-62D1-3042-82EA-E85919A3816D}"/>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02F6A39F-FC5B-AB41-9B56-46C246E502CF}"/>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pic>
        <p:nvPicPr>
          <p:cNvPr id="3" name="Picture 2" descr="A picture containing chart&#10;&#10;Description automatically generated">
            <a:extLst>
              <a:ext uri="{FF2B5EF4-FFF2-40B4-BE49-F238E27FC236}">
                <a16:creationId xmlns:a16="http://schemas.microsoft.com/office/drawing/2014/main" id="{5645C6ED-9189-E44C-8737-A7A250758966}"/>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pic>
        <p:nvPicPr>
          <p:cNvPr id="3" name="Picture 2" descr="Calendar&#10;&#10;Description automatically generated">
            <a:extLst>
              <a:ext uri="{FF2B5EF4-FFF2-40B4-BE49-F238E27FC236}">
                <a16:creationId xmlns:a16="http://schemas.microsoft.com/office/drawing/2014/main" id="{323E0006-A0A4-2944-919C-82F926AF68E7}"/>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22745059-161C-3242-8130-9738076415E5}"/>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12C83018-9918-254B-ACB5-9C6780BA443B}"/>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C01AE8AD-8045-754C-9241-26DFD189B0E6}"/>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8F19CDEC-0421-1244-ADA9-925BDEF0CEE9}"/>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pic>
        <p:nvPicPr>
          <p:cNvPr id="4" name="Picture 3" descr="Text&#10;&#10;Description automatically generated with medium confidence">
            <a:extLst>
              <a:ext uri="{FF2B5EF4-FFF2-40B4-BE49-F238E27FC236}">
                <a16:creationId xmlns:a16="http://schemas.microsoft.com/office/drawing/2014/main" id="{BD025DFD-C967-8149-8BB3-62CB16552510}"/>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CE6786CA-166F-6549-8904-30A8B3E2EB1B}"/>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3" name="Picture 2" descr="A picture containing text, screenshot, businesscard&#10;&#10;Description automatically generated">
            <a:extLst>
              <a:ext uri="{FF2B5EF4-FFF2-40B4-BE49-F238E27FC236}">
                <a16:creationId xmlns:a16="http://schemas.microsoft.com/office/drawing/2014/main" id="{C08D498D-B653-0E4F-9A8B-9E351EF5E27D}"/>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pic>
        <p:nvPicPr>
          <p:cNvPr id="3" name="Picture 2" descr="Text&#10;&#10;Description automatically generated with low confidence">
            <a:extLst>
              <a:ext uri="{FF2B5EF4-FFF2-40B4-BE49-F238E27FC236}">
                <a16:creationId xmlns:a16="http://schemas.microsoft.com/office/drawing/2014/main" id="{0C299F71-D042-8648-A9E3-5CAAE6A0B438}"/>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B92328"/>
        </a:solidFill>
        <a:effectLst/>
      </p:bgPr>
    </p:bg>
    <p:spTree>
      <p:nvGrpSpPr>
        <p:cNvPr id="1" name="Shape 884"/>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6C74ACC8-1728-514D-B376-2DE25A155F27}"/>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pic>
        <p:nvPicPr>
          <p:cNvPr id="4" name="Picture 3" descr="A person sitting on grass using a computer&#10;&#10;Description automatically generated with low confidence">
            <a:extLst>
              <a:ext uri="{FF2B5EF4-FFF2-40B4-BE49-F238E27FC236}">
                <a16:creationId xmlns:a16="http://schemas.microsoft.com/office/drawing/2014/main" id="{44F1BF0E-FC16-9B4B-BD45-6C767C721A34}"/>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A4456CD4-60E5-654D-B08A-042400CDA08B}"/>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pic>
        <p:nvPicPr>
          <p:cNvPr id="3" name="Picture 2" descr="Diagram&#10;&#10;Description automatically generated with low confidence">
            <a:extLst>
              <a:ext uri="{FF2B5EF4-FFF2-40B4-BE49-F238E27FC236}">
                <a16:creationId xmlns:a16="http://schemas.microsoft.com/office/drawing/2014/main" id="{4479F0B0-35EE-CB45-B8D1-8E39B942DA44}"/>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pic>
        <p:nvPicPr>
          <p:cNvPr id="4" name="Picture 3" descr="A picture containing text, person&#10;&#10;Description automatically generated">
            <a:extLst>
              <a:ext uri="{FF2B5EF4-FFF2-40B4-BE49-F238E27FC236}">
                <a16:creationId xmlns:a16="http://schemas.microsoft.com/office/drawing/2014/main" id="{EDB04E19-8BD1-4C44-9FE0-D817450B5B05}"/>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AD0CA"/>
        </a:solidFill>
        <a:effectLst/>
      </p:bgPr>
    </p:bg>
    <p:spTree>
      <p:nvGrpSpPr>
        <p:cNvPr id="1" name="Shape 968"/>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E1249EAB-89F6-3E48-8617-36742E70C38A}"/>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4" name="Picture 3" descr="A person using a computer&#10;&#10;Description automatically generated with medium confidence">
            <a:extLst>
              <a:ext uri="{FF2B5EF4-FFF2-40B4-BE49-F238E27FC236}">
                <a16:creationId xmlns:a16="http://schemas.microsoft.com/office/drawing/2014/main" id="{D06D6792-84B2-9B4D-8562-FCB349C05A2F}"/>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913823F9-F5E9-A544-8722-28EF09D8EA87}"/>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F6E0100D-2A3D-FD43-908A-B363012678D8}"/>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ED1B3385-3364-5541-883F-D7437E4427DB}"/>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A5A0"/>
        </a:solidFill>
        <a:effectLst/>
      </p:bgPr>
    </p:bg>
    <p:spTree>
      <p:nvGrpSpPr>
        <p:cNvPr id="1" name="Shape 281"/>
        <p:cNvGrpSpPr/>
        <p:nvPr/>
      </p:nvGrpSpPr>
      <p:grpSpPr>
        <a:xfrm>
          <a:off x="0" y="0"/>
          <a:ext cx="0" cy="0"/>
          <a:chOff x="0" y="0"/>
          <a:chExt cx="0" cy="0"/>
        </a:xfrm>
      </p:grpSpPr>
      <p:pic>
        <p:nvPicPr>
          <p:cNvPr id="3" name="Picture 2" descr="Diagram&#10;&#10;Description automatically generated with low confidence">
            <a:extLst>
              <a:ext uri="{FF2B5EF4-FFF2-40B4-BE49-F238E27FC236}">
                <a16:creationId xmlns:a16="http://schemas.microsoft.com/office/drawing/2014/main" id="{1A0FD5B1-E200-3144-9913-305E7ACD91BB}"/>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theme/theme1.xml><?xml version="1.0" encoding="utf-8"?>
<a:theme xmlns:a="http://schemas.openxmlformats.org/drawingml/2006/main" name="Master A">
  <a:themeElements>
    <a:clrScheme name="Facebook company">
      <a:dk1>
        <a:srgbClr val="67788A"/>
      </a:dk1>
      <a:lt1>
        <a:srgbClr val="F1F4F7"/>
      </a:lt1>
      <a:dk2>
        <a:srgbClr val="000000"/>
      </a:dk2>
      <a:lt2>
        <a:srgbClr val="FFFFFF"/>
      </a:lt2>
      <a:accent1>
        <a:srgbClr val="4B4196"/>
      </a:accent1>
      <a:accent2>
        <a:srgbClr val="0061A0"/>
      </a:accent2>
      <a:accent3>
        <a:srgbClr val="0073AA"/>
      </a:accent3>
      <a:accent4>
        <a:srgbClr val="007A80"/>
      </a:accent4>
      <a:accent5>
        <a:srgbClr val="007E59"/>
      </a:accent5>
      <a:accent6>
        <a:srgbClr val="E69600"/>
      </a:accent6>
      <a:hlink>
        <a:srgbClr val="0061A0"/>
      </a:hlink>
      <a:folHlink>
        <a:srgbClr val="007A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653</TotalTime>
  <Words>12858</Words>
  <Application>Microsoft Macintosh PowerPoint</Application>
  <PresentationFormat>Custom</PresentationFormat>
  <Paragraphs>816</Paragraphs>
  <Slides>46</Slides>
  <Notes>46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Calibri</vt:lpstr>
      <vt:lpstr>Montserrat SemiBold</vt:lpstr>
      <vt:lpstr>Arial</vt:lpstr>
      <vt:lpstr>Master 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Opportunities</dc:title>
  <dc:creator>Anastasia Chu</dc:creator>
  <cp:lastModifiedBy>Baxter, Natalie Michelle</cp:lastModifiedBy>
  <cp:revision>32</cp:revision>
  <dcterms:created xsi:type="dcterms:W3CDTF">2021-03-01T07:41:14Z</dcterms:created>
  <dcterms:modified xsi:type="dcterms:W3CDTF">2022-02-01T16:36:27Z</dcterms:modified>
</cp:coreProperties>
</file>