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8A_39EC24B7.xml" ContentType="application/vnd.ms-powerpoint.comments+xml"/>
  <Override PartName="/ppt/notesSlides/notesSlide29.xml" ContentType="application/vnd.openxmlformats-officedocument.presentationml.notesSlide+xml"/>
  <Override PartName="/ppt/comments/modernComment_18B_1D8A898F.xml" ContentType="application/vnd.ms-powerpoint.comments+xml"/>
  <Override PartName="/ppt/notesSlides/notesSlide30.xml" ContentType="application/vnd.openxmlformats-officedocument.presentationml.notesSlide+xml"/>
  <Override PartName="/ppt/comments/modernComment_18C_F8FFD059.xml" ContentType="application/vnd.ms-powerpoint.comments+xml"/>
  <Override PartName="/ppt/notesSlides/notesSlide31.xml" ContentType="application/vnd.openxmlformats-officedocument.presentationml.notesSlide+xml"/>
  <Override PartName="/ppt/comments/modernComment_18D_FAEAFF9A.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8F_F482739C.xml" ContentType="application/vnd.ms-powerpoint.comments+xml"/>
  <Override PartName="/ppt/notesSlides/notesSlide34.xml" ContentType="application/vnd.openxmlformats-officedocument.presentationml.notesSlide+xml"/>
  <Override PartName="/ppt/comments/modernComment_190_2D2773D.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23" r:id="rId1"/>
    <p:sldMasterId id="2147483777" r:id="rId2"/>
    <p:sldMasterId id="2147483751" r:id="rId3"/>
    <p:sldMasterId id="2147483815" r:id="rId4"/>
  </p:sldMasterIdLst>
  <p:notesMasterIdLst>
    <p:notesMasterId r:id="rId89"/>
  </p:notesMasterIdLst>
  <p:handoutMasterIdLst>
    <p:handoutMasterId r:id="rId90"/>
  </p:handoutMasterIdLst>
  <p:sldIdLst>
    <p:sldId id="467" r:id="rId5"/>
    <p:sldId id="455" r:id="rId6"/>
    <p:sldId id="456" r:id="rId7"/>
    <p:sldId id="287" r:id="rId8"/>
    <p:sldId id="457" r:id="rId9"/>
    <p:sldId id="283" r:id="rId10"/>
    <p:sldId id="381" r:id="rId11"/>
    <p:sldId id="458" r:id="rId12"/>
    <p:sldId id="289" r:id="rId13"/>
    <p:sldId id="290" r:id="rId14"/>
    <p:sldId id="382" r:id="rId15"/>
    <p:sldId id="383" r:id="rId16"/>
    <p:sldId id="384" r:id="rId17"/>
    <p:sldId id="385" r:id="rId18"/>
    <p:sldId id="386" r:id="rId19"/>
    <p:sldId id="464" r:id="rId20"/>
    <p:sldId id="465" r:id="rId21"/>
    <p:sldId id="466" r:id="rId22"/>
    <p:sldId id="387" r:id="rId23"/>
    <p:sldId id="388" r:id="rId24"/>
    <p:sldId id="389" r:id="rId25"/>
    <p:sldId id="390" r:id="rId26"/>
    <p:sldId id="391" r:id="rId27"/>
    <p:sldId id="325" r:id="rId28"/>
    <p:sldId id="327" r:id="rId29"/>
    <p:sldId id="392" r:id="rId30"/>
    <p:sldId id="393" r:id="rId31"/>
    <p:sldId id="394" r:id="rId32"/>
    <p:sldId id="395" r:id="rId33"/>
    <p:sldId id="396" r:id="rId34"/>
    <p:sldId id="397" r:id="rId35"/>
    <p:sldId id="398" r:id="rId36"/>
    <p:sldId id="399" r:id="rId37"/>
    <p:sldId id="400" r:id="rId38"/>
    <p:sldId id="402" r:id="rId39"/>
    <p:sldId id="403" r:id="rId40"/>
    <p:sldId id="401" r:id="rId41"/>
    <p:sldId id="404" r:id="rId42"/>
    <p:sldId id="449" r:id="rId43"/>
    <p:sldId id="405" r:id="rId44"/>
    <p:sldId id="406" r:id="rId45"/>
    <p:sldId id="407" r:id="rId46"/>
    <p:sldId id="408" r:id="rId47"/>
    <p:sldId id="409" r:id="rId48"/>
    <p:sldId id="410" r:id="rId49"/>
    <p:sldId id="411" r:id="rId50"/>
    <p:sldId id="412" r:id="rId51"/>
    <p:sldId id="452" r:id="rId52"/>
    <p:sldId id="413" r:id="rId53"/>
    <p:sldId id="414" r:id="rId54"/>
    <p:sldId id="415" r:id="rId55"/>
    <p:sldId id="450" r:id="rId56"/>
    <p:sldId id="416" r:id="rId57"/>
    <p:sldId id="417" r:id="rId58"/>
    <p:sldId id="459" r:id="rId59"/>
    <p:sldId id="445" r:id="rId60"/>
    <p:sldId id="332" r:id="rId61"/>
    <p:sldId id="461" r:id="rId62"/>
    <p:sldId id="418" r:id="rId63"/>
    <p:sldId id="420" r:id="rId64"/>
    <p:sldId id="421" r:id="rId65"/>
    <p:sldId id="422" r:id="rId66"/>
    <p:sldId id="425" r:id="rId67"/>
    <p:sldId id="426" r:id="rId68"/>
    <p:sldId id="427" r:id="rId69"/>
    <p:sldId id="428" r:id="rId70"/>
    <p:sldId id="429" r:id="rId71"/>
    <p:sldId id="430" r:id="rId72"/>
    <p:sldId id="460" r:id="rId73"/>
    <p:sldId id="359" r:id="rId74"/>
    <p:sldId id="431" r:id="rId75"/>
    <p:sldId id="432" r:id="rId76"/>
    <p:sldId id="433" r:id="rId77"/>
    <p:sldId id="434" r:id="rId78"/>
    <p:sldId id="436" r:id="rId79"/>
    <p:sldId id="439" r:id="rId80"/>
    <p:sldId id="438" r:id="rId81"/>
    <p:sldId id="444" r:id="rId82"/>
    <p:sldId id="440" r:id="rId83"/>
    <p:sldId id="453" r:id="rId84"/>
    <p:sldId id="442" r:id="rId85"/>
    <p:sldId id="441" r:id="rId86"/>
    <p:sldId id="443" r:id="rId87"/>
    <p:sldId id="282" r:id="rId88"/>
  </p:sldIdLst>
  <p:sldSz cx="24387175" cy="13716000"/>
  <p:notesSz cx="6858000" cy="9144000"/>
  <p:custDataLst>
    <p:tags r:id="rId9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1pPr>
    <a:lvl2pPr marR="0" lvl="1"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2pPr>
    <a:lvl3pPr marR="0" lvl="2"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3pPr>
    <a:lvl4pPr marR="0" lvl="3"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4pPr>
    <a:lvl5pPr marR="0" lvl="4"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5pPr>
    <a:lvl6pPr marR="0" lvl="5"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6pPr>
    <a:lvl7pPr marR="0" lvl="6"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7pPr>
    <a:lvl8pPr marR="0" lvl="7"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8pPr>
    <a:lvl9pPr marR="0" lvl="8" algn="l" rtl="0">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Arial"/>
      </a:defRPr>
    </a:lvl9pPr>
  </p:defaultTextStyle>
  <p:extLst>
    <p:ext uri="{521415D9-36F7-43E2-AB2F-B90AF26B5E84}">
      <p14:sectionLst xmlns:p14="http://schemas.microsoft.com/office/powerpoint/2010/main">
        <p14:section name="1. مقدمة" id="{5B1F6377-F296-6A43-9A03-94EAF4C0E5CD}">
          <p14:sldIdLst>
            <p14:sldId id="467"/>
            <p14:sldId id="455"/>
            <p14:sldId id="456"/>
            <p14:sldId id="287"/>
            <p14:sldId id="457"/>
            <p14:sldId id="283"/>
            <p14:sldId id="381"/>
          </p14:sldIdLst>
        </p14:section>
        <p14:section name="2. معلومات رقمية موثوقة" id="{CE66E8F9-F994-0A45-A762-73CF477DAD68}">
          <p14:sldIdLst>
            <p14:sldId id="458"/>
            <p14:sldId id="289"/>
            <p14:sldId id="290"/>
            <p14:sldId id="382"/>
            <p14:sldId id="383"/>
            <p14:sldId id="384"/>
            <p14:sldId id="385"/>
            <p14:sldId id="386"/>
            <p14:sldId id="464"/>
            <p14:sldId id="465"/>
            <p14:sldId id="466"/>
            <p14:sldId id="387"/>
            <p14:sldId id="388"/>
            <p14:sldId id="389"/>
            <p14:sldId id="390"/>
            <p14:sldId id="391"/>
            <p14:sldId id="325"/>
            <p14:sldId id="327"/>
            <p14:sldId id="392"/>
            <p14:sldId id="393"/>
            <p14:sldId id="394"/>
            <p14:sldId id="395"/>
            <p14:sldId id="396"/>
            <p14:sldId id="397"/>
            <p14:sldId id="398"/>
            <p14:sldId id="399"/>
            <p14:sldId id="400"/>
            <p14:sldId id="402"/>
            <p14:sldId id="403"/>
            <p14:sldId id="401"/>
            <p14:sldId id="404"/>
            <p14:sldId id="449"/>
            <p14:sldId id="405"/>
            <p14:sldId id="406"/>
            <p14:sldId id="407"/>
            <p14:sldId id="408"/>
            <p14:sldId id="409"/>
            <p14:sldId id="410"/>
            <p14:sldId id="411"/>
            <p14:sldId id="412"/>
            <p14:sldId id="452"/>
            <p14:sldId id="413"/>
            <p14:sldId id="414"/>
            <p14:sldId id="415"/>
            <p14:sldId id="450"/>
            <p14:sldId id="416"/>
            <p14:sldId id="417"/>
          </p14:sldIdLst>
        </p14:section>
        <p14:section name="3. الثقافة الإعلامية والهوية والسمعة على الإنترنت" id="{DF6CEA6E-37E2-834A-BE3E-24E6048D00E2}">
          <p14:sldIdLst>
            <p14:sldId id="459"/>
            <p14:sldId id="445"/>
            <p14:sldId id="332"/>
            <p14:sldId id="461"/>
            <p14:sldId id="418"/>
            <p14:sldId id="420"/>
            <p14:sldId id="421"/>
            <p14:sldId id="422"/>
            <p14:sldId id="425"/>
            <p14:sldId id="426"/>
            <p14:sldId id="427"/>
            <p14:sldId id="428"/>
            <p14:sldId id="429"/>
            <p14:sldId id="430"/>
          </p14:sldIdLst>
        </p14:section>
        <p14:section name="4. التعامل مع المعلومات الخاطئة" id="{D20B31A2-503C-6D41-B683-DE9632569B92}">
          <p14:sldIdLst>
            <p14:sldId id="460"/>
            <p14:sldId id="359"/>
            <p14:sldId id="431"/>
            <p14:sldId id="432"/>
            <p14:sldId id="433"/>
            <p14:sldId id="434"/>
            <p14:sldId id="436"/>
            <p14:sldId id="439"/>
            <p14:sldId id="438"/>
            <p14:sldId id="444"/>
            <p14:sldId id="440"/>
            <p14:sldId id="453"/>
            <p14:sldId id="442"/>
            <p14:sldId id="441"/>
            <p14:sldId id="443"/>
          </p14:sldIdLst>
        </p14:section>
        <p14:section name="6. ختام" id="{5098905F-2605-634F-B749-49A0AAEF8903}">
          <p14:sldIdLst>
            <p14:sldId id="282"/>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27D316-21A5-A876-EEC6-661C3CA6040F}" name="Natalie Cook" initials="NC" userId="S::ncook@sam-lab.com::c6d59eec-5a0d-455f-b3b0-a53abb54ea0a" providerId="AD"/>
  <p188:author id="{5198AC21-8E00-B2E6-DE6F-FD33F67E6C0F}" name="Jacklyn Doig-Keys" initials="JDK" userId="S::jacklynd@fb.com::475979a5-28f6-4e4c-825a-14944e4aaf34" providerId="AD"/>
  <p188:author id="{8443ED59-20C7-4FDF-8DCA-8A14D1AA1C8C}" name="Microsoft Office User" initials="MOU" userId="Microsoft Office User" providerId="None"/>
  <p188:author id="{9D05E773-BBB8-9176-2D22-16326974AA3F}" name="Rama Halaseh" initials="RH" userId="S::ramahalaseh@fb.com::1dfaa12e-a8d5-482d-84e2-012622f2a5e9" providerId="AD"/>
  <p188:author id="{2204C67E-0C21-ECB2-91BD-76EADE414661}" name="Aviva Isenberg" initials="AI" userId="Aviva Isenberg" providerId="None"/>
  <p188:author id="{F17FF395-53CF-D9EF-4D5D-D77FEA802C10}" name="Nicole Sanders - Abbott" initials="NSA" userId="S::nicolesanders@fb.com::66e7a599-495f-4576-a8f4-de7cc82d863c" providerId="AD"/>
  <p188:author id="{4B73A8A4-078D-6037-C5CA-BDB3B8F0C8B8}" name="Dina" initials="D" userId="Anonymous_Dina" providerId="None"/>
  <p188:author id="{AD62B0F1-3790-9445-F9DF-046EDF212817}" name="mhmd ayoub" initials="ma" userId="mhmd ayoub"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ina" initials="D"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15"/>
    <p:restoredTop sz="73388" autoAdjust="0"/>
  </p:normalViewPr>
  <p:slideViewPr>
    <p:cSldViewPr snapToObjects="1" showGuides="1">
      <p:cViewPr>
        <p:scale>
          <a:sx n="43" d="100"/>
          <a:sy n="43" d="100"/>
        </p:scale>
        <p:origin x="880" y="336"/>
      </p:cViewPr>
      <p:guideLst>
        <p:guide orient="horz" pos="4320"/>
        <p:guide pos="7681"/>
      </p:guideLst>
    </p:cSldViewPr>
  </p:slideViewPr>
  <p:notesTextViewPr>
    <p:cViewPr>
      <p:scale>
        <a:sx n="66" d="100"/>
        <a:sy n="66" d="100"/>
      </p:scale>
      <p:origin x="0" y="0"/>
    </p:cViewPr>
  </p:notesTextViewPr>
  <p:notesViewPr>
    <p:cSldViewPr snapToObjects="1">
      <p:cViewPr varScale="1">
        <p:scale>
          <a:sx n="119" d="100"/>
          <a:sy n="119" d="100"/>
        </p:scale>
        <p:origin x="512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tags" Target="tags/tag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omments/modernComment_18A_39EC24B7.xml><?xml version="1.0" encoding="utf-8"?>
<p188:cmLst xmlns:a="http://schemas.openxmlformats.org/drawingml/2006/main" xmlns:r="http://schemas.openxmlformats.org/officeDocument/2006/relationships" xmlns:p188="http://schemas.microsoft.com/office/powerpoint/2018/8/main">
  <p188:cm id="{3478ED74-658D-674F-CB75-3849BBDE26D6}" authorId="{4B73A8A4-078D-6037-C5CA-BDB3B8F0C8B8}" created="2022-06-20T18:40:21.997">
    <pc:sldMkLst xmlns:pc="http://schemas.microsoft.com/office/powerpoint/2013/main/command">
      <pc:docMk/>
      <pc:sldMk cId="971777207" sldId="394"/>
    </pc:sldMkLst>
    <p188:pos x="20705763" y="1171575"/>
    <p188:txBody>
      <a:bodyPr/>
      <a:lstStyle/>
      <a:p>
        <a:r>
          <a:rPr lang="en-US"/>
          <a:t>Facebook post should be changed.
A screenshot can be taken from this page instead: https://www.facebook.com/AlHudoodNet/
It's an Arabic satirical website.</a:t>
        </a:r>
      </a:p>
    </p188:txBody>
  </p188:cm>
</p188:cmLst>
</file>

<file path=ppt/comments/modernComment_18B_1D8A898F.xml><?xml version="1.0" encoding="utf-8"?>
<p188:cmLst xmlns:a="http://schemas.openxmlformats.org/drawingml/2006/main" xmlns:r="http://schemas.openxmlformats.org/officeDocument/2006/relationships" xmlns:p188="http://schemas.microsoft.com/office/powerpoint/2018/8/main">
  <p188:cm id="{4305AC96-669C-A675-BBB7-59EF9B39B954}" authorId="{4B73A8A4-078D-6037-C5CA-BDB3B8F0C8B8}" created="2022-06-20T18:43:01.936">
    <pc:sldMkLst xmlns:pc="http://schemas.microsoft.com/office/powerpoint/2013/main/command">
      <pc:docMk/>
      <pc:sldMk cId="495618447" sldId="395"/>
    </pc:sldMkLst>
    <p188:pos x="20705763" y="1171575"/>
    <p188:txBody>
      <a:bodyPr/>
      <a:lstStyle/>
      <a:p>
        <a:r>
          <a:rPr lang="en-US"/>
          <a:t>Not sure if it can be replaced with Arabic content?</a:t>
        </a:r>
      </a:p>
    </p188:txBody>
  </p188:cm>
</p188:cmLst>
</file>

<file path=ppt/comments/modernComment_18C_F8FFD059.xml><?xml version="1.0" encoding="utf-8"?>
<p188:cmLst xmlns:a="http://schemas.openxmlformats.org/drawingml/2006/main" xmlns:r="http://schemas.openxmlformats.org/officeDocument/2006/relationships" xmlns:p188="http://schemas.microsoft.com/office/powerpoint/2018/8/main">
  <p188:cm id="{B09DC599-9DCF-F0F3-24F2-F1712270D489}" authorId="{4B73A8A4-078D-6037-C5CA-BDB3B8F0C8B8}" created="2022-06-20T18:43:20.618">
    <pc:sldMkLst xmlns:pc="http://schemas.microsoft.com/office/powerpoint/2013/main/command">
      <pc:docMk/>
      <pc:sldMk cId="4177514585" sldId="396"/>
    </pc:sldMkLst>
    <p188:pos x="20705763" y="1171575"/>
    <p188:txBody>
      <a:bodyPr/>
      <a:lstStyle/>
      <a:p>
        <a:r>
          <a:rPr lang="en-US"/>
          <a:t>Same as previous note</a:t>
        </a:r>
      </a:p>
    </p188:txBody>
  </p188:cm>
</p188:cmLst>
</file>

<file path=ppt/comments/modernComment_18D_FAEAFF9A.xml><?xml version="1.0" encoding="utf-8"?>
<p188:cmLst xmlns:a="http://schemas.openxmlformats.org/drawingml/2006/main" xmlns:r="http://schemas.openxmlformats.org/officeDocument/2006/relationships" xmlns:p188="http://schemas.microsoft.com/office/powerpoint/2018/8/main">
  <p188:cm id="{7E8FFC64-8EE5-9144-BF98-66183F4FFC57}" authorId="{9D05E773-BBB8-9176-2D22-16326974AA3F}" created="2022-06-30T15:52:14.107">
    <ac:deMkLst xmlns:ac="http://schemas.microsoft.com/office/drawing/2013/main/command">
      <pc:docMk xmlns:pc="http://schemas.microsoft.com/office/powerpoint/2013/main/command"/>
      <pc:sldMk xmlns:pc="http://schemas.microsoft.com/office/powerpoint/2013/main/command" cId="4209704858" sldId="397"/>
      <ac:picMk id="41" creationId="{0B4F6E6D-D11F-B647-AC00-97E235D946AC}"/>
    </ac:deMkLst>
    <p188:txBody>
      <a:bodyPr/>
      <a:lstStyle/>
      <a:p>
        <a:r>
          <a:rPr lang="en-US"/>
          <a:t>For content / screenshots that would be difficult to find from MENA region, would we be able to design a look-alike that makes the same point but looks Arab?</a:t>
        </a:r>
      </a:p>
    </p188:txBody>
  </p188:cm>
</p188:cmLst>
</file>

<file path=ppt/comments/modernComment_18F_F482739C.xml><?xml version="1.0" encoding="utf-8"?>
<p188:cmLst xmlns:a="http://schemas.openxmlformats.org/drawingml/2006/main" xmlns:r="http://schemas.openxmlformats.org/officeDocument/2006/relationships" xmlns:p188="http://schemas.microsoft.com/office/powerpoint/2018/8/main">
  <p188:cm id="{FE8F807F-9D7D-5A4C-B0A7-7361EEF10C18}" authorId="{9D05E773-BBB8-9176-2D22-16326974AA3F}" created="2022-06-30T15:52:42.967">
    <ac:deMkLst xmlns:ac="http://schemas.microsoft.com/office/drawing/2013/main/command">
      <pc:docMk xmlns:pc="http://schemas.microsoft.com/office/powerpoint/2013/main/command"/>
      <pc:sldMk xmlns:pc="http://schemas.microsoft.com/office/powerpoint/2013/main/command" cId="4102189980" sldId="399"/>
      <ac:picMk id="16" creationId="{58060ED3-FCE3-8647-91A8-4F3F001C519D}"/>
    </ac:deMkLst>
    <p188:txBody>
      <a:bodyPr/>
      <a:lstStyle/>
      <a:p>
        <a:r>
          <a:rPr lang="en-US"/>
          <a:t>Image needs localisation.</a:t>
        </a:r>
      </a:p>
    </p188:txBody>
  </p188:cm>
</p188:cmLst>
</file>

<file path=ppt/comments/modernComment_190_2D2773D.xml><?xml version="1.0" encoding="utf-8"?>
<p188:cmLst xmlns:a="http://schemas.openxmlformats.org/drawingml/2006/main" xmlns:r="http://schemas.openxmlformats.org/officeDocument/2006/relationships" xmlns:p188="http://schemas.microsoft.com/office/powerpoint/2018/8/main">
  <p188:cm id="{A0A07965-B9F6-47D7-0E3E-A07501C1311D}" authorId="{4B73A8A4-078D-6037-C5CA-BDB3B8F0C8B8}" created="2022-06-20T18:44:28.849">
    <pc:sldMkLst xmlns:pc="http://schemas.microsoft.com/office/powerpoint/2013/main/command">
      <pc:docMk/>
      <pc:sldMk cId="47347517" sldId="400"/>
    </pc:sldMkLst>
    <p188:pos x="20705763" y="1171575"/>
    <p188:replyLst>
      <p188:reply id="{F36F320D-FF24-4BCA-9D27-A4380128AC45}" authorId="{AD62B0F1-3790-9445-F9DF-046EDF212817}" created="2022-06-30T13:54:02.704">
        <p188:txBody>
          <a:bodyPr/>
          <a:lstStyle/>
          <a:p>
            <a:r>
              <a:rPr lang="en-US"/>
              <a:t>100 %</a:t>
            </a:r>
          </a:p>
        </p188:txBody>
      </p188:reply>
    </p188:replyLst>
    <p188:txBody>
      <a:bodyPr/>
      <a:lstStyle/>
      <a:p>
        <a:r>
          <a:rPr lang="en-US"/>
          <a:t>All screenshots can be replaced with more relevant images and news to the Middle East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F1B909-1379-144C-997B-48E3FA63B1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182115-2115-B84D-A1DF-5EEEAA33D7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775F9-F84D-2A46-B341-AB1867DEF609}" type="datetimeFigureOut">
              <a:rPr lang="en-US" smtClean="0"/>
              <a:t>10/18/22</a:t>
            </a:fld>
            <a:endParaRPr lang="en-US"/>
          </a:p>
        </p:txBody>
      </p:sp>
      <p:sp>
        <p:nvSpPr>
          <p:cNvPr id="4" name="Footer Placeholder 3">
            <a:extLst>
              <a:ext uri="{FF2B5EF4-FFF2-40B4-BE49-F238E27FC236}">
                <a16:creationId xmlns:a16="http://schemas.microsoft.com/office/drawing/2014/main" id="{23D47D73-5486-C74C-B7AB-2BE8E7A01F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C4E777-09B6-EC49-B87F-89975F9AF5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C576A0-62AA-CD45-930E-EC146500382F}" type="slidenum">
              <a:rPr lang="en-US" smtClean="0"/>
              <a:t>‹#›</a:t>
            </a:fld>
            <a:endParaRPr lang="en-US"/>
          </a:p>
        </p:txBody>
      </p:sp>
    </p:spTree>
    <p:extLst>
      <p:ext uri="{BB962C8B-B14F-4D97-AF65-F5344CB8AC3E}">
        <p14:creationId xmlns:p14="http://schemas.microsoft.com/office/powerpoint/2010/main" val="1759300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 name="Notes Placeholder 1">
            <a:extLst>
              <a:ext uri="{FF2B5EF4-FFF2-40B4-BE49-F238E27FC236}">
                <a16:creationId xmlns:a16="http://schemas.microsoft.com/office/drawing/2014/main" id="{D4B79E27-6807-1942-97D6-4A36298D7BE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4804877"/>
      </p:ext>
    </p:extLst>
  </p:cSld>
  <p:clrMap bg1="lt1" tx1="dk1" bg2="dk2" tx2="lt2" accent1="accent1" accent2="accent2" accent3="accent3" accent4="accent4" accent5="accent5" accent6="accent6" hlink="hlink" folHlink="folHlink"/>
  <p:notesStyle>
    <a:lvl1pPr marL="0" marR="0" lvl="0" indent="0" algn="l" rtl="0">
      <a:lnSpc>
        <a:spcPct val="100000"/>
      </a:lnSpc>
      <a:spcBef>
        <a:spcPts val="600"/>
      </a:spcBef>
      <a:spcAft>
        <a:spcPts val="0"/>
      </a:spcAft>
      <a:buClr>
        <a:srgbClr val="000000"/>
      </a:buClr>
      <a:buFontTx/>
      <a:buNone/>
      <a:defRPr sz="1100" b="0" i="0" u="none" strike="noStrike" cap="none">
        <a:solidFill>
          <a:srgbClr val="000000"/>
        </a:solidFill>
        <a:latin typeface="Optimistic Text" panose="020B0503020203020204" pitchFamily="34" charset="0"/>
        <a:ea typeface="Optimistic Text" panose="020B0503020203020204" pitchFamily="34" charset="0"/>
        <a:cs typeface="Optimistic Text" panose="020B0503020203020204" pitchFamily="34" charset="0"/>
        <a:sym typeface="Arial"/>
      </a:defRPr>
    </a:lvl1pPr>
    <a:lvl2pPr>
      <a:spcBef>
        <a:spcPts val="600"/>
      </a:spcBef>
      <a:defRPr sz="1100" b="0" i="0"/>
    </a:lvl2pPr>
    <a:lvl3pPr>
      <a:spcBef>
        <a:spcPts val="600"/>
      </a:spcBef>
      <a:defRPr sz="1100" b="0" i="0"/>
    </a:lvl3pPr>
    <a:lvl4pPr>
      <a:spcBef>
        <a:spcPts val="600"/>
      </a:spcBef>
      <a:defRPr sz="1100" b="0" i="0"/>
    </a:lvl4pPr>
    <a:lvl5pPr>
      <a:spcBef>
        <a:spcPts val="600"/>
      </a:spcBef>
      <a:defRPr sz="1100" b="0" i="0"/>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edia.mit.edu/projects/detect-fakes/overview/"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1OqFY_2JE1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elp/572838089565953"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help/222228401672937?helpref=faq_content"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du.gcfglobal.org/en/thenow/what-is-clickbait/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cam.ac.uk/stories/goviral" TargetMode="External"/><Relationship Id="rId3" Type="http://schemas.openxmlformats.org/officeDocument/2006/relationships/hyperlink" Target="https://newslit.org/for-everyone/" TargetMode="External"/><Relationship Id="rId7" Type="http://schemas.openxmlformats.org/officeDocument/2006/relationships/hyperlink" Target="https://www.cip.uw.edu/resource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unesco.org/themes/media-and-information-literacy/resources" TargetMode="External"/><Relationship Id="rId5" Type="http://schemas.openxmlformats.org/officeDocument/2006/relationships/hyperlink" Target="https://edu.gcfglobal.org/en/digital-media-literacy/" TargetMode="External"/><Relationship Id="rId10" Type="http://schemas.openxmlformats.org/officeDocument/2006/relationships/hyperlink" Target="https://webliteracy.pressbooks.com/" TargetMode="External"/><Relationship Id="rId4" Type="http://schemas.openxmlformats.org/officeDocument/2006/relationships/hyperlink" Target="https://mediactive.newscollab.org/" TargetMode="External"/><Relationship Id="rId9" Type="http://schemas.openxmlformats.org/officeDocument/2006/relationships/hyperlink" Target="https://informable.newslit.org/"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firstdraftnews.org/long-form-article/too-much-informatio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help.instagram.com/1415228085373580" TargetMode="External"/><Relationship Id="rId13" Type="http://schemas.openxmlformats.org/officeDocument/2006/relationships/hyperlink" Target="https://www.facebook.com/ads/about" TargetMode="External"/><Relationship Id="rId3" Type="http://schemas.openxmlformats.org/officeDocument/2006/relationships/hyperlink" Target="https://www.facebook.com/help/109378269482053" TargetMode="External"/><Relationship Id="rId7" Type="http://schemas.openxmlformats.org/officeDocument/2006/relationships/hyperlink" Target="https://www.facebook.com/help/1440106149571479?helpref=about_content" TargetMode="External"/><Relationship Id="rId12" Type="http://schemas.openxmlformats.org/officeDocument/2006/relationships/hyperlink" Target="https://help.instagram.com/155833707900388"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facebook.com/help/562973647153813?helpref=about_content" TargetMode="External"/><Relationship Id="rId11" Type="http://schemas.openxmlformats.org/officeDocument/2006/relationships/hyperlink" Target="https://help.instagram.com/2885653514995517" TargetMode="External"/><Relationship Id="rId5" Type="http://schemas.openxmlformats.org/officeDocument/2006/relationships/hyperlink" Target="https://www.facebook.com/settings/?tab=ads" TargetMode="External"/><Relationship Id="rId10" Type="http://schemas.openxmlformats.org/officeDocument/2006/relationships/hyperlink" Target="https://help.instagram.com/615366948510230" TargetMode="External"/><Relationship Id="rId4" Type="http://schemas.openxmlformats.org/officeDocument/2006/relationships/hyperlink" Target="https://www.facebook.com/ads/preferences" TargetMode="External"/><Relationship Id="rId9" Type="http://schemas.openxmlformats.org/officeDocument/2006/relationships/hyperlink" Target="https://help.instagram.com/245100253430454"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help.instagram.com/1415228085373580" TargetMode="External"/><Relationship Id="rId13" Type="http://schemas.openxmlformats.org/officeDocument/2006/relationships/hyperlink" Target="https://www.facebook.com/ads/about" TargetMode="External"/><Relationship Id="rId3" Type="http://schemas.openxmlformats.org/officeDocument/2006/relationships/hyperlink" Target="https://www.facebook.com/help/109378269482053" TargetMode="External"/><Relationship Id="rId7" Type="http://schemas.openxmlformats.org/officeDocument/2006/relationships/hyperlink" Target="https://www.facebook.com/help/1440106149571479?helpref=about_content" TargetMode="External"/><Relationship Id="rId12" Type="http://schemas.openxmlformats.org/officeDocument/2006/relationships/hyperlink" Target="https://help.instagram.com/155833707900388"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facebook.com/help/562973647153813?helpref=about_content" TargetMode="External"/><Relationship Id="rId11" Type="http://schemas.openxmlformats.org/officeDocument/2006/relationships/hyperlink" Target="https://help.instagram.com/2885653514995517" TargetMode="External"/><Relationship Id="rId5" Type="http://schemas.openxmlformats.org/officeDocument/2006/relationships/hyperlink" Target="https://www.facebook.com/settings/?tab=ads" TargetMode="External"/><Relationship Id="rId10" Type="http://schemas.openxmlformats.org/officeDocument/2006/relationships/hyperlink" Target="https://help.instagram.com/615366948510230" TargetMode="External"/><Relationship Id="rId4" Type="http://schemas.openxmlformats.org/officeDocument/2006/relationships/hyperlink" Target="https://www.facebook.com/ads/preferences" TargetMode="External"/><Relationship Id="rId9" Type="http://schemas.openxmlformats.org/officeDocument/2006/relationships/hyperlink" Target="https://help.instagram.com/245100253430454"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heading=h.kpu1vrdtiupq"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ocs.google.com/document/d/1EJNQxvIjAMfrMR9R2k39xvE7GC-NYFe8DpjywlV6bM0/edit#heading=h.kpu1vrdtiupq"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help/572838089565953"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www.facebook.com/help/222228401672937?helpref=faq_cont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s://fightcovidmisinfo.com/" TargetMode="External"/><Relationship Id="rId3" Type="http://schemas.openxmlformats.org/officeDocument/2006/relationships/hyperlink" Target="https://www.facebook.com/journalismproject/programs/third-party-fact-checking" TargetMode="External"/><Relationship Id="rId7" Type="http://schemas.openxmlformats.org/officeDocument/2006/relationships/hyperlink" Target="https://stampoutfalsenews.com/" TargetMode="External"/><Relationship Id="rId12" Type="http://schemas.openxmlformats.org/officeDocument/2006/relationships/hyperlink" Target="https://www.facebook.com/combating-misinfo"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credibilitycoalition.org/credcatalog/" TargetMode="External"/><Relationship Id="rId11" Type="http://schemas.openxmlformats.org/officeDocument/2006/relationships/hyperlink" Target="https://newslit.org/wp-content/uploads/2020/12/How-to-speak-up-without-starting-a-showdown.pdf" TargetMode="External"/><Relationship Id="rId5" Type="http://schemas.openxmlformats.org/officeDocument/2006/relationships/hyperlink" Target="https://www.politifact.com/" TargetMode="External"/><Relationship Id="rId10" Type="http://schemas.openxmlformats.org/officeDocument/2006/relationships/hyperlink" Target="https://firstdraftnews.org/long-form-article/too-much-information/" TargetMode="External"/><Relationship Id="rId4" Type="http://schemas.openxmlformats.org/officeDocument/2006/relationships/hyperlink" Target="https://www.poynter.org/ifcn/" TargetMode="External"/><Relationship Id="rId9" Type="http://schemas.openxmlformats.org/officeDocument/2006/relationships/hyperlink" Target="https://pen.org/pen-america-guide-covid-19-disinformation/"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who.int/campaigns/connecting-the-world-to-combat-coronavirus/how-to-report-misinformation-onlin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newslit.org/tips-tools/quiz-should-you-share-it/"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6928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sz="1400" dirty="0"/>
              <a:t>ما الذي يجعل شيئًا ما أو شخصًا ما ذا مصداقية؟</a:t>
            </a:r>
          </a:p>
          <a:p>
            <a:pPr lvl="0" algn="r" defTabSz="1828800" rtl="1">
              <a:lnSpc>
                <a:spcPts val="4200"/>
              </a:lnSpc>
              <a:spcAft>
                <a:spcPts val="1800"/>
              </a:spcAft>
              <a:buFont typeface="Optimistic Text"/>
              <a:buNone/>
              <a:defRPr/>
            </a:pPr>
            <a:r>
              <a:rPr lang="ar-EG" sz="1400" b="1" spc="40" dirty="0">
                <a:solidFill>
                  <a:schemeClr val="accent1"/>
                </a:solidFill>
                <a:latin typeface="Optimistic Text" panose="020B0503020203020204" pitchFamily="34" charset="0"/>
                <a:sym typeface="Arial"/>
              </a:rPr>
              <a:t>المصدر الموثوق للمعلومات </a:t>
            </a:r>
            <a:r>
              <a:rPr lang="ar-EG" sz="1400" spc="40" dirty="0">
                <a:latin typeface="Optimistic Text" panose="020B0503020203020204" pitchFamily="34" charset="0"/>
                <a:sym typeface="Arial"/>
              </a:rPr>
              <a:t>هو المصدر الذي يوفر معلومات دقيقة تستند إلى أدلة سليمة. عادة ما يكون للمصادر الموثوقة خبرة مهنية أو أوراق اعتماد في مجال موضوع ذي صلة. المصداقية لا تكون واضحة دائمًا، وغالبًا ما تمتلك المصادر نقاط قوة وضعف. لذلك من المفيد تعلم استراتيجيات مختلفة لتقييم المعلومات، وخاصة المعلومات عبر الإنترنت التي يتم العثور عليها من خلال وسائل التواصل الاجتماعي وعمليات البحث على الويب. يمكن أن تساعدك مهارات وتقنيات تعلم الوسائط الرقمية في معرفة كيفية إجراء تقييم نقدي للمعلومات والمصادر بحثًا عن تحيز محتمل أو معلومات مضللة.</a:t>
            </a:r>
            <a:endParaRPr lang="en-US" sz="1400" spc="40" dirty="0">
              <a:latin typeface="Optimistic Text" panose="020B0503020203020204" pitchFamily="34" charset="0"/>
              <a:sym typeface="Arial"/>
            </a:endParaRPr>
          </a:p>
        </p:txBody>
      </p:sp>
    </p:spTree>
    <p:extLst>
      <p:ext uri="{BB962C8B-B14F-4D97-AF65-F5344CB8AC3E}">
        <p14:creationId xmlns:p14="http://schemas.microsoft.com/office/powerpoint/2010/main" val="306212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spcAft>
                <a:spcPts val="0"/>
              </a:spcAft>
            </a:pPr>
            <a:r>
              <a:rPr lang="ar-EG" dirty="0"/>
              <a:t>تقييم المعلومات عبر الإنترنت</a:t>
            </a:r>
            <a:endParaRPr lang="en-US" dirty="0"/>
          </a:p>
          <a:p>
            <a:pPr marL="0" indent="0" algn="r" defTabSz="1828800" rtl="1">
              <a:lnSpc>
                <a:spcPts val="4200"/>
              </a:lnSpc>
              <a:spcAft>
                <a:spcPts val="1800"/>
              </a:spcAft>
              <a:buNone/>
            </a:pPr>
            <a:r>
              <a:rPr lang="ar-EG" dirty="0">
                <a:solidFill>
                  <a:srgbClr val="1C2B33"/>
                </a:solidFill>
              </a:rPr>
              <a:t>يلجأ الناس إلى مجموعة متنوعة من </a:t>
            </a:r>
            <a:r>
              <a:rPr lang="ar-EG" b="1" dirty="0">
                <a:solidFill>
                  <a:schemeClr val="accent1"/>
                </a:solidFill>
              </a:rPr>
              <a:t>محركات البحث </a:t>
            </a:r>
            <a:r>
              <a:rPr lang="ar-EG" dirty="0">
                <a:solidFill>
                  <a:srgbClr val="1C2B33"/>
                </a:solidFill>
              </a:rPr>
              <a:t>ومنصات التواصل الاجتماعي للعثور على معلومات على الإنترنت. كل منها يستخدم </a:t>
            </a:r>
            <a:r>
              <a:rPr lang="ar-EG" b="1" dirty="0">
                <a:solidFill>
                  <a:schemeClr val="accent1"/>
                </a:solidFill>
              </a:rPr>
              <a:t>خوارزمية</a:t>
            </a:r>
            <a:r>
              <a:rPr lang="ar-EG" dirty="0">
                <a:solidFill>
                  <a:srgbClr val="1C2B33"/>
                </a:solidFill>
              </a:rPr>
              <a:t> - مجموعة من التعليمات المبرمجة بالكمبيوتر لإكمال مهمة – لتوصيل نتائج فريدة بناءً على مجموعة من العوامل مثل موقعك الجغرافي وعمليات البحث الأخرى حول مواضيع مماثلة وعمليات البحث السابقة الخاصة بك ومستوى التفاصيل في استعلام البحث الخاص بك.</a:t>
            </a:r>
            <a:endParaRPr lang="en-US" dirty="0">
              <a:solidFill>
                <a:srgbClr val="1C2B33"/>
              </a:solidFill>
            </a:endParaRPr>
          </a:p>
          <a:p>
            <a:endParaRPr lang="en-US" dirty="0"/>
          </a:p>
        </p:txBody>
      </p:sp>
    </p:spTree>
    <p:extLst>
      <p:ext uri="{BB962C8B-B14F-4D97-AF65-F5344CB8AC3E}">
        <p14:creationId xmlns:p14="http://schemas.microsoft.com/office/powerpoint/2010/main" val="916712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EG" sz="1400" dirty="0"/>
              <a:t>الخوارزميات</a:t>
            </a:r>
            <a:endParaRPr lang="en-US" sz="14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400" dirty="0"/>
          </a:p>
          <a:p>
            <a:pPr marL="457200" indent="-457200" algn="r" defTabSz="1828800" rtl="1">
              <a:lnSpc>
                <a:spcPts val="4200"/>
              </a:lnSpc>
              <a:spcAft>
                <a:spcPts val="1800"/>
              </a:spcAft>
              <a:buSzPct val="100000"/>
              <a:buFont typeface="Arial" panose="020B0604020202020204" pitchFamily="34" charset="0"/>
              <a:buChar char="•"/>
              <a:defRPr/>
            </a:pPr>
            <a:r>
              <a:rPr lang="ar-EG" sz="1400" spc="40" dirty="0">
                <a:latin typeface="Optimistic Text" panose="020B0503020203020204" pitchFamily="34" charset="0"/>
                <a:sym typeface="Arial"/>
              </a:rPr>
              <a:t>تستخدم محركات البحث الاستعلامات النصية والصورية للبحث في الويب وتقديم النتائج ذات الصلة.</a:t>
            </a:r>
          </a:p>
          <a:p>
            <a:pPr marL="457200" indent="-457200" algn="r" defTabSz="1828800" rtl="1">
              <a:lnSpc>
                <a:spcPts val="4200"/>
              </a:lnSpc>
              <a:spcAft>
                <a:spcPts val="1800"/>
              </a:spcAft>
              <a:buSzPct val="100000"/>
              <a:buFont typeface="Arial" panose="020B0604020202020204" pitchFamily="34" charset="0"/>
              <a:buChar char="•"/>
              <a:defRPr/>
            </a:pPr>
            <a:r>
              <a:rPr lang="ar-EG" sz="1400" spc="40" dirty="0">
                <a:latin typeface="Optimistic Text" panose="020B0503020203020204" pitchFamily="34" charset="0"/>
                <a:sym typeface="Arial"/>
              </a:rPr>
              <a:t>عادةً ما تستخدم محركات البحث خوارزميات متعددة لتصنيف مواقع الويب بناءً على مجموعة من العوامل، مثل نص البحث وشهرة موقع الويب وملاءمته أو قابليته للاستخدام وخبرة المصدر وموقع المستخدم والإعدادات.</a:t>
            </a:r>
          </a:p>
          <a:p>
            <a:pPr marL="457200" indent="-457200" algn="r" defTabSz="1828800" rtl="1">
              <a:lnSpc>
                <a:spcPts val="4200"/>
              </a:lnSpc>
              <a:spcAft>
                <a:spcPts val="1800"/>
              </a:spcAft>
              <a:buSzPct val="100000"/>
              <a:buFont typeface="Arial" panose="020B0604020202020204" pitchFamily="34" charset="0"/>
              <a:buChar char="•"/>
              <a:defRPr/>
            </a:pPr>
            <a:r>
              <a:rPr lang="ar-EG" sz="1400" spc="40" dirty="0">
                <a:latin typeface="Optimistic Text" panose="020B0503020203020204" pitchFamily="34" charset="0"/>
                <a:sym typeface="Arial"/>
              </a:rPr>
              <a:t>هذه الخوارزميات معقدة وتعيد آلاف أو ملايين النتائج في ثوانٍ (أو أجزاء من الثانية).</a:t>
            </a:r>
            <a:endParaRPr lang="en-US" sz="1400" spc="40" dirty="0">
              <a:latin typeface="Optimistic Text" panose="020B0503020203020204" pitchFamily="34" charset="0"/>
              <a:sym typeface="Arial"/>
            </a:endParaRPr>
          </a:p>
          <a:p>
            <a:pPr marL="457200" marR="0" lvl="0" indent="-298450" algn="r" defTabSz="914400" rtl="1" eaLnBrk="1" fontAlgn="auto" latinLnBrk="0" hangingPunct="1">
              <a:lnSpc>
                <a:spcPct val="100000"/>
              </a:lnSpc>
              <a:spcBef>
                <a:spcPts val="0"/>
              </a:spcBef>
              <a:spcAft>
                <a:spcPts val="0"/>
              </a:spcAft>
              <a:buClr>
                <a:srgbClr val="000000"/>
              </a:buClr>
              <a:buSzPts val="1100"/>
              <a:buFont typeface="Arial"/>
              <a:buChar char="●"/>
              <a:tabLst/>
              <a:defRPr/>
            </a:pPr>
            <a:r>
              <a:rPr lang="ar-EG" sz="1400" dirty="0">
                <a:highlight>
                  <a:srgbClr val="00FFFF"/>
                </a:highlight>
              </a:rPr>
              <a:t>ملاحظة للميسر: [قدم أمثلة محلية، مثل - </a:t>
            </a:r>
            <a:r>
              <a:rPr lang="en-US" sz="1400" dirty="0" err="1">
                <a:highlight>
                  <a:srgbClr val="00FFFF"/>
                </a:highlight>
              </a:rPr>
              <a:t>Baidu</a:t>
            </a:r>
            <a:r>
              <a:rPr lang="en-US" sz="1400" dirty="0">
                <a:highlight>
                  <a:srgbClr val="00FFFF"/>
                </a:highlight>
              </a:rPr>
              <a:t> </a:t>
            </a:r>
            <a:r>
              <a:rPr lang="ar-EG" sz="1400" dirty="0">
                <a:highlight>
                  <a:srgbClr val="00FFFF"/>
                </a:highlight>
              </a:rPr>
              <a:t> و</a:t>
            </a:r>
            <a:r>
              <a:rPr lang="en-US" sz="1400" dirty="0">
                <a:highlight>
                  <a:srgbClr val="00FFFF"/>
                </a:highlight>
              </a:rPr>
              <a:t> Bing</a:t>
            </a:r>
            <a:r>
              <a:rPr lang="ar-EG" sz="1400" dirty="0">
                <a:highlight>
                  <a:srgbClr val="00FFFF"/>
                </a:highlight>
              </a:rPr>
              <a:t>و</a:t>
            </a:r>
            <a:r>
              <a:rPr lang="en-US" sz="1400" dirty="0">
                <a:highlight>
                  <a:srgbClr val="00FFFF"/>
                </a:highlight>
              </a:rPr>
              <a:t>Google</a:t>
            </a:r>
            <a:r>
              <a:rPr lang="ar-EG" sz="1400" dirty="0">
                <a:highlight>
                  <a:srgbClr val="00FFFF"/>
                </a:highlight>
              </a:rPr>
              <a:t> و</a:t>
            </a:r>
            <a:r>
              <a:rPr lang="en-US" sz="1400" dirty="0">
                <a:highlight>
                  <a:srgbClr val="00FFFF"/>
                </a:highlight>
              </a:rPr>
              <a:t>Yahoo</a:t>
            </a:r>
            <a:r>
              <a:rPr lang="ar-EG" sz="1400" dirty="0">
                <a:highlight>
                  <a:srgbClr val="00FFFF"/>
                </a:highlight>
              </a:rPr>
              <a:t>و</a:t>
            </a:r>
            <a:r>
              <a:rPr lang="en-US" sz="1400" dirty="0">
                <a:highlight>
                  <a:srgbClr val="00FFFF"/>
                </a:highlight>
              </a:rPr>
              <a:t>[Safari</a:t>
            </a:r>
          </a:p>
        </p:txBody>
      </p:sp>
    </p:spTree>
    <p:extLst>
      <p:ext uri="{BB962C8B-B14F-4D97-AF65-F5344CB8AC3E}">
        <p14:creationId xmlns:p14="http://schemas.microsoft.com/office/powerpoint/2010/main" val="60477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dirty="0">
                <a:sym typeface="Arial"/>
              </a:rPr>
              <a:t>أفضل الممارسات</a:t>
            </a:r>
            <a:endParaRPr lang="en-US" dirty="0">
              <a:sym typeface="Arial"/>
            </a:endParaRPr>
          </a:p>
          <a:p>
            <a:pPr algn="r" defTabSz="1828800" rtl="1">
              <a:lnSpc>
                <a:spcPts val="4200"/>
              </a:lnSpc>
              <a:spcAft>
                <a:spcPts val="1800"/>
              </a:spcAft>
              <a:buSzPct val="100000"/>
              <a:buNone/>
            </a:pPr>
            <a:r>
              <a:rPr lang="ar-EG" sz="1100" spc="40" dirty="0">
                <a:latin typeface="Optimistic Text" panose="020B0503020203020204" pitchFamily="34" charset="0"/>
                <a:sym typeface="Arial"/>
              </a:rPr>
              <a:t>من المهم ملاحظة أنه حتى أفضل النتائج في بحث الويب يجب تقييم مصداقيتها.</a:t>
            </a:r>
          </a:p>
          <a:p>
            <a:pPr marL="457200" indent="-457200" algn="r" defTabSz="1828800" rtl="1">
              <a:lnSpc>
                <a:spcPts val="4200"/>
              </a:lnSpc>
              <a:spcAft>
                <a:spcPts val="1800"/>
              </a:spcAft>
              <a:buSzPct val="100000"/>
              <a:buFont typeface="Arial" pitchFamily="34" charset="0"/>
              <a:buChar char="•"/>
            </a:pPr>
            <a:r>
              <a:rPr lang="ar-EG" sz="1100" spc="40" dirty="0">
                <a:latin typeface="Optimistic Text" panose="020B0503020203020204" pitchFamily="34" charset="0"/>
                <a:sym typeface="Arial"/>
              </a:rPr>
              <a:t>على سبيل المثال، بعض أهم نتائج البحث عبارة عن قوائم مدفوعة من الشركات أو المؤسسات الأخرى للترويج لمنتجاتها أو خدماتها. يمكن تحديدها بكلمات مثل "إعلان" أو "نتائج دعائية" وتظهر عادةً في أعلى الصفحة.</a:t>
            </a:r>
          </a:p>
          <a:p>
            <a:pPr marL="457200" indent="-457200" algn="r" defTabSz="1828800" rtl="1">
              <a:lnSpc>
                <a:spcPts val="4200"/>
              </a:lnSpc>
              <a:spcAft>
                <a:spcPts val="1800"/>
              </a:spcAft>
              <a:buSzPct val="100000"/>
              <a:buFont typeface="Arial" pitchFamily="34" charset="0"/>
              <a:buChar char="•"/>
            </a:pPr>
            <a:r>
              <a:rPr lang="ar-EG" sz="1100" spc="40" dirty="0">
                <a:latin typeface="Optimistic Text" panose="020B0503020203020204" pitchFamily="34" charset="0"/>
                <a:sym typeface="Arial"/>
              </a:rPr>
              <a:t>حتى إذا كان جزء من المحتوى يبدو شرعيًا، فهذا لا يعني بالضرورة أنه موثوق أو دقيق. في بعض الأحيان، تحاول مصادر المعلومات نشر معلومات مضللة، والتي ستتعرف عليها لاحقًا في هذا الدرس. عندما تكون غير متأكد، ابحث عن مصادر أخرى لتأكيد الادعاء قبل مشاركته.</a:t>
            </a:r>
            <a:endParaRPr lang="en-US" sz="1100" spc="40" dirty="0">
              <a:latin typeface="Optimistic Text" panose="020B0503020203020204" pitchFamily="34" charset="0"/>
              <a:sym typeface="Arial"/>
            </a:endParaRPr>
          </a:p>
        </p:txBody>
      </p:sp>
    </p:spTree>
    <p:extLst>
      <p:ext uri="{BB962C8B-B14F-4D97-AF65-F5344CB8AC3E}">
        <p14:creationId xmlns:p14="http://schemas.microsoft.com/office/powerpoint/2010/main" val="2121747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en-US" dirty="0"/>
              <a:t>SIFT</a:t>
            </a:r>
          </a:p>
          <a:p>
            <a:pPr algn="r" defTabSz="1828800" rtl="1">
              <a:lnSpc>
                <a:spcPts val="4200"/>
              </a:lnSpc>
              <a:spcAft>
                <a:spcPts val="1800"/>
              </a:spcAft>
              <a:buFont typeface="Optimistic Text"/>
              <a:buNone/>
              <a:defRPr/>
            </a:pPr>
            <a:r>
              <a:rPr lang="ar-EG" sz="1100" spc="40" dirty="0">
                <a:latin typeface="Optimistic Text" panose="020B0503020203020204" pitchFamily="34" charset="0"/>
                <a:sym typeface="Arial"/>
              </a:rPr>
              <a:t>كمية المعلومات على الإنترنت لا حدود لها. لتجنب الشعور بالإرهاق عند تقييم المصادر، استخدم الاستراتيجية البسيطة </a:t>
            </a:r>
            <a:r>
              <a:rPr lang="en-US" sz="1100" b="1" u="sng" spc="40" dirty="0">
                <a:solidFill>
                  <a:schemeClr val="accent2"/>
                </a:solidFill>
                <a:latin typeface="Optimistic Text" panose="020B0503020203020204" pitchFamily="34" charset="0"/>
                <a:sym typeface="Arial"/>
              </a:rPr>
              <a:t>SIFT</a:t>
            </a:r>
            <a:r>
              <a:rPr lang="en-US" sz="1100" spc="40" dirty="0">
                <a:latin typeface="Optimistic Text" panose="020B0503020203020204" pitchFamily="34" charset="0"/>
                <a:sym typeface="Arial"/>
              </a:rPr>
              <a:t>، </a:t>
            </a:r>
            <a:r>
              <a:rPr lang="ar-EG" sz="1100" spc="40" dirty="0">
                <a:latin typeface="Optimistic Text" panose="020B0503020203020204" pitchFamily="34" charset="0"/>
                <a:sym typeface="Arial"/>
              </a:rPr>
              <a:t>وهي اختصار أنشأه مايكل كوفيلد، خبير الثقافة في جامعة ولاية واشنطن فانكوفر.</a:t>
            </a:r>
            <a:endParaRPr lang="en-US" sz="1100" spc="40" dirty="0">
              <a:latin typeface="Optimistic Text" panose="020B0503020203020204" pitchFamily="34" charset="0"/>
              <a:sym typeface="Arial"/>
            </a:endParaRPr>
          </a:p>
          <a:p>
            <a:pPr marL="457200" indent="-457200" algn="r" defTabSz="1828800" rtl="1">
              <a:lnSpc>
                <a:spcPts val="4200"/>
              </a:lnSpc>
              <a:spcAft>
                <a:spcPts val="1800"/>
              </a:spcAft>
              <a:buSzPct val="100000"/>
              <a:buFont typeface="Arial" panose="020B0604020202020204" pitchFamily="34" charset="0"/>
              <a:buChar char="•"/>
              <a:defRPr/>
            </a:pPr>
            <a:r>
              <a:rPr lang="ar-EG" sz="1100" spc="40" dirty="0">
                <a:latin typeface="Optimistic Text" panose="020B0503020203020204" pitchFamily="34" charset="0"/>
                <a:sym typeface="Arial"/>
              </a:rPr>
              <a:t>الهدف من </a:t>
            </a:r>
            <a:r>
              <a:rPr lang="en-US" sz="1100" spc="40" dirty="0">
                <a:latin typeface="Optimistic Text" panose="020B0503020203020204" pitchFamily="34" charset="0"/>
                <a:sym typeface="Arial"/>
              </a:rPr>
              <a:t>SIFT </a:t>
            </a:r>
            <a:r>
              <a:rPr lang="ar-EG" sz="1100" spc="40" dirty="0">
                <a:latin typeface="Optimistic Text" panose="020B0503020203020204" pitchFamily="34" charset="0"/>
                <a:sym typeface="Arial"/>
              </a:rPr>
              <a:t> هو مساعدة الأشخاص بسرعة على تحديد ما إذا كان جزء من المحتوى "يستحق الوقت والاهتمام، وإبعاده إذا لم يكن كذلك" </a:t>
            </a:r>
          </a:p>
          <a:p>
            <a:pPr marL="457200" indent="-457200" algn="r" defTabSz="1828800" rtl="1">
              <a:lnSpc>
                <a:spcPts val="4200"/>
              </a:lnSpc>
              <a:spcAft>
                <a:spcPts val="1800"/>
              </a:spcAft>
              <a:buSzPct val="100000"/>
              <a:buFont typeface="Arial" panose="020B0604020202020204" pitchFamily="34" charset="0"/>
              <a:buChar char="•"/>
              <a:defRPr/>
            </a:pPr>
            <a:r>
              <a:rPr lang="en-US" sz="1100" spc="40" dirty="0">
                <a:latin typeface="Optimistic Text" panose="020B0503020203020204" pitchFamily="34" charset="0"/>
                <a:sym typeface="Arial"/>
              </a:rPr>
              <a:t>SIFT </a:t>
            </a:r>
            <a:r>
              <a:rPr lang="ar-EG" sz="1100" spc="40" dirty="0">
                <a:latin typeface="Optimistic Text" panose="020B0503020203020204" pitchFamily="34" charset="0"/>
                <a:sym typeface="Arial"/>
              </a:rPr>
              <a:t> هي استراتيجية بسيطة لمساعدة مستخدمي الإنترنت اليوميين على تطوير مهارات محو الأمية بالوسائط الرقمية. يمكن أن يساعد الأشخاص على أن يكونوا أكثر تأنيًا وتفكيرًا بشأن المحتوى الذي يتفاعلون معه عبر الإنترنت وإعادة نشره أو مشاركته مع الآخرين.</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607068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dirty="0"/>
              <a:t>SIFT</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EG" b="1" dirty="0"/>
              <a:t>يشير الاختصار</a:t>
            </a:r>
            <a:r>
              <a:rPr lang="en-US" b="1" dirty="0"/>
              <a:t>SIFT </a:t>
            </a:r>
            <a:r>
              <a:rPr lang="ar-EG" b="1" dirty="0"/>
              <a:t>إلى:</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b="1" dirty="0"/>
              <a:t>Stop</a:t>
            </a:r>
            <a:r>
              <a:rPr lang="ar-EG" b="1" dirty="0"/>
              <a:t> = توقف</a:t>
            </a:r>
            <a:endParaRPr lang="en-US" b="1" dirty="0"/>
          </a:p>
          <a:p>
            <a:pPr marL="171450" indent="-171450" algn="r" rtl="1">
              <a:buFont typeface="Arial" pitchFamily="34" charset="0"/>
              <a:buChar char="•"/>
            </a:pPr>
            <a:r>
              <a:rPr lang="ar-EG" dirty="0"/>
              <a:t>عندما تصادف مصدرًا لأول مرة أو تبدأ في قراءة المعلومات عبر الإنترنت، اسأل نفسك عما إذا كنت تعرف مصدر المعلومات. هل هو مصدر موثوق وحسن السمعة؟</a:t>
            </a:r>
            <a:endParaRPr lang="en-US" dirty="0"/>
          </a:p>
          <a:p>
            <a:pPr marL="171450" indent="-171450" algn="r" rtl="1">
              <a:buFont typeface="Arial" pitchFamily="34" charset="0"/>
              <a:buChar char="•"/>
            </a:pPr>
            <a:r>
              <a:rPr lang="ar-EG" dirty="0"/>
              <a:t>إذا لم تكن متأكدًا، فتوقف. لا تقم بإعادة نشر المعلومات أو مشاركتها حتى تنتهي من خطوات </a:t>
            </a:r>
            <a:r>
              <a:rPr lang="en-US" dirty="0"/>
              <a:t>SIFT</a:t>
            </a:r>
            <a:r>
              <a:rPr lang="ar-EG" dirty="0"/>
              <a:t> الأخرى.</a:t>
            </a:r>
          </a:p>
          <a:p>
            <a:pPr marL="171450" indent="-171450" algn="r" rtl="1">
              <a:buFont typeface="Arial" pitchFamily="34" charset="0"/>
              <a:buChar char="•"/>
            </a:pPr>
            <a:r>
              <a:rPr lang="ar-EG" dirty="0"/>
              <a:t>يمكنك أيضًا التوقف لتعديل بحثك إذا كنت غارق في جهود التأكد من الحقائق.</a:t>
            </a:r>
          </a:p>
          <a:p>
            <a:pPr marL="171450" indent="-171450" algn="r" rtl="1">
              <a:buFont typeface="Arial" pitchFamily="34" charset="0"/>
              <a:buChar char="•"/>
            </a:pPr>
            <a:r>
              <a:rPr lang="ar-EG" dirty="0"/>
              <a:t>إذا كنت ترغب فقط في الحصول على شرح تمهيدي لموضوع ما أو تأكيد ادعاء، فيجب أن يكون ذلك كافيًا لمعرفة ما إذا كان مصدر المعلومات ذا سمعة طيبة.</a:t>
            </a:r>
            <a:endParaRPr lang="en-US" dirty="0"/>
          </a:p>
        </p:txBody>
      </p:sp>
    </p:spTree>
    <p:extLst>
      <p:ext uri="{BB962C8B-B14F-4D97-AF65-F5344CB8AC3E}">
        <p14:creationId xmlns:p14="http://schemas.microsoft.com/office/powerpoint/2010/main" val="394198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dirty="0"/>
              <a:t>SIFT</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EG" b="1" dirty="0"/>
              <a:t>يشير الاختصار</a:t>
            </a:r>
            <a:r>
              <a:rPr lang="en-US" b="1" dirty="0"/>
              <a:t>SIFT </a:t>
            </a:r>
            <a:r>
              <a:rPr lang="ar-EG" b="1" dirty="0"/>
              <a:t>إلى:</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b="1" dirty="0"/>
              <a:t>Stop</a:t>
            </a:r>
            <a:r>
              <a:rPr lang="ar-EG" b="1" dirty="0"/>
              <a:t> = توقف</a:t>
            </a:r>
            <a:endParaRPr lang="en-US" b="1" dirty="0"/>
          </a:p>
          <a:p>
            <a:pPr marL="171450" indent="-171450" algn="r" rtl="1">
              <a:buFont typeface="Arial" pitchFamily="34" charset="0"/>
              <a:buChar char="•"/>
            </a:pPr>
            <a:r>
              <a:rPr lang="ar-EG" dirty="0"/>
              <a:t>عندما تصادف مصدرًا لأول مرة أو تبدأ في قراءة المعلومات عبر الإنترنت، اسأل نفسك عما إذا كنت تعرف مصدر المعلومات. هل هو مصدر موثوق وحسن السمعة؟</a:t>
            </a:r>
            <a:endParaRPr lang="en-US" dirty="0"/>
          </a:p>
          <a:p>
            <a:pPr marL="171450" indent="-171450" algn="r" rtl="1">
              <a:buFont typeface="Arial" pitchFamily="34" charset="0"/>
              <a:buChar char="•"/>
            </a:pPr>
            <a:r>
              <a:rPr lang="ar-EG" dirty="0"/>
              <a:t>إذا لم تكن متأكدًا، فتوقف. لا تقم بإعادة نشر المعلومات أو مشاركتها حتى تنتهي من خطوات </a:t>
            </a:r>
            <a:r>
              <a:rPr lang="en-US" dirty="0"/>
              <a:t>SIFT</a:t>
            </a:r>
            <a:r>
              <a:rPr lang="ar-EG" dirty="0"/>
              <a:t> الأخرى.</a:t>
            </a:r>
          </a:p>
          <a:p>
            <a:pPr marL="171450" indent="-171450" algn="r" rtl="1">
              <a:buFont typeface="Arial" pitchFamily="34" charset="0"/>
              <a:buChar char="•"/>
            </a:pPr>
            <a:r>
              <a:rPr lang="ar-EG" dirty="0"/>
              <a:t>يمكنك أيضًا التوقف لتعديل بحثك إذا كنت غارق في جهود التأكد من الحقائق.</a:t>
            </a:r>
          </a:p>
          <a:p>
            <a:pPr marL="171450" indent="-171450" algn="r" rtl="1">
              <a:buFont typeface="Arial" pitchFamily="34" charset="0"/>
              <a:buChar char="•"/>
            </a:pPr>
            <a:r>
              <a:rPr lang="ar-EG" dirty="0"/>
              <a:t>إذا كنت ترغب فقط في الحصول على شرح تمهيدي لموضوع ما أو تأكيد ادعاء، فيجب أن يكون ذلك كافيًا لمعرفة ما إذا كان مصدر المعلومات ذا سمعة طيبة.</a:t>
            </a:r>
            <a:endParaRPr lang="en-US" dirty="0"/>
          </a:p>
        </p:txBody>
      </p:sp>
    </p:spTree>
    <p:extLst>
      <p:ext uri="{BB962C8B-B14F-4D97-AF65-F5344CB8AC3E}">
        <p14:creationId xmlns:p14="http://schemas.microsoft.com/office/powerpoint/2010/main" val="58569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dirty="0"/>
              <a:t>SIFT</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EG" b="1" dirty="0"/>
              <a:t>يشير الاختصار</a:t>
            </a:r>
            <a:r>
              <a:rPr lang="en-US" b="1" dirty="0"/>
              <a:t>SIFT </a:t>
            </a:r>
            <a:r>
              <a:rPr lang="ar-EG" b="1" dirty="0"/>
              <a:t>إلى:</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b="1" dirty="0"/>
              <a:t>Stop</a:t>
            </a:r>
            <a:r>
              <a:rPr lang="ar-EG" b="1" dirty="0"/>
              <a:t> = توقف</a:t>
            </a:r>
            <a:endParaRPr lang="en-US" b="1" dirty="0"/>
          </a:p>
          <a:p>
            <a:pPr marL="171450" indent="-171450" algn="r" rtl="1">
              <a:buFont typeface="Arial" pitchFamily="34" charset="0"/>
              <a:buChar char="•"/>
            </a:pPr>
            <a:r>
              <a:rPr lang="ar-EG" dirty="0"/>
              <a:t>عندما تصادف مصدرًا لأول مرة أو تبدأ في قراءة المعلومات عبر الإنترنت، اسأل نفسك عما إذا كنت تعرف مصدر المعلومات. هل هو مصدر موثوق وحسن السمعة؟</a:t>
            </a:r>
            <a:endParaRPr lang="en-US" dirty="0"/>
          </a:p>
          <a:p>
            <a:pPr marL="171450" indent="-171450" algn="r" rtl="1">
              <a:buFont typeface="Arial" pitchFamily="34" charset="0"/>
              <a:buChar char="•"/>
            </a:pPr>
            <a:r>
              <a:rPr lang="ar-EG" dirty="0"/>
              <a:t>إذا لم تكن متأكدًا، فتوقف. لا تقم بإعادة نشر المعلومات أو مشاركتها حتى تنتهي من خطوات </a:t>
            </a:r>
            <a:r>
              <a:rPr lang="en-US" dirty="0"/>
              <a:t>SIFT</a:t>
            </a:r>
            <a:r>
              <a:rPr lang="ar-EG" dirty="0"/>
              <a:t> الأخرى.</a:t>
            </a:r>
          </a:p>
          <a:p>
            <a:pPr marL="171450" indent="-171450" algn="r" rtl="1">
              <a:buFont typeface="Arial" pitchFamily="34" charset="0"/>
              <a:buChar char="•"/>
            </a:pPr>
            <a:r>
              <a:rPr lang="ar-EG" dirty="0"/>
              <a:t>يمكنك أيضًا التوقف لتعديل بحثك إذا كنت غارق في جهود التأكد من الحقائق.</a:t>
            </a:r>
          </a:p>
          <a:p>
            <a:pPr marL="171450" indent="-171450" algn="r" rtl="1">
              <a:buFont typeface="Arial" pitchFamily="34" charset="0"/>
              <a:buChar char="•"/>
            </a:pPr>
            <a:r>
              <a:rPr lang="ar-EG" dirty="0"/>
              <a:t>إذا كنت ترغب فقط في الحصول على شرح تمهيدي لموضوع ما أو تأكيد ادعاء، فيجب أن يكون ذلك كافيًا لمعرفة ما إذا كان مصدر المعلومات ذا سمعة طيبة.</a:t>
            </a:r>
            <a:endParaRPr lang="en-US" dirty="0"/>
          </a:p>
        </p:txBody>
      </p:sp>
    </p:spTree>
    <p:extLst>
      <p:ext uri="{BB962C8B-B14F-4D97-AF65-F5344CB8AC3E}">
        <p14:creationId xmlns:p14="http://schemas.microsoft.com/office/powerpoint/2010/main" val="1440849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sz="1400" dirty="0"/>
              <a:t>SIFT</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EG" sz="1400" b="1" dirty="0"/>
              <a:t>يشير الاختصار</a:t>
            </a:r>
            <a:r>
              <a:rPr lang="en-US" sz="1400" b="1" dirty="0"/>
              <a:t>SIFT </a:t>
            </a:r>
            <a:r>
              <a:rPr lang="ar-EG" sz="1400" b="1" dirty="0"/>
              <a:t>إلى:</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en-US" sz="1400" b="1" dirty="0"/>
              <a:t>Stop</a:t>
            </a:r>
            <a:r>
              <a:rPr lang="ar-EG" sz="1400" b="1" dirty="0"/>
              <a:t> = توقف</a:t>
            </a:r>
            <a:endParaRPr lang="en-US" sz="1400" b="1" dirty="0"/>
          </a:p>
          <a:p>
            <a:pPr algn="r" rtl="1"/>
            <a:r>
              <a:rPr lang="ar-EG" sz="1400" dirty="0"/>
              <a:t>كما ستتعلم من خلال هذه الوحدة، يمكن بسهولة مشاركة المحتوى عبر الإنترنت خارج السياق أو مشاركته بطريقة مضللة.</a:t>
            </a:r>
            <a:endParaRPr lang="en-US" sz="1400" dirty="0"/>
          </a:p>
          <a:p>
            <a:pPr marL="342900" marR="0" lvl="0" indent="-342900" algn="r" defTabSz="914400" rtl="1"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lang="en-US" sz="1400" b="0" i="0" u="none" strike="noStrike" cap="none" dirty="0">
                <a:solidFill>
                  <a:srgbClr val="000000"/>
                </a:solidFill>
                <a:effectLst/>
                <a:highlight>
                  <a:srgbClr val="FF00FF"/>
                </a:highlight>
                <a:latin typeface="Optimistic Text" panose="020B0503020203020204" pitchFamily="34" charset="0"/>
                <a:ea typeface="Optimistic Text" panose="020B0503020203020204" pitchFamily="34" charset="0"/>
                <a:cs typeface="Optimistic Text" panose="020B0503020203020204" pitchFamily="34" charset="0"/>
                <a:sym typeface="Arial"/>
              </a:rPr>
              <a:t> </a:t>
            </a:r>
            <a:r>
              <a:rPr lang="ar-EG" sz="1400" b="0" i="0" u="none" strike="noStrike" cap="none" dirty="0">
                <a:solidFill>
                  <a:srgbClr val="000000"/>
                </a:solidFill>
                <a:effectLst/>
                <a:highlight>
                  <a:srgbClr val="FF00FF"/>
                </a:highlight>
                <a:latin typeface="Optimistic Text" panose="020B0503020203020204" pitchFamily="34" charset="0"/>
                <a:ea typeface="Optimistic Text" panose="020B0503020203020204" pitchFamily="34" charset="0"/>
                <a:cs typeface="Optimistic Text" panose="020B0503020203020204" pitchFamily="34" charset="0"/>
                <a:sym typeface="Arial"/>
              </a:rPr>
              <a:t>[قدم أمثلة، مثل مقطع فيديو لجدال بين شخصين لا يُظهر ما حدث قبله أو بعده. ما سبب الصراع وكيف تم حله؟ أو يمكنك مشاركة صورة من حدث حقيقي مع تعليق خاطئ أو مضلل أو مقالة تدعي إبراز علاج طبي جديد بناءً على "بحث" لا يرتبط بالمصادر الأصلية.]</a:t>
            </a:r>
            <a:endParaRPr lang="en-US" sz="1400" b="0" i="0" u="none" strike="noStrike" cap="none" dirty="0">
              <a:solidFill>
                <a:srgbClr val="000000"/>
              </a:solidFill>
              <a:effectLst/>
              <a:highlight>
                <a:srgbClr val="FF00FF"/>
              </a:highlight>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Tree>
    <p:extLst>
      <p:ext uri="{BB962C8B-B14F-4D97-AF65-F5344CB8AC3E}">
        <p14:creationId xmlns:p14="http://schemas.microsoft.com/office/powerpoint/2010/main" val="62767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مصادر الأخبار</a:t>
            </a:r>
          </a:p>
          <a:p>
            <a:pPr marL="457200" indent="-457200" algn="r" defTabSz="1828800" rtl="1">
              <a:lnSpc>
                <a:spcPts val="4200"/>
              </a:lnSpc>
              <a:spcAft>
                <a:spcPts val="1800"/>
              </a:spcAft>
              <a:buSzPct val="100000"/>
              <a:buFont typeface="Arial" panose="020B0604020202020204" pitchFamily="34" charset="0"/>
              <a:buChar char="•"/>
              <a:defRPr/>
            </a:pPr>
            <a:r>
              <a:rPr lang="ar-EG" sz="1100" spc="40" dirty="0">
                <a:latin typeface="Optimistic Text" panose="020B0503020203020204" pitchFamily="34" charset="0"/>
                <a:sym typeface="Arial"/>
              </a:rPr>
              <a:t>عند تقييم منافذ الأخبار، ضع في اعتبارك استخدام "مؤشرات الثقة الثمانية" من </a:t>
            </a:r>
            <a:r>
              <a:rPr lang="en-US" sz="1100" spc="40" dirty="0">
                <a:latin typeface="Optimistic Text" panose="020B0503020203020204" pitchFamily="34" charset="0"/>
                <a:sym typeface="Arial"/>
              </a:rPr>
              <a:t>Trust Project </a:t>
            </a:r>
            <a:r>
              <a:rPr lang="ar-EG" sz="1100" spc="40" dirty="0">
                <a:latin typeface="Optimistic Text" panose="020B0503020203020204" pitchFamily="34" charset="0"/>
                <a:sym typeface="Arial"/>
              </a:rPr>
              <a:t> لاتخاذ قرار مستنير بشأن مصداقية المصدر وموثوقيته.</a:t>
            </a:r>
          </a:p>
          <a:p>
            <a:pPr marL="457200" indent="-457200" algn="r" defTabSz="1828800" rtl="1">
              <a:lnSpc>
                <a:spcPts val="4200"/>
              </a:lnSpc>
              <a:spcAft>
                <a:spcPts val="1800"/>
              </a:spcAft>
              <a:buSzPct val="100000"/>
              <a:buFont typeface="Arial" panose="020B0604020202020204" pitchFamily="34" charset="0"/>
              <a:buChar char="•"/>
              <a:defRPr/>
            </a:pPr>
            <a:r>
              <a:rPr lang="en-US" sz="1100" spc="40" dirty="0">
                <a:latin typeface="Optimistic Text" panose="020B0503020203020204" pitchFamily="34" charset="0"/>
                <a:sym typeface="Arial"/>
              </a:rPr>
              <a:t>Trust Project</a:t>
            </a:r>
            <a:r>
              <a:rPr lang="ar-EG" sz="1100" spc="40" dirty="0">
                <a:latin typeface="Optimistic Text" panose="020B0503020203020204" pitchFamily="34" charset="0"/>
                <a:sym typeface="Arial"/>
              </a:rPr>
              <a:t> عبارة عن مجموعة من المؤسسات الإخبارية الدولية التي تهدف إلى تعزيز الدقة والإنصاف والشمول والشفافية في الصحافة والأخبار. تعرض مواقع الويب الخاصة بهم شعار </a:t>
            </a:r>
            <a:r>
              <a:rPr lang="en-US" sz="1100" spc="40" dirty="0">
                <a:latin typeface="Optimistic Text" panose="020B0503020203020204" pitchFamily="34" charset="0"/>
                <a:sym typeface="Arial"/>
              </a:rPr>
              <a:t>Trust</a:t>
            </a:r>
            <a:r>
              <a:rPr lang="ar-EG" sz="1100" spc="40" dirty="0">
                <a:latin typeface="Optimistic Text" panose="020B0503020203020204" pitchFamily="34" charset="0"/>
                <a:sym typeface="Arial"/>
              </a:rPr>
              <a:t> (الثقة).</a:t>
            </a:r>
          </a:p>
          <a:p>
            <a:endParaRPr lang="en-US" dirty="0"/>
          </a:p>
        </p:txBody>
      </p:sp>
    </p:spTree>
    <p:extLst>
      <p:ext uri="{BB962C8B-B14F-4D97-AF65-F5344CB8AC3E}">
        <p14:creationId xmlns:p14="http://schemas.microsoft.com/office/powerpoint/2010/main" val="166037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43fe5293c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843fe5293c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dirty="0"/>
              <a:t>مصادر الأخبار</a:t>
            </a:r>
            <a:endParaRPr lang="en-US" sz="1400" dirty="0"/>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تشمل مؤشرات الثقة الثمانية ما يلي:</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الخبرة</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من هو مصدر المقال الاخباري؟</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يتمتع المصدر بسمعة مهنية جيدة؟</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لديهم مجال خبرة يركزون عليه في تقاريرهم؟</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لديهم أجندة لتبادل المعلومات؟</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التصنيفات</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هي أخبار أم مقالة رأي؟</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هو إعلان أم منشور ممول؟</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يجب أن تساعد المقالة الإخبارية الموثوقة القراء على تطوير آرائهم الخاصة حول موضوع ما</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تنشر المنافذ الصحفية التقارير الإخبارية ومقالات الرأي التي ينتجها موظفون منفصلون</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المراجع</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ما هي مصادر الصحفي؟</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يقدمون روابط لمصادر أصلية؟</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المقالات الإخبارية الأخرى تشترك في نفس الادعاءات؟</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المحلية</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الصحفي لديه معرفة عن المجتمع المحلي أو الوضع أو مصادر محلية مرجعية؟</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التنوع</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تقدم المقالة وجهات نظر متنوعة حول قضية ما؟</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بعض المجتمعات غير ممثلة في المقال؟</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ردود فعل قابلة للتنفيذ</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يسمح منفذ الأخبار للقراء بتقديم ملاحظات حول القصص المعروضة؟</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الطُرق</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كيف تم البحث في موضوع القصة وكتابتها؟</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من شارك في عملية النشر؟</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1" dirty="0"/>
              <a:t>أفضل الممارسات</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يقدم المصدر معلومات حول عملية التأكد من الحقائق؟</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400" b="0" dirty="0"/>
              <a:t>هل المصدر أو المنظمة تشارك مهمتها؟ هل تتضمن مهمتهم الالتزام بإعداد تقارير دقيقة ومتنوعة وأخلاقية؟</a:t>
            </a:r>
          </a:p>
        </p:txBody>
      </p:sp>
    </p:spTree>
    <p:extLst>
      <p:ext uri="{BB962C8B-B14F-4D97-AF65-F5344CB8AC3E}">
        <p14:creationId xmlns:p14="http://schemas.microsoft.com/office/powerpoint/2010/main" val="1573846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مصادر المعلومات المرئية</a:t>
            </a:r>
            <a:endParaRPr lang="en-US" dirty="0"/>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إذا كنت تقوم بتقييم المعلومات المرئية، ففكر في الركائز الخمس للتحقق البصري من </a:t>
            </a:r>
            <a:r>
              <a:rPr lang="en-US" sz="1100" spc="40" dirty="0">
                <a:latin typeface="Optimistic Text" panose="020B0503020203020204" pitchFamily="34" charset="0"/>
                <a:sym typeface="Arial"/>
              </a:rPr>
              <a:t>First Draft</a:t>
            </a:r>
            <a:r>
              <a:rPr lang="ar-EG" sz="1100" spc="40" dirty="0">
                <a:latin typeface="Optimistic Text" panose="020B0503020203020204" pitchFamily="34" charset="0"/>
                <a:sym typeface="Arial"/>
              </a:rPr>
              <a:t>:</a:t>
            </a:r>
            <a:endParaRPr lang="en-US" sz="1100" spc="40" dirty="0">
              <a:latin typeface="Optimistic Text" panose="020B0503020203020204" pitchFamily="34" charset="0"/>
              <a:sym typeface="Arial"/>
            </a:endParaRPr>
          </a:p>
          <a:p>
            <a:pPr marL="171450" indent="-171450" algn="r" rtl="1">
              <a:lnSpc>
                <a:spcPts val="4200"/>
              </a:lnSpc>
              <a:spcAft>
                <a:spcPts val="600"/>
              </a:spcAft>
              <a:buFont typeface="Arial" pitchFamily="34" charset="0"/>
              <a:buChar char="•"/>
              <a:defRPr/>
            </a:pPr>
            <a:r>
              <a:rPr lang="ar-EG" sz="1100" b="0" cap="all" spc="250" dirty="0">
                <a:solidFill>
                  <a:schemeClr val="accent2"/>
                </a:solidFill>
                <a:latin typeface="Optimistic Text" panose="020B0503020203020204" pitchFamily="34" charset="0"/>
              </a:rPr>
              <a:t>المنشأ: </a:t>
            </a:r>
            <a:r>
              <a:rPr lang="ar-EG" sz="1100" b="0" spc="40" dirty="0">
                <a:solidFill>
                  <a:schemeClr val="tx1"/>
                </a:solidFill>
                <a:latin typeface="Optimistic Text" panose="020B0503020203020204" pitchFamily="34" charset="0"/>
                <a:sym typeface="Optimistic Text"/>
              </a:rPr>
              <a:t>هل هذا هو مصدر المحتوى الأصلي؟</a:t>
            </a:r>
          </a:p>
          <a:p>
            <a:pPr marL="171450" marR="0" indent="-171450" algn="r" defTabSz="914400" rtl="1" eaLnBrk="1" fontAlgn="auto" latinLnBrk="0" hangingPunct="1">
              <a:lnSpc>
                <a:spcPts val="4200"/>
              </a:lnSpc>
              <a:spcBef>
                <a:spcPts val="600"/>
              </a:spcBef>
              <a:spcAft>
                <a:spcPts val="600"/>
              </a:spcAft>
              <a:buClr>
                <a:srgbClr val="000000"/>
              </a:buClr>
              <a:buSzTx/>
              <a:buFont typeface="Arial" pitchFamily="34" charset="0"/>
              <a:buChar char="•"/>
              <a:tabLst/>
              <a:defRPr/>
            </a:pPr>
            <a:r>
              <a:rPr lang="ar-EG" sz="1100" b="0" spc="40" dirty="0">
                <a:solidFill>
                  <a:schemeClr val="tx1"/>
                </a:solidFill>
                <a:latin typeface="Optimistic Text" panose="020B0503020203020204" pitchFamily="34" charset="0"/>
                <a:sym typeface="Optimistic Text"/>
              </a:rPr>
              <a:t>المصدر:</a:t>
            </a:r>
            <a:r>
              <a:rPr lang="ar-EG" sz="1100" b="0" spc="40" baseline="0" dirty="0">
                <a:solidFill>
                  <a:schemeClr val="tx1"/>
                </a:solidFill>
                <a:latin typeface="Optimistic Text" panose="020B0503020203020204" pitchFamily="34" charset="0"/>
                <a:sym typeface="Optimistic Text"/>
              </a:rPr>
              <a:t> </a:t>
            </a:r>
            <a:r>
              <a:rPr lang="ar-EG" sz="1100" spc="40" dirty="0">
                <a:solidFill>
                  <a:schemeClr val="tx1"/>
                </a:solidFill>
                <a:latin typeface="Optimistic Text" panose="020B0503020203020204" pitchFamily="34" charset="0"/>
                <a:sym typeface="Optimistic Text"/>
              </a:rPr>
              <a:t>من جمع هذا المحتوى أو أنشأه؟</a:t>
            </a:r>
            <a:endParaRPr lang="en-US" sz="1100" spc="40" dirty="0">
              <a:solidFill>
                <a:schemeClr val="tx1"/>
              </a:solidFill>
              <a:latin typeface="Optimistic Text" panose="020B0503020203020204" pitchFamily="34" charset="0"/>
              <a:sym typeface="Optimistic Text"/>
            </a:endParaRPr>
          </a:p>
          <a:p>
            <a:pPr marL="171450" indent="-171450" algn="r" rtl="1">
              <a:lnSpc>
                <a:spcPts val="4200"/>
              </a:lnSpc>
              <a:spcAft>
                <a:spcPts val="600"/>
              </a:spcAft>
              <a:buFont typeface="Arial" pitchFamily="34" charset="0"/>
              <a:buChar char="•"/>
              <a:defRPr/>
            </a:pPr>
            <a:r>
              <a:rPr lang="ar-EG" sz="1100" b="0" spc="40" dirty="0">
                <a:solidFill>
                  <a:schemeClr val="tx1"/>
                </a:solidFill>
                <a:latin typeface="Optimistic Text" panose="020B0503020203020204" pitchFamily="34" charset="0"/>
                <a:sym typeface="Optimistic Text"/>
              </a:rPr>
              <a:t>التاريخ: متى تم جمع المحتوى أو إنشاؤه؟</a:t>
            </a:r>
          </a:p>
          <a:p>
            <a:pPr marL="171450" indent="-171450" algn="r" rtl="1">
              <a:lnSpc>
                <a:spcPts val="4200"/>
              </a:lnSpc>
              <a:spcAft>
                <a:spcPts val="600"/>
              </a:spcAft>
              <a:buFont typeface="Arial" pitchFamily="34" charset="0"/>
              <a:buChar char="•"/>
              <a:defRPr/>
            </a:pPr>
            <a:r>
              <a:rPr lang="ar-EG" sz="1100" b="0" spc="40" dirty="0">
                <a:solidFill>
                  <a:schemeClr val="tx1"/>
                </a:solidFill>
                <a:latin typeface="Optimistic Text" panose="020B0503020203020204" pitchFamily="34" charset="0"/>
                <a:sym typeface="Optimistic Text"/>
              </a:rPr>
              <a:t>الموقع:</a:t>
            </a:r>
            <a:r>
              <a:rPr lang="ar-EG" sz="1100" b="0" spc="40" baseline="0" dirty="0">
                <a:solidFill>
                  <a:schemeClr val="tx1"/>
                </a:solidFill>
                <a:latin typeface="Optimistic Text" panose="020B0503020203020204" pitchFamily="34" charset="0"/>
                <a:sym typeface="Optimistic Text"/>
              </a:rPr>
              <a:t> أين تم جمع هذا المحتوى أو إنشاؤه؟</a:t>
            </a:r>
          </a:p>
          <a:p>
            <a:pPr marL="171450" indent="-171450" algn="r" rtl="1">
              <a:lnSpc>
                <a:spcPts val="4200"/>
              </a:lnSpc>
              <a:spcAft>
                <a:spcPts val="600"/>
              </a:spcAft>
              <a:buFont typeface="Arial" pitchFamily="34" charset="0"/>
              <a:buChar char="•"/>
              <a:defRPr/>
            </a:pPr>
            <a:r>
              <a:rPr lang="ar-EG" sz="1100" b="0" cap="all" spc="250" dirty="0">
                <a:solidFill>
                  <a:schemeClr val="accent2"/>
                </a:solidFill>
                <a:latin typeface="Optimistic Text" panose="020B0503020203020204" pitchFamily="34" charset="0"/>
              </a:rPr>
              <a:t>التحفيز</a:t>
            </a:r>
            <a:r>
              <a:rPr lang="ar-EG" sz="1100" b="1" cap="all" spc="250" dirty="0">
                <a:solidFill>
                  <a:schemeClr val="accent2"/>
                </a:solidFill>
                <a:latin typeface="Optimistic Text" panose="020B0503020203020204" pitchFamily="34" charset="0"/>
              </a:rPr>
              <a:t>: </a:t>
            </a:r>
            <a:r>
              <a:rPr lang="ar-EG" sz="1100" spc="40" dirty="0">
                <a:solidFill>
                  <a:schemeClr val="tx1"/>
                </a:solidFill>
                <a:latin typeface="Optimistic Text" panose="020B0503020203020204" pitchFamily="34" charset="0"/>
                <a:sym typeface="Optimistic Text"/>
              </a:rPr>
              <a:t>لماذا تم جمع المحتوى أو إنشاؤه؟</a:t>
            </a:r>
          </a:p>
          <a:p>
            <a:pPr marL="0" indent="0" algn="r" rtl="1">
              <a:lnSpc>
                <a:spcPts val="4200"/>
              </a:lnSpc>
              <a:spcAft>
                <a:spcPts val="600"/>
              </a:spcAft>
              <a:buFont typeface="Arial" pitchFamily="34" charset="0"/>
              <a:buNone/>
              <a:defRPr/>
            </a:pPr>
            <a:r>
              <a:rPr lang="ar-EG" sz="1100" spc="40" dirty="0">
                <a:solidFill>
                  <a:schemeClr val="tx1"/>
                </a:solidFill>
                <a:latin typeface="Optimistic Text" panose="020B0503020203020204" pitchFamily="34" charset="0"/>
                <a:sym typeface="Optimistic Text"/>
              </a:rPr>
              <a:t>يمكن أن تشمل المعلومات المرئية المخططات والرسوم البيانية والميمات والصور والفيديو أو أي معلومات معروضة بطريقة مرئية.</a:t>
            </a:r>
            <a:endParaRPr lang="en-US" dirty="0"/>
          </a:p>
          <a:p>
            <a:endParaRPr lang="en-US" dirty="0"/>
          </a:p>
        </p:txBody>
      </p:sp>
    </p:spTree>
    <p:extLst>
      <p:ext uri="{BB962C8B-B14F-4D97-AF65-F5344CB8AC3E}">
        <p14:creationId xmlns:p14="http://schemas.microsoft.com/office/powerpoint/2010/main" val="181109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sz="1100" dirty="0"/>
              <a:t>الصور ومقاطع الفيديو التي تم التلاعب بها</a:t>
            </a:r>
            <a:endParaRPr lang="en-US" sz="1100" dirty="0"/>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توجد درجات متفاوتة من الخداع في الصور ومقاطع الفيديو التي تم التلاعب بها:</a:t>
            </a:r>
          </a:p>
          <a:p>
            <a:pPr algn="r" defTabSz="1828800" rtl="1">
              <a:lnSpc>
                <a:spcPts val="4200"/>
              </a:lnSpc>
              <a:spcAft>
                <a:spcPts val="1800"/>
              </a:spcAft>
              <a:buSzPct val="100000"/>
              <a:buNone/>
              <a:defRPr/>
            </a:pPr>
            <a:r>
              <a:rPr lang="ar-EG" sz="1100" b="1" spc="40" dirty="0">
                <a:solidFill>
                  <a:schemeClr val="accent1"/>
                </a:solidFill>
                <a:latin typeface="Optimistic Text" panose="020B0503020203020204" pitchFamily="34" charset="0"/>
                <a:sym typeface="Arial"/>
              </a:rPr>
              <a:t>التزييف الرخيص </a:t>
            </a:r>
            <a:r>
              <a:rPr lang="ar-EG" sz="1100" spc="40" dirty="0">
                <a:latin typeface="Optimistic Text" panose="020B0503020203020204" pitchFamily="34" charset="0"/>
                <a:sym typeface="Arial"/>
              </a:rPr>
              <a:t>هي التلاعب بالمحتوى الرقمي باستخدام أدوات تحرير بسيطة. قد يشمل ذلك معالجة الصور باستخدام </a:t>
            </a:r>
            <a:r>
              <a:rPr lang="en-US" sz="1100" spc="40" dirty="0">
                <a:latin typeface="Optimistic Text" panose="020B0503020203020204" pitchFamily="34" charset="0"/>
                <a:sym typeface="Arial"/>
              </a:rPr>
              <a:t>Photoshop</a:t>
            </a:r>
            <a:r>
              <a:rPr lang="ar-EG" sz="1100" spc="40" dirty="0">
                <a:latin typeface="Optimistic Text" panose="020B0503020203020204" pitchFamily="34" charset="0"/>
                <a:sym typeface="Arial"/>
              </a:rPr>
              <a:t> أو برامج أخرى لإضافة أو حذف أشياء داخل صورة أو تغيير سرعة مقطع صوتي أو فيديو.</a:t>
            </a: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تتضمن تقنية </a:t>
            </a:r>
            <a:r>
              <a:rPr lang="ar-EG" sz="1100" b="1" spc="40" dirty="0">
                <a:solidFill>
                  <a:schemeClr val="accent1"/>
                </a:solidFill>
                <a:latin typeface="Optimistic Text" panose="020B0503020203020204" pitchFamily="34" charset="0"/>
                <a:sym typeface="Arial"/>
              </a:rPr>
              <a:t>التزييف العميق </a:t>
            </a:r>
            <a:r>
              <a:rPr lang="ar-EG" sz="1100" spc="40" dirty="0">
                <a:latin typeface="Optimistic Text" panose="020B0503020203020204" pitchFamily="34" charset="0"/>
                <a:sym typeface="Arial"/>
              </a:rPr>
              <a:t>التلاعب بالمحتوى الرقمي من خلال أدوات التحرير المتقدمة باستخدام الذكاء الاصطناعي</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3587943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الصور ومقاطع الفيديو التي تم التلاعب بها</a:t>
            </a: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كيف يمكنك معرفة ما إذا كنت تشاهد التزييف العميق؟</a:t>
            </a:r>
            <a:endParaRPr lang="en-US" dirty="0"/>
          </a:p>
          <a:p>
            <a:pPr algn="r" rtl="1">
              <a:lnSpc>
                <a:spcPts val="4200"/>
              </a:lnSpc>
              <a:spcAft>
                <a:spcPts val="600"/>
              </a:spcAft>
              <a:defRPr/>
            </a:pPr>
            <a:r>
              <a:rPr lang="ar-EG" sz="1100" b="1" cap="all" spc="250" dirty="0">
                <a:solidFill>
                  <a:schemeClr val="accent2"/>
                </a:solidFill>
                <a:latin typeface="Optimistic Text" panose="020B0503020203020204" pitchFamily="34" charset="0"/>
              </a:rPr>
              <a:t>الوجه: </a:t>
            </a:r>
            <a:r>
              <a:rPr lang="ar-EG" sz="1100" spc="40" dirty="0">
                <a:solidFill>
                  <a:schemeClr val="tx1"/>
                </a:solidFill>
                <a:latin typeface="Optimistic Text" panose="020B0503020203020204" pitchFamily="34" charset="0"/>
                <a:sym typeface="Optimistic Text"/>
              </a:rPr>
              <a:t>هل تلاحظ أي شيء غريب في عيونهم أو شعرهم أو بشرتهم؟</a:t>
            </a:r>
            <a:endParaRPr lang="en-US" sz="1100" spc="40" dirty="0">
              <a:solidFill>
                <a:schemeClr val="tx1"/>
              </a:solidFill>
              <a:latin typeface="Optimistic Text" panose="020B0503020203020204" pitchFamily="34" charset="0"/>
              <a:sym typeface="Optimistic Text"/>
            </a:endParaRPr>
          </a:p>
          <a:p>
            <a:pPr algn="r" rtl="1">
              <a:lnSpc>
                <a:spcPts val="4200"/>
              </a:lnSpc>
              <a:spcAft>
                <a:spcPts val="600"/>
              </a:spcAft>
              <a:defRPr/>
            </a:pPr>
            <a:r>
              <a:rPr lang="ar-EG" sz="1100" b="1" cap="all" spc="250" dirty="0">
                <a:solidFill>
                  <a:schemeClr val="accent2"/>
                </a:solidFill>
                <a:latin typeface="Optimistic Text" panose="020B0503020203020204" pitchFamily="34" charset="0"/>
              </a:rPr>
              <a:t>الصوت: </a:t>
            </a:r>
            <a:r>
              <a:rPr lang="ar-EG" sz="1100" spc="40" dirty="0">
                <a:solidFill>
                  <a:schemeClr val="tx1"/>
                </a:solidFill>
                <a:latin typeface="Optimistic Text" panose="020B0503020203020204" pitchFamily="34" charset="0"/>
                <a:sym typeface="Optimistic Text"/>
              </a:rPr>
              <a:t>هل صوت المتحدث لا يتطابق مع مظهرهم؟</a:t>
            </a:r>
            <a:endParaRPr lang="en-US" sz="1100" spc="40" dirty="0">
              <a:solidFill>
                <a:schemeClr val="tx1"/>
              </a:solidFill>
              <a:latin typeface="Optimistic Text" panose="020B0503020203020204" pitchFamily="34" charset="0"/>
              <a:sym typeface="Optimistic Text"/>
            </a:endParaRPr>
          </a:p>
          <a:p>
            <a:pPr algn="r" rtl="1">
              <a:lnSpc>
                <a:spcPts val="4200"/>
              </a:lnSpc>
              <a:spcAft>
                <a:spcPts val="600"/>
              </a:spcAft>
              <a:defRPr/>
            </a:pPr>
            <a:r>
              <a:rPr lang="ar-EG" sz="1100" b="1" cap="all" spc="250" dirty="0">
                <a:solidFill>
                  <a:schemeClr val="accent2"/>
                </a:solidFill>
                <a:latin typeface="Optimistic Text" panose="020B0503020203020204" pitchFamily="34" charset="0"/>
              </a:rPr>
              <a:t>الإضاءة: </a:t>
            </a:r>
            <a:r>
              <a:rPr lang="ar-EG" sz="1100" spc="40" dirty="0">
                <a:solidFill>
                  <a:schemeClr val="tx1"/>
                </a:solidFill>
                <a:latin typeface="Optimistic Text" panose="020B0503020203020204" pitchFamily="34" charset="0"/>
                <a:sym typeface="Optimistic Text"/>
              </a:rPr>
              <a:t>إذا كان الشخص يرتدي نظارة، فهل تعكس النظارات الضوء بدقة؟ هل هناك مناطق أخرى تبدو فيها الظلال في غير محلها أو مفقودة؟</a:t>
            </a:r>
            <a:endParaRPr lang="en-US" sz="1100" spc="40" dirty="0">
              <a:solidFill>
                <a:schemeClr val="tx1"/>
              </a:solidFill>
              <a:latin typeface="Optimistic Text" panose="020B0503020203020204" pitchFamily="34" charset="0"/>
              <a:sym typeface="Optimistic Text"/>
            </a:endParaRP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أنشأ </a:t>
            </a:r>
            <a:r>
              <a:rPr lang="en-US" sz="1100" spc="40" dirty="0">
                <a:latin typeface="Optimistic Text" panose="020B0503020203020204" pitchFamily="34" charset="0"/>
                <a:sym typeface="Arial"/>
              </a:rPr>
              <a:t>MIT Media Lab </a:t>
            </a:r>
            <a:r>
              <a:rPr lang="ar-EG" sz="1100" spc="40" baseline="0" dirty="0">
                <a:latin typeface="Optimistic Text" panose="020B0503020203020204" pitchFamily="34" charset="0"/>
                <a:sym typeface="Arial"/>
              </a:rPr>
              <a:t> أ</a:t>
            </a:r>
            <a:r>
              <a:rPr lang="ar-EG" sz="1100" spc="40" dirty="0">
                <a:latin typeface="Optimistic Text" panose="020B0503020203020204" pitchFamily="34" charset="0"/>
                <a:sym typeface="Arial"/>
              </a:rPr>
              <a:t>يضًا موردًا يحتوي على ثمانية أسئلة لمساعدة الأشخاص على اكتشاف التزييف العميق: </a:t>
            </a:r>
            <a:r>
              <a:rPr lang="ar-EG" sz="1100" spc="40" dirty="0">
                <a:latin typeface="Optimistic Text" panose="020B0503020203020204" pitchFamily="34" charset="0"/>
                <a:sym typeface="Arial"/>
                <a:hlinkClick r:id="rId3"/>
              </a:rPr>
              <a:t>اكتشاف التزييف العميق: كيفية مواجهة المعلومات الخاطئة التي أنشأها الذكاء الاصطناعي</a:t>
            </a:r>
            <a:endParaRPr lang="ar-EG"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1775641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r>
              <a:rPr lang="ar-EG" dirty="0"/>
              <a:t>نشاط:</a:t>
            </a:r>
            <a:r>
              <a:rPr lang="ar-EG" baseline="0" dirty="0"/>
              <a:t> البحث العكسي عن الصور</a:t>
            </a:r>
            <a:endParaRPr lang="en-US" dirty="0"/>
          </a:p>
          <a:p>
            <a:pPr algn="r" rtl="1" fontAlgn="base">
              <a:buNone/>
            </a:pPr>
            <a:r>
              <a:rPr lang="ar-EG" sz="1100" dirty="0"/>
              <a:t>قد ترغب أحيانًا في التحقق من المصدر الأصلي للصورة. ويمكن القيام بذلك عن طريق إجراء بحث عكسي عن الصور. مثلما يمكنك البحث عن أنواع أخرى من الوسائط عبر الإنترنت، يمكنك أيضًا البحث عن ملفات الصور باستخدام </a:t>
            </a:r>
            <a:r>
              <a:rPr lang="ar-EG" sz="1100" b="1" dirty="0">
                <a:solidFill>
                  <a:schemeClr val="accent1"/>
                </a:solidFill>
              </a:rPr>
              <a:t>محرك بحث</a:t>
            </a:r>
            <a:r>
              <a:rPr lang="ar-EG" sz="1100" dirty="0"/>
              <a:t>.</a:t>
            </a:r>
          </a:p>
          <a:p>
            <a:pPr marL="514350" indent="-514350" algn="r" rtl="1" fontAlgn="base">
              <a:buFont typeface="+mj-lt"/>
              <a:buAutoNum type="arabicPeriod"/>
            </a:pPr>
            <a:r>
              <a:rPr lang="ar-EG" sz="1100" dirty="0"/>
              <a:t>انسخ عنوان الويب للصورة أو ملف الصورة الآخر الذي تريد البحث فيه. يمكنك القيام بذلك غالبًا عن طريق النقر بزر الماوس الأيمن على الصورة واختيار نسخ عنوان الصورة.</a:t>
            </a:r>
          </a:p>
          <a:p>
            <a:pPr marL="514350" indent="-514350" algn="r" rtl="1" fontAlgn="base">
              <a:buFont typeface="+mj-lt"/>
              <a:buAutoNum type="arabicPeriod"/>
            </a:pPr>
            <a:r>
              <a:rPr lang="ar-EG" sz="1100" dirty="0"/>
              <a:t>افتح محرك بحث في متصفح الويب الخاص بك.</a:t>
            </a:r>
          </a:p>
          <a:p>
            <a:pPr marL="514350" indent="-514350" algn="r" rtl="1" fontAlgn="base">
              <a:buFont typeface="+mj-lt"/>
              <a:buAutoNum type="arabicPeriod"/>
            </a:pPr>
            <a:r>
              <a:rPr lang="ar-EG" sz="1100" dirty="0"/>
              <a:t>قد ترى عدة رموز في شريط البحث بما في ذلك عدسة مكبرة أو كاميرا أو حتى ميكروفون</a:t>
            </a:r>
          </a:p>
          <a:p>
            <a:pPr marL="514350" indent="-514350" algn="r" rtl="1" fontAlgn="base">
              <a:buFont typeface="+mj-lt"/>
              <a:buAutoNum type="arabicPeriod"/>
            </a:pPr>
            <a:r>
              <a:rPr lang="ar-EG" sz="1100" dirty="0"/>
              <a:t>.انقر على الرمز الذي يشبه الكاميرا واتبع التعليمات. سوف تقوم بلصق عنوان الصورة هنا لإجراء البحث.</a:t>
            </a:r>
          </a:p>
          <a:p>
            <a:pPr marL="514350" indent="-514350" algn="r" rtl="1" fontAlgn="base">
              <a:buFont typeface="+mj-lt"/>
              <a:buAutoNum type="arabicPeriod"/>
            </a:pPr>
            <a:r>
              <a:rPr lang="ar-EG" sz="1100" dirty="0"/>
              <a:t>ستمنحك نتائج محرك بحث الصور معلومات حول مكان استخدام هذه الصورة على الويب في الماضي.</a:t>
            </a:r>
            <a:endParaRPr lang="en-US" sz="1100" dirty="0"/>
          </a:p>
          <a:p>
            <a:endParaRPr lang="en-US" dirty="0"/>
          </a:p>
          <a:p>
            <a:pPr algn="r" rtl="1"/>
            <a:r>
              <a:rPr lang="ar-EG" dirty="0">
                <a:highlight>
                  <a:srgbClr val="00FFFF"/>
                </a:highlight>
              </a:rPr>
              <a:t>ملاحظة للميسر: تعديل إقليمي: حدد 2-3 ملفات صور للمشاركين لاستخدامها في النشاط.</a:t>
            </a:r>
            <a:endParaRPr lang="en-US" dirty="0"/>
          </a:p>
        </p:txBody>
      </p:sp>
    </p:spTree>
    <p:extLst>
      <p:ext uri="{BB962C8B-B14F-4D97-AF65-F5344CB8AC3E}">
        <p14:creationId xmlns:p14="http://schemas.microsoft.com/office/powerpoint/2010/main" val="3406156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مناقشة/ تأمل ذاتي</a:t>
            </a:r>
            <a:endParaRPr lang="en-US" dirty="0"/>
          </a:p>
          <a:p>
            <a:pPr marL="171450" indent="-171450" algn="r" defTabSz="1828800" rtl="1">
              <a:lnSpc>
                <a:spcPts val="4200"/>
              </a:lnSpc>
              <a:spcAft>
                <a:spcPts val="1800"/>
              </a:spcAft>
              <a:buFont typeface="Arial" pitchFamily="34" charset="0"/>
              <a:buChar char="•"/>
            </a:pPr>
            <a:r>
              <a:rPr lang="ar-EG" sz="1100" spc="40" dirty="0">
                <a:latin typeface="Optimistic Text" panose="020B0503020203020204" pitchFamily="34" charset="0"/>
                <a:sym typeface="Arial"/>
              </a:rPr>
              <a:t>ما هي الاستراتيجيات التي استخدمتها لتقييم مصادر المعلومات في الماضي؟</a:t>
            </a:r>
            <a:endParaRPr lang="en-US" sz="1100" spc="40" dirty="0">
              <a:latin typeface="Optimistic Text" panose="020B0503020203020204" pitchFamily="34" charset="0"/>
              <a:sym typeface="Arial"/>
            </a:endParaRPr>
          </a:p>
          <a:p>
            <a:pPr marL="171450" indent="-171450" algn="r" defTabSz="1828800" rtl="1">
              <a:lnSpc>
                <a:spcPts val="4200"/>
              </a:lnSpc>
              <a:spcAft>
                <a:spcPts val="1800"/>
              </a:spcAft>
              <a:buFont typeface="Arial" pitchFamily="34" charset="0"/>
              <a:buChar char="•"/>
            </a:pPr>
            <a:r>
              <a:rPr lang="ar-EG" sz="1100" spc="40" dirty="0">
                <a:latin typeface="Optimistic Text" panose="020B0503020203020204" pitchFamily="34" charset="0"/>
                <a:sym typeface="Arial"/>
              </a:rPr>
              <a:t>ما هي الإستراتيجيات التي تعلمتها في هذا الدرس والتي من المرجح أن تستخدمها ولماذا؟</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1571464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lnSpc>
                <a:spcPts val="8640"/>
              </a:lnSpc>
              <a:defRPr/>
            </a:pPr>
            <a:r>
              <a:rPr lang="ar-EG" dirty="0">
                <a:solidFill>
                  <a:srgbClr val="1C2B33"/>
                </a:solidFill>
              </a:rPr>
              <a:t>التضليل مقابل سوء تفسير المعلومات</a:t>
            </a:r>
            <a:endParaRPr kumimoji="0" lang="en-US" sz="4000" b="0" i="0" u="none" strike="noStrike" kern="0" cap="none" spc="220" normalizeH="0" baseline="0" noProof="0" dirty="0">
              <a:ln>
                <a:noFill/>
              </a:ln>
              <a:solidFill>
                <a:srgbClr val="1C2B33"/>
              </a:solidFill>
              <a:effectLst/>
              <a:uLnTx/>
              <a:uFillTx/>
              <a:latin typeface="Optimistic Display Medium"/>
              <a:sym typeface="Optimistic Display Medium"/>
            </a:endParaRPr>
          </a:p>
          <a:p>
            <a:pPr lvl="0" algn="r" defTabSz="1828800" rtl="1">
              <a:lnSpc>
                <a:spcPts val="4200"/>
              </a:lnSpc>
              <a:spcAft>
                <a:spcPts val="1800"/>
              </a:spcAft>
              <a:buNone/>
            </a:pPr>
            <a:r>
              <a:rPr lang="ar-EG" sz="1100" spc="40" dirty="0">
                <a:solidFill>
                  <a:srgbClr val="1C2B33"/>
                </a:solidFill>
                <a:latin typeface="Optimistic Text" panose="020B0503020203020204" pitchFamily="34" charset="0"/>
                <a:sym typeface="Arial"/>
              </a:rPr>
              <a:t>المعلومات المضللة هي محتوى كاذب أو مضلل.</a:t>
            </a:r>
          </a:p>
          <a:p>
            <a:pPr lvl="0" algn="r" defTabSz="1828800" rtl="1">
              <a:lnSpc>
                <a:spcPts val="4200"/>
              </a:lnSpc>
              <a:spcAft>
                <a:spcPts val="1800"/>
              </a:spcAft>
              <a:buNone/>
            </a:pPr>
            <a:r>
              <a:rPr lang="ar-EG" sz="1100" b="1" spc="40" dirty="0">
                <a:solidFill>
                  <a:schemeClr val="accent1"/>
                </a:solidFill>
                <a:latin typeface="Optimistic Text" panose="020B0503020203020204" pitchFamily="34" charset="0"/>
                <a:sym typeface="Arial"/>
              </a:rPr>
              <a:t>سوء تفسير المعلومات </a:t>
            </a:r>
            <a:r>
              <a:rPr lang="ar-EG" sz="1100" spc="40" dirty="0">
                <a:solidFill>
                  <a:srgbClr val="1C2B33"/>
                </a:solidFill>
                <a:latin typeface="Optimistic Text" panose="020B0503020203020204" pitchFamily="34" charset="0"/>
                <a:sym typeface="Arial"/>
              </a:rPr>
              <a:t>هو معلومات خاطئة أو مضللة تم إنشاؤها أو مشاركتها بقصد خبيث لإحداث ضرر أو التلاعب أو تضليل فرد أو جماعة أو منظمة.</a:t>
            </a:r>
            <a:endParaRPr lang="en-US" sz="1100" spc="40" dirty="0">
              <a:solidFill>
                <a:srgbClr val="1C2B33"/>
              </a:solidFill>
              <a:latin typeface="Optimistic Text" panose="020B0503020203020204" pitchFamily="34" charset="0"/>
              <a:sym typeface="Arial"/>
            </a:endParaRPr>
          </a:p>
        </p:txBody>
      </p:sp>
    </p:spTree>
    <p:extLst>
      <p:ext uri="{BB962C8B-B14F-4D97-AF65-F5344CB8AC3E}">
        <p14:creationId xmlns:p14="http://schemas.microsoft.com/office/powerpoint/2010/main" val="3452466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lnSpc>
                <a:spcPts val="8640"/>
              </a:lnSpc>
            </a:pPr>
            <a:r>
              <a:rPr lang="ar-EG" dirty="0"/>
              <a:t>أنواع المعلومات المضللة</a:t>
            </a:r>
            <a:endParaRPr lang="en-US" dirty="0"/>
          </a:p>
          <a:p>
            <a:pPr algn="r" defTabSz="1828800" rtl="1">
              <a:lnSpc>
                <a:spcPts val="4200"/>
              </a:lnSpc>
              <a:spcAft>
                <a:spcPts val="1800"/>
              </a:spcAft>
              <a:buSzPct val="100000"/>
              <a:buNone/>
              <a:defRPr/>
            </a:pPr>
            <a:r>
              <a:rPr lang="en-US" sz="1100" spc="40" dirty="0">
                <a:latin typeface="Optimistic Text" panose="020B0503020203020204" pitchFamily="34" charset="0"/>
                <a:sym typeface="Arial"/>
              </a:rPr>
              <a:t>First Draft </a:t>
            </a:r>
            <a:r>
              <a:rPr lang="ar-EG" sz="1100" spc="40" dirty="0">
                <a:latin typeface="Optimistic Text" panose="020B0503020203020204" pitchFamily="34" charset="0"/>
                <a:sym typeface="Arial"/>
              </a:rPr>
              <a:t>هي منظمة تسعى إلى "تمكين المجتمع بالمعرفة والفهم والأدوات اللازمة للتغلب على المعلومات الزائفة والمضللة."</a:t>
            </a:r>
            <a:endParaRPr lang="en-US" sz="1100" spc="40" dirty="0">
              <a:latin typeface="Optimistic Text" panose="020B0503020203020204" pitchFamily="34" charset="0"/>
              <a:sym typeface="Arial"/>
            </a:endParaRP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يحددون سبعة أنواع شائعة من المعلومات المضللة عبر الإنترنت، من المعلومات المضللة إلى المعلومات المضللة:</a:t>
            </a:r>
            <a:endParaRPr lang="en-US" sz="1100" spc="40" dirty="0">
              <a:latin typeface="Optimistic Text" panose="020B0503020203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457200" marR="0" lvl="0" indent="-298450" algn="r" defTabSz="914400" rtl="1" eaLnBrk="1" fontAlgn="auto" latinLnBrk="0" hangingPunct="1">
              <a:lnSpc>
                <a:spcPct val="100000"/>
              </a:lnSpc>
              <a:spcBef>
                <a:spcPts val="0"/>
              </a:spcBef>
              <a:spcAft>
                <a:spcPts val="0"/>
              </a:spcAft>
              <a:buClr>
                <a:srgbClr val="000000"/>
              </a:buClr>
              <a:buSzPts val="1100"/>
              <a:buFont typeface="Arial"/>
              <a:buChar char="●"/>
              <a:tabLst/>
              <a:defRPr/>
            </a:pPr>
            <a:r>
              <a:rPr lang="ar-EG" dirty="0">
                <a:highlight>
                  <a:srgbClr val="00FFFF"/>
                </a:highlight>
              </a:rPr>
              <a:t>ملاحظة للميسر: قدم هذا الموقع كأمثلة أو أنشئ أمثلة محلية.</a:t>
            </a:r>
            <a:endParaRPr lang="en-US" dirty="0">
              <a:highlight>
                <a:srgbClr val="00FFFF"/>
              </a:highlight>
            </a:endParaRPr>
          </a:p>
          <a:p>
            <a:endParaRPr lang="en-US" dirty="0"/>
          </a:p>
        </p:txBody>
      </p:sp>
    </p:spTree>
    <p:extLst>
      <p:ext uri="{BB962C8B-B14F-4D97-AF65-F5344CB8AC3E}">
        <p14:creationId xmlns:p14="http://schemas.microsoft.com/office/powerpoint/2010/main" val="638864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r" rtl="1">
              <a:buAutoNum type="arabicPeriod"/>
            </a:pPr>
            <a:r>
              <a:rPr lang="ar-EG" dirty="0"/>
              <a:t>السخرية</a:t>
            </a:r>
            <a:endParaRPr lang="en-US" dirty="0"/>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تستخدم السخرية وجهة نظر كوميدية للتعليق على الأحداث الجارية أو الطبيعة البشرية أو غيرها من الموضوعات الاجتماعية. يمكن أن تكون السخرية جزءًا صحيًا من عملية التواصل، ولكن خارج السياق، يمكن استخدامها للتضليل.</a:t>
            </a:r>
            <a:endParaRPr lang="en-US" sz="1100" spc="40" dirty="0">
              <a:latin typeface="Optimistic Text" panose="020B0503020203020204" pitchFamily="34" charset="0"/>
              <a:sym typeface="Arial"/>
            </a:endParaRPr>
          </a:p>
          <a:p>
            <a:pPr algn="r" rtl="1">
              <a:buSzPct val="100000"/>
              <a:buNone/>
            </a:pPr>
            <a:r>
              <a:rPr lang="ar-EG" sz="1100" dirty="0">
                <a:solidFill>
                  <a:schemeClr val="tx2"/>
                </a:solidFill>
              </a:rPr>
              <a:t>منشور على فيسبوك من  موقع ويب ساخر</a:t>
            </a:r>
            <a:endParaRPr lang="en-US" sz="1100" dirty="0"/>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endParaRPr lang="en-US" dirty="0">
              <a:highlight>
                <a:srgbClr val="00FFFF"/>
              </a:highlight>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endParaRPr lang="en-US" dirty="0">
              <a:highlight>
                <a:srgbClr val="00FFFF"/>
              </a:highlight>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endParaRPr lang="en-US" dirty="0">
              <a:highlight>
                <a:srgbClr val="00FFFF"/>
              </a:highlight>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endParaRPr lang="en-US" dirty="0">
              <a:highlight>
                <a:srgbClr val="00FFFF"/>
              </a:highlight>
            </a:endParaRP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highlight>
                  <a:srgbClr val="00FFFF"/>
                </a:highlight>
              </a:rPr>
              <a:t>ملاحظة للميسر: قدم هذا الموقع كمثال أو أنشئ أمثلة محلية.</a:t>
            </a:r>
            <a:r>
              <a:rPr lang="en-US" dirty="0">
                <a:highlight>
                  <a:srgbClr val="00FFFF"/>
                </a:highlight>
              </a:rPr>
              <a:t> </a:t>
            </a: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endParaRPr lang="en-US" dirty="0">
              <a:highlight>
                <a:srgbClr val="00FFFF"/>
              </a:highlight>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endParaRPr lang="en-US" sz="1100" dirty="0"/>
          </a:p>
          <a:p>
            <a:pPr marL="228600" indent="-228600">
              <a:buAutoNum type="arabicPeriod"/>
            </a:pPr>
            <a:endParaRPr lang="en-US" dirty="0"/>
          </a:p>
        </p:txBody>
      </p:sp>
    </p:spTree>
    <p:extLst>
      <p:ext uri="{BB962C8B-B14F-4D97-AF65-F5344CB8AC3E}">
        <p14:creationId xmlns:p14="http://schemas.microsoft.com/office/powerpoint/2010/main" val="4268804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2. </a:t>
            </a:r>
            <a:r>
              <a:rPr lang="ar-EG" sz="1100" spc="260" dirty="0">
                <a:solidFill>
                  <a:schemeClr val="accent2"/>
                </a:solidFill>
                <a:latin typeface="Optimistic Display" panose="020B0603020203020204" pitchFamily="34" charset="0"/>
                <a:cs typeface="Optimistic Display" panose="020B0603020203020204" pitchFamily="34" charset="0"/>
                <a:sym typeface="Arial"/>
              </a:rPr>
              <a:t>اتصال خاطئ</a:t>
            </a:r>
            <a:endParaRPr lang="en-US" dirty="0"/>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يُعرف أيضًا باسم</a:t>
            </a:r>
            <a:r>
              <a:rPr lang="en-US" sz="1100" spc="40" dirty="0" err="1">
                <a:latin typeface="Optimistic Text" panose="020B0503020203020204" pitchFamily="34" charset="0"/>
                <a:sym typeface="Arial"/>
              </a:rPr>
              <a:t>clickbait</a:t>
            </a:r>
            <a:r>
              <a:rPr lang="en-US" sz="1100" spc="40" dirty="0">
                <a:latin typeface="Optimistic Text" panose="020B0503020203020204" pitchFamily="34" charset="0"/>
                <a:sym typeface="Arial"/>
              </a:rPr>
              <a:t> </a:t>
            </a:r>
            <a:r>
              <a:rPr lang="ar-EG" sz="1100" spc="40" dirty="0">
                <a:latin typeface="Optimistic Text" panose="020B0503020203020204" pitchFamily="34" charset="0"/>
                <a:sym typeface="Arial"/>
              </a:rPr>
              <a:t> (طعم النقرة)</a:t>
            </a:r>
            <a:r>
              <a:rPr lang="en-US" sz="1100" spc="40" dirty="0">
                <a:latin typeface="Optimistic Text" panose="020B0503020203020204" pitchFamily="34" charset="0"/>
                <a:sym typeface="Arial"/>
              </a:rPr>
              <a:t>، </a:t>
            </a:r>
            <a:r>
              <a:rPr lang="ar-EG" sz="1100" spc="40" dirty="0">
                <a:latin typeface="Optimistic Text" panose="020B0503020203020204" pitchFamily="34" charset="0"/>
                <a:sym typeface="Arial"/>
              </a:rPr>
              <a:t>ويستخدم هذا النوع من المعلومات المضللة صورًا أو لغة مثيرة لإغراء الأفراد لدفعهم للنقر على مقالة، ولكنها لا تعبر عن المحتوى الفعلي للمقال.</a:t>
            </a:r>
            <a:endParaRPr lang="en-US" sz="1100" spc="40" dirty="0">
              <a:latin typeface="Optimistic Text" panose="020B0503020203020204" pitchFamily="34" charset="0"/>
              <a:sym typeface="Arial"/>
            </a:endParaRPr>
          </a:p>
          <a:p>
            <a:pPr algn="r" rtl="1">
              <a:buSzPct val="100000"/>
              <a:buNone/>
            </a:pPr>
            <a:r>
              <a:rPr lang="ar-EG" sz="1100" dirty="0">
                <a:solidFill>
                  <a:schemeClr val="tx2"/>
                </a:solidFill>
              </a:rPr>
              <a:t>مثال على عنوان يستخدم أسلوب طعم النقرة.</a:t>
            </a:r>
            <a:endParaRPr lang="en-US" dirty="0"/>
          </a:p>
        </p:txBody>
      </p:sp>
    </p:spTree>
    <p:extLst>
      <p:ext uri="{BB962C8B-B14F-4D97-AF65-F5344CB8AC3E}">
        <p14:creationId xmlns:p14="http://schemas.microsoft.com/office/powerpoint/2010/main" val="304128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lvl="0" algn="r" rtl="1">
              <a:lnSpc>
                <a:spcPts val="5400"/>
              </a:lnSpc>
              <a:spcBef>
                <a:spcPts val="1800"/>
              </a:spcBef>
              <a:spcAft>
                <a:spcPts val="0"/>
              </a:spcAft>
              <a:defRPr/>
            </a:pPr>
            <a:r>
              <a:rPr lang="ar-EG" sz="1800" b="1" dirty="0">
                <a:solidFill>
                  <a:srgbClr val="1C2B33"/>
                </a:solidFill>
              </a:rPr>
              <a:t>مقدمة في الثقافة الإعلامية</a:t>
            </a:r>
          </a:p>
          <a:p>
            <a:pPr lvl="0" algn="r" rtl="1">
              <a:lnSpc>
                <a:spcPts val="5400"/>
              </a:lnSpc>
              <a:spcBef>
                <a:spcPts val="1800"/>
              </a:spcBef>
              <a:spcAft>
                <a:spcPts val="0"/>
              </a:spcAft>
              <a:defRPr/>
            </a:pPr>
            <a:r>
              <a:rPr lang="ar-EG" sz="1800" b="1" dirty="0">
                <a:solidFill>
                  <a:srgbClr val="1C2B33"/>
                </a:solidFill>
              </a:rPr>
              <a:t>معلومات رقمية موثوقة</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تقييم المعلومات عبر الإنترنت: </a:t>
            </a:r>
            <a:r>
              <a:rPr lang="en-US" sz="1800" dirty="0">
                <a:solidFill>
                  <a:srgbClr val="1C2B33"/>
                </a:solidFill>
              </a:rPr>
              <a:t>SIFT، </a:t>
            </a:r>
            <a:r>
              <a:rPr lang="ar-EG" sz="1800" dirty="0">
                <a:solidFill>
                  <a:srgbClr val="1C2B33"/>
                </a:solidFill>
              </a:rPr>
              <a:t>ومصادر الأخبار، ومصادر المعلومات المرئية، والصور ومقاطع الفيديو التي تم التلاعب بها</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التضليل مقابل المعلومات المضللة</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الإعلان عبر الإنترنت: طعم النقرة</a:t>
            </a:r>
            <a:r>
              <a:rPr lang="en-US" sz="1800" dirty="0">
                <a:solidFill>
                  <a:srgbClr val="1C2B33"/>
                </a:solidFill>
              </a:rPr>
              <a:t>، </a:t>
            </a:r>
            <a:r>
              <a:rPr lang="ar-EG" sz="1800" dirty="0">
                <a:solidFill>
                  <a:srgbClr val="1C2B33"/>
                </a:solidFill>
              </a:rPr>
              <a:t>والتدعيمات والمحتوى المدعوم، وضبط تفضيلات الإعلانات</a:t>
            </a:r>
          </a:p>
          <a:p>
            <a:pPr lvl="0" algn="r" rtl="1">
              <a:lnSpc>
                <a:spcPts val="5400"/>
              </a:lnSpc>
              <a:spcBef>
                <a:spcPts val="1800"/>
              </a:spcBef>
              <a:spcAft>
                <a:spcPts val="0"/>
              </a:spcAft>
              <a:defRPr/>
            </a:pPr>
            <a:r>
              <a:rPr lang="ar-EG" sz="1800" b="1" dirty="0">
                <a:solidFill>
                  <a:srgbClr val="1C2B33"/>
                </a:solidFill>
              </a:rPr>
              <a:t>الثقافة الإعلامية والهوية والسمعة على الإنترنت</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صياغة بصمتك الرقمية</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عواقب المشاركة</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الثقافة</a:t>
            </a:r>
            <a:r>
              <a:rPr lang="ar-EG" sz="1800" baseline="0" dirty="0">
                <a:solidFill>
                  <a:srgbClr val="1C2B33"/>
                </a:solidFill>
              </a:rPr>
              <a:t> </a:t>
            </a:r>
            <a:r>
              <a:rPr lang="ar-EG" sz="1800" dirty="0">
                <a:solidFill>
                  <a:srgbClr val="1C2B33"/>
                </a:solidFill>
              </a:rPr>
              <a:t>الإعلامية والهوية عبر الإنترنت: تحيز التأكيد ، غرف الصدى</a:t>
            </a:r>
          </a:p>
          <a:p>
            <a:pPr lvl="0" algn="r" rtl="1">
              <a:lnSpc>
                <a:spcPts val="5400"/>
              </a:lnSpc>
              <a:spcBef>
                <a:spcPts val="1800"/>
              </a:spcBef>
              <a:spcAft>
                <a:spcPts val="0"/>
              </a:spcAft>
              <a:defRPr/>
            </a:pPr>
            <a:r>
              <a:rPr lang="ar-EG" sz="1800" b="1" dirty="0">
                <a:solidFill>
                  <a:srgbClr val="1C2B33"/>
                </a:solidFill>
              </a:rPr>
              <a:t>التعامل مع المعلومات الخاطئة</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التصدي للمعلومات المضللة والمعلومات الخاطئة</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الحديث عن المعلومات الخاطئة</a:t>
            </a:r>
          </a:p>
          <a:p>
            <a:pPr marL="285750" lvl="0" indent="-285750" algn="r" rtl="1">
              <a:lnSpc>
                <a:spcPts val="5400"/>
              </a:lnSpc>
              <a:spcBef>
                <a:spcPts val="1800"/>
              </a:spcBef>
              <a:spcAft>
                <a:spcPts val="0"/>
              </a:spcAft>
              <a:buFont typeface="Arial" pitchFamily="34" charset="0"/>
              <a:buChar char="•"/>
              <a:defRPr/>
            </a:pPr>
            <a:r>
              <a:rPr lang="ar-EG" sz="1800" dirty="0">
                <a:solidFill>
                  <a:srgbClr val="1C2B33"/>
                </a:solidFill>
              </a:rPr>
              <a:t>تصحيح المعلومات</a:t>
            </a:r>
            <a:endParaRPr lang="en-US" dirty="0"/>
          </a:p>
        </p:txBody>
      </p:sp>
    </p:spTree>
    <p:extLst>
      <p:ext uri="{BB962C8B-B14F-4D97-AF65-F5344CB8AC3E}">
        <p14:creationId xmlns:p14="http://schemas.microsoft.com/office/powerpoint/2010/main" val="249076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spc="260" dirty="0">
                <a:solidFill>
                  <a:schemeClr val="accent2"/>
                </a:solidFill>
                <a:latin typeface="Optimistic Display" panose="020B0603020203020204" pitchFamily="34" charset="0"/>
                <a:cs typeface="Optimistic Display" panose="020B0603020203020204" pitchFamily="34" charset="0"/>
                <a:sym typeface="Arial"/>
              </a:rPr>
              <a:t>3. المحتوى المضلل</a:t>
            </a:r>
            <a:endParaRPr lang="en-US" sz="1100" spc="260" dirty="0">
              <a:solidFill>
                <a:schemeClr val="accent2"/>
              </a:solidFill>
              <a:latin typeface="Optimistic Display" panose="020B0603020203020204" pitchFamily="34" charset="0"/>
              <a:cs typeface="Optimistic Display" panose="020B0603020203020204" pitchFamily="34" charset="0"/>
              <a:sym typeface="Arial"/>
            </a:endParaRP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محتوى حقيقي ولكنه مستخدم بطريقة مضللة.</a:t>
            </a:r>
            <a:endParaRPr lang="en-US" sz="1100" spc="40" dirty="0">
              <a:latin typeface="Optimistic Text" panose="020B0503020203020204" pitchFamily="34" charset="0"/>
              <a:sym typeface="Arial"/>
            </a:endParaRPr>
          </a:p>
          <a:p>
            <a:pPr algn="r" rtl="1"/>
            <a:r>
              <a:rPr lang="ar-EG" dirty="0"/>
              <a:t>تم استخدام خريطة تظهر الحركة الجوية في جميع أنحاء العالم في عام 2011 بشكل خاطئ لإظهار حركة الأشخاص خارج ووهان، الصين.</a:t>
            </a:r>
            <a:endParaRPr lang="en-US" dirty="0"/>
          </a:p>
        </p:txBody>
      </p:sp>
    </p:spTree>
    <p:extLst>
      <p:ext uri="{BB962C8B-B14F-4D97-AF65-F5344CB8AC3E}">
        <p14:creationId xmlns:p14="http://schemas.microsoft.com/office/powerpoint/2010/main" val="2901731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en-US" dirty="0"/>
              <a:t>4. </a:t>
            </a:r>
            <a:r>
              <a:rPr lang="ar-EG" sz="1100" spc="260" dirty="0">
                <a:solidFill>
                  <a:schemeClr val="accent2"/>
                </a:solidFill>
                <a:latin typeface="Optimistic Display" panose="020B0603020203020204" pitchFamily="34" charset="0"/>
                <a:cs typeface="Optimistic Display" panose="020B0603020203020204" pitchFamily="34" charset="0"/>
                <a:sym typeface="Arial"/>
              </a:rPr>
              <a:t>محتوى محتال</a:t>
            </a:r>
            <a:endParaRPr lang="en-US" dirty="0"/>
          </a:p>
          <a:p>
            <a:pPr algn="r" defTabSz="1828800" rtl="1">
              <a:lnSpc>
                <a:spcPts val="4200"/>
              </a:lnSpc>
              <a:spcAft>
                <a:spcPts val="1800"/>
              </a:spcAft>
              <a:buSzPct val="100000"/>
              <a:buNone/>
              <a:defRPr/>
            </a:pPr>
            <a:r>
              <a:rPr lang="ar-EG" sz="1100" dirty="0"/>
              <a:t>محتوى زائف أو مضلل تم تصميمه ليبدو كما لو كان من مؤسسة أو مصدر حسن السمعة، ولكنه ليس كذلك في الواقع.</a:t>
            </a:r>
            <a:endParaRPr lang="en-US" sz="1100" spc="40" dirty="0">
              <a:latin typeface="Optimistic Text" panose="020B0503020203020204" pitchFamily="34" charset="0"/>
              <a:sym typeface="Arial"/>
            </a:endParaRPr>
          </a:p>
          <a:p>
            <a:pPr algn="r" rtl="1">
              <a:buSzPct val="100000"/>
              <a:buNone/>
            </a:pPr>
            <a:r>
              <a:rPr lang="ar-EG" dirty="0"/>
              <a:t>حساب فيسبوك محتال يتظاهر بأنه خدمة إخبارية لنشر معلومات كاذبة</a:t>
            </a:r>
          </a:p>
          <a:p>
            <a:pPr algn="r" rtl="1">
              <a:buSzPct val="100000"/>
              <a:buNone/>
            </a:pPr>
            <a:r>
              <a:rPr lang="ar-EG" sz="1100" dirty="0">
                <a:solidFill>
                  <a:schemeClr val="tx2"/>
                </a:solidFill>
              </a:rPr>
              <a:t>مقابل</a:t>
            </a:r>
          </a:p>
          <a:p>
            <a:pPr algn="r" rtl="1">
              <a:buSzPct val="100000"/>
              <a:buNone/>
            </a:pPr>
            <a:r>
              <a:rPr lang="ar-EG" dirty="0"/>
              <a:t>الحساب الحقيقي الذي يتم انتحال صفته</a:t>
            </a:r>
            <a:endParaRPr lang="en-US" sz="1100" dirty="0">
              <a:solidFill>
                <a:schemeClr val="tx2"/>
              </a:solidFill>
            </a:endParaRPr>
          </a:p>
        </p:txBody>
      </p:sp>
    </p:spTree>
    <p:extLst>
      <p:ext uri="{BB962C8B-B14F-4D97-AF65-F5344CB8AC3E}">
        <p14:creationId xmlns:p14="http://schemas.microsoft.com/office/powerpoint/2010/main" val="4285884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en-US" dirty="0"/>
              <a:t>5. </a:t>
            </a:r>
            <a:r>
              <a:rPr lang="ar-EG" sz="1100" spc="260" dirty="0">
                <a:solidFill>
                  <a:schemeClr val="accent2"/>
                </a:solidFill>
                <a:latin typeface="Optimistic Display" panose="020B0603020203020204" pitchFamily="34" charset="0"/>
                <a:cs typeface="Optimistic Display" panose="020B0603020203020204" pitchFamily="34" charset="0"/>
                <a:sym typeface="Arial"/>
              </a:rPr>
              <a:t>سياق خاطئ</a:t>
            </a:r>
            <a:endParaRPr lang="en-US" dirty="0"/>
          </a:p>
          <a:p>
            <a:pPr algn="r" defTabSz="1828800" rtl="1">
              <a:lnSpc>
                <a:spcPts val="4200"/>
              </a:lnSpc>
              <a:spcAft>
                <a:spcPts val="1800"/>
              </a:spcAft>
              <a:buSzPct val="100000"/>
              <a:buNone/>
              <a:defRPr/>
            </a:pPr>
            <a:r>
              <a:rPr lang="ar-EG" sz="1100" dirty="0"/>
              <a:t>محتوى حقيقي يتم مشاركته بمعلومات سياقية خاطئة.</a:t>
            </a:r>
            <a:endParaRPr lang="en-US" sz="1100" spc="40" dirty="0">
              <a:latin typeface="Optimistic Text" panose="020B0503020203020204" pitchFamily="34" charset="0"/>
              <a:sym typeface="Arial"/>
            </a:endParaRPr>
          </a:p>
          <a:p>
            <a:pPr algn="r" rtl="1">
              <a:buSzPct val="100000"/>
              <a:buNone/>
            </a:pPr>
            <a:r>
              <a:rPr lang="ar-EG" dirty="0"/>
              <a:t>يُزعم أن هذا الفيديو المنتشر بكثرة يُظهر سوق المواد الغذائية حيث نشأ فيروس كورونا، لكن تم فضحه من قبل مدققي الحقائق لأن الموقع في الفيديو لم يكن الصين</a:t>
            </a:r>
            <a:endParaRPr lang="en-US" dirty="0"/>
          </a:p>
        </p:txBody>
      </p:sp>
    </p:spTree>
    <p:extLst>
      <p:ext uri="{BB962C8B-B14F-4D97-AF65-F5344CB8AC3E}">
        <p14:creationId xmlns:p14="http://schemas.microsoft.com/office/powerpoint/2010/main" val="1096870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6</a:t>
            </a:r>
            <a:r>
              <a:rPr lang="ar-EG" dirty="0"/>
              <a:t>.</a:t>
            </a:r>
            <a:r>
              <a:rPr lang="ar-EG" baseline="0" dirty="0"/>
              <a:t> </a:t>
            </a:r>
            <a:r>
              <a:rPr lang="ar-EG" dirty="0"/>
              <a:t>محتوى تم التلاعب به</a:t>
            </a:r>
            <a:endParaRPr lang="en-US" dirty="0"/>
          </a:p>
          <a:p>
            <a:pPr algn="r" defTabSz="1828800" rtl="1">
              <a:lnSpc>
                <a:spcPts val="4200"/>
              </a:lnSpc>
              <a:spcAft>
                <a:spcPts val="1800"/>
              </a:spcAft>
              <a:buSzPct val="100000"/>
              <a:buNone/>
              <a:defRPr/>
            </a:pPr>
            <a:r>
              <a:rPr lang="ar-EG" sz="1100" dirty="0"/>
              <a:t>محتوى حقيقي، بما في ذلك الصور، تم تعديله ليكون مضللاً.</a:t>
            </a:r>
            <a:endParaRPr lang="en-US" sz="1100" spc="40" dirty="0">
              <a:latin typeface="Optimistic Text" panose="020B0503020203020204" pitchFamily="34" charset="0"/>
              <a:sym typeface="Arial"/>
            </a:endParaRPr>
          </a:p>
          <a:p>
            <a:endParaRPr lang="en-US" dirty="0"/>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تم تعديل هذه الصورة لتظهر الشخص وهو يأكل اللحوم لكي تكون تحريضية.</a:t>
            </a:r>
            <a:endParaRPr lang="en-US" dirty="0"/>
          </a:p>
          <a:p>
            <a:endParaRPr lang="en-US" dirty="0"/>
          </a:p>
        </p:txBody>
      </p:sp>
    </p:spTree>
    <p:extLst>
      <p:ext uri="{BB962C8B-B14F-4D97-AF65-F5344CB8AC3E}">
        <p14:creationId xmlns:p14="http://schemas.microsoft.com/office/powerpoint/2010/main" val="2495763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spc="260" dirty="0">
                <a:solidFill>
                  <a:schemeClr val="accent2"/>
                </a:solidFill>
                <a:latin typeface="Optimistic Display" panose="020B0603020203020204" pitchFamily="34" charset="0"/>
                <a:cs typeface="Optimistic Display" panose="020B0603020203020204" pitchFamily="34" charset="0"/>
                <a:sym typeface="Arial"/>
              </a:rPr>
              <a:t>7. محتوى ملفق</a:t>
            </a:r>
            <a:endParaRPr lang="en-US" sz="1100" spc="260" dirty="0">
              <a:solidFill>
                <a:schemeClr val="accent2"/>
              </a:solidFill>
              <a:latin typeface="Optimistic Display" panose="020B0603020203020204" pitchFamily="34" charset="0"/>
              <a:cs typeface="Optimistic Display" panose="020B0603020203020204" pitchFamily="34" charset="0"/>
              <a:sym typeface="Arial"/>
            </a:endParaRPr>
          </a:p>
          <a:p>
            <a:pPr algn="r" defTabSz="1828800" rtl="1">
              <a:lnSpc>
                <a:spcPts val="4200"/>
              </a:lnSpc>
              <a:spcAft>
                <a:spcPts val="1800"/>
              </a:spcAft>
              <a:buSzPct val="100000"/>
              <a:buNone/>
              <a:defRPr/>
            </a:pPr>
            <a:r>
              <a:rPr lang="ar-EG" sz="1100" dirty="0"/>
              <a:t>محتوى مزيف أو خاطئ بنسبة 100٪. في القسم التالي، ستتعرف على تقنية التزييف العميق. </a:t>
            </a:r>
          </a:p>
          <a:p>
            <a:pPr algn="r" defTabSz="1828800" rtl="1">
              <a:lnSpc>
                <a:spcPts val="4200"/>
              </a:lnSpc>
              <a:spcAft>
                <a:spcPts val="1800"/>
              </a:spcAft>
              <a:buSzPct val="100000"/>
              <a:buNone/>
              <a:defRPr/>
            </a:pPr>
            <a:r>
              <a:rPr lang="ar-EG" sz="1100" dirty="0">
                <a:hlinkClick r:id="rId3"/>
              </a:rPr>
              <a:t>التزييف العميق: هل هذا الفيديو حقيقي؟ | </a:t>
            </a:r>
            <a:r>
              <a:rPr lang="en-US" sz="1100" dirty="0">
                <a:hlinkClick r:id="rId3"/>
              </a:rPr>
              <a:t>NYT Opinion</a:t>
            </a:r>
            <a:endParaRPr lang="en-US" sz="1100" spc="40" dirty="0">
              <a:latin typeface="Optimistic Text" panose="020B0503020203020204" pitchFamily="34" charset="0"/>
              <a:sym typeface="Arial"/>
            </a:endParaRPr>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تم اختلاق هذه الصورة لإظهار شخصين معًا لم يلتقيا مطلقًا من أجل إثارة الجدل</a:t>
            </a:r>
            <a:endParaRPr lang="en-US" dirty="0"/>
          </a:p>
        </p:txBody>
      </p:sp>
    </p:spTree>
    <p:extLst>
      <p:ext uri="{BB962C8B-B14F-4D97-AF65-F5344CB8AC3E}">
        <p14:creationId xmlns:p14="http://schemas.microsoft.com/office/powerpoint/2010/main" val="2324671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spc="260" dirty="0">
                <a:solidFill>
                  <a:srgbClr val="1C2B33"/>
                </a:solidFill>
                <a:latin typeface="Optimistic Display" panose="020B0603020203020204" pitchFamily="34" charset="0"/>
                <a:cs typeface="Optimistic Display" panose="020B0603020203020204" pitchFamily="34" charset="0"/>
                <a:sym typeface="Arial"/>
              </a:rPr>
              <a:t>كيف يمكنني تمييز منشور كأخبار زائفة في </a:t>
            </a:r>
            <a:r>
              <a:rPr lang="ar-EG" sz="1100" spc="260" dirty="0">
                <a:solidFill>
                  <a:srgbClr val="1C2B33"/>
                </a:solidFill>
                <a:latin typeface="Optimistic Display" panose="020B0603020203020204" pitchFamily="34" charset="0"/>
                <a:cs typeface="Optimistic Display" panose="020B0603020203020204" pitchFamily="34" charset="0"/>
                <a:sym typeface="Arial"/>
                <a:hlinkClick r:id="rId3"/>
              </a:rPr>
              <a:t>فيسبوك</a:t>
            </a:r>
            <a:r>
              <a:rPr lang="ar-EG" sz="1100" spc="260" dirty="0">
                <a:solidFill>
                  <a:srgbClr val="1C2B33"/>
                </a:solidFill>
                <a:latin typeface="Optimistic Display" panose="020B0603020203020204" pitchFamily="34" charset="0"/>
                <a:cs typeface="Optimistic Display" panose="020B0603020203020204" pitchFamily="34" charset="0"/>
                <a:sym typeface="Arial"/>
              </a:rPr>
              <a:t>؟</a:t>
            </a:r>
            <a:endParaRPr lang="en-US" sz="1100" spc="260" dirty="0">
              <a:solidFill>
                <a:srgbClr val="1C2B33"/>
              </a:solidFill>
              <a:latin typeface="Optimistic Display" panose="020B0603020203020204" pitchFamily="34" charset="0"/>
              <a:cs typeface="Optimistic Display" panose="020B0603020203020204" pitchFamily="34" charset="0"/>
              <a:sym typeface="Arial"/>
            </a:endParaRPr>
          </a:p>
          <a:p>
            <a:pPr algn="r" rtl="1"/>
            <a:r>
              <a:rPr lang="ar-SA"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3"/>
              </a:rPr>
              <a:t>لحظة المنتج</a:t>
            </a:r>
            <a:r>
              <a:rPr lang="ar-SA"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كيف يمكنني تمييز منشور على فيسبوك على أنه أخبار كاذبة؟</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dirty="0"/>
              <a:t>لتمييز منشور كأخبار زائفة:</a:t>
            </a:r>
          </a:p>
          <a:p>
            <a:pPr marL="171450" indent="-171450" algn="r" rtl="1">
              <a:buFont typeface="Arial" pitchFamily="34" charset="0"/>
              <a:buChar char="•"/>
            </a:pPr>
            <a:r>
              <a:rPr lang="ar-EG" dirty="0"/>
              <a:t>انقر على  الثلاث النقاط الأفقية</a:t>
            </a:r>
            <a:r>
              <a:rPr lang="en-US" dirty="0"/>
              <a:t> </a:t>
            </a:r>
            <a:r>
              <a:rPr lang="ar-EG" dirty="0"/>
              <a:t>بجوار المنشور الذي تريد تمييزه كزائف.</a:t>
            </a:r>
          </a:p>
          <a:p>
            <a:pPr marL="171450" indent="-171450" algn="r" rtl="1">
              <a:buFont typeface="Arial" pitchFamily="34" charset="0"/>
              <a:buChar char="•"/>
            </a:pPr>
            <a:r>
              <a:rPr lang="ar-EG" dirty="0"/>
              <a:t>انقر على </a:t>
            </a:r>
            <a:r>
              <a:rPr lang="ar-EG" b="1" dirty="0"/>
              <a:t>الإبلاغ عن المنشور</a:t>
            </a:r>
            <a:r>
              <a:rPr lang="ar-EG" dirty="0"/>
              <a:t>.</a:t>
            </a:r>
          </a:p>
          <a:p>
            <a:pPr marL="171450" indent="-171450" algn="r" rtl="1">
              <a:buFont typeface="Arial" pitchFamily="34" charset="0"/>
              <a:buChar char="•"/>
            </a:pPr>
            <a:r>
              <a:rPr lang="ar-EG" dirty="0"/>
              <a:t>انقر على </a:t>
            </a:r>
            <a:r>
              <a:rPr lang="ar-EG" b="1" dirty="0"/>
              <a:t>معلومات زائفة</a:t>
            </a:r>
            <a:r>
              <a:rPr lang="ar-EG" dirty="0"/>
              <a:t>، ثم حدِّد نوع المعلومات الزائفة.</a:t>
            </a:r>
          </a:p>
          <a:p>
            <a:pPr marL="171450" indent="-171450" algn="r" rtl="1">
              <a:buFont typeface="Arial" pitchFamily="34" charset="0"/>
              <a:buChar char="•"/>
            </a:pPr>
            <a:r>
              <a:rPr lang="ar-EG" dirty="0"/>
              <a:t>انقر على </a:t>
            </a:r>
            <a:r>
              <a:rPr lang="ar-EG" b="1" dirty="0"/>
              <a:t>إرسال</a:t>
            </a:r>
            <a:r>
              <a:rPr lang="ar-EG" dirty="0"/>
              <a:t>.</a:t>
            </a:r>
          </a:p>
          <a:p>
            <a:pPr algn="r" rtl="1"/>
            <a:r>
              <a:rPr lang="ar-EG" dirty="0"/>
              <a:t>تعرَّف على المزيد عن سبب </a:t>
            </a:r>
            <a:r>
              <a:rPr lang="ar-EG" dirty="0">
                <a:hlinkClick r:id="rId4"/>
              </a:rPr>
              <a:t>مطالبتك بإرسال ملاحظات بشأن شيء ما على فيسبوك.</a:t>
            </a:r>
            <a:endParaRPr lang="ar-EG" dirty="0"/>
          </a:p>
          <a:p>
            <a:endParaRPr lang="en-US" dirty="0"/>
          </a:p>
        </p:txBody>
      </p:sp>
    </p:spTree>
    <p:extLst>
      <p:ext uri="{BB962C8B-B14F-4D97-AF65-F5344CB8AC3E}">
        <p14:creationId xmlns:p14="http://schemas.microsoft.com/office/powerpoint/2010/main" val="4249336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dirty="0"/>
              <a:t>كيف يتصدى فيسبوك للمعلومات المضللة</a:t>
            </a:r>
            <a:endParaRPr lang="en-US" sz="1100" spc="260" dirty="0">
              <a:solidFill>
                <a:srgbClr val="1C2B33"/>
              </a:solidFill>
              <a:latin typeface="Optimistic Display" panose="020B0603020203020204" pitchFamily="34" charset="0"/>
              <a:cs typeface="Optimistic Display" panose="020B0603020203020204" pitchFamily="34" charset="0"/>
              <a:sym typeface="Arial"/>
            </a:endParaRPr>
          </a:p>
          <a:p>
            <a:pPr algn="r" defTabSz="1828800" rtl="1">
              <a:lnSpc>
                <a:spcPts val="4200"/>
              </a:lnSpc>
              <a:spcAft>
                <a:spcPts val="600"/>
              </a:spcAft>
              <a:buFont typeface="Optimistic Text"/>
              <a:buNone/>
              <a:defRPr/>
            </a:pPr>
            <a:r>
              <a:rPr lang="ar-EG" sz="1100" b="1" cap="all" spc="250" dirty="0">
                <a:solidFill>
                  <a:schemeClr val="accent2"/>
                </a:solidFill>
                <a:latin typeface="Optimistic Text" panose="020B0503020203020204" pitchFamily="34" charset="0"/>
                <a:sym typeface="Arial"/>
              </a:rPr>
              <a:t>إزالة</a:t>
            </a:r>
            <a:endParaRPr lang="en-US" sz="1100" b="1" cap="all" spc="250" dirty="0">
              <a:solidFill>
                <a:schemeClr val="accent2"/>
              </a:solidFill>
              <a:latin typeface="Optimistic Text" panose="020B0503020203020204" pitchFamily="34" charset="0"/>
              <a:sym typeface="Arial"/>
            </a:endParaRPr>
          </a:p>
          <a:p>
            <a:pPr algn="r" defTabSz="1828800" rtl="1">
              <a:lnSpc>
                <a:spcPts val="4200"/>
              </a:lnSpc>
              <a:spcAft>
                <a:spcPts val="1800"/>
              </a:spcAft>
              <a:buNone/>
            </a:pPr>
            <a:r>
              <a:rPr lang="ar-EG" sz="1100" dirty="0"/>
              <a:t>يزيل أي محتوى ينتهك معايير مجتمع فيسبوك.</a:t>
            </a:r>
            <a:endParaRPr lang="en-US" sz="1100" spc="40" dirty="0">
              <a:latin typeface="Optimistic Text" panose="020B0503020203020204" pitchFamily="34" charset="0"/>
              <a:sym typeface="Arial"/>
            </a:endParaRPr>
          </a:p>
          <a:p>
            <a:pPr algn="r" defTabSz="1828800" rtl="1">
              <a:lnSpc>
                <a:spcPts val="4200"/>
              </a:lnSpc>
              <a:spcAft>
                <a:spcPts val="1800"/>
              </a:spcAft>
              <a:buNone/>
            </a:pPr>
            <a:r>
              <a:rPr lang="ar-EG" sz="1100" b="1" cap="all" spc="250" dirty="0">
                <a:solidFill>
                  <a:schemeClr val="accent2"/>
                </a:solidFill>
                <a:latin typeface="Optimistic Text" panose="020B0503020203020204" pitchFamily="34" charset="0"/>
              </a:rPr>
              <a:t>تقليل</a:t>
            </a:r>
          </a:p>
          <a:p>
            <a:pPr algn="r" defTabSz="1828800" rtl="1">
              <a:lnSpc>
                <a:spcPts val="4200"/>
              </a:lnSpc>
              <a:spcAft>
                <a:spcPts val="1800"/>
              </a:spcAft>
              <a:buNone/>
            </a:pPr>
            <a:r>
              <a:rPr lang="ar-EG" sz="1100" dirty="0"/>
              <a:t> يقلل من تأثير المحتوى الخاطئ أو المضلل عن طريق تقليل ظهوره في " آخر الأخبار" أو نتائج البحث. يقلل من توزيع المجموعات التي تنشر معلومات مضللة عن طريق إزالتها من المجموعات الموصى  بها للانضمام وإظهار مشاركاتها بشكل أقل في صفحات آخر الأخبار</a:t>
            </a:r>
            <a:r>
              <a:rPr lang="ar-EG" sz="1100" baseline="0" dirty="0"/>
              <a:t> </a:t>
            </a:r>
            <a:r>
              <a:rPr lang="ar-EG" sz="1100" dirty="0"/>
              <a:t>التابعة لأعضاء المجموعة.</a:t>
            </a:r>
            <a:endParaRPr lang="en-US" sz="1100" spc="40" dirty="0">
              <a:latin typeface="Optimistic Text" panose="020B0503020203020204" pitchFamily="34" charset="0"/>
              <a:sym typeface="Arial"/>
            </a:endParaRPr>
          </a:p>
          <a:p>
            <a:pPr algn="r" defTabSz="1828800" rtl="1">
              <a:lnSpc>
                <a:spcPts val="4200"/>
              </a:lnSpc>
              <a:spcAft>
                <a:spcPts val="1800"/>
              </a:spcAft>
              <a:buNone/>
            </a:pPr>
            <a:r>
              <a:rPr lang="ar-EG" sz="1100" b="1" cap="all" spc="250" dirty="0">
                <a:solidFill>
                  <a:schemeClr val="accent2"/>
                </a:solidFill>
                <a:latin typeface="Optimistic Text" panose="020B0503020203020204" pitchFamily="34" charset="0"/>
                <a:sym typeface="Arial"/>
              </a:rPr>
              <a:t>إعلام</a:t>
            </a:r>
          </a:p>
          <a:p>
            <a:pPr algn="r" defTabSz="1828800" rtl="1">
              <a:lnSpc>
                <a:spcPts val="4200"/>
              </a:lnSpc>
              <a:spcAft>
                <a:spcPts val="1800"/>
              </a:spcAft>
              <a:buNone/>
            </a:pPr>
            <a:r>
              <a:rPr lang="ar-EG" sz="1100" spc="40" dirty="0">
                <a:latin typeface="Optimistic Text" panose="020B0503020203020204" pitchFamily="34" charset="0"/>
                <a:sym typeface="Arial"/>
              </a:rPr>
              <a:t>يستخدم مدقق حقائق مستقل لمراجعة المحتوى ويقدم إشعارات وعلامات تحذير للمحتوى المشكوك فيه.</a:t>
            </a:r>
            <a:endParaRPr lang="en-US" sz="1100" spc="40" dirty="0">
              <a:latin typeface="Optimistic Text" panose="020B0503020203020204" pitchFamily="34" charset="0"/>
              <a:sym typeface="Arial"/>
            </a:endParaRPr>
          </a:p>
          <a:p>
            <a:pPr algn="r" defTabSz="1828800" rtl="1">
              <a:lnSpc>
                <a:spcPts val="4200"/>
              </a:lnSpc>
              <a:spcAft>
                <a:spcPts val="1800"/>
              </a:spcAft>
              <a:buNone/>
            </a:pP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133515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dirty="0"/>
              <a:t>مناقشة/ تأمل ذاتي</a:t>
            </a:r>
            <a:endParaRPr lang="en-US" dirty="0"/>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r>
              <a:rPr lang="ar-EG" sz="1100" dirty="0"/>
              <a:t>هل واجهت أيًا من الأنواع السبعة للمعلومات المضللة؟ كيف كانت ردة فعلك؟ تحاول المعلومات المضللة أحيانًا إثارة استجابة عاطفية. كيف جعلتك المعلومات تشعر؟ كيف يمكنك أن تتفاعل بشكل مختلف الآن بعد أن أصبحت أكثر وعيًا بوجود هذه الأنواع من المعلومات؟</a:t>
            </a:r>
            <a:endParaRPr lang="en-US" sz="1100" spc="40" dirty="0">
              <a:latin typeface="Optimistic Text" panose="020B0503020203020204" pitchFamily="34" charset="0"/>
              <a:sym typeface="Arial"/>
            </a:endParaRPr>
          </a:p>
        </p:txBody>
      </p:sp>
    </p:spTree>
    <p:extLst>
      <p:ext uri="{BB962C8B-B14F-4D97-AF65-F5344CB8AC3E}">
        <p14:creationId xmlns:p14="http://schemas.microsoft.com/office/powerpoint/2010/main" val="2849849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الإعلان عبر الإنترنت</a:t>
            </a:r>
            <a:endParaRPr lang="en-US" dirty="0"/>
          </a:p>
          <a:p>
            <a:pPr lvl="0" algn="r" defTabSz="1828800" rtl="1">
              <a:lnSpc>
                <a:spcPts val="4200"/>
              </a:lnSpc>
              <a:spcAft>
                <a:spcPts val="1800"/>
              </a:spcAft>
              <a:buNone/>
            </a:pPr>
            <a:r>
              <a:rPr lang="ar-EG" sz="1100" dirty="0"/>
              <a:t>يستخدم </a:t>
            </a:r>
            <a:r>
              <a:rPr lang="ar-EG" sz="1100" b="1" spc="40" dirty="0">
                <a:solidFill>
                  <a:schemeClr val="accent1"/>
                </a:solidFill>
                <a:latin typeface="Optimistic Text" panose="020B0503020203020204" pitchFamily="34" charset="0"/>
              </a:rPr>
              <a:t>الإعلان عبر الإنترنت </a:t>
            </a:r>
            <a:r>
              <a:rPr lang="ar-EG" sz="1100" dirty="0"/>
              <a:t>مجموعة متنوعة من الاستراتيجيات لدفع الأشخاص إلى النقر على الإعلانات أو التفاعل مع المنتجات والخدمات. </a:t>
            </a:r>
          </a:p>
          <a:p>
            <a:pPr lvl="0" algn="r" defTabSz="1828800" rtl="1">
              <a:lnSpc>
                <a:spcPts val="4200"/>
              </a:lnSpc>
              <a:spcAft>
                <a:spcPts val="1800"/>
              </a:spcAft>
              <a:buNone/>
            </a:pPr>
            <a:r>
              <a:rPr lang="ar-EG" sz="1100" dirty="0"/>
              <a:t>تتضمن بعض هذه الاستراتيجيات عناوين </a:t>
            </a:r>
            <a:r>
              <a:rPr lang="ar-EG" sz="1100" dirty="0" err="1"/>
              <a:t>clickbait</a:t>
            </a:r>
            <a:r>
              <a:rPr lang="ar-EG" sz="1100" dirty="0"/>
              <a:t> (طُعم النقرة) </a:t>
            </a:r>
            <a:r>
              <a:rPr lang="ar-EG" sz="1100" dirty="0" err="1"/>
              <a:t>والتدعيمات</a:t>
            </a:r>
            <a:r>
              <a:rPr lang="ar-EG" sz="1100" dirty="0"/>
              <a:t> والمشاركات الدعائية. </a:t>
            </a:r>
          </a:p>
          <a:p>
            <a:pPr lvl="0" algn="r" defTabSz="1828800" rtl="1">
              <a:lnSpc>
                <a:spcPts val="4200"/>
              </a:lnSpc>
              <a:spcAft>
                <a:spcPts val="1800"/>
              </a:spcAft>
              <a:buNone/>
            </a:pPr>
            <a:r>
              <a:rPr lang="ar-EG" sz="1100" dirty="0"/>
              <a:t>يمكنك التحكم في الإعلانات التي تراها من خلال تعديل تفضيلاتك الإعلانية.</a:t>
            </a:r>
            <a:endParaRPr lang="en-US" sz="1100" spc="40" dirty="0">
              <a:solidFill>
                <a:srgbClr val="1C2B33"/>
              </a:solidFill>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668360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a:lnSpc>
                <a:spcPts val="4200"/>
              </a:lnSpc>
              <a:spcAft>
                <a:spcPts val="1800"/>
              </a:spcAft>
              <a:buSzPct val="100000"/>
              <a:buNone/>
            </a:pPr>
            <a:r>
              <a:rPr lang="ar-EG" sz="1100" spc="40" dirty="0">
                <a:latin typeface="Optimistic Text" panose="020B0503020203020204" pitchFamily="34" charset="0"/>
                <a:sym typeface="Arial"/>
              </a:rPr>
              <a:t>يستخدم</a:t>
            </a:r>
            <a:r>
              <a:rPr lang="en-US" sz="1100" b="1" spc="40" dirty="0">
                <a:solidFill>
                  <a:schemeClr val="accent1"/>
                </a:solidFill>
                <a:latin typeface="Optimistic Text" panose="020B0503020203020204" pitchFamily="34" charset="0"/>
                <a:sym typeface="Arial"/>
              </a:rPr>
              <a:t>Clickbait</a:t>
            </a:r>
            <a:r>
              <a:rPr lang="en-US" sz="1100" spc="40" dirty="0">
                <a:latin typeface="Optimistic Text" panose="020B0503020203020204" pitchFamily="34" charset="0"/>
                <a:sym typeface="Arial"/>
              </a:rPr>
              <a:t> </a:t>
            </a:r>
            <a:r>
              <a:rPr lang="ar-EG" sz="1100" spc="40" dirty="0">
                <a:latin typeface="Optimistic Text" panose="020B0503020203020204" pitchFamily="34" charset="0"/>
                <a:sym typeface="Arial"/>
              </a:rPr>
              <a:t> التنسيق والعناوين والصور المثيرة أو العاطفية لجذب انتباهك ودفعك للنقر على مقال.</a:t>
            </a: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يمكن العثور على</a:t>
            </a:r>
            <a:r>
              <a:rPr lang="en-US" sz="1100" spc="40" dirty="0">
                <a:latin typeface="Optimistic Text" panose="020B0503020203020204" pitchFamily="34" charset="0"/>
                <a:sym typeface="Arial"/>
              </a:rPr>
              <a:t>Clickbait </a:t>
            </a:r>
            <a:r>
              <a:rPr lang="ar-EG" sz="1100" spc="40" dirty="0">
                <a:latin typeface="Optimistic Text" panose="020B0503020203020204" pitchFamily="34" charset="0"/>
                <a:sym typeface="Arial"/>
              </a:rPr>
              <a:t> على المدونات أو وسائل التواصل الاجتماعي، لكن مصادر الأخبار الشرعية تبيع أيضًا مساحة إعلانية للشركات التي تنتج محتوى </a:t>
            </a:r>
            <a:r>
              <a:rPr lang="en-US" sz="1100" spc="40" dirty="0">
                <a:latin typeface="Optimistic Text" panose="020B0503020203020204" pitchFamily="34" charset="0"/>
                <a:sym typeface="Arial"/>
              </a:rPr>
              <a:t>clickbait</a:t>
            </a: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حتى المؤسسات الإخبارية ذات المصداقية ستستخدم أحيانًا </a:t>
            </a:r>
            <a:r>
              <a:rPr lang="en-US" sz="1100" spc="40" dirty="0">
                <a:latin typeface="Optimistic Text" panose="020B0503020203020204" pitchFamily="34" charset="0"/>
                <a:sym typeface="Arial"/>
              </a:rPr>
              <a:t>clickbait</a:t>
            </a:r>
            <a:r>
              <a:rPr lang="ar-EG" sz="1100" spc="40" dirty="0">
                <a:latin typeface="Optimistic Text" panose="020B0503020203020204" pitchFamily="34" charset="0"/>
                <a:sym typeface="Arial"/>
              </a:rPr>
              <a:t> لدفع الأشخاص للنقر على قصصهم، وزيادة حجم الزيارات وتحقيق الإيرادات</a:t>
            </a:r>
            <a:endParaRPr lang="en-US" sz="1100" spc="40" dirty="0">
              <a:latin typeface="Optimistic Text" panose="020B0503020203020204" pitchFamily="34" charset="0"/>
              <a:sym typeface="Arial"/>
            </a:endParaRPr>
          </a:p>
        </p:txBody>
      </p:sp>
    </p:spTree>
    <p:extLst>
      <p:ext uri="{BB962C8B-B14F-4D97-AF65-F5344CB8AC3E}">
        <p14:creationId xmlns:p14="http://schemas.microsoft.com/office/powerpoint/2010/main" val="321126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indent="0" algn="r" rtl="1">
              <a:buNone/>
            </a:pPr>
            <a:r>
              <a:rPr lang="ar-EG" dirty="0"/>
              <a:t>أهداف الوحدة التعليمية</a:t>
            </a: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سيتمكن المشاركون من تحديد وتقييم مصداقية المصادر الرقمية (بما في ذلك التحقق من المصادر وتحديد التحيز والمعلومات المضللة والوسائط التي تم التلاعب بها وتقييم عمليات البحث).</a:t>
            </a: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سيتمكن المشاركون من شرح كيف يؤثر نشاطهم عبر الإنترنت والمحتوى الذي يشاركونه على هويتهم وسمعتهم على الإنترنت.</a:t>
            </a: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سيعرف المشاركون كيفية زيادة الوعي و</a:t>
            </a:r>
            <a:r>
              <a:rPr lang="en-US" sz="1100" spc="40" dirty="0">
                <a:latin typeface="Optimistic Text" panose="020B0503020203020204" pitchFamily="34" charset="0"/>
                <a:sym typeface="Arial"/>
              </a:rPr>
              <a:t>/</a:t>
            </a:r>
            <a:r>
              <a:rPr lang="ar-EG" sz="1100" spc="40" dirty="0">
                <a:latin typeface="Optimistic Text" panose="020B0503020203020204" pitchFamily="34" charset="0"/>
                <a:sym typeface="Arial"/>
              </a:rPr>
              <a:t> أو الإبلاغ عن المعلومات الخاطئة المشتبه بها.</a:t>
            </a:r>
            <a:endParaRPr lang="en-US" sz="1100" spc="40" dirty="0">
              <a:latin typeface="Optimistic Text" panose="020B0503020203020204" pitchFamily="34" charset="0"/>
              <a:sym typeface="Arial"/>
            </a:endParaRPr>
          </a:p>
          <a:p>
            <a:pPr marL="158750" indent="0">
              <a:buNone/>
            </a:pPr>
            <a:endParaRPr lang="en-US" dirty="0"/>
          </a:p>
          <a:p>
            <a:pPr marL="0" indent="0" algn="r" rtl="1">
              <a:lnSpc>
                <a:spcPts val="4200"/>
              </a:lnSpc>
              <a:spcBef>
                <a:spcPts val="2400"/>
              </a:spcBef>
              <a:buSzPct val="100000"/>
              <a:buFont typeface="Optimistic Text"/>
              <a:buNone/>
              <a:defRPr/>
            </a:pPr>
            <a:r>
              <a:rPr lang="ar-EG" sz="1100" b="1" cap="all" spc="250" dirty="0">
                <a:solidFill>
                  <a:srgbClr val="1C2B33"/>
                </a:solidFill>
                <a:latin typeface="Optimistic Text" panose="020B0503020203020204" pitchFamily="34" charset="0"/>
                <a:sym typeface="Arial"/>
              </a:rPr>
              <a:t>معايير مجتمع فيسبوك ذات الصلة</a:t>
            </a:r>
          </a:p>
          <a:p>
            <a:pPr algn="r" rtl="1">
              <a:lnSpc>
                <a:spcPts val="4200"/>
              </a:lnSpc>
              <a:spcBef>
                <a:spcPts val="2400"/>
              </a:spcBef>
              <a:buSzPct val="100000"/>
              <a:buFont typeface="Arial" pitchFamily="34" charset="0"/>
              <a:buChar char="•"/>
              <a:defRPr/>
            </a:pPr>
            <a:r>
              <a:rPr lang="ar-EG" sz="1100" cap="all" spc="250" dirty="0">
                <a:solidFill>
                  <a:srgbClr val="1C2B33"/>
                </a:solidFill>
                <a:latin typeface="Optimistic Text" panose="020B0503020203020204" pitchFamily="34" charset="0"/>
                <a:sym typeface="Arial"/>
              </a:rPr>
              <a:t>التضليل</a:t>
            </a:r>
          </a:p>
          <a:p>
            <a:pPr algn="r" rtl="1">
              <a:lnSpc>
                <a:spcPts val="4200"/>
              </a:lnSpc>
              <a:spcBef>
                <a:spcPts val="2400"/>
              </a:spcBef>
              <a:buSzPct val="100000"/>
              <a:buFont typeface="Arial" pitchFamily="34" charset="0"/>
              <a:buChar char="•"/>
              <a:defRPr/>
            </a:pPr>
            <a:r>
              <a:rPr lang="ar-EG" sz="1100" cap="all" spc="250" dirty="0">
                <a:solidFill>
                  <a:srgbClr val="1C2B33"/>
                </a:solidFill>
                <a:latin typeface="Optimistic Text" panose="020B0503020203020204" pitchFamily="34" charset="0"/>
                <a:sym typeface="Arial"/>
              </a:rPr>
              <a:t>السلوك الزائف</a:t>
            </a:r>
          </a:p>
          <a:p>
            <a:pPr algn="r" rtl="1">
              <a:lnSpc>
                <a:spcPts val="4200"/>
              </a:lnSpc>
              <a:spcBef>
                <a:spcPts val="2400"/>
              </a:spcBef>
              <a:buSzPct val="100000"/>
              <a:buFont typeface="Arial" pitchFamily="34" charset="0"/>
              <a:buChar char="•"/>
              <a:defRPr/>
            </a:pPr>
            <a:r>
              <a:rPr lang="ar-EG" sz="1100" cap="all" spc="250" dirty="0">
                <a:solidFill>
                  <a:srgbClr val="1C2B33"/>
                </a:solidFill>
                <a:latin typeface="Optimistic Text" panose="020B0503020203020204" pitchFamily="34" charset="0"/>
                <a:sym typeface="Arial"/>
              </a:rPr>
              <a:t>الأخبار الكاذبة</a:t>
            </a:r>
          </a:p>
          <a:p>
            <a:pPr algn="r" rtl="1">
              <a:lnSpc>
                <a:spcPts val="4200"/>
              </a:lnSpc>
              <a:spcBef>
                <a:spcPts val="2400"/>
              </a:spcBef>
              <a:buSzPct val="100000"/>
              <a:buFont typeface="Arial" pitchFamily="34" charset="0"/>
              <a:buChar char="•"/>
              <a:defRPr/>
            </a:pPr>
            <a:r>
              <a:rPr lang="ar-EG" sz="1100" cap="all" spc="250" dirty="0">
                <a:solidFill>
                  <a:srgbClr val="1C2B33"/>
                </a:solidFill>
                <a:latin typeface="Optimistic Text" panose="020B0503020203020204" pitchFamily="34" charset="0"/>
                <a:sym typeface="Arial"/>
              </a:rPr>
              <a:t>الوسائط التي تم التلاعب بها</a:t>
            </a:r>
            <a:endParaRPr lang="en-US" sz="1100" spc="40" dirty="0">
              <a:latin typeface="Optimistic Text" panose="020B0503020203020204" pitchFamily="34" charset="0"/>
            </a:endParaRPr>
          </a:p>
          <a:p>
            <a:pPr marL="0" indent="0" algn="r" rtl="1">
              <a:lnSpc>
                <a:spcPts val="4200"/>
              </a:lnSpc>
              <a:spcBef>
                <a:spcPts val="2400"/>
              </a:spcBef>
              <a:buSzPct val="100000"/>
              <a:buNone/>
              <a:defRPr/>
            </a:pPr>
            <a:r>
              <a:rPr lang="ar-EG" sz="1100" b="1" cap="all" spc="250" dirty="0">
                <a:solidFill>
                  <a:srgbClr val="1C2B33"/>
                </a:solidFill>
                <a:latin typeface="Optimistic Text" panose="020B0503020203020204" pitchFamily="34" charset="0"/>
              </a:rPr>
              <a:t>المصطلحات الأساسية</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الثقافة الإعلامية</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معلومات موثوقة</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محرك البحث</a:t>
            </a:r>
            <a:endParaRPr lang="en-US" sz="1100" spc="40" dirty="0">
              <a:latin typeface="Optimistic Text" panose="020B0503020203020204" pitchFamily="34" charset="0"/>
            </a:endParaRP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الخوارزمية</a:t>
            </a:r>
            <a:endParaRPr lang="en-US" sz="1100" spc="40" dirty="0">
              <a:latin typeface="Optimistic Text" panose="020B0503020203020204" pitchFamily="34" charset="0"/>
            </a:endParaRP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تحويل صفة صورة غير مرتبط بمقياس</a:t>
            </a:r>
            <a:endParaRPr lang="en-US" sz="1100" spc="40" dirty="0">
              <a:latin typeface="Optimistic Text" panose="020B0503020203020204" pitchFamily="34" charset="0"/>
            </a:endParaRP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معلومات مضللة</a:t>
            </a:r>
            <a:endParaRPr lang="en-US" sz="1100" spc="40" dirty="0">
              <a:latin typeface="Optimistic Text" panose="020B0503020203020204" pitchFamily="34" charset="0"/>
            </a:endParaRP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التضليل</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مزيفة رخيصة</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التزييف العميق</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طعم النقرة</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المصادقة</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محتوى مدعوم</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البصمة الرقمية</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تأكيد التحيز</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غرفة الصدى</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فقاعة المرشح</a:t>
            </a:r>
          </a:p>
          <a:p>
            <a:pPr algn="r" rtl="1">
              <a:lnSpc>
                <a:spcPts val="4200"/>
              </a:lnSpc>
              <a:spcBef>
                <a:spcPts val="2400"/>
              </a:spcBef>
              <a:buSzPct val="100000"/>
              <a:buFont typeface="Arial" pitchFamily="34" charset="0"/>
              <a:buChar char="•"/>
              <a:defRPr/>
            </a:pPr>
            <a:r>
              <a:rPr lang="ar-EG" sz="1100" spc="40" dirty="0">
                <a:latin typeface="Optimistic Text" panose="020B0503020203020204" pitchFamily="34" charset="0"/>
              </a:rPr>
              <a:t>لمرشحات المرئية</a:t>
            </a:r>
            <a:endParaRPr lang="en-US" sz="1100" spc="40" dirty="0">
              <a:latin typeface="Optimistic Text" panose="020B0503020203020204" pitchFamily="34" charset="0"/>
            </a:endParaRPr>
          </a:p>
          <a:p>
            <a:pPr algn="r" rtl="1">
              <a:lnSpc>
                <a:spcPts val="4200"/>
              </a:lnSpc>
              <a:spcBef>
                <a:spcPts val="2400"/>
              </a:spcBef>
              <a:buSzPct val="100000"/>
              <a:buFont typeface="Arial" pitchFamily="34" charset="0"/>
              <a:buNone/>
              <a:defRPr/>
            </a:pPr>
            <a:endParaRPr lang="en-US" sz="1100" spc="40" dirty="0">
              <a:latin typeface="Optimistic Text" panose="020B0503020203020204" pitchFamily="34" charset="0"/>
            </a:endParaRPr>
          </a:p>
        </p:txBody>
      </p:sp>
    </p:spTree>
    <p:extLst>
      <p:ext uri="{BB962C8B-B14F-4D97-AF65-F5344CB8AC3E}">
        <p14:creationId xmlns:p14="http://schemas.microsoft.com/office/powerpoint/2010/main" val="3901081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a:lnSpc>
                <a:spcPts val="4200"/>
              </a:lnSpc>
              <a:spcAft>
                <a:spcPts val="0"/>
              </a:spcAft>
              <a:buSzPct val="100000"/>
              <a:buFont typeface="Optimistic Text"/>
              <a:buNone/>
              <a:defRPr/>
            </a:pPr>
            <a:r>
              <a:rPr lang="ar-EG" sz="1100" spc="40" dirty="0">
                <a:solidFill>
                  <a:srgbClr val="1C2B33"/>
                </a:solidFill>
                <a:latin typeface="Optimistic Text" panose="020B0503020203020204" pitchFamily="34" charset="0"/>
                <a:sym typeface="Arial"/>
              </a:rPr>
              <a:t>فيما يلي بعض الأدلة:</a:t>
            </a:r>
          </a:p>
          <a:p>
            <a:pPr marL="457200" indent="-457200" algn="r" defTabSz="1828800" rtl="1">
              <a:lnSpc>
                <a:spcPts val="4200"/>
              </a:lnSpc>
              <a:spcAft>
                <a:spcPts val="0"/>
              </a:spcAft>
              <a:buSzPct val="100000"/>
              <a:buFont typeface="Arial" panose="020B0604020202020204" pitchFamily="34" charset="0"/>
              <a:buChar char="•"/>
              <a:defRPr/>
            </a:pPr>
            <a:r>
              <a:rPr lang="ar-EG" sz="1100" spc="40" dirty="0">
                <a:solidFill>
                  <a:srgbClr val="1C2B33"/>
                </a:solidFill>
                <a:latin typeface="Optimistic Text" panose="020B0503020203020204" pitchFamily="34" charset="0"/>
                <a:sym typeface="Arial"/>
              </a:rPr>
              <a:t>عناوين أو صور مثيرة (مثل "لن تصدق ما يقوله هؤلاء المسؤولون عن تغير المناخ!")</a:t>
            </a:r>
          </a:p>
          <a:p>
            <a:pPr marL="457200" indent="-457200" algn="r" defTabSz="1828800" rtl="1">
              <a:lnSpc>
                <a:spcPts val="4200"/>
              </a:lnSpc>
              <a:spcAft>
                <a:spcPts val="0"/>
              </a:spcAft>
              <a:buSzPct val="100000"/>
              <a:buFont typeface="Arial" panose="020B0604020202020204" pitchFamily="34" charset="0"/>
              <a:buChar char="•"/>
              <a:defRPr/>
            </a:pPr>
            <a:r>
              <a:rPr lang="ar-EG" sz="1100" spc="40" dirty="0">
                <a:solidFill>
                  <a:srgbClr val="1C2B33"/>
                </a:solidFill>
                <a:latin typeface="Optimistic Text" panose="020B0503020203020204" pitchFamily="34" charset="0"/>
                <a:sym typeface="Arial"/>
              </a:rPr>
              <a:t>قوائم مرقمة (مثل 12 حقيقة مذهلة! أو 19 استخدامًا لا يصدق للبيض!)</a:t>
            </a:r>
          </a:p>
          <a:p>
            <a:pPr marL="457200" indent="-457200" algn="r" defTabSz="1828800" rtl="1">
              <a:lnSpc>
                <a:spcPts val="4200"/>
              </a:lnSpc>
              <a:spcAft>
                <a:spcPts val="0"/>
              </a:spcAft>
              <a:buSzPct val="100000"/>
              <a:buFont typeface="Arial" panose="020B0604020202020204" pitchFamily="34" charset="0"/>
              <a:buChar char="•"/>
              <a:defRPr/>
            </a:pPr>
            <a:r>
              <a:rPr lang="ar-EG" sz="1100" spc="40" dirty="0">
                <a:solidFill>
                  <a:srgbClr val="1C2B33"/>
                </a:solidFill>
                <a:latin typeface="Optimistic Text" panose="020B0503020203020204" pitchFamily="34" charset="0"/>
                <a:sym typeface="Arial"/>
              </a:rPr>
              <a:t>العناوين التي تخبرك كيف تشعر أو تفكر بدلاً من السماح لك باتخاذ قراراتك الخاصة (على سبيل المثال، تحولات هؤلاء المشاهير سوف تصدمك!)</a:t>
            </a:r>
          </a:p>
          <a:p>
            <a:pPr algn="r" defTabSz="1828800" rtl="1">
              <a:lnSpc>
                <a:spcPts val="4200"/>
              </a:lnSpc>
              <a:spcAft>
                <a:spcPts val="0"/>
              </a:spcAft>
              <a:buSzPct val="100000"/>
              <a:buFont typeface="Optimistic Text"/>
              <a:buNone/>
              <a:defRPr/>
            </a:pPr>
            <a:r>
              <a:rPr lang="ar-EG" sz="1100" spc="40" dirty="0">
                <a:solidFill>
                  <a:srgbClr val="1C2B33"/>
                </a:solidFill>
                <a:latin typeface="Optimistic Text" panose="020B0503020203020204" pitchFamily="34" charset="0"/>
                <a:sym typeface="Arial"/>
              </a:rPr>
              <a:t>لمزيد من المعلومات حول</a:t>
            </a:r>
            <a:r>
              <a:rPr lang="en-US" sz="1100" spc="40" dirty="0">
                <a:solidFill>
                  <a:srgbClr val="1C2B33"/>
                </a:solidFill>
                <a:latin typeface="Optimistic Text" panose="020B0503020203020204" pitchFamily="34" charset="0"/>
                <a:sym typeface="Arial"/>
              </a:rPr>
              <a:t>clickbait ، </a:t>
            </a:r>
            <a:r>
              <a:rPr lang="ar-EG" sz="1100" spc="40" dirty="0">
                <a:solidFill>
                  <a:srgbClr val="1C2B33"/>
                </a:solidFill>
                <a:latin typeface="Optimistic Text" panose="020B0503020203020204" pitchFamily="34" charset="0"/>
                <a:sym typeface="Arial"/>
              </a:rPr>
              <a:t>تفضل بزيارة </a:t>
            </a:r>
            <a:r>
              <a:rPr lang="ar-EG" sz="1100" spc="40" dirty="0">
                <a:solidFill>
                  <a:srgbClr val="1C2B33"/>
                </a:solidFill>
                <a:latin typeface="Optimistic Text" panose="020B0503020203020204" pitchFamily="34" charset="0"/>
                <a:sym typeface="Arial"/>
                <a:hlinkClick r:id="rId3"/>
              </a:rPr>
              <a:t>صفحة </a:t>
            </a:r>
            <a:r>
              <a:rPr lang="en-US" sz="1100" spc="40" dirty="0">
                <a:solidFill>
                  <a:srgbClr val="1C2B33"/>
                </a:solidFill>
                <a:latin typeface="Optimistic Text" panose="020B0503020203020204" pitchFamily="34" charset="0"/>
                <a:sym typeface="Arial"/>
                <a:hlinkClick r:id="rId3"/>
              </a:rPr>
              <a:t>GCF Global</a:t>
            </a:r>
            <a:r>
              <a:rPr lang="ar-EG" sz="1100" spc="40" dirty="0">
                <a:solidFill>
                  <a:srgbClr val="1C2B33"/>
                </a:solidFill>
                <a:latin typeface="Optimistic Text" panose="020B0503020203020204" pitchFamily="34" charset="0"/>
                <a:sym typeface="Arial"/>
              </a:rPr>
              <a:t>. </a:t>
            </a:r>
            <a:r>
              <a:rPr lang="en-US" sz="1100" spc="40" dirty="0">
                <a:solidFill>
                  <a:srgbClr val="1C2B33"/>
                </a:solidFill>
                <a:latin typeface="Optimistic Text" panose="020B0503020203020204" pitchFamily="34" charset="0"/>
                <a:sym typeface="Arial"/>
              </a:rPr>
              <a:t>GCF Global</a:t>
            </a:r>
            <a:r>
              <a:rPr lang="ar-EG" sz="1100" spc="40" dirty="0">
                <a:solidFill>
                  <a:srgbClr val="1C2B33"/>
                </a:solidFill>
                <a:latin typeface="Optimistic Text" panose="020B0503020203020204" pitchFamily="34" charset="0"/>
                <a:sym typeface="Arial"/>
              </a:rPr>
              <a:t> هي بوابة تعليمية عبر الإنترنت من </a:t>
            </a:r>
            <a:r>
              <a:rPr lang="en-US" sz="1100" spc="40" dirty="0">
                <a:solidFill>
                  <a:srgbClr val="1C2B33"/>
                </a:solidFill>
                <a:latin typeface="Optimistic Text" panose="020B0503020203020204" pitchFamily="34" charset="0"/>
                <a:sym typeface="Arial"/>
              </a:rPr>
              <a:t>Goodwill Community Foundation.</a:t>
            </a:r>
            <a:r>
              <a:rPr lang="ar-EG" sz="1100" spc="40" dirty="0">
                <a:solidFill>
                  <a:srgbClr val="1C2B33"/>
                </a:solidFill>
                <a:latin typeface="Optimistic Text" panose="020B0503020203020204" pitchFamily="34" charset="0"/>
                <a:sym typeface="Arial"/>
              </a:rPr>
              <a:t>.</a:t>
            </a:r>
            <a:endParaRPr lang="en-US" sz="1100" spc="40" dirty="0">
              <a:solidFill>
                <a:srgbClr val="1C2B33"/>
              </a:solidFill>
              <a:latin typeface="Optimistic Text" panose="020B0503020203020204" pitchFamily="34" charset="0"/>
              <a:sym typeface="Arial"/>
            </a:endParaRPr>
          </a:p>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لمزيد من المعلومات حول </a:t>
            </a:r>
            <a:r>
              <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clickbait</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تفضل بزيارة صفحة </a:t>
            </a:r>
            <a:r>
              <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a:t>
            </a:r>
            <a:r>
              <a:rPr lang="en-US"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3"/>
              </a:rPr>
              <a:t>The Now: What is Clickbait?</a:t>
            </a:r>
            <a:r>
              <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a:t>
            </a:r>
          </a:p>
          <a:p>
            <a:pPr algn="r" rtl="1"/>
            <a:r>
              <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GCF Global </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هي بوابة تعليمية عبر الإنترنت من </a:t>
            </a:r>
            <a:r>
              <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Goodwill Community Foundation</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endParaRPr lang="en-US" dirty="0"/>
          </a:p>
        </p:txBody>
      </p:sp>
    </p:spTree>
    <p:extLst>
      <p:ext uri="{BB962C8B-B14F-4D97-AF65-F5344CB8AC3E}">
        <p14:creationId xmlns:p14="http://schemas.microsoft.com/office/powerpoint/2010/main" val="3417439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en-US" dirty="0"/>
              <a:t>Clickbait</a:t>
            </a:r>
            <a:r>
              <a:rPr lang="ar-EG" dirty="0"/>
              <a:t>: مناقشة/ تأمل ذاتي</a:t>
            </a:r>
            <a:endParaRPr lang="en-US" dirty="0"/>
          </a:p>
          <a:p>
            <a:pPr algn="r" rtl="1"/>
            <a:endParaRPr lang="en-US" dirty="0"/>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r>
              <a:rPr lang="ar-EG" sz="1100" dirty="0"/>
              <a:t>هل سبق لك أن واجهت عناوين </a:t>
            </a:r>
            <a:r>
              <a:rPr lang="ar-EG" sz="1100" dirty="0" err="1"/>
              <a:t>clickbait</a:t>
            </a:r>
            <a:r>
              <a:rPr lang="ar-EG" sz="1100" dirty="0"/>
              <a:t>؟ هل أحسست بالرغبة في النقر عليه؟ </a:t>
            </a:r>
            <a:r>
              <a:rPr lang="ar-EG" sz="1100" spc="40" dirty="0">
                <a:latin typeface="Optimistic Text" panose="020B0503020203020204" pitchFamily="34" charset="0"/>
                <a:sym typeface="Arial"/>
              </a:rPr>
              <a:t>لما و لما لا؟</a:t>
            </a:r>
            <a:endParaRPr lang="en-US" sz="1100" spc="40" dirty="0">
              <a:latin typeface="Optimistic Text" panose="020B0503020203020204" pitchFamily="34" charset="0"/>
              <a:sym typeface="Arial"/>
            </a:endParaRPr>
          </a:p>
        </p:txBody>
      </p:sp>
    </p:spTree>
    <p:extLst>
      <p:ext uri="{BB962C8B-B14F-4D97-AF65-F5344CB8AC3E}">
        <p14:creationId xmlns:p14="http://schemas.microsoft.com/office/powerpoint/2010/main" val="2108354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r>
              <a:rPr lang="ar-EG" dirty="0" err="1"/>
              <a:t>التدعيمات</a:t>
            </a:r>
            <a:endParaRPr lang="en-US" dirty="0"/>
          </a:p>
          <a:p>
            <a:pPr algn="r" defTabSz="1828800" rtl="1">
              <a:lnSpc>
                <a:spcPts val="4200"/>
              </a:lnSpc>
              <a:spcAft>
                <a:spcPts val="1800"/>
              </a:spcAft>
              <a:buNone/>
            </a:pPr>
            <a:r>
              <a:rPr lang="ar-EG" sz="1100" dirty="0"/>
              <a:t>من السهل التعرف على معظم الإعلانات، ولكن في بعض الأحيان يستخدم المعلنون المصادقات والمحتوى المدعوم لجعل إعلان يندمج مع المحتوى الصحفي. </a:t>
            </a:r>
          </a:p>
          <a:p>
            <a:pPr algn="r" defTabSz="1828800" rtl="1">
              <a:lnSpc>
                <a:spcPts val="4200"/>
              </a:lnSpc>
              <a:spcAft>
                <a:spcPts val="1800"/>
              </a:spcAft>
              <a:buNone/>
            </a:pPr>
            <a:r>
              <a:rPr lang="ar-EG" sz="1100" b="1" spc="40" dirty="0" err="1">
                <a:solidFill>
                  <a:schemeClr val="accent1"/>
                </a:solidFill>
                <a:latin typeface="Optimistic Text" panose="020B0503020203020204" pitchFamily="34" charset="0"/>
              </a:rPr>
              <a:t>التدعيمات</a:t>
            </a:r>
            <a:r>
              <a:rPr lang="ar-EG" sz="1100" dirty="0"/>
              <a:t> هي عندما تدفع الشركات للأشخاص للإعلان عن منتجاتهم على ملفاتهم الشخصية على وسائل التواصل الاجتماعي من خلال المنشورات الدعائية.</a:t>
            </a:r>
            <a:endParaRPr lang="en-US" sz="1100" spc="40" dirty="0">
              <a:latin typeface="Optimistic Text" panose="020B0503020203020204" pitchFamily="34" charset="0"/>
              <a:sym typeface="Arial"/>
            </a:endParaRPr>
          </a:p>
          <a:p>
            <a:endParaRPr lang="en-US" dirty="0"/>
          </a:p>
          <a:p>
            <a:pPr algn="r" rtl="1"/>
            <a:r>
              <a:rPr lang="ar-EG" dirty="0"/>
              <a:t>ملاحظة للميسر: [قدم أمثلة محلية - على سبيل المثال، نشر أحد المشاهير صورة على </a:t>
            </a:r>
            <a:r>
              <a:rPr lang="ar-EG" dirty="0" err="1"/>
              <a:t>إنستجرام</a:t>
            </a:r>
            <a:r>
              <a:rPr lang="ar-EG" dirty="0"/>
              <a:t> في منتجع فندقي دفع ثمن الرحلة للمشاهير؛ مقطع فيديو على يوتيوب حيث يراجع معلم البرامج التعليمية التي حصل عليها مجانًا</a:t>
            </a:r>
            <a:r>
              <a:rPr lang="en-US" dirty="0">
                <a:highlight>
                  <a:srgbClr val="00FFFF"/>
                </a:highlight>
              </a:rPr>
              <a:t>[</a:t>
            </a:r>
          </a:p>
        </p:txBody>
      </p:sp>
    </p:spTree>
    <p:extLst>
      <p:ext uri="{BB962C8B-B14F-4D97-AF65-F5344CB8AC3E}">
        <p14:creationId xmlns:p14="http://schemas.microsoft.com/office/powerpoint/2010/main" val="5316796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defTabSz="1828800" rtl="1">
              <a:lnSpc>
                <a:spcPts val="4200"/>
              </a:lnSpc>
              <a:spcAft>
                <a:spcPts val="1800"/>
              </a:spcAft>
              <a:buNone/>
            </a:pPr>
            <a:r>
              <a:rPr lang="ar-EG" sz="1100" b="1" spc="40" dirty="0">
                <a:solidFill>
                  <a:schemeClr val="accent1"/>
                </a:solidFill>
                <a:latin typeface="Optimistic Text" panose="020B0503020203020204" pitchFamily="34" charset="0"/>
              </a:rPr>
              <a:t>المحتوى المدعوم </a:t>
            </a:r>
            <a:r>
              <a:rPr lang="ar-EG" sz="1100" dirty="0"/>
              <a:t>هو إعلان يتم إنشاؤه ليبدو كمصدر معلومات أو مقالة إخبارية محايدة. تنشر المواقع الإخبارية عبر الإنترنت محتوى مدعوم، وهو موجودة أيضًا على وسائل التواصل الاجتماعي وحسابات المؤثرين المفضلين لديك.</a:t>
            </a:r>
            <a:endParaRPr lang="en-US" sz="1100" spc="40" dirty="0">
              <a:latin typeface="Optimistic Text" panose="020B0503020203020204" pitchFamily="34" charset="0"/>
              <a:sym typeface="Arial"/>
            </a:endParaRPr>
          </a:p>
          <a:p>
            <a:pPr algn="r" rtl="1">
              <a:buSzPct val="100000"/>
              <a:buNone/>
            </a:pPr>
            <a:r>
              <a:rPr lang="ar-EG" dirty="0"/>
              <a:t>على سبيل المثال، لدى جوردان تايمز مقال عن السياحة في عمان، لكنه في الواقع محتوى مدعوم</a:t>
            </a:r>
            <a:r>
              <a:rPr lang="ar-EG" baseline="0" dirty="0"/>
              <a:t> و</a:t>
            </a:r>
            <a:r>
              <a:rPr lang="ar-EG" dirty="0"/>
              <a:t>إعلان لمهرجان موسيقي يقام في الصيف. مثال آخر هو أن الأهرام لديها مقال عن "أفضل 10 أطعمة للإفطار" وهو محتوى برعاية شركة حبوب. في العديد من البلدان، هناك متطلبات قانونية تلزم منشئي المحتوى بالكشف عن </a:t>
            </a:r>
            <a:r>
              <a:rPr lang="ar-EG" dirty="0" err="1"/>
              <a:t>التدعيمات</a:t>
            </a:r>
            <a:r>
              <a:rPr lang="ar-EG" dirty="0"/>
              <a:t> والمحتوى المدعوم.</a:t>
            </a:r>
            <a:endParaRPr lang="en-US" dirty="0">
              <a:highlight>
                <a:srgbClr val="FF00FF"/>
              </a:highlight>
            </a:endParaRPr>
          </a:p>
        </p:txBody>
      </p:sp>
    </p:spTree>
    <p:extLst>
      <p:ext uri="{BB962C8B-B14F-4D97-AF65-F5344CB8AC3E}">
        <p14:creationId xmlns:p14="http://schemas.microsoft.com/office/powerpoint/2010/main" val="42117231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dirty="0"/>
              <a:t>تحديد التدعيم والمحتوى المدعوم</a:t>
            </a:r>
            <a:endParaRPr lang="en-US" sz="1100" spc="260" dirty="0">
              <a:solidFill>
                <a:srgbClr val="1C2B33"/>
              </a:solidFill>
              <a:latin typeface="Optimistic Display" panose="020B0603020203020204" pitchFamily="34" charset="0"/>
              <a:cs typeface="Optimistic Display" panose="020B0603020203020204" pitchFamily="34" charset="0"/>
              <a:sym typeface="Arial"/>
            </a:endParaRPr>
          </a:p>
          <a:p>
            <a:pPr algn="r" defTabSz="1828800" rtl="1">
              <a:lnSpc>
                <a:spcPts val="4200"/>
              </a:lnSpc>
              <a:spcAft>
                <a:spcPts val="0"/>
              </a:spcAft>
              <a:buSzPct val="100000"/>
              <a:buFont typeface="Optimistic Text"/>
              <a:buNone/>
              <a:defRPr/>
            </a:pPr>
            <a:r>
              <a:rPr lang="ar-EG" sz="1100" dirty="0"/>
              <a:t>يمكنك تحديد التدعيم والمحتوى المدعوم باستخدام هذه الاستراتيجيات: </a:t>
            </a:r>
          </a:p>
          <a:p>
            <a:pPr marL="457200" indent="-457200" algn="r" defTabSz="1828800" rtl="1">
              <a:lnSpc>
                <a:spcPts val="4200"/>
              </a:lnSpc>
              <a:spcAft>
                <a:spcPts val="0"/>
              </a:spcAft>
              <a:buSzPct val="100000"/>
              <a:buFont typeface="Arial" panose="020B0604020202020204" pitchFamily="34" charset="0"/>
              <a:buChar char="•"/>
              <a:defRPr/>
            </a:pPr>
            <a:r>
              <a:rPr lang="ar-EG" sz="1100" dirty="0"/>
              <a:t>تحقق من العنوان الثانوي (من كتب المقال) للمقالة. قد يتضمن المحتوى المدعوم عبارات مثل "</a:t>
            </a:r>
            <a:r>
              <a:rPr lang="ar-EG" sz="1100" b="1" spc="40" dirty="0">
                <a:solidFill>
                  <a:schemeClr val="accent1"/>
                </a:solidFill>
                <a:latin typeface="Optimistic Text" panose="020B0503020203020204" pitchFamily="34" charset="0"/>
              </a:rPr>
              <a:t>منشور من قبل علامة تجارية</a:t>
            </a:r>
            <a:r>
              <a:rPr lang="ar-EG" sz="1100" dirty="0"/>
              <a:t>" أو "</a:t>
            </a:r>
            <a:r>
              <a:rPr lang="ar-EG" sz="1100" b="1" spc="40" dirty="0">
                <a:solidFill>
                  <a:schemeClr val="accent1"/>
                </a:solidFill>
                <a:latin typeface="Optimistic Text" panose="020B0503020203020204" pitchFamily="34" charset="0"/>
              </a:rPr>
              <a:t>محتوى من ..." </a:t>
            </a:r>
            <a:r>
              <a:rPr lang="ar-EG" sz="1100" dirty="0"/>
              <a:t>أو "</a:t>
            </a:r>
            <a:r>
              <a:rPr lang="ar-EG" sz="1100" b="1" spc="40" dirty="0">
                <a:solidFill>
                  <a:schemeClr val="accent1"/>
                </a:solidFill>
                <a:latin typeface="Optimistic Text" panose="020B0503020203020204" pitchFamily="34" charset="0"/>
              </a:rPr>
              <a:t>منشور مدفوع</a:t>
            </a:r>
            <a:r>
              <a:rPr lang="ar-EG" sz="1100" dirty="0"/>
              <a:t>" في العنوان الثانوي. قد تظهر هذه الكلمات أيضًا بخط رفيع في مكان ما داخل المقالة نفسها. </a:t>
            </a:r>
          </a:p>
          <a:p>
            <a:pPr marL="457200" indent="-457200" algn="r" defTabSz="1828800" rtl="1">
              <a:lnSpc>
                <a:spcPts val="4200"/>
              </a:lnSpc>
              <a:spcAft>
                <a:spcPts val="0"/>
              </a:spcAft>
              <a:buSzPct val="100000"/>
              <a:buFont typeface="Arial" panose="020B0604020202020204" pitchFamily="34" charset="0"/>
              <a:buChar char="•"/>
              <a:defRPr/>
            </a:pPr>
            <a:r>
              <a:rPr lang="ar-EG" sz="1100" dirty="0"/>
              <a:t>في منشورات وسائل التواصل الاجتماعي، ابحث عن علامات التصنيف التي تكشف عن التأييد أو الرعاية (على سبيل المثال، # إعلان أو # رعاية)</a:t>
            </a:r>
            <a:endParaRPr lang="en-US" sz="1100" spc="40" dirty="0">
              <a:solidFill>
                <a:srgbClr val="1C2B33"/>
              </a:solidFill>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3314069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100" b="0" cap="all" spc="250" dirty="0">
                <a:solidFill>
                  <a:schemeClr val="accent1"/>
                </a:solidFill>
                <a:latin typeface="Optimistic Text" panose="020B0503020203020204" pitchFamily="34" charset="0"/>
              </a:rPr>
              <a:t>التدعيم والمحتوى المدعوم: </a:t>
            </a:r>
            <a:r>
              <a:rPr lang="ar-EG" b="0" dirty="0"/>
              <a:t>مناقشة/ تأمل ذاتي</a:t>
            </a:r>
            <a:endParaRPr lang="en-US" sz="1100" b="1" cap="all" spc="250" dirty="0">
              <a:solidFill>
                <a:schemeClr val="accent1"/>
              </a:solidFill>
              <a:latin typeface="Optimistic Text" panose="020B0503020203020204" pitchFamily="34" charset="0"/>
            </a:endParaRPr>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r>
              <a:rPr lang="ar-EG" sz="1100" dirty="0"/>
              <a:t>هل سبق لك أن واجهت </a:t>
            </a:r>
            <a:r>
              <a:rPr lang="ar-EG" sz="1100" dirty="0" err="1"/>
              <a:t>تدعيمات</a:t>
            </a:r>
            <a:r>
              <a:rPr lang="ar-EG" sz="1100" dirty="0"/>
              <a:t> أو منشورات مدعومة على وسائل التواصل الاجتماعي أو على موقع إخباري؟ هل تعلم أنها كانت إعلانات؟ كيف استطعت معرفة ذلك؟ </a:t>
            </a:r>
            <a:r>
              <a:rPr lang="ar-EG" sz="1100" spc="40" dirty="0">
                <a:latin typeface="Optimistic Text" panose="020B0503020203020204" pitchFamily="34" charset="0"/>
                <a:sym typeface="Arial"/>
              </a:rPr>
              <a:t>هل تعتقد أن المحتوى المدعوم مخادع أو غير جدير بالثقة؟ لما و لما لا؟</a:t>
            </a:r>
            <a:endParaRPr lang="en-US" sz="1100" spc="40" dirty="0">
              <a:latin typeface="Optimistic Text" panose="020B0503020203020204" pitchFamily="34" charset="0"/>
              <a:sym typeface="Arial"/>
            </a:endParaRPr>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endParaRPr lang="en-US" sz="1100" spc="40" dirty="0">
              <a:latin typeface="Optimistic Text" panose="020B0503020203020204" pitchFamily="34" charset="0"/>
              <a:sym typeface="Arial"/>
            </a:endParaRPr>
          </a:p>
          <a:p>
            <a:pPr algn="r" defTabSz="1828800" rtl="1">
              <a:lnSpc>
                <a:spcPts val="4200"/>
              </a:lnSpc>
              <a:spcAft>
                <a:spcPts val="1800"/>
              </a:spcAft>
              <a:buNone/>
            </a:pP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759116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مصادر إضافية </a:t>
            </a:r>
            <a:endParaRPr lang="en-US" dirty="0"/>
          </a:p>
          <a:p>
            <a:pPr algn="r" defTabSz="1828800" rtl="1">
              <a:lnSpc>
                <a:spcPts val="4200"/>
              </a:lnSpc>
              <a:spcAft>
                <a:spcPts val="1800"/>
              </a:spcAft>
              <a:buSzPct val="100000"/>
              <a:buNone/>
              <a:defRPr/>
            </a:pPr>
            <a:r>
              <a:rPr lang="ar-EG" sz="1100" b="1" dirty="0"/>
              <a:t>محو الأمية الإعلامية الرقمية: مواقع الويب</a:t>
            </a:r>
            <a:endParaRPr lang="en-US" sz="1100" b="1"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1100" spc="40" dirty="0">
                <a:latin typeface="Optimistic Text" panose="020B0503020203020204" pitchFamily="34" charset="0"/>
                <a:sym typeface="Arial"/>
                <a:hlinkClick r:id="rId3"/>
              </a:rPr>
              <a:t>للجميع - مشروع محو الأمية الإخبارية</a:t>
            </a:r>
            <a:endParaRPr lang="ar-EG" sz="1100"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en-US" sz="1100" spc="40" dirty="0">
                <a:latin typeface="Optimistic Text" panose="020B0503020203020204" pitchFamily="34" charset="0"/>
                <a:sym typeface="Arial"/>
                <a:hlinkClick r:id="rId4"/>
              </a:rPr>
              <a:t>Mediactive - ASU News Co/Lab</a:t>
            </a:r>
            <a:endParaRPr lang="en-US" sz="1100"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1100" spc="40" dirty="0">
                <a:latin typeface="Optimistic Text" panose="020B0503020203020204" pitchFamily="34" charset="0"/>
                <a:sym typeface="Arial"/>
                <a:hlinkClick r:id="rId5"/>
              </a:rPr>
              <a:t>دروس محو الأمية الرقمية للوسائط في </a:t>
            </a:r>
            <a:r>
              <a:rPr lang="en-US" sz="1100" spc="40" dirty="0" err="1">
                <a:latin typeface="Optimistic Text" panose="020B0503020203020204" pitchFamily="34" charset="0"/>
                <a:sym typeface="Arial"/>
                <a:hlinkClick r:id="rId5"/>
              </a:rPr>
              <a:t>GCFGloba</a:t>
            </a:r>
            <a:r>
              <a:rPr lang="en-US" sz="1100" spc="40" dirty="0" err="1">
                <a:latin typeface="Optimistic Text" panose="020B0503020203020204" pitchFamily="34" charset="0"/>
                <a:sym typeface="Arial"/>
              </a:rPr>
              <a:t>l</a:t>
            </a:r>
            <a:endParaRPr lang="en-US" sz="1100"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1100" spc="40" dirty="0">
                <a:latin typeface="Optimistic Text" panose="020B0503020203020204" pitchFamily="34" charset="0"/>
                <a:sym typeface="Arial"/>
                <a:hlinkClick r:id="rId6"/>
              </a:rPr>
              <a:t>محو الأمية الإعلامية والمعلوماتية</a:t>
            </a:r>
            <a:r>
              <a:rPr lang="ar-EG" sz="1100" spc="40" dirty="0">
                <a:latin typeface="Optimistic Text" panose="020B0503020203020204" pitchFamily="34" charset="0"/>
                <a:sym typeface="Arial"/>
              </a:rPr>
              <a:t> (اليونسكو)</a:t>
            </a:r>
          </a:p>
          <a:p>
            <a:pPr marL="514350" indent="-514350" algn="r" defTabSz="1828800" rtl="1">
              <a:lnSpc>
                <a:spcPts val="4200"/>
              </a:lnSpc>
              <a:spcAft>
                <a:spcPts val="1800"/>
              </a:spcAft>
              <a:buSzPct val="100000"/>
              <a:buFont typeface="Arial" panose="020B0604020202020204" pitchFamily="34" charset="0"/>
              <a:buChar char="•"/>
              <a:defRPr/>
            </a:pPr>
            <a:r>
              <a:rPr lang="ar-EG" sz="1100" spc="40" dirty="0">
                <a:latin typeface="Optimistic Text" panose="020B0503020203020204" pitchFamily="34" charset="0"/>
                <a:sym typeface="Arial"/>
                <a:hlinkClick r:id="rId7"/>
              </a:rPr>
              <a:t>الموارد | مركز الجمهور الواعي</a:t>
            </a:r>
            <a:endParaRPr lang="en-US" sz="1100" spc="40" dirty="0">
              <a:latin typeface="Optimistic Text" panose="020B0503020203020204" pitchFamily="34" charset="0"/>
              <a:sym typeface="Arial"/>
            </a:endParaRPr>
          </a:p>
          <a:p>
            <a:pPr algn="r" defTabSz="1828800" rtl="1">
              <a:lnSpc>
                <a:spcPts val="4200"/>
              </a:lnSpc>
              <a:spcAft>
                <a:spcPts val="1800"/>
              </a:spcAft>
              <a:buSzPct val="100000"/>
              <a:buNone/>
              <a:defRPr/>
            </a:pPr>
            <a:r>
              <a:rPr lang="ar-EG" sz="1100" b="1" dirty="0"/>
              <a:t>محو أمية الوسائط الرقمية: المحتوى الرقمي</a:t>
            </a:r>
            <a:endParaRPr lang="en-US" sz="1100" b="1"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1100" dirty="0">
                <a:hlinkClick r:id="rId8"/>
              </a:rPr>
              <a:t>لعبة كامبريدج تدحض مؤامرات فيروس كورونا </a:t>
            </a:r>
            <a:endParaRPr lang="ar-EG" sz="1100" dirty="0"/>
          </a:p>
          <a:p>
            <a:pPr marL="514350" indent="-514350" algn="r" defTabSz="1828800" rtl="1">
              <a:lnSpc>
                <a:spcPts val="4200"/>
              </a:lnSpc>
              <a:spcAft>
                <a:spcPts val="1800"/>
              </a:spcAft>
              <a:buSzPct val="100000"/>
              <a:buFont typeface="Arial" panose="020B0604020202020204" pitchFamily="34" charset="0"/>
              <a:buChar char="•"/>
              <a:defRPr/>
            </a:pPr>
            <a:r>
              <a:rPr lang="en-US" sz="1100" dirty="0">
                <a:hlinkClick r:id="rId9"/>
              </a:rPr>
              <a:t>INFORMABLE</a:t>
            </a:r>
            <a:r>
              <a:rPr lang="ar-EG" sz="1100" dirty="0">
                <a:hlinkClick r:id="rId9"/>
              </a:rPr>
              <a:t> لعبة محمولة مناسبة </a:t>
            </a:r>
            <a:endParaRPr lang="ar-EG" sz="1100" dirty="0"/>
          </a:p>
          <a:p>
            <a:pPr marL="514350" indent="-514350" algn="r" defTabSz="1828800" rtl="1">
              <a:lnSpc>
                <a:spcPts val="4200"/>
              </a:lnSpc>
              <a:spcAft>
                <a:spcPts val="1800"/>
              </a:spcAft>
              <a:buSzPct val="100000"/>
              <a:buFont typeface="Arial" panose="020B0604020202020204" pitchFamily="34" charset="0"/>
              <a:buChar char="•"/>
              <a:defRPr/>
            </a:pPr>
            <a:r>
              <a:rPr lang="ar-EG" sz="1100" dirty="0">
                <a:hlinkClick r:id="rId10"/>
              </a:rPr>
              <a:t>محو الأمية على الويب لمدققي الحقائق من الطلاب</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1932753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fontAlgn="base">
              <a:buSzPct val="100000"/>
              <a:buNone/>
            </a:pPr>
            <a:r>
              <a:rPr lang="ar-EG" sz="1100" dirty="0"/>
              <a:t>في هذا النشاط، سيتم تزويد المشاركين بأمثلة مختلفة من المحتوى الرقمي وسيُطلب منهم تقييم مصداقية وموثوقية المحتوى. بعد ذلك، سيُسأل المشاركون أسئلة المناقشة/ التفكير. </a:t>
            </a: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في </a:t>
            </a:r>
            <a:r>
              <a:rPr lang="ar-EG"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تجربة التعلم الرقمي</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يكتب المشاركون إجاباتهم في المنصة.</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في </a:t>
            </a:r>
            <a:r>
              <a:rPr lang="ar-EG"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تجربة التعلم المتزامن</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يمكن للمشاركين استخدام المنصة الرقمية أو يمكن للميسر طلب الإجابات وتسهيل مناقشة الفصل.</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بعد ذلك، سنلقي نظرة على بعض الصور ونجيب على الأسئلة التالية.</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يجب أن تكون الأمثلة ذات صلة بالمناطق المحلية وأن تشمل أمثلة على الأنواع السبعة من المعلومات المضللة (</a:t>
            </a:r>
            <a:r>
              <a:rPr lang="ar-EG"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3"/>
              </a:rPr>
              <a:t>انظر الأمثلة هنا</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أسئلة المناقشة/ التفكير المحتملة:</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هل يأتي هذا المحتوى من مصدر موثوق؟ كيف علمت بذلك؟ هل استخدمت أيًا من استراتيجيات التقييم التي تعلمتها في هذه الوحدة؟</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هل هذا المحتوى يثير أي ردود فعل عاطفية؟ هل تعتقد أن منشئ المحتوى قصد هذا النوع من التفاعل؟</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هل تود مشاركة هذا المحتوى مع الآخرين؟ لما و لما لا؟</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Tree>
    <p:extLst>
      <p:ext uri="{BB962C8B-B14F-4D97-AF65-F5344CB8AC3E}">
        <p14:creationId xmlns:p14="http://schemas.microsoft.com/office/powerpoint/2010/main" val="2404712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buSzPct val="100000"/>
              <a:buNone/>
            </a:pPr>
            <a:r>
              <a:rPr lang="ar-EG" dirty="0"/>
              <a:t>ملاحظة الميسر - في هذا النشاط، سيتم تقديم أمثلة إقليمية مختلفة للمحتوى الرقمي للمشاركين وسيُطلب منهم تقييم ما إذا كان المحتوى مدعومًا أم لا. </a:t>
            </a:r>
          </a:p>
          <a:p>
            <a:pPr algn="r" rtl="1">
              <a:buSzPct val="100000"/>
              <a:buNone/>
            </a:pPr>
            <a:r>
              <a:rPr lang="ar-EG" dirty="0"/>
              <a:t>بعد ذلك، سيُسأل المشاركون أسئلة المناقشة/ التفكير. </a:t>
            </a:r>
          </a:p>
          <a:p>
            <a:pPr algn="r" rtl="1">
              <a:buSzPct val="100000"/>
              <a:buNone/>
            </a:pPr>
            <a:r>
              <a:rPr lang="ar-EG" dirty="0"/>
              <a:t>في </a:t>
            </a:r>
            <a:r>
              <a:rPr lang="ar-EG" b="1" dirty="0"/>
              <a:t>تجربة غير متزامنة</a:t>
            </a:r>
            <a:r>
              <a:rPr lang="ar-EG" dirty="0"/>
              <a:t>، يمكن للمشاركين كتابة إجاباتهم في المنصة. في </a:t>
            </a:r>
            <a:r>
              <a:rPr lang="ar-EG" b="1" dirty="0"/>
              <a:t>تجربة التعلم المتزامن</a:t>
            </a:r>
            <a:r>
              <a:rPr lang="ar-EG" dirty="0"/>
              <a:t>، يمكن للمشاركين استخدام المنصة الرقمية أو يمكن للميسر طلب إجابات فردية وتسهيل مناقشة الفصل. </a:t>
            </a:r>
          </a:p>
          <a:p>
            <a:pPr algn="r" rtl="1">
              <a:buSzPct val="100000"/>
              <a:buNone/>
            </a:pPr>
            <a:r>
              <a:rPr lang="ar-EG" dirty="0"/>
              <a:t>بعد ذلك سنراجع بعض الأمثلة على المحتوى الإعلاني وسوف تقرر: هل هو مدعوم أم لا؟ </a:t>
            </a:r>
          </a:p>
          <a:p>
            <a:pPr algn="r" rtl="1">
              <a:buSzPct val="100000"/>
              <a:buNone/>
            </a:pPr>
            <a:endParaRPr lang="ar-EG" dirty="0"/>
          </a:p>
          <a:p>
            <a:pPr algn="r" rtl="1">
              <a:buSzPct val="100000"/>
              <a:buNone/>
            </a:pPr>
            <a:r>
              <a:rPr lang="ar-EG" dirty="0"/>
              <a:t>يجب أن تكون الأمثلة ذات صلة بالمناطق المحلية وأن تشمل أمثلة على كل من المحتوى المدعوم (في شكل إعلانات مستهدفة، وقصص مدعومة، وقصص إخبارية محايدة). </a:t>
            </a:r>
          </a:p>
          <a:p>
            <a:pPr algn="r" rtl="1">
              <a:buSzPct val="100000"/>
              <a:buNone/>
            </a:pPr>
            <a:endParaRPr lang="ar-EG" dirty="0"/>
          </a:p>
          <a:p>
            <a:pPr algn="r" rtl="1">
              <a:buSzPct val="100000"/>
              <a:buNone/>
            </a:pPr>
            <a:r>
              <a:rPr lang="ar-EG" dirty="0"/>
              <a:t>أسئلة المناقشة/ التفكير المحتملة: </a:t>
            </a:r>
          </a:p>
          <a:p>
            <a:pPr marL="514350" indent="-514350" algn="r" rtl="1" fontAlgn="base">
              <a:buSzPct val="100000"/>
              <a:buFont typeface="+mj-lt"/>
              <a:buAutoNum type="arabicPeriod"/>
            </a:pPr>
            <a:r>
              <a:rPr lang="ar-EG" sz="1100" dirty="0"/>
              <a:t>هل هذا محتوى مدعوم؟ إذا كان الأمر كذلك، أي نوع؟ </a:t>
            </a:r>
          </a:p>
          <a:p>
            <a:pPr marL="514350" indent="-514350" algn="r" rtl="1" fontAlgn="base">
              <a:buSzPct val="100000"/>
              <a:buFont typeface="+mj-lt"/>
              <a:buAutoNum type="arabicPeriod"/>
            </a:pPr>
            <a:r>
              <a:rPr lang="ar-EG" sz="1100" dirty="0"/>
              <a:t>كيف حددت ما إذا كان هذا محتوى مدعوم أم لا؟</a:t>
            </a:r>
            <a:endParaRPr lang="en-US" sz="1100" dirty="0"/>
          </a:p>
        </p:txBody>
      </p:sp>
    </p:spTree>
    <p:extLst>
      <p:ext uri="{BB962C8B-B14F-4D97-AF65-F5344CB8AC3E}">
        <p14:creationId xmlns:p14="http://schemas.microsoft.com/office/powerpoint/2010/main" val="3575125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نشاط: ضبط تفضيلات الإعلانات</a:t>
            </a:r>
            <a:endParaRPr lang="en-US" dirty="0"/>
          </a:p>
          <a:p>
            <a:pPr algn="r" rtl="1" fontAlgn="base">
              <a:buNone/>
            </a:pPr>
            <a:r>
              <a:rPr lang="ar-EG" sz="1100" dirty="0"/>
              <a:t>في هذا النشاط، سيراجع المشاركون تفضيلاتهم الإعلانية على وسائل التواصل الاجتماعي.</a:t>
            </a:r>
            <a:endParaRPr lang="en-US" sz="1100" dirty="0"/>
          </a:p>
          <a:p>
            <a:pPr algn="r" rtl="1">
              <a:buSzPct val="100000"/>
              <a:buNone/>
            </a:pPr>
            <a:r>
              <a:rPr lang="ar-EG" dirty="0"/>
              <a:t>في </a:t>
            </a:r>
            <a:r>
              <a:rPr lang="ar-EG" b="1" dirty="0"/>
              <a:t>تجربة التعلم غير المتزامن</a:t>
            </a:r>
            <a:r>
              <a:rPr lang="ar-EG" dirty="0"/>
              <a:t>، سيحصل المشاركون على قائمة مرجعية لكل منصة. </a:t>
            </a:r>
          </a:p>
          <a:p>
            <a:pPr algn="r" rtl="1">
              <a:buSzPct val="100000"/>
              <a:buNone/>
            </a:pPr>
            <a:r>
              <a:rPr lang="ar-EG" dirty="0"/>
              <a:t>في </a:t>
            </a:r>
            <a:r>
              <a:rPr lang="ar-EG" b="1" dirty="0"/>
              <a:t>تجربة التعلم المتزامن</a:t>
            </a:r>
            <a:r>
              <a:rPr lang="ar-EG" dirty="0"/>
              <a:t>، يمكن للميسر توجيه المشاركين خطوة بخطوة من خلال قوائم المراجعة أو توفير الوقت للمشاركين لإكمال قوائم المراجعة بشكل مستقل (مع الدعم حسب الحاجة).</a:t>
            </a:r>
            <a:endParaRPr lang="en-US" dirty="0"/>
          </a:p>
        </p:txBody>
      </p:sp>
    </p:spTree>
    <p:extLst>
      <p:ext uri="{BB962C8B-B14F-4D97-AF65-F5344CB8AC3E}">
        <p14:creationId xmlns:p14="http://schemas.microsoft.com/office/powerpoint/2010/main" val="290575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EG" sz="18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سيعرف المشاركون كيفية إدارة أمان أجهزتهم وتطبيقاتهم، والتي تُعرف غالبًا بالتطبيقات وكلمات السر.</a:t>
            </a:r>
            <a:endParaRPr lang="en-US" sz="18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Tree>
    <p:extLst>
      <p:ext uri="{BB962C8B-B14F-4D97-AF65-F5344CB8AC3E}">
        <p14:creationId xmlns:p14="http://schemas.microsoft.com/office/powerpoint/2010/main" val="2356131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100" spc="260" dirty="0">
                <a:solidFill>
                  <a:srgbClr val="1C2B33"/>
                </a:solidFill>
                <a:latin typeface="Optimistic Display" panose="020B0603020203020204" pitchFamily="34" charset="0"/>
                <a:cs typeface="Optimistic Display" panose="020B0603020203020204" pitchFamily="34" charset="0"/>
                <a:sym typeface="Arial"/>
              </a:rPr>
              <a:t>تعديل تفضيلات الإعلانات </a:t>
            </a: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لحظة المنتج: </a:t>
            </a:r>
            <a:r>
              <a:rPr lang="ar-EG"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3"/>
              </a:rPr>
              <a:t>تفضيلات الإعلانات</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(فيسبوك)</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marL="171450" indent="-171450" algn="r" rtl="1">
              <a:buSzPct val="100000"/>
              <a:buFont typeface="Arial" pitchFamily="34" charset="0"/>
              <a:buChar char="•"/>
            </a:pPr>
            <a:r>
              <a:rPr lang="ar-EG"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ي</a:t>
            </a:r>
            <a:r>
              <a:rPr lang="ar-EG" dirty="0"/>
              <a:t>تُتيح لك </a:t>
            </a:r>
            <a:r>
              <a:rPr lang="ar-EG" dirty="0">
                <a:hlinkClick r:id="rId4"/>
              </a:rPr>
              <a:t>تفضيلات الإعلانات</a:t>
            </a:r>
            <a:r>
              <a:rPr lang="ar-EG" dirty="0"/>
              <a:t> إمكانية عرض وإضافة وإزالة التفضيلات التي قمنا بإنشائها لك استنادًا إلى مجموعة من العناصر مثل معلومات صفحتك الشخصية والإجراءات التي تتخذها على فيسبوك والتطبيقات ومواقع الويب التي تستخدمها خارج فيسبوك. على سبيل المثال، إذا كانت تفضيلاتك تتضمن "ركوب الدراجات" فقد تظهر لك إعلانات مُقدَّمة من متجر دراجات محلي. يؤثر تغيير تفضيلات الإعلانات الخاصة بك في نوعية الإعلانات التي تشاهدها، ولكن ذلك لن يغير العدد الإجمالي للإعلانات التي تشاهدها. إذا كنت لا ترغب في قيام فيسبوك باستخدام المعلومات استنادًا إلى أنشطتك على المواقع أو التطبيقات خارج فيسبوك لإظهار الإعلانات لك، يمكنك اختيار إلغاء ذلك من </a:t>
            </a:r>
            <a:r>
              <a:rPr lang="ar-EG" dirty="0">
                <a:hlinkClick r:id="rId5"/>
              </a:rPr>
              <a:t>الإعدادات</a:t>
            </a:r>
            <a:r>
              <a:rPr lang="ar-EG" dirty="0"/>
              <a:t>.</a:t>
            </a:r>
          </a:p>
          <a:p>
            <a:pPr marL="342900" indent="-342900" algn="r" rtl="1">
              <a:buFont typeface="Arial" pitchFamily="34" charset="0"/>
              <a:buChar char="•"/>
            </a:pPr>
            <a:r>
              <a:rPr lang="ar-EG" dirty="0"/>
              <a:t>تعرَّف على المزيد عن كيفية </a:t>
            </a:r>
            <a:r>
              <a:rPr lang="ar-EG" dirty="0">
                <a:hlinkClick r:id="rId6"/>
              </a:rPr>
              <a:t>قيام فيسبوك بتحديد الإعلانات التي يعرضها لك</a:t>
            </a:r>
            <a:r>
              <a:rPr lang="ar-EG" dirty="0"/>
              <a:t> وكيفية </a:t>
            </a:r>
            <a:r>
              <a:rPr lang="ar-EG" dirty="0">
                <a:hlinkClick r:id="rId7"/>
              </a:rPr>
              <a:t>إبداء ملاحظات حول الإعلانات التي تشاهدها</a:t>
            </a:r>
            <a:r>
              <a:rPr lang="ar-EG" dirty="0"/>
              <a:t>.</a:t>
            </a:r>
          </a:p>
          <a:p>
            <a:pPr>
              <a:buSzPct val="100000"/>
              <a:buFontTx/>
              <a:buNone/>
            </a:pPr>
            <a:endParaRPr lang="en-US" dirty="0"/>
          </a:p>
          <a:p>
            <a:pPr algn="r" rtl="1"/>
            <a:r>
              <a:rPr lang="ar-SA"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لحظة المنتج: </a:t>
            </a:r>
            <a:r>
              <a:rPr lang="ar-SA"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8"/>
              </a:rPr>
              <a:t>تفضيلات الإعلانات</a:t>
            </a:r>
            <a:r>
              <a:rPr lang="ar-SA"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(إنستجرام)</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lnSpc>
                <a:spcPts val="3000"/>
              </a:lnSpc>
              <a:buSzPct val="100000"/>
              <a:buNone/>
            </a:pPr>
            <a:r>
              <a:rPr lang="ar-EG" b="1" dirty="0"/>
              <a:t>كيف يحدد إنستجرام الإعلانات التي تظهر لي؟</a:t>
            </a:r>
            <a:endParaRPr lang="en-US" b="1" dirty="0"/>
          </a:p>
          <a:p>
            <a:pPr algn="r" rtl="1"/>
            <a:r>
              <a:rPr lang="ar-EG" dirty="0"/>
              <a:t>نريد أن نعرض عليك إعلانات من الأنشطة التجارية ذات الصلة التي تشكل أهمية بالنسبة لك. ولذلك، قد نستخدم معلومات حول ما تفعله على إنستجرام (وميتا</a:t>
            </a:r>
            <a:r>
              <a:rPr lang="en-US" dirty="0"/>
              <a:t>، </a:t>
            </a:r>
            <a:r>
              <a:rPr lang="ar-EG" dirty="0"/>
              <a:t>الشركة الأم)، بالإضافة إلى نشاطك على مواقع وتطبيقات الجهات الخارجية التي تستخدمها. قد نستخدم أيضًا المعلومات التي تقدمها الشركات خارج إنستجرام أو فيسبوك لتحديد الإعلانات التي نعرضها لك. على سبيل المثال، قد تشاهد إعلانات بناءً على الأشخاص الذين تتابعهم والمنشورات التي تعجبك على إنستجرام</a:t>
            </a:r>
            <a:r>
              <a:rPr lang="en-US" dirty="0"/>
              <a:t>، </a:t>
            </a:r>
            <a:r>
              <a:rPr lang="ar-EG" dirty="0"/>
              <a:t>ومعلوماتك واهتماماتك على فيسبوك (إذا كان لديك حساب فيسبوك)</a:t>
            </a:r>
            <a:r>
              <a:rPr lang="en-US" dirty="0"/>
              <a:t>، </a:t>
            </a:r>
            <a:r>
              <a:rPr lang="ar-EG" dirty="0"/>
              <a:t>أو مواقع الويب والتطبيقات التي تزورها، أو معلني المعلومات وشركائهم ويشارك شركاء التسويق معنا ما لديهم بالفعل، مثل عنوان بريدك الإلكتروني.</a:t>
            </a:r>
            <a:endParaRPr lang="en-US" dirty="0"/>
          </a:p>
          <a:p>
            <a:pPr algn="r" rtl="1"/>
            <a:r>
              <a:rPr lang="ar-EG" b="1" dirty="0"/>
              <a:t>تعرف عن المزيد عن:</a:t>
            </a:r>
          </a:p>
          <a:p>
            <a:pPr marL="342900" indent="-342900" algn="r" rtl="1">
              <a:buFont typeface="Arial" pitchFamily="34" charset="0"/>
              <a:buChar char="•"/>
            </a:pPr>
            <a:r>
              <a:rPr lang="ar-EG" dirty="0"/>
              <a:t>عرض </a:t>
            </a:r>
            <a:r>
              <a:rPr lang="ar-EG" dirty="0">
                <a:hlinkClick r:id="rId9"/>
              </a:rPr>
              <a:t>تفضيلات موضوعات الإعلانات</a:t>
            </a:r>
            <a:r>
              <a:rPr lang="ar-EG" dirty="0"/>
              <a:t> وضبطها.</a:t>
            </a:r>
          </a:p>
          <a:p>
            <a:pPr marL="342900" indent="-342900" algn="r" rtl="1">
              <a:buFont typeface="Arial" pitchFamily="34" charset="0"/>
              <a:buChar char="•"/>
            </a:pPr>
            <a:r>
              <a:rPr lang="ar-EG" dirty="0"/>
              <a:t>إخفاء </a:t>
            </a:r>
            <a:r>
              <a:rPr lang="ar-EG" dirty="0">
                <a:hlinkClick r:id="rId10"/>
              </a:rPr>
              <a:t>الإعلانات التي لا تعجبك</a:t>
            </a:r>
            <a:r>
              <a:rPr lang="ar-EG" dirty="0"/>
              <a:t> أو الإبلاغ عنها.</a:t>
            </a:r>
          </a:p>
          <a:p>
            <a:pPr marL="342900" indent="-342900" algn="r" rtl="1">
              <a:buFont typeface="Arial" pitchFamily="34" charset="0"/>
              <a:buChar char="•"/>
            </a:pPr>
            <a:r>
              <a:rPr lang="ar-EG" dirty="0">
                <a:hlinkClick r:id="rId11"/>
              </a:rPr>
              <a:t>ضبط طريقة عرض الإعلانات عليك</a:t>
            </a:r>
            <a:r>
              <a:rPr lang="ar-EG" dirty="0"/>
              <a:t> استنادًا إلى بيانات عن نشاطك من الشركاء.</a:t>
            </a:r>
          </a:p>
          <a:p>
            <a:pPr marL="342900" indent="-342900" algn="r" rtl="1">
              <a:buFont typeface="Arial" pitchFamily="34" charset="0"/>
              <a:buChar char="•"/>
            </a:pPr>
            <a:r>
              <a:rPr lang="ar-EG" sz="1100" dirty="0"/>
              <a:t>تعرَّف على المزيد حول الإعلانات والخصوصية في </a:t>
            </a:r>
            <a:r>
              <a:rPr lang="ar-EG" sz="1100" dirty="0">
                <a:hlinkClick r:id="rId12"/>
              </a:rPr>
              <a:t>سياسة البيانات</a:t>
            </a:r>
            <a:r>
              <a:rPr lang="ar-EG" sz="1100" dirty="0"/>
              <a:t> المتَّبعة لدينا.</a:t>
            </a:r>
          </a:p>
          <a:p>
            <a:pPr marL="342900" indent="-342900" algn="r" rtl="1">
              <a:buFont typeface="Arial" pitchFamily="34" charset="0"/>
              <a:buChar char="•"/>
            </a:pPr>
            <a:r>
              <a:rPr lang="ar-EG" sz="1100" dirty="0"/>
              <a:t>تعرَّف على المزيد حول </a:t>
            </a:r>
            <a:r>
              <a:rPr lang="ar-EG" sz="1100" dirty="0">
                <a:hlinkClick r:id="rId13"/>
              </a:rPr>
              <a:t>كيفية عمل الإعلانات على تقنيات </a:t>
            </a:r>
            <a:r>
              <a:rPr lang="en-US" sz="1100" dirty="0">
                <a:hlinkClick r:id="rId13"/>
              </a:rPr>
              <a:t>Meta</a:t>
            </a:r>
            <a:endParaRPr lang="en-US" sz="1100" spc="50" dirty="0">
              <a:solidFill>
                <a:schemeClr val="accent2"/>
              </a:solidFill>
              <a:sym typeface="Optimistic Text"/>
            </a:endParaRPr>
          </a:p>
          <a:p>
            <a:endParaRPr lang="en-US" dirty="0"/>
          </a:p>
        </p:txBody>
      </p:sp>
    </p:spTree>
    <p:extLst>
      <p:ext uri="{BB962C8B-B14F-4D97-AF65-F5344CB8AC3E}">
        <p14:creationId xmlns:p14="http://schemas.microsoft.com/office/powerpoint/2010/main" val="2194563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100" spc="260" dirty="0">
                <a:solidFill>
                  <a:srgbClr val="1C2B33"/>
                </a:solidFill>
                <a:latin typeface="Optimistic Display" panose="020B0603020203020204" pitchFamily="34" charset="0"/>
                <a:cs typeface="Optimistic Display" panose="020B0603020203020204" pitchFamily="34" charset="0"/>
                <a:sym typeface="Arial"/>
              </a:rPr>
              <a:t>تعديل تفضيلات الإعلانات </a:t>
            </a:r>
          </a:p>
          <a:p>
            <a:pPr algn="r" rtl="1"/>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لحظة المنتج: </a:t>
            </a:r>
            <a:r>
              <a:rPr lang="ar-EG"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3"/>
              </a:rPr>
              <a:t>تفضيلات الإعلانات</a:t>
            </a: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(فيسبوك)</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marL="171450" indent="-171450" algn="r" rtl="1">
              <a:buSzPct val="100000"/>
              <a:buFont typeface="Arial" pitchFamily="34" charset="0"/>
              <a:buChar char="•"/>
            </a:pPr>
            <a:r>
              <a:rPr lang="ar-EG"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ي</a:t>
            </a:r>
            <a:r>
              <a:rPr lang="ar-EG" dirty="0"/>
              <a:t>تُتيح لك </a:t>
            </a:r>
            <a:r>
              <a:rPr lang="ar-EG" dirty="0">
                <a:hlinkClick r:id="rId4"/>
              </a:rPr>
              <a:t>تفضيلات الإعلانات</a:t>
            </a:r>
            <a:r>
              <a:rPr lang="ar-EG" dirty="0"/>
              <a:t> إمكانية عرض وإضافة وإزالة التفضيلات التي قمنا بإنشائها لك استنادًا إلى مجموعة من العناصر مثل معلومات صفحتك الشخصية والإجراءات التي تتخذها على فيسبوك والتطبيقات ومواقع الويب التي تستخدمها خارج فيسبوك. على سبيل المثال، إذا كانت تفضيلاتك تتضمن "ركوب الدراجات" فقد تظهر لك إعلانات مُقدَّمة من متجر دراجات محلي. يؤثر تغيير تفضيلات الإعلانات الخاصة بك في نوعية الإعلانات التي تشاهدها، ولكن ذلك لن يغير العدد الإجمالي للإعلانات التي تشاهدها. إذا كنت لا ترغب في قيام فيسبوك باستخدام المعلومات استنادًا إلى أنشطتك على المواقع أو التطبيقات خارج فيسبوك لإظهار الإعلانات لك، يمكنك اختيار إلغاء ذلك من </a:t>
            </a:r>
            <a:r>
              <a:rPr lang="ar-EG" dirty="0">
                <a:hlinkClick r:id="rId5"/>
              </a:rPr>
              <a:t>الإعدادات</a:t>
            </a:r>
            <a:r>
              <a:rPr lang="ar-EG" dirty="0"/>
              <a:t>.</a:t>
            </a:r>
          </a:p>
          <a:p>
            <a:pPr marL="342900" indent="-342900" algn="r" rtl="1">
              <a:buFont typeface="Arial" pitchFamily="34" charset="0"/>
              <a:buChar char="•"/>
            </a:pPr>
            <a:r>
              <a:rPr lang="ar-EG" dirty="0"/>
              <a:t>تعرَّف على المزيد عن كيفية </a:t>
            </a:r>
            <a:r>
              <a:rPr lang="ar-EG" dirty="0">
                <a:hlinkClick r:id="rId6"/>
              </a:rPr>
              <a:t>قيام فيسبوك بتحديد الإعلانات التي يعرضها لك</a:t>
            </a:r>
            <a:r>
              <a:rPr lang="ar-EG" dirty="0"/>
              <a:t> وكيفية </a:t>
            </a:r>
            <a:r>
              <a:rPr lang="ar-EG" dirty="0">
                <a:hlinkClick r:id="rId7"/>
              </a:rPr>
              <a:t>إبداء ملاحظات حول الإعلانات التي تشاهدها</a:t>
            </a:r>
            <a:r>
              <a:rPr lang="ar-EG" dirty="0"/>
              <a:t>.</a:t>
            </a:r>
          </a:p>
          <a:p>
            <a:pPr>
              <a:buSzPct val="100000"/>
              <a:buFontTx/>
              <a:buNone/>
            </a:pPr>
            <a:endParaRPr lang="en-US" dirty="0"/>
          </a:p>
          <a:p>
            <a:pPr algn="r" rtl="1"/>
            <a:r>
              <a:rPr lang="ar-SA"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لحظة المنتج: </a:t>
            </a:r>
            <a:r>
              <a:rPr lang="ar-SA" sz="1100" b="0"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8"/>
              </a:rPr>
              <a:t>تفضيلات الإعلانات</a:t>
            </a:r>
            <a:r>
              <a:rPr lang="ar-SA"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(إنستجرام)</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lnSpc>
                <a:spcPts val="3000"/>
              </a:lnSpc>
              <a:buSzPct val="100000"/>
              <a:buNone/>
            </a:pPr>
            <a:r>
              <a:rPr lang="ar-EG" b="1" dirty="0"/>
              <a:t>كيف يحدد إنستجرام الإعلانات التي تظهر لي؟</a:t>
            </a:r>
            <a:endParaRPr lang="en-US" b="1" dirty="0"/>
          </a:p>
          <a:p>
            <a:pPr algn="r" rtl="1"/>
            <a:r>
              <a:rPr lang="ar-EG" dirty="0"/>
              <a:t>نريد أن نعرض عليك إعلانات من الأنشطة التجارية ذات الصلة التي تشكل أهمية بالنسبة لك. ولذلك، قد نستخدم معلومات حول ما تفعله على إنستجرام (وميتا</a:t>
            </a:r>
            <a:r>
              <a:rPr lang="en-US" dirty="0"/>
              <a:t>، </a:t>
            </a:r>
            <a:r>
              <a:rPr lang="ar-EG" dirty="0"/>
              <a:t>الشركة الأم)، بالإضافة إلى نشاطك على مواقع وتطبيقات الجهات الخارجية التي تستخدمها. قد نستخدم أيضًا المعلومات التي تقدمها الشركات خارج إنستجرام أو فيسبوك لتحديد الإعلانات التي نعرضها لك. على سبيل المثال، قد تشاهد إعلانات بناءً على الأشخاص الذين تتابعهم والمنشورات التي تعجبك على إنستجرام</a:t>
            </a:r>
            <a:r>
              <a:rPr lang="en-US" dirty="0"/>
              <a:t>، </a:t>
            </a:r>
            <a:r>
              <a:rPr lang="ar-EG" dirty="0"/>
              <a:t>ومعلوماتك واهتماماتك على فيسبوك (إذا كان لديك حساب فيسبوك)</a:t>
            </a:r>
            <a:r>
              <a:rPr lang="en-US" dirty="0"/>
              <a:t>، </a:t>
            </a:r>
            <a:r>
              <a:rPr lang="ar-EG" dirty="0"/>
              <a:t>أو مواقع الويب والتطبيقات التي تزورها، أو معلني المعلومات وشركائهم ويشارك شركاء التسويق معنا ما لديهم بالفعل، مثل عنوان بريدك الإلكتروني.</a:t>
            </a:r>
            <a:endParaRPr lang="en-US" dirty="0"/>
          </a:p>
          <a:p>
            <a:pPr algn="r" rtl="1"/>
            <a:r>
              <a:rPr lang="ar-EG" b="1" dirty="0"/>
              <a:t>تعرف عن المزيد عن:</a:t>
            </a:r>
          </a:p>
          <a:p>
            <a:pPr marL="342900" indent="-342900" algn="r" rtl="1">
              <a:buFont typeface="Arial" pitchFamily="34" charset="0"/>
              <a:buChar char="•"/>
            </a:pPr>
            <a:r>
              <a:rPr lang="ar-EG" dirty="0"/>
              <a:t>عرض </a:t>
            </a:r>
            <a:r>
              <a:rPr lang="ar-EG" dirty="0">
                <a:hlinkClick r:id="rId9"/>
              </a:rPr>
              <a:t>تفضيلات موضوعات الإعلانات</a:t>
            </a:r>
            <a:r>
              <a:rPr lang="ar-EG" dirty="0"/>
              <a:t> وضبطها.</a:t>
            </a:r>
          </a:p>
          <a:p>
            <a:pPr marL="342900" indent="-342900" algn="r" rtl="1">
              <a:buFont typeface="Arial" pitchFamily="34" charset="0"/>
              <a:buChar char="•"/>
            </a:pPr>
            <a:r>
              <a:rPr lang="ar-EG" dirty="0"/>
              <a:t>إخفاء </a:t>
            </a:r>
            <a:r>
              <a:rPr lang="ar-EG" dirty="0">
                <a:hlinkClick r:id="rId10"/>
              </a:rPr>
              <a:t>الإعلانات التي لا تعجبك</a:t>
            </a:r>
            <a:r>
              <a:rPr lang="ar-EG" dirty="0"/>
              <a:t> أو الإبلاغ عنها.</a:t>
            </a:r>
          </a:p>
          <a:p>
            <a:pPr marL="342900" indent="-342900" algn="r" rtl="1">
              <a:buFont typeface="Arial" pitchFamily="34" charset="0"/>
              <a:buChar char="•"/>
            </a:pPr>
            <a:r>
              <a:rPr lang="ar-EG" dirty="0">
                <a:hlinkClick r:id="rId11"/>
              </a:rPr>
              <a:t>ضبط طريقة عرض الإعلانات عليك</a:t>
            </a:r>
            <a:r>
              <a:rPr lang="ar-EG" dirty="0"/>
              <a:t> استنادًا إلى بيانات عن نشاطك من الشركاء.</a:t>
            </a:r>
          </a:p>
          <a:p>
            <a:pPr marL="342900" indent="-342900" algn="r" rtl="1">
              <a:buFont typeface="Arial" pitchFamily="34" charset="0"/>
              <a:buChar char="•"/>
            </a:pPr>
            <a:r>
              <a:rPr lang="ar-EG" sz="1100" dirty="0"/>
              <a:t>تعرَّف على المزيد حول الإعلانات والخصوصية في </a:t>
            </a:r>
            <a:r>
              <a:rPr lang="ar-EG" sz="1100" dirty="0">
                <a:hlinkClick r:id="rId12"/>
              </a:rPr>
              <a:t>سياسة البيانات</a:t>
            </a:r>
            <a:r>
              <a:rPr lang="ar-EG" sz="1100" dirty="0"/>
              <a:t> المتَّبعة لدينا.</a:t>
            </a:r>
          </a:p>
          <a:p>
            <a:pPr marL="342900" indent="-342900" algn="r" rtl="1">
              <a:buFont typeface="Arial" pitchFamily="34" charset="0"/>
              <a:buChar char="•"/>
            </a:pPr>
            <a:r>
              <a:rPr lang="ar-EG" sz="1100" dirty="0"/>
              <a:t>تعرَّف على المزيد حول </a:t>
            </a:r>
            <a:r>
              <a:rPr lang="ar-EG" sz="1100" dirty="0">
                <a:hlinkClick r:id="rId13"/>
              </a:rPr>
              <a:t>كيفية عمل الإعلانات على تقنيات </a:t>
            </a:r>
            <a:r>
              <a:rPr lang="en-US" sz="1100" dirty="0">
                <a:hlinkClick r:id="rId13"/>
              </a:rPr>
              <a:t>Meta</a:t>
            </a:r>
            <a:endParaRPr lang="en-US" sz="1100" spc="50" dirty="0">
              <a:solidFill>
                <a:schemeClr val="accent2"/>
              </a:solidFill>
              <a:sym typeface="Optimistic Text"/>
            </a:endParaRPr>
          </a:p>
          <a:p>
            <a:pPr marL="342900" indent="-342900" algn="r" rtl="1">
              <a:buFont typeface="Arial" pitchFamily="34" charset="0"/>
              <a:buChar char="•"/>
            </a:pPr>
            <a:endParaRPr lang="en-US" dirty="0"/>
          </a:p>
        </p:txBody>
      </p:sp>
    </p:spTree>
    <p:extLst>
      <p:ext uri="{BB962C8B-B14F-4D97-AF65-F5344CB8AC3E}">
        <p14:creationId xmlns:p14="http://schemas.microsoft.com/office/powerpoint/2010/main" val="3666064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تحقق من الفهم</a:t>
            </a:r>
            <a:endParaRPr lang="en-US" dirty="0"/>
          </a:p>
          <a:p>
            <a:pPr algn="r" defTabSz="1828800" rtl="1">
              <a:lnSpc>
                <a:spcPts val="4200"/>
              </a:lnSpc>
              <a:spcAft>
                <a:spcPts val="1800"/>
              </a:spcAft>
              <a:buNone/>
            </a:pPr>
            <a:r>
              <a:rPr lang="ar-EG" sz="1100" spc="40" dirty="0">
                <a:latin typeface="Optimistic Text" panose="020B0503020203020204" pitchFamily="34" charset="0"/>
                <a:sym typeface="Arial"/>
              </a:rPr>
              <a:t>صحيح أم خطأ: المعلومات المضللة هي معلومات خاطئة تم إنشاؤها أو مشاركتها بقصد خبيث لإحداث ضرر أو التلاعب أو تضليل فرد أو جماعة أو منظمة. </a:t>
            </a:r>
            <a:r>
              <a:rPr lang="ar-EG" sz="1100" b="1" spc="40" dirty="0">
                <a:latin typeface="Optimistic Text" panose="020B0503020203020204" pitchFamily="34" charset="0"/>
                <a:sym typeface="Arial"/>
              </a:rPr>
              <a:t>صحيح</a:t>
            </a:r>
            <a:endParaRPr lang="en-US" sz="1100" b="1" spc="40" dirty="0">
              <a:latin typeface="Optimistic Text" panose="020B0503020203020204" pitchFamily="34" charset="0"/>
              <a:sym typeface="Arial"/>
            </a:endParaRPr>
          </a:p>
          <a:p>
            <a:pPr algn="r" defTabSz="1828800" rtl="1">
              <a:lnSpc>
                <a:spcPts val="4200"/>
              </a:lnSpc>
              <a:spcAft>
                <a:spcPts val="1800"/>
              </a:spcAft>
              <a:buNone/>
            </a:pPr>
            <a:r>
              <a:rPr lang="ar-EG" sz="1100" b="1" spc="40" dirty="0">
                <a:latin typeface="Optimistic Text" panose="020B0503020203020204" pitchFamily="34" charset="0"/>
                <a:sym typeface="Arial"/>
              </a:rPr>
              <a:t>02.</a:t>
            </a:r>
          </a:p>
          <a:p>
            <a:pPr algn="r" defTabSz="1828800" rtl="1">
              <a:lnSpc>
                <a:spcPts val="4200"/>
              </a:lnSpc>
              <a:spcAft>
                <a:spcPts val="1800"/>
              </a:spcAft>
              <a:buNone/>
            </a:pPr>
            <a:r>
              <a:rPr lang="ar-EG" sz="1100" spc="40" dirty="0">
                <a:latin typeface="Optimistic Text" panose="020B0503020203020204" pitchFamily="34" charset="0"/>
                <a:sym typeface="Arial"/>
              </a:rPr>
              <a:t>_____ هو جزء من المحتوى الرقمي يتم التلاعب به من خلال أدوات التحرير المتقدمة باستخدام الذكاء الاصطناعي.</a:t>
            </a:r>
          </a:p>
          <a:p>
            <a:pPr lvl="2" algn="r" defTabSz="1828800" rtl="1">
              <a:lnSpc>
                <a:spcPts val="4200"/>
              </a:lnSpc>
              <a:spcAft>
                <a:spcPts val="1800"/>
              </a:spcAft>
              <a:buNone/>
            </a:pPr>
            <a:r>
              <a:rPr lang="ar-EG" sz="1100" spc="40" dirty="0">
                <a:latin typeface="Optimistic Text" panose="020B0503020203020204" pitchFamily="34" charset="0"/>
                <a:sym typeface="Arial"/>
              </a:rPr>
              <a:t>تزييف رخيصة</a:t>
            </a:r>
          </a:p>
          <a:p>
            <a:pPr lvl="2" algn="r" defTabSz="1828800" rtl="1">
              <a:lnSpc>
                <a:spcPts val="4200"/>
              </a:lnSpc>
              <a:spcAft>
                <a:spcPts val="1800"/>
              </a:spcAft>
              <a:buNone/>
            </a:pPr>
            <a:r>
              <a:rPr lang="ar-EG" sz="1100" spc="40" dirty="0">
                <a:latin typeface="Optimistic Text" panose="020B0503020203020204" pitchFamily="34" charset="0"/>
                <a:sym typeface="Arial"/>
              </a:rPr>
              <a:t>عنوان </a:t>
            </a:r>
            <a:r>
              <a:rPr lang="en-US" sz="1100" spc="40" dirty="0">
                <a:latin typeface="Optimistic Text" panose="020B0503020203020204" pitchFamily="34" charset="0"/>
                <a:sym typeface="Arial"/>
              </a:rPr>
              <a:t>Clickbait</a:t>
            </a:r>
          </a:p>
          <a:p>
            <a:pPr lvl="2" algn="r" defTabSz="1828800" rtl="1">
              <a:lnSpc>
                <a:spcPts val="4200"/>
              </a:lnSpc>
              <a:spcAft>
                <a:spcPts val="1800"/>
              </a:spcAft>
              <a:buNone/>
            </a:pPr>
            <a:r>
              <a:rPr lang="ar-EG" sz="1100" b="1" spc="40" dirty="0">
                <a:latin typeface="Optimistic Text" panose="020B0503020203020204" pitchFamily="34" charset="0"/>
                <a:sym typeface="Arial"/>
              </a:rPr>
              <a:t>تزييف عميق</a:t>
            </a:r>
          </a:p>
          <a:p>
            <a:pPr lvl="2" algn="r" defTabSz="1828800" rtl="1">
              <a:lnSpc>
                <a:spcPts val="4200"/>
              </a:lnSpc>
              <a:spcAft>
                <a:spcPts val="1800"/>
              </a:spcAft>
              <a:buNone/>
            </a:pPr>
            <a:r>
              <a:rPr lang="ar-EG" sz="1100" spc="40" dirty="0" err="1">
                <a:latin typeface="Optimistic Text" panose="020B0503020203020204" pitchFamily="34" charset="0"/>
                <a:sym typeface="Arial"/>
              </a:rPr>
              <a:t>ميمات</a:t>
            </a:r>
            <a:endParaRPr lang="en-US" sz="1100" spc="40" dirty="0">
              <a:latin typeface="Optimistic Text" panose="020B0503020203020204" pitchFamily="34" charset="0"/>
              <a:sym typeface="Arial"/>
            </a:endParaRPr>
          </a:p>
          <a:p>
            <a:pPr algn="r" defTabSz="1828800" rtl="1">
              <a:lnSpc>
                <a:spcPts val="4200"/>
              </a:lnSpc>
              <a:spcAft>
                <a:spcPts val="1800"/>
              </a:spcAft>
              <a:buNone/>
            </a:pPr>
            <a:r>
              <a:rPr lang="ar-EG" sz="1100" dirty="0"/>
              <a:t>صحيح أم خطأ: من السهل عادةً التمييز بين الصور الحقيقية والصور التي تم التلاعب بها على الإنترنت. </a:t>
            </a:r>
            <a:r>
              <a:rPr lang="ar-EG" sz="1100" b="1" dirty="0"/>
              <a:t>خطأ</a:t>
            </a:r>
            <a:endParaRPr lang="en-US" sz="1100" b="1"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117710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158750" indent="0" algn="r" rtl="1">
              <a:buNone/>
            </a:pPr>
            <a:r>
              <a:rPr lang="ar-EG" dirty="0"/>
              <a:t>سيتمكن المشاركون من شرح كيف يؤثر نشاطهم عبر الإنترنت والمحتوى الذي يشاركونه على هويتهم وسمعتهم على الإنترنت.</a:t>
            </a:r>
            <a:endParaRPr lang="en-US" dirty="0"/>
          </a:p>
        </p:txBody>
      </p:sp>
    </p:spTree>
    <p:extLst>
      <p:ext uri="{BB962C8B-B14F-4D97-AF65-F5344CB8AC3E}">
        <p14:creationId xmlns:p14="http://schemas.microsoft.com/office/powerpoint/2010/main" val="3699429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lnSpc>
                <a:spcPts val="8640"/>
              </a:lnSpc>
              <a:defRPr/>
            </a:pPr>
            <a:r>
              <a:rPr lang="ar-EG" dirty="0"/>
              <a:t>الثقافة الإعلامية والهوية على الإنترنت</a:t>
            </a:r>
            <a:endParaRPr lang="en-US" dirty="0">
              <a:solidFill>
                <a:srgbClr val="1C2B33"/>
              </a:solidFill>
            </a:endParaRPr>
          </a:p>
          <a:p>
            <a:pPr lvl="0" algn="r" defTabSz="1828800" rtl="1">
              <a:lnSpc>
                <a:spcPts val="4200"/>
              </a:lnSpc>
              <a:spcAft>
                <a:spcPts val="1800"/>
              </a:spcAft>
              <a:buNone/>
            </a:pPr>
            <a:r>
              <a:rPr lang="ar-EG" sz="1100" dirty="0"/>
              <a:t>تساعدك مهارات </a:t>
            </a:r>
            <a:r>
              <a:rPr lang="ar-EG" sz="1100" b="1" spc="40" dirty="0">
                <a:solidFill>
                  <a:schemeClr val="accent1"/>
                </a:solidFill>
                <a:latin typeface="Optimistic Text" panose="020B0503020203020204" pitchFamily="34" charset="0"/>
              </a:rPr>
              <a:t>الثقافة الإعلامية </a:t>
            </a:r>
            <a:r>
              <a:rPr lang="ar-EG" sz="1100" dirty="0"/>
              <a:t>على أن تكون مستهلكًا مهمًا ومبدعًا للمعلومات، سواء في وضع عدم الاتصال أو عبر الإنترنت. </a:t>
            </a:r>
          </a:p>
          <a:p>
            <a:pPr lvl="0" algn="r" defTabSz="1828800" rtl="1">
              <a:lnSpc>
                <a:spcPts val="4200"/>
              </a:lnSpc>
              <a:spcAft>
                <a:spcPts val="1800"/>
              </a:spcAft>
              <a:buNone/>
            </a:pPr>
            <a:r>
              <a:rPr lang="ar-EG" sz="1100" dirty="0"/>
              <a:t>ومع ذلك، يمكن أن يؤدي تحيز التأكيد و</a:t>
            </a:r>
            <a:r>
              <a:rPr lang="ar-EG" sz="1100" b="1" dirty="0"/>
              <a:t>خوارزميات</a:t>
            </a:r>
            <a:r>
              <a:rPr lang="ar-EG" sz="1100" dirty="0"/>
              <a:t> الكمبيوتر إلى تكوين غرف الصدى، وعزل الأشخاص عن بعضهم البعض، وزيادة صعوبة استخدام مهارات </a:t>
            </a:r>
            <a:r>
              <a:rPr lang="ar-EG" sz="1100" b="1" dirty="0"/>
              <a:t>الثقافة الإعلامية </a:t>
            </a:r>
            <a:r>
              <a:rPr lang="ar-EG" sz="1100" dirty="0"/>
              <a:t>للمشاركة في التفكير النقدي والمناقشة الهادفة للمحتوى عبر الإنترنت.</a:t>
            </a:r>
            <a:endParaRPr lang="en-US" sz="1100" spc="40" dirty="0">
              <a:solidFill>
                <a:srgbClr val="1C2B33"/>
              </a:solidFill>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71029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dirty="0"/>
              <a:t>صياغة بصمتك الرقمية</a:t>
            </a:r>
            <a:endParaRPr lang="en-US" dirty="0"/>
          </a:p>
          <a:p>
            <a:pPr marL="0" indent="0" algn="r" defTabSz="1828800" rtl="1">
              <a:lnSpc>
                <a:spcPts val="4200"/>
              </a:lnSpc>
              <a:spcAft>
                <a:spcPts val="1800"/>
              </a:spcAft>
              <a:buSzPct val="100000"/>
              <a:buFont typeface="Arial" panose="020B0604020202020204" pitchFamily="34" charset="0"/>
              <a:buNone/>
              <a:defRPr/>
            </a:pPr>
            <a:r>
              <a:rPr lang="ar-EG" sz="1100" dirty="0"/>
              <a:t>في </a:t>
            </a:r>
            <a:r>
              <a:rPr lang="ar-EG" sz="1100" dirty="0">
                <a:hlinkClick r:id="rId3"/>
              </a:rPr>
              <a:t>وحدة الخصوصية</a:t>
            </a:r>
            <a:r>
              <a:rPr lang="ar-EG" sz="1100" dirty="0"/>
              <a:t>، يمكنك تعلم أن </a:t>
            </a:r>
            <a:r>
              <a:rPr lang="ar-EG" sz="1100" b="1" dirty="0"/>
              <a:t>البصمة الرقمية </a:t>
            </a:r>
            <a:r>
              <a:rPr lang="ar-EG" sz="1100" dirty="0"/>
              <a:t>هي جميع المعلومات المتعلقة بفرد على الإنترنت.  يمكن أن يشمل ذلك المعلومات الشخصية التي شاركها شخص ما في شكل ملفات صوتية وصور ومنشورات ومواقع التواصل الاجتماعي ونص وفيديوهات. </a:t>
            </a:r>
            <a:r>
              <a:rPr lang="ar-EG" dirty="0"/>
              <a:t>تتضمن البصمة الرقمية أيضًا التفاعلات مع العائلة والأصدقاء والمجموعات والمؤسسات من خلال التعليقات </a:t>
            </a:r>
            <a:r>
              <a:rPr lang="ar-EG" dirty="0" err="1"/>
              <a:t>والإعجابات</a:t>
            </a:r>
            <a:r>
              <a:rPr lang="ar-EG" dirty="0"/>
              <a:t>، وكذلك، بالمعنى الدقيق للكلمة، جميع مواقع الويب التي تزورها. بالإضافة إلى المعلومات الشخصية والمحتوى الشخصي، يمكن أن تتأثر بصمتك الرقمية بالمحتوى والوسائط التي تعيد نشرها وتشاركها من الآخرين، والتي يشاركها الآخرون عنك. إذا كنت ترغب في ترك بصمة رقمية إيجابية، ففكر مليًا في مصداقية وموثوقية المعلومات التي تشاركها مع الآخرين.</a:t>
            </a:r>
            <a:endParaRPr lang="en-US" sz="1100" spc="40" dirty="0">
              <a:latin typeface="Optimistic Text" panose="020B0503020203020204" pitchFamily="34" charset="0"/>
              <a:sym typeface="Arial"/>
            </a:endParaRPr>
          </a:p>
        </p:txBody>
      </p:sp>
    </p:spTree>
    <p:extLst>
      <p:ext uri="{BB962C8B-B14F-4D97-AF65-F5344CB8AC3E}">
        <p14:creationId xmlns:p14="http://schemas.microsoft.com/office/powerpoint/2010/main" val="34605301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dirty="0"/>
              <a:t>صياغة بصمتك الرقمية</a:t>
            </a:r>
            <a:endParaRPr lang="en-US" dirty="0"/>
          </a:p>
          <a:p>
            <a:pPr marL="0" indent="0" algn="r" defTabSz="1828800" rtl="1">
              <a:lnSpc>
                <a:spcPts val="4200"/>
              </a:lnSpc>
              <a:spcAft>
                <a:spcPts val="1800"/>
              </a:spcAft>
              <a:buSzPct val="100000"/>
              <a:buFont typeface="Arial" panose="020B0604020202020204" pitchFamily="34" charset="0"/>
              <a:buNone/>
              <a:defRPr/>
            </a:pPr>
            <a:r>
              <a:rPr lang="ar-EG" sz="1100" dirty="0"/>
              <a:t>في </a:t>
            </a:r>
            <a:r>
              <a:rPr lang="ar-EG" sz="1100" dirty="0">
                <a:hlinkClick r:id="rId3"/>
              </a:rPr>
              <a:t>وحدة الخصوصية</a:t>
            </a:r>
            <a:r>
              <a:rPr lang="ar-EG" sz="1100" dirty="0"/>
              <a:t>، يمكنك تعلم أن </a:t>
            </a:r>
            <a:r>
              <a:rPr lang="ar-EG" sz="1100" b="1" dirty="0"/>
              <a:t>البصمة الرقمية </a:t>
            </a:r>
            <a:r>
              <a:rPr lang="ar-EG" sz="1100" dirty="0"/>
              <a:t>هي جميع المعلومات المتعلقة بفرد على الإنترنت.  يمكن أن يشمل ذلك المعلومات الشخصية التي شاركها شخص ما في شكل ملفات صوتية وصور ومنشورات ومواقع التواصل الاجتماعي ونص وفيديوهات. </a:t>
            </a:r>
            <a:r>
              <a:rPr lang="ar-EG" dirty="0"/>
              <a:t>تتضمن البصمة الرقمية أيضًا التفاعلات مع العائلة والأصدقاء والمجموعات والمؤسسات من خلال التعليقات </a:t>
            </a:r>
            <a:r>
              <a:rPr lang="ar-EG" dirty="0" err="1"/>
              <a:t>والإعجابات</a:t>
            </a:r>
            <a:r>
              <a:rPr lang="ar-EG" dirty="0"/>
              <a:t>، وكذلك، بالمعنى الدقيق للكلمة، جميع مواقع الويب التي تزورها. بالإضافة إلى المعلومات الشخصية والمحتوى الشخصي، يمكن أن تتأثر بصمتك الرقمية بالمحتوى والوسائط التي تعيد نشرها وتشاركها من الآخرين، والتي يشاركها الآخرون عنك. إذا كنت ترغب في ترك بصمة رقمية إيجابية، ففكر مليًا في مصداقية وموثوقية المعلومات التي تشاركها مع الآخرين.</a:t>
            </a:r>
            <a:endParaRPr lang="en-US" sz="1100" spc="40" dirty="0">
              <a:latin typeface="Optimistic Text" panose="020B0503020203020204" pitchFamily="34" charset="0"/>
              <a:sym typeface="Arial"/>
            </a:endParaRPr>
          </a:p>
        </p:txBody>
      </p:sp>
    </p:spTree>
    <p:extLst>
      <p:ext uri="{BB962C8B-B14F-4D97-AF65-F5344CB8AC3E}">
        <p14:creationId xmlns:p14="http://schemas.microsoft.com/office/powerpoint/2010/main" val="13171696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None/>
            </a:pPr>
            <a:r>
              <a:rPr lang="ar-EG" dirty="0"/>
              <a:t>من المهم تقييم مصدر المعلومات، ولكن ضع في اعتبارك أيضًا الرسالة التي ترسلها عن طريق إعادة نشر هذا المحتوى أو مشاركته. عادةً ما يرى الأشخاص مثل هذا التفاعل على أنه يظهر دعمًا للمحتوى، ما لم تحدد في مشاركتك عكس ذلك.</a:t>
            </a:r>
          </a:p>
          <a:p>
            <a:pPr algn="r" rtl="1" fontAlgn="base">
              <a:buNone/>
            </a:pPr>
            <a:r>
              <a:rPr lang="ar-EG" b="1" dirty="0">
                <a:solidFill>
                  <a:schemeClr val="accent1"/>
                </a:solidFill>
              </a:rPr>
              <a:t>فكر</a:t>
            </a:r>
            <a:r>
              <a:rPr lang="ar-EG" dirty="0"/>
              <a:t> (</a:t>
            </a:r>
            <a:r>
              <a:rPr lang="en-US" b="1" dirty="0"/>
              <a:t>THINK</a:t>
            </a:r>
            <a:r>
              <a:rPr lang="ar-EG" dirty="0"/>
              <a:t>) قبل أن تنشر. استخدم بعض المعلمين هذه الاستراتيجية لتعليم طلاب المدارس عن المواطنة الرقمية الإيجابية، لكنها تصلح للأشخاص من جميع الأعمار. اطرح السؤال التالي: هل المعلومات التي سأقوم بنشرها أو مشاركتها حقيقية (</a:t>
            </a:r>
            <a:r>
              <a:rPr lang="en-US" b="1" dirty="0"/>
              <a:t>T</a:t>
            </a:r>
            <a:r>
              <a:rPr lang="en-US" dirty="0"/>
              <a:t>rue</a:t>
            </a:r>
            <a:r>
              <a:rPr lang="ar-EG" dirty="0"/>
              <a:t>)، مفيدة (</a:t>
            </a:r>
            <a:r>
              <a:rPr lang="en-US" b="1" dirty="0"/>
              <a:t>H</a:t>
            </a:r>
            <a:r>
              <a:rPr lang="en-US" dirty="0"/>
              <a:t>elpful</a:t>
            </a:r>
            <a:r>
              <a:rPr lang="ar-EG" dirty="0"/>
              <a:t>)، ملهمة (</a:t>
            </a:r>
            <a:r>
              <a:rPr lang="en-US" b="1" dirty="0"/>
              <a:t>I</a:t>
            </a:r>
            <a:r>
              <a:rPr lang="en-US" dirty="0"/>
              <a:t>nspiring</a:t>
            </a:r>
            <a:r>
              <a:rPr lang="ar-EG" dirty="0"/>
              <a:t>)، ضرورية (</a:t>
            </a:r>
            <a:r>
              <a:rPr lang="en-US" b="1" dirty="0"/>
              <a:t>N</a:t>
            </a:r>
            <a:r>
              <a:rPr lang="en-US" dirty="0"/>
              <a:t>ecessary</a:t>
            </a:r>
            <a:r>
              <a:rPr lang="ar-EG" dirty="0"/>
              <a:t>)، جيدة؟ (</a:t>
            </a:r>
            <a:r>
              <a:rPr lang="en-US" b="1" dirty="0"/>
              <a:t>K</a:t>
            </a:r>
            <a:r>
              <a:rPr lang="en-US" dirty="0"/>
              <a:t>ind</a:t>
            </a:r>
            <a:r>
              <a:rPr lang="ar-EG" dirty="0"/>
              <a:t>)</a:t>
            </a:r>
            <a:endParaRPr lang="en-US" dirty="0"/>
          </a:p>
          <a:p>
            <a:endParaRPr lang="en-US" dirty="0"/>
          </a:p>
        </p:txBody>
      </p:sp>
    </p:spTree>
    <p:extLst>
      <p:ext uri="{BB962C8B-B14F-4D97-AF65-F5344CB8AC3E}">
        <p14:creationId xmlns:p14="http://schemas.microsoft.com/office/powerpoint/2010/main" val="2042060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dirty="0"/>
              <a:t>عواقب المشاركة</a:t>
            </a:r>
            <a:endParaRPr lang="en-US" dirty="0"/>
          </a:p>
          <a:p>
            <a:pPr algn="r" defTabSz="1828800" rtl="1">
              <a:lnSpc>
                <a:spcPts val="4200"/>
              </a:lnSpc>
              <a:spcAft>
                <a:spcPts val="1800"/>
              </a:spcAft>
              <a:buSzPct val="100000"/>
              <a:buNone/>
              <a:defRPr/>
            </a:pPr>
            <a:r>
              <a:rPr lang="ar-EG" sz="1100" dirty="0"/>
              <a:t>في الدرس الأخير، تعلمت الفرق بين المعلومات المضللة وسوء فهم المعلومات. </a:t>
            </a:r>
          </a:p>
          <a:p>
            <a:pPr algn="r" defTabSz="1828800" rtl="1">
              <a:lnSpc>
                <a:spcPts val="4200"/>
              </a:lnSpc>
              <a:spcAft>
                <a:spcPts val="1800"/>
              </a:spcAft>
              <a:buSzPct val="100000"/>
              <a:buNone/>
              <a:defRPr/>
            </a:pPr>
            <a:r>
              <a:rPr lang="ar-EG" sz="1100" dirty="0"/>
              <a:t>على الرغم من عدم وجود نية خبيثة وراء المعلومات الخاطئة، لا يزال من الممكن أن تكون هناك عواقب لمشاركة معلومات خادعة أو خاطئة</a:t>
            </a:r>
            <a:endParaRPr lang="en-US" dirty="0"/>
          </a:p>
        </p:txBody>
      </p:sp>
    </p:spTree>
    <p:extLst>
      <p:ext uri="{BB962C8B-B14F-4D97-AF65-F5344CB8AC3E}">
        <p14:creationId xmlns:p14="http://schemas.microsoft.com/office/powerpoint/2010/main" val="633872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r>
              <a:rPr lang="ar-EG" sz="1800" dirty="0"/>
              <a:t>غالبًا ما ينظر أصحاب العمل إلى حسابات وسائل التواصل الاجتماعي للمرشحين للوظائف، والتي يمكن أن تؤثر على اتخاذ القرار أثناء عملية التوظيف. إذا كان لديك وظيفة حاليًا، فقد يتأثر صاحب العمل أيضًا أو يتخذ إجراءً بناءً على أنشطتك عبر الإنترنت.</a:t>
            </a:r>
            <a:endParaRPr lang="en-US" sz="1800" dirty="0"/>
          </a:p>
          <a:p>
            <a:pPr marL="457200" marR="0" lvl="0" indent="-298450" algn="r" defTabSz="914400" rtl="1" eaLnBrk="1" fontAlgn="auto" latinLnBrk="0" hangingPunct="1">
              <a:lnSpc>
                <a:spcPct val="100000"/>
              </a:lnSpc>
              <a:spcBef>
                <a:spcPts val="0"/>
              </a:spcBef>
              <a:spcAft>
                <a:spcPts val="0"/>
              </a:spcAft>
              <a:buClr>
                <a:srgbClr val="000000"/>
              </a:buClr>
              <a:buSzPts val="1100"/>
              <a:buFont typeface="Arial"/>
              <a:buChar char="●"/>
              <a:tabLst/>
              <a:defRPr/>
            </a:pPr>
            <a:r>
              <a:rPr lang="ar-EG" sz="1800" dirty="0">
                <a:highlight>
                  <a:srgbClr val="00FFFF"/>
                </a:highlight>
              </a:rPr>
              <a:t>ملاحظة للميسر: تتقدم تمارا بطلب للحصول على وظيفة في منظمة غير حكومية ، لكنها نشطة أيضًا في مجموعات المتطوعين في الحي الذي تعيش فيه. أنشأت حملة لجمع التبرعات لإعادة تأهيل حديقة في حيها. لم تذكر هذا في مقابلة عملها الأخيرة، لكن صاحب العمل المحتمل وجد معلومات حول حملة جمع التبرعات على وسائل التواصل الاجتماعي. أثر هذا على صاحب العمل المحتمل بطريقة إيجابية.]</a:t>
            </a:r>
            <a:endParaRPr lang="en-US" sz="1800" dirty="0">
              <a:highlight>
                <a:srgbClr val="00FFFF"/>
              </a:highlight>
            </a:endParaRPr>
          </a:p>
        </p:txBody>
      </p:sp>
    </p:spTree>
    <p:extLst>
      <p:ext uri="{BB962C8B-B14F-4D97-AF65-F5344CB8AC3E}">
        <p14:creationId xmlns:p14="http://schemas.microsoft.com/office/powerpoint/2010/main" val="86911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lnSpc>
                <a:spcPts val="8640"/>
              </a:lnSpc>
            </a:pPr>
            <a:r>
              <a:rPr lang="ar-EG" dirty="0"/>
              <a:t>ما هي الثقافة الإعلامية؟</a:t>
            </a:r>
            <a:endParaRPr lang="en-US" dirty="0"/>
          </a:p>
          <a:p>
            <a:pPr algn="r" defTabSz="1828800" rtl="1">
              <a:lnSpc>
                <a:spcPts val="4200"/>
              </a:lnSpc>
              <a:spcAft>
                <a:spcPts val="1800"/>
              </a:spcAft>
              <a:buFont typeface="Optimistic Text"/>
              <a:buNone/>
              <a:defRPr/>
            </a:pPr>
            <a:r>
              <a:rPr lang="ar-EG" sz="1100" b="1" spc="40" dirty="0">
                <a:solidFill>
                  <a:schemeClr val="accent1"/>
                </a:solidFill>
                <a:latin typeface="Optimistic Text" panose="020B0503020203020204" pitchFamily="34" charset="0"/>
                <a:sym typeface="Arial"/>
              </a:rPr>
              <a:t>الثقافة الإعلامية </a:t>
            </a:r>
            <a:r>
              <a:rPr lang="ar-EG" sz="1100" spc="40" dirty="0">
                <a:latin typeface="Optimistic Text" panose="020B0503020203020204" pitchFamily="34" charset="0"/>
                <a:sym typeface="Arial"/>
              </a:rPr>
              <a:t>هي القدرة على الوصول إلى جميع أشكال الاتصال وتحليلها وتقييمها وإنشاءها والتصرف بناءً عليها. تتضمن الثقافة الإعلامية القدرة على التعرف على الرسائل بأشكال مختلفة، وفهم كيف يمكن للرسائل أن تؤثر على الأشخاص بشكل مختلف، والتفكير مليًا بشأن المحتوى والوسائط التي يجب مشاركتها.</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4242027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100" b="0" cap="all" spc="250" dirty="0">
                <a:solidFill>
                  <a:schemeClr val="accent1"/>
                </a:solidFill>
                <a:latin typeface="Optimistic Text" panose="020B0503020203020204" pitchFamily="34" charset="0"/>
              </a:rPr>
              <a:t>عواقب المشاركة: </a:t>
            </a:r>
            <a:r>
              <a:rPr lang="ar-EG" b="0" dirty="0"/>
              <a:t>مناقشة/ تأمل ذاتي</a:t>
            </a:r>
            <a:endParaRPr lang="en-US" b="0" dirty="0"/>
          </a:p>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endParaRPr lang="ar-EG" sz="1100" b="1" cap="all" spc="250" dirty="0">
              <a:solidFill>
                <a:schemeClr val="accent1"/>
              </a:solidFill>
              <a:latin typeface="Optimistic Text" panose="020B0503020203020204" pitchFamily="34" charset="0"/>
            </a:endParaRPr>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r>
              <a:rPr lang="ar-EG" sz="1100" spc="40" dirty="0">
                <a:latin typeface="Optimistic Text" panose="020B0503020203020204" pitchFamily="34" charset="0"/>
                <a:sym typeface="Arial"/>
              </a:rPr>
              <a:t>فكر في شيء نشرته مؤخرًا على الإنترنت. هل كان له تأثير إيجابي أو سلبي على بصمتك الرقمية؟ لماذا؟ فكر في شيء نشرته مؤخرًا على الإنترنت. هل ستكون هناك أي عواقب إيجابية أو سلبية لمشاركة هذه المعلومات؟</a:t>
            </a:r>
            <a:endParaRPr lang="en-US" sz="1100" spc="40" dirty="0">
              <a:latin typeface="Optimistic Text" panose="020B0503020203020204" pitchFamily="34" charset="0"/>
              <a:sym typeface="Arial"/>
            </a:endParaRPr>
          </a:p>
          <a:p>
            <a:pPr algn="r" defTabSz="1828800" rtl="1">
              <a:lnSpc>
                <a:spcPts val="4200"/>
              </a:lnSpc>
              <a:spcAft>
                <a:spcPts val="1800"/>
              </a:spcAft>
              <a:buNone/>
            </a:pP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3591640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انحياز تأكيدي</a:t>
            </a:r>
          </a:p>
          <a:p>
            <a:pPr algn="r" defTabSz="1828800" rtl="1">
              <a:lnSpc>
                <a:spcPts val="4200"/>
              </a:lnSpc>
              <a:spcAft>
                <a:spcPts val="1800"/>
              </a:spcAft>
              <a:buSzPct val="100000"/>
              <a:buNone/>
              <a:defRPr/>
            </a:pPr>
            <a:r>
              <a:rPr lang="ar-EG" sz="1100" b="1" spc="40" dirty="0">
                <a:solidFill>
                  <a:schemeClr val="accent1"/>
                </a:solidFill>
                <a:latin typeface="Optimistic Text" panose="020B0503020203020204" pitchFamily="34" charset="0"/>
                <a:sym typeface="Arial"/>
              </a:rPr>
              <a:t>الانحياز التأكيدي </a:t>
            </a:r>
            <a:r>
              <a:rPr lang="ar-EG" sz="1100" spc="40" dirty="0">
                <a:latin typeface="Optimistic Text" panose="020B0503020203020204" pitchFamily="34" charset="0"/>
                <a:sym typeface="Arial"/>
              </a:rPr>
              <a:t>هو الميل لدينا لاستهلاك المعلومات بطريقة تدعم معتقداتنا الحالية. يمكن أن يؤثر الانحياز التأكيدي على كيفية العثور على المعلومات وتفسيرها ومشاركتها واستدعائها.</a:t>
            </a: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عندما تتحدى المعلومات الموثوقة معتقداتنا الحالية، يصبح من الصعب تقبل هذه المعلومات على أنها صحيحة. لهذا السبب، يمكن أن يؤثر الانحياز التأكيدي على انتشار المعلومات المضللة وسوء فهم المعلومات.</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36049387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b="1" spc="260" dirty="0">
                <a:solidFill>
                  <a:srgbClr val="1C2B33"/>
                </a:solidFill>
                <a:latin typeface="Optimistic Display" panose="020B0603020203020204" pitchFamily="34" charset="0"/>
                <a:cs typeface="Optimistic Display" panose="020B0603020203020204" pitchFamily="34" charset="0"/>
                <a:sym typeface="Arial"/>
              </a:rPr>
              <a:t>كيف نحارب الانحياز التأكيدي؟</a:t>
            </a:r>
            <a:endParaRPr lang="en-US" sz="1100" b="1" spc="260" dirty="0">
              <a:solidFill>
                <a:srgbClr val="1C2B33"/>
              </a:solidFill>
              <a:latin typeface="Optimistic Display" panose="020B0603020203020204" pitchFamily="34" charset="0"/>
              <a:cs typeface="Optimistic Display" panose="020B0603020203020204" pitchFamily="34" charset="0"/>
              <a:sym typeface="Arial"/>
            </a:endParaRP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الخطوة الأولى هي الوعي. بمجرد أن تكون على دراية بانحياز تأكيدي محتمل، يمكنك البدء في العمل ضده.</a:t>
            </a: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الخطوة التالية هي الانخراط بنشاط مع وجهات نظر متنوعة ومعلومات من مجموعة واسعة من المصادر الموثوقة.</a:t>
            </a:r>
          </a:p>
          <a:p>
            <a:pPr marL="457200" indent="-457200" algn="r" defTabSz="1828800" rtl="1">
              <a:lnSpc>
                <a:spcPts val="4200"/>
              </a:lnSpc>
              <a:spcAft>
                <a:spcPts val="1800"/>
              </a:spcAft>
              <a:buSzPct val="100000"/>
              <a:buFont typeface="Arial" panose="020B0604020202020204" pitchFamily="34" charset="0"/>
              <a:buChar char="•"/>
            </a:pPr>
            <a:r>
              <a:rPr lang="ar-EG" sz="1100" spc="40" dirty="0">
                <a:latin typeface="Optimistic Text" panose="020B0503020203020204" pitchFamily="34" charset="0"/>
                <a:sym typeface="Arial"/>
              </a:rPr>
              <a:t>فكر بموضوعية في جميع مصادر المحتوى والمعلومات، بغض النظر عن آرائك الشخصية. سيساعدك هذا على التوقف والتفكير في مصداقية المصدر وموثوقيته قبل مشاركته مع الآخرين.</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8311320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dirty="0"/>
              <a:t>غرف الصدى</a:t>
            </a:r>
            <a:endParaRPr lang="en-US" dirty="0"/>
          </a:p>
          <a:p>
            <a:pPr algn="r" defTabSz="1828800" rtl="1">
              <a:lnSpc>
                <a:spcPts val="4200"/>
              </a:lnSpc>
              <a:spcAft>
                <a:spcPts val="1800"/>
              </a:spcAft>
              <a:buSzPct val="100000"/>
              <a:buNone/>
              <a:defRPr/>
            </a:pPr>
            <a:r>
              <a:rPr lang="ar-EG" sz="1100" b="1" spc="40" dirty="0">
                <a:solidFill>
                  <a:schemeClr val="accent1"/>
                </a:solidFill>
                <a:latin typeface="Optimistic Text" panose="020B0503020203020204" pitchFamily="34" charset="0"/>
                <a:sym typeface="Arial"/>
              </a:rPr>
              <a:t>غرفة الصدى </a:t>
            </a:r>
            <a:r>
              <a:rPr lang="ar-EG" sz="1100" spc="40" dirty="0">
                <a:latin typeface="Optimistic Text" panose="020B0503020203020204" pitchFamily="34" charset="0"/>
                <a:sym typeface="Arial"/>
              </a:rPr>
              <a:t>هي مكان يتفاعل فيه الفرد فقط مع المحتوى أو المعلومات التي تعكس وتعزز آرائه الخاصة. تتأثر غرف الصدى جزئيًا بميل الناس نحو الانحياز التأكيدي ويمكن دعمها من خلال الخوارزميات التي تقدم توصيات المحتوى بناءً على استهلاك الوسائط السابق.</a:t>
            </a: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يمكن أن تشوه غرف الصدى وجهة نظر شخص ما لدرجة تجعلهم غير قادرين أو يجدون صعوبة في التفكير في وجهات نظر مختلفة ومناقشة القضايا المعقدة بعناية. يمكنها أيضًا تعزيز المعلومات الخاطئة التي تدعم معتقدات المرء الراسخة.</a:t>
            </a: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تحدث غرف الصدى في أي مكان يتبادل فيه الناس المعلومات. ومع ذلك، فهي شائعة عبر الإنترنت لأنه من السهل العثور على أشخاص متشابهين في التفكير ووجهات نظر باستخدام محركات البحث وأدوات الوسائط الاجتماعية، والتي تم تصميمها لتسهيل النتائج السريعة بناءً على تفضيلات المستخدم.</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547417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b="1" spc="260" dirty="0">
                <a:solidFill>
                  <a:srgbClr val="1C2B33"/>
                </a:solidFill>
                <a:latin typeface="Optimistic Display" panose="020B0603020203020204" pitchFamily="34" charset="0"/>
                <a:cs typeface="Optimistic Display" panose="020B0603020203020204" pitchFamily="34" charset="0"/>
                <a:sym typeface="Arial"/>
              </a:rPr>
              <a:t>كيف تعرف أنك جزء من غرفة صدى؟</a:t>
            </a:r>
            <a:endParaRPr lang="en-US" sz="1100" b="1" spc="260" dirty="0">
              <a:solidFill>
                <a:srgbClr val="1C2B33"/>
              </a:solidFill>
              <a:latin typeface="Optimistic Display" panose="020B0603020203020204" pitchFamily="34" charset="0"/>
              <a:cs typeface="Optimistic Display" panose="020B0603020203020204" pitchFamily="34" charset="0"/>
              <a:sym typeface="Arial"/>
            </a:endParaRPr>
          </a:p>
          <a:p>
            <a:pPr marL="342900" indent="-342900" algn="r" rtl="1" fontAlgn="base">
              <a:lnSpc>
                <a:spcPts val="3000"/>
              </a:lnSpc>
              <a:buSzPct val="100000"/>
              <a:buFont typeface="Arial" panose="020B0604020202020204" pitchFamily="34" charset="0"/>
              <a:buChar char="•"/>
            </a:pPr>
            <a:r>
              <a:rPr lang="ar-EG" dirty="0"/>
              <a:t>هل المجتمع أو المجموعة التي تشارك فيها تركز فقط على منظور واحد؟</a:t>
            </a:r>
          </a:p>
          <a:p>
            <a:pPr marL="342900" indent="-342900" algn="r" rtl="1" fontAlgn="base">
              <a:lnSpc>
                <a:spcPts val="3000"/>
              </a:lnSpc>
              <a:buSzPct val="100000"/>
              <a:buFont typeface="Arial" panose="020B0604020202020204" pitchFamily="34" charset="0"/>
              <a:buChar char="•"/>
            </a:pPr>
            <a:r>
              <a:rPr lang="ar-EG" dirty="0"/>
              <a:t>هل هذا المنظور مدعوم بأدلة من مصادر موثوقة أم تخمين وإشاعات؟</a:t>
            </a:r>
          </a:p>
          <a:p>
            <a:pPr marL="342900" indent="-342900" algn="r" rtl="1" fontAlgn="base">
              <a:lnSpc>
                <a:spcPts val="3000"/>
              </a:lnSpc>
              <a:buSzPct val="100000"/>
              <a:buFont typeface="Arial" panose="020B0604020202020204" pitchFamily="34" charset="0"/>
              <a:buChar char="•"/>
            </a:pPr>
            <a:r>
              <a:rPr lang="ar-EG" dirty="0"/>
              <a:t>هل وجهات النظر الأخرى متنازع عليها دون دعم واقعي؟</a:t>
            </a:r>
          </a:p>
          <a:p>
            <a:pPr algn="r" rtl="1" fontAlgn="base">
              <a:lnSpc>
                <a:spcPts val="3000"/>
              </a:lnSpc>
              <a:buSzPct val="100000"/>
              <a:buNone/>
            </a:pPr>
            <a:r>
              <a:rPr lang="ar-EG" b="1" dirty="0"/>
              <a:t>تجنب أن تصبح جزءًا من غرفة صدى من خلال القيام بما يلي:</a:t>
            </a:r>
          </a:p>
          <a:p>
            <a:pPr marL="342900" indent="-342900" algn="r" rtl="1" fontAlgn="base">
              <a:lnSpc>
                <a:spcPts val="3000"/>
              </a:lnSpc>
              <a:buSzPct val="100000"/>
              <a:buFont typeface="Arial" pitchFamily="34" charset="0"/>
              <a:buChar char="•"/>
            </a:pPr>
            <a:r>
              <a:rPr lang="ar-EG" dirty="0"/>
              <a:t>البقاء منفتح الذهن</a:t>
            </a:r>
          </a:p>
          <a:p>
            <a:pPr marL="342900" indent="-342900" algn="r" rtl="1" fontAlgn="base">
              <a:lnSpc>
                <a:spcPts val="3000"/>
              </a:lnSpc>
              <a:buSzPct val="100000"/>
              <a:buFont typeface="Arial" pitchFamily="34" charset="0"/>
              <a:buChar char="•"/>
            </a:pPr>
            <a:r>
              <a:rPr lang="ar-EG" dirty="0"/>
              <a:t>الانخراط بنشاط مع وجهات نظر ومعلومات متنوعة من مجموعة متنوعة من المصادر الموثوقة</a:t>
            </a:r>
          </a:p>
          <a:p>
            <a:pPr marL="342900" indent="-342900" algn="r" rtl="1" fontAlgn="base">
              <a:lnSpc>
                <a:spcPts val="3000"/>
              </a:lnSpc>
              <a:buSzPct val="100000"/>
              <a:buFont typeface="Arial" pitchFamily="34" charset="0"/>
              <a:buChar char="•"/>
            </a:pPr>
            <a:r>
              <a:rPr lang="ar-EG" dirty="0"/>
              <a:t>التحقق من منافذ الأخبار المتعددة للحصول على معلومات كاملة</a:t>
            </a:r>
          </a:p>
          <a:p>
            <a:pPr marL="342900" indent="-342900" algn="r" rtl="1" fontAlgn="base">
              <a:lnSpc>
                <a:spcPts val="3000"/>
              </a:lnSpc>
              <a:buSzPct val="100000"/>
              <a:buFont typeface="Arial" pitchFamily="34" charset="0"/>
              <a:buChar char="•"/>
            </a:pPr>
            <a:r>
              <a:rPr lang="ar-EG" dirty="0"/>
              <a:t>إدراك الانحياز التأكيدي</a:t>
            </a:r>
            <a:endParaRPr lang="en-US" dirty="0"/>
          </a:p>
          <a:p>
            <a:endParaRPr lang="en-US" dirty="0"/>
          </a:p>
        </p:txBody>
      </p:sp>
    </p:spTree>
    <p:extLst>
      <p:ext uri="{BB962C8B-B14F-4D97-AF65-F5344CB8AC3E}">
        <p14:creationId xmlns:p14="http://schemas.microsoft.com/office/powerpoint/2010/main" val="19476991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نشاط: غرفة الصدى</a:t>
            </a:r>
            <a:endParaRPr lang="en-US" dirty="0"/>
          </a:p>
          <a:p>
            <a:pPr algn="r" rtl="1" fontAlgn="base">
              <a:buNone/>
            </a:pPr>
            <a:r>
              <a:rPr lang="ar-EG" sz="1100" b="1" dirty="0"/>
              <a:t>التفكير الشخصي</a:t>
            </a:r>
          </a:p>
          <a:p>
            <a:pPr marL="514350" marR="0" indent="-514350" algn="r" defTabSz="914400" rtl="1" eaLnBrk="1" fontAlgn="base" latinLnBrk="0" hangingPunct="1">
              <a:lnSpc>
                <a:spcPct val="100000"/>
              </a:lnSpc>
              <a:spcBef>
                <a:spcPts val="600"/>
              </a:spcBef>
              <a:spcAft>
                <a:spcPts val="0"/>
              </a:spcAft>
              <a:buClr>
                <a:srgbClr val="000000"/>
              </a:buClr>
              <a:buSzTx/>
              <a:buFont typeface="+mj-lt"/>
              <a:buAutoNum type="arabicPeriod"/>
              <a:tabLst/>
              <a:defRPr/>
            </a:pPr>
            <a:r>
              <a:rPr lang="ar-EG" sz="1100" dirty="0"/>
              <a:t>ما هي مجالات هويتك على الإنترنت التي قد تؤدي إلى أن تصبح جزءًا من غرفة صدى؟ كيف يمكنك مواجهة هذا؟</a:t>
            </a:r>
            <a:endParaRPr lang="en-US" sz="1100" dirty="0"/>
          </a:p>
          <a:p>
            <a:pPr marL="514350" indent="-514350" algn="r" rtl="1" fontAlgn="base">
              <a:buFont typeface="+mj-lt"/>
              <a:buAutoNum type="arabicPeriod"/>
            </a:pPr>
            <a:endParaRPr lang="ar-EG" sz="1100" dirty="0"/>
          </a:p>
          <a:p>
            <a:pPr algn="r" rtl="1" fontAlgn="base">
              <a:buSzPct val="100000"/>
              <a:buNone/>
            </a:pPr>
            <a:r>
              <a:rPr lang="ar-EG" dirty="0">
                <a:highlight>
                  <a:srgbClr val="00FFFF"/>
                </a:highlight>
              </a:rPr>
              <a:t>في </a:t>
            </a:r>
            <a:r>
              <a:rPr lang="ar-EG" b="1" dirty="0">
                <a:highlight>
                  <a:srgbClr val="00FFFF"/>
                </a:highlight>
              </a:rPr>
              <a:t>تجربة التعلم غير المتزامن</a:t>
            </a:r>
            <a:r>
              <a:rPr lang="ar-EG" dirty="0">
                <a:highlight>
                  <a:srgbClr val="00FFFF"/>
                </a:highlight>
              </a:rPr>
              <a:t>، يمكن للمشاركين كتابة إجابتهم على أي منصة يستخدمها الفصل. في </a:t>
            </a:r>
            <a:r>
              <a:rPr lang="ar-EG" b="1" dirty="0">
                <a:highlight>
                  <a:srgbClr val="00FFFF"/>
                </a:highlight>
              </a:rPr>
              <a:t>تجربة التعلم المتزامن</a:t>
            </a:r>
            <a:r>
              <a:rPr lang="ar-EG" dirty="0">
                <a:highlight>
                  <a:srgbClr val="00FFFF"/>
                </a:highlight>
              </a:rPr>
              <a:t>، يمكن للميسر توجيه المشاركين في مناقشات صغيرة أو مناقشات جماعية. يمكن للميسر أيضًا قيادة مناقشة أو توجيه المشاركين من خلال نشاط عملي حول البحث عن وجهات نظر متنوعة.</a:t>
            </a:r>
            <a:endParaRPr lang="en-US" dirty="0"/>
          </a:p>
        </p:txBody>
      </p:sp>
    </p:spTree>
    <p:extLst>
      <p:ext uri="{BB962C8B-B14F-4D97-AF65-F5344CB8AC3E}">
        <p14:creationId xmlns:p14="http://schemas.microsoft.com/office/powerpoint/2010/main" val="119283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sz="1100" dirty="0"/>
              <a:t>تحقق من الفهم: غرفة الصدى</a:t>
            </a:r>
          </a:p>
          <a:p>
            <a:pPr algn="r" defTabSz="1828800" rtl="1">
              <a:lnSpc>
                <a:spcPts val="4200"/>
              </a:lnSpc>
              <a:spcAft>
                <a:spcPts val="1800"/>
              </a:spcAft>
              <a:buNone/>
            </a:pPr>
            <a:r>
              <a:rPr lang="ar-EG" sz="1100" spc="40" dirty="0">
                <a:latin typeface="Optimistic Text" panose="020B0503020203020204" pitchFamily="34" charset="0"/>
                <a:sym typeface="Arial"/>
              </a:rPr>
              <a:t>صحيح أم خطأ: يمكن أن يؤثر الانحياز التأكيدي على كيفية العثور على المعلومات وتفسيرها ومشاركتها واستدعائها. </a:t>
            </a:r>
            <a:r>
              <a:rPr lang="ar-EG" sz="1100" b="1" spc="40" dirty="0">
                <a:latin typeface="Optimistic Text" panose="020B0503020203020204" pitchFamily="34" charset="0"/>
                <a:sym typeface="Arial"/>
              </a:rPr>
              <a:t>صحيح</a:t>
            </a:r>
            <a:endParaRPr lang="en-US" sz="1100" b="1" spc="40" dirty="0">
              <a:latin typeface="Optimistic Text" panose="020B0503020203020204" pitchFamily="34" charset="0"/>
              <a:sym typeface="Arial"/>
            </a:endParaRPr>
          </a:p>
          <a:p>
            <a:pPr algn="r" defTabSz="1828800" rtl="1">
              <a:lnSpc>
                <a:spcPts val="4200"/>
              </a:lnSpc>
              <a:spcAft>
                <a:spcPts val="1800"/>
              </a:spcAft>
              <a:buNone/>
            </a:pPr>
            <a:r>
              <a:rPr lang="en-US" sz="1100" spc="40" dirty="0">
                <a:latin typeface="Optimistic Text" panose="020B0503020203020204" pitchFamily="34" charset="0"/>
                <a:sym typeface="Arial"/>
              </a:rPr>
              <a:t>_____ </a:t>
            </a:r>
            <a:r>
              <a:rPr lang="ar-EG" sz="1100" spc="40" dirty="0">
                <a:latin typeface="Optimistic Text" panose="020B0503020203020204" pitchFamily="34" charset="0"/>
                <a:sym typeface="Arial"/>
              </a:rPr>
              <a:t>هو إعداد يتفاعل فيه الفرد فقط مع المحتوى أو المعلومات التي تعكس وتعزز آرائه الخاصة.</a:t>
            </a:r>
          </a:p>
          <a:p>
            <a:pPr lvl="2" algn="r" defTabSz="1828800" rtl="1">
              <a:lnSpc>
                <a:spcPts val="4200"/>
              </a:lnSpc>
              <a:spcAft>
                <a:spcPts val="1800"/>
              </a:spcAft>
              <a:buNone/>
            </a:pPr>
            <a:r>
              <a:rPr lang="ar-EG" sz="1100" b="1" spc="40" dirty="0">
                <a:latin typeface="Optimistic Text" panose="020B0503020203020204" pitchFamily="34" charset="0"/>
                <a:sym typeface="Arial"/>
              </a:rPr>
              <a:t>غرفة الصدى</a:t>
            </a:r>
          </a:p>
          <a:p>
            <a:pPr lvl="2" algn="r" defTabSz="1828800" rtl="1">
              <a:lnSpc>
                <a:spcPts val="4200"/>
              </a:lnSpc>
              <a:spcAft>
                <a:spcPts val="1800"/>
              </a:spcAft>
              <a:buNone/>
            </a:pPr>
            <a:r>
              <a:rPr lang="ar-EG" sz="1100" spc="40" dirty="0">
                <a:latin typeface="Optimistic Text" panose="020B0503020203020204" pitchFamily="34" charset="0"/>
                <a:sym typeface="Arial"/>
              </a:rPr>
              <a:t>منفذ الأخبار</a:t>
            </a:r>
          </a:p>
          <a:p>
            <a:pPr lvl="2" algn="r" defTabSz="1828800" rtl="1">
              <a:lnSpc>
                <a:spcPts val="4200"/>
              </a:lnSpc>
              <a:spcAft>
                <a:spcPts val="1800"/>
              </a:spcAft>
              <a:buNone/>
            </a:pPr>
            <a:r>
              <a:rPr lang="ar-EG" sz="1100" spc="40" dirty="0">
                <a:latin typeface="Optimistic Text" panose="020B0503020203020204" pitchFamily="34" charset="0"/>
                <a:sym typeface="Arial"/>
              </a:rPr>
              <a:t>المجتمع عبر الإنترنت</a:t>
            </a:r>
          </a:p>
          <a:p>
            <a:pPr lvl="2" algn="r" defTabSz="1828800" rtl="1">
              <a:lnSpc>
                <a:spcPts val="4200"/>
              </a:lnSpc>
              <a:spcAft>
                <a:spcPts val="1800"/>
              </a:spcAft>
              <a:buNone/>
            </a:pPr>
            <a:r>
              <a:rPr lang="ar-EG" sz="1100" spc="40" dirty="0">
                <a:latin typeface="Optimistic Text" panose="020B0503020203020204" pitchFamily="34" charset="0"/>
                <a:sym typeface="Arial"/>
              </a:rPr>
              <a:t>موقع التواصل الاجتماعي</a:t>
            </a:r>
            <a:endParaRPr lang="en-US" sz="1100" spc="40" dirty="0">
              <a:latin typeface="Optimistic Text" panose="020B0503020203020204" pitchFamily="34" charset="0"/>
              <a:sym typeface="Arial"/>
            </a:endParaRPr>
          </a:p>
          <a:p>
            <a:endParaRPr lang="en-US" sz="1100" dirty="0"/>
          </a:p>
          <a:p>
            <a:pPr algn="r" defTabSz="1828800" rtl="1">
              <a:lnSpc>
                <a:spcPts val="4200"/>
              </a:lnSpc>
              <a:spcAft>
                <a:spcPts val="1800"/>
              </a:spcAft>
              <a:buNone/>
            </a:pPr>
            <a:r>
              <a:rPr lang="ar-EG" sz="1100" spc="40" dirty="0">
                <a:latin typeface="Optimistic Text" panose="020B0503020203020204" pitchFamily="34" charset="0"/>
                <a:sym typeface="Arial"/>
              </a:rPr>
              <a:t>ما هي بعض الاستراتيجيات لتجنب غرف الصدى؟ (اختر كل ما ينطبق):</a:t>
            </a:r>
          </a:p>
          <a:p>
            <a:pPr lvl="2" algn="r" defTabSz="1828800" rtl="1">
              <a:lnSpc>
                <a:spcPts val="4200"/>
              </a:lnSpc>
              <a:spcAft>
                <a:spcPts val="1800"/>
              </a:spcAft>
              <a:buNone/>
            </a:pPr>
            <a:r>
              <a:rPr lang="ar-EG" sz="1100" b="1" spc="40" dirty="0">
                <a:latin typeface="Optimistic Text" panose="020B0503020203020204" pitchFamily="34" charset="0"/>
                <a:sym typeface="Arial"/>
              </a:rPr>
              <a:t>تحقق من مصادر الأخبار المتعددة</a:t>
            </a:r>
          </a:p>
          <a:p>
            <a:pPr lvl="2" algn="r" defTabSz="1828800" rtl="1">
              <a:lnSpc>
                <a:spcPts val="4200"/>
              </a:lnSpc>
              <a:spcAft>
                <a:spcPts val="1800"/>
              </a:spcAft>
              <a:buNone/>
            </a:pPr>
            <a:r>
              <a:rPr lang="ar-EG" sz="1100" b="1" spc="40" dirty="0">
                <a:latin typeface="Optimistic Text" panose="020B0503020203020204" pitchFamily="34" charset="0"/>
                <a:sym typeface="Arial"/>
              </a:rPr>
              <a:t>الانخراط في وجهات نظر متنوعة</a:t>
            </a:r>
          </a:p>
          <a:p>
            <a:pPr lvl="2" algn="r" defTabSz="1828800" rtl="1">
              <a:lnSpc>
                <a:spcPts val="4200"/>
              </a:lnSpc>
              <a:spcAft>
                <a:spcPts val="1800"/>
              </a:spcAft>
              <a:buNone/>
            </a:pPr>
            <a:r>
              <a:rPr lang="ar-EG" sz="1100" spc="40" dirty="0">
                <a:latin typeface="Optimistic Text" panose="020B0503020203020204" pitchFamily="34" charset="0"/>
                <a:sym typeface="Arial"/>
              </a:rPr>
              <a:t>لا تقرأ أبدًا قسم التعليقات في مقال أو موقع </a:t>
            </a:r>
          </a:p>
          <a:p>
            <a:pPr lvl="2" algn="r" defTabSz="1828800" rtl="1">
              <a:lnSpc>
                <a:spcPts val="4200"/>
              </a:lnSpc>
              <a:spcAft>
                <a:spcPts val="1800"/>
              </a:spcAft>
              <a:buNone/>
            </a:pPr>
            <a:r>
              <a:rPr lang="ar-EG" sz="1100" spc="40" dirty="0">
                <a:latin typeface="Optimistic Text" panose="020B0503020203020204" pitchFamily="34" charset="0"/>
                <a:sym typeface="Arial"/>
              </a:rPr>
              <a:t>تحدث فقط إلى الأصدقاء والعائلة عبر الإنترنت</a:t>
            </a:r>
          </a:p>
          <a:p>
            <a:pPr lvl="2" algn="r" defTabSz="1828800" rtl="1">
              <a:lnSpc>
                <a:spcPts val="4200"/>
              </a:lnSpc>
              <a:spcAft>
                <a:spcPts val="1800"/>
              </a:spcAft>
              <a:buNone/>
            </a:pPr>
            <a:r>
              <a:rPr lang="ar-EG" sz="1100" b="1" spc="40" dirty="0">
                <a:latin typeface="Optimistic Text" panose="020B0503020203020204" pitchFamily="34" charset="0"/>
                <a:sym typeface="Arial"/>
              </a:rPr>
              <a:t>العمل ضد الانحياز التأكيدي</a:t>
            </a:r>
            <a:endParaRPr lang="en-US" sz="1100" b="1" spc="40" dirty="0">
              <a:latin typeface="Optimistic Text" panose="020B0503020203020204" pitchFamily="34" charset="0"/>
              <a:sym typeface="Arial"/>
            </a:endParaRPr>
          </a:p>
        </p:txBody>
      </p:sp>
    </p:spTree>
    <p:extLst>
      <p:ext uri="{BB962C8B-B14F-4D97-AF65-F5344CB8AC3E}">
        <p14:creationId xmlns:p14="http://schemas.microsoft.com/office/powerpoint/2010/main" val="40260753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ar-EG"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سيتمكن المشاركون من زيادة الوعي و/ أو الإبلاغ عن المعلومات الخاطئة المشتبه بها.</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Tree>
    <p:extLst>
      <p:ext uri="{BB962C8B-B14F-4D97-AF65-F5344CB8AC3E}">
        <p14:creationId xmlns:p14="http://schemas.microsoft.com/office/powerpoint/2010/main" val="30679113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lnSpc>
                <a:spcPts val="8640"/>
              </a:lnSpc>
              <a:defRPr/>
            </a:pPr>
            <a:r>
              <a:rPr lang="ar-EG" dirty="0">
                <a:solidFill>
                  <a:srgbClr val="1C2B33"/>
                </a:solidFill>
              </a:rPr>
              <a:t>التصدي للمعلومات المضللة والمعلومات الخاطئة</a:t>
            </a:r>
            <a:endParaRPr lang="en-US" dirty="0">
              <a:solidFill>
                <a:srgbClr val="1C2B33"/>
              </a:solidFill>
            </a:endParaRPr>
          </a:p>
          <a:p>
            <a:pPr lvl="0" algn="r" defTabSz="1828800" rtl="1">
              <a:lnSpc>
                <a:spcPts val="4200"/>
              </a:lnSpc>
              <a:spcAft>
                <a:spcPts val="1800"/>
              </a:spcAft>
              <a:buNone/>
            </a:pPr>
            <a:r>
              <a:rPr lang="ar-EG" sz="1100" spc="40" dirty="0">
                <a:solidFill>
                  <a:srgbClr val="1C2B33"/>
                </a:solidFill>
                <a:latin typeface="Optimistic Text" panose="020B0503020203020204" pitchFamily="34" charset="0"/>
                <a:sym typeface="Arial"/>
              </a:rPr>
              <a:t>يمكن أن تُحدث </a:t>
            </a:r>
            <a:r>
              <a:rPr lang="ar-EG" sz="1100" b="1" spc="40" dirty="0">
                <a:solidFill>
                  <a:schemeClr val="accent1"/>
                </a:solidFill>
                <a:latin typeface="Optimistic Text" panose="020B0503020203020204" pitchFamily="34" charset="0"/>
                <a:sym typeface="Arial"/>
              </a:rPr>
              <a:t>المعلومات المضللة والمعلومات الخاطئة </a:t>
            </a:r>
            <a:r>
              <a:rPr lang="ar-EG" sz="1100" spc="40" dirty="0">
                <a:solidFill>
                  <a:srgbClr val="1C2B33"/>
                </a:solidFill>
                <a:latin typeface="Optimistic Text" panose="020B0503020203020204" pitchFamily="34" charset="0"/>
                <a:sym typeface="Arial"/>
              </a:rPr>
              <a:t>تأثيرًا على مشاعر الناس من خلال العديد من الاستراتيجيات التي قد تجعل من الصعب معرفة الفرق بين الحقيقة والرأي:</a:t>
            </a:r>
          </a:p>
          <a:p>
            <a:pPr marL="457200" lvl="0" indent="-457200" algn="r" defTabSz="1828800" rtl="1">
              <a:lnSpc>
                <a:spcPts val="4200"/>
              </a:lnSpc>
              <a:spcAft>
                <a:spcPts val="1800"/>
              </a:spcAft>
              <a:buFont typeface="Arial" pitchFamily="34" charset="0"/>
              <a:buChar char="•"/>
            </a:pPr>
            <a:r>
              <a:rPr lang="ar-EG" sz="1100" spc="40" dirty="0">
                <a:solidFill>
                  <a:srgbClr val="1C2B33"/>
                </a:solidFill>
                <a:latin typeface="Optimistic Text" panose="020B0503020203020204" pitchFamily="34" charset="0"/>
                <a:sym typeface="Arial"/>
              </a:rPr>
              <a:t>الهجمات</a:t>
            </a:r>
          </a:p>
          <a:p>
            <a:pPr marL="457200" lvl="0" indent="-457200" algn="r" defTabSz="1828800" rtl="1">
              <a:lnSpc>
                <a:spcPts val="4200"/>
              </a:lnSpc>
              <a:spcAft>
                <a:spcPts val="1800"/>
              </a:spcAft>
              <a:buFont typeface="Arial" pitchFamily="34" charset="0"/>
              <a:buChar char="•"/>
            </a:pPr>
            <a:r>
              <a:rPr lang="ar-EG" sz="1100" spc="40" dirty="0">
                <a:solidFill>
                  <a:srgbClr val="1C2B33"/>
                </a:solidFill>
                <a:latin typeface="Optimistic Text" panose="020B0503020203020204" pitchFamily="34" charset="0"/>
                <a:sym typeface="Arial"/>
              </a:rPr>
              <a:t>التملق أو اللغة الشاملة المخادعة</a:t>
            </a:r>
          </a:p>
          <a:p>
            <a:pPr marL="457200" lvl="0" indent="-457200" algn="r" defTabSz="1828800" rtl="1">
              <a:lnSpc>
                <a:spcPts val="4200"/>
              </a:lnSpc>
              <a:spcAft>
                <a:spcPts val="1800"/>
              </a:spcAft>
              <a:buFont typeface="Arial" pitchFamily="34" charset="0"/>
              <a:buChar char="•"/>
            </a:pPr>
            <a:r>
              <a:rPr lang="ar-EG" sz="1100" spc="40" dirty="0">
                <a:solidFill>
                  <a:srgbClr val="1C2B33"/>
                </a:solidFill>
                <a:latin typeface="Optimistic Text" panose="020B0503020203020204" pitchFamily="34" charset="0"/>
                <a:sym typeface="Arial"/>
              </a:rPr>
              <a:t>تقديم الدليل (بما في ذلك نواة الحقيقة لجعل المعلومات المضللة تبدو أكثر مصداقية، ولكن استخدامها خارج السياق)</a:t>
            </a:r>
          </a:p>
          <a:p>
            <a:pPr marL="457200" lvl="0" indent="-457200" algn="r" defTabSz="1828800" rtl="1">
              <a:lnSpc>
                <a:spcPts val="4200"/>
              </a:lnSpc>
              <a:spcAft>
                <a:spcPts val="1800"/>
              </a:spcAft>
              <a:buFont typeface="Arial" pitchFamily="34" charset="0"/>
              <a:buChar char="•"/>
            </a:pPr>
            <a:r>
              <a:rPr lang="ar-EG" sz="1100" spc="40" dirty="0">
                <a:solidFill>
                  <a:srgbClr val="1C2B33"/>
                </a:solidFill>
                <a:latin typeface="Optimistic Text" panose="020B0503020203020204" pitchFamily="34" charset="0"/>
                <a:sym typeface="Arial"/>
              </a:rPr>
              <a:t>رواية القصص الشخصية</a:t>
            </a:r>
          </a:p>
          <a:p>
            <a:pPr lvl="0" algn="r" defTabSz="1828800" rtl="1">
              <a:lnSpc>
                <a:spcPts val="4200"/>
              </a:lnSpc>
              <a:spcAft>
                <a:spcPts val="1800"/>
              </a:spcAft>
              <a:buNone/>
            </a:pPr>
            <a:r>
              <a:rPr lang="ar-EG" sz="1100" spc="40" dirty="0">
                <a:solidFill>
                  <a:srgbClr val="1C2B33"/>
                </a:solidFill>
                <a:latin typeface="Optimistic Text" panose="020B0503020203020204" pitchFamily="34" charset="0"/>
                <a:sym typeface="Arial"/>
              </a:rPr>
              <a:t>كن متشككًا عاطفيًا. عندما تتلاعب المعلومات بمشاعرك أو تعطيك رد فعل عاطفي قوي، كن حذرًا.</a:t>
            </a:r>
          </a:p>
          <a:p>
            <a:pPr lvl="0" algn="r" defTabSz="1828800" rtl="1">
              <a:lnSpc>
                <a:spcPts val="4200"/>
              </a:lnSpc>
              <a:spcAft>
                <a:spcPts val="1800"/>
              </a:spcAft>
              <a:buNone/>
            </a:pPr>
            <a:r>
              <a:rPr lang="ar-EG" sz="1100" spc="40" dirty="0">
                <a:solidFill>
                  <a:srgbClr val="1C2B33"/>
                </a:solidFill>
                <a:latin typeface="Optimistic Text" panose="020B0503020203020204" pitchFamily="34" charset="0"/>
                <a:sym typeface="Arial"/>
              </a:rPr>
              <a:t>قبل الرد، توقف مؤقتًا وفكر فيما قد تحاول المعلومات فعله. استخدم تقنيات الثقافة الإعلامية لتقييم مصدر المعلومات هذا.</a:t>
            </a:r>
            <a:endParaRPr lang="en-US" sz="1100" spc="40" dirty="0">
              <a:solidFill>
                <a:srgbClr val="1C2B33"/>
              </a:solidFill>
              <a:latin typeface="Optimistic Text" panose="020B0503020203020204" pitchFamily="34" charset="0"/>
              <a:sym typeface="Arial"/>
            </a:endParaRPr>
          </a:p>
        </p:txBody>
      </p:sp>
    </p:spTree>
    <p:extLst>
      <p:ext uri="{BB962C8B-B14F-4D97-AF65-F5344CB8AC3E}">
        <p14:creationId xmlns:p14="http://schemas.microsoft.com/office/powerpoint/2010/main" val="20960733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لحظة المنتج: </a:t>
            </a:r>
            <a:r>
              <a:rPr lang="ar-EG" spc="260" dirty="0">
                <a:solidFill>
                  <a:srgbClr val="1C2B33"/>
                </a:solidFill>
                <a:latin typeface="Optimistic Display" panose="020B0603020203020204" pitchFamily="34" charset="0"/>
                <a:cs typeface="Optimistic Display" panose="020B0603020203020204" pitchFamily="34" charset="0"/>
                <a:sym typeface="Arial"/>
                <a:hlinkClick r:id="rId3"/>
              </a:rPr>
              <a:t>كيفية الإبلاغ عن المعلومات الخاطئة</a:t>
            </a:r>
            <a:r>
              <a:rPr lang="ar-EG" spc="260" dirty="0">
                <a:solidFill>
                  <a:srgbClr val="1C2B33"/>
                </a:solidFill>
                <a:latin typeface="Optimistic Display" panose="020B0603020203020204" pitchFamily="34" charset="0"/>
                <a:cs typeface="Optimistic Display" panose="020B0603020203020204" pitchFamily="34" charset="0"/>
                <a:sym typeface="Arial"/>
              </a:rPr>
              <a:t> </a:t>
            </a:r>
            <a:endParaRPr lang="ar-EG" dirty="0"/>
          </a:p>
          <a:p>
            <a:pPr algn="r" rtl="1"/>
            <a:r>
              <a:rPr lang="ar-EG" b="1" dirty="0"/>
              <a:t>لتمييز منشور كأخبار زائفة:</a:t>
            </a:r>
          </a:p>
          <a:p>
            <a:pPr marL="457200" indent="-457200" algn="r" rtl="1">
              <a:buFont typeface="+mj-lt"/>
              <a:buAutoNum type="arabicPeriod"/>
            </a:pPr>
            <a:r>
              <a:rPr lang="ar-EG" dirty="0"/>
              <a:t>انقر على الثلاث نقاط الأفقية بجوار المنشور الذي تريد تمييزه كزائف.</a:t>
            </a:r>
          </a:p>
          <a:p>
            <a:pPr marL="457200" indent="-457200" algn="r" rtl="1">
              <a:buFont typeface="+mj-lt"/>
              <a:buAutoNum type="arabicPeriod"/>
            </a:pPr>
            <a:r>
              <a:rPr lang="ar-EG" dirty="0"/>
              <a:t>انقر على </a:t>
            </a:r>
            <a:r>
              <a:rPr lang="ar-EG" b="1" dirty="0"/>
              <a:t>الإبلاغ عن المنشور</a:t>
            </a:r>
            <a:r>
              <a:rPr lang="ar-EG" dirty="0"/>
              <a:t>.</a:t>
            </a:r>
          </a:p>
          <a:p>
            <a:pPr marL="457200" indent="-457200" algn="r" rtl="1">
              <a:buFont typeface="+mj-lt"/>
              <a:buAutoNum type="arabicPeriod"/>
            </a:pPr>
            <a:r>
              <a:rPr lang="ar-EG" dirty="0"/>
              <a:t>انقر على </a:t>
            </a:r>
            <a:r>
              <a:rPr lang="ar-EG" b="1" dirty="0"/>
              <a:t>معلومات زائفة</a:t>
            </a:r>
            <a:r>
              <a:rPr lang="ar-EG" dirty="0"/>
              <a:t>، ثم حدِّد نوع المعلومات الزائفة.</a:t>
            </a:r>
          </a:p>
          <a:p>
            <a:pPr marL="457200" indent="-457200" algn="r" rtl="1">
              <a:buFont typeface="+mj-lt"/>
              <a:buAutoNum type="arabicPeriod"/>
            </a:pPr>
            <a:r>
              <a:rPr lang="ar-EG" dirty="0"/>
              <a:t>انقر على </a:t>
            </a:r>
            <a:r>
              <a:rPr lang="ar-EG" b="1" dirty="0"/>
              <a:t>إرسال</a:t>
            </a:r>
            <a:r>
              <a:rPr lang="ar-EG" dirty="0"/>
              <a:t>.</a:t>
            </a:r>
          </a:p>
          <a:p>
            <a:pPr algn="r" rtl="1"/>
            <a:r>
              <a:rPr lang="ar-EG" dirty="0"/>
              <a:t>تعرَّف على المزيد عن سبب </a:t>
            </a:r>
            <a:r>
              <a:rPr lang="ar-EG" dirty="0">
                <a:hlinkClick r:id="rId4"/>
              </a:rPr>
              <a:t>مطالبتك بإرسال ملاحظات بشأن شيء ما على فيسبوك.</a:t>
            </a:r>
            <a:endParaRPr lang="ar-EG" dirty="0"/>
          </a:p>
          <a:p>
            <a:pPr algn="r" rtl="1" fontAlgn="base">
              <a:lnSpc>
                <a:spcPts val="3000"/>
              </a:lnSpc>
              <a:buNone/>
            </a:pPr>
            <a:endParaRPr lang="en-US" dirty="0"/>
          </a:p>
          <a:p>
            <a:endParaRPr lang="en-US" dirty="0"/>
          </a:p>
        </p:txBody>
      </p:sp>
    </p:spTree>
    <p:extLst>
      <p:ext uri="{BB962C8B-B14F-4D97-AF65-F5344CB8AC3E}">
        <p14:creationId xmlns:p14="http://schemas.microsoft.com/office/powerpoint/2010/main" val="1211727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lnSpc>
                <a:spcPts val="8640"/>
              </a:lnSpc>
            </a:pPr>
            <a:r>
              <a:rPr lang="ar-EG" dirty="0"/>
              <a:t>لماذا تعتبر الثقافة الإعلامية مهمة؟</a:t>
            </a:r>
            <a:endParaRPr lang="en-US" dirty="0"/>
          </a:p>
          <a:p>
            <a:pPr algn="r" defTabSz="1828800" rtl="1">
              <a:lnSpc>
                <a:spcPts val="4200"/>
              </a:lnSpc>
              <a:spcAft>
                <a:spcPts val="1800"/>
              </a:spcAft>
              <a:buFont typeface="Optimistic Text"/>
              <a:buNone/>
              <a:defRPr/>
            </a:pPr>
            <a:r>
              <a:rPr lang="ar-EG" sz="1100" spc="40" dirty="0">
                <a:latin typeface="Optimistic Text" panose="020B0503020203020204" pitchFamily="34" charset="0"/>
                <a:sym typeface="Arial"/>
              </a:rPr>
              <a:t>يمكن للثقافة الإعلامية أن تساعد الناس على أن يكونوا مستهلكين فعالين ومستنيرين ومبدعين للمحتوى الإعلامي في مجتمع عالمي.</a:t>
            </a:r>
            <a:endParaRPr lang="en-US" sz="1100" spc="40" dirty="0">
              <a:latin typeface="Optimistic Text" panose="020B0503020203020204" pitchFamily="34" charset="0"/>
              <a:sym typeface="Arial"/>
            </a:endParaRPr>
          </a:p>
          <a:p>
            <a:pPr lvl="0" algn="r" defTabSz="1828800" rtl="1">
              <a:lnSpc>
                <a:spcPts val="4200"/>
              </a:lnSpc>
              <a:spcAft>
                <a:spcPts val="1800"/>
              </a:spcAft>
              <a:buFont typeface="Optimistic Text"/>
              <a:buNone/>
              <a:defRPr/>
            </a:pPr>
            <a:r>
              <a:rPr lang="ar-EG" sz="1100" spc="40" dirty="0">
                <a:latin typeface="Optimistic Text" panose="020B0503020203020204" pitchFamily="34" charset="0"/>
                <a:sym typeface="Arial"/>
              </a:rPr>
              <a:t>تعتبر منظمة الأمم المتحدة للتربية والعلم والثقافة (اليونسكو) الثقافة الإعلامية جزءًا مهمًا من حقوق الإنسان ووضعت خمسة قوانين للثقافة الإعلامية والمعلوماتية:</a:t>
            </a:r>
          </a:p>
          <a:p>
            <a:pPr marL="457200" lvl="0" indent="-457200" algn="r" defTabSz="1828800" rtl="1">
              <a:lnSpc>
                <a:spcPts val="4200"/>
              </a:lnSpc>
              <a:spcAft>
                <a:spcPts val="1800"/>
              </a:spcAft>
              <a:buFont typeface="Arial" pitchFamily="34" charset="0"/>
              <a:buChar char="•"/>
              <a:defRPr/>
            </a:pPr>
            <a:r>
              <a:rPr lang="ar-EG" sz="1100" spc="40" dirty="0">
                <a:latin typeface="Optimistic Text" panose="020B0503020203020204" pitchFamily="34" charset="0"/>
                <a:sym typeface="Arial"/>
              </a:rPr>
              <a:t>جميع مزودي المعلومات (مثل الإنترنت والمكتبات ووسائل الإعلام) مهمون للمشاركة المدنية</a:t>
            </a:r>
          </a:p>
          <a:p>
            <a:pPr marL="457200" lvl="0" indent="-457200" algn="r" defTabSz="1828800" rtl="1">
              <a:lnSpc>
                <a:spcPts val="4200"/>
              </a:lnSpc>
              <a:spcAft>
                <a:spcPts val="1800"/>
              </a:spcAft>
              <a:buFont typeface="Arial" pitchFamily="34" charset="0"/>
              <a:buChar char="•"/>
              <a:defRPr/>
            </a:pPr>
            <a:r>
              <a:rPr lang="ar-EG" sz="1100" spc="40" dirty="0">
                <a:latin typeface="Optimistic Text" panose="020B0503020203020204" pitchFamily="34" charset="0"/>
                <a:sym typeface="Arial"/>
              </a:rPr>
              <a:t>كل مواطن هو صانع للمعلومات والمعرفة وله الحق في مشاركة رسالته</a:t>
            </a:r>
          </a:p>
          <a:p>
            <a:pPr marL="457200" lvl="0" indent="-457200" algn="r" defTabSz="1828800" rtl="1">
              <a:lnSpc>
                <a:spcPts val="4200"/>
              </a:lnSpc>
              <a:spcAft>
                <a:spcPts val="1800"/>
              </a:spcAft>
              <a:buFont typeface="Arial" pitchFamily="34" charset="0"/>
              <a:buChar char="•"/>
              <a:defRPr/>
            </a:pPr>
            <a:r>
              <a:rPr lang="ar-EG" sz="1100" spc="40" dirty="0">
                <a:latin typeface="Optimistic Text" panose="020B0503020203020204" pitchFamily="34" charset="0"/>
                <a:sym typeface="Arial"/>
              </a:rPr>
              <a:t>المعلومات والمعرفة ليست خالية من التحيز أو القيم المتأصلة</a:t>
            </a:r>
          </a:p>
          <a:p>
            <a:pPr marL="457200" lvl="0" indent="-457200" algn="r" defTabSz="1828800" rtl="1">
              <a:lnSpc>
                <a:spcPts val="4200"/>
              </a:lnSpc>
              <a:spcAft>
                <a:spcPts val="1800"/>
              </a:spcAft>
              <a:buFont typeface="Arial" pitchFamily="34" charset="0"/>
              <a:buChar char="•"/>
              <a:defRPr/>
            </a:pPr>
            <a:r>
              <a:rPr lang="ar-EG" sz="1100" spc="40" dirty="0">
                <a:latin typeface="Optimistic Text" panose="020B0503020203020204" pitchFamily="34" charset="0"/>
                <a:sym typeface="Arial"/>
              </a:rPr>
              <a:t>لكل مواطن الحق في الحصول على معلومات ومعرفة جديدة</a:t>
            </a:r>
          </a:p>
          <a:p>
            <a:pPr marL="457200" lvl="0" indent="-457200" algn="r" defTabSz="1828800" rtl="1">
              <a:lnSpc>
                <a:spcPts val="4200"/>
              </a:lnSpc>
              <a:spcAft>
                <a:spcPts val="1800"/>
              </a:spcAft>
              <a:buFont typeface="Arial" pitchFamily="34" charset="0"/>
              <a:buChar char="•"/>
              <a:defRPr/>
            </a:pPr>
            <a:r>
              <a:rPr lang="ar-EG" sz="1100" spc="40" dirty="0">
                <a:latin typeface="Optimistic Text" panose="020B0503020203020204" pitchFamily="34" charset="0"/>
                <a:sym typeface="Arial"/>
              </a:rPr>
              <a:t>المعرفة الإعلامية والمعلوماتية هي عملية ديناميكية تشمل المواقف والمعارف والمهارات المتعلقة بالوصول إلى المعلومات والمعرفة وتقييمها واستخدامها وإنتاجها وتوصيلها</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77415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1828800" rtl="1" fontAlgn="base">
              <a:lnSpc>
                <a:spcPts val="7200"/>
              </a:lnSpc>
              <a:spcAft>
                <a:spcPts val="0"/>
              </a:spcAft>
              <a:buFont typeface="Optimistic Text"/>
              <a:buNone/>
              <a:defRPr/>
            </a:pPr>
            <a:r>
              <a:rPr lang="ar-EG" sz="1100" b="1" spc="260" dirty="0">
                <a:solidFill>
                  <a:srgbClr val="1C2B33"/>
                </a:solidFill>
                <a:latin typeface="Optimistic Display" panose="020B0603020203020204" pitchFamily="34" charset="0"/>
                <a:cs typeface="Optimistic Display" panose="020B0603020203020204" pitchFamily="34" charset="0"/>
                <a:sym typeface="Arial"/>
              </a:rPr>
              <a:t>كيف يتصدى فيسبوك للمعلومات المضللة</a:t>
            </a:r>
            <a:endParaRPr lang="en-US" sz="1100" b="1" spc="260" dirty="0">
              <a:solidFill>
                <a:srgbClr val="1C2B33"/>
              </a:solidFill>
              <a:latin typeface="Optimistic Display" panose="020B0603020203020204" pitchFamily="34" charset="0"/>
              <a:cs typeface="Optimistic Display" panose="020B0603020203020204" pitchFamily="34" charset="0"/>
              <a:sym typeface="Arial"/>
            </a:endParaRPr>
          </a:p>
          <a:p>
            <a:pPr algn="r" defTabSz="1828800" rtl="1">
              <a:lnSpc>
                <a:spcPts val="4200"/>
              </a:lnSpc>
              <a:spcAft>
                <a:spcPts val="1800"/>
              </a:spcAft>
              <a:buNone/>
            </a:pPr>
            <a:r>
              <a:rPr lang="ar-EG" sz="1100" b="1" cap="all" spc="250" dirty="0">
                <a:solidFill>
                  <a:schemeClr val="accent2"/>
                </a:solidFill>
                <a:latin typeface="Optimistic Text" panose="020B0503020203020204" pitchFamily="34" charset="0"/>
                <a:sym typeface="Arial"/>
              </a:rPr>
              <a:t>إزالة</a:t>
            </a:r>
          </a:p>
          <a:p>
            <a:pPr marL="0" indent="0" algn="r" defTabSz="1828800" rtl="1">
              <a:lnSpc>
                <a:spcPts val="4200"/>
              </a:lnSpc>
              <a:spcAft>
                <a:spcPts val="1800"/>
              </a:spcAft>
              <a:buNone/>
            </a:pPr>
            <a:r>
              <a:rPr lang="ar-EG" sz="1100" spc="40" dirty="0">
                <a:latin typeface="Optimistic Text" panose="020B0503020203020204" pitchFamily="34" charset="0"/>
                <a:sym typeface="Arial"/>
              </a:rPr>
              <a:t>يزيل أي محتوى ينتهك معايير مجتمع فيسبوك.</a:t>
            </a:r>
            <a:endParaRPr lang="en-US" sz="1100" spc="40" dirty="0">
              <a:latin typeface="Optimistic Text" panose="020B0503020203020204" pitchFamily="34" charset="0"/>
              <a:sym typeface="Arial"/>
            </a:endParaRPr>
          </a:p>
          <a:p>
            <a:pPr algn="r" defTabSz="1828800" rtl="1">
              <a:lnSpc>
                <a:spcPts val="4200"/>
              </a:lnSpc>
              <a:spcAft>
                <a:spcPts val="1800"/>
              </a:spcAft>
              <a:buNone/>
            </a:pPr>
            <a:r>
              <a:rPr lang="ar-EG" sz="1100" b="1" cap="all" spc="250" dirty="0">
                <a:solidFill>
                  <a:schemeClr val="accent2"/>
                </a:solidFill>
                <a:latin typeface="Optimistic Text" panose="020B0503020203020204" pitchFamily="34" charset="0"/>
                <a:sym typeface="Arial"/>
              </a:rPr>
              <a:t>تقليل</a:t>
            </a:r>
          </a:p>
          <a:p>
            <a:pPr algn="r" defTabSz="1828800" rtl="1">
              <a:lnSpc>
                <a:spcPts val="4200"/>
              </a:lnSpc>
              <a:spcAft>
                <a:spcPts val="1800"/>
              </a:spcAft>
              <a:buNone/>
            </a:pPr>
            <a:r>
              <a:rPr lang="ar-EG" sz="1100" spc="40" dirty="0">
                <a:latin typeface="Optimistic Text" panose="020B0503020203020204" pitchFamily="34" charset="0"/>
                <a:sym typeface="Arial"/>
              </a:rPr>
              <a:t>يقلل من تأثير المحتوى الخاطئ أو المضلل عن طريق تقليل ظهوره في آخر الأخبار أو نتائج البحث. يقلل من توزيع المجموعات التي تنشر معلومات مضللة عن طريق إزالتها من المجموعات الموصى بها للانضمام وإظهار مشاركاتها أقل في آخر الأخبار أعضاء المجموعة.</a:t>
            </a:r>
            <a:endParaRPr lang="en-US" sz="1100" spc="40" dirty="0">
              <a:latin typeface="Optimistic Text" panose="020B0503020203020204" pitchFamily="34" charset="0"/>
              <a:sym typeface="Arial"/>
            </a:endParaRPr>
          </a:p>
          <a:p>
            <a:pPr algn="r" defTabSz="1828800" rtl="1">
              <a:lnSpc>
                <a:spcPts val="4200"/>
              </a:lnSpc>
              <a:spcAft>
                <a:spcPts val="1800"/>
              </a:spcAft>
              <a:buNone/>
            </a:pPr>
            <a:r>
              <a:rPr lang="ar-EG" sz="1100" b="1" cap="all" spc="250" dirty="0">
                <a:solidFill>
                  <a:schemeClr val="accent2"/>
                </a:solidFill>
                <a:latin typeface="Optimistic Text" panose="020B0503020203020204" pitchFamily="34" charset="0"/>
                <a:sym typeface="Arial"/>
              </a:rPr>
              <a:t>إعلام</a:t>
            </a:r>
          </a:p>
          <a:p>
            <a:pPr algn="r" defTabSz="1828800" rtl="1">
              <a:lnSpc>
                <a:spcPts val="4200"/>
              </a:lnSpc>
              <a:spcAft>
                <a:spcPts val="1800"/>
              </a:spcAft>
              <a:buNone/>
            </a:pPr>
            <a:r>
              <a:rPr lang="ar-EG" sz="1100" spc="40" dirty="0">
                <a:latin typeface="Optimistic Text" panose="020B0503020203020204" pitchFamily="34" charset="0"/>
                <a:sym typeface="Arial"/>
              </a:rPr>
              <a:t>يستخدم مدقق حقائق مستقل لمراجعة المحتوى ويقدم إشعارات وعلامات تحذير للمحتوى المشكوك فيه.</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146812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sz="1100" b="0" cap="all" spc="250" dirty="0">
                <a:solidFill>
                  <a:schemeClr val="accent1"/>
                </a:solidFill>
                <a:latin typeface="Optimistic Text" panose="020B0503020203020204" pitchFamily="34" charset="0"/>
              </a:rPr>
              <a:t>التصدي للمعلومات المضللة والمعلومات الخاطئة: </a:t>
            </a:r>
            <a:r>
              <a:rPr lang="ar-EG" b="0" dirty="0"/>
              <a:t>مناقشة/ تأمل الذاتي</a:t>
            </a:r>
            <a:endParaRPr lang="en-US" b="0" dirty="0"/>
          </a:p>
          <a:p>
            <a:pPr algn="r" rtl="1"/>
            <a:endParaRPr lang="ar-EG" sz="1100" b="1" cap="all" spc="250" dirty="0">
              <a:solidFill>
                <a:schemeClr val="accent1"/>
              </a:solidFill>
              <a:latin typeface="Optimistic Text" panose="020B0503020203020204" pitchFamily="34" charset="0"/>
            </a:endParaRPr>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r>
              <a:rPr lang="ar-EG" sz="1100" spc="40" dirty="0">
                <a:latin typeface="Optimistic Text" panose="020B0503020203020204" pitchFamily="34" charset="0"/>
                <a:sym typeface="Arial"/>
              </a:rPr>
              <a:t>فكر في المحتوى الذي شاركته مؤخرًا عبر الإنترنت. لماذا شاركته؟ كيف تعتقد أن منشئ المحتوى يريدك أن تشعر؟ ماذا كان رد فعلك العاطفي؟ هل تغير شعورك الآن؟</a:t>
            </a:r>
            <a:endParaRPr lang="en-US" sz="1100" spc="40" dirty="0">
              <a:latin typeface="Optimistic Text" panose="020B0503020203020204" pitchFamily="34" charset="0"/>
              <a:sym typeface="Arial"/>
            </a:endParaRPr>
          </a:p>
          <a:p>
            <a:pPr algn="r" defTabSz="1828800" rtl="1">
              <a:lnSpc>
                <a:spcPts val="4200"/>
              </a:lnSpc>
              <a:spcAft>
                <a:spcPts val="1800"/>
              </a:spcAft>
              <a:buNone/>
            </a:pP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410666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solidFill>
                  <a:srgbClr val="1C2B33"/>
                </a:solidFill>
              </a:rPr>
              <a:t>الحديث عن المعلومات الخاطئة</a:t>
            </a:r>
            <a:endParaRPr lang="en-US" dirty="0">
              <a:solidFill>
                <a:srgbClr val="1C2B33"/>
              </a:solidFill>
            </a:endParaRPr>
          </a:p>
          <a:p>
            <a:pPr lvl="0" algn="r" defTabSz="1828800" rtl="1">
              <a:lnSpc>
                <a:spcPts val="4200"/>
              </a:lnSpc>
              <a:spcAft>
                <a:spcPts val="1800"/>
              </a:spcAft>
              <a:buNone/>
            </a:pPr>
            <a:r>
              <a:rPr lang="ar-EG" sz="1100" spc="40" dirty="0">
                <a:solidFill>
                  <a:srgbClr val="1C2B33"/>
                </a:solidFill>
                <a:latin typeface="Optimistic Text" panose="020B0503020203020204" pitchFamily="34" charset="0"/>
                <a:sym typeface="Arial"/>
              </a:rPr>
              <a:t>يمكن أن يكون التعامل مع </a:t>
            </a:r>
            <a:r>
              <a:rPr lang="ar-EG" sz="1100" b="1" spc="40" dirty="0">
                <a:solidFill>
                  <a:schemeClr val="accent1"/>
                </a:solidFill>
                <a:latin typeface="Optimistic Text" panose="020B0503020203020204" pitchFamily="34" charset="0"/>
                <a:sym typeface="Arial"/>
              </a:rPr>
              <a:t>المعلومات الخاطئة </a:t>
            </a:r>
            <a:r>
              <a:rPr lang="ar-EG" sz="1100" spc="40" dirty="0">
                <a:solidFill>
                  <a:srgbClr val="1C2B33"/>
                </a:solidFill>
                <a:latin typeface="Optimistic Text" panose="020B0503020203020204" pitchFamily="34" charset="0"/>
                <a:sym typeface="Arial"/>
              </a:rPr>
              <a:t>أمرًا معقدًا لأن الناس غالبًا لا يدركون مدى تأثيرها على حياتهم. يمكن أن يساعد تطوير مهارات </a:t>
            </a:r>
            <a:r>
              <a:rPr lang="ar-EG" sz="1100" b="1" spc="40" dirty="0">
                <a:solidFill>
                  <a:schemeClr val="accent1"/>
                </a:solidFill>
                <a:latin typeface="Optimistic Text" panose="020B0503020203020204" pitchFamily="34" charset="0"/>
                <a:sym typeface="Arial"/>
              </a:rPr>
              <a:t>الثقافة الإعلامية </a:t>
            </a:r>
            <a:r>
              <a:rPr lang="ar-EG" sz="1100" spc="40" dirty="0">
                <a:solidFill>
                  <a:srgbClr val="1C2B33"/>
                </a:solidFill>
                <a:latin typeface="Optimistic Text" panose="020B0503020203020204" pitchFamily="34" charset="0"/>
                <a:sym typeface="Arial"/>
              </a:rPr>
              <a:t>في تمكينك من أن تكون مستهلكًا أكثر أهمية، ومنشئًا، ومشاركًا للمحتوى عبر الإنترنت.</a:t>
            </a:r>
          </a:p>
          <a:p>
            <a:pPr lvl="0" algn="r" defTabSz="1828800" rtl="1">
              <a:lnSpc>
                <a:spcPts val="4200"/>
              </a:lnSpc>
              <a:spcAft>
                <a:spcPts val="1800"/>
              </a:spcAft>
              <a:buNone/>
            </a:pPr>
            <a:r>
              <a:rPr lang="ar-EG" sz="1100" spc="40" dirty="0">
                <a:solidFill>
                  <a:srgbClr val="1C2B33"/>
                </a:solidFill>
                <a:latin typeface="Optimistic Text" panose="020B0503020203020204" pitchFamily="34" charset="0"/>
                <a:sym typeface="Arial"/>
              </a:rPr>
              <a:t>يمكنك أيضًا مساعدة الآخرين على تطوير مهارات </a:t>
            </a:r>
            <a:r>
              <a:rPr lang="ar-EG" sz="1100" b="1" spc="40" dirty="0">
                <a:solidFill>
                  <a:schemeClr val="accent1"/>
                </a:solidFill>
                <a:latin typeface="Optimistic Text" panose="020B0503020203020204" pitchFamily="34" charset="0"/>
                <a:sym typeface="Arial"/>
              </a:rPr>
              <a:t>الثقافة الإعلامية </a:t>
            </a:r>
            <a:r>
              <a:rPr lang="ar-EG" sz="1100" spc="40" dirty="0">
                <a:solidFill>
                  <a:srgbClr val="1C2B33"/>
                </a:solidFill>
                <a:latin typeface="Optimistic Text" panose="020B0503020203020204" pitchFamily="34" charset="0"/>
                <a:sym typeface="Arial"/>
              </a:rPr>
              <a:t>ووقف انتشار المعلومات الخاطئة. لكن الحديث عن المعلومات الخاطئة يمكن أن يكون تحديًا، خاصة مع العائلة والأصدقاء.</a:t>
            </a:r>
            <a:endParaRPr lang="en-US" sz="1100" spc="40" dirty="0">
              <a:solidFill>
                <a:srgbClr val="1C2B33"/>
              </a:solidFill>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35570903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fontAlgn="base">
              <a:buNone/>
            </a:pPr>
            <a:r>
              <a:rPr lang="ar-EG" dirty="0"/>
              <a:t>ما هي بعض الاستراتيجيات التي يمكنك استخدامها للتواصل مع العائلة والأصدقاء لوقف انتشار المعلومات الخاطئة عند الاتصال بالإنترنت؟ ماذا لو قام شخص ما تعرفه أو تهتم به بمشاركة معلومات مضللة؟ كيف يمكنك مساعدته؟</a:t>
            </a:r>
          </a:p>
          <a:p>
            <a:pPr algn="r" rtl="1" fontAlgn="base">
              <a:buNone/>
            </a:pPr>
            <a:r>
              <a:rPr lang="ar-EG" dirty="0"/>
              <a:t>تشارك </a:t>
            </a:r>
            <a:r>
              <a:rPr lang="en-US" dirty="0"/>
              <a:t>PEN America، </a:t>
            </a:r>
            <a:r>
              <a:rPr lang="ar-EG" dirty="0"/>
              <a:t>وهي منظمة تدافع عن حرية التعبير، هذه الاستراتيجيات الخمس حول كيفية التحدث مع الآخرين حول المعلومات الخاطئة:</a:t>
            </a:r>
            <a:endParaRPr lang="en-US" b="1" dirty="0"/>
          </a:p>
          <a:p>
            <a:pPr algn="r" rtl="1">
              <a:lnSpc>
                <a:spcPts val="3000"/>
              </a:lnSpc>
              <a:buSzPct val="100000"/>
              <a:buNone/>
            </a:pPr>
            <a:r>
              <a:rPr lang="ar-EG" b="1" cap="all" spc="180" dirty="0">
                <a:solidFill>
                  <a:schemeClr val="accent2"/>
                </a:solidFill>
                <a:latin typeface="Optimistic Text" panose="020B0503020203020204" pitchFamily="34" charset="0"/>
              </a:rPr>
              <a:t>قم بمراجعة الحقائق بنفسك أولاً. </a:t>
            </a:r>
            <a:r>
              <a:rPr lang="ar-EG" dirty="0"/>
              <a:t>قد تشك في أن صديقك أو أحد أفراد أسرتك يشارك معلومات خاطئة، ولكن تأكد أو تحقق من أن المحتوى الذي شاركوه خاطئ أو مضلل قبل التحدث معهم حول هذا الموضوع.</a:t>
            </a:r>
            <a:endParaRPr lang="en-US" dirty="0"/>
          </a:p>
          <a:p>
            <a:pPr algn="r" rtl="1">
              <a:lnSpc>
                <a:spcPts val="3000"/>
              </a:lnSpc>
              <a:spcBef>
                <a:spcPts val="1200"/>
              </a:spcBef>
              <a:buSzPct val="100000"/>
              <a:buNone/>
            </a:pPr>
            <a:r>
              <a:rPr lang="ar-EG" b="1" cap="all" spc="180" dirty="0">
                <a:solidFill>
                  <a:schemeClr val="accent2"/>
                </a:solidFill>
                <a:latin typeface="Optimistic Text" panose="020B0503020203020204" pitchFamily="34" charset="0"/>
              </a:rPr>
              <a:t>التعليق أو عدم التعليق؟ </a:t>
            </a:r>
            <a:r>
              <a:rPr lang="ar-EG" dirty="0"/>
              <a:t>يمكن أن يساعد التصحيح العام في تثقيف الآخرين بشأن المعلومات الخاطئة، ولكن يمكن أيضًا أن يمنح المنشور رؤية أكبر. يمكن أيضًا أن يكون من المزعج للناشر أن يتم مواجهته علنًا. قد تفكر في إرسال رسالة خاصة إليهم تشير بأدب إلى المعلومات المضللة.</a:t>
            </a:r>
            <a:endParaRPr lang="en-US" dirty="0"/>
          </a:p>
          <a:p>
            <a:pPr algn="r" rtl="1">
              <a:lnSpc>
                <a:spcPts val="3000"/>
              </a:lnSpc>
              <a:spcBef>
                <a:spcPts val="1200"/>
              </a:spcBef>
              <a:buSzPct val="100000"/>
              <a:buNone/>
            </a:pPr>
            <a:r>
              <a:rPr lang="ar-EG" b="1" cap="all" spc="180" dirty="0">
                <a:solidFill>
                  <a:schemeClr val="accent2"/>
                </a:solidFill>
                <a:latin typeface="Optimistic Text" panose="020B0503020203020204" pitchFamily="34" charset="0"/>
              </a:rPr>
              <a:t>كن متعاطفًا.</a:t>
            </a:r>
            <a:r>
              <a:rPr lang="ar-EG" b="1" cap="all" spc="180" baseline="0" dirty="0">
                <a:solidFill>
                  <a:schemeClr val="accent2"/>
                </a:solidFill>
                <a:latin typeface="Optimistic Text" panose="020B0503020203020204" pitchFamily="34" charset="0"/>
              </a:rPr>
              <a:t> </a:t>
            </a:r>
            <a:r>
              <a:rPr lang="ar-EG" dirty="0"/>
              <a:t>قد يكون من المحرج أن يتم مواجهتك علانية. استخدم نبرة إيجابية وداعمة عند التعامل مع شخص يشارك معلومات خاطئة، وقدم أدلة موثوقة لدعم موقفك. خلاف ذلك، فإنك تخاطر بتنفير الشخص أكثر.</a:t>
            </a:r>
            <a:endParaRPr lang="en-US" dirty="0"/>
          </a:p>
          <a:p>
            <a:pPr algn="r" rtl="1">
              <a:lnSpc>
                <a:spcPts val="3000"/>
              </a:lnSpc>
              <a:buSzPct val="100000"/>
              <a:buNone/>
            </a:pPr>
            <a:r>
              <a:rPr lang="ar-EG" b="1" cap="all" spc="180" dirty="0">
                <a:solidFill>
                  <a:schemeClr val="accent2"/>
                </a:solidFill>
                <a:latin typeface="Optimistic Text" panose="020B0503020203020204" pitchFamily="34" charset="0"/>
              </a:rPr>
              <a:t>تجنب التصعيد. </a:t>
            </a:r>
            <a:r>
              <a:rPr lang="ar-EG" dirty="0"/>
              <a:t>حتى عندما تكون متعاطفًا، أحيانًا تزعج المحادثات حول المعلومات الخاطئة الشخص الآخر. فقط تذكر أنه من الصعب على الناس تقبل كونهم على خطأ. قد لا يكون الهدف هو تغيير رأي شخص ما، بل تقديم دليل يفضح الادعاء.</a:t>
            </a:r>
            <a:endParaRPr lang="en-US" dirty="0"/>
          </a:p>
          <a:p>
            <a:pPr algn="r" rtl="1">
              <a:lnSpc>
                <a:spcPts val="3000"/>
              </a:lnSpc>
              <a:spcBef>
                <a:spcPts val="1200"/>
              </a:spcBef>
              <a:buSzPct val="100000"/>
              <a:buNone/>
            </a:pPr>
            <a:r>
              <a:rPr lang="ar-EG" b="1" cap="all" spc="180" dirty="0">
                <a:solidFill>
                  <a:schemeClr val="accent2"/>
                </a:solidFill>
                <a:latin typeface="Optimistic Text" panose="020B0503020203020204" pitchFamily="34" charset="0"/>
              </a:rPr>
              <a:t>كن موردًا للآخرين. </a:t>
            </a:r>
            <a:r>
              <a:rPr lang="ar-EG" dirty="0"/>
              <a:t>فكر في الرسالة التي ترسلها عن طريق المحتوى الخاص بك على الإنترنت. عندما تنشر على صفحتك الشخصية، تأكد من مشاركة المعلومات الواقعية من مصادر موثوقة. يمكنك أيضًا التفكير في مشاركة موارد وأدوات التحقق من الحقائق لمساعدة الآخرين.</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457200" marR="0" lvl="0" indent="-298450" algn="r" defTabSz="914400" rtl="1" eaLnBrk="1" fontAlgn="auto" latinLnBrk="0" hangingPunct="1">
              <a:lnSpc>
                <a:spcPct val="100000"/>
              </a:lnSpc>
              <a:spcBef>
                <a:spcPts val="0"/>
              </a:spcBef>
              <a:spcAft>
                <a:spcPts val="0"/>
              </a:spcAft>
              <a:buClr>
                <a:srgbClr val="000000"/>
              </a:buClr>
              <a:buSzPts val="1100"/>
              <a:buFont typeface="Arial"/>
              <a:buChar char="●"/>
              <a:tabLst/>
              <a:defRPr/>
            </a:pPr>
            <a:r>
              <a:rPr lang="ar-EG" dirty="0">
                <a:highlight>
                  <a:srgbClr val="00FFFF"/>
                </a:highlight>
              </a:rPr>
              <a:t>ملاحظة للميسر: [قدم أمثلة إقليمية - على سبيل المثال  لاحظ يوسف أن مها تشارك ميميًا به إشكالية ويحتوي محتوى مضلل. أرسل يوسف رسالة إلى مها حول ذلك يقول فيها: "أنا قلق من أن من أنشأ هذه الميم يريد أن يخدعنا أو يؤذينا."]</a:t>
            </a:r>
            <a:endParaRPr lang="en-US" dirty="0">
              <a:highlight>
                <a:srgbClr val="00FFFF"/>
              </a:highlight>
            </a:endParaRPr>
          </a:p>
        </p:txBody>
      </p:sp>
    </p:spTree>
    <p:extLst>
      <p:ext uri="{BB962C8B-B14F-4D97-AF65-F5344CB8AC3E}">
        <p14:creationId xmlns:p14="http://schemas.microsoft.com/office/powerpoint/2010/main" val="8811002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sz="1100" b="1" cap="all" spc="250" dirty="0">
                <a:solidFill>
                  <a:schemeClr val="accent1"/>
                </a:solidFill>
                <a:latin typeface="Optimistic Text" panose="020B0503020203020204" pitchFamily="34" charset="0"/>
              </a:rPr>
              <a:t>الحديث عن المعلومات الخاطئة: </a:t>
            </a:r>
            <a:r>
              <a:rPr lang="ar-EG" dirty="0"/>
              <a:t>مناقشة/ تأمل ذاتي</a:t>
            </a:r>
            <a:endParaRPr lang="en-US" dirty="0"/>
          </a:p>
          <a:p>
            <a:pPr algn="r" rtl="1"/>
            <a:r>
              <a:rPr lang="ar-EG" sz="1100" b="1" cap="all" spc="250" dirty="0">
                <a:solidFill>
                  <a:schemeClr val="accent1"/>
                </a:solidFill>
                <a:latin typeface="Optimistic Text" panose="020B0503020203020204" pitchFamily="34" charset="0"/>
              </a:rPr>
              <a:t> </a:t>
            </a:r>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r>
              <a:rPr lang="ar-EG" sz="1100" spc="40" dirty="0">
                <a:latin typeface="Optimistic Text" panose="020B0503020203020204" pitchFamily="34" charset="0"/>
                <a:sym typeface="Arial"/>
              </a:rPr>
              <a:t>هل لديك أفراد من العائلة أو أصدقاء يشاركونك معلومات خاطئة؟ هل سبق لك أن حاولت محادثتهم بشأن ما يشاركونه؟ كيف سار الأمر؟ هل جعلهم أكثر أو أقل ميلًا لأن يكونوا انتقائيين فيما ينشرونه أو يشاركونه، أم أنه لم يُحدث أي فرق؟ كيف يمكنك التعامل مع هذا الموقف بشكل مختلف في المستقبل؟</a:t>
            </a:r>
          </a:p>
          <a:p>
            <a:pPr marL="0" marR="0" indent="0" algn="r" defTabSz="1828800" rtl="1" eaLnBrk="1" fontAlgn="auto" latinLnBrk="0" hangingPunct="1">
              <a:lnSpc>
                <a:spcPts val="4200"/>
              </a:lnSpc>
              <a:spcBef>
                <a:spcPts val="600"/>
              </a:spcBef>
              <a:spcAft>
                <a:spcPts val="1800"/>
              </a:spcAft>
              <a:buClr>
                <a:srgbClr val="000000"/>
              </a:buClr>
              <a:buSzTx/>
              <a:buFontTx/>
              <a:buNone/>
              <a:tabLst/>
              <a:defRPr/>
            </a:pPr>
            <a:endParaRPr lang="en-US" sz="1100" spc="40" dirty="0">
              <a:latin typeface="Optimistic Text" panose="020B0503020203020204" pitchFamily="34" charset="0"/>
              <a:sym typeface="Arial"/>
            </a:endParaRPr>
          </a:p>
          <a:p>
            <a:pPr algn="r" defTabSz="1828800" rtl="1">
              <a:lnSpc>
                <a:spcPts val="4200"/>
              </a:lnSpc>
              <a:spcAft>
                <a:spcPts val="1800"/>
              </a:spcAft>
              <a:buNone/>
            </a:pP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9004749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ts val="8640"/>
              </a:lnSpc>
            </a:pPr>
            <a:r>
              <a:rPr lang="ar-EG" dirty="0"/>
              <a:t>تصحيح المعلومات</a:t>
            </a:r>
            <a:endParaRPr lang="en-US" dirty="0"/>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من السهل ارتكاب الأخطاء عند مشاركة المعلومات على وسائل التواصل الاجتماعي. حتى عندما تكون مجتهدًا في تقييم المصادر بشكل نقدي، فقد ينتهي بك الأمر بمشاركة معلومات مضللة. فيما يلي بعض الاستراتيجيات للمساعدة في تصحيح المعلومات:</a:t>
            </a:r>
          </a:p>
          <a:p>
            <a:pPr marL="457200" indent="-457200" algn="r" defTabSz="1828800" rtl="1">
              <a:lnSpc>
                <a:spcPts val="4200"/>
              </a:lnSpc>
              <a:spcAft>
                <a:spcPts val="1800"/>
              </a:spcAft>
              <a:buSzPct val="100000"/>
              <a:buFont typeface="Arial" pitchFamily="34" charset="0"/>
              <a:buChar char="•"/>
              <a:defRPr/>
            </a:pPr>
            <a:r>
              <a:rPr lang="ar-EG" sz="1100" spc="40" dirty="0">
                <a:latin typeface="Optimistic Text" panose="020B0503020203020204" pitchFamily="34" charset="0"/>
                <a:sym typeface="Arial"/>
              </a:rPr>
              <a:t>اصنع </a:t>
            </a:r>
            <a:r>
              <a:rPr lang="ar-EG" sz="1100" b="1" spc="40" dirty="0">
                <a:latin typeface="Optimistic Text" panose="020B0503020203020204" pitchFamily="34" charset="0"/>
                <a:sym typeface="Arial"/>
              </a:rPr>
              <a:t>"شطيرة الحقيقة". </a:t>
            </a:r>
            <a:r>
              <a:rPr lang="ar-EG" sz="1100" spc="40" dirty="0">
                <a:latin typeface="Optimistic Text" panose="020B0503020203020204" pitchFamily="34" charset="0"/>
                <a:sym typeface="Arial"/>
              </a:rPr>
              <a:t>إذا كنت تشارك شيئًا ما واكتشفت لاحقًا أنه خاطئ أو مضلل، فاذكر الحقيقة أولاً ثم الخطأ - فقط لتوفير السياق - ثم ادعم الحقيقة. يميل الناس إلى تذكر المعلومات المتكررة.</a:t>
            </a:r>
          </a:p>
          <a:p>
            <a:pPr marL="457200" indent="-457200" algn="r" defTabSz="1828800" rtl="1">
              <a:lnSpc>
                <a:spcPts val="4200"/>
              </a:lnSpc>
              <a:spcAft>
                <a:spcPts val="1800"/>
              </a:spcAft>
              <a:buSzPct val="100000"/>
              <a:buFont typeface="Arial" pitchFamily="34" charset="0"/>
              <a:buChar char="•"/>
              <a:defRPr/>
            </a:pPr>
            <a:r>
              <a:rPr lang="ar-EG" sz="1100" b="1" spc="40" dirty="0">
                <a:latin typeface="Optimistic Text" panose="020B0503020203020204" pitchFamily="34" charset="0"/>
                <a:sym typeface="Arial"/>
              </a:rPr>
              <a:t>كن استباقيًا</a:t>
            </a:r>
            <a:r>
              <a:rPr lang="ar-EG" sz="1100" spc="40" dirty="0">
                <a:latin typeface="Optimistic Text" panose="020B0503020203020204" pitchFamily="34" charset="0"/>
                <a:sym typeface="Arial"/>
              </a:rPr>
              <a:t>. إذا واجهت معلومات خاطئة على وسائل التواصل الاجتماعي، فاستخدم أدوات الإبلاغ في المنصة للإبلاغ عن المنشور أو الملف الشخصي.</a:t>
            </a:r>
          </a:p>
          <a:p>
            <a:pPr marL="457200" indent="-457200" algn="r" defTabSz="1828800" rtl="1">
              <a:lnSpc>
                <a:spcPts val="4200"/>
              </a:lnSpc>
              <a:spcAft>
                <a:spcPts val="1800"/>
              </a:spcAft>
              <a:buSzPct val="100000"/>
              <a:buFont typeface="Arial" pitchFamily="34" charset="0"/>
              <a:buChar char="•"/>
              <a:defRPr/>
            </a:pPr>
            <a:r>
              <a:rPr lang="ar-EG" sz="1100" b="1" spc="40" dirty="0">
                <a:latin typeface="Optimistic Text" panose="020B0503020203020204" pitchFamily="34" charset="0"/>
                <a:sym typeface="Arial"/>
              </a:rPr>
              <a:t>مشاركة المصادر الموثوقة</a:t>
            </a:r>
            <a:r>
              <a:rPr lang="ar-EG" sz="1100" spc="40" dirty="0">
                <a:latin typeface="Optimistic Text" panose="020B0503020203020204" pitchFamily="34" charset="0"/>
                <a:sym typeface="Arial"/>
              </a:rPr>
              <a:t>. توفير روابط لمصادر تحتوي على معلومات موثوقة حول الموضوع.</a:t>
            </a:r>
          </a:p>
          <a:p>
            <a:pPr algn="r" defTabSz="1828800" rtl="1">
              <a:lnSpc>
                <a:spcPts val="4200"/>
              </a:lnSpc>
              <a:spcAft>
                <a:spcPts val="1800"/>
              </a:spcAft>
              <a:buSzPct val="100000"/>
              <a:buNone/>
              <a:defRPr/>
            </a:pPr>
            <a:r>
              <a:rPr lang="ar-EG" sz="1100" spc="40" dirty="0">
                <a:latin typeface="Optimistic Text" panose="020B0503020203020204" pitchFamily="34" charset="0"/>
                <a:sym typeface="Arial"/>
              </a:rPr>
              <a:t>عند التعامل مع المحتوى عبر الإنترنت، تذكر أن تستخدم الاستراتيجيات التي تعلمتها في هذه الوحدة لتكون مستهلكًا مهمًا ومنشئًا للمعلومات.</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26268160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sz="1100" b="0" cap="all" spc="250" dirty="0">
                <a:solidFill>
                  <a:schemeClr val="accent1"/>
                </a:solidFill>
                <a:latin typeface="Optimistic Text" panose="020B0503020203020204" pitchFamily="34" charset="0"/>
              </a:rPr>
              <a:t>تصحيح السجل: </a:t>
            </a:r>
            <a:r>
              <a:rPr lang="ar-EG" b="0" dirty="0"/>
              <a:t>مناقشة/ تأمل ذاتي</a:t>
            </a:r>
            <a:endParaRPr lang="en-US" b="0" dirty="0"/>
          </a:p>
          <a:p>
            <a:pPr algn="r" rtl="1"/>
            <a:endParaRPr lang="ar-EG" sz="1100" b="1" cap="all" spc="250" dirty="0">
              <a:solidFill>
                <a:schemeClr val="accent1"/>
              </a:solidFill>
              <a:latin typeface="Optimistic Text" panose="020B0503020203020204" pitchFamily="34" charset="0"/>
            </a:endParaRPr>
          </a:p>
          <a:p>
            <a:pPr algn="r" defTabSz="1828800" rtl="1">
              <a:lnSpc>
                <a:spcPts val="4200"/>
              </a:lnSpc>
              <a:spcAft>
                <a:spcPts val="1800"/>
              </a:spcAft>
              <a:buNone/>
            </a:pPr>
            <a:r>
              <a:rPr lang="ar-EG" sz="1100" spc="40" dirty="0">
                <a:latin typeface="Optimistic Text" panose="020B0503020203020204" pitchFamily="34" charset="0"/>
                <a:sym typeface="Arial"/>
              </a:rPr>
              <a:t>فكر في شيء قمت بمشاركته مؤخرًا عبر الإنترنت. هل تحققت منه أو توقفت مؤقتًا للتفكير في تأثيره المحتمل قبل مشاركته؟</a:t>
            </a:r>
            <a:endParaRPr lang="en-US" sz="1100" spc="40" dirty="0">
              <a:latin typeface="Optimistic Text" panose="020B0503020203020204" pitchFamily="34" charset="0"/>
              <a:sym typeface="Arial"/>
            </a:endParaRPr>
          </a:p>
          <a:p>
            <a:endParaRPr lang="en-US" dirty="0"/>
          </a:p>
        </p:txBody>
      </p:sp>
    </p:spTree>
    <p:extLst>
      <p:ext uri="{BB962C8B-B14F-4D97-AF65-F5344CB8AC3E}">
        <p14:creationId xmlns:p14="http://schemas.microsoft.com/office/powerpoint/2010/main" val="41368069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dirty="0"/>
              <a:t>موارد إضافية </a:t>
            </a:r>
            <a:endParaRPr lang="en-US" dirty="0"/>
          </a:p>
          <a:p>
            <a:pPr algn="r" rtl="1"/>
            <a:r>
              <a:rPr lang="ar-SA" sz="1100" b="1" dirty="0"/>
              <a:t>تدقيق الحقائق</a:t>
            </a:r>
            <a:endParaRPr lang="en-US" sz="1100" dirty="0"/>
          </a:p>
          <a:p>
            <a:pPr marL="457200" lvl="0" indent="-457200" algn="r" rtl="1">
              <a:buFont typeface="Arial" pitchFamily="34" charset="0"/>
              <a:buChar char="•"/>
            </a:pPr>
            <a:r>
              <a:rPr lang="ar-SA" sz="1100" u="sng" dirty="0">
                <a:hlinkClick r:id="rId3"/>
              </a:rPr>
              <a:t>حول برنامج التحقق من صحة الحقائق من طرف ثالث على فيسبوك</a:t>
            </a:r>
            <a:endParaRPr lang="en-US" sz="1100" dirty="0"/>
          </a:p>
          <a:p>
            <a:pPr marL="457200" lvl="0" indent="-457200" algn="r" rtl="1">
              <a:buFont typeface="Arial" pitchFamily="34" charset="0"/>
              <a:buChar char="•"/>
            </a:pPr>
            <a:r>
              <a:rPr lang="ar-SA" sz="1100" u="sng" dirty="0">
                <a:hlinkClick r:id="rId4"/>
              </a:rPr>
              <a:t>شبكة دولية لتقصي الحقائق من بوينتر</a:t>
            </a:r>
            <a:r>
              <a:rPr lang="ar-SA" sz="1100" dirty="0"/>
              <a:t> (</a:t>
            </a:r>
            <a:r>
              <a:rPr lang="en-US" sz="1100" dirty="0"/>
              <a:t>IFCN</a:t>
            </a:r>
            <a:r>
              <a:rPr lang="ar-SA" sz="1100" dirty="0"/>
              <a:t>)</a:t>
            </a:r>
            <a:endParaRPr lang="en-US" sz="1100" dirty="0"/>
          </a:p>
          <a:p>
            <a:pPr marL="457200" lvl="0" indent="-457200" algn="r" rtl="1">
              <a:buFont typeface="Arial" pitchFamily="34" charset="0"/>
              <a:buChar char="•"/>
            </a:pPr>
            <a:r>
              <a:rPr lang="en-US" sz="1100" u="sng" dirty="0" err="1">
                <a:hlinkClick r:id="rId5"/>
              </a:rPr>
              <a:t>PolitiFact</a:t>
            </a:r>
            <a:endParaRPr lang="en-US" sz="1100" dirty="0"/>
          </a:p>
          <a:p>
            <a:pPr marL="457200" lvl="0" indent="-457200" algn="r" rtl="1">
              <a:buFont typeface="Arial" pitchFamily="34" charset="0"/>
              <a:buChar char="•"/>
            </a:pPr>
            <a:r>
              <a:rPr lang="ar-SA" sz="1100" u="sng" dirty="0">
                <a:hlinkClick r:id="rId6"/>
              </a:rPr>
              <a:t>مشاريع - </a:t>
            </a:r>
            <a:r>
              <a:rPr lang="en-US" sz="1100" u="sng" dirty="0" err="1">
                <a:hlinkClick r:id="rId6"/>
              </a:rPr>
              <a:t>CredCatalog</a:t>
            </a:r>
            <a:endParaRPr lang="en-US" sz="1100" dirty="0"/>
          </a:p>
          <a:p>
            <a:pPr algn="r" rtl="1"/>
            <a:r>
              <a:rPr lang="ar-SA" sz="1100" b="1" dirty="0"/>
              <a:t>مصادر أخرى</a:t>
            </a:r>
            <a:endParaRPr lang="en-US" sz="1100" dirty="0"/>
          </a:p>
          <a:p>
            <a:pPr marL="457200" lvl="0" indent="-457200" algn="r" rtl="1">
              <a:buFont typeface="Arial" pitchFamily="34" charset="0"/>
              <a:buChar char="•"/>
            </a:pPr>
            <a:r>
              <a:rPr lang="ar-SA" sz="1100" u="sng" dirty="0">
                <a:hlinkClick r:id="rId7"/>
              </a:rPr>
              <a:t>كيفية ضحد الأخبار الكاذبة</a:t>
            </a:r>
            <a:endParaRPr lang="en-US" sz="1100" dirty="0"/>
          </a:p>
          <a:p>
            <a:pPr marL="457200" lvl="0" indent="-457200" algn="r" rtl="1">
              <a:buFont typeface="Arial" pitchFamily="34" charset="0"/>
              <a:buChar char="•"/>
            </a:pPr>
            <a:r>
              <a:rPr lang="ar-SA" sz="1100" u="sng" dirty="0">
                <a:hlinkClick r:id="rId8"/>
              </a:rPr>
              <a:t>حارب المعلومات الخاطئة عن فيروس كورونا</a:t>
            </a:r>
            <a:endParaRPr lang="en-US" sz="1100" dirty="0"/>
          </a:p>
          <a:p>
            <a:pPr marL="457200" lvl="0" indent="-457200" algn="r" rtl="1">
              <a:buFont typeface="Arial" pitchFamily="34" charset="0"/>
              <a:buChar char="•"/>
            </a:pPr>
            <a:r>
              <a:rPr lang="ar-SA" sz="1100" u="sng" dirty="0">
                <a:hlinkClick r:id="rId9"/>
              </a:rPr>
              <a:t>دليل </a:t>
            </a:r>
            <a:r>
              <a:rPr lang="en-US" sz="1100" u="sng" dirty="0">
                <a:hlinkClick r:id="rId9"/>
              </a:rPr>
              <a:t>PEN America</a:t>
            </a:r>
            <a:r>
              <a:rPr lang="ar-SA" sz="1100" u="sng" dirty="0">
                <a:hlinkClick r:id="rId9"/>
              </a:rPr>
              <a:t> حول فيروس كوفيد-19 والمعلومات الخاطئة</a:t>
            </a:r>
            <a:endParaRPr lang="en-US" sz="1100" dirty="0"/>
          </a:p>
          <a:p>
            <a:pPr marL="457200" lvl="0" indent="-457200" algn="r" rtl="1">
              <a:buFont typeface="Arial" pitchFamily="34" charset="0"/>
              <a:buChar char="•"/>
            </a:pPr>
            <a:r>
              <a:rPr lang="ar-SA" sz="1100" u="sng" dirty="0">
                <a:hlinkClick r:id="rId10"/>
              </a:rPr>
              <a:t>الكثير من المعلومات: دليل عام للتنقل في عالم المعلومات - </a:t>
            </a:r>
            <a:r>
              <a:rPr lang="en-US" sz="1100" u="sng" dirty="0">
                <a:hlinkClick r:id="rId10"/>
              </a:rPr>
              <a:t>First Draft</a:t>
            </a:r>
            <a:endParaRPr lang="en-US" sz="1100" dirty="0"/>
          </a:p>
          <a:p>
            <a:pPr marL="457200" lvl="0" indent="-457200" algn="r" rtl="1">
              <a:buFont typeface="Arial" pitchFamily="34" charset="0"/>
              <a:buChar char="•"/>
            </a:pPr>
            <a:r>
              <a:rPr lang="ar-SA" sz="1100" u="sng" dirty="0">
                <a:hlinkClick r:id="rId11"/>
              </a:rPr>
              <a:t>كيف تتحدث دون بدء المواجهة</a:t>
            </a:r>
            <a:endParaRPr lang="en-US" sz="1100" dirty="0"/>
          </a:p>
          <a:p>
            <a:pPr marL="457200" lvl="0" indent="-457200" algn="r" rtl="1">
              <a:buFont typeface="Arial" pitchFamily="34" charset="0"/>
              <a:buChar char="•"/>
            </a:pPr>
            <a:r>
              <a:rPr lang="ar-SA" sz="1100" u="sng" dirty="0">
                <a:hlinkClick r:id="rId12"/>
              </a:rPr>
              <a:t>اتخاذ إجراءات ضد المعلومات الخاطئة في جميع أنحاء تطبيقات فيسبوك</a:t>
            </a:r>
            <a:endParaRPr lang="en-US" sz="1100" dirty="0"/>
          </a:p>
          <a:p>
            <a:endParaRPr lang="en-US" dirty="0"/>
          </a:p>
        </p:txBody>
      </p:sp>
    </p:spTree>
    <p:extLst>
      <p:ext uri="{BB962C8B-B14F-4D97-AF65-F5344CB8AC3E}">
        <p14:creationId xmlns:p14="http://schemas.microsoft.com/office/powerpoint/2010/main" val="3001433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600"/>
              </a:spcBef>
              <a:spcAft>
                <a:spcPts val="0"/>
              </a:spcAft>
              <a:buClr>
                <a:srgbClr val="000000"/>
              </a:buClr>
              <a:buSzTx/>
              <a:buFontTx/>
              <a:buNone/>
              <a:tabLst/>
              <a:defRPr/>
            </a:pPr>
            <a:r>
              <a:rPr lang="ar-EG" dirty="0"/>
              <a:t>نشاط: كيفية الإبلاغ عن معلومات خاطئة عبر الإنترنت</a:t>
            </a:r>
            <a:endParaRPr lang="en-US" dirty="0"/>
          </a:p>
          <a:p>
            <a:pPr algn="r" rtl="1" fontAlgn="base">
              <a:buNone/>
            </a:pPr>
            <a:r>
              <a:rPr lang="ar-EG" sz="1100" dirty="0"/>
              <a:t>راجع خطوات الإبلاغ عن المعلومات الخاطئة أو المضللة على منصات التواصل الاجتماعي المختلفة باستخدام موقع منظمة الصحة العالمية: </a:t>
            </a:r>
            <a:r>
              <a:rPr lang="ar-EG" sz="1100" dirty="0">
                <a:hlinkClick r:id="rId3"/>
              </a:rPr>
              <a:t>كيفية الإبلاغ عن المعلومات الخاطئة عبر الإنترنت</a:t>
            </a:r>
            <a:r>
              <a:rPr lang="ar-EG" sz="1100" dirty="0"/>
              <a:t>.</a:t>
            </a:r>
            <a:endParaRPr lang="en-US" sz="1100" dirty="0"/>
          </a:p>
          <a:p>
            <a:pPr algn="r" rtl="1" fontAlgn="base">
              <a:buNone/>
            </a:pPr>
            <a:r>
              <a:rPr lang="ar-EG" dirty="0">
                <a:highlight>
                  <a:srgbClr val="00FFFF"/>
                </a:highlight>
              </a:rPr>
              <a:t>في </a:t>
            </a:r>
            <a:r>
              <a:rPr lang="ar-EG" b="1" dirty="0">
                <a:highlight>
                  <a:srgbClr val="00FFFF"/>
                </a:highlight>
              </a:rPr>
              <a:t>تجربة التعلم غير المتزامن</a:t>
            </a:r>
            <a:r>
              <a:rPr lang="ar-EG" dirty="0">
                <a:highlight>
                  <a:srgbClr val="00FFFF"/>
                </a:highlight>
              </a:rPr>
              <a:t>، يمكن للمشاركين مراجعة خطوات الإبلاغ عن المعلومات الخاطئة لمنصة معينة.</a:t>
            </a:r>
          </a:p>
          <a:p>
            <a:pPr algn="r" rtl="1" fontAlgn="base">
              <a:buNone/>
            </a:pPr>
            <a:r>
              <a:rPr lang="ar-EG" dirty="0">
                <a:highlight>
                  <a:srgbClr val="00FFFF"/>
                </a:highlight>
              </a:rPr>
              <a:t>في </a:t>
            </a:r>
            <a:r>
              <a:rPr lang="ar-EG" b="1" dirty="0">
                <a:highlight>
                  <a:srgbClr val="00FFFF"/>
                </a:highlight>
              </a:rPr>
              <a:t>تجربة التعلم المتزامن</a:t>
            </a:r>
            <a:r>
              <a:rPr lang="ar-EG" dirty="0">
                <a:highlight>
                  <a:srgbClr val="00FFFF"/>
                </a:highlight>
              </a:rPr>
              <a:t>، يمكن للميسر تحديد كيفية الإبلاغ عن المعلومات الخاطئة على منصة معينة إما باستخدام لقطات الشاشة أو من خلال عرض توضيحي مباشر.</a:t>
            </a:r>
            <a:endParaRPr lang="en-US" dirty="0"/>
          </a:p>
        </p:txBody>
      </p:sp>
    </p:spTree>
    <p:extLst>
      <p:ext uri="{BB962C8B-B14F-4D97-AF65-F5344CB8AC3E}">
        <p14:creationId xmlns:p14="http://schemas.microsoft.com/office/powerpoint/2010/main" val="38289284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نشاط: هل يجب عليك المشاركة؟</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algn="r" rtl="1"/>
            <a:r>
              <a:rPr lang="ar-SA"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ضع في اعتبارك تعديل اختبار </a:t>
            </a:r>
            <a:r>
              <a:rPr lang="en-US"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News Lit Quiz</a:t>
            </a:r>
            <a:r>
              <a:rPr lang="ar-SA"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a:t>
            </a:r>
            <a:r>
              <a:rPr lang="ar-SA" sz="1100" b="1" i="0" u="sng"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hlinkClick r:id="rId3"/>
              </a:rPr>
              <a:t>هل يجب عليك مشاركته؟ - مشروع محو الأمية الإخبارية</a:t>
            </a:r>
            <a:r>
              <a:rPr lang="ar-SA" sz="1100" b="1"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 من الاختبار:</a:t>
            </a:r>
            <a:endParaRPr lang="en-US" sz="11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a:p>
            <a:pPr marL="457200" indent="-457200" algn="r" rtl="1" fontAlgn="base">
              <a:buSzPct val="100000"/>
              <a:buFont typeface="Arial" panose="020B0604020202020204" pitchFamily="34" charset="0"/>
              <a:buChar char="•"/>
            </a:pPr>
            <a:r>
              <a:rPr lang="ar-EG" sz="1100" dirty="0"/>
              <a:t>"سيساعدك هذا الاختبار في تقييم ما إذا كان بإمكانك التمييز بين المعلومات الخادعة وغير الدقيقة التي لا ينبغي مشاركتها عبر الإنترنت، والمعلومات الدقيقة المستندة إلى الحقائق التي تقدم أدلة قوية تدعم ادعاءاتها."</a:t>
            </a:r>
          </a:p>
          <a:p>
            <a:pPr marL="457200" indent="-457200" algn="r" rtl="1" fontAlgn="base">
              <a:buSzPct val="100000"/>
              <a:buFont typeface="Arial" panose="020B0604020202020204" pitchFamily="34" charset="0"/>
              <a:buChar char="•"/>
            </a:pPr>
            <a:r>
              <a:rPr lang="ar-EG" sz="1100" dirty="0"/>
              <a:t>"ضع في اعتبارك أن كل مثال قد يكون أو لا يكون شيئًا ترغب في مشاركته على وسائل التواصل الاجتماعي. التحدي الذي تواجهه هنا هو تحديد المنشورات التي تعد أمثلة على معلومات موثوقة يمكن مشاركتها بمسؤولية، وأيها أكاذيب يجب تجنب نشرها".</a:t>
            </a:r>
            <a:endParaRPr lang="en-US" sz="1100" dirty="0"/>
          </a:p>
          <a:p>
            <a:endParaRPr lang="en-US" dirty="0"/>
          </a:p>
        </p:txBody>
      </p:sp>
    </p:spTree>
    <p:extLst>
      <p:ext uri="{BB962C8B-B14F-4D97-AF65-F5344CB8AC3E}">
        <p14:creationId xmlns:p14="http://schemas.microsoft.com/office/powerpoint/2010/main" val="278126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fontAlgn="base"/>
            <a:r>
              <a:rPr lang="ar-EG" sz="16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rPr>
              <a:t>سيتمكن المشاركون من تحديد وتقييم مصداقية المصادر الرقمية (بما في ذلك التحقق من المصادر وتحديد التحيز والمعلومات المضللة والوسائط التي تم التلاعب بها وتقييم عمليات البحث).</a:t>
            </a:r>
            <a:endParaRPr lang="en-US" sz="1600" b="0" i="0" u="none" strike="noStrike" cap="none" dirty="0">
              <a:solidFill>
                <a:srgbClr val="000000"/>
              </a:solidFill>
              <a:effectLst/>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Tree>
    <p:extLst>
      <p:ext uri="{BB962C8B-B14F-4D97-AF65-F5344CB8AC3E}">
        <p14:creationId xmlns:p14="http://schemas.microsoft.com/office/powerpoint/2010/main" val="35281154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100" dirty="0"/>
              <a:t>تحقق من الفهم</a:t>
            </a:r>
          </a:p>
          <a:p>
            <a:pPr algn="r" defTabSz="1828800" rtl="1">
              <a:lnSpc>
                <a:spcPts val="4200"/>
              </a:lnSpc>
              <a:spcAft>
                <a:spcPts val="1800"/>
              </a:spcAft>
              <a:buNone/>
            </a:pPr>
            <a:r>
              <a:rPr lang="ar-EG" sz="1100" b="1" spc="40" dirty="0">
                <a:latin typeface="Optimistic Text" panose="020B0503020203020204" pitchFamily="34" charset="0"/>
                <a:sym typeface="Arial"/>
              </a:rPr>
              <a:t>01.</a:t>
            </a:r>
          </a:p>
          <a:p>
            <a:pPr algn="r" defTabSz="1828800" rtl="1">
              <a:lnSpc>
                <a:spcPts val="4200"/>
              </a:lnSpc>
              <a:spcAft>
                <a:spcPts val="1800"/>
              </a:spcAft>
              <a:buNone/>
            </a:pPr>
            <a:r>
              <a:rPr lang="ar-EG" sz="1100" spc="40" dirty="0">
                <a:latin typeface="Optimistic Text" panose="020B0503020203020204" pitchFamily="34" charset="0"/>
                <a:sym typeface="Arial"/>
              </a:rPr>
              <a:t>ما هي الاستراتيجيات التي يستخدمها فيسبوك لمكافحة المعلومات الخاطئة؟</a:t>
            </a:r>
          </a:p>
          <a:p>
            <a:pPr lvl="2" algn="r" defTabSz="1828800" rtl="1">
              <a:lnSpc>
                <a:spcPts val="4200"/>
              </a:lnSpc>
              <a:spcAft>
                <a:spcPts val="1800"/>
              </a:spcAft>
              <a:buNone/>
            </a:pPr>
            <a:r>
              <a:rPr lang="ar-EG" sz="1100" spc="40" dirty="0">
                <a:latin typeface="Optimistic Text" panose="020B0503020203020204" pitchFamily="34" charset="0"/>
                <a:sym typeface="Arial"/>
              </a:rPr>
              <a:t>منع أي شخص من مشاركة المعلومات الخاطئة</a:t>
            </a:r>
          </a:p>
          <a:p>
            <a:pPr lvl="2" algn="r" defTabSz="1828800" rtl="1">
              <a:lnSpc>
                <a:spcPts val="4200"/>
              </a:lnSpc>
              <a:spcAft>
                <a:spcPts val="1800"/>
              </a:spcAft>
              <a:buNone/>
            </a:pPr>
            <a:r>
              <a:rPr lang="ar-EG" sz="1100" spc="40" dirty="0">
                <a:latin typeface="Optimistic Text" panose="020B0503020203020204" pitchFamily="34" charset="0"/>
                <a:sym typeface="Arial"/>
              </a:rPr>
              <a:t>إزالة وتقليل المعلومات الخاطئة أو المضللة</a:t>
            </a:r>
          </a:p>
          <a:p>
            <a:pPr lvl="2" algn="r" defTabSz="1828800" rtl="1">
              <a:lnSpc>
                <a:spcPts val="4200"/>
              </a:lnSpc>
              <a:spcAft>
                <a:spcPts val="1800"/>
              </a:spcAft>
              <a:buNone/>
            </a:pPr>
            <a:r>
              <a:rPr lang="ar-EG" sz="1100" b="1" spc="40" dirty="0">
                <a:latin typeface="Optimistic Text" panose="020B0503020203020204" pitchFamily="34" charset="0"/>
                <a:sym typeface="Arial"/>
              </a:rPr>
              <a:t>إزالة وتقليل المعلومات الخاطئة أو المضللة وإبلاغ المستخدمين بالمعلومات المضللة المحتملة</a:t>
            </a:r>
          </a:p>
          <a:p>
            <a:pPr lvl="2" algn="r" defTabSz="1828800" rtl="1">
              <a:lnSpc>
                <a:spcPts val="4200"/>
              </a:lnSpc>
              <a:spcAft>
                <a:spcPts val="1800"/>
              </a:spcAft>
              <a:buNone/>
            </a:pPr>
            <a:r>
              <a:rPr lang="ar-EG" sz="1100" spc="40" dirty="0">
                <a:latin typeface="Optimistic Text" panose="020B0503020203020204" pitchFamily="34" charset="0"/>
                <a:sym typeface="Arial"/>
              </a:rPr>
              <a:t>الاعتماد فقط على المستخدمين لمراقبة بعضهم البعض ومنع المعلومات المضللة</a:t>
            </a:r>
            <a:endParaRPr lang="en-US" sz="1100" spc="40" dirty="0">
              <a:latin typeface="Optimistic Text" panose="020B0503020203020204" pitchFamily="34" charset="0"/>
              <a:sym typeface="Arial"/>
            </a:endParaRPr>
          </a:p>
          <a:p>
            <a:pPr algn="r" defTabSz="1828800" rtl="1">
              <a:lnSpc>
                <a:spcPts val="4200"/>
              </a:lnSpc>
              <a:spcAft>
                <a:spcPts val="1800"/>
              </a:spcAft>
              <a:buNone/>
            </a:pPr>
            <a:r>
              <a:rPr lang="ar-EG" sz="1100" spc="40" dirty="0">
                <a:latin typeface="Optimistic Text" panose="020B0503020203020204" pitchFamily="34" charset="0"/>
                <a:sym typeface="Arial"/>
              </a:rPr>
              <a:t>صحيح أم خطأ: من الممارسات الجيدة أن تكون متعاطفًا عند التواصل مع الآخرين بشأن المعلومات الخاطئة المحتملة. </a:t>
            </a:r>
            <a:r>
              <a:rPr lang="ar-EG" sz="1100" b="1" spc="40" dirty="0">
                <a:latin typeface="Optimistic Text" panose="020B0503020203020204" pitchFamily="34" charset="0"/>
                <a:sym typeface="Arial"/>
              </a:rPr>
              <a:t>صحيح</a:t>
            </a:r>
            <a:endParaRPr lang="en-US" sz="1100" b="1" spc="40" dirty="0">
              <a:latin typeface="Optimistic Text" panose="020B0503020203020204" pitchFamily="34" charset="0"/>
              <a:sym typeface="Arial"/>
            </a:endParaRPr>
          </a:p>
          <a:p>
            <a:pPr algn="r" defTabSz="1828800" rtl="1">
              <a:lnSpc>
                <a:spcPts val="4200"/>
              </a:lnSpc>
              <a:spcAft>
                <a:spcPts val="1800"/>
              </a:spcAft>
              <a:buNone/>
            </a:pPr>
            <a:r>
              <a:rPr lang="ar-EG" sz="1100" spc="40" dirty="0">
                <a:latin typeface="Optimistic Text" panose="020B0503020203020204" pitchFamily="34" charset="0"/>
                <a:sym typeface="Arial"/>
              </a:rPr>
              <a:t>صحيح أم خطأ: يقل احتمال تصديق الناس للمعلومات المتكررة. </a:t>
            </a:r>
            <a:r>
              <a:rPr lang="ar-EG" sz="1100" b="1" spc="40" dirty="0">
                <a:latin typeface="Optimistic Text" panose="020B0503020203020204" pitchFamily="34" charset="0"/>
                <a:sym typeface="Arial"/>
              </a:rPr>
              <a:t>خطأ</a:t>
            </a:r>
            <a:endParaRPr lang="en-US" sz="1100" b="1" spc="40" dirty="0">
              <a:latin typeface="Optimistic Text" panose="020B0503020203020204" pitchFamily="34" charset="0"/>
              <a:sym typeface="Arial"/>
            </a:endParaRPr>
          </a:p>
          <a:p>
            <a:endParaRPr lang="en-US" sz="1100" dirty="0"/>
          </a:p>
        </p:txBody>
      </p:sp>
    </p:spTree>
    <p:extLst>
      <p:ext uri="{BB962C8B-B14F-4D97-AF65-F5344CB8AC3E}">
        <p14:creationId xmlns:p14="http://schemas.microsoft.com/office/powerpoint/2010/main" val="37260497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76f0c08c2a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76f0c08c2a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pPr algn="r" rtl="1">
              <a:lnSpc>
                <a:spcPts val="8640"/>
              </a:lnSpc>
            </a:pPr>
            <a:r>
              <a:rPr lang="ar-EG" sz="1600" dirty="0">
                <a:sym typeface="Arial"/>
              </a:rPr>
              <a:t>التحديد والتقييم</a:t>
            </a:r>
            <a:endParaRPr lang="en-US" sz="1600" dirty="0">
              <a:sym typeface="Arial"/>
            </a:endParaRPr>
          </a:p>
          <a:p>
            <a:pPr algn="r" defTabSz="1828800" rtl="1">
              <a:lnSpc>
                <a:spcPts val="4200"/>
              </a:lnSpc>
              <a:spcAft>
                <a:spcPts val="1800"/>
              </a:spcAft>
              <a:buNone/>
            </a:pPr>
            <a:r>
              <a:rPr lang="ar-EG" sz="1600" spc="40" dirty="0">
                <a:latin typeface="Optimistic Text" panose="020B0503020203020204" pitchFamily="34" charset="0"/>
                <a:sym typeface="Arial"/>
              </a:rPr>
              <a:t>سيتمكن المشاركون من تحديد وتقييم مصداقية المصادر الرقمية (بما في ذلك التحقق من المصادر وتحديد التحيز والمعلومات المضللة والوسائط التي تم التلاعب بها وتقييم عمليات البحث).</a:t>
            </a:r>
            <a:endParaRPr lang="en-US" sz="1600" spc="40" dirty="0">
              <a:latin typeface="Optimistic Text" panose="020B0503020203020204" pitchFamily="34" charset="0"/>
              <a:sym typeface="Arial"/>
            </a:endParaRPr>
          </a:p>
          <a:p>
            <a:pPr marL="0" indent="0" algn="r" rtl="1">
              <a:buNone/>
            </a:pPr>
            <a:r>
              <a:rPr lang="ar-EG" sz="1600" dirty="0"/>
              <a:t>في عالمنا الرقمي، يتمتع المستخدمون بوصول شبه فوري إلى المعلومات والأخبار والموارد لمعرفة المزيد عن أي شيء تقريبًا. يعد الحصول على هذا المستوى من الوصول إلى المعلومات فائدة كبيرة، ولكنه قد يكون أيضًا محيرًا ومربكًا. قبل التصرف بناءً على المعلومات أو مشاركتها مع الآخرين، يجب أن تتأكد من أنها معلومات موثوقة ودقيقة.</a:t>
            </a:r>
            <a:endParaRPr lang="en-US" sz="1600" dirty="0"/>
          </a:p>
        </p:txBody>
      </p:sp>
    </p:spTree>
    <p:extLst>
      <p:ext uri="{BB962C8B-B14F-4D97-AF65-F5344CB8AC3E}">
        <p14:creationId xmlns:p14="http://schemas.microsoft.com/office/powerpoint/2010/main" val="217771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2_Title">
    <p:spTree>
      <p:nvGrpSpPr>
        <p:cNvPr id="1" name="Shape 8"/>
        <p:cNvGrpSpPr/>
        <p:nvPr/>
      </p:nvGrpSpPr>
      <p:grpSpPr>
        <a:xfrm>
          <a:off x="0" y="0"/>
          <a:ext cx="0" cy="0"/>
          <a:chOff x="0" y="0"/>
          <a:chExt cx="0" cy="0"/>
        </a:xfrm>
      </p:grpSpPr>
      <p:grpSp>
        <p:nvGrpSpPr>
          <p:cNvPr id="26" name="Group">
            <a:extLst>
              <a:ext uri="{FF2B5EF4-FFF2-40B4-BE49-F238E27FC236}">
                <a16:creationId xmlns:a16="http://schemas.microsoft.com/office/drawing/2014/main" id="{010FAE27-5909-924B-82B2-E4A41C500516}"/>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4512B9CD-581F-2F49-8BC4-44BEF8903839}"/>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7A8E2AF7-6E0B-6E4F-AF71-63CF5060A9B7}"/>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36" name="Freeform 21">
                <a:extLst>
                  <a:ext uri="{FF2B5EF4-FFF2-40B4-BE49-F238E27FC236}">
                    <a16:creationId xmlns:a16="http://schemas.microsoft.com/office/drawing/2014/main" id="{DB934F90-785A-BA41-B0E8-972C2AC29C4F}"/>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2896A9A9-E14F-2647-AE1D-FF1F104479F5}"/>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0B3170B3-B8A2-F44E-A4B8-94CF2F93D61C}"/>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79128E89-4484-334F-B5AC-1ACEE40DE704}"/>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6DDFFBFB-1057-A64F-AAFD-254502975F01}"/>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4F1A8119-3BAB-034C-8101-7D0384B29EBB}"/>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109E723C-4754-AB4B-AFF8-45079A87777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D8BEE30B-99E8-D444-89A9-05B24147F835}"/>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E7DFDBEC-82C3-A74A-9719-EF12E11EE6D0}"/>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95F1C718-653C-8C48-9F96-A650FEB4517F}"/>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r>
              <a:rPr lang="en-US"/>
              <a:t>Click to edit Master title style</a:t>
            </a:r>
            <a:endParaRPr dirty="0"/>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i="0"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r>
              <a:rPr lang="en-US"/>
              <a:t>Click to edit Master subtitle style</a:t>
            </a:r>
            <a:endParaRPr dirty="0"/>
          </a:p>
        </p:txBody>
      </p:sp>
      <p:sp>
        <p:nvSpPr>
          <p:cNvPr id="2" name="TextBox 1">
            <a:extLst>
              <a:ext uri="{FF2B5EF4-FFF2-40B4-BE49-F238E27FC236}">
                <a16:creationId xmlns:a16="http://schemas.microsoft.com/office/drawing/2014/main" id="{945941B5-ADCE-F14E-A377-FA36C520296A}"/>
              </a:ext>
            </a:extLst>
          </p:cNvPr>
          <p:cNvSpPr txBox="1"/>
          <p:nvPr userDrawn="1"/>
        </p:nvSpPr>
        <p:spPr>
          <a:xfrm>
            <a:off x="18432379" y="12729411"/>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spTree>
    <p:extLst>
      <p:ext uri="{BB962C8B-B14F-4D97-AF65-F5344CB8AC3E}">
        <p14:creationId xmlns:p14="http://schemas.microsoft.com/office/powerpoint/2010/main" val="1684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Third)" preserve="1" userDrawn="1">
  <p:cSld name="29_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C8921FF-B2CB-1149-9660-CA6FF13C4118}"/>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43657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White" preserve="1">
  <p:cSld name="White">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185105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lumns (Two)" preserve="1" userDrawn="1">
  <p:cSld name="32_Columns (Two)">
    <p:spTree>
      <p:nvGrpSpPr>
        <p:cNvPr id="1" name="Shape 81"/>
        <p:cNvGrpSpPr/>
        <p:nvPr/>
      </p:nvGrpSpPr>
      <p:grpSpPr>
        <a:xfrm>
          <a:off x="0" y="0"/>
          <a:ext cx="0" cy="0"/>
          <a:chOff x="0" y="0"/>
          <a:chExt cx="0" cy="0"/>
        </a:xfrm>
      </p:grpSpPr>
      <p:sp>
        <p:nvSpPr>
          <p:cNvPr id="3" name="Text Placeholder 2">
            <a:extLst>
              <a:ext uri="{FF2B5EF4-FFF2-40B4-BE49-F238E27FC236}">
                <a16:creationId xmlns:a16="http://schemas.microsoft.com/office/drawing/2014/main" id="{477037FB-4A1C-5A4C-AF9E-D1F30F6BB43D}"/>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r>
              <a:rPr lang="en-US"/>
              <a:t>Click to edit Master title style</a:t>
            </a:r>
            <a:endParaRPr dirty="0"/>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dirty="0"/>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1"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89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lumns (Three)" preserve="1" userDrawn="1">
  <p:cSld name="35_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3"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516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lumns (Four)" preserve="1" userDrawn="1">
  <p:cSld name="38_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2841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oints (Two)" preserve="1" userDrawn="1">
  <p:cSld name="41_Points (Two)">
    <p:spTree>
      <p:nvGrpSpPr>
        <p:cNvPr id="1" name="Shape 105"/>
        <p:cNvGrpSpPr/>
        <p:nvPr/>
      </p:nvGrpSpPr>
      <p:grpSpPr>
        <a:xfrm>
          <a:off x="0" y="0"/>
          <a:ext cx="0" cy="0"/>
          <a:chOff x="0" y="0"/>
          <a:chExt cx="0" cy="0"/>
        </a:xfrm>
      </p:grpSpPr>
      <p:sp>
        <p:nvSpPr>
          <p:cNvPr id="12" name="Text Placeholder 2">
            <a:extLst>
              <a:ext uri="{FF2B5EF4-FFF2-40B4-BE49-F238E27FC236}">
                <a16:creationId xmlns:a16="http://schemas.microsoft.com/office/drawing/2014/main" id="{53EB2148-BC69-CF48-AD5A-FE528AB8A78E}"/>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14" name="Picture Placeholder 5">
            <a:extLst>
              <a:ext uri="{FF2B5EF4-FFF2-40B4-BE49-F238E27FC236}">
                <a16:creationId xmlns:a16="http://schemas.microsoft.com/office/drawing/2014/main" id="{6FAD9C22-B5EA-6740-BFCC-E2757244DBFF}"/>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3" name="Picture Placeholder 5">
            <a:extLst>
              <a:ext uri="{FF2B5EF4-FFF2-40B4-BE49-F238E27FC236}">
                <a16:creationId xmlns:a16="http://schemas.microsoft.com/office/drawing/2014/main" id="{F3D1E894-BE4D-1D4A-95AF-37B12343958E}"/>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dirty="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992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ints (Three)" preserve="1" userDrawn="1">
  <p:cSld name="44_Points (Three)">
    <p:spTree>
      <p:nvGrpSpPr>
        <p:cNvPr id="1" name="Shape 111"/>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21638871-64DE-4340-B001-5B3AE62CA4F6}"/>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7" name="Picture Placeholder 5">
            <a:extLst>
              <a:ext uri="{FF2B5EF4-FFF2-40B4-BE49-F238E27FC236}">
                <a16:creationId xmlns:a16="http://schemas.microsoft.com/office/drawing/2014/main" id="{10B6B0D0-7A46-4B41-9FA1-F327F5D6FE42}"/>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8" name="Picture Placeholder 5">
            <a:extLst>
              <a:ext uri="{FF2B5EF4-FFF2-40B4-BE49-F238E27FC236}">
                <a16:creationId xmlns:a16="http://schemas.microsoft.com/office/drawing/2014/main" id="{26726548-1189-BF4E-BFE7-9CB79EDC6DE8}"/>
              </a:ext>
            </a:extLst>
          </p:cNvPr>
          <p:cNvSpPr>
            <a:spLocks noGrp="1"/>
          </p:cNvSpPr>
          <p:nvPr>
            <p:ph type="pic" sz="quarter" idx="26"/>
          </p:nvPr>
        </p:nvSpPr>
        <p:spPr>
          <a:xfrm>
            <a:off x="164151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4083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oints (Four)" preserve="1" userDrawn="1">
  <p:cSld name="47_Points (Four)">
    <p:spTree>
      <p:nvGrpSpPr>
        <p:cNvPr id="1" name="Shape 119"/>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2D7D9DF6-160E-8845-BB30-46E9EB1E6887}"/>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21" name="Picture Placeholder 5">
            <a:extLst>
              <a:ext uri="{FF2B5EF4-FFF2-40B4-BE49-F238E27FC236}">
                <a16:creationId xmlns:a16="http://schemas.microsoft.com/office/drawing/2014/main" id="{6D46276F-7949-6749-9DDA-FD6162B8B52E}"/>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22" name="Picture Placeholder 5">
            <a:extLst>
              <a:ext uri="{FF2B5EF4-FFF2-40B4-BE49-F238E27FC236}">
                <a16:creationId xmlns:a16="http://schemas.microsoft.com/office/drawing/2014/main" id="{7F7B7A16-F16A-CF48-AA03-B3567A96A349}"/>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endParaRPr lang="en-US" dirty="0"/>
          </a:p>
        </p:txBody>
      </p:sp>
      <p:sp>
        <p:nvSpPr>
          <p:cNvPr id="23" name="Picture Placeholder 5">
            <a:extLst>
              <a:ext uri="{FF2B5EF4-FFF2-40B4-BE49-F238E27FC236}">
                <a16:creationId xmlns:a16="http://schemas.microsoft.com/office/drawing/2014/main" id="{24741477-2058-D444-8B62-5316A8FB5420}"/>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endParaRPr lang="en-US" dirty="0"/>
          </a:p>
        </p:txBody>
      </p:sp>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830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Stat" preserve="1" userDrawn="1">
  <p:cSld name="50_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ts val="0"/>
              </a:spcAft>
              <a:buNone/>
            </a:pPr>
            <a:r>
              <a:rPr lang="en-US"/>
              <a:t>Click to edit Master subtitle style</a:t>
            </a:r>
            <a:endParaRPr dirty="0"/>
          </a:p>
        </p:txBody>
      </p:sp>
      <p:sp>
        <p:nvSpPr>
          <p:cNvPr id="131" name="Google Shape;131;p18"/>
          <p:cNvSpPr txBox="1">
            <a:spLocks noGrp="1"/>
          </p:cNvSpPr>
          <p:nvPr>
            <p:ph type="ctrTitle"/>
          </p:nvPr>
        </p:nvSpPr>
        <p:spPr>
          <a:xfrm>
            <a:off x="1871710" y="4672584"/>
            <a:ext cx="18778490"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a:t>Click to edit Master title style</a:t>
            </a:r>
            <a:endParaRPr dirty="0"/>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ts val="0"/>
              </a:spcBef>
              <a:spcAft>
                <a:spcPts val="0"/>
              </a:spcAft>
              <a:buNone/>
              <a:defRPr sz="1800" b="0" spc="40" baseline="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Tree>
    <p:extLst>
      <p:ext uri="{BB962C8B-B14F-4D97-AF65-F5344CB8AC3E}">
        <p14:creationId xmlns:p14="http://schemas.microsoft.com/office/powerpoint/2010/main" val="3510311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tats (Two)" preserve="1" userDrawn="1">
  <p:cSld name="53_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66379185-88C7-E345-96D8-9AB86AED95D6}"/>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0" name="Google Shape;140;p19"/>
          <p:cNvSpPr txBox="1">
            <a:spLocks noGrp="1"/>
          </p:cNvSpPr>
          <p:nvPr>
            <p:ph type="subTitle" idx="5"/>
          </p:nvPr>
        </p:nvSpPr>
        <p:spPr>
          <a:xfrm>
            <a:off x="14077633"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2168059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tats (Three)" preserve="1">
  <p:cSld name="56_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8" name="Google Shape;148;p20"/>
          <p:cNvSpPr txBox="1">
            <a:spLocks noGrp="1"/>
          </p:cNvSpPr>
          <p:nvPr>
            <p:ph type="ctrTitle" idx="6"/>
          </p:nvPr>
        </p:nvSpPr>
        <p:spPr>
          <a:xfrm>
            <a:off x="16881798"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119013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reserve="1">
  <p:cSld name="02_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7"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ts val="0"/>
              </a:spcBef>
              <a:spcAft>
                <a:spcPts val="7200"/>
              </a:spcAft>
              <a:buClrTx/>
              <a:buSzPct val="100000"/>
              <a:buFont typeface="+mj-lt"/>
              <a:buAutoNum type="arabicPeriod"/>
              <a:defRPr sz="3600" spc="70" baseline="0">
                <a:solidFill>
                  <a:schemeClr val="tx1"/>
                </a:solidFill>
                <a:latin typeface="+mn-lt"/>
              </a:defRPr>
            </a:lvl1pPr>
            <a:lvl2pPr marL="1219110" lvl="1" indent="-533360" rtl="0">
              <a:lnSpc>
                <a:spcPct val="115000"/>
              </a:lnSpc>
              <a:spcBef>
                <a:spcPts val="2400"/>
              </a:spcBef>
              <a:spcAft>
                <a:spcPts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ts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ts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ts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ts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ts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ts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dirty="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Tree>
    <p:extLst>
      <p:ext uri="{BB962C8B-B14F-4D97-AF65-F5344CB8AC3E}">
        <p14:creationId xmlns:p14="http://schemas.microsoft.com/office/powerpoint/2010/main" val="3620452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tat (Half)" preserve="1" userDrawn="1">
  <p:cSld name="59_Stat (Half)">
    <p:spTree>
      <p:nvGrpSpPr>
        <p:cNvPr id="1" name="Shape 150"/>
        <p:cNvGrpSpPr/>
        <p:nvPr/>
      </p:nvGrpSpPr>
      <p:grpSpPr>
        <a:xfrm>
          <a:off x="0" y="0"/>
          <a:ext cx="0" cy="0"/>
          <a:chOff x="0" y="0"/>
          <a:chExt cx="0" cy="0"/>
        </a:xfrm>
      </p:grpSpPr>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a:t>Click to edit Master title style</a:t>
            </a:r>
            <a:endParaRPr dirty="0"/>
          </a:p>
        </p:txBody>
      </p:sp>
      <p:sp>
        <p:nvSpPr>
          <p:cNvPr id="6" name="Picture Placeholder 5">
            <a:extLst>
              <a:ext uri="{FF2B5EF4-FFF2-40B4-BE49-F238E27FC236}">
                <a16:creationId xmlns:a16="http://schemas.microsoft.com/office/drawing/2014/main" id="{E5E16FAB-437B-3A47-ABFD-7782DC9A197D}"/>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40602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ts (Half)" preserve="1" userDrawn="1">
  <p:cSld name="62_Stats (Half)">
    <p:spTree>
      <p:nvGrpSpPr>
        <p:cNvPr id="1" name="Shape 155"/>
        <p:cNvGrpSpPr/>
        <p:nvPr/>
      </p:nvGrpSpPr>
      <p:grpSpPr>
        <a:xfrm>
          <a:off x="0" y="0"/>
          <a:ext cx="0" cy="0"/>
          <a:chOff x="0" y="0"/>
          <a:chExt cx="0" cy="0"/>
        </a:xfrm>
      </p:grpSpPr>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8" name="Picture Placeholder 5">
            <a:extLst>
              <a:ext uri="{FF2B5EF4-FFF2-40B4-BE49-F238E27FC236}">
                <a16:creationId xmlns:a16="http://schemas.microsoft.com/office/drawing/2014/main" id="{83E4BA4A-791A-084A-9FC8-08D9ED57CE9C}"/>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2654936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at (Third)" preserve="1" userDrawn="1">
  <p:cSld name="65_Stat (Third)">
    <p:spTree>
      <p:nvGrpSpPr>
        <p:cNvPr id="1" name="Shape 162"/>
        <p:cNvGrpSpPr/>
        <p:nvPr/>
      </p:nvGrpSpPr>
      <p:grpSpPr>
        <a:xfrm>
          <a:off x="0" y="0"/>
          <a:ext cx="0" cy="0"/>
          <a:chOff x="0" y="0"/>
          <a:chExt cx="0" cy="0"/>
        </a:xfrm>
      </p:grpSpPr>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dirty="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6" name="Picture Placeholder 5">
            <a:extLst>
              <a:ext uri="{FF2B5EF4-FFF2-40B4-BE49-F238E27FC236}">
                <a16:creationId xmlns:a16="http://schemas.microsoft.com/office/drawing/2014/main" id="{42430116-43EF-F24B-AE56-774434AD4241}"/>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1769293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tats (Third)" preserve="1" userDrawn="1">
  <p:cSld name="68_Stats (Third)">
    <p:spTree>
      <p:nvGrpSpPr>
        <p:cNvPr id="1" name="Shape 167"/>
        <p:cNvGrpSpPr/>
        <p:nvPr/>
      </p:nvGrpSpPr>
      <p:grpSpPr>
        <a:xfrm>
          <a:off x="0" y="0"/>
          <a:ext cx="0" cy="0"/>
          <a:chOff x="0" y="0"/>
          <a:chExt cx="0" cy="0"/>
        </a:xfrm>
      </p:grpSpPr>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8" name="Picture Placeholder 5">
            <a:extLst>
              <a:ext uri="{FF2B5EF4-FFF2-40B4-BE49-F238E27FC236}">
                <a16:creationId xmlns:a16="http://schemas.microsoft.com/office/drawing/2014/main" id="{EF0884D6-7BF5-7841-AD96-B359F7FF3C93}"/>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4146870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d Card" preserve="1">
  <p:cSld name="71_End Card">
    <p:spTree>
      <p:nvGrpSpPr>
        <p:cNvPr id="1" name="Shape 174"/>
        <p:cNvGrpSpPr/>
        <p:nvPr/>
      </p:nvGrpSpPr>
      <p:grpSpPr>
        <a:xfrm>
          <a:off x="0" y="0"/>
          <a:ext cx="0" cy="0"/>
          <a:chOff x="0" y="0"/>
          <a:chExt cx="0" cy="0"/>
        </a:xfrm>
      </p:grpSpPr>
      <p:grpSp>
        <p:nvGrpSpPr>
          <p:cNvPr id="15" name="Group">
            <a:extLst>
              <a:ext uri="{FF2B5EF4-FFF2-40B4-BE49-F238E27FC236}">
                <a16:creationId xmlns:a16="http://schemas.microsoft.com/office/drawing/2014/main" id="{24F4A7C0-CB4A-0341-9CFA-AFCC69C43739}"/>
              </a:ext>
            </a:extLst>
          </p:cNvPr>
          <p:cNvGrpSpPr/>
          <p:nvPr userDrawn="1"/>
        </p:nvGrpSpPr>
        <p:grpSpPr>
          <a:xfrm>
            <a:off x="8764587" y="6166882"/>
            <a:ext cx="6858001" cy="1382236"/>
            <a:chOff x="0" y="0"/>
            <a:chExt cx="6857999" cy="1382235"/>
          </a:xfrm>
        </p:grpSpPr>
        <p:grpSp>
          <p:nvGrpSpPr>
            <p:cNvPr id="16" name="Graphic 16">
              <a:extLst>
                <a:ext uri="{FF2B5EF4-FFF2-40B4-BE49-F238E27FC236}">
                  <a16:creationId xmlns:a16="http://schemas.microsoft.com/office/drawing/2014/main" id="{169B5524-BC15-5845-959C-A1DDAEB52C46}"/>
                </a:ext>
              </a:extLst>
            </p:cNvPr>
            <p:cNvGrpSpPr/>
            <p:nvPr/>
          </p:nvGrpSpPr>
          <p:grpSpPr>
            <a:xfrm>
              <a:off x="2517110" y="44365"/>
              <a:ext cx="4340890" cy="1337319"/>
              <a:chOff x="0" y="0"/>
              <a:chExt cx="4340889" cy="1337317"/>
            </a:xfrm>
          </p:grpSpPr>
          <p:sp>
            <p:nvSpPr>
              <p:cNvPr id="24" name="Freeform 20">
                <a:extLst>
                  <a:ext uri="{FF2B5EF4-FFF2-40B4-BE49-F238E27FC236}">
                    <a16:creationId xmlns:a16="http://schemas.microsoft.com/office/drawing/2014/main" id="{2BB984A8-D01C-454C-A62C-A534ECD8577A}"/>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25" name="Freeform 21">
                <a:extLst>
                  <a:ext uri="{FF2B5EF4-FFF2-40B4-BE49-F238E27FC236}">
                    <a16:creationId xmlns:a16="http://schemas.microsoft.com/office/drawing/2014/main" id="{A9A9D3DC-E325-F24D-A98E-016F5F464BD5}"/>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6" name="Freeform 22">
                <a:extLst>
                  <a:ext uri="{FF2B5EF4-FFF2-40B4-BE49-F238E27FC236}">
                    <a16:creationId xmlns:a16="http://schemas.microsoft.com/office/drawing/2014/main" id="{5E7C9734-E863-F840-A3C1-ED800947B9AB}"/>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3">
                <a:extLst>
                  <a:ext uri="{FF2B5EF4-FFF2-40B4-BE49-F238E27FC236}">
                    <a16:creationId xmlns:a16="http://schemas.microsoft.com/office/drawing/2014/main" id="{7244BA35-72AF-7E49-8B27-3C5B90ED36E7}"/>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7" name="Group 31">
              <a:extLst>
                <a:ext uri="{FF2B5EF4-FFF2-40B4-BE49-F238E27FC236}">
                  <a16:creationId xmlns:a16="http://schemas.microsoft.com/office/drawing/2014/main" id="{E4FF5A42-1538-2849-98EE-BF6B24AC72FD}"/>
                </a:ext>
              </a:extLst>
            </p:cNvPr>
            <p:cNvGrpSpPr/>
            <p:nvPr/>
          </p:nvGrpSpPr>
          <p:grpSpPr>
            <a:xfrm>
              <a:off x="-1" y="-1"/>
              <a:ext cx="2079721" cy="1382237"/>
              <a:chOff x="0" y="0"/>
              <a:chExt cx="2079719" cy="1382235"/>
            </a:xfrm>
          </p:grpSpPr>
          <p:grpSp>
            <p:nvGrpSpPr>
              <p:cNvPr id="18" name="Graphic 16">
                <a:extLst>
                  <a:ext uri="{FF2B5EF4-FFF2-40B4-BE49-F238E27FC236}">
                    <a16:creationId xmlns:a16="http://schemas.microsoft.com/office/drawing/2014/main" id="{AD10143D-FAD4-CC4C-9A83-94D30A19AC90}"/>
                  </a:ext>
                </a:extLst>
              </p:cNvPr>
              <p:cNvGrpSpPr/>
              <p:nvPr/>
            </p:nvGrpSpPr>
            <p:grpSpPr>
              <a:xfrm>
                <a:off x="-1" y="-1"/>
                <a:ext cx="2079721" cy="1382237"/>
                <a:chOff x="0" y="0"/>
                <a:chExt cx="2079719" cy="1382235"/>
              </a:xfrm>
            </p:grpSpPr>
            <p:sp>
              <p:nvSpPr>
                <p:cNvPr id="20" name="Freeform 25">
                  <a:extLst>
                    <a:ext uri="{FF2B5EF4-FFF2-40B4-BE49-F238E27FC236}">
                      <a16:creationId xmlns:a16="http://schemas.microsoft.com/office/drawing/2014/main" id="{CEEF6B01-0F38-FA46-BEE5-D100D00AF437}"/>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1" name="Freeform 26">
                  <a:extLst>
                    <a:ext uri="{FF2B5EF4-FFF2-40B4-BE49-F238E27FC236}">
                      <a16:creationId xmlns:a16="http://schemas.microsoft.com/office/drawing/2014/main" id="{0CB448E1-AFD3-0F44-A8C6-235C3FBE4DC6}"/>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7">
                  <a:extLst>
                    <a:ext uri="{FF2B5EF4-FFF2-40B4-BE49-F238E27FC236}">
                      <a16:creationId xmlns:a16="http://schemas.microsoft.com/office/drawing/2014/main" id="{53419384-BACD-B24E-94B7-4665608DB3D6}"/>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8">
                  <a:extLst>
                    <a:ext uri="{FF2B5EF4-FFF2-40B4-BE49-F238E27FC236}">
                      <a16:creationId xmlns:a16="http://schemas.microsoft.com/office/drawing/2014/main" id="{FFED1045-03E2-B14F-AC0C-CB4E1BB7887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19" name="Freeform 30">
                <a:extLst>
                  <a:ext uri="{FF2B5EF4-FFF2-40B4-BE49-F238E27FC236}">
                    <a16:creationId xmlns:a16="http://schemas.microsoft.com/office/drawing/2014/main" id="{D43FD13D-0A8E-6D42-8A63-D5B1748DDC59}"/>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
        <p:nvSpPr>
          <p:cNvPr id="2" name="Rectangle 1">
            <a:extLst>
              <a:ext uri="{FF2B5EF4-FFF2-40B4-BE49-F238E27FC236}">
                <a16:creationId xmlns:a16="http://schemas.microsoft.com/office/drawing/2014/main" id="{D8540F74-EF94-CE4F-B413-6FF929C2D3B0}"/>
              </a:ext>
            </a:extLst>
          </p:cNvPr>
          <p:cNvSpPr/>
          <p:nvPr userDrawn="1"/>
        </p:nvSpPr>
        <p:spPr>
          <a:xfrm>
            <a:off x="22175787" y="12573000"/>
            <a:ext cx="15240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Tree>
    <p:extLst>
      <p:ext uri="{BB962C8B-B14F-4D97-AF65-F5344CB8AC3E}">
        <p14:creationId xmlns:p14="http://schemas.microsoft.com/office/powerpoint/2010/main" val="404117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 preserve="1">
  <p:cSld name="74_White">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1567452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ts val="0"/>
              </a:spcBef>
              <a:spcAft>
                <a:spcPts val="0"/>
              </a:spcAft>
              <a:buClr>
                <a:schemeClr val="lt2"/>
              </a:buClr>
              <a:buSzPts val="5600"/>
              <a:buNone/>
              <a:defRPr sz="7200" spc="220" baseline="0">
                <a:solidFill>
                  <a:schemeClr val="tx2"/>
                </a:solidFill>
                <a:latin typeface="+mj-lt"/>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r>
              <a:rPr lang="en-US" dirty="0"/>
              <a:t>Click to edit Master title style</a:t>
            </a:r>
            <a:endParaRPr dirty="0"/>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i="0" cap="all" spc="240" baseline="0">
                <a:solidFill>
                  <a:schemeClr val="tx2"/>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r>
              <a:rPr lang="en-US" dirty="0"/>
              <a:t>Click to edit Master subtitle style</a:t>
            </a:r>
            <a:endParaRPr dirty="0"/>
          </a:p>
        </p:txBody>
      </p:sp>
      <p:grpSp>
        <p:nvGrpSpPr>
          <p:cNvPr id="26" name="Group">
            <a:extLst>
              <a:ext uri="{FF2B5EF4-FFF2-40B4-BE49-F238E27FC236}">
                <a16:creationId xmlns:a16="http://schemas.microsoft.com/office/drawing/2014/main" id="{C534AA79-B27E-B34F-ABCE-E7159DCD7BAB}"/>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DAB49DB0-382A-1C47-B6E0-78AA3BE2EF63}"/>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F0D13DA5-07D4-5248-B7C1-2F1F6D55B8BD}"/>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36" name="Freeform 21">
                <a:extLst>
                  <a:ext uri="{FF2B5EF4-FFF2-40B4-BE49-F238E27FC236}">
                    <a16:creationId xmlns:a16="http://schemas.microsoft.com/office/drawing/2014/main" id="{57925A1B-A41D-DB49-9E00-5677F663A506}"/>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E7BDEDF5-6BF7-3141-BF38-B318890631C9}"/>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FA01F129-F10F-9842-84CF-F4D171A8B6E5}"/>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213CA69D-C8AA-EA43-8D66-708F392B5F3A}"/>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47B20125-22F1-E14A-ABEF-452051AC07E4}"/>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30C93C38-C378-A74D-97D7-370D2B14625C}"/>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FD871F00-29D5-6644-84CB-94FFBCD9021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7B73F05D-1138-AF4B-823A-0D81B3552EDE}"/>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43C36BAD-9543-9244-8B14-D40EDDA5B2FB}"/>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5FE3673B-9267-4841-8C21-61845FFC0261}"/>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2363375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7"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ts val="0"/>
              </a:spcBef>
              <a:spcAft>
                <a:spcPts val="7200"/>
              </a:spcAft>
              <a:buClrTx/>
              <a:buSzPct val="100000"/>
              <a:buFont typeface="+mj-lt"/>
              <a:buAutoNum type="arabicPeriod"/>
              <a:defRPr sz="3600" spc="70" baseline="0">
                <a:solidFill>
                  <a:schemeClr val="tx2"/>
                </a:solidFill>
                <a:latin typeface="+mn-lt"/>
              </a:defRPr>
            </a:lvl1pPr>
            <a:lvl2pPr marL="1219110" lvl="1" indent="-533360" rtl="0">
              <a:lnSpc>
                <a:spcPct val="115000"/>
              </a:lnSpc>
              <a:spcBef>
                <a:spcPts val="2400"/>
              </a:spcBef>
              <a:spcAft>
                <a:spcPts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ts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ts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ts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ts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ts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ts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dirty="0"/>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dirty="0">
                <a:solidFill>
                  <a:schemeClr val="tx2"/>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dirty="0"/>
              <a:t>Click to edit Master title style</a:t>
            </a:r>
            <a:endParaRPr dirty="0"/>
          </a:p>
        </p:txBody>
      </p:sp>
    </p:spTree>
    <p:extLst>
      <p:ext uri="{BB962C8B-B14F-4D97-AF65-F5344CB8AC3E}">
        <p14:creationId xmlns:p14="http://schemas.microsoft.com/office/powerpoint/2010/main" val="1567326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chedule" preserve="1">
  <p:cSld name="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a:solidFill>
                  <a:schemeClr val="tx2"/>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dirty="0"/>
              <a:t>Click to edit Master subtitle style</a:t>
            </a:r>
            <a:endParaRPr dirty="0"/>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dirty="0"/>
              <a:t>Click to edit Master subtitle style</a:t>
            </a:r>
            <a:endParaRPr dirty="0"/>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2"/>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dirty="0"/>
              <a:t>Click to edit Master subtitle style</a:t>
            </a:r>
            <a:endParaRPr dirty="0"/>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2"/>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563586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ission" preserve="1">
  <p:cSld name="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4" cy="5486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2"/>
              </a:buClr>
              <a:buSzPts val="3600"/>
              <a:buNone/>
              <a:defRPr sz="4800" b="0" i="0" spc="100" baseline="0">
                <a:solidFill>
                  <a:schemeClr val="tx2"/>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59" name="Google Shape;59;p5"/>
          <p:cNvSpPr txBox="1">
            <a:spLocks noGrp="1"/>
          </p:cNvSpPr>
          <p:nvPr>
            <p:ph type="subTitle" idx="1"/>
          </p:nvPr>
        </p:nvSpPr>
        <p:spPr>
          <a:xfrm>
            <a:off x="1871710" y="3657600"/>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a:solidFill>
                  <a:schemeClr val="tx2"/>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223749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chedule" preserve="1">
  <p:cSld name="8_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dirty="0"/>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972034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ts val="0"/>
              </a:spcBef>
              <a:spcAft>
                <a:spcPts val="0"/>
              </a:spcAft>
              <a:buClr>
                <a:schemeClr val="lt2"/>
              </a:buClr>
              <a:buSzPts val="3600"/>
              <a:buNone/>
              <a:defRPr sz="4800" spc="100" dirty="0">
                <a:solidFill>
                  <a:schemeClr val="tx2"/>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pPr lvl="0">
              <a:lnSpc>
                <a:spcPct val="120000"/>
              </a:lnSpc>
              <a:buSzPts val="3600"/>
            </a:pPr>
            <a:r>
              <a:rPr lang="en-US" dirty="0"/>
              <a:t>Click to edit Master title style</a:t>
            </a:r>
            <a:endParaRPr dirty="0"/>
          </a:p>
        </p:txBody>
      </p:sp>
      <p:sp>
        <p:nvSpPr>
          <p:cNvPr id="62" name="Google Shape;62;p6"/>
          <p:cNvSpPr txBox="1">
            <a:spLocks noGrp="1"/>
          </p:cNvSpPr>
          <p:nvPr>
            <p:ph type="subTitle" idx="1"/>
          </p:nvPr>
        </p:nvSpPr>
        <p:spPr>
          <a:xfrm>
            <a:off x="1871710" y="9589975"/>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dirty="0">
                <a:solidFill>
                  <a:schemeClr val="tx2"/>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2960224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preserve="1">
  <p:cSld name="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lnSpc>
                <a:spcPts val="8640"/>
              </a:lnSpc>
              <a:spcBef>
                <a:spcPts val="0"/>
              </a:spcBef>
              <a:spcAft>
                <a:spcPts val="0"/>
              </a:spcAft>
              <a:buClr>
                <a:schemeClr val="lt2"/>
              </a:buClr>
              <a:buSzPts val="5600"/>
              <a:buNone/>
              <a:defRPr sz="7200" spc="220" baseline="0">
                <a:solidFill>
                  <a:schemeClr val="tx2"/>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lnSpc>
                <a:spcPct val="108000"/>
              </a:lnSpc>
            </a:pPr>
            <a:r>
              <a:rPr lang="en-US" dirty="0"/>
              <a:t>Click to edit Master title style</a:t>
            </a:r>
            <a:endParaRPr dirty="0"/>
          </a:p>
        </p:txBody>
      </p:sp>
    </p:spTree>
    <p:extLst>
      <p:ext uri="{BB962C8B-B14F-4D97-AF65-F5344CB8AC3E}">
        <p14:creationId xmlns:p14="http://schemas.microsoft.com/office/powerpoint/2010/main" val="1418931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Full)" preserve="1" userDrawn="1">
  <p:cSld name="Text (Full)">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lstStyle>
            <a:lvl1pPr>
              <a:defRPr>
                <a:solidFill>
                  <a:schemeClr val="tx2"/>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877824" y="5397135"/>
            <a:ext cx="19772376" cy="617220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992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Two-Thirds)" preserve="1" userDrawn="1">
  <p:cSld name="Text (Two-Thirds)">
    <p:spTree>
      <p:nvGrpSpPr>
        <p:cNvPr id="1" name="Shape 69"/>
        <p:cNvGrpSpPr/>
        <p:nvPr/>
      </p:nvGrpSpPr>
      <p:grpSpPr>
        <a:xfrm>
          <a:off x="0" y="0"/>
          <a:ext cx="0" cy="0"/>
          <a:chOff x="0" y="0"/>
          <a:chExt cx="0" cy="0"/>
        </a:xfrm>
      </p:grpSpPr>
      <p:sp>
        <p:nvSpPr>
          <p:cNvPr id="5" name="Picture Placeholder 5">
            <a:extLst>
              <a:ext uri="{FF2B5EF4-FFF2-40B4-BE49-F238E27FC236}">
                <a16:creationId xmlns:a16="http://schemas.microsoft.com/office/drawing/2014/main" id="{22F918FA-5FC0-9C45-B4DE-19D74975912E}"/>
              </a:ext>
            </a:extLst>
          </p:cNvPr>
          <p:cNvSpPr>
            <a:spLocks noGrp="1"/>
          </p:cNvSpPr>
          <p:nvPr>
            <p:ph type="pic" sz="quarter" idx="11"/>
          </p:nvPr>
        </p:nvSpPr>
        <p:spPr>
          <a:xfrm>
            <a:off x="15955963" y="0"/>
            <a:ext cx="8431211"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2"/>
                </a:solidFill>
                <a:latin typeface="+mj-lt"/>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37955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Half)" preserve="1" userDrawn="1">
  <p:cSld name="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4690360D-81A8-474F-8C4A-9E563B11C160}"/>
              </a:ext>
            </a:extLst>
          </p:cNvPr>
          <p:cNvSpPr>
            <a:spLocks noGrp="1"/>
          </p:cNvSpPr>
          <p:nvPr>
            <p:ph type="pic" sz="quarter" idx="11"/>
          </p:nvPr>
        </p:nvSpPr>
        <p:spPr>
          <a:xfrm>
            <a:off x="12193589" y="0"/>
            <a:ext cx="12193586"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2"/>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2290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Third)" preserve="1" userDrawn="1">
  <p:cSld name="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1B6B353-7F13-C445-B3D8-B4925821B68C}"/>
              </a:ext>
            </a:extLst>
          </p:cNvPr>
          <p:cNvSpPr>
            <a:spLocks noGrp="1"/>
          </p:cNvSpPr>
          <p:nvPr>
            <p:ph type="pic" sz="quarter" idx="11"/>
          </p:nvPr>
        </p:nvSpPr>
        <p:spPr>
          <a:xfrm>
            <a:off x="8443913" y="0"/>
            <a:ext cx="15943262"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2"/>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8344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lumns (Two)" preserve="1" userDrawn="1">
  <p:cSld name="Columns (Two)">
    <p:spTree>
      <p:nvGrpSpPr>
        <p:cNvPr id="1" name="Shape 81"/>
        <p:cNvGrpSpPr/>
        <p:nvPr/>
      </p:nvGrpSpPr>
      <p:grpSpPr>
        <a:xfrm>
          <a:off x="0" y="0"/>
          <a:ext cx="0" cy="0"/>
          <a:chOff x="0" y="0"/>
          <a:chExt cx="0" cy="0"/>
        </a:xfrm>
      </p:grpSpPr>
      <p:sp>
        <p:nvSpPr>
          <p:cNvPr id="7" name="Text Placeholder 2">
            <a:extLst>
              <a:ext uri="{FF2B5EF4-FFF2-40B4-BE49-F238E27FC236}">
                <a16:creationId xmlns:a16="http://schemas.microsoft.com/office/drawing/2014/main" id="{E9BFBC09-B084-AB40-91AA-364CABAC567A}"/>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5600"/>
              <a:buNone/>
              <a:defRPr>
                <a:solidFill>
                  <a:schemeClr val="tx2"/>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r>
              <a:rPr lang="en-US" dirty="0"/>
              <a:t>Click to edit Master title style</a:t>
            </a:r>
            <a:endParaRPr dirty="0"/>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ts val="0"/>
              </a:spcBef>
              <a:spcAft>
                <a:spcPts val="0"/>
              </a:spcAft>
              <a:buClr>
                <a:schemeClr val="lt2"/>
              </a:buClr>
              <a:buSzPts val="5600"/>
              <a:buNone/>
              <a:defRPr>
                <a:solidFill>
                  <a:schemeClr val="bg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dirty="0"/>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1" y="7770486"/>
            <a:ext cx="8504449" cy="5012063"/>
          </a:xfrm>
        </p:spPr>
        <p:txBody>
          <a:bodyPr/>
          <a:lstStyle>
            <a:lvl1pPr>
              <a:defRPr>
                <a:solidFill>
                  <a:srgbClr val="1C2B33"/>
                </a:solidFill>
                <a:latin typeface="+mn-lt"/>
              </a:defRPr>
            </a:lvl1pPr>
            <a:lvl2pPr>
              <a:buClrTx/>
              <a:defRPr>
                <a:solidFill>
                  <a:srgbClr val="1C2B33"/>
                </a:solidFill>
                <a:latin typeface="+mn-lt"/>
              </a:defRPr>
            </a:lvl2pPr>
            <a:lvl3pPr>
              <a:buClrTx/>
              <a:defRPr>
                <a:solidFill>
                  <a:srgbClr val="1C2B33"/>
                </a:solidFill>
                <a:latin typeface="+mn-lt"/>
              </a:defRPr>
            </a:lvl3pPr>
            <a:lvl4pPr>
              <a:buClrTx/>
              <a:defRPr>
                <a:solidFill>
                  <a:srgbClr val="1C2B33"/>
                </a:solidFill>
                <a:latin typeface="+mn-lt"/>
              </a:defRPr>
            </a:lvl4pPr>
            <a:lvl5pPr>
              <a:buClrTx/>
              <a:defRPr>
                <a:solidFill>
                  <a:srgbClr val="1C2B3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032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lumns (Three)" preserve="1" userDrawn="1">
  <p:cSld name="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dirty="0"/>
              <a:t>Click to edit Master title style</a:t>
            </a:r>
            <a:endParaRPr dirty="0"/>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3"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85317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lumns (Four)" preserve="1" userDrawn="1">
  <p:cSld name="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7" y="6858000"/>
            <a:ext cx="3808624" cy="5924550"/>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4020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oints (Two)" preserve="1" userDrawn="1">
  <p:cSld name="Points (Two)">
    <p:spTree>
      <p:nvGrpSpPr>
        <p:cNvPr id="1" name="Shape 105"/>
        <p:cNvGrpSpPr/>
        <p:nvPr/>
      </p:nvGrpSpPr>
      <p:grpSpPr>
        <a:xfrm>
          <a:off x="0" y="0"/>
          <a:ext cx="0" cy="0"/>
          <a:chOff x="0" y="0"/>
          <a:chExt cx="0" cy="0"/>
        </a:xfrm>
      </p:grpSpPr>
      <p:sp>
        <p:nvSpPr>
          <p:cNvPr id="9" name="Text Placeholder 2">
            <a:extLst>
              <a:ext uri="{FF2B5EF4-FFF2-40B4-BE49-F238E27FC236}">
                <a16:creationId xmlns:a16="http://schemas.microsoft.com/office/drawing/2014/main" id="{5FEBBC53-68EE-DD48-9C8D-6E1DA44647BF}"/>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1" name="Picture Placeholder 5">
            <a:extLst>
              <a:ext uri="{FF2B5EF4-FFF2-40B4-BE49-F238E27FC236}">
                <a16:creationId xmlns:a16="http://schemas.microsoft.com/office/drawing/2014/main" id="{61465F5B-4D76-AB45-9004-AFB64B9E0B26}"/>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5089F8C7-B251-6D47-9926-08CF96180169}"/>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dirty="0">
                <a:solidFill>
                  <a:schemeClr val="tx2"/>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bg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bg1"/>
                </a:solidFill>
                <a:latin typeface="+mn-lt"/>
              </a:defRPr>
            </a:lvl1pPr>
            <a:lvl2pPr>
              <a:buClrTx/>
              <a:defRPr>
                <a:solidFill>
                  <a:schemeClr val="bg1"/>
                </a:solidFill>
                <a:latin typeface="+mn-lt"/>
              </a:defRPr>
            </a:lvl2pPr>
            <a:lvl3pPr>
              <a:buClrTx/>
              <a:defRPr>
                <a:solidFill>
                  <a:schemeClr val="bg1"/>
                </a:solidFill>
                <a:latin typeface="+mn-lt"/>
              </a:defRPr>
            </a:lvl3pPr>
            <a:lvl4pPr>
              <a:buClrTx/>
              <a:defRPr>
                <a:solidFill>
                  <a:schemeClr val="bg1"/>
                </a:solidFill>
                <a:latin typeface="+mn-lt"/>
              </a:defRPr>
            </a:lvl4pPr>
            <a:lvl5pPr>
              <a:buClrTx/>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3411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ission" preserve="1">
  <p:cSld name="11_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4" cy="5486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2"/>
              </a:buClr>
              <a:buSzPts val="3600"/>
              <a:buNone/>
              <a:defRPr sz="4800" b="0" i="0" spc="100" baseline="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59" name="Google Shape;59;p5"/>
          <p:cNvSpPr txBox="1">
            <a:spLocks noGrp="1"/>
          </p:cNvSpPr>
          <p:nvPr>
            <p:ph type="subTitle" idx="1"/>
          </p:nvPr>
        </p:nvSpPr>
        <p:spPr>
          <a:xfrm>
            <a:off x="1871710" y="3657600"/>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3099632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oints (Three)" preserve="1" userDrawn="1">
  <p:cSld name="Points (Three)">
    <p:spTree>
      <p:nvGrpSpPr>
        <p:cNvPr id="1" name="Shape 111"/>
        <p:cNvGrpSpPr/>
        <p:nvPr/>
      </p:nvGrpSpPr>
      <p:grpSpPr>
        <a:xfrm>
          <a:off x="0" y="0"/>
          <a:ext cx="0" cy="0"/>
          <a:chOff x="0" y="0"/>
          <a:chExt cx="0" cy="0"/>
        </a:xfrm>
      </p:grpSpPr>
      <p:sp>
        <p:nvSpPr>
          <p:cNvPr id="10" name="Picture Placeholder 5">
            <a:extLst>
              <a:ext uri="{FF2B5EF4-FFF2-40B4-BE49-F238E27FC236}">
                <a16:creationId xmlns:a16="http://schemas.microsoft.com/office/drawing/2014/main" id="{C0F50F11-D1EE-4A45-8DFD-4C15A320870E}"/>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D0AF5EA0-7962-434F-8D7A-D34BFBD4F485}"/>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5" name="Picture Placeholder 5">
            <a:extLst>
              <a:ext uri="{FF2B5EF4-FFF2-40B4-BE49-F238E27FC236}">
                <a16:creationId xmlns:a16="http://schemas.microsoft.com/office/drawing/2014/main" id="{B7D9B78C-F0BE-8645-B91D-A3E80D9FB59C}"/>
              </a:ext>
            </a:extLst>
          </p:cNvPr>
          <p:cNvSpPr>
            <a:spLocks noGrp="1"/>
          </p:cNvSpPr>
          <p:nvPr>
            <p:ph type="pic" sz="quarter" idx="26"/>
          </p:nvPr>
        </p:nvSpPr>
        <p:spPr>
          <a:xfrm>
            <a:off x="164151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dirty="0"/>
              <a:t>Click to edit Master title style</a:t>
            </a:r>
            <a:endParaRPr dirty="0"/>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586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oints (Four)" preserve="1" userDrawn="1">
  <p:cSld name="Points (Four)">
    <p:spTree>
      <p:nvGrpSpPr>
        <p:cNvPr id="1" name="Shape 119"/>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D6DAB295-7F7F-BD4A-9963-598EFEDD36C5}"/>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7" name="Picture Placeholder 5">
            <a:extLst>
              <a:ext uri="{FF2B5EF4-FFF2-40B4-BE49-F238E27FC236}">
                <a16:creationId xmlns:a16="http://schemas.microsoft.com/office/drawing/2014/main" id="{B4BB2388-AEAE-394C-A73A-86EA132A1DC0}"/>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8" name="Picture Placeholder 5">
            <a:extLst>
              <a:ext uri="{FF2B5EF4-FFF2-40B4-BE49-F238E27FC236}">
                <a16:creationId xmlns:a16="http://schemas.microsoft.com/office/drawing/2014/main" id="{AD29823C-D4D9-5C43-BC5A-DF6C4997808E}"/>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
        <p:nvSpPr>
          <p:cNvPr id="19" name="Picture Placeholder 5">
            <a:extLst>
              <a:ext uri="{FF2B5EF4-FFF2-40B4-BE49-F238E27FC236}">
                <a16:creationId xmlns:a16="http://schemas.microsoft.com/office/drawing/2014/main" id="{06FC2015-73A6-5A45-8958-CF308E46573A}"/>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dirty="0"/>
              <a:t>Click to edit Master title style</a:t>
            </a:r>
            <a:endParaRPr dirty="0"/>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2"/>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2"/>
                </a:solidFill>
                <a:latin typeface="+mn-lt"/>
              </a:defRPr>
            </a:lvl1pPr>
            <a:lvl2pPr>
              <a:buClrTx/>
              <a:defRPr>
                <a:solidFill>
                  <a:schemeClr val="tx2"/>
                </a:solidFill>
                <a:latin typeface="+mn-lt"/>
              </a:defRPr>
            </a:lvl2pPr>
            <a:lvl3pPr>
              <a:buClrTx/>
              <a:defRPr>
                <a:solidFill>
                  <a:schemeClr val="tx2"/>
                </a:solidFill>
                <a:latin typeface="+mn-lt"/>
              </a:defRPr>
            </a:lvl3pPr>
            <a:lvl4pPr>
              <a:buClrTx/>
              <a:defRPr>
                <a:solidFill>
                  <a:schemeClr val="tx2"/>
                </a:solidFill>
                <a:latin typeface="+mn-lt"/>
              </a:defRPr>
            </a:lvl4pPr>
            <a:lvl5pPr>
              <a:buClrTx/>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54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Stat" preserve="1" userDrawn="1">
  <p:cSld name="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2"/>
                </a:solidFill>
                <a:latin typeface="+mn-lt"/>
              </a:defRPr>
            </a:lvl1pPr>
            <a:lvl2pPr lvl="1"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ts val="0"/>
              </a:spcAft>
              <a:buNone/>
            </a:pPr>
            <a:r>
              <a:rPr lang="en-US"/>
              <a:t>Click to edit Master subtitle style</a:t>
            </a:r>
            <a:endParaRPr dirty="0"/>
          </a:p>
        </p:txBody>
      </p:sp>
      <p:sp>
        <p:nvSpPr>
          <p:cNvPr id="131" name="Google Shape;131;p18"/>
          <p:cNvSpPr txBox="1">
            <a:spLocks noGrp="1"/>
          </p:cNvSpPr>
          <p:nvPr>
            <p:ph type="ctrTitle"/>
          </p:nvPr>
        </p:nvSpPr>
        <p:spPr>
          <a:xfrm>
            <a:off x="1871710" y="4672584"/>
            <a:ext cx="18778490"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2"/>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ts val="0"/>
              </a:spcBef>
              <a:spcAft>
                <a:spcPts val="0"/>
              </a:spcAft>
              <a:buNone/>
              <a:defRPr sz="1800" b="0" spc="40" baseline="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Tree>
    <p:extLst>
      <p:ext uri="{BB962C8B-B14F-4D97-AF65-F5344CB8AC3E}">
        <p14:creationId xmlns:p14="http://schemas.microsoft.com/office/powerpoint/2010/main" val="2600955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tats (Two)" preserve="1" userDrawn="1">
  <p:cSld name="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97DCCB1D-454A-4C4B-98E6-3CCB26BAB117}"/>
              </a:ext>
            </a:extLst>
          </p:cNvPr>
          <p:cNvSpPr>
            <a:spLocks noGrp="1"/>
          </p:cNvSpPr>
          <p:nvPr>
            <p:ph type="body" sz="quarter" idx="23"/>
          </p:nvPr>
        </p:nvSpPr>
        <p:spPr>
          <a:xfrm>
            <a:off x="12193589" y="0"/>
            <a:ext cx="12193586" cy="13716000"/>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2"/>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bg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0" name="Google Shape;140;p19"/>
          <p:cNvSpPr txBox="1">
            <a:spLocks noGrp="1"/>
          </p:cNvSpPr>
          <p:nvPr>
            <p:ph type="subTitle" idx="5"/>
          </p:nvPr>
        </p:nvSpPr>
        <p:spPr>
          <a:xfrm>
            <a:off x="14077633"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bg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dirty="0"/>
              <a:t>Click to edit Master subtitle style</a:t>
            </a:r>
            <a:endParaRPr dirty="0"/>
          </a:p>
        </p:txBody>
      </p:sp>
    </p:spTree>
    <p:extLst>
      <p:ext uri="{BB962C8B-B14F-4D97-AF65-F5344CB8AC3E}">
        <p14:creationId xmlns:p14="http://schemas.microsoft.com/office/powerpoint/2010/main" val="2090096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tats (Three)" preserve="1">
  <p:cSld name="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dirty="0"/>
              <a:t>Click to edit Master title style</a:t>
            </a:r>
            <a:endParaRPr dirty="0"/>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8" name="Google Shape;148;p20"/>
          <p:cNvSpPr txBox="1">
            <a:spLocks noGrp="1"/>
          </p:cNvSpPr>
          <p:nvPr>
            <p:ph type="ctrTitle" idx="6"/>
          </p:nvPr>
        </p:nvSpPr>
        <p:spPr>
          <a:xfrm>
            <a:off x="16881798"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2"/>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2331515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tat (Half)" preserve="1" userDrawn="1">
  <p:cSld name="Stat (Half)">
    <p:spTree>
      <p:nvGrpSpPr>
        <p:cNvPr id="1" name="Shape 150"/>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0E7BBF4-F548-D245-BD9A-E2E2D262A670}"/>
              </a:ext>
            </a:extLst>
          </p:cNvPr>
          <p:cNvSpPr>
            <a:spLocks noGrp="1"/>
          </p:cNvSpPr>
          <p:nvPr>
            <p:ph type="pic" sz="quarter" idx="11"/>
          </p:nvPr>
        </p:nvSpPr>
        <p:spPr>
          <a:xfrm>
            <a:off x="12193589" y="0"/>
            <a:ext cx="12193586"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2"/>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Tree>
    <p:extLst>
      <p:ext uri="{BB962C8B-B14F-4D97-AF65-F5344CB8AC3E}">
        <p14:creationId xmlns:p14="http://schemas.microsoft.com/office/powerpoint/2010/main" val="218679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tats (Half)" preserve="1" userDrawn="1">
  <p:cSld name="Stats (Half)">
    <p:spTree>
      <p:nvGrpSpPr>
        <p:cNvPr id="1" name="Shape 155"/>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909021D-6583-1743-97BE-96C4343A6028}"/>
              </a:ext>
            </a:extLst>
          </p:cNvPr>
          <p:cNvSpPr>
            <a:spLocks noGrp="1"/>
          </p:cNvSpPr>
          <p:nvPr>
            <p:ph type="pic" sz="quarter" idx="11"/>
          </p:nvPr>
        </p:nvSpPr>
        <p:spPr>
          <a:xfrm>
            <a:off x="12193589" y="0"/>
            <a:ext cx="12193586"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3678643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tat (Third)" preserve="1" userDrawn="1">
  <p:cSld name="Stat (Third)">
    <p:spTree>
      <p:nvGrpSpPr>
        <p:cNvPr id="1" name="Shape 162"/>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6CD92B-89FB-8E4B-8EAA-F12179EDDF49}"/>
              </a:ext>
            </a:extLst>
          </p:cNvPr>
          <p:cNvSpPr>
            <a:spLocks noGrp="1"/>
          </p:cNvSpPr>
          <p:nvPr>
            <p:ph type="pic" sz="quarter" idx="11"/>
          </p:nvPr>
        </p:nvSpPr>
        <p:spPr>
          <a:xfrm>
            <a:off x="8443913" y="0"/>
            <a:ext cx="15943262"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dirty="0">
                <a:solidFill>
                  <a:schemeClr val="tx2"/>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dirty="0"/>
              <a:t>Click to edit Master subtitle style</a:t>
            </a:r>
            <a:endParaRPr dirty="0"/>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dirty="0"/>
              <a:t>Click to edit Master subtitle style</a:t>
            </a:r>
            <a:endParaRPr dirty="0"/>
          </a:p>
        </p:txBody>
      </p:sp>
    </p:spTree>
    <p:extLst>
      <p:ext uri="{BB962C8B-B14F-4D97-AF65-F5344CB8AC3E}">
        <p14:creationId xmlns:p14="http://schemas.microsoft.com/office/powerpoint/2010/main" val="3060538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tats (Third)" preserve="1" userDrawn="1">
  <p:cSld name="Stats (Third)">
    <p:spTree>
      <p:nvGrpSpPr>
        <p:cNvPr id="1" name="Shape 167"/>
        <p:cNvGrpSpPr/>
        <p:nvPr/>
      </p:nvGrpSpPr>
      <p:grpSpPr>
        <a:xfrm>
          <a:off x="0" y="0"/>
          <a:ext cx="0" cy="0"/>
          <a:chOff x="0" y="0"/>
          <a:chExt cx="0" cy="0"/>
        </a:xfrm>
      </p:grpSpPr>
      <p:sp>
        <p:nvSpPr>
          <p:cNvPr id="8" name="Picture Placeholder 5">
            <a:extLst>
              <a:ext uri="{FF2B5EF4-FFF2-40B4-BE49-F238E27FC236}">
                <a16:creationId xmlns:a16="http://schemas.microsoft.com/office/drawing/2014/main" id="{22D80F60-7BA8-954A-9710-70F6D631B983}"/>
              </a:ext>
            </a:extLst>
          </p:cNvPr>
          <p:cNvSpPr>
            <a:spLocks noGrp="1"/>
          </p:cNvSpPr>
          <p:nvPr>
            <p:ph type="pic" sz="quarter" idx="11"/>
          </p:nvPr>
        </p:nvSpPr>
        <p:spPr>
          <a:xfrm>
            <a:off x="8443913" y="0"/>
            <a:ext cx="15943262" cy="13715999"/>
          </a:xfr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2"/>
                </a:solidFill>
              </a:defRPr>
            </a:lvl1pPr>
          </a:lstStyle>
          <a:p>
            <a:pPr lvl="0" algn="ctr">
              <a:lnSpc>
                <a:spcPct val="125000"/>
              </a:lnSpc>
              <a:spcAft>
                <a:spcPts val="0"/>
              </a:spcAft>
              <a:buFont typeface="Optimistic Text"/>
            </a:pPr>
            <a:endParaRPr lang="en-US"/>
          </a:p>
        </p:txBody>
      </p:sp>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2"/>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2"/>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2"/>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2"/>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7680462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End Card" preserve="1">
  <p:cSld name="End Card">
    <p:spTree>
      <p:nvGrpSpPr>
        <p:cNvPr id="1" name="Shape 174"/>
        <p:cNvGrpSpPr/>
        <p:nvPr/>
      </p:nvGrpSpPr>
      <p:grpSpPr>
        <a:xfrm>
          <a:off x="0" y="0"/>
          <a:ext cx="0" cy="0"/>
          <a:chOff x="0" y="0"/>
          <a:chExt cx="0" cy="0"/>
        </a:xfrm>
      </p:grpSpPr>
      <p:sp>
        <p:nvSpPr>
          <p:cNvPr id="2" name="TextBox 1">
            <a:extLst>
              <a:ext uri="{FF2B5EF4-FFF2-40B4-BE49-F238E27FC236}">
                <a16:creationId xmlns:a16="http://schemas.microsoft.com/office/drawing/2014/main" id="{E7BF849B-6DC6-254E-A939-5870221ED3B1}"/>
              </a:ext>
            </a:extLst>
          </p:cNvPr>
          <p:cNvSpPr txBox="1"/>
          <p:nvPr userDrawn="1"/>
        </p:nvSpPr>
        <p:spPr>
          <a:xfrm>
            <a:off x="13357412" y="6849035"/>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grpSp>
        <p:nvGrpSpPr>
          <p:cNvPr id="16" name="Group">
            <a:extLst>
              <a:ext uri="{FF2B5EF4-FFF2-40B4-BE49-F238E27FC236}">
                <a16:creationId xmlns:a16="http://schemas.microsoft.com/office/drawing/2014/main" id="{F83D6793-91FD-E94E-B2C5-4815F307B223}"/>
              </a:ext>
            </a:extLst>
          </p:cNvPr>
          <p:cNvGrpSpPr/>
          <p:nvPr userDrawn="1"/>
        </p:nvGrpSpPr>
        <p:grpSpPr>
          <a:xfrm>
            <a:off x="8764587" y="6166882"/>
            <a:ext cx="6858001" cy="1382236"/>
            <a:chOff x="0" y="0"/>
            <a:chExt cx="6857999" cy="1382235"/>
          </a:xfrm>
        </p:grpSpPr>
        <p:grpSp>
          <p:nvGrpSpPr>
            <p:cNvPr id="17" name="Graphic 16">
              <a:extLst>
                <a:ext uri="{FF2B5EF4-FFF2-40B4-BE49-F238E27FC236}">
                  <a16:creationId xmlns:a16="http://schemas.microsoft.com/office/drawing/2014/main" id="{3996466D-0352-254C-9041-2EC9D8BD97C8}"/>
                </a:ext>
              </a:extLst>
            </p:cNvPr>
            <p:cNvGrpSpPr/>
            <p:nvPr/>
          </p:nvGrpSpPr>
          <p:grpSpPr>
            <a:xfrm>
              <a:off x="2517110" y="44365"/>
              <a:ext cx="4340890" cy="1337319"/>
              <a:chOff x="0" y="0"/>
              <a:chExt cx="4340889" cy="1337317"/>
            </a:xfrm>
          </p:grpSpPr>
          <p:sp>
            <p:nvSpPr>
              <p:cNvPr id="25" name="Freeform 20">
                <a:extLst>
                  <a:ext uri="{FF2B5EF4-FFF2-40B4-BE49-F238E27FC236}">
                    <a16:creationId xmlns:a16="http://schemas.microsoft.com/office/drawing/2014/main" id="{2197257E-97CE-A240-B10D-68440E62872B}"/>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26" name="Freeform 21">
                <a:extLst>
                  <a:ext uri="{FF2B5EF4-FFF2-40B4-BE49-F238E27FC236}">
                    <a16:creationId xmlns:a16="http://schemas.microsoft.com/office/drawing/2014/main" id="{EA01A8F7-1875-4945-85FE-F1F98352CA8D}"/>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2">
                <a:extLst>
                  <a:ext uri="{FF2B5EF4-FFF2-40B4-BE49-F238E27FC236}">
                    <a16:creationId xmlns:a16="http://schemas.microsoft.com/office/drawing/2014/main" id="{4A89AE0D-9A1D-DC4E-AF6A-546C36DD2104}"/>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8" name="Freeform 23">
                <a:extLst>
                  <a:ext uri="{FF2B5EF4-FFF2-40B4-BE49-F238E27FC236}">
                    <a16:creationId xmlns:a16="http://schemas.microsoft.com/office/drawing/2014/main" id="{D2878170-7196-5F49-B7F8-47A9CD76D59E}"/>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2"/>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8" name="Group 31">
              <a:extLst>
                <a:ext uri="{FF2B5EF4-FFF2-40B4-BE49-F238E27FC236}">
                  <a16:creationId xmlns:a16="http://schemas.microsoft.com/office/drawing/2014/main" id="{991DBFC5-4064-8C4C-9076-483A086F0211}"/>
                </a:ext>
              </a:extLst>
            </p:cNvPr>
            <p:cNvGrpSpPr/>
            <p:nvPr/>
          </p:nvGrpSpPr>
          <p:grpSpPr>
            <a:xfrm>
              <a:off x="-1" y="-1"/>
              <a:ext cx="2079721" cy="1382237"/>
              <a:chOff x="0" y="0"/>
              <a:chExt cx="2079719" cy="1382235"/>
            </a:xfrm>
          </p:grpSpPr>
          <p:grpSp>
            <p:nvGrpSpPr>
              <p:cNvPr id="19" name="Graphic 16">
                <a:extLst>
                  <a:ext uri="{FF2B5EF4-FFF2-40B4-BE49-F238E27FC236}">
                    <a16:creationId xmlns:a16="http://schemas.microsoft.com/office/drawing/2014/main" id="{DE28EB5A-2717-8B45-AA98-3BF5C0135A7F}"/>
                  </a:ext>
                </a:extLst>
              </p:cNvPr>
              <p:cNvGrpSpPr/>
              <p:nvPr/>
            </p:nvGrpSpPr>
            <p:grpSpPr>
              <a:xfrm>
                <a:off x="-1" y="-1"/>
                <a:ext cx="2079721" cy="1382237"/>
                <a:chOff x="0" y="0"/>
                <a:chExt cx="2079719" cy="1382235"/>
              </a:xfrm>
            </p:grpSpPr>
            <p:sp>
              <p:nvSpPr>
                <p:cNvPr id="21" name="Freeform 25">
                  <a:extLst>
                    <a:ext uri="{FF2B5EF4-FFF2-40B4-BE49-F238E27FC236}">
                      <a16:creationId xmlns:a16="http://schemas.microsoft.com/office/drawing/2014/main" id="{4CD0E8B6-1BA1-354E-9AAD-13913947CB0E}"/>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6">
                  <a:extLst>
                    <a:ext uri="{FF2B5EF4-FFF2-40B4-BE49-F238E27FC236}">
                      <a16:creationId xmlns:a16="http://schemas.microsoft.com/office/drawing/2014/main" id="{0CBAFE30-6032-874D-93D0-0B8754798A77}"/>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7">
                  <a:extLst>
                    <a:ext uri="{FF2B5EF4-FFF2-40B4-BE49-F238E27FC236}">
                      <a16:creationId xmlns:a16="http://schemas.microsoft.com/office/drawing/2014/main" id="{EE4DC1B4-03B0-CE4B-B866-EE27A21B775D}"/>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4" name="Freeform 28">
                  <a:extLst>
                    <a:ext uri="{FF2B5EF4-FFF2-40B4-BE49-F238E27FC236}">
                      <a16:creationId xmlns:a16="http://schemas.microsoft.com/office/drawing/2014/main" id="{F2961E76-256B-5249-901D-C36C6529619C}"/>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20" name="Freeform 30">
                <a:extLst>
                  <a:ext uri="{FF2B5EF4-FFF2-40B4-BE49-F238E27FC236}">
                    <a16:creationId xmlns:a16="http://schemas.microsoft.com/office/drawing/2014/main" id="{423A4D20-47AC-FA42-8D12-EB44FD547916}"/>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1911308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reserve="1">
  <p:cSld name="14_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ts val="0"/>
              </a:spcBef>
              <a:spcAft>
                <a:spcPts val="0"/>
              </a:spcAft>
              <a:buClr>
                <a:schemeClr val="lt2"/>
              </a:buClr>
              <a:buSzPts val="3600"/>
              <a:buNone/>
              <a:defRPr sz="4800" spc="100" dirty="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pPr lvl="0">
              <a:lnSpc>
                <a:spcPct val="120000"/>
              </a:lnSpc>
              <a:buSzPts val="3600"/>
            </a:pPr>
            <a:r>
              <a:rPr lang="en-US"/>
              <a:t>Click to edit Master title style</a:t>
            </a:r>
            <a:endParaRPr dirty="0"/>
          </a:p>
        </p:txBody>
      </p:sp>
      <p:sp>
        <p:nvSpPr>
          <p:cNvPr id="62" name="Google Shape;62;p6"/>
          <p:cNvSpPr txBox="1">
            <a:spLocks noGrp="1"/>
          </p:cNvSpPr>
          <p:nvPr>
            <p:ph type="subTitle" idx="1"/>
          </p:nvPr>
        </p:nvSpPr>
        <p:spPr>
          <a:xfrm>
            <a:off x="1871710" y="9589975"/>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dirty="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3823409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ark Color" preserve="1">
  <p:cSld name="Dark Color">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1832834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r>
              <a:rPr lang="en-US"/>
              <a:t>Click to edit Master title style</a:t>
            </a:r>
            <a:endParaRPr dirty="0"/>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i="0"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r>
              <a:rPr lang="en-US" dirty="0"/>
              <a:t>Click to edit Master subtitle style</a:t>
            </a:r>
            <a:endParaRPr dirty="0"/>
          </a:p>
        </p:txBody>
      </p:sp>
      <p:grpSp>
        <p:nvGrpSpPr>
          <p:cNvPr id="26" name="Group">
            <a:extLst>
              <a:ext uri="{FF2B5EF4-FFF2-40B4-BE49-F238E27FC236}">
                <a16:creationId xmlns:a16="http://schemas.microsoft.com/office/drawing/2014/main" id="{9B79DDDB-B77A-824C-8B1C-88A12C98727A}"/>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880C812F-340D-DC42-98EC-BCE4F14528AC}"/>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A4655628-9B70-7E4A-94B1-EAF28C790BF2}"/>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36" name="Freeform 21">
                <a:extLst>
                  <a:ext uri="{FF2B5EF4-FFF2-40B4-BE49-F238E27FC236}">
                    <a16:creationId xmlns:a16="http://schemas.microsoft.com/office/drawing/2014/main" id="{DF673439-F957-5242-92BB-705DE422845A}"/>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A192E362-307A-124D-AD9D-F974577B8C8F}"/>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317E49BC-615C-F74D-8E68-59C6BF44FDE5}"/>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D9C842AD-294C-E449-A717-432970B72AC7}"/>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F7E812A6-CB64-CD4F-896C-F6988D5DD465}"/>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A25F54F9-F19B-1E47-BE4D-E8C82AF4F386}"/>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EE8C9E2A-2AEF-854B-9932-D1FD13A6D47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E144766B-6672-274B-8101-D13483F5FD7D}"/>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19E65580-EA63-7340-89FC-2A2009ACA92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97BCB0A6-97EF-C043-AEDF-2FEF70108C7A}"/>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4198556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7"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ts val="0"/>
              </a:spcBef>
              <a:spcAft>
                <a:spcPts val="7200"/>
              </a:spcAft>
              <a:buClrTx/>
              <a:buSzPct val="100000"/>
              <a:buFont typeface="+mj-lt"/>
              <a:buAutoNum type="arabicPeriod"/>
              <a:defRPr sz="3600" spc="70" baseline="0">
                <a:solidFill>
                  <a:schemeClr val="tx1"/>
                </a:solidFill>
                <a:latin typeface="+mn-lt"/>
              </a:defRPr>
            </a:lvl1pPr>
            <a:lvl2pPr marL="1219110" lvl="1" indent="-533360" rtl="0">
              <a:lnSpc>
                <a:spcPct val="115000"/>
              </a:lnSpc>
              <a:spcBef>
                <a:spcPts val="2400"/>
              </a:spcBef>
              <a:spcAft>
                <a:spcPts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ts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ts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ts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ts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ts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ts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dirty="0"/>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dirty="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dirty="0"/>
              <a:t>Click to edit Master title style</a:t>
            </a:r>
            <a:endParaRPr dirty="0"/>
          </a:p>
        </p:txBody>
      </p:sp>
    </p:spTree>
    <p:extLst>
      <p:ext uri="{BB962C8B-B14F-4D97-AF65-F5344CB8AC3E}">
        <p14:creationId xmlns:p14="http://schemas.microsoft.com/office/powerpoint/2010/main" val="3140561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chedule" preserve="1">
  <p:cSld name="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dirty="0"/>
              <a:t>Click to edit Master subtitle style</a:t>
            </a:r>
            <a:endParaRPr dirty="0"/>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dirty="0"/>
              <a:t>Click to edit Master subtitle style</a:t>
            </a:r>
            <a:endParaRPr dirty="0"/>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dirty="0"/>
              <a:t>Click to edit Master subtitle style</a:t>
            </a:r>
            <a:endParaRPr dirty="0"/>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713820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ission" preserve="1">
  <p:cSld name="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4" cy="5486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2"/>
              </a:buClr>
              <a:buSzPts val="3600"/>
              <a:buNone/>
              <a:defRPr sz="4800" b="0" i="0" spc="100" baseline="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r>
              <a:rPr lang="en-US" dirty="0"/>
              <a:t>Click to edit Master title style</a:t>
            </a:r>
            <a:endParaRPr dirty="0"/>
          </a:p>
        </p:txBody>
      </p:sp>
      <p:sp>
        <p:nvSpPr>
          <p:cNvPr id="59" name="Google Shape;59;p5"/>
          <p:cNvSpPr txBox="1">
            <a:spLocks noGrp="1"/>
          </p:cNvSpPr>
          <p:nvPr>
            <p:ph type="subTitle" idx="1"/>
          </p:nvPr>
        </p:nvSpPr>
        <p:spPr>
          <a:xfrm>
            <a:off x="1871710" y="3657600"/>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3596595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ext (Full)" preserve="1" userDrawn="1">
  <p:cSld name="1_Text (Full)">
    <p:bg>
      <p:bgPr>
        <a:solidFill>
          <a:schemeClr val="bg1"/>
        </a:solidFill>
        <a:effectLst/>
      </p:bgPr>
    </p:bg>
    <p:spTree>
      <p:nvGrpSpPr>
        <p:cNvPr id="1" name="Shape 65"/>
        <p:cNvGrpSpPr/>
        <p:nvPr/>
      </p:nvGrpSpPr>
      <p:grpSpPr>
        <a:xfrm>
          <a:off x="0" y="0"/>
          <a:ext cx="0" cy="0"/>
          <a:chOff x="0" y="0"/>
          <a:chExt cx="0" cy="0"/>
        </a:xfrm>
      </p:grpSpPr>
      <p:sp>
        <p:nvSpPr>
          <p:cNvPr id="6" name="Rectangle 5">
            <a:extLst>
              <a:ext uri="{FF2B5EF4-FFF2-40B4-BE49-F238E27FC236}">
                <a16:creationId xmlns:a16="http://schemas.microsoft.com/office/drawing/2014/main" id="{89604893-2110-1241-B13A-0FA51BB3F6AD}"/>
              </a:ext>
            </a:extLst>
          </p:cNvPr>
          <p:cNvSpPr/>
          <p:nvPr userDrawn="1"/>
        </p:nvSpPr>
        <p:spPr>
          <a:xfrm>
            <a:off x="12193587" y="0"/>
            <a:ext cx="12193587"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9" name="Google Shape;984;p86">
            <a:extLst>
              <a:ext uri="{FF2B5EF4-FFF2-40B4-BE49-F238E27FC236}">
                <a16:creationId xmlns:a16="http://schemas.microsoft.com/office/drawing/2014/main" id="{0C2FBDE9-D8A9-CE4C-BE76-5A65938D0D96}"/>
              </a:ext>
            </a:extLst>
          </p:cNvPr>
          <p:cNvSpPr/>
          <p:nvPr userDrawn="1"/>
        </p:nvSpPr>
        <p:spPr>
          <a:xfrm>
            <a:off x="936809"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0D4CD1E3-67E7-7546-B70E-DDF0191CA107}"/>
              </a:ext>
            </a:extLst>
          </p:cNvPr>
          <p:cNvSpPr>
            <a:spLocks noGrp="1"/>
          </p:cNvSpPr>
          <p:nvPr>
            <p:ph type="body" sz="quarter" idx="10" hasCustomPrompt="1"/>
          </p:nvPr>
        </p:nvSpPr>
        <p:spPr>
          <a:xfrm>
            <a:off x="3749676" y="4572000"/>
            <a:ext cx="7529446" cy="4572000"/>
          </a:xfrm>
        </p:spPr>
        <p:txBody>
          <a:bodyPr vert="horz" lIns="0" tIns="0" rIns="0" bIns="0" rtlCol="0" anchor="ctr" anchorCtr="0">
            <a:noAutofit/>
          </a:bodyPr>
          <a:lstStyle>
            <a:lvl1pPr marL="0" indent="0">
              <a:buNone/>
              <a:defRPr lang="en-US" sz="7200" kern="0" spc="220" dirty="0">
                <a:latin typeface="+mj-lt"/>
                <a:ea typeface="Optimistic Display Medium"/>
                <a:cs typeface="Optimistic Display Medium"/>
                <a:sym typeface="Arial"/>
              </a:defRPr>
            </a:lvl1pPr>
          </a:lstStyle>
          <a:p>
            <a:pPr lvl="0">
              <a:lnSpc>
                <a:spcPts val="8640"/>
              </a:lnSpc>
              <a:spcAft>
                <a:spcPts val="0"/>
              </a:spcAft>
              <a:buFont typeface="Optimistic Display Medium"/>
            </a:pPr>
            <a:r>
              <a:rPr lang="en-US" dirty="0"/>
              <a:t>Subsection title</a:t>
            </a:r>
          </a:p>
        </p:txBody>
      </p:sp>
      <p:sp>
        <p:nvSpPr>
          <p:cNvPr id="12" name="Text Placeholder 11">
            <a:extLst>
              <a:ext uri="{FF2B5EF4-FFF2-40B4-BE49-F238E27FC236}">
                <a16:creationId xmlns:a16="http://schemas.microsoft.com/office/drawing/2014/main" id="{54F5D93B-30F4-8040-A44E-A8C447C9228D}"/>
              </a:ext>
            </a:extLst>
          </p:cNvPr>
          <p:cNvSpPr>
            <a:spLocks noGrp="1"/>
          </p:cNvSpPr>
          <p:nvPr>
            <p:ph type="body" sz="quarter" idx="11"/>
          </p:nvPr>
        </p:nvSpPr>
        <p:spPr>
          <a:xfrm>
            <a:off x="13138150" y="4257675"/>
            <a:ext cx="10315575" cy="5200650"/>
          </a:xfrm>
        </p:spPr>
        <p:txBody>
          <a:bodyPr vert="horz" lIns="0" tIns="0" rIns="0" bIns="0" rtlCol="0" anchor="ctr">
            <a:noAutofit/>
          </a:bodyPr>
          <a:lstStyle>
            <a:lvl1pPr>
              <a:defRPr lang="en-US" sz="2800" spc="40" smtClean="0">
                <a:latin typeface="Optimistic Text" panose="020B0503020203020204" pitchFamily="34" charset="0"/>
                <a:sym typeface="Arial"/>
              </a:defRPr>
            </a:lvl1pPr>
            <a:lvl2pPr>
              <a:defRPr lang="en-US" sz="2000" smtClean="0">
                <a:sym typeface="Arial"/>
              </a:defRPr>
            </a:lvl2pPr>
            <a:lvl3pPr>
              <a:defRPr lang="en-US" sz="2000" smtClean="0">
                <a:sym typeface="Arial"/>
              </a:defRPr>
            </a:lvl3pPr>
            <a:lvl4pPr>
              <a:defRPr lang="en-US" sz="2000" smtClean="0">
                <a:sym typeface="Arial"/>
              </a:defRPr>
            </a:lvl4pPr>
            <a:lvl5pPr>
              <a:defRPr lang="en-US" sz="2000">
                <a:sym typeface="Arial"/>
              </a:defRPr>
            </a:lvl5pPr>
          </a:lstStyle>
          <a:p>
            <a:pPr marL="0" lvl="0" indent="0" defTabSz="1828800">
              <a:lnSpc>
                <a:spcPts val="4200"/>
              </a:lnSpc>
              <a:spcAft>
                <a:spcPts val="1800"/>
              </a:spcAft>
              <a:buNone/>
            </a:pPr>
            <a:r>
              <a:rPr lang="en-US" dirty="0"/>
              <a:t>Click to edit Master text styles</a:t>
            </a:r>
          </a:p>
        </p:txBody>
      </p:sp>
      <p:sp>
        <p:nvSpPr>
          <p:cNvPr id="7" name="TextBox 6">
            <a:extLst>
              <a:ext uri="{FF2B5EF4-FFF2-40B4-BE49-F238E27FC236}">
                <a16:creationId xmlns:a16="http://schemas.microsoft.com/office/drawing/2014/main" id="{CAA431C1-373E-A24F-81BD-C13EE493FBB5}"/>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dirty="0"/>
          </a:p>
        </p:txBody>
      </p:sp>
    </p:spTree>
    <p:extLst>
      <p:ext uri="{BB962C8B-B14F-4D97-AF65-F5344CB8AC3E}">
        <p14:creationId xmlns:p14="http://schemas.microsoft.com/office/powerpoint/2010/main" val="42181922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preserve="1">
  <p:cSld name="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Tree>
    <p:extLst>
      <p:ext uri="{BB962C8B-B14F-4D97-AF65-F5344CB8AC3E}">
        <p14:creationId xmlns:p14="http://schemas.microsoft.com/office/powerpoint/2010/main" val="516895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xt (Full)" preserve="1" userDrawn="1">
  <p:cSld name="Text (Full)">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877824" y="5397135"/>
            <a:ext cx="19772376" cy="617220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413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ext (Two-Thirds)" preserve="1" userDrawn="1">
  <p:cSld name="Text (Two-Thirds)">
    <p:spTree>
      <p:nvGrpSpPr>
        <p:cNvPr id="1" name="Shape 69"/>
        <p:cNvGrpSpPr/>
        <p:nvPr/>
      </p:nvGrpSpPr>
      <p:grpSpPr>
        <a:xfrm>
          <a:off x="0" y="0"/>
          <a:ext cx="0" cy="0"/>
          <a:chOff x="0" y="0"/>
          <a:chExt cx="0" cy="0"/>
        </a:xfrm>
      </p:grpSpPr>
      <p:sp>
        <p:nvSpPr>
          <p:cNvPr id="5" name="Picture Placeholder 5">
            <a:extLst>
              <a:ext uri="{FF2B5EF4-FFF2-40B4-BE49-F238E27FC236}">
                <a16:creationId xmlns:a16="http://schemas.microsoft.com/office/drawing/2014/main" id="{692CAD9E-BAFB-1343-A686-59AF79754BC3}"/>
              </a:ext>
            </a:extLst>
          </p:cNvPr>
          <p:cNvSpPr>
            <a:spLocks noGrp="1"/>
          </p:cNvSpPr>
          <p:nvPr>
            <p:ph type="pic" sz="quarter" idx="11"/>
          </p:nvPr>
        </p:nvSpPr>
        <p:spPr>
          <a:xfrm>
            <a:off x="15955963" y="0"/>
            <a:ext cx="8431211"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ts val="0"/>
              </a:spcAft>
              <a:buFont typeface="Optimistic Text"/>
            </a:pPr>
            <a:endParaRPr lang="en-US"/>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1"/>
                </a:solidFill>
                <a:latin typeface="+mj-lt"/>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1690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xt (Half)" preserve="1" userDrawn="1">
  <p:cSld name="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A9D046F5-3FAD-C848-80BA-097F6FCEE5FB}"/>
              </a:ext>
            </a:extLst>
          </p:cNvPr>
          <p:cNvSpPr>
            <a:spLocks noGrp="1"/>
          </p:cNvSpPr>
          <p:nvPr>
            <p:ph type="pic" sz="quarter" idx="11"/>
          </p:nvPr>
        </p:nvSpPr>
        <p:spPr>
          <a:xfrm>
            <a:off x="12193589" y="0"/>
            <a:ext cx="12193586"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3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preserve="1">
  <p:cSld name="17_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Tree>
    <p:extLst>
      <p:ext uri="{BB962C8B-B14F-4D97-AF65-F5344CB8AC3E}">
        <p14:creationId xmlns:p14="http://schemas.microsoft.com/office/powerpoint/2010/main" val="4041781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xt (Third)" preserve="1" userDrawn="1">
  <p:cSld name="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F5C28E79-3776-314A-864E-8F7EBEA98953}"/>
              </a:ext>
            </a:extLst>
          </p:cNvPr>
          <p:cNvSpPr>
            <a:spLocks noGrp="1"/>
          </p:cNvSpPr>
          <p:nvPr>
            <p:ph type="pic" sz="quarter" idx="11"/>
          </p:nvPr>
        </p:nvSpPr>
        <p:spPr>
          <a:xfrm>
            <a:off x="8443913" y="0"/>
            <a:ext cx="15943262"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tx1"/>
                </a:solidFill>
              </a:defRPr>
            </a:lvl1pPr>
          </a:lstStyle>
          <a:p>
            <a:pPr lvl="0" algn="ctr">
              <a:lnSpc>
                <a:spcPct val="125000"/>
              </a:lnSpc>
              <a:spcAft>
                <a:spcPts val="0"/>
              </a:spcAft>
              <a:buFont typeface="Optimistic Text"/>
            </a:pPr>
            <a:endParaRPr lang="en-US"/>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5866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lumns (Two)" preserve="1" userDrawn="1">
  <p:cSld name="Columns (Two)">
    <p:spTree>
      <p:nvGrpSpPr>
        <p:cNvPr id="1" name="Shape 81"/>
        <p:cNvGrpSpPr/>
        <p:nvPr/>
      </p:nvGrpSpPr>
      <p:grpSpPr>
        <a:xfrm>
          <a:off x="0" y="0"/>
          <a:ext cx="0" cy="0"/>
          <a:chOff x="0" y="0"/>
          <a:chExt cx="0" cy="0"/>
        </a:xfrm>
      </p:grpSpPr>
      <p:sp>
        <p:nvSpPr>
          <p:cNvPr id="7" name="Text Placeholder 2">
            <a:extLst>
              <a:ext uri="{FF2B5EF4-FFF2-40B4-BE49-F238E27FC236}">
                <a16:creationId xmlns:a16="http://schemas.microsoft.com/office/drawing/2014/main" id="{0EC252B0-9F51-2848-8334-BBEB4575F37E}"/>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tx1"/>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r>
              <a:rPr lang="en-US" dirty="0"/>
              <a:t>Click to edit Master title style</a:t>
            </a:r>
            <a:endParaRPr dirty="0"/>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dirty="0"/>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1"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252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lumns (Three)" preserve="1" userDrawn="1">
  <p:cSld name="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dirty="0"/>
              <a:t>Click to edit Master title style</a:t>
            </a:r>
            <a:endParaRPr dirty="0"/>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3"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7675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lumns (Four)" preserve="1" userDrawn="1">
  <p:cSld name="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03508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oints (Two)" preserve="1" userDrawn="1">
  <p:cSld name="Points (Two)">
    <p:spTree>
      <p:nvGrpSpPr>
        <p:cNvPr id="1" name="Shape 105"/>
        <p:cNvGrpSpPr/>
        <p:nvPr/>
      </p:nvGrpSpPr>
      <p:grpSpPr>
        <a:xfrm>
          <a:off x="0" y="0"/>
          <a:ext cx="0" cy="0"/>
          <a:chOff x="0" y="0"/>
          <a:chExt cx="0" cy="0"/>
        </a:xfrm>
      </p:grpSpPr>
      <p:sp>
        <p:nvSpPr>
          <p:cNvPr id="9" name="Text Placeholder 2">
            <a:extLst>
              <a:ext uri="{FF2B5EF4-FFF2-40B4-BE49-F238E27FC236}">
                <a16:creationId xmlns:a16="http://schemas.microsoft.com/office/drawing/2014/main" id="{96D0D66E-B2F2-0A4A-8107-EC992ECEAF42}"/>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bg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dirty="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dirty="0"/>
              <a:t>Click to edit Master title style</a:t>
            </a:r>
            <a:endParaRPr dirty="0"/>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5">
            <a:extLst>
              <a:ext uri="{FF2B5EF4-FFF2-40B4-BE49-F238E27FC236}">
                <a16:creationId xmlns:a16="http://schemas.microsoft.com/office/drawing/2014/main" id="{6C3D0719-52DC-B046-B36C-8B27C197FAFD}"/>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AFDDA590-26D2-0948-A3BD-80EA7786A083}"/>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Tree>
    <p:extLst>
      <p:ext uri="{BB962C8B-B14F-4D97-AF65-F5344CB8AC3E}">
        <p14:creationId xmlns:p14="http://schemas.microsoft.com/office/powerpoint/2010/main" val="3038047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oints (Three)" preserve="1" userDrawn="1">
  <p:cSld name="Points (Three)">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dirty="0"/>
              <a:t>Click to edit Master title style</a:t>
            </a:r>
            <a:endParaRPr dirty="0"/>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5">
            <a:extLst>
              <a:ext uri="{FF2B5EF4-FFF2-40B4-BE49-F238E27FC236}">
                <a16:creationId xmlns:a16="http://schemas.microsoft.com/office/drawing/2014/main" id="{6C190159-0698-CA4D-A309-4E2EB38C995F}"/>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2" name="Picture Placeholder 5">
            <a:extLst>
              <a:ext uri="{FF2B5EF4-FFF2-40B4-BE49-F238E27FC236}">
                <a16:creationId xmlns:a16="http://schemas.microsoft.com/office/drawing/2014/main" id="{77B34179-0729-9943-8FF9-2521B30FCC74}"/>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5" name="Picture Placeholder 5">
            <a:extLst>
              <a:ext uri="{FF2B5EF4-FFF2-40B4-BE49-F238E27FC236}">
                <a16:creationId xmlns:a16="http://schemas.microsoft.com/office/drawing/2014/main" id="{98A60E33-2442-F74D-9444-DBBEDFE5D271}"/>
              </a:ext>
            </a:extLst>
          </p:cNvPr>
          <p:cNvSpPr>
            <a:spLocks noGrp="1"/>
          </p:cNvSpPr>
          <p:nvPr>
            <p:ph type="pic" sz="quarter" idx="26"/>
          </p:nvPr>
        </p:nvSpPr>
        <p:spPr>
          <a:xfrm>
            <a:off x="164151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Tree>
    <p:extLst>
      <p:ext uri="{BB962C8B-B14F-4D97-AF65-F5344CB8AC3E}">
        <p14:creationId xmlns:p14="http://schemas.microsoft.com/office/powerpoint/2010/main" val="9842493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oints (Four)" preserve="1" userDrawn="1">
  <p:cSld name="Points (Four)">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dirty="0"/>
              <a:t>Click to edit Master title style</a:t>
            </a:r>
            <a:endParaRPr dirty="0"/>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5">
            <a:extLst>
              <a:ext uri="{FF2B5EF4-FFF2-40B4-BE49-F238E27FC236}">
                <a16:creationId xmlns:a16="http://schemas.microsoft.com/office/drawing/2014/main" id="{363DAB50-443D-DD4D-8416-B209931373B4}"/>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7" name="Picture Placeholder 5">
            <a:extLst>
              <a:ext uri="{FF2B5EF4-FFF2-40B4-BE49-F238E27FC236}">
                <a16:creationId xmlns:a16="http://schemas.microsoft.com/office/drawing/2014/main" id="{239CC086-2B0D-6049-ACAC-4008E73C0298}"/>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a:p>
        </p:txBody>
      </p:sp>
      <p:sp>
        <p:nvSpPr>
          <p:cNvPr id="18" name="Picture Placeholder 5">
            <a:extLst>
              <a:ext uri="{FF2B5EF4-FFF2-40B4-BE49-F238E27FC236}">
                <a16:creationId xmlns:a16="http://schemas.microsoft.com/office/drawing/2014/main" id="{D6D896F5-E3B8-ED4A-87C9-288218776C3C}"/>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
        <p:nvSpPr>
          <p:cNvPr id="19" name="Picture Placeholder 5">
            <a:extLst>
              <a:ext uri="{FF2B5EF4-FFF2-40B4-BE49-F238E27FC236}">
                <a16:creationId xmlns:a16="http://schemas.microsoft.com/office/drawing/2014/main" id="{CE131F1E-F95B-EF40-BC2F-FBBE7520EF70}"/>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endParaRPr lang="en-US" dirty="0"/>
          </a:p>
        </p:txBody>
      </p:sp>
    </p:spTree>
    <p:extLst>
      <p:ext uri="{BB962C8B-B14F-4D97-AF65-F5344CB8AC3E}">
        <p14:creationId xmlns:p14="http://schemas.microsoft.com/office/powerpoint/2010/main" val="1342527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Stat" preserve="1" userDrawn="1">
  <p:cSld name="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ts val="0"/>
              </a:spcAft>
              <a:buNone/>
            </a:pPr>
            <a:r>
              <a:rPr lang="en-US"/>
              <a:t>Click to edit Master subtitle style</a:t>
            </a:r>
            <a:endParaRPr dirty="0"/>
          </a:p>
        </p:txBody>
      </p:sp>
      <p:sp>
        <p:nvSpPr>
          <p:cNvPr id="131" name="Google Shape;131;p18"/>
          <p:cNvSpPr txBox="1">
            <a:spLocks noGrp="1"/>
          </p:cNvSpPr>
          <p:nvPr>
            <p:ph type="ctrTitle"/>
          </p:nvPr>
        </p:nvSpPr>
        <p:spPr>
          <a:xfrm>
            <a:off x="1871710" y="4672584"/>
            <a:ext cx="18778490"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ts val="0"/>
              </a:spcBef>
              <a:spcAft>
                <a:spcPts val="0"/>
              </a:spcAft>
              <a:buNone/>
              <a:defRPr sz="1800" b="0" spc="40" baseline="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Tree>
    <p:extLst>
      <p:ext uri="{BB962C8B-B14F-4D97-AF65-F5344CB8AC3E}">
        <p14:creationId xmlns:p14="http://schemas.microsoft.com/office/powerpoint/2010/main" val="1661548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tats (Two)" preserve="1" userDrawn="1">
  <p:cSld name="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F8A17B2A-89EB-1B45-ACF5-2E9C343058F5}"/>
              </a:ext>
            </a:extLst>
          </p:cNvPr>
          <p:cNvSpPr>
            <a:spLocks noGrp="1"/>
          </p:cNvSpPr>
          <p:nvPr>
            <p:ph type="body" sz="quarter" idx="23"/>
          </p:nvPr>
        </p:nvSpPr>
        <p:spPr>
          <a:xfrm>
            <a:off x="12193589" y="0"/>
            <a:ext cx="12193586" cy="13716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dirty="0" smtClean="0">
                <a:solidFill>
                  <a:schemeClr val="bg2"/>
                </a:solidFill>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dirty="0"/>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0" name="Google Shape;140;p19"/>
          <p:cNvSpPr txBox="1">
            <a:spLocks noGrp="1"/>
          </p:cNvSpPr>
          <p:nvPr>
            <p:ph type="subTitle" idx="5"/>
          </p:nvPr>
        </p:nvSpPr>
        <p:spPr>
          <a:xfrm>
            <a:off x="14077633"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10274124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tats (Three)" preserve="1">
  <p:cSld name="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dirty="0"/>
              <a:t>Click to edit Master title style</a:t>
            </a:r>
            <a:endParaRPr dirty="0"/>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8" name="Google Shape;148;p20"/>
          <p:cNvSpPr txBox="1">
            <a:spLocks noGrp="1"/>
          </p:cNvSpPr>
          <p:nvPr>
            <p:ph type="ctrTitle" idx="6"/>
          </p:nvPr>
        </p:nvSpPr>
        <p:spPr>
          <a:xfrm>
            <a:off x="16881798"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429163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Full)" preserve="1" userDrawn="1">
  <p:cSld name="20_Text">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noAutofit/>
          </a:bodyPr>
          <a:lstStyle>
            <a:lvl1pPr>
              <a:lnSpc>
                <a:spcPts val="8640"/>
              </a:lnSpc>
              <a:defRPr>
                <a:solidFill>
                  <a:schemeClr val="tx1"/>
                </a:solidFill>
                <a:latin typeface="+mj-lt"/>
              </a:defRPr>
            </a:lvl1pPr>
          </a:lstStyle>
          <a:p>
            <a:r>
              <a:rPr lang="en-US" dirty="0"/>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933450" y="5397135"/>
            <a:ext cx="19716750" cy="6172200"/>
          </a:xfrm>
        </p:spPr>
        <p:txBody>
          <a:bodyPr>
            <a:noAutofit/>
          </a:bodyPr>
          <a:lstStyle>
            <a:lvl1pPr marL="0" indent="0">
              <a:lnSpc>
                <a:spcPts val="3000"/>
              </a:lnSpc>
              <a:tabLst/>
              <a:defRPr sz="2000">
                <a:solidFill>
                  <a:schemeClr val="tx1"/>
                </a:solidFill>
                <a:latin typeface="+mn-lt"/>
              </a:defRPr>
            </a:lvl1pPr>
            <a:lvl2pPr marL="274320" indent="0">
              <a:lnSpc>
                <a:spcPts val="3000"/>
              </a:lnSpc>
              <a:buClrTx/>
              <a:buNone/>
              <a:defRPr sz="2000">
                <a:solidFill>
                  <a:schemeClr val="tx1"/>
                </a:solidFill>
                <a:latin typeface="+mn-lt"/>
              </a:defRPr>
            </a:lvl2pPr>
            <a:lvl3pPr>
              <a:lnSpc>
                <a:spcPts val="3000"/>
              </a:lnSpc>
              <a:buClrTx/>
              <a:defRPr sz="2000">
                <a:solidFill>
                  <a:schemeClr val="tx1"/>
                </a:solidFill>
                <a:latin typeface="+mn-lt"/>
              </a:defRPr>
            </a:lvl3pPr>
            <a:lvl4pPr>
              <a:lnSpc>
                <a:spcPts val="3000"/>
              </a:lnSpc>
              <a:buClrTx/>
              <a:defRPr sz="2000">
                <a:solidFill>
                  <a:schemeClr val="tx1"/>
                </a:solidFill>
                <a:latin typeface="+mn-lt"/>
              </a:defRPr>
            </a:lvl4pPr>
            <a:lvl5pPr>
              <a:lnSpc>
                <a:spcPts val="3000"/>
              </a:lnSpc>
              <a:buClrTx/>
              <a:defRPr sz="2000">
                <a:solidFill>
                  <a:schemeClr val="tx1"/>
                </a:solidFill>
                <a:latin typeface="+mn-lt"/>
              </a:defRPr>
            </a:lvl5pPr>
          </a:lstStyle>
          <a:p>
            <a:pPr lvl="0"/>
            <a:r>
              <a:rPr lang="en-US" dirty="0"/>
              <a:t>Click to edit Master text styles</a:t>
            </a:r>
          </a:p>
        </p:txBody>
      </p:sp>
    </p:spTree>
    <p:extLst>
      <p:ext uri="{BB962C8B-B14F-4D97-AF65-F5344CB8AC3E}">
        <p14:creationId xmlns:p14="http://schemas.microsoft.com/office/powerpoint/2010/main" val="28731935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tat (Half)" preserve="1" userDrawn="1">
  <p:cSld name="Stat (Half)">
    <p:spTree>
      <p:nvGrpSpPr>
        <p:cNvPr id="1" name="Shape 150"/>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5D4A3C-F990-0D41-B4A0-0FD4909364EE}"/>
              </a:ext>
            </a:extLst>
          </p:cNvPr>
          <p:cNvSpPr>
            <a:spLocks noGrp="1"/>
          </p:cNvSpPr>
          <p:nvPr>
            <p:ph type="pic" sz="quarter" idx="11"/>
          </p:nvPr>
        </p:nvSpPr>
        <p:spPr>
          <a:xfrm>
            <a:off x="12193589" y="0"/>
            <a:ext cx="12193586"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dirty="0"/>
              <a:t>Click to edit Master title style</a:t>
            </a:r>
            <a:endParaRPr dirty="0"/>
          </a:p>
        </p:txBody>
      </p:sp>
    </p:spTree>
    <p:extLst>
      <p:ext uri="{BB962C8B-B14F-4D97-AF65-F5344CB8AC3E}">
        <p14:creationId xmlns:p14="http://schemas.microsoft.com/office/powerpoint/2010/main" val="1798908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tats (Half)" preserve="1" userDrawn="1">
  <p:cSld name="Stats (Half)">
    <p:spTree>
      <p:nvGrpSpPr>
        <p:cNvPr id="1" name="Shape 155"/>
        <p:cNvGrpSpPr/>
        <p:nvPr/>
      </p:nvGrpSpPr>
      <p:grpSpPr>
        <a:xfrm>
          <a:off x="0" y="0"/>
          <a:ext cx="0" cy="0"/>
          <a:chOff x="0" y="0"/>
          <a:chExt cx="0" cy="0"/>
        </a:xfrm>
      </p:grpSpPr>
      <p:sp>
        <p:nvSpPr>
          <p:cNvPr id="8" name="Picture Placeholder 5">
            <a:extLst>
              <a:ext uri="{FF2B5EF4-FFF2-40B4-BE49-F238E27FC236}">
                <a16:creationId xmlns:a16="http://schemas.microsoft.com/office/drawing/2014/main" id="{9CECC0C6-6E4B-5445-8561-D2CBE30C0705}"/>
              </a:ext>
            </a:extLst>
          </p:cNvPr>
          <p:cNvSpPr>
            <a:spLocks noGrp="1"/>
          </p:cNvSpPr>
          <p:nvPr>
            <p:ph type="pic" sz="quarter" idx="11"/>
          </p:nvPr>
        </p:nvSpPr>
        <p:spPr>
          <a:xfrm>
            <a:off x="12193589" y="0"/>
            <a:ext cx="12193586"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212858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tat (Third)" preserve="1" userDrawn="1">
  <p:cSld name="Stat (Third)">
    <p:spTree>
      <p:nvGrpSpPr>
        <p:cNvPr id="1" name="Shape 162"/>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18EF3ED-C1B5-754E-9A80-697E0646B381}"/>
              </a:ext>
            </a:extLst>
          </p:cNvPr>
          <p:cNvSpPr>
            <a:spLocks noGrp="1"/>
          </p:cNvSpPr>
          <p:nvPr>
            <p:ph type="pic" sz="quarter" idx="11"/>
          </p:nvPr>
        </p:nvSpPr>
        <p:spPr>
          <a:xfrm>
            <a:off x="8443913" y="0"/>
            <a:ext cx="15943262"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dirty="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dirty="0"/>
              <a:t>Click to edit Master title style</a:t>
            </a:r>
            <a:endParaRPr dirty="0"/>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dirty="0"/>
              <a:t>Click to edit Master subtitle style</a:t>
            </a:r>
            <a:endParaRPr dirty="0"/>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2378776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tats (Third)" preserve="1" userDrawn="1">
  <p:cSld name="Stats (Third)">
    <p:spTree>
      <p:nvGrpSpPr>
        <p:cNvPr id="1" name="Shape 167"/>
        <p:cNvGrpSpPr/>
        <p:nvPr/>
      </p:nvGrpSpPr>
      <p:grpSpPr>
        <a:xfrm>
          <a:off x="0" y="0"/>
          <a:ext cx="0" cy="0"/>
          <a:chOff x="0" y="0"/>
          <a:chExt cx="0" cy="0"/>
        </a:xfrm>
      </p:grpSpPr>
      <p:sp>
        <p:nvSpPr>
          <p:cNvPr id="8" name="Picture Placeholder 5">
            <a:extLst>
              <a:ext uri="{FF2B5EF4-FFF2-40B4-BE49-F238E27FC236}">
                <a16:creationId xmlns:a16="http://schemas.microsoft.com/office/drawing/2014/main" id="{F31795FF-ED88-C74C-A1DA-2675787BF093}"/>
              </a:ext>
            </a:extLst>
          </p:cNvPr>
          <p:cNvSpPr>
            <a:spLocks noGrp="1"/>
          </p:cNvSpPr>
          <p:nvPr>
            <p:ph type="pic" sz="quarter" idx="11"/>
          </p:nvPr>
        </p:nvSpPr>
        <p:spPr>
          <a:xfrm>
            <a:off x="8443913" y="0"/>
            <a:ext cx="15943262" cy="13715999"/>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defRPr lang="en-US">
                <a:solidFill>
                  <a:schemeClr val="bg2"/>
                </a:solidFill>
              </a:defRPr>
            </a:lvl1pPr>
          </a:lstStyle>
          <a:p>
            <a:pPr lvl="0" algn="ctr">
              <a:lnSpc>
                <a:spcPct val="125000"/>
              </a:lnSpc>
              <a:spcAft>
                <a:spcPts val="0"/>
              </a:spcAft>
              <a:buFont typeface="Optimistic Text"/>
            </a:pPr>
            <a:endParaRPr lang="en-US"/>
          </a:p>
        </p:txBody>
      </p:sp>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dirty="0"/>
              <a:t>Click to edit Master title style</a:t>
            </a:r>
            <a:endParaRPr dirty="0"/>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Tree>
    <p:extLst>
      <p:ext uri="{BB962C8B-B14F-4D97-AF65-F5344CB8AC3E}">
        <p14:creationId xmlns:p14="http://schemas.microsoft.com/office/powerpoint/2010/main" val="3135362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End Card" preserve="1">
  <p:cSld name="End Card">
    <p:spTree>
      <p:nvGrpSpPr>
        <p:cNvPr id="1" name="Shape 174"/>
        <p:cNvGrpSpPr/>
        <p:nvPr/>
      </p:nvGrpSpPr>
      <p:grpSpPr>
        <a:xfrm>
          <a:off x="0" y="0"/>
          <a:ext cx="0" cy="0"/>
          <a:chOff x="0" y="0"/>
          <a:chExt cx="0" cy="0"/>
        </a:xfrm>
      </p:grpSpPr>
      <p:grpSp>
        <p:nvGrpSpPr>
          <p:cNvPr id="16" name="Group">
            <a:extLst>
              <a:ext uri="{FF2B5EF4-FFF2-40B4-BE49-F238E27FC236}">
                <a16:creationId xmlns:a16="http://schemas.microsoft.com/office/drawing/2014/main" id="{069BDB8B-44BD-F94B-934D-40BA4FBF5DC7}"/>
              </a:ext>
            </a:extLst>
          </p:cNvPr>
          <p:cNvGrpSpPr/>
          <p:nvPr userDrawn="1"/>
        </p:nvGrpSpPr>
        <p:grpSpPr>
          <a:xfrm>
            <a:off x="8764587" y="6166882"/>
            <a:ext cx="6858001" cy="1382236"/>
            <a:chOff x="0" y="0"/>
            <a:chExt cx="6857999" cy="1382235"/>
          </a:xfrm>
        </p:grpSpPr>
        <p:grpSp>
          <p:nvGrpSpPr>
            <p:cNvPr id="17" name="Graphic 16">
              <a:extLst>
                <a:ext uri="{FF2B5EF4-FFF2-40B4-BE49-F238E27FC236}">
                  <a16:creationId xmlns:a16="http://schemas.microsoft.com/office/drawing/2014/main" id="{6FC93178-C32E-0842-86E9-C49AAE258A29}"/>
                </a:ext>
              </a:extLst>
            </p:cNvPr>
            <p:cNvGrpSpPr/>
            <p:nvPr/>
          </p:nvGrpSpPr>
          <p:grpSpPr>
            <a:xfrm>
              <a:off x="2517110" y="44365"/>
              <a:ext cx="4340890" cy="1337319"/>
              <a:chOff x="0" y="0"/>
              <a:chExt cx="4340889" cy="1337317"/>
            </a:xfrm>
          </p:grpSpPr>
          <p:sp>
            <p:nvSpPr>
              <p:cNvPr id="25" name="Freeform 20">
                <a:extLst>
                  <a:ext uri="{FF2B5EF4-FFF2-40B4-BE49-F238E27FC236}">
                    <a16:creationId xmlns:a16="http://schemas.microsoft.com/office/drawing/2014/main" id="{C17FBFE7-A773-1E43-9A85-2C4FBBD8DA66}"/>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26" name="Freeform 21">
                <a:extLst>
                  <a:ext uri="{FF2B5EF4-FFF2-40B4-BE49-F238E27FC236}">
                    <a16:creationId xmlns:a16="http://schemas.microsoft.com/office/drawing/2014/main" id="{22B21919-A88A-E44F-8E03-DEFF95DD9FC2}"/>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2">
                <a:extLst>
                  <a:ext uri="{FF2B5EF4-FFF2-40B4-BE49-F238E27FC236}">
                    <a16:creationId xmlns:a16="http://schemas.microsoft.com/office/drawing/2014/main" id="{32A72AC1-4160-1E4E-BD34-2D29A19C9B48}"/>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8" name="Freeform 23">
                <a:extLst>
                  <a:ext uri="{FF2B5EF4-FFF2-40B4-BE49-F238E27FC236}">
                    <a16:creationId xmlns:a16="http://schemas.microsoft.com/office/drawing/2014/main" id="{202656A9-4237-D049-B54A-6D0A4D9B84FF}"/>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8" name="Group 31">
              <a:extLst>
                <a:ext uri="{FF2B5EF4-FFF2-40B4-BE49-F238E27FC236}">
                  <a16:creationId xmlns:a16="http://schemas.microsoft.com/office/drawing/2014/main" id="{52E47198-B9FA-CE44-9420-10D6911BD568}"/>
                </a:ext>
              </a:extLst>
            </p:cNvPr>
            <p:cNvGrpSpPr/>
            <p:nvPr/>
          </p:nvGrpSpPr>
          <p:grpSpPr>
            <a:xfrm>
              <a:off x="-1" y="-1"/>
              <a:ext cx="2079721" cy="1382237"/>
              <a:chOff x="0" y="0"/>
              <a:chExt cx="2079719" cy="1382235"/>
            </a:xfrm>
          </p:grpSpPr>
          <p:grpSp>
            <p:nvGrpSpPr>
              <p:cNvPr id="19" name="Graphic 16">
                <a:extLst>
                  <a:ext uri="{FF2B5EF4-FFF2-40B4-BE49-F238E27FC236}">
                    <a16:creationId xmlns:a16="http://schemas.microsoft.com/office/drawing/2014/main" id="{4CD76513-9068-7C4D-9FFC-B13C19153CF5}"/>
                  </a:ext>
                </a:extLst>
              </p:cNvPr>
              <p:cNvGrpSpPr/>
              <p:nvPr/>
            </p:nvGrpSpPr>
            <p:grpSpPr>
              <a:xfrm>
                <a:off x="-1" y="-1"/>
                <a:ext cx="2079721" cy="1382237"/>
                <a:chOff x="0" y="0"/>
                <a:chExt cx="2079719" cy="1382235"/>
              </a:xfrm>
            </p:grpSpPr>
            <p:sp>
              <p:nvSpPr>
                <p:cNvPr id="21" name="Freeform 25">
                  <a:extLst>
                    <a:ext uri="{FF2B5EF4-FFF2-40B4-BE49-F238E27FC236}">
                      <a16:creationId xmlns:a16="http://schemas.microsoft.com/office/drawing/2014/main" id="{BAE99678-9EE6-B64A-8706-C56826617180}"/>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6">
                  <a:extLst>
                    <a:ext uri="{FF2B5EF4-FFF2-40B4-BE49-F238E27FC236}">
                      <a16:creationId xmlns:a16="http://schemas.microsoft.com/office/drawing/2014/main" id="{CF45D5C4-7EBF-1F45-B172-CD7553D69F66}"/>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7">
                  <a:extLst>
                    <a:ext uri="{FF2B5EF4-FFF2-40B4-BE49-F238E27FC236}">
                      <a16:creationId xmlns:a16="http://schemas.microsoft.com/office/drawing/2014/main" id="{A0542C75-E191-6E48-BF2C-C421A480C983}"/>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4" name="Freeform 28">
                  <a:extLst>
                    <a:ext uri="{FF2B5EF4-FFF2-40B4-BE49-F238E27FC236}">
                      <a16:creationId xmlns:a16="http://schemas.microsoft.com/office/drawing/2014/main" id="{D62589D3-FEA8-D34B-98C9-3A9744E04E9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20" name="Freeform 30">
                <a:extLst>
                  <a:ext uri="{FF2B5EF4-FFF2-40B4-BE49-F238E27FC236}">
                    <a16:creationId xmlns:a16="http://schemas.microsoft.com/office/drawing/2014/main" id="{8717FF6A-FA31-1C4B-8110-C053D2444FAD}"/>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38727322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Light Color" preserve="1">
  <p:cSld name="Light Color">
    <p:spTree>
      <p:nvGrpSpPr>
        <p:cNvPr id="1" name="Shape 547"/>
        <p:cNvGrpSpPr/>
        <p:nvPr/>
      </p:nvGrpSpPr>
      <p:grpSpPr>
        <a:xfrm>
          <a:off x="0" y="0"/>
          <a:ext cx="0" cy="0"/>
          <a:chOff x="0" y="0"/>
          <a:chExt cx="0" cy="0"/>
        </a:xfrm>
      </p:grpSpPr>
    </p:spTree>
    <p:extLst>
      <p:ext uri="{BB962C8B-B14F-4D97-AF65-F5344CB8AC3E}">
        <p14:creationId xmlns:p14="http://schemas.microsoft.com/office/powerpoint/2010/main" val="2465336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8"/>
        <p:cNvGrpSpPr/>
        <p:nvPr/>
      </p:nvGrpSpPr>
      <p:grpSpPr>
        <a:xfrm>
          <a:off x="0" y="0"/>
          <a:ext cx="0" cy="0"/>
          <a:chOff x="0" y="0"/>
          <a:chExt cx="0" cy="0"/>
        </a:xfrm>
      </p:grpSpPr>
      <p:grpSp>
        <p:nvGrpSpPr>
          <p:cNvPr id="26" name="Group">
            <a:extLst>
              <a:ext uri="{FF2B5EF4-FFF2-40B4-BE49-F238E27FC236}">
                <a16:creationId xmlns:a16="http://schemas.microsoft.com/office/drawing/2014/main" id="{010FAE27-5909-924B-82B2-E4A41C500516}"/>
              </a:ext>
            </a:extLst>
          </p:cNvPr>
          <p:cNvGrpSpPr>
            <a:grpSpLocks noChangeAspect="1"/>
          </p:cNvGrpSpPr>
          <p:nvPr userDrawn="1"/>
        </p:nvGrpSpPr>
        <p:grpSpPr>
          <a:xfrm>
            <a:off x="21134474" y="12310748"/>
            <a:ext cx="2313778" cy="466344"/>
            <a:chOff x="0" y="0"/>
            <a:chExt cx="6857999" cy="1382235"/>
          </a:xfrm>
        </p:grpSpPr>
        <p:grpSp>
          <p:nvGrpSpPr>
            <p:cNvPr id="27" name="Graphic 16">
              <a:extLst>
                <a:ext uri="{FF2B5EF4-FFF2-40B4-BE49-F238E27FC236}">
                  <a16:creationId xmlns:a16="http://schemas.microsoft.com/office/drawing/2014/main" id="{4512B9CD-581F-2F49-8BC4-44BEF8903839}"/>
                </a:ext>
              </a:extLst>
            </p:cNvPr>
            <p:cNvGrpSpPr/>
            <p:nvPr/>
          </p:nvGrpSpPr>
          <p:grpSpPr>
            <a:xfrm>
              <a:off x="2517110" y="44365"/>
              <a:ext cx="4340890" cy="1337319"/>
              <a:chOff x="0" y="0"/>
              <a:chExt cx="4340889" cy="1337317"/>
            </a:xfrm>
          </p:grpSpPr>
          <p:sp>
            <p:nvSpPr>
              <p:cNvPr id="35" name="Freeform 20">
                <a:extLst>
                  <a:ext uri="{FF2B5EF4-FFF2-40B4-BE49-F238E27FC236}">
                    <a16:creationId xmlns:a16="http://schemas.microsoft.com/office/drawing/2014/main" id="{7A8E2AF7-6E0B-6E4F-AF71-63CF5060A9B7}"/>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36" name="Freeform 21">
                <a:extLst>
                  <a:ext uri="{FF2B5EF4-FFF2-40B4-BE49-F238E27FC236}">
                    <a16:creationId xmlns:a16="http://schemas.microsoft.com/office/drawing/2014/main" id="{DB934F90-785A-BA41-B0E8-972C2AC29C4F}"/>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7" name="Freeform 22">
                <a:extLst>
                  <a:ext uri="{FF2B5EF4-FFF2-40B4-BE49-F238E27FC236}">
                    <a16:creationId xmlns:a16="http://schemas.microsoft.com/office/drawing/2014/main" id="{2896A9A9-E14F-2647-AE1D-FF1F104479F5}"/>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8" name="Freeform 23">
                <a:extLst>
                  <a:ext uri="{FF2B5EF4-FFF2-40B4-BE49-F238E27FC236}">
                    <a16:creationId xmlns:a16="http://schemas.microsoft.com/office/drawing/2014/main" id="{0B3170B3-B8A2-F44E-A4B8-94CF2F93D61C}"/>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28" name="Group 31">
              <a:extLst>
                <a:ext uri="{FF2B5EF4-FFF2-40B4-BE49-F238E27FC236}">
                  <a16:creationId xmlns:a16="http://schemas.microsoft.com/office/drawing/2014/main" id="{79128E89-4484-334F-B5AC-1ACEE40DE704}"/>
                </a:ext>
              </a:extLst>
            </p:cNvPr>
            <p:cNvGrpSpPr/>
            <p:nvPr/>
          </p:nvGrpSpPr>
          <p:grpSpPr>
            <a:xfrm>
              <a:off x="-1" y="-1"/>
              <a:ext cx="2079721" cy="1382237"/>
              <a:chOff x="0" y="0"/>
              <a:chExt cx="2079719" cy="1382235"/>
            </a:xfrm>
          </p:grpSpPr>
          <p:grpSp>
            <p:nvGrpSpPr>
              <p:cNvPr id="29" name="Graphic 16">
                <a:extLst>
                  <a:ext uri="{FF2B5EF4-FFF2-40B4-BE49-F238E27FC236}">
                    <a16:creationId xmlns:a16="http://schemas.microsoft.com/office/drawing/2014/main" id="{6DDFFBFB-1057-A64F-AAFD-254502975F01}"/>
                  </a:ext>
                </a:extLst>
              </p:cNvPr>
              <p:cNvGrpSpPr/>
              <p:nvPr/>
            </p:nvGrpSpPr>
            <p:grpSpPr>
              <a:xfrm>
                <a:off x="-1" y="-1"/>
                <a:ext cx="2079721" cy="1382237"/>
                <a:chOff x="0" y="0"/>
                <a:chExt cx="2079719" cy="1382235"/>
              </a:xfrm>
            </p:grpSpPr>
            <p:sp>
              <p:nvSpPr>
                <p:cNvPr id="31" name="Freeform 25">
                  <a:extLst>
                    <a:ext uri="{FF2B5EF4-FFF2-40B4-BE49-F238E27FC236}">
                      <a16:creationId xmlns:a16="http://schemas.microsoft.com/office/drawing/2014/main" id="{4F1A8119-3BAB-034C-8101-7D0384B29EBB}"/>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2" name="Freeform 26">
                  <a:extLst>
                    <a:ext uri="{FF2B5EF4-FFF2-40B4-BE49-F238E27FC236}">
                      <a16:creationId xmlns:a16="http://schemas.microsoft.com/office/drawing/2014/main" id="{109E723C-4754-AB4B-AFF8-45079A877772}"/>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3" name="Freeform 27">
                  <a:extLst>
                    <a:ext uri="{FF2B5EF4-FFF2-40B4-BE49-F238E27FC236}">
                      <a16:creationId xmlns:a16="http://schemas.microsoft.com/office/drawing/2014/main" id="{D8BEE30B-99E8-D444-89A9-05B24147F835}"/>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34" name="Freeform 28">
                  <a:extLst>
                    <a:ext uri="{FF2B5EF4-FFF2-40B4-BE49-F238E27FC236}">
                      <a16:creationId xmlns:a16="http://schemas.microsoft.com/office/drawing/2014/main" id="{E7DFDBEC-82C3-A74A-9719-EF12E11EE6D0}"/>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30" name="Freeform 30">
                <a:extLst>
                  <a:ext uri="{FF2B5EF4-FFF2-40B4-BE49-F238E27FC236}">
                    <a16:creationId xmlns:a16="http://schemas.microsoft.com/office/drawing/2014/main" id="{95F1C718-653C-8C48-9F96-A650FEB4517F}"/>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
        <p:nvSpPr>
          <p:cNvPr id="9" name="Google Shape;9;p2"/>
          <p:cNvSpPr txBox="1">
            <a:spLocks noGrp="1"/>
          </p:cNvSpPr>
          <p:nvPr>
            <p:ph type="subTitle" idx="1"/>
          </p:nvPr>
        </p:nvSpPr>
        <p:spPr>
          <a:xfrm>
            <a:off x="938922"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0" name="Google Shape;10;p2"/>
          <p:cNvSpPr txBox="1">
            <a:spLocks noGrp="1"/>
          </p:cNvSpPr>
          <p:nvPr>
            <p:ph type="subTitle" idx="2"/>
          </p:nvPr>
        </p:nvSpPr>
        <p:spPr>
          <a:xfrm>
            <a:off x="5628833"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1" name="Google Shape;11;p2"/>
          <p:cNvSpPr txBox="1">
            <a:spLocks noGrp="1"/>
          </p:cNvSpPr>
          <p:nvPr>
            <p:ph type="subTitle" idx="3"/>
          </p:nvPr>
        </p:nvSpPr>
        <p:spPr>
          <a:xfrm>
            <a:off x="10318744" y="11978640"/>
            <a:ext cx="3749688" cy="9264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
        <p:nvSpPr>
          <p:cNvPr id="12" name="Google Shape;12;p2"/>
          <p:cNvSpPr txBox="1">
            <a:spLocks noGrp="1"/>
          </p:cNvSpPr>
          <p:nvPr>
            <p:ph type="ctrTitle"/>
          </p:nvPr>
        </p:nvSpPr>
        <p:spPr>
          <a:xfrm>
            <a:off x="932687" y="3383280"/>
            <a:ext cx="15956280" cy="2514600"/>
          </a:xfrm>
          <a:prstGeom prst="rect">
            <a:avLst/>
          </a:prstGeom>
        </p:spPr>
        <p:txBody>
          <a:bodyPr spcFirstLastPara="1" wrap="square" lIns="0" tIns="0" rIns="0" bIns="0" anchor="b" anchorCtr="0">
            <a:noAutofit/>
          </a:bodyPr>
          <a:lstStyle>
            <a:lvl1pPr lvl="0" rtl="0">
              <a:lnSpc>
                <a:spcPct val="108000"/>
              </a:lnSpc>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r>
              <a:rPr lang="en-US"/>
              <a:t>Click to edit Master title style</a:t>
            </a:r>
            <a:endParaRPr dirty="0"/>
          </a:p>
        </p:txBody>
      </p:sp>
      <p:sp>
        <p:nvSpPr>
          <p:cNvPr id="13" name="Google Shape;13;p2"/>
          <p:cNvSpPr txBox="1">
            <a:spLocks noGrp="1"/>
          </p:cNvSpPr>
          <p:nvPr>
            <p:ph type="subTitle" idx="4"/>
          </p:nvPr>
        </p:nvSpPr>
        <p:spPr>
          <a:xfrm>
            <a:off x="941832" y="6433072"/>
            <a:ext cx="15955277" cy="463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i="0"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r>
              <a:rPr lang="en-US"/>
              <a:t>Click to edit Master subtitle style</a:t>
            </a:r>
            <a:endParaRPr dirty="0"/>
          </a:p>
        </p:txBody>
      </p:sp>
      <p:sp>
        <p:nvSpPr>
          <p:cNvPr id="2" name="TextBox 1">
            <a:extLst>
              <a:ext uri="{FF2B5EF4-FFF2-40B4-BE49-F238E27FC236}">
                <a16:creationId xmlns:a16="http://schemas.microsoft.com/office/drawing/2014/main" id="{945941B5-ADCE-F14E-A377-FA36C520296A}"/>
              </a:ext>
            </a:extLst>
          </p:cNvPr>
          <p:cNvSpPr txBox="1"/>
          <p:nvPr userDrawn="1"/>
        </p:nvSpPr>
        <p:spPr>
          <a:xfrm>
            <a:off x="18432379" y="12729411"/>
            <a:ext cx="0" cy="0"/>
          </a:xfrm>
          <a:prstGeom prst="rect">
            <a:avLst/>
          </a:prstGeom>
        </p:spPr>
        <p:txBody>
          <a:bodyPr vert="horz" wrap="none" lIns="0" tIns="0" rIns="0" bIns="0" rtlCol="0">
            <a:normAutofit fontScale="25000" lnSpcReduction="20000"/>
          </a:bodyPr>
          <a:lstStyle/>
          <a:p>
            <a:pPr algn="l">
              <a:lnSpc>
                <a:spcPct val="129000"/>
              </a:lnSpc>
              <a:spcAft>
                <a:spcPts val="1200"/>
              </a:spcAft>
            </a:pPr>
            <a:endParaRPr lang="en-US" sz="2400" spc="50" dirty="0">
              <a:cs typeface="Optimistic Text" panose="020B0503020203020204" pitchFamily="34" charset="0"/>
            </a:endParaRPr>
          </a:p>
        </p:txBody>
      </p:sp>
    </p:spTree>
    <p:extLst>
      <p:ext uri="{BB962C8B-B14F-4D97-AF65-F5344CB8AC3E}">
        <p14:creationId xmlns:p14="http://schemas.microsoft.com/office/powerpoint/2010/main" val="30676949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Agenda" preserve="1">
  <p:cSld name="Agenda">
    <p:spTree>
      <p:nvGrpSpPr>
        <p:cNvPr id="1" name="Shape 28"/>
        <p:cNvGrpSpPr/>
        <p:nvPr/>
      </p:nvGrpSpPr>
      <p:grpSpPr>
        <a:xfrm>
          <a:off x="0" y="0"/>
          <a:ext cx="0" cy="0"/>
          <a:chOff x="0" y="0"/>
          <a:chExt cx="0" cy="0"/>
        </a:xfrm>
      </p:grpSpPr>
      <p:sp>
        <p:nvSpPr>
          <p:cNvPr id="29" name="Google Shape;29;p3"/>
          <p:cNvSpPr txBox="1">
            <a:spLocks noGrp="1"/>
          </p:cNvSpPr>
          <p:nvPr>
            <p:ph type="body" idx="1"/>
          </p:nvPr>
        </p:nvSpPr>
        <p:spPr>
          <a:xfrm>
            <a:off x="13138577" y="3611880"/>
            <a:ext cx="6583680" cy="9144000"/>
          </a:xfrm>
          <a:prstGeom prst="rect">
            <a:avLst/>
          </a:prstGeom>
        </p:spPr>
        <p:txBody>
          <a:bodyPr spcFirstLastPara="1" wrap="square" lIns="0" tIns="0" rIns="0" bIns="0" anchor="t" anchorCtr="0">
            <a:noAutofit/>
          </a:bodyPr>
          <a:lstStyle>
            <a:lvl1pPr marL="758952" lvl="0" indent="-758952" rtl="0">
              <a:lnSpc>
                <a:spcPct val="120000"/>
              </a:lnSpc>
              <a:spcBef>
                <a:spcPts val="0"/>
              </a:spcBef>
              <a:spcAft>
                <a:spcPts val="7200"/>
              </a:spcAft>
              <a:buClrTx/>
              <a:buSzPct val="100000"/>
              <a:buFont typeface="+mj-lt"/>
              <a:buAutoNum type="arabicPeriod"/>
              <a:defRPr sz="3600" spc="70" baseline="0">
                <a:solidFill>
                  <a:schemeClr val="tx1"/>
                </a:solidFill>
                <a:latin typeface="+mn-lt"/>
              </a:defRPr>
            </a:lvl1pPr>
            <a:lvl2pPr marL="1219110" lvl="1" indent="-533360" rtl="0">
              <a:lnSpc>
                <a:spcPct val="115000"/>
              </a:lnSpc>
              <a:spcBef>
                <a:spcPts val="2400"/>
              </a:spcBef>
              <a:spcAft>
                <a:spcPts val="0"/>
              </a:spcAft>
              <a:buClr>
                <a:schemeClr val="lt1"/>
              </a:buClr>
              <a:buSzPts val="2700"/>
              <a:buAutoNum type="alphaLcPeriod"/>
              <a:defRPr sz="3600">
                <a:solidFill>
                  <a:schemeClr val="lt1"/>
                </a:solidFill>
              </a:defRPr>
            </a:lvl2pPr>
            <a:lvl3pPr marL="1828664" lvl="2" indent="-533360" rtl="0">
              <a:lnSpc>
                <a:spcPct val="115000"/>
              </a:lnSpc>
              <a:spcBef>
                <a:spcPts val="2400"/>
              </a:spcBef>
              <a:spcAft>
                <a:spcPts val="0"/>
              </a:spcAft>
              <a:buClr>
                <a:schemeClr val="lt1"/>
              </a:buClr>
              <a:buSzPts val="2700"/>
              <a:buAutoNum type="romanLcPeriod"/>
              <a:defRPr sz="3600">
                <a:solidFill>
                  <a:schemeClr val="lt1"/>
                </a:solidFill>
              </a:defRPr>
            </a:lvl3pPr>
            <a:lvl4pPr marL="2438218" lvl="3" indent="-533360" rtl="0">
              <a:lnSpc>
                <a:spcPct val="115000"/>
              </a:lnSpc>
              <a:spcBef>
                <a:spcPts val="2400"/>
              </a:spcBef>
              <a:spcAft>
                <a:spcPts val="0"/>
              </a:spcAft>
              <a:buClr>
                <a:schemeClr val="lt1"/>
              </a:buClr>
              <a:buSzPts val="2700"/>
              <a:buAutoNum type="arabicPeriod"/>
              <a:defRPr sz="3600">
                <a:solidFill>
                  <a:schemeClr val="lt1"/>
                </a:solidFill>
              </a:defRPr>
            </a:lvl4pPr>
            <a:lvl5pPr marL="3047772" lvl="4" indent="-533360" rtl="0">
              <a:lnSpc>
                <a:spcPct val="115000"/>
              </a:lnSpc>
              <a:spcBef>
                <a:spcPts val="2400"/>
              </a:spcBef>
              <a:spcAft>
                <a:spcPts val="0"/>
              </a:spcAft>
              <a:buClr>
                <a:schemeClr val="lt1"/>
              </a:buClr>
              <a:buSzPts val="2700"/>
              <a:buAutoNum type="alphaLcPeriod"/>
              <a:defRPr sz="3600">
                <a:solidFill>
                  <a:schemeClr val="lt1"/>
                </a:solidFill>
              </a:defRPr>
            </a:lvl5pPr>
            <a:lvl6pPr marL="3657327" lvl="5" indent="-533360" rtl="0">
              <a:lnSpc>
                <a:spcPct val="115000"/>
              </a:lnSpc>
              <a:spcBef>
                <a:spcPts val="2400"/>
              </a:spcBef>
              <a:spcAft>
                <a:spcPts val="0"/>
              </a:spcAft>
              <a:buClr>
                <a:schemeClr val="lt1"/>
              </a:buClr>
              <a:buSzPts val="2700"/>
              <a:buAutoNum type="romanLcPeriod"/>
              <a:defRPr sz="3600">
                <a:solidFill>
                  <a:schemeClr val="lt1"/>
                </a:solidFill>
              </a:defRPr>
            </a:lvl6pPr>
            <a:lvl7pPr marL="4266880" lvl="6" indent="-533360" rtl="0">
              <a:lnSpc>
                <a:spcPct val="115000"/>
              </a:lnSpc>
              <a:spcBef>
                <a:spcPts val="2400"/>
              </a:spcBef>
              <a:spcAft>
                <a:spcPts val="0"/>
              </a:spcAft>
              <a:buClr>
                <a:schemeClr val="lt1"/>
              </a:buClr>
              <a:buSzPts val="2700"/>
              <a:buAutoNum type="arabicPeriod"/>
              <a:defRPr sz="3600">
                <a:solidFill>
                  <a:schemeClr val="lt1"/>
                </a:solidFill>
              </a:defRPr>
            </a:lvl7pPr>
            <a:lvl8pPr marL="4876435" lvl="7" indent="-533360" rtl="0">
              <a:lnSpc>
                <a:spcPct val="115000"/>
              </a:lnSpc>
              <a:spcBef>
                <a:spcPts val="2400"/>
              </a:spcBef>
              <a:spcAft>
                <a:spcPts val="0"/>
              </a:spcAft>
              <a:buClr>
                <a:schemeClr val="lt1"/>
              </a:buClr>
              <a:buSzPts val="2700"/>
              <a:buAutoNum type="alphaLcPeriod"/>
              <a:defRPr sz="3600">
                <a:solidFill>
                  <a:schemeClr val="lt1"/>
                </a:solidFill>
              </a:defRPr>
            </a:lvl8pPr>
            <a:lvl9pPr marL="5485990" lvl="8" indent="-533360" rtl="0">
              <a:lnSpc>
                <a:spcPct val="115000"/>
              </a:lnSpc>
              <a:spcBef>
                <a:spcPts val="2400"/>
              </a:spcBef>
              <a:spcAft>
                <a:spcPts val="2400"/>
              </a:spcAft>
              <a:buClr>
                <a:schemeClr val="lt1"/>
              </a:buClr>
              <a:buSzPts val="2700"/>
              <a:buAutoNum type="romanLcPeriod"/>
              <a:defRPr sz="3600">
                <a:solidFill>
                  <a:schemeClr val="lt1"/>
                </a:solidFill>
              </a:defRPr>
            </a:lvl9pPr>
          </a:lstStyle>
          <a:p>
            <a:pPr lvl="0"/>
            <a:r>
              <a:rPr lang="en-US"/>
              <a:t>Click to edit Master text styles</a:t>
            </a:r>
          </a:p>
        </p:txBody>
      </p:sp>
      <p:sp>
        <p:nvSpPr>
          <p:cNvPr id="30" name="Google Shape;30;p3"/>
          <p:cNvSpPr txBox="1">
            <a:spLocks noGrp="1"/>
          </p:cNvSpPr>
          <p:nvPr>
            <p:ph type="title"/>
          </p:nvPr>
        </p:nvSpPr>
        <p:spPr>
          <a:xfrm>
            <a:off x="1871712"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dirty="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Tree>
    <p:extLst>
      <p:ext uri="{BB962C8B-B14F-4D97-AF65-F5344CB8AC3E}">
        <p14:creationId xmlns:p14="http://schemas.microsoft.com/office/powerpoint/2010/main" val="2002410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chedule" preserve="1">
  <p:cSld name="Schedule">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871677" y="3520440"/>
            <a:ext cx="5632704" cy="25146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2"/>
              </a:buClr>
              <a:buSzPts val="5600"/>
              <a:buNone/>
              <a:defRPr sz="7200">
                <a:solidFill>
                  <a:schemeClr val="tx1"/>
                </a:solidFill>
                <a:latin typeface="+mj-lt"/>
              </a:defRPr>
            </a:lvl1pPr>
            <a:lvl2pPr lvl="1" algn="ctr" rtl="0">
              <a:spcBef>
                <a:spcPts val="0"/>
              </a:spcBef>
              <a:spcAft>
                <a:spcPts val="0"/>
              </a:spcAft>
              <a:buClr>
                <a:schemeClr val="lt2"/>
              </a:buClr>
              <a:buSzPts val="5600"/>
              <a:buNone/>
              <a:defRPr>
                <a:solidFill>
                  <a:schemeClr val="lt2"/>
                </a:solidFill>
              </a:defRPr>
            </a:lvl2pPr>
            <a:lvl3pPr lvl="2" algn="ctr" rtl="0">
              <a:spcBef>
                <a:spcPts val="0"/>
              </a:spcBef>
              <a:spcAft>
                <a:spcPts val="0"/>
              </a:spcAft>
              <a:buClr>
                <a:schemeClr val="lt2"/>
              </a:buClr>
              <a:buSzPts val="5600"/>
              <a:buNone/>
              <a:defRPr>
                <a:solidFill>
                  <a:schemeClr val="lt2"/>
                </a:solidFill>
              </a:defRPr>
            </a:lvl3pPr>
            <a:lvl4pPr lvl="3" algn="ctr" rtl="0">
              <a:spcBef>
                <a:spcPts val="0"/>
              </a:spcBef>
              <a:spcAft>
                <a:spcPts val="0"/>
              </a:spcAft>
              <a:buClr>
                <a:schemeClr val="lt2"/>
              </a:buClr>
              <a:buSzPts val="5600"/>
              <a:buNone/>
              <a:defRPr>
                <a:solidFill>
                  <a:schemeClr val="lt2"/>
                </a:solidFill>
              </a:defRPr>
            </a:lvl4pPr>
            <a:lvl5pPr lvl="4" algn="ctr" rtl="0">
              <a:spcBef>
                <a:spcPts val="0"/>
              </a:spcBef>
              <a:spcAft>
                <a:spcPts val="0"/>
              </a:spcAft>
              <a:buClr>
                <a:schemeClr val="lt2"/>
              </a:buClr>
              <a:buSzPts val="5600"/>
              <a:buNone/>
              <a:defRPr>
                <a:solidFill>
                  <a:schemeClr val="lt2"/>
                </a:solidFill>
              </a:defRPr>
            </a:lvl5pPr>
            <a:lvl6pPr lvl="5" algn="ctr" rtl="0">
              <a:spcBef>
                <a:spcPts val="0"/>
              </a:spcBef>
              <a:spcAft>
                <a:spcPts val="0"/>
              </a:spcAft>
              <a:buClr>
                <a:schemeClr val="lt2"/>
              </a:buClr>
              <a:buSzPts val="5600"/>
              <a:buNone/>
              <a:defRPr>
                <a:solidFill>
                  <a:schemeClr val="lt2"/>
                </a:solidFill>
              </a:defRPr>
            </a:lvl6pPr>
            <a:lvl7pPr lvl="6" algn="ctr" rtl="0">
              <a:spcBef>
                <a:spcPts val="0"/>
              </a:spcBef>
              <a:spcAft>
                <a:spcPts val="0"/>
              </a:spcAft>
              <a:buClr>
                <a:schemeClr val="lt2"/>
              </a:buClr>
              <a:buSzPts val="5600"/>
              <a:buNone/>
              <a:defRPr>
                <a:solidFill>
                  <a:schemeClr val="lt2"/>
                </a:solidFill>
              </a:defRPr>
            </a:lvl7pPr>
            <a:lvl8pPr lvl="7" algn="ctr" rtl="0">
              <a:spcBef>
                <a:spcPts val="0"/>
              </a:spcBef>
              <a:spcAft>
                <a:spcPts val="0"/>
              </a:spcAft>
              <a:buClr>
                <a:schemeClr val="lt2"/>
              </a:buClr>
              <a:buSzPts val="5600"/>
              <a:buNone/>
              <a:defRPr>
                <a:solidFill>
                  <a:schemeClr val="lt2"/>
                </a:solidFill>
              </a:defRPr>
            </a:lvl8pPr>
            <a:lvl9pPr lvl="8" algn="ctr" rtl="0">
              <a:spcBef>
                <a:spcPts val="0"/>
              </a:spcBef>
              <a:spcAft>
                <a:spcPts val="0"/>
              </a:spcAft>
              <a:buClr>
                <a:schemeClr val="lt2"/>
              </a:buClr>
              <a:buSzPts val="5600"/>
              <a:buNone/>
              <a:defRPr>
                <a:solidFill>
                  <a:schemeClr val="lt2"/>
                </a:solidFill>
              </a:defRPr>
            </a:lvl9pPr>
          </a:lstStyle>
          <a:p>
            <a:pPr lvl="0">
              <a:lnSpc>
                <a:spcPct val="108000"/>
              </a:lnSpc>
            </a:pPr>
            <a:r>
              <a:rPr lang="en-US"/>
              <a:t>Click to edit Master title style</a:t>
            </a:r>
            <a:endParaRPr dirty="0"/>
          </a:p>
        </p:txBody>
      </p:sp>
      <p:sp>
        <p:nvSpPr>
          <p:cNvPr id="33" name="Google Shape;33;p4"/>
          <p:cNvSpPr txBox="1">
            <a:spLocks noGrp="1"/>
          </p:cNvSpPr>
          <p:nvPr>
            <p:ph type="subTitle" idx="1"/>
          </p:nvPr>
        </p:nvSpPr>
        <p:spPr>
          <a:xfrm>
            <a:off x="11260733" y="405758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4" name="Google Shape;34;p4"/>
          <p:cNvSpPr txBox="1">
            <a:spLocks noGrp="1"/>
          </p:cNvSpPr>
          <p:nvPr>
            <p:ph type="subTitle" idx="2"/>
          </p:nvPr>
        </p:nvSpPr>
        <p:spPr>
          <a:xfrm>
            <a:off x="17833090" y="4057588"/>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dirty="0"/>
          </a:p>
        </p:txBody>
      </p:sp>
      <p:sp>
        <p:nvSpPr>
          <p:cNvPr id="35" name="Google Shape;35;p4"/>
          <p:cNvSpPr txBox="1">
            <a:spLocks noGrp="1"/>
          </p:cNvSpPr>
          <p:nvPr>
            <p:ph type="subTitle" idx="3"/>
          </p:nvPr>
        </p:nvSpPr>
        <p:spPr>
          <a:xfrm>
            <a:off x="11260733"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6" name="Google Shape;36;p4"/>
          <p:cNvSpPr txBox="1">
            <a:spLocks noGrp="1"/>
          </p:cNvSpPr>
          <p:nvPr>
            <p:ph type="subTitle" idx="4"/>
          </p:nvPr>
        </p:nvSpPr>
        <p:spPr>
          <a:xfrm>
            <a:off x="17833090" y="3585817"/>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a:r>
              <a:rPr lang="en-US"/>
              <a:t>Click to edit Master subtitle style</a:t>
            </a:r>
            <a:endParaRPr dirty="0"/>
          </a:p>
        </p:txBody>
      </p:sp>
      <p:sp>
        <p:nvSpPr>
          <p:cNvPr id="37" name="Google Shape;37;p4"/>
          <p:cNvSpPr txBox="1">
            <a:spLocks noGrp="1"/>
          </p:cNvSpPr>
          <p:nvPr>
            <p:ph type="subTitle" idx="5"/>
          </p:nvPr>
        </p:nvSpPr>
        <p:spPr>
          <a:xfrm>
            <a:off x="11260733" y="6344262"/>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8" name="Google Shape;38;p4"/>
          <p:cNvSpPr txBox="1">
            <a:spLocks noGrp="1"/>
          </p:cNvSpPr>
          <p:nvPr>
            <p:ph type="subTitle" idx="6"/>
          </p:nvPr>
        </p:nvSpPr>
        <p:spPr>
          <a:xfrm>
            <a:off x="17833090" y="634426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39" name="Google Shape;39;p4"/>
          <p:cNvSpPr txBox="1">
            <a:spLocks noGrp="1"/>
          </p:cNvSpPr>
          <p:nvPr>
            <p:ph type="subTitle" idx="7"/>
          </p:nvPr>
        </p:nvSpPr>
        <p:spPr>
          <a:xfrm>
            <a:off x="11260733"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0" name="Google Shape;40;p4"/>
          <p:cNvSpPr txBox="1">
            <a:spLocks noGrp="1"/>
          </p:cNvSpPr>
          <p:nvPr>
            <p:ph type="subTitle" idx="8"/>
          </p:nvPr>
        </p:nvSpPr>
        <p:spPr>
          <a:xfrm>
            <a:off x="17833090" y="5872480"/>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1" name="Google Shape;41;p4"/>
          <p:cNvSpPr txBox="1">
            <a:spLocks noGrp="1"/>
          </p:cNvSpPr>
          <p:nvPr>
            <p:ph type="subTitle" idx="9"/>
          </p:nvPr>
        </p:nvSpPr>
        <p:spPr>
          <a:xfrm>
            <a:off x="11260733"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2" name="Google Shape;42;p4"/>
          <p:cNvSpPr txBox="1">
            <a:spLocks noGrp="1"/>
          </p:cNvSpPr>
          <p:nvPr>
            <p:ph type="subTitle" idx="13"/>
          </p:nvPr>
        </p:nvSpPr>
        <p:spPr>
          <a:xfrm>
            <a:off x="17833090" y="8630917"/>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3" name="Google Shape;43;p4"/>
          <p:cNvSpPr txBox="1">
            <a:spLocks noGrp="1"/>
          </p:cNvSpPr>
          <p:nvPr>
            <p:ph type="subTitle" idx="14"/>
          </p:nvPr>
        </p:nvSpPr>
        <p:spPr>
          <a:xfrm>
            <a:off x="11260733"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4" name="Google Shape;44;p4"/>
          <p:cNvSpPr txBox="1">
            <a:spLocks noGrp="1"/>
          </p:cNvSpPr>
          <p:nvPr>
            <p:ph type="subTitle" idx="15"/>
          </p:nvPr>
        </p:nvSpPr>
        <p:spPr>
          <a:xfrm>
            <a:off x="17833090" y="8159143"/>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5" name="Google Shape;45;p4"/>
          <p:cNvSpPr txBox="1">
            <a:spLocks noGrp="1"/>
          </p:cNvSpPr>
          <p:nvPr>
            <p:ph type="subTitle" idx="16"/>
          </p:nvPr>
        </p:nvSpPr>
        <p:spPr>
          <a:xfrm>
            <a:off x="11260733"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6" name="Google Shape;46;p4"/>
          <p:cNvSpPr txBox="1">
            <a:spLocks noGrp="1"/>
          </p:cNvSpPr>
          <p:nvPr>
            <p:ph type="subTitle" idx="17"/>
          </p:nvPr>
        </p:nvSpPr>
        <p:spPr>
          <a:xfrm>
            <a:off x="17833090" y="10917591"/>
            <a:ext cx="5633533" cy="685800"/>
          </a:xfrm>
          <a:prstGeom prst="rect">
            <a:avLst/>
          </a:prstGeom>
        </p:spPr>
        <p:txBody>
          <a:bodyPr spcFirstLastPara="1" wrap="square" lIns="0" tIns="0" rIns="0" bIns="0" anchor="t" anchorCtr="0">
            <a:noAutofit/>
          </a:bodyPr>
          <a:lstStyle>
            <a:lvl1pPr marL="0" marR="0" lvl="0" indent="0" algn="l" rtl="0">
              <a:lnSpc>
                <a:spcPct val="120000"/>
              </a:lnSpc>
              <a:spcBef>
                <a:spcPts val="0"/>
              </a:spcBef>
              <a:spcAft>
                <a:spcPts val="0"/>
              </a:spcAft>
              <a:buNone/>
              <a:defRPr sz="3600" spc="70" baseline="0">
                <a:solidFill>
                  <a:schemeClr val="tx1"/>
                </a:solidFill>
                <a:latin typeface="+mn-lt"/>
              </a:defRPr>
            </a:lvl1pPr>
            <a:lvl2pPr lvl="1" rtl="0">
              <a:lnSpc>
                <a:spcPct val="110000"/>
              </a:lnSpc>
              <a:spcBef>
                <a:spcPts val="0"/>
              </a:spcBef>
              <a:spcAft>
                <a:spcPts val="0"/>
              </a:spcAft>
              <a:buNone/>
              <a:defRPr sz="3600"/>
            </a:lvl2pPr>
            <a:lvl3pPr lvl="2" rtl="0">
              <a:lnSpc>
                <a:spcPct val="110000"/>
              </a:lnSpc>
              <a:spcBef>
                <a:spcPts val="0"/>
              </a:spcBef>
              <a:spcAft>
                <a:spcPts val="0"/>
              </a:spcAft>
              <a:buNone/>
              <a:defRPr sz="3600"/>
            </a:lvl3pPr>
            <a:lvl4pPr lvl="3" rtl="0">
              <a:lnSpc>
                <a:spcPct val="110000"/>
              </a:lnSpc>
              <a:spcBef>
                <a:spcPts val="0"/>
              </a:spcBef>
              <a:spcAft>
                <a:spcPts val="0"/>
              </a:spcAft>
              <a:buNone/>
              <a:defRPr sz="3600"/>
            </a:lvl4pPr>
            <a:lvl5pPr lvl="4" rtl="0">
              <a:lnSpc>
                <a:spcPct val="110000"/>
              </a:lnSpc>
              <a:spcBef>
                <a:spcPts val="0"/>
              </a:spcBef>
              <a:spcAft>
                <a:spcPts val="0"/>
              </a:spcAft>
              <a:buNone/>
              <a:defRPr sz="3600"/>
            </a:lvl5pPr>
            <a:lvl6pPr lvl="5" rtl="0">
              <a:lnSpc>
                <a:spcPct val="110000"/>
              </a:lnSpc>
              <a:spcBef>
                <a:spcPts val="0"/>
              </a:spcBef>
              <a:spcAft>
                <a:spcPts val="0"/>
              </a:spcAft>
              <a:buNone/>
              <a:defRPr sz="3600"/>
            </a:lvl6pPr>
            <a:lvl7pPr lvl="6" rtl="0">
              <a:lnSpc>
                <a:spcPct val="110000"/>
              </a:lnSpc>
              <a:spcBef>
                <a:spcPts val="0"/>
              </a:spcBef>
              <a:spcAft>
                <a:spcPts val="0"/>
              </a:spcAft>
              <a:buNone/>
              <a:defRPr sz="3600"/>
            </a:lvl7pPr>
            <a:lvl8pPr lvl="7" rtl="0">
              <a:lnSpc>
                <a:spcPct val="110000"/>
              </a:lnSpc>
              <a:spcBef>
                <a:spcPts val="0"/>
              </a:spcBef>
              <a:spcAft>
                <a:spcPts val="0"/>
              </a:spcAft>
              <a:buNone/>
              <a:defRPr sz="3600"/>
            </a:lvl8pPr>
            <a:lvl9pPr lvl="8" rtl="0">
              <a:lnSpc>
                <a:spcPct val="110000"/>
              </a:lnSpc>
              <a:spcBef>
                <a:spcPts val="0"/>
              </a:spcBef>
              <a:spcAft>
                <a:spcPts val="0"/>
              </a:spcAft>
              <a:buNone/>
              <a:defRPr sz="3600"/>
            </a:lvl9pPr>
          </a:lstStyle>
          <a:p>
            <a:r>
              <a:rPr lang="en-US"/>
              <a:t>Click to edit Master subtitle style</a:t>
            </a:r>
            <a:endParaRPr/>
          </a:p>
        </p:txBody>
      </p:sp>
      <p:sp>
        <p:nvSpPr>
          <p:cNvPr id="47" name="Google Shape;47;p4"/>
          <p:cNvSpPr txBox="1">
            <a:spLocks noGrp="1"/>
          </p:cNvSpPr>
          <p:nvPr>
            <p:ph type="subTitle" idx="18"/>
          </p:nvPr>
        </p:nvSpPr>
        <p:spPr>
          <a:xfrm>
            <a:off x="11260733"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8" name="Google Shape;48;p4"/>
          <p:cNvSpPr txBox="1">
            <a:spLocks noGrp="1"/>
          </p:cNvSpPr>
          <p:nvPr>
            <p:ph type="subTitle" idx="19"/>
          </p:nvPr>
        </p:nvSpPr>
        <p:spPr>
          <a:xfrm>
            <a:off x="17833090" y="10445806"/>
            <a:ext cx="5633533" cy="463200"/>
          </a:xfrm>
          <a:prstGeom prst="rect">
            <a:avLst/>
          </a:prstGeom>
        </p:spPr>
        <p:txBody>
          <a:bodyPr spcFirstLastPara="1" wrap="square" lIns="0" tIns="0" rIns="0" bIns="0" anchor="b" anchorCtr="0">
            <a:noAutofit/>
          </a:bodyPr>
          <a:lstStyle>
            <a:lvl1pPr marL="0" marR="0" lvl="0" indent="0" algn="l" rtl="0">
              <a:lnSpc>
                <a:spcPct val="125000"/>
              </a:lnSpc>
              <a:spcBef>
                <a:spcPts val="0"/>
              </a:spcBef>
              <a:spcAft>
                <a:spcPts val="0"/>
              </a:spcAft>
              <a:buNone/>
              <a:defRPr sz="2200" b="0" spc="4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49" name="Google Shape;49;p4"/>
          <p:cNvSpPr txBox="1">
            <a:spLocks noGrp="1"/>
          </p:cNvSpPr>
          <p:nvPr>
            <p:ph type="subTitle" idx="20"/>
          </p:nvPr>
        </p:nvSpPr>
        <p:spPr>
          <a:xfrm>
            <a:off x="11260733"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dirty="0"/>
          </a:p>
        </p:txBody>
      </p:sp>
      <p:sp>
        <p:nvSpPr>
          <p:cNvPr id="50" name="Google Shape;50;p4"/>
          <p:cNvSpPr txBox="1">
            <a:spLocks noGrp="1"/>
          </p:cNvSpPr>
          <p:nvPr>
            <p:ph type="subTitle" idx="21"/>
          </p:nvPr>
        </p:nvSpPr>
        <p:spPr>
          <a:xfrm>
            <a:off x="17833090" y="4683097"/>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1" name="Google Shape;51;p4"/>
          <p:cNvSpPr txBox="1">
            <a:spLocks noGrp="1"/>
          </p:cNvSpPr>
          <p:nvPr>
            <p:ph type="subTitle" idx="22"/>
          </p:nvPr>
        </p:nvSpPr>
        <p:spPr>
          <a:xfrm>
            <a:off x="11260733"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2" name="Google Shape;52;p4"/>
          <p:cNvSpPr txBox="1">
            <a:spLocks noGrp="1"/>
          </p:cNvSpPr>
          <p:nvPr>
            <p:ph type="subTitle" idx="23"/>
          </p:nvPr>
        </p:nvSpPr>
        <p:spPr>
          <a:xfrm>
            <a:off x="17833090" y="6969760"/>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3" name="Google Shape;53;p4"/>
          <p:cNvSpPr txBox="1">
            <a:spLocks noGrp="1"/>
          </p:cNvSpPr>
          <p:nvPr>
            <p:ph type="subTitle" idx="24"/>
          </p:nvPr>
        </p:nvSpPr>
        <p:spPr>
          <a:xfrm>
            <a:off x="11260733"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4" name="Google Shape;54;p4"/>
          <p:cNvSpPr txBox="1">
            <a:spLocks noGrp="1"/>
          </p:cNvSpPr>
          <p:nvPr>
            <p:ph type="subTitle" idx="25"/>
          </p:nvPr>
        </p:nvSpPr>
        <p:spPr>
          <a:xfrm>
            <a:off x="17833090" y="9256423"/>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5" name="Google Shape;55;p4"/>
          <p:cNvSpPr txBox="1">
            <a:spLocks noGrp="1"/>
          </p:cNvSpPr>
          <p:nvPr>
            <p:ph type="subTitle" idx="26"/>
          </p:nvPr>
        </p:nvSpPr>
        <p:spPr>
          <a:xfrm>
            <a:off x="11260733"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
        <p:nvSpPr>
          <p:cNvPr id="56" name="Google Shape;56;p4"/>
          <p:cNvSpPr txBox="1">
            <a:spLocks noGrp="1"/>
          </p:cNvSpPr>
          <p:nvPr>
            <p:ph type="subTitle" idx="27"/>
          </p:nvPr>
        </p:nvSpPr>
        <p:spPr>
          <a:xfrm>
            <a:off x="17833090" y="11543086"/>
            <a:ext cx="5633533" cy="6858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spc="50" baseline="0">
                <a:solidFill>
                  <a:schemeClr val="tx1"/>
                </a:solidFill>
                <a:latin typeface="+mn-lt"/>
              </a:defRPr>
            </a:lvl1pPr>
            <a:lvl2pPr lvl="1" rtl="0">
              <a:lnSpc>
                <a:spcPct val="125000"/>
              </a:lnSpc>
              <a:spcBef>
                <a:spcPts val="0"/>
              </a:spcBef>
              <a:spcAft>
                <a:spcPts val="0"/>
              </a:spcAft>
              <a:buNone/>
              <a:defRPr b="0">
                <a:solidFill>
                  <a:schemeClr val="dk1"/>
                </a:solidFill>
              </a:defRPr>
            </a:lvl2pPr>
            <a:lvl3pPr lvl="2" rtl="0">
              <a:lnSpc>
                <a:spcPct val="125000"/>
              </a:lnSpc>
              <a:spcBef>
                <a:spcPts val="0"/>
              </a:spcBef>
              <a:spcAft>
                <a:spcPts val="0"/>
              </a:spcAft>
              <a:buNone/>
              <a:defRPr b="0">
                <a:solidFill>
                  <a:schemeClr val="dk1"/>
                </a:solidFill>
              </a:defRPr>
            </a:lvl3pPr>
            <a:lvl4pPr lvl="3" rtl="0">
              <a:lnSpc>
                <a:spcPct val="125000"/>
              </a:lnSpc>
              <a:spcBef>
                <a:spcPts val="0"/>
              </a:spcBef>
              <a:spcAft>
                <a:spcPts val="0"/>
              </a:spcAft>
              <a:buNone/>
              <a:defRPr b="0">
                <a:solidFill>
                  <a:schemeClr val="dk1"/>
                </a:solidFill>
              </a:defRPr>
            </a:lvl4pPr>
            <a:lvl5pPr lvl="4" rtl="0">
              <a:lnSpc>
                <a:spcPct val="125000"/>
              </a:lnSpc>
              <a:spcBef>
                <a:spcPts val="0"/>
              </a:spcBef>
              <a:spcAft>
                <a:spcPts val="0"/>
              </a:spcAft>
              <a:buNone/>
              <a:defRPr b="0">
                <a:solidFill>
                  <a:schemeClr val="dk1"/>
                </a:solidFill>
              </a:defRPr>
            </a:lvl5pPr>
            <a:lvl6pPr lvl="5" rtl="0">
              <a:lnSpc>
                <a:spcPct val="125000"/>
              </a:lnSpc>
              <a:spcBef>
                <a:spcPts val="0"/>
              </a:spcBef>
              <a:spcAft>
                <a:spcPts val="0"/>
              </a:spcAft>
              <a:buNone/>
              <a:defRPr b="0">
                <a:solidFill>
                  <a:schemeClr val="dk1"/>
                </a:solidFill>
              </a:defRPr>
            </a:lvl6pPr>
            <a:lvl7pPr lvl="6" rtl="0">
              <a:lnSpc>
                <a:spcPct val="125000"/>
              </a:lnSpc>
              <a:spcBef>
                <a:spcPts val="0"/>
              </a:spcBef>
              <a:spcAft>
                <a:spcPts val="0"/>
              </a:spcAft>
              <a:buNone/>
              <a:defRPr b="0">
                <a:solidFill>
                  <a:schemeClr val="dk1"/>
                </a:solidFill>
              </a:defRPr>
            </a:lvl7pPr>
            <a:lvl8pPr lvl="7" rtl="0">
              <a:lnSpc>
                <a:spcPct val="125000"/>
              </a:lnSpc>
              <a:spcBef>
                <a:spcPts val="0"/>
              </a:spcBef>
              <a:spcAft>
                <a:spcPts val="0"/>
              </a:spcAft>
              <a:buNone/>
              <a:defRPr b="0">
                <a:solidFill>
                  <a:schemeClr val="dk1"/>
                </a:solidFill>
              </a:defRPr>
            </a:lvl8pPr>
            <a:lvl9pPr lvl="8" rtl="0">
              <a:lnSpc>
                <a:spcPct val="125000"/>
              </a:lnSpc>
              <a:spcBef>
                <a:spcPts val="0"/>
              </a:spcBef>
              <a:spcAft>
                <a:spcPts val="0"/>
              </a:spcAft>
              <a:buNone/>
              <a:defRPr b="0">
                <a:solidFill>
                  <a:schemeClr val="dk1"/>
                </a:solidFill>
              </a:defRPr>
            </a:lvl9pPr>
          </a:lstStyle>
          <a:p>
            <a:r>
              <a:rPr lang="en-US"/>
              <a:t>Click to edit Master subtitle style</a:t>
            </a:r>
            <a:endParaRPr/>
          </a:p>
        </p:txBody>
      </p:sp>
    </p:spTree>
    <p:extLst>
      <p:ext uri="{BB962C8B-B14F-4D97-AF65-F5344CB8AC3E}">
        <p14:creationId xmlns:p14="http://schemas.microsoft.com/office/powerpoint/2010/main" val="2547906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ission" preserve="1">
  <p:cSld name="Mission">
    <p:spTree>
      <p:nvGrpSpPr>
        <p:cNvPr id="1" name="Shape 57"/>
        <p:cNvGrpSpPr/>
        <p:nvPr/>
      </p:nvGrpSpPr>
      <p:grpSpPr>
        <a:xfrm>
          <a:off x="0" y="0"/>
          <a:ext cx="0" cy="0"/>
          <a:chOff x="0" y="0"/>
          <a:chExt cx="0" cy="0"/>
        </a:xfrm>
      </p:grpSpPr>
      <p:sp>
        <p:nvSpPr>
          <p:cNvPr id="58" name="Google Shape;58;p5"/>
          <p:cNvSpPr txBox="1">
            <a:spLocks noGrp="1"/>
          </p:cNvSpPr>
          <p:nvPr>
            <p:ph type="title"/>
          </p:nvPr>
        </p:nvSpPr>
        <p:spPr>
          <a:xfrm>
            <a:off x="1871709" y="4709160"/>
            <a:ext cx="18800064" cy="5486400"/>
          </a:xfrm>
          <a:prstGeom prst="rect">
            <a:avLst/>
          </a:prstGeom>
        </p:spPr>
        <p:txBody>
          <a:bodyPr spcFirstLastPara="1" wrap="square" lIns="0" tIns="0" rIns="0" bIns="0" anchor="t" anchorCtr="0">
            <a:noAutofit/>
          </a:bodyPr>
          <a:lstStyle>
            <a:lvl1pPr lvl="0" rtl="0">
              <a:lnSpc>
                <a:spcPct val="120000"/>
              </a:lnSpc>
              <a:spcBef>
                <a:spcPts val="0"/>
              </a:spcBef>
              <a:spcAft>
                <a:spcPts val="0"/>
              </a:spcAft>
              <a:buClr>
                <a:schemeClr val="lt2"/>
              </a:buClr>
              <a:buSzPts val="3600"/>
              <a:buNone/>
              <a:defRPr sz="4800" b="0" i="0" spc="100" baseline="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59" name="Google Shape;59;p5"/>
          <p:cNvSpPr txBox="1">
            <a:spLocks noGrp="1"/>
          </p:cNvSpPr>
          <p:nvPr>
            <p:ph type="subTitle" idx="1"/>
          </p:nvPr>
        </p:nvSpPr>
        <p:spPr>
          <a:xfrm>
            <a:off x="1871710" y="3657600"/>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3143695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Two-Thirds)" preserve="1" userDrawn="1">
  <p:cSld name="23_Text (Two-Thirds)">
    <p:spTree>
      <p:nvGrpSpPr>
        <p:cNvPr id="1" name="Shape 69"/>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F891E7-7BD0-5E44-844F-8D901D889496}"/>
              </a:ext>
            </a:extLst>
          </p:cNvPr>
          <p:cNvSpPr>
            <a:spLocks noGrp="1"/>
          </p:cNvSpPr>
          <p:nvPr>
            <p:ph type="pic" sz="quarter" idx="11"/>
          </p:nvPr>
        </p:nvSpPr>
        <p:spPr>
          <a:xfrm>
            <a:off x="15955963" y="0"/>
            <a:ext cx="8431211"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1"/>
                </a:solidFill>
                <a:latin typeface="+mj-lt"/>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03115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572768" y="3591578"/>
            <a:ext cx="19083528" cy="5486400"/>
          </a:xfrm>
          <a:prstGeom prst="rect">
            <a:avLst/>
          </a:prstGeom>
          <a:noFill/>
          <a:ln>
            <a:noFill/>
          </a:ln>
        </p:spPr>
        <p:txBody>
          <a:bodyPr spcFirstLastPara="1" wrap="square" lIns="0" tIns="0" rIns="0" bIns="0" anchor="t" anchorCtr="0">
            <a:noAutofit/>
          </a:bodyPr>
          <a:lstStyle>
            <a:lvl1pPr marL="292608" lvl="0" indent="-292608" rtl="0">
              <a:lnSpc>
                <a:spcPct val="120000"/>
              </a:lnSpc>
              <a:spcBef>
                <a:spcPts val="0"/>
              </a:spcBef>
              <a:spcAft>
                <a:spcPts val="0"/>
              </a:spcAft>
              <a:buClr>
                <a:schemeClr val="lt2"/>
              </a:buClr>
              <a:buSzPts val="3600"/>
              <a:buNone/>
              <a:defRPr sz="4800" spc="100" dirty="0">
                <a:solidFill>
                  <a:schemeClr val="tx1"/>
                </a:solidFill>
                <a:latin typeface="+mn-lt"/>
                <a:cs typeface="Optimistic Text" panose="020B0503020203020204" pitchFamily="34" charset="0"/>
              </a:defRPr>
            </a:lvl1pPr>
            <a:lvl2pPr lvl="1" algn="ctr" rtl="0">
              <a:lnSpc>
                <a:spcPct val="125000"/>
              </a:lnSpc>
              <a:spcBef>
                <a:spcPts val="0"/>
              </a:spcBef>
              <a:spcAft>
                <a:spcPts val="0"/>
              </a:spcAft>
              <a:buClr>
                <a:schemeClr val="lt2"/>
              </a:buClr>
              <a:buSzPts val="3600"/>
              <a:buNone/>
              <a:defRPr sz="4800">
                <a:solidFill>
                  <a:schemeClr val="lt2"/>
                </a:solidFill>
              </a:defRPr>
            </a:lvl2pPr>
            <a:lvl3pPr lvl="2" algn="ctr" rtl="0">
              <a:lnSpc>
                <a:spcPct val="125000"/>
              </a:lnSpc>
              <a:spcBef>
                <a:spcPts val="0"/>
              </a:spcBef>
              <a:spcAft>
                <a:spcPts val="0"/>
              </a:spcAft>
              <a:buClr>
                <a:schemeClr val="lt2"/>
              </a:buClr>
              <a:buSzPts val="3600"/>
              <a:buNone/>
              <a:defRPr sz="4800">
                <a:solidFill>
                  <a:schemeClr val="lt2"/>
                </a:solidFill>
              </a:defRPr>
            </a:lvl3pPr>
            <a:lvl4pPr lvl="3" algn="ctr" rtl="0">
              <a:lnSpc>
                <a:spcPct val="125000"/>
              </a:lnSpc>
              <a:spcBef>
                <a:spcPts val="0"/>
              </a:spcBef>
              <a:spcAft>
                <a:spcPts val="0"/>
              </a:spcAft>
              <a:buClr>
                <a:schemeClr val="lt2"/>
              </a:buClr>
              <a:buSzPts val="3600"/>
              <a:buNone/>
              <a:defRPr sz="4800">
                <a:solidFill>
                  <a:schemeClr val="lt2"/>
                </a:solidFill>
              </a:defRPr>
            </a:lvl4pPr>
            <a:lvl5pPr lvl="4" algn="ctr" rtl="0">
              <a:lnSpc>
                <a:spcPct val="125000"/>
              </a:lnSpc>
              <a:spcBef>
                <a:spcPts val="0"/>
              </a:spcBef>
              <a:spcAft>
                <a:spcPts val="0"/>
              </a:spcAft>
              <a:buClr>
                <a:schemeClr val="lt2"/>
              </a:buClr>
              <a:buSzPts val="3600"/>
              <a:buNone/>
              <a:defRPr sz="4800">
                <a:solidFill>
                  <a:schemeClr val="lt2"/>
                </a:solidFill>
              </a:defRPr>
            </a:lvl5pPr>
            <a:lvl6pPr lvl="5" algn="ctr" rtl="0">
              <a:lnSpc>
                <a:spcPct val="125000"/>
              </a:lnSpc>
              <a:spcBef>
                <a:spcPts val="0"/>
              </a:spcBef>
              <a:spcAft>
                <a:spcPts val="0"/>
              </a:spcAft>
              <a:buClr>
                <a:schemeClr val="lt2"/>
              </a:buClr>
              <a:buSzPts val="3600"/>
              <a:buNone/>
              <a:defRPr sz="4800">
                <a:solidFill>
                  <a:schemeClr val="lt2"/>
                </a:solidFill>
              </a:defRPr>
            </a:lvl6pPr>
            <a:lvl7pPr lvl="6" algn="ctr" rtl="0">
              <a:lnSpc>
                <a:spcPct val="125000"/>
              </a:lnSpc>
              <a:spcBef>
                <a:spcPts val="0"/>
              </a:spcBef>
              <a:spcAft>
                <a:spcPts val="0"/>
              </a:spcAft>
              <a:buClr>
                <a:schemeClr val="lt2"/>
              </a:buClr>
              <a:buSzPts val="3600"/>
              <a:buNone/>
              <a:defRPr sz="4800">
                <a:solidFill>
                  <a:schemeClr val="lt2"/>
                </a:solidFill>
              </a:defRPr>
            </a:lvl7pPr>
            <a:lvl8pPr lvl="7" algn="ctr" rtl="0">
              <a:lnSpc>
                <a:spcPct val="125000"/>
              </a:lnSpc>
              <a:spcBef>
                <a:spcPts val="0"/>
              </a:spcBef>
              <a:spcAft>
                <a:spcPts val="0"/>
              </a:spcAft>
              <a:buClr>
                <a:schemeClr val="lt2"/>
              </a:buClr>
              <a:buSzPts val="3600"/>
              <a:buNone/>
              <a:defRPr sz="4800">
                <a:solidFill>
                  <a:schemeClr val="lt2"/>
                </a:solidFill>
              </a:defRPr>
            </a:lvl8pPr>
            <a:lvl9pPr lvl="8" algn="ctr" rtl="0">
              <a:lnSpc>
                <a:spcPct val="125000"/>
              </a:lnSpc>
              <a:spcBef>
                <a:spcPts val="0"/>
              </a:spcBef>
              <a:spcAft>
                <a:spcPts val="0"/>
              </a:spcAft>
              <a:buClr>
                <a:schemeClr val="lt2"/>
              </a:buClr>
              <a:buSzPts val="3600"/>
              <a:buNone/>
              <a:defRPr sz="4800">
                <a:solidFill>
                  <a:schemeClr val="lt2"/>
                </a:solidFill>
              </a:defRPr>
            </a:lvl9pPr>
          </a:lstStyle>
          <a:p>
            <a:pPr lvl="0">
              <a:lnSpc>
                <a:spcPct val="120000"/>
              </a:lnSpc>
              <a:buSzPts val="3600"/>
            </a:pPr>
            <a:r>
              <a:rPr lang="en-US"/>
              <a:t>Click to edit Master title style</a:t>
            </a:r>
            <a:endParaRPr dirty="0"/>
          </a:p>
        </p:txBody>
      </p:sp>
      <p:sp>
        <p:nvSpPr>
          <p:cNvPr id="62" name="Google Shape;62;p6"/>
          <p:cNvSpPr txBox="1">
            <a:spLocks noGrp="1"/>
          </p:cNvSpPr>
          <p:nvPr>
            <p:ph type="subTitle" idx="1"/>
          </p:nvPr>
        </p:nvSpPr>
        <p:spPr>
          <a:xfrm>
            <a:off x="1871710" y="9589975"/>
            <a:ext cx="17839123" cy="463200"/>
          </a:xfrm>
          <a:prstGeom prst="rect">
            <a:avLst/>
          </a:prstGeom>
          <a:noFill/>
          <a:ln>
            <a:noFill/>
          </a:ln>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1" cap="all" spc="240" baseline="0" dirty="0">
                <a:solidFill>
                  <a:schemeClr val="tx1"/>
                </a:solidFill>
                <a:latin typeface="+mn-lt"/>
              </a:defRPr>
            </a:lvl1pPr>
            <a:lvl2pPr lvl="1" rtl="0">
              <a:lnSpc>
                <a:spcPct val="125000"/>
              </a:lnSpc>
              <a:spcBef>
                <a:spcPts val="0"/>
              </a:spcBef>
              <a:spcAft>
                <a:spcPts val="0"/>
              </a:spcAft>
              <a:buNone/>
              <a:defRPr sz="2400">
                <a:solidFill>
                  <a:schemeClr val="lt1"/>
                </a:solidFill>
              </a:defRPr>
            </a:lvl2pPr>
            <a:lvl3pPr lvl="2" rtl="0">
              <a:lnSpc>
                <a:spcPct val="125000"/>
              </a:lnSpc>
              <a:spcBef>
                <a:spcPts val="0"/>
              </a:spcBef>
              <a:spcAft>
                <a:spcPts val="0"/>
              </a:spcAft>
              <a:buNone/>
              <a:defRPr sz="2400">
                <a:solidFill>
                  <a:schemeClr val="lt1"/>
                </a:solidFill>
              </a:defRPr>
            </a:lvl3pPr>
            <a:lvl4pPr lvl="3" rtl="0">
              <a:lnSpc>
                <a:spcPct val="125000"/>
              </a:lnSpc>
              <a:spcBef>
                <a:spcPts val="0"/>
              </a:spcBef>
              <a:spcAft>
                <a:spcPts val="0"/>
              </a:spcAft>
              <a:buNone/>
              <a:defRPr sz="2400">
                <a:solidFill>
                  <a:schemeClr val="lt1"/>
                </a:solidFill>
              </a:defRPr>
            </a:lvl4pPr>
            <a:lvl5pPr lvl="4" rtl="0">
              <a:lnSpc>
                <a:spcPct val="125000"/>
              </a:lnSpc>
              <a:spcBef>
                <a:spcPts val="0"/>
              </a:spcBef>
              <a:spcAft>
                <a:spcPts val="0"/>
              </a:spcAft>
              <a:buNone/>
              <a:defRPr sz="2400">
                <a:solidFill>
                  <a:schemeClr val="lt1"/>
                </a:solidFill>
              </a:defRPr>
            </a:lvl5pPr>
            <a:lvl6pPr lvl="5" rtl="0">
              <a:lnSpc>
                <a:spcPct val="125000"/>
              </a:lnSpc>
              <a:spcBef>
                <a:spcPts val="0"/>
              </a:spcBef>
              <a:spcAft>
                <a:spcPts val="0"/>
              </a:spcAft>
              <a:buNone/>
              <a:defRPr sz="2400">
                <a:solidFill>
                  <a:schemeClr val="lt1"/>
                </a:solidFill>
              </a:defRPr>
            </a:lvl6pPr>
            <a:lvl7pPr lvl="6" rtl="0">
              <a:lnSpc>
                <a:spcPct val="125000"/>
              </a:lnSpc>
              <a:spcBef>
                <a:spcPts val="0"/>
              </a:spcBef>
              <a:spcAft>
                <a:spcPts val="0"/>
              </a:spcAft>
              <a:buNone/>
              <a:defRPr sz="2400">
                <a:solidFill>
                  <a:schemeClr val="lt1"/>
                </a:solidFill>
              </a:defRPr>
            </a:lvl7pPr>
            <a:lvl8pPr lvl="7" rtl="0">
              <a:lnSpc>
                <a:spcPct val="125000"/>
              </a:lnSpc>
              <a:spcBef>
                <a:spcPts val="0"/>
              </a:spcBef>
              <a:spcAft>
                <a:spcPts val="0"/>
              </a:spcAft>
              <a:buNone/>
              <a:defRPr sz="2400">
                <a:solidFill>
                  <a:schemeClr val="lt1"/>
                </a:solidFill>
              </a:defRPr>
            </a:lvl8pPr>
            <a:lvl9pPr lvl="8" rtl="0">
              <a:lnSpc>
                <a:spcPct val="125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Tree>
    <p:extLst>
      <p:ext uri="{BB962C8B-B14F-4D97-AF65-F5344CB8AC3E}">
        <p14:creationId xmlns:p14="http://schemas.microsoft.com/office/powerpoint/2010/main" val="42671308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preserve="1">
  <p:cSld name="Section">
    <p:spTree>
      <p:nvGrpSpPr>
        <p:cNvPr id="1" name="Shape 63"/>
        <p:cNvGrpSpPr/>
        <p:nvPr/>
      </p:nvGrpSpPr>
      <p:grpSpPr>
        <a:xfrm>
          <a:off x="0" y="0"/>
          <a:ext cx="0" cy="0"/>
          <a:chOff x="0" y="0"/>
          <a:chExt cx="0" cy="0"/>
        </a:xfrm>
      </p:grpSpPr>
      <p:sp>
        <p:nvSpPr>
          <p:cNvPr id="64" name="Google Shape;64;p7"/>
          <p:cNvSpPr txBox="1">
            <a:spLocks noGrp="1"/>
          </p:cNvSpPr>
          <p:nvPr>
            <p:ph type="ctrTitle"/>
          </p:nvPr>
        </p:nvSpPr>
        <p:spPr>
          <a:xfrm>
            <a:off x="1871710" y="3520440"/>
            <a:ext cx="15955277" cy="2542032"/>
          </a:xfrm>
          <a:prstGeom prst="rect">
            <a:avLst/>
          </a:prstGeom>
          <a:noFill/>
          <a:ln>
            <a:noFill/>
          </a:ln>
        </p:spPr>
        <p:txBody>
          <a:bodyPr spcFirstLastPara="1" wrap="square" lIns="0" tIns="0" rIns="0" bIns="0" anchor="t" anchorCtr="0">
            <a:noAutofit/>
          </a:bodyPr>
          <a:lstStyle>
            <a:lvl1pPr lvl="0" rtl="0">
              <a:lnSpc>
                <a:spcPts val="8640"/>
              </a:lnSpc>
              <a:spcBef>
                <a:spcPts val="0"/>
              </a:spcBef>
              <a:spcAft>
                <a:spcPts val="0"/>
              </a:spcAft>
              <a:buClr>
                <a:schemeClr val="lt2"/>
              </a:buClr>
              <a:buSzPts val="5600"/>
              <a:buNone/>
              <a:defRPr sz="7200" spc="220" baseline="0">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lnSpc>
                <a:spcPct val="108000"/>
              </a:lnSpc>
            </a:pPr>
            <a:r>
              <a:rPr lang="en-US" dirty="0"/>
              <a:t>Click to edit Master title style</a:t>
            </a:r>
            <a:endParaRPr dirty="0"/>
          </a:p>
        </p:txBody>
      </p:sp>
    </p:spTree>
    <p:extLst>
      <p:ext uri="{BB962C8B-B14F-4D97-AF65-F5344CB8AC3E}">
        <p14:creationId xmlns:p14="http://schemas.microsoft.com/office/powerpoint/2010/main" val="851007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xt (Full)" preserve="1" userDrawn="1">
  <p:cSld name="Text (Full)">
    <p:spTree>
      <p:nvGrpSpPr>
        <p:cNvPr id="1" name="Shape 65"/>
        <p:cNvGrpSpPr/>
        <p:nvPr/>
      </p:nvGrpSpPr>
      <p:grpSpPr>
        <a:xfrm>
          <a:off x="0" y="0"/>
          <a:ext cx="0" cy="0"/>
          <a:chOff x="0" y="0"/>
          <a:chExt cx="0" cy="0"/>
        </a:xfrm>
      </p:grpSpPr>
      <p:sp>
        <p:nvSpPr>
          <p:cNvPr id="68" name="Google Shape;68;p8"/>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dirty="0"/>
              <a:t>Click to edit Master subtitle style</a:t>
            </a:r>
            <a:endParaRPr dirty="0"/>
          </a:p>
        </p:txBody>
      </p:sp>
      <p:sp>
        <p:nvSpPr>
          <p:cNvPr id="8" name="Title 7">
            <a:extLst>
              <a:ext uri="{FF2B5EF4-FFF2-40B4-BE49-F238E27FC236}">
                <a16:creationId xmlns:a16="http://schemas.microsoft.com/office/drawing/2014/main" id="{9802A837-703F-8C4E-B9FD-084AD2C8D8CD}"/>
              </a:ext>
            </a:extLst>
          </p:cNvPr>
          <p:cNvSpPr>
            <a:spLocks noGrp="1"/>
          </p:cNvSpPr>
          <p:nvPr>
            <p:ph type="title"/>
          </p:nvPr>
        </p:nvSpPr>
        <p:spPr/>
        <p:txBody>
          <a:bodyPr>
            <a:noAutofit/>
          </a:bodyPr>
          <a:lstStyle>
            <a:lvl1pPr>
              <a:lnSpc>
                <a:spcPts val="8640"/>
              </a:lnSpc>
              <a:defRPr>
                <a:solidFill>
                  <a:schemeClr val="tx1"/>
                </a:solidFill>
                <a:latin typeface="+mj-lt"/>
              </a:defRPr>
            </a:lvl1pPr>
          </a:lstStyle>
          <a:p>
            <a:r>
              <a:rPr lang="en-US" dirty="0"/>
              <a:t>Click to edit Master title style</a:t>
            </a:r>
          </a:p>
        </p:txBody>
      </p:sp>
      <p:sp>
        <p:nvSpPr>
          <p:cNvPr id="10" name="Text Placeholder 9">
            <a:extLst>
              <a:ext uri="{FF2B5EF4-FFF2-40B4-BE49-F238E27FC236}">
                <a16:creationId xmlns:a16="http://schemas.microsoft.com/office/drawing/2014/main" id="{2B114AAB-F6C5-4D4F-94EF-9DEFEF42DEEC}"/>
              </a:ext>
            </a:extLst>
          </p:cNvPr>
          <p:cNvSpPr>
            <a:spLocks noGrp="1"/>
          </p:cNvSpPr>
          <p:nvPr>
            <p:ph type="body" sz="quarter" idx="10"/>
          </p:nvPr>
        </p:nvSpPr>
        <p:spPr>
          <a:xfrm>
            <a:off x="933450" y="5397135"/>
            <a:ext cx="19716750" cy="6172200"/>
          </a:xfrm>
        </p:spPr>
        <p:txBody>
          <a:bodyPr>
            <a:noAutofit/>
          </a:bodyPr>
          <a:lstStyle>
            <a:lvl1pPr marL="0" indent="0">
              <a:lnSpc>
                <a:spcPts val="3000"/>
              </a:lnSpc>
              <a:tabLst/>
              <a:defRPr sz="2000">
                <a:solidFill>
                  <a:schemeClr val="tx1"/>
                </a:solidFill>
                <a:latin typeface="+mn-lt"/>
              </a:defRPr>
            </a:lvl1pPr>
            <a:lvl2pPr>
              <a:lnSpc>
                <a:spcPts val="3000"/>
              </a:lnSpc>
              <a:buClrTx/>
              <a:defRPr sz="2000">
                <a:solidFill>
                  <a:schemeClr val="tx1"/>
                </a:solidFill>
                <a:latin typeface="+mn-lt"/>
              </a:defRPr>
            </a:lvl2pPr>
            <a:lvl3pPr>
              <a:lnSpc>
                <a:spcPts val="3000"/>
              </a:lnSpc>
              <a:buClrTx/>
              <a:defRPr sz="2000">
                <a:solidFill>
                  <a:schemeClr val="tx1"/>
                </a:solidFill>
                <a:latin typeface="+mn-lt"/>
              </a:defRPr>
            </a:lvl3pPr>
            <a:lvl4pPr>
              <a:lnSpc>
                <a:spcPts val="3000"/>
              </a:lnSpc>
              <a:buClrTx/>
              <a:defRPr sz="2000">
                <a:solidFill>
                  <a:schemeClr val="tx1"/>
                </a:solidFill>
                <a:latin typeface="+mn-lt"/>
              </a:defRPr>
            </a:lvl4pPr>
            <a:lvl5pPr>
              <a:lnSpc>
                <a:spcPts val="3000"/>
              </a:lnSpc>
              <a:buClrTx/>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8434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xt (Two-Thirds)" preserve="1" userDrawn="1">
  <p:cSld name="Text (Two-Thirds)">
    <p:spTree>
      <p:nvGrpSpPr>
        <p:cNvPr id="1" name="Shape 69"/>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AF891E7-7BD0-5E44-844F-8D901D889496}"/>
              </a:ext>
            </a:extLst>
          </p:cNvPr>
          <p:cNvSpPr>
            <a:spLocks noGrp="1"/>
          </p:cNvSpPr>
          <p:nvPr>
            <p:ph type="pic" sz="quarter" idx="11"/>
          </p:nvPr>
        </p:nvSpPr>
        <p:spPr>
          <a:xfrm>
            <a:off x="15955963" y="0"/>
            <a:ext cx="8431211"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10" name="Google Shape;68;p8">
            <a:extLst>
              <a:ext uri="{FF2B5EF4-FFF2-40B4-BE49-F238E27FC236}">
                <a16:creationId xmlns:a16="http://schemas.microsoft.com/office/drawing/2014/main" id="{84D29419-7329-034D-BFB2-B9BC9B2E629E}"/>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11" name="Title 7">
            <a:extLst>
              <a:ext uri="{FF2B5EF4-FFF2-40B4-BE49-F238E27FC236}">
                <a16:creationId xmlns:a16="http://schemas.microsoft.com/office/drawing/2014/main" id="{17059566-AACA-6842-8A17-FDCD70EB04D8}"/>
              </a:ext>
            </a:extLst>
          </p:cNvPr>
          <p:cNvSpPr>
            <a:spLocks noGrp="1"/>
          </p:cNvSpPr>
          <p:nvPr>
            <p:ph type="title"/>
          </p:nvPr>
        </p:nvSpPr>
        <p:spPr>
          <a:xfrm>
            <a:off x="932690" y="3382159"/>
            <a:ext cx="14083474" cy="2514600"/>
          </a:xfrm>
        </p:spPr>
        <p:txBody>
          <a:bodyPr/>
          <a:lstStyle>
            <a:lvl1pPr>
              <a:defRPr>
                <a:solidFill>
                  <a:schemeClr val="tx1"/>
                </a:solidFill>
                <a:latin typeface="+mj-lt"/>
              </a:defRPr>
            </a:lvl1pPr>
          </a:lstStyle>
          <a:p>
            <a:r>
              <a:rPr lang="en-US"/>
              <a:t>Click to edit Master title style</a:t>
            </a:r>
            <a:endParaRPr lang="en-US" dirty="0"/>
          </a:p>
        </p:txBody>
      </p:sp>
      <p:sp>
        <p:nvSpPr>
          <p:cNvPr id="12" name="Text Placeholder 9">
            <a:extLst>
              <a:ext uri="{FF2B5EF4-FFF2-40B4-BE49-F238E27FC236}">
                <a16:creationId xmlns:a16="http://schemas.microsoft.com/office/drawing/2014/main" id="{8164FD95-6641-FF4C-B71F-02364BC969AB}"/>
              </a:ext>
            </a:extLst>
          </p:cNvPr>
          <p:cNvSpPr>
            <a:spLocks noGrp="1"/>
          </p:cNvSpPr>
          <p:nvPr>
            <p:ph type="body" sz="quarter" idx="10"/>
          </p:nvPr>
        </p:nvSpPr>
        <p:spPr>
          <a:xfrm>
            <a:off x="877824" y="6584734"/>
            <a:ext cx="14122662"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57025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Half)" preserve="1" userDrawn="1">
  <p:cSld name="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2E60296-0A32-7E4B-8A34-827A66945AD1}"/>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85983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xt (Third)" preserve="1" userDrawn="1">
  <p:cSld name="Text (Third)">
    <p:spTree>
      <p:nvGrpSpPr>
        <p:cNvPr id="1" name="Shape 77"/>
        <p:cNvGrpSpPr/>
        <p:nvPr/>
      </p:nvGrpSpPr>
      <p:grpSpPr>
        <a:xfrm>
          <a:off x="0" y="0"/>
          <a:ext cx="0" cy="0"/>
          <a:chOff x="0" y="0"/>
          <a:chExt cx="0" cy="0"/>
        </a:xfrm>
      </p:grpSpPr>
      <p:sp>
        <p:nvSpPr>
          <p:cNvPr id="5" name="Picture Placeholder 5">
            <a:extLst>
              <a:ext uri="{FF2B5EF4-FFF2-40B4-BE49-F238E27FC236}">
                <a16:creationId xmlns:a16="http://schemas.microsoft.com/office/drawing/2014/main" id="{EC8921FF-B2CB-1149-9660-CA6FF13C4118}"/>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6" name="Google Shape;68;p8">
            <a:extLst>
              <a:ext uri="{FF2B5EF4-FFF2-40B4-BE49-F238E27FC236}">
                <a16:creationId xmlns:a16="http://schemas.microsoft.com/office/drawing/2014/main" id="{6AB2B35B-4013-F040-B0E9-D96DB6344053}"/>
              </a:ext>
            </a:extLst>
          </p:cNvPr>
          <p:cNvSpPr txBox="1">
            <a:spLocks noGrp="1"/>
          </p:cNvSpPr>
          <p:nvPr>
            <p:ph type="subTitle" idx="2"/>
          </p:nvPr>
        </p:nvSpPr>
        <p:spPr>
          <a:xfrm>
            <a:off x="932822" y="909036"/>
            <a:ext cx="6571292"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7" name="Title 7">
            <a:extLst>
              <a:ext uri="{FF2B5EF4-FFF2-40B4-BE49-F238E27FC236}">
                <a16:creationId xmlns:a16="http://schemas.microsoft.com/office/drawing/2014/main" id="{41A8F17A-F354-C44E-82FE-6602EC578C94}"/>
              </a:ext>
            </a:extLst>
          </p:cNvPr>
          <p:cNvSpPr>
            <a:spLocks noGrp="1"/>
          </p:cNvSpPr>
          <p:nvPr>
            <p:ph type="title"/>
          </p:nvPr>
        </p:nvSpPr>
        <p:spPr>
          <a:xfrm>
            <a:off x="932690" y="2762305"/>
            <a:ext cx="6571423" cy="4320207"/>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41E9CD74-CC76-C240-B810-EECD17CA37D0}"/>
              </a:ext>
            </a:extLst>
          </p:cNvPr>
          <p:cNvSpPr>
            <a:spLocks noGrp="1"/>
          </p:cNvSpPr>
          <p:nvPr>
            <p:ph type="body" sz="quarter" idx="10"/>
          </p:nvPr>
        </p:nvSpPr>
        <p:spPr>
          <a:xfrm>
            <a:off x="877823" y="7770486"/>
            <a:ext cx="662628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73013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lumns (Two)" preserve="1" userDrawn="1">
  <p:cSld name="Columns (Two)">
    <p:spTree>
      <p:nvGrpSpPr>
        <p:cNvPr id="1" name="Shape 81"/>
        <p:cNvGrpSpPr/>
        <p:nvPr/>
      </p:nvGrpSpPr>
      <p:grpSpPr>
        <a:xfrm>
          <a:off x="0" y="0"/>
          <a:ext cx="0" cy="0"/>
          <a:chOff x="0" y="0"/>
          <a:chExt cx="0" cy="0"/>
        </a:xfrm>
      </p:grpSpPr>
      <p:sp>
        <p:nvSpPr>
          <p:cNvPr id="3" name="Text Placeholder 2">
            <a:extLst>
              <a:ext uri="{FF2B5EF4-FFF2-40B4-BE49-F238E27FC236}">
                <a16:creationId xmlns:a16="http://schemas.microsoft.com/office/drawing/2014/main" id="{477037FB-4A1C-5A4C-AF9E-D1F30F6BB43D}"/>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82" name="Google Shape;82;p12"/>
          <p:cNvSpPr txBox="1">
            <a:spLocks noGrp="1"/>
          </p:cNvSpPr>
          <p:nvPr>
            <p:ph type="title"/>
          </p:nvPr>
        </p:nvSpPr>
        <p:spPr>
          <a:xfrm>
            <a:off x="1872341" y="2761488"/>
            <a:ext cx="8450347" cy="4315968"/>
          </a:xfrm>
          <a:prstGeom prst="rect">
            <a:avLst/>
          </a:prstGeom>
        </p:spPr>
        <p:txBody>
          <a:bodyPr spcFirstLastPara="1" wrap="square" lIns="0" tIns="0" rIns="0" bIns="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r>
              <a:rPr lang="en-US"/>
              <a:t>Click to edit Master title style</a:t>
            </a:r>
            <a:endParaRPr dirty="0"/>
          </a:p>
        </p:txBody>
      </p:sp>
      <p:sp>
        <p:nvSpPr>
          <p:cNvPr id="85" name="Google Shape;85;p12"/>
          <p:cNvSpPr txBox="1">
            <a:spLocks noGrp="1"/>
          </p:cNvSpPr>
          <p:nvPr>
            <p:ph type="title" idx="3"/>
          </p:nvPr>
        </p:nvSpPr>
        <p:spPr>
          <a:xfrm>
            <a:off x="14077500" y="2761488"/>
            <a:ext cx="8450300" cy="4315968"/>
          </a:xfrm>
          <a:prstGeom prst="rect">
            <a:avLst/>
          </a:prstGeom>
        </p:spPr>
        <p:txBody>
          <a:bodyPr spcFirstLastPara="1" vert="horz" wrap="square" lIns="0" tIns="0" rIns="0" bIns="0" rtlCol="0" anchor="b" anchorCtr="0">
            <a:noAutofit/>
          </a:bodyPr>
          <a:lstStyle>
            <a:lvl1pPr lvl="0" rtl="0">
              <a:spcBef>
                <a:spcPts val="0"/>
              </a:spcBef>
              <a:spcAft>
                <a:spcPts val="0"/>
              </a:spcAft>
              <a:buClr>
                <a:schemeClr val="lt2"/>
              </a:buClr>
              <a:buSzPts val="5600"/>
              <a:buNone/>
              <a:defRPr>
                <a:solidFill>
                  <a:schemeClr val="tx1"/>
                </a:solidFill>
                <a:latin typeface="+mj-lt"/>
              </a:defRPr>
            </a:lvl1pPr>
            <a:lvl2pPr lvl="1" rtl="0">
              <a:spcBef>
                <a:spcPts val="0"/>
              </a:spcBef>
              <a:spcAft>
                <a:spcPts val="0"/>
              </a:spcAft>
              <a:buClr>
                <a:schemeClr val="lt2"/>
              </a:buClr>
              <a:buSzPts val="5600"/>
              <a:buNone/>
              <a:defRPr>
                <a:solidFill>
                  <a:schemeClr val="lt2"/>
                </a:solidFill>
              </a:defRPr>
            </a:lvl2pPr>
            <a:lvl3pPr lvl="2" rtl="0">
              <a:spcBef>
                <a:spcPts val="0"/>
              </a:spcBef>
              <a:spcAft>
                <a:spcPts val="0"/>
              </a:spcAft>
              <a:buClr>
                <a:schemeClr val="lt2"/>
              </a:buClr>
              <a:buSzPts val="5600"/>
              <a:buNone/>
              <a:defRPr>
                <a:solidFill>
                  <a:schemeClr val="lt2"/>
                </a:solidFill>
              </a:defRPr>
            </a:lvl3pPr>
            <a:lvl4pPr lvl="3" rtl="0">
              <a:spcBef>
                <a:spcPts val="0"/>
              </a:spcBef>
              <a:spcAft>
                <a:spcPts val="0"/>
              </a:spcAft>
              <a:buClr>
                <a:schemeClr val="lt2"/>
              </a:buClr>
              <a:buSzPts val="5600"/>
              <a:buNone/>
              <a:defRPr>
                <a:solidFill>
                  <a:schemeClr val="lt2"/>
                </a:solidFill>
              </a:defRPr>
            </a:lvl4pPr>
            <a:lvl5pPr lvl="4" rtl="0">
              <a:spcBef>
                <a:spcPts val="0"/>
              </a:spcBef>
              <a:spcAft>
                <a:spcPts val="0"/>
              </a:spcAft>
              <a:buClr>
                <a:schemeClr val="lt2"/>
              </a:buClr>
              <a:buSzPts val="5600"/>
              <a:buNone/>
              <a:defRPr>
                <a:solidFill>
                  <a:schemeClr val="lt2"/>
                </a:solidFill>
              </a:defRPr>
            </a:lvl5pPr>
            <a:lvl6pPr lvl="5" rtl="0">
              <a:spcBef>
                <a:spcPts val="0"/>
              </a:spcBef>
              <a:spcAft>
                <a:spcPts val="0"/>
              </a:spcAft>
              <a:buClr>
                <a:schemeClr val="lt2"/>
              </a:buClr>
              <a:buSzPts val="5600"/>
              <a:buNone/>
              <a:defRPr>
                <a:solidFill>
                  <a:schemeClr val="lt2"/>
                </a:solidFill>
              </a:defRPr>
            </a:lvl6pPr>
            <a:lvl7pPr lvl="6" rtl="0">
              <a:spcBef>
                <a:spcPts val="0"/>
              </a:spcBef>
              <a:spcAft>
                <a:spcPts val="0"/>
              </a:spcAft>
              <a:buClr>
                <a:schemeClr val="lt2"/>
              </a:buClr>
              <a:buSzPts val="5600"/>
              <a:buNone/>
              <a:defRPr>
                <a:solidFill>
                  <a:schemeClr val="lt2"/>
                </a:solidFill>
              </a:defRPr>
            </a:lvl7pPr>
            <a:lvl8pPr lvl="7" rtl="0">
              <a:spcBef>
                <a:spcPts val="0"/>
              </a:spcBef>
              <a:spcAft>
                <a:spcPts val="0"/>
              </a:spcAft>
              <a:buClr>
                <a:schemeClr val="lt2"/>
              </a:buClr>
              <a:buSzPts val="5600"/>
              <a:buNone/>
              <a:defRPr>
                <a:solidFill>
                  <a:schemeClr val="lt2"/>
                </a:solidFill>
              </a:defRPr>
            </a:lvl8pPr>
            <a:lvl9pPr lvl="8" rtl="0">
              <a:spcBef>
                <a:spcPts val="0"/>
              </a:spcBef>
              <a:spcAft>
                <a:spcPts val="0"/>
              </a:spcAft>
              <a:buClr>
                <a:schemeClr val="lt2"/>
              </a:buClr>
              <a:buSzPts val="5600"/>
              <a:buNone/>
              <a:defRPr>
                <a:solidFill>
                  <a:schemeClr val="lt2"/>
                </a:solidFill>
              </a:defRPr>
            </a:lvl9pPr>
          </a:lstStyle>
          <a:p>
            <a:pPr lvl="0">
              <a:buClr>
                <a:schemeClr val="lt2"/>
              </a:buClr>
              <a:buSzPts val="5600"/>
              <a:buNone/>
            </a:pPr>
            <a:r>
              <a:rPr lang="en-US"/>
              <a:t>Click to edit Master title style</a:t>
            </a:r>
            <a:endParaRPr dirty="0"/>
          </a:p>
        </p:txBody>
      </p:sp>
      <p:sp>
        <p:nvSpPr>
          <p:cNvPr id="11" name="Google Shape;68;p8">
            <a:extLst>
              <a:ext uri="{FF2B5EF4-FFF2-40B4-BE49-F238E27FC236}">
                <a16:creationId xmlns:a16="http://schemas.microsoft.com/office/drawing/2014/main" id="{2FC44687-FFBB-5046-829A-07BB7D6D1AC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12" name="Text Placeholder 9">
            <a:extLst>
              <a:ext uri="{FF2B5EF4-FFF2-40B4-BE49-F238E27FC236}">
                <a16:creationId xmlns:a16="http://schemas.microsoft.com/office/drawing/2014/main" id="{1B841373-BB15-E643-B758-DD2BFC883A1F}"/>
              </a:ext>
            </a:extLst>
          </p:cNvPr>
          <p:cNvSpPr>
            <a:spLocks noGrp="1"/>
          </p:cNvSpPr>
          <p:nvPr>
            <p:ph type="body" sz="quarter" idx="10"/>
          </p:nvPr>
        </p:nvSpPr>
        <p:spPr>
          <a:xfrm>
            <a:off x="1817476"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1B38A4C2-DF1D-ED43-AED7-769B3160CCF7}"/>
              </a:ext>
            </a:extLst>
          </p:cNvPr>
          <p:cNvSpPr>
            <a:spLocks noGrp="1"/>
          </p:cNvSpPr>
          <p:nvPr>
            <p:ph type="body" sz="quarter" idx="22"/>
          </p:nvPr>
        </p:nvSpPr>
        <p:spPr>
          <a:xfrm>
            <a:off x="14023351" y="7770486"/>
            <a:ext cx="8504449" cy="5012063"/>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55094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lumns (Three)" preserve="1" userDrawn="1">
  <p:cSld name="Columns (Three)">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871677"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dirty="0"/>
          </a:p>
        </p:txBody>
      </p:sp>
      <p:sp>
        <p:nvSpPr>
          <p:cNvPr id="91" name="Google Shape;91;p13"/>
          <p:cNvSpPr txBox="1">
            <a:spLocks noGrp="1"/>
          </p:cNvSpPr>
          <p:nvPr>
            <p:ph type="title" idx="3"/>
          </p:nvPr>
        </p:nvSpPr>
        <p:spPr>
          <a:xfrm>
            <a:off x="9382955"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3" name="Google Shape;93;p13"/>
          <p:cNvSpPr txBox="1">
            <a:spLocks noGrp="1"/>
          </p:cNvSpPr>
          <p:nvPr>
            <p:ph type="title" idx="5"/>
          </p:nvPr>
        </p:nvSpPr>
        <p:spPr>
          <a:xfrm>
            <a:off x="16894233" y="3636844"/>
            <a:ext cx="5633533" cy="2514600"/>
          </a:xfrm>
          <a:prstGeom prst="rect">
            <a:avLst/>
          </a:prstGeom>
        </p:spPr>
        <p:txBody>
          <a:bodyPr spcFirstLastPara="1" wrap="square" lIns="0" tIns="0" rIns="0" bIns="0" anchor="b" anchorCtr="0">
            <a:noAutofit/>
          </a:bodyPr>
          <a:lstStyle>
            <a:lvl1pPr lvl="0" rtl="0">
              <a:lnSpc>
                <a:spcPct val="118000"/>
              </a:lnSpc>
              <a:spcBef>
                <a:spcPts val="0"/>
              </a:spcBef>
              <a:spcAft>
                <a:spcPts val="0"/>
              </a:spcAft>
              <a:buClr>
                <a:schemeClr val="lt2"/>
              </a:buClr>
              <a:buSzPts val="3600"/>
              <a:buNone/>
              <a:defRPr sz="4800" spc="140" baseline="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D6F12159-1DFF-394B-B0EF-175E1A7A6656}"/>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0E7222DB-9368-C344-AA48-832A28667C66}"/>
              </a:ext>
            </a:extLst>
          </p:cNvPr>
          <p:cNvSpPr>
            <a:spLocks noGrp="1"/>
          </p:cNvSpPr>
          <p:nvPr>
            <p:ph type="body" sz="quarter" idx="10"/>
          </p:nvPr>
        </p:nvSpPr>
        <p:spPr>
          <a:xfrm>
            <a:off x="1817476"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1B8928F8-B7EA-194F-93CF-6420D38F8F9F}"/>
              </a:ext>
            </a:extLst>
          </p:cNvPr>
          <p:cNvSpPr>
            <a:spLocks noGrp="1"/>
          </p:cNvSpPr>
          <p:nvPr>
            <p:ph type="body" sz="quarter" idx="11"/>
          </p:nvPr>
        </p:nvSpPr>
        <p:spPr>
          <a:xfrm>
            <a:off x="9329851"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B722656A-918C-9248-B8A8-E4C6A3A9657E}"/>
              </a:ext>
            </a:extLst>
          </p:cNvPr>
          <p:cNvSpPr>
            <a:spLocks noGrp="1"/>
          </p:cNvSpPr>
          <p:nvPr>
            <p:ph type="body" sz="quarter" idx="12"/>
          </p:nvPr>
        </p:nvSpPr>
        <p:spPr>
          <a:xfrm>
            <a:off x="16841129" y="6858000"/>
            <a:ext cx="5686637"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8907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lumns (Four)" preserve="1" userDrawn="1">
  <p:cSld name="Columns (Four)">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1871677"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99" name="Google Shape;99;p14"/>
          <p:cNvSpPr txBox="1">
            <a:spLocks noGrp="1"/>
          </p:cNvSpPr>
          <p:nvPr>
            <p:ph type="title" idx="3"/>
          </p:nvPr>
        </p:nvSpPr>
        <p:spPr>
          <a:xfrm>
            <a:off x="7505110"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1" name="Google Shape;101;p14"/>
          <p:cNvSpPr txBox="1">
            <a:spLocks noGrp="1"/>
          </p:cNvSpPr>
          <p:nvPr>
            <p:ph type="title" idx="5"/>
          </p:nvPr>
        </p:nvSpPr>
        <p:spPr>
          <a:xfrm>
            <a:off x="13138544"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3" name="Google Shape;103;p14"/>
          <p:cNvSpPr txBox="1">
            <a:spLocks noGrp="1"/>
          </p:cNvSpPr>
          <p:nvPr>
            <p:ph type="title" idx="7"/>
          </p:nvPr>
        </p:nvSpPr>
        <p:spPr>
          <a:xfrm>
            <a:off x="18772012" y="3643424"/>
            <a:ext cx="3755689" cy="25146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1" name="Google Shape;68;p8">
            <a:extLst>
              <a:ext uri="{FF2B5EF4-FFF2-40B4-BE49-F238E27FC236}">
                <a16:creationId xmlns:a16="http://schemas.microsoft.com/office/drawing/2014/main" id="{E472E9B9-6B36-E44A-9215-30E7189BC3B8}"/>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90CF2F4-7F33-424B-8FE4-593ED7927D5D}"/>
              </a:ext>
            </a:extLst>
          </p:cNvPr>
          <p:cNvSpPr>
            <a:spLocks noGrp="1"/>
          </p:cNvSpPr>
          <p:nvPr>
            <p:ph type="body" sz="quarter" idx="10"/>
          </p:nvPr>
        </p:nvSpPr>
        <p:spPr>
          <a:xfrm>
            <a:off x="18174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BF4682E6-B0E2-194E-8848-A04C4902D483}"/>
              </a:ext>
            </a:extLst>
          </p:cNvPr>
          <p:cNvSpPr>
            <a:spLocks noGrp="1"/>
          </p:cNvSpPr>
          <p:nvPr>
            <p:ph type="body" sz="quarter" idx="11"/>
          </p:nvPr>
        </p:nvSpPr>
        <p:spPr>
          <a:xfrm>
            <a:off x="7452175"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01603F4E-5C22-3E42-9385-8FEFDB195513}"/>
              </a:ext>
            </a:extLst>
          </p:cNvPr>
          <p:cNvSpPr>
            <a:spLocks noGrp="1"/>
          </p:cNvSpPr>
          <p:nvPr>
            <p:ph type="body" sz="quarter" idx="12"/>
          </p:nvPr>
        </p:nvSpPr>
        <p:spPr>
          <a:xfrm>
            <a:off x="13085609"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F6E7BB99-1F70-E040-A2F4-3B61610A4698}"/>
              </a:ext>
            </a:extLst>
          </p:cNvPr>
          <p:cNvSpPr>
            <a:spLocks noGrp="1"/>
          </p:cNvSpPr>
          <p:nvPr>
            <p:ph type="body" sz="quarter" idx="13"/>
          </p:nvPr>
        </p:nvSpPr>
        <p:spPr>
          <a:xfrm>
            <a:off x="18719077" y="6858000"/>
            <a:ext cx="3808624" cy="5924550"/>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1454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oints (Two)" preserve="1" userDrawn="1">
  <p:cSld name="Points (Two)">
    <p:spTree>
      <p:nvGrpSpPr>
        <p:cNvPr id="1" name="Shape 105"/>
        <p:cNvGrpSpPr/>
        <p:nvPr/>
      </p:nvGrpSpPr>
      <p:grpSpPr>
        <a:xfrm>
          <a:off x="0" y="0"/>
          <a:ext cx="0" cy="0"/>
          <a:chOff x="0" y="0"/>
          <a:chExt cx="0" cy="0"/>
        </a:xfrm>
      </p:grpSpPr>
      <p:sp>
        <p:nvSpPr>
          <p:cNvPr id="12" name="Text Placeholder 2">
            <a:extLst>
              <a:ext uri="{FF2B5EF4-FFF2-40B4-BE49-F238E27FC236}">
                <a16:creationId xmlns:a16="http://schemas.microsoft.com/office/drawing/2014/main" id="{53EB2148-BC69-CF48-AD5A-FE528AB8A78E}"/>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14" name="Picture Placeholder 5">
            <a:extLst>
              <a:ext uri="{FF2B5EF4-FFF2-40B4-BE49-F238E27FC236}">
                <a16:creationId xmlns:a16="http://schemas.microsoft.com/office/drawing/2014/main" id="{6FAD9C22-B5EA-6740-BFCC-E2757244DBFF}"/>
              </a:ext>
            </a:extLst>
          </p:cNvPr>
          <p:cNvSpPr>
            <a:spLocks noGrp="1"/>
          </p:cNvSpPr>
          <p:nvPr>
            <p:ph type="pic" sz="quarter" idx="25"/>
          </p:nvPr>
        </p:nvSpPr>
        <p:spPr>
          <a:xfrm>
            <a:off x="14077583"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3" name="Picture Placeholder 5">
            <a:extLst>
              <a:ext uri="{FF2B5EF4-FFF2-40B4-BE49-F238E27FC236}">
                <a16:creationId xmlns:a16="http://schemas.microsoft.com/office/drawing/2014/main" id="{F3D1E894-BE4D-1D4A-95AF-37B12343958E}"/>
              </a:ext>
            </a:extLst>
          </p:cNvPr>
          <p:cNvSpPr>
            <a:spLocks noGrp="1"/>
          </p:cNvSpPr>
          <p:nvPr>
            <p:ph type="pic" sz="quarter" idx="24"/>
          </p:nvPr>
        </p:nvSpPr>
        <p:spPr>
          <a:xfrm>
            <a:off x="1873054" y="2631868"/>
            <a:ext cx="8448871" cy="5130799"/>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06" name="Google Shape;106;p15"/>
          <p:cNvSpPr txBox="1">
            <a:spLocks noGrp="1"/>
          </p:cNvSpPr>
          <p:nvPr>
            <p:ph type="title"/>
          </p:nvPr>
        </p:nvSpPr>
        <p:spPr>
          <a:xfrm>
            <a:off x="1871710"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dirty="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109" name="Google Shape;109;p15"/>
          <p:cNvSpPr txBox="1">
            <a:spLocks noGrp="1"/>
          </p:cNvSpPr>
          <p:nvPr>
            <p:ph type="title" idx="3"/>
          </p:nvPr>
        </p:nvSpPr>
        <p:spPr>
          <a:xfrm>
            <a:off x="14077466" y="8546592"/>
            <a:ext cx="8450300" cy="1668000"/>
          </a:xfrm>
          <a:prstGeom prst="rect">
            <a:avLst/>
          </a:prstGeom>
        </p:spPr>
        <p:txBody>
          <a:bodyPr spcFirstLastPara="1" vert="horz" wrap="square" lIns="0" tIns="0" rIns="0" bIns="0" rtlCol="0" anchor="b" anchorCtr="0">
            <a:noAutofit/>
          </a:bodyPr>
          <a:lstStyle>
            <a:lvl1pPr lvl="0" rtl="0">
              <a:lnSpc>
                <a:spcPct val="118000"/>
              </a:lnSpc>
              <a:spcBef>
                <a:spcPts val="0"/>
              </a:spcBef>
              <a:spcAft>
                <a:spcPts val="0"/>
              </a:spcAft>
              <a:buClr>
                <a:schemeClr val="lt2"/>
              </a:buClr>
              <a:buSzPts val="3600"/>
              <a:buNone/>
              <a:defRPr sz="4800" spc="140">
                <a:solidFill>
                  <a:schemeClr val="tx1"/>
                </a:solidFill>
                <a:latin typeface="+mj-lt"/>
              </a:defRPr>
            </a:lvl1pPr>
            <a:lvl2pPr lvl="1" rtl="0">
              <a:lnSpc>
                <a:spcPct val="115000"/>
              </a:lnSpc>
              <a:spcBef>
                <a:spcPts val="0"/>
              </a:spcBef>
              <a:spcAft>
                <a:spcPts val="0"/>
              </a:spcAft>
              <a:buClr>
                <a:schemeClr val="lt2"/>
              </a:buClr>
              <a:buSzPts val="3600"/>
              <a:buNone/>
              <a:defRPr sz="4800">
                <a:solidFill>
                  <a:schemeClr val="lt2"/>
                </a:solidFill>
              </a:defRPr>
            </a:lvl2pPr>
            <a:lvl3pPr lvl="2" rtl="0">
              <a:lnSpc>
                <a:spcPct val="115000"/>
              </a:lnSpc>
              <a:spcBef>
                <a:spcPts val="0"/>
              </a:spcBef>
              <a:spcAft>
                <a:spcPts val="0"/>
              </a:spcAft>
              <a:buClr>
                <a:schemeClr val="lt2"/>
              </a:buClr>
              <a:buSzPts val="3600"/>
              <a:buNone/>
              <a:defRPr sz="4800">
                <a:solidFill>
                  <a:schemeClr val="lt2"/>
                </a:solidFill>
              </a:defRPr>
            </a:lvl3pPr>
            <a:lvl4pPr lvl="3" rtl="0">
              <a:lnSpc>
                <a:spcPct val="115000"/>
              </a:lnSpc>
              <a:spcBef>
                <a:spcPts val="0"/>
              </a:spcBef>
              <a:spcAft>
                <a:spcPts val="0"/>
              </a:spcAft>
              <a:buClr>
                <a:schemeClr val="lt2"/>
              </a:buClr>
              <a:buSzPts val="3600"/>
              <a:buNone/>
              <a:defRPr sz="4800">
                <a:solidFill>
                  <a:schemeClr val="lt2"/>
                </a:solidFill>
              </a:defRPr>
            </a:lvl4pPr>
            <a:lvl5pPr lvl="4" rtl="0">
              <a:lnSpc>
                <a:spcPct val="115000"/>
              </a:lnSpc>
              <a:spcBef>
                <a:spcPts val="0"/>
              </a:spcBef>
              <a:spcAft>
                <a:spcPts val="0"/>
              </a:spcAft>
              <a:buClr>
                <a:schemeClr val="lt2"/>
              </a:buClr>
              <a:buSzPts val="3600"/>
              <a:buNone/>
              <a:defRPr sz="4800">
                <a:solidFill>
                  <a:schemeClr val="lt2"/>
                </a:solidFill>
              </a:defRPr>
            </a:lvl5pPr>
            <a:lvl6pPr lvl="5" rtl="0">
              <a:lnSpc>
                <a:spcPct val="115000"/>
              </a:lnSpc>
              <a:spcBef>
                <a:spcPts val="0"/>
              </a:spcBef>
              <a:spcAft>
                <a:spcPts val="0"/>
              </a:spcAft>
              <a:buClr>
                <a:schemeClr val="lt2"/>
              </a:buClr>
              <a:buSzPts val="3600"/>
              <a:buNone/>
              <a:defRPr sz="4800">
                <a:solidFill>
                  <a:schemeClr val="lt2"/>
                </a:solidFill>
              </a:defRPr>
            </a:lvl6pPr>
            <a:lvl7pPr lvl="6" rtl="0">
              <a:lnSpc>
                <a:spcPct val="115000"/>
              </a:lnSpc>
              <a:spcBef>
                <a:spcPts val="0"/>
              </a:spcBef>
              <a:spcAft>
                <a:spcPts val="0"/>
              </a:spcAft>
              <a:buClr>
                <a:schemeClr val="lt2"/>
              </a:buClr>
              <a:buSzPts val="3600"/>
              <a:buNone/>
              <a:defRPr sz="4800">
                <a:solidFill>
                  <a:schemeClr val="lt2"/>
                </a:solidFill>
              </a:defRPr>
            </a:lvl7pPr>
            <a:lvl8pPr lvl="7" rtl="0">
              <a:lnSpc>
                <a:spcPct val="115000"/>
              </a:lnSpc>
              <a:spcBef>
                <a:spcPts val="0"/>
              </a:spcBef>
              <a:spcAft>
                <a:spcPts val="0"/>
              </a:spcAft>
              <a:buClr>
                <a:schemeClr val="lt2"/>
              </a:buClr>
              <a:buSzPts val="3600"/>
              <a:buNone/>
              <a:defRPr sz="4800">
                <a:solidFill>
                  <a:schemeClr val="lt2"/>
                </a:solidFill>
              </a:defRPr>
            </a:lvl8pPr>
            <a:lvl9pPr lvl="8" rtl="0">
              <a:lnSpc>
                <a:spcPct val="115000"/>
              </a:lnSpc>
              <a:spcBef>
                <a:spcPts val="0"/>
              </a:spcBef>
              <a:spcAft>
                <a:spcPts val="0"/>
              </a:spcAft>
              <a:buClr>
                <a:schemeClr val="lt2"/>
              </a:buClr>
              <a:buSzPts val="3600"/>
              <a:buNone/>
              <a:defRPr sz="4800">
                <a:solidFill>
                  <a:schemeClr val="lt2"/>
                </a:solidFill>
              </a:defRPr>
            </a:lvl9pPr>
          </a:lstStyle>
          <a:p>
            <a:pPr lvl="0">
              <a:lnSpc>
                <a:spcPct val="120000"/>
              </a:lnSpc>
              <a:buClr>
                <a:schemeClr val="lt2"/>
              </a:buClr>
              <a:buSzPts val="3600"/>
              <a:buNone/>
            </a:pPr>
            <a:r>
              <a:rPr lang="en-US"/>
              <a:t>Click to edit Master title style</a:t>
            </a:r>
            <a:endParaRPr dirty="0"/>
          </a:p>
        </p:txBody>
      </p:sp>
      <p:sp>
        <p:nvSpPr>
          <p:cNvPr id="7" name="Google Shape;68;p8">
            <a:extLst>
              <a:ext uri="{FF2B5EF4-FFF2-40B4-BE49-F238E27FC236}">
                <a16:creationId xmlns:a16="http://schemas.microsoft.com/office/drawing/2014/main" id="{28A7BB5A-024D-004D-9A8C-349325E0E7EA}"/>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8" name="Text Placeholder 9">
            <a:extLst>
              <a:ext uri="{FF2B5EF4-FFF2-40B4-BE49-F238E27FC236}">
                <a16:creationId xmlns:a16="http://schemas.microsoft.com/office/drawing/2014/main" id="{472A587A-D4C8-384F-A783-336D16603C7E}"/>
              </a:ext>
            </a:extLst>
          </p:cNvPr>
          <p:cNvSpPr>
            <a:spLocks noGrp="1"/>
          </p:cNvSpPr>
          <p:nvPr>
            <p:ph type="body" sz="quarter" idx="10"/>
          </p:nvPr>
        </p:nvSpPr>
        <p:spPr>
          <a:xfrm>
            <a:off x="1817475"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a:extLst>
              <a:ext uri="{FF2B5EF4-FFF2-40B4-BE49-F238E27FC236}">
                <a16:creationId xmlns:a16="http://schemas.microsoft.com/office/drawing/2014/main" id="{CAD6D733-4B06-0349-ACD9-17D045A6FD20}"/>
              </a:ext>
            </a:extLst>
          </p:cNvPr>
          <p:cNvSpPr>
            <a:spLocks noGrp="1"/>
          </p:cNvSpPr>
          <p:nvPr>
            <p:ph type="body" sz="quarter" idx="11"/>
          </p:nvPr>
        </p:nvSpPr>
        <p:spPr>
          <a:xfrm>
            <a:off x="14023316" y="10451592"/>
            <a:ext cx="8522208" cy="2330958"/>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617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Half)" preserve="1" userDrawn="1">
  <p:cSld name="26_Text (Half)">
    <p:spTree>
      <p:nvGrpSpPr>
        <p:cNvPr id="1" name="Shape 73"/>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2E60296-0A32-7E4B-8A34-827A66945AD1}"/>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
        <p:nvSpPr>
          <p:cNvPr id="6" name="Google Shape;68;p8">
            <a:extLst>
              <a:ext uri="{FF2B5EF4-FFF2-40B4-BE49-F238E27FC236}">
                <a16:creationId xmlns:a16="http://schemas.microsoft.com/office/drawing/2014/main" id="{E5B9AEC9-093F-E048-9657-257C96EBCC59}"/>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dirty="0"/>
          </a:p>
        </p:txBody>
      </p:sp>
      <p:sp>
        <p:nvSpPr>
          <p:cNvPr id="7" name="Title 7">
            <a:extLst>
              <a:ext uri="{FF2B5EF4-FFF2-40B4-BE49-F238E27FC236}">
                <a16:creationId xmlns:a16="http://schemas.microsoft.com/office/drawing/2014/main" id="{34169BCF-F401-3F4B-9240-03754E70C8F7}"/>
              </a:ext>
            </a:extLst>
          </p:cNvPr>
          <p:cNvSpPr>
            <a:spLocks noGrp="1"/>
          </p:cNvSpPr>
          <p:nvPr>
            <p:ph type="title"/>
          </p:nvPr>
        </p:nvSpPr>
        <p:spPr>
          <a:xfrm>
            <a:off x="932691" y="3382159"/>
            <a:ext cx="10327448" cy="2514600"/>
          </a:xfrm>
        </p:spPr>
        <p:txBody>
          <a:bodyPr/>
          <a:lstStyle>
            <a:lvl1pPr>
              <a:defRPr>
                <a:solidFill>
                  <a:schemeClr val="tx1"/>
                </a:solidFill>
                <a:latin typeface="+mj-lt"/>
              </a:defRPr>
            </a:lvl1pPr>
          </a:lstStyle>
          <a:p>
            <a:r>
              <a:rPr lang="en-US"/>
              <a:t>Click to edit Master title style</a:t>
            </a:r>
            <a:endParaRPr lang="en-US" dirty="0"/>
          </a:p>
        </p:txBody>
      </p:sp>
      <p:sp>
        <p:nvSpPr>
          <p:cNvPr id="8" name="Text Placeholder 9">
            <a:extLst>
              <a:ext uri="{FF2B5EF4-FFF2-40B4-BE49-F238E27FC236}">
                <a16:creationId xmlns:a16="http://schemas.microsoft.com/office/drawing/2014/main" id="{ABDAA5DB-EB4B-1C49-8BA0-127E550166FA}"/>
              </a:ext>
            </a:extLst>
          </p:cNvPr>
          <p:cNvSpPr>
            <a:spLocks noGrp="1"/>
          </p:cNvSpPr>
          <p:nvPr>
            <p:ph type="body" sz="quarter" idx="10"/>
          </p:nvPr>
        </p:nvSpPr>
        <p:spPr>
          <a:xfrm>
            <a:off x="877824" y="6584734"/>
            <a:ext cx="10382314" cy="6197816"/>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45496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oints (Three)" preserve="1" userDrawn="1">
  <p:cSld name="Points (Three)">
    <p:spTree>
      <p:nvGrpSpPr>
        <p:cNvPr id="1" name="Shape 111"/>
        <p:cNvGrpSpPr/>
        <p:nvPr/>
      </p:nvGrpSpPr>
      <p:grpSpPr>
        <a:xfrm>
          <a:off x="0" y="0"/>
          <a:ext cx="0" cy="0"/>
          <a:chOff x="0" y="0"/>
          <a:chExt cx="0" cy="0"/>
        </a:xfrm>
      </p:grpSpPr>
      <p:sp>
        <p:nvSpPr>
          <p:cNvPr id="16" name="Picture Placeholder 5">
            <a:extLst>
              <a:ext uri="{FF2B5EF4-FFF2-40B4-BE49-F238E27FC236}">
                <a16:creationId xmlns:a16="http://schemas.microsoft.com/office/drawing/2014/main" id="{21638871-64DE-4340-B001-5B3AE62CA4F6}"/>
              </a:ext>
            </a:extLst>
          </p:cNvPr>
          <p:cNvSpPr>
            <a:spLocks noGrp="1"/>
          </p:cNvSpPr>
          <p:nvPr>
            <p:ph type="pic" sz="quarter" idx="24"/>
          </p:nvPr>
        </p:nvSpPr>
        <p:spPr>
          <a:xfrm>
            <a:off x="1397487"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7" name="Picture Placeholder 5">
            <a:extLst>
              <a:ext uri="{FF2B5EF4-FFF2-40B4-BE49-F238E27FC236}">
                <a16:creationId xmlns:a16="http://schemas.microsoft.com/office/drawing/2014/main" id="{10B6B0D0-7A46-4B41-9FA1-F327F5D6FE42}"/>
              </a:ext>
            </a:extLst>
          </p:cNvPr>
          <p:cNvSpPr>
            <a:spLocks noGrp="1"/>
          </p:cNvSpPr>
          <p:nvPr>
            <p:ph type="pic" sz="quarter" idx="25"/>
          </p:nvPr>
        </p:nvSpPr>
        <p:spPr>
          <a:xfrm>
            <a:off x="89048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8" name="Picture Placeholder 5">
            <a:extLst>
              <a:ext uri="{FF2B5EF4-FFF2-40B4-BE49-F238E27FC236}">
                <a16:creationId xmlns:a16="http://schemas.microsoft.com/office/drawing/2014/main" id="{26726548-1189-BF4E-BFE7-9CB79EDC6DE8}"/>
              </a:ext>
            </a:extLst>
          </p:cNvPr>
          <p:cNvSpPr>
            <a:spLocks noGrp="1"/>
          </p:cNvSpPr>
          <p:nvPr>
            <p:ph type="pic" sz="quarter" idx="26"/>
          </p:nvPr>
        </p:nvSpPr>
        <p:spPr>
          <a:xfrm>
            <a:off x="16415151" y="3099171"/>
            <a:ext cx="6574536"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112" name="Google Shape;112;p16"/>
          <p:cNvSpPr txBox="1">
            <a:spLocks noGrp="1"/>
          </p:cNvSpPr>
          <p:nvPr>
            <p:ph type="title"/>
          </p:nvPr>
        </p:nvSpPr>
        <p:spPr>
          <a:xfrm>
            <a:off x="1396082"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5" name="Google Shape;115;p16"/>
          <p:cNvSpPr txBox="1">
            <a:spLocks noGrp="1"/>
          </p:cNvSpPr>
          <p:nvPr>
            <p:ph type="title" idx="3"/>
          </p:nvPr>
        </p:nvSpPr>
        <p:spPr>
          <a:xfrm>
            <a:off x="8907360"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dirty="0"/>
          </a:p>
        </p:txBody>
      </p:sp>
      <p:sp>
        <p:nvSpPr>
          <p:cNvPr id="117" name="Google Shape;117;p16"/>
          <p:cNvSpPr txBox="1">
            <a:spLocks noGrp="1"/>
          </p:cNvSpPr>
          <p:nvPr>
            <p:ph type="title" idx="5"/>
          </p:nvPr>
        </p:nvSpPr>
        <p:spPr>
          <a:xfrm>
            <a:off x="16418637" y="8074152"/>
            <a:ext cx="6574536" cy="1280160"/>
          </a:xfrm>
          <a:prstGeom prst="rect">
            <a:avLst/>
          </a:prstGeom>
        </p:spPr>
        <p:txBody>
          <a:bodyPr spcFirstLastPara="1" wrap="square" lIns="0" tIns="0" rIns="0" bIns="0" anchor="b" anchorCtr="0">
            <a:noAutofit/>
          </a:bodyPr>
          <a:lstStyle>
            <a:lvl1pPr lvl="0" rtl="0">
              <a:lnSpc>
                <a:spcPct val="120000"/>
              </a:lnSpc>
              <a:spcBef>
                <a:spcPts val="0"/>
              </a:spcBef>
              <a:spcAft>
                <a:spcPts val="0"/>
              </a:spcAft>
              <a:buClr>
                <a:schemeClr val="lt2"/>
              </a:buClr>
              <a:buSzPts val="2700"/>
              <a:buNone/>
              <a:defRPr sz="3600" spc="110" baseline="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r>
              <a:rPr lang="en-US"/>
              <a:t>Click to edit Master title style</a:t>
            </a:r>
            <a:endParaRPr/>
          </a:p>
        </p:txBody>
      </p:sp>
      <p:sp>
        <p:nvSpPr>
          <p:cNvPr id="9" name="Google Shape;68;p8">
            <a:extLst>
              <a:ext uri="{FF2B5EF4-FFF2-40B4-BE49-F238E27FC236}">
                <a16:creationId xmlns:a16="http://schemas.microsoft.com/office/drawing/2014/main" id="{B953CD96-B61E-2947-BF3B-222F8ECD44AD}"/>
              </a:ext>
            </a:extLst>
          </p:cNvPr>
          <p:cNvSpPr txBox="1">
            <a:spLocks noGrp="1"/>
          </p:cNvSpPr>
          <p:nvPr>
            <p:ph type="subTitle" idx="2"/>
          </p:nvPr>
        </p:nvSpPr>
        <p:spPr>
          <a:xfrm>
            <a:off x="932821" y="90903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1" name="Text Placeholder 9">
            <a:extLst>
              <a:ext uri="{FF2B5EF4-FFF2-40B4-BE49-F238E27FC236}">
                <a16:creationId xmlns:a16="http://schemas.microsoft.com/office/drawing/2014/main" id="{806F9F49-8C6B-E840-A4D5-42104408717C}"/>
              </a:ext>
            </a:extLst>
          </p:cNvPr>
          <p:cNvSpPr>
            <a:spLocks noGrp="1"/>
          </p:cNvSpPr>
          <p:nvPr>
            <p:ph type="body" sz="quarter" idx="10"/>
          </p:nvPr>
        </p:nvSpPr>
        <p:spPr>
          <a:xfrm>
            <a:off x="134039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a:extLst>
              <a:ext uri="{FF2B5EF4-FFF2-40B4-BE49-F238E27FC236}">
                <a16:creationId xmlns:a16="http://schemas.microsoft.com/office/drawing/2014/main" id="{34469F8F-374D-2544-986A-7698336300DA}"/>
              </a:ext>
            </a:extLst>
          </p:cNvPr>
          <p:cNvSpPr>
            <a:spLocks noGrp="1"/>
          </p:cNvSpPr>
          <p:nvPr>
            <p:ph type="body" sz="quarter" idx="11"/>
          </p:nvPr>
        </p:nvSpPr>
        <p:spPr>
          <a:xfrm>
            <a:off x="8853950"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3E4653CA-8B72-ED4C-A4FD-1F03FAEAF1C8}"/>
              </a:ext>
            </a:extLst>
          </p:cNvPr>
          <p:cNvSpPr>
            <a:spLocks noGrp="1"/>
          </p:cNvSpPr>
          <p:nvPr>
            <p:ph type="body" sz="quarter" idx="12"/>
          </p:nvPr>
        </p:nvSpPr>
        <p:spPr>
          <a:xfrm>
            <a:off x="16365227" y="9621522"/>
            <a:ext cx="6627946"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0646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oints (Four)" preserve="1" userDrawn="1">
  <p:cSld name="Points (Four)">
    <p:spTree>
      <p:nvGrpSpPr>
        <p:cNvPr id="1" name="Shape 119"/>
        <p:cNvGrpSpPr/>
        <p:nvPr/>
      </p:nvGrpSpPr>
      <p:grpSpPr>
        <a:xfrm>
          <a:off x="0" y="0"/>
          <a:ext cx="0" cy="0"/>
          <a:chOff x="0" y="0"/>
          <a:chExt cx="0" cy="0"/>
        </a:xfrm>
      </p:grpSpPr>
      <p:sp>
        <p:nvSpPr>
          <p:cNvPr id="20" name="Picture Placeholder 5">
            <a:extLst>
              <a:ext uri="{FF2B5EF4-FFF2-40B4-BE49-F238E27FC236}">
                <a16:creationId xmlns:a16="http://schemas.microsoft.com/office/drawing/2014/main" id="{2D7D9DF6-160E-8845-BB30-46E9EB1E6887}"/>
              </a:ext>
            </a:extLst>
          </p:cNvPr>
          <p:cNvSpPr>
            <a:spLocks noGrp="1"/>
          </p:cNvSpPr>
          <p:nvPr>
            <p:ph type="pic" sz="quarter" idx="24"/>
          </p:nvPr>
        </p:nvSpPr>
        <p:spPr>
          <a:xfrm>
            <a:off x="1397520"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21" name="Picture Placeholder 5">
            <a:extLst>
              <a:ext uri="{FF2B5EF4-FFF2-40B4-BE49-F238E27FC236}">
                <a16:creationId xmlns:a16="http://schemas.microsoft.com/office/drawing/2014/main" id="{6D46276F-7949-6749-9DDA-FD6162B8B52E}"/>
              </a:ext>
            </a:extLst>
          </p:cNvPr>
          <p:cNvSpPr>
            <a:spLocks noGrp="1"/>
          </p:cNvSpPr>
          <p:nvPr>
            <p:ph type="pic" sz="quarter" idx="25"/>
          </p:nvPr>
        </p:nvSpPr>
        <p:spPr>
          <a:xfrm>
            <a:off x="70333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p>
        </p:txBody>
      </p:sp>
      <p:sp>
        <p:nvSpPr>
          <p:cNvPr id="22" name="Picture Placeholder 5">
            <a:extLst>
              <a:ext uri="{FF2B5EF4-FFF2-40B4-BE49-F238E27FC236}">
                <a16:creationId xmlns:a16="http://schemas.microsoft.com/office/drawing/2014/main" id="{7F7B7A16-F16A-CF48-AA03-B3567A96A349}"/>
              </a:ext>
            </a:extLst>
          </p:cNvPr>
          <p:cNvSpPr>
            <a:spLocks noGrp="1"/>
          </p:cNvSpPr>
          <p:nvPr>
            <p:ph type="pic" sz="quarter" idx="26"/>
          </p:nvPr>
        </p:nvSpPr>
        <p:spPr>
          <a:xfrm>
            <a:off x="126660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endParaRPr lang="en-US" dirty="0"/>
          </a:p>
        </p:txBody>
      </p:sp>
      <p:sp>
        <p:nvSpPr>
          <p:cNvPr id="23" name="Picture Placeholder 5">
            <a:extLst>
              <a:ext uri="{FF2B5EF4-FFF2-40B4-BE49-F238E27FC236}">
                <a16:creationId xmlns:a16="http://schemas.microsoft.com/office/drawing/2014/main" id="{24741477-2058-D444-8B62-5316A8FB5420}"/>
              </a:ext>
            </a:extLst>
          </p:cNvPr>
          <p:cNvSpPr>
            <a:spLocks noGrp="1"/>
          </p:cNvSpPr>
          <p:nvPr>
            <p:ph type="pic" sz="quarter" idx="27"/>
          </p:nvPr>
        </p:nvSpPr>
        <p:spPr>
          <a:xfrm>
            <a:off x="18298748" y="3099171"/>
            <a:ext cx="4690872" cy="4197096"/>
          </a:xfrm>
          <a:solidFill>
            <a:srgbClr val="DEE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solidFill>
                  <a:srgbClr val="DEE3E9"/>
                </a:solidFill>
                <a:cs typeface="Optimistic Text" panose="020B0503020203020204" pitchFamily="34" charset="0"/>
                <a:sym typeface="Arial"/>
              </a:defRPr>
            </a:lvl1pPr>
          </a:lstStyle>
          <a:p>
            <a:pPr lvl="0" algn="ctr">
              <a:lnSpc>
                <a:spcPct val="125000"/>
              </a:lnSpc>
              <a:spcAft>
                <a:spcPts val="0"/>
              </a:spcAft>
              <a:buFont typeface="Optimistic Text"/>
            </a:pPr>
            <a:r>
              <a:rPr lang="en-US"/>
              <a:t>Click icon to add picture</a:t>
            </a:r>
            <a:endParaRPr lang="en-US" dirty="0"/>
          </a:p>
        </p:txBody>
      </p:sp>
      <p:sp>
        <p:nvSpPr>
          <p:cNvPr id="120" name="Google Shape;120;p17"/>
          <p:cNvSpPr txBox="1">
            <a:spLocks noGrp="1"/>
          </p:cNvSpPr>
          <p:nvPr>
            <p:ph type="title"/>
          </p:nvPr>
        </p:nvSpPr>
        <p:spPr>
          <a:xfrm>
            <a:off x="1396115"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3" name="Google Shape;123;p17"/>
          <p:cNvSpPr txBox="1">
            <a:spLocks noGrp="1"/>
          </p:cNvSpPr>
          <p:nvPr>
            <p:ph type="title" idx="3"/>
          </p:nvPr>
        </p:nvSpPr>
        <p:spPr>
          <a:xfrm>
            <a:off x="70295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dirty="0"/>
          </a:p>
        </p:txBody>
      </p:sp>
      <p:sp>
        <p:nvSpPr>
          <p:cNvPr id="125" name="Google Shape;125;p17"/>
          <p:cNvSpPr txBox="1">
            <a:spLocks noGrp="1"/>
          </p:cNvSpPr>
          <p:nvPr>
            <p:ph type="title" idx="5"/>
          </p:nvPr>
        </p:nvSpPr>
        <p:spPr>
          <a:xfrm>
            <a:off x="12662982"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27" name="Google Shape;127;p17"/>
          <p:cNvSpPr txBox="1">
            <a:spLocks noGrp="1"/>
          </p:cNvSpPr>
          <p:nvPr>
            <p:ph type="title" idx="7"/>
          </p:nvPr>
        </p:nvSpPr>
        <p:spPr>
          <a:xfrm>
            <a:off x="18296450" y="8074152"/>
            <a:ext cx="4694611" cy="1280160"/>
          </a:xfrm>
          <a:prstGeom prst="rect">
            <a:avLst/>
          </a:prstGeom>
        </p:spPr>
        <p:txBody>
          <a:bodyPr spcFirstLastPara="1" vert="horz" wrap="square" lIns="0" tIns="0" rIns="0" bIns="0" rtlCol="0" anchor="b" anchorCtr="0">
            <a:noAutofit/>
          </a:bodyPr>
          <a:lstStyle>
            <a:lvl1pPr lvl="0" rtl="0">
              <a:lnSpc>
                <a:spcPct val="120000"/>
              </a:lnSpc>
              <a:spcBef>
                <a:spcPts val="0"/>
              </a:spcBef>
              <a:spcAft>
                <a:spcPts val="0"/>
              </a:spcAft>
              <a:buClr>
                <a:schemeClr val="lt2"/>
              </a:buClr>
              <a:buSzPts val="2700"/>
              <a:buNone/>
              <a:defRPr sz="3600" spc="110">
                <a:solidFill>
                  <a:schemeClr val="tx1"/>
                </a:solidFill>
                <a:latin typeface="+mj-lt"/>
              </a:defRPr>
            </a:lvl1pPr>
            <a:lvl2pPr lvl="1" rtl="0">
              <a:lnSpc>
                <a:spcPct val="115000"/>
              </a:lnSpc>
              <a:spcBef>
                <a:spcPts val="0"/>
              </a:spcBef>
              <a:spcAft>
                <a:spcPts val="0"/>
              </a:spcAft>
              <a:buClr>
                <a:schemeClr val="lt2"/>
              </a:buClr>
              <a:buSzPts val="2700"/>
              <a:buNone/>
              <a:defRPr sz="3600">
                <a:solidFill>
                  <a:schemeClr val="lt2"/>
                </a:solidFill>
              </a:defRPr>
            </a:lvl2pPr>
            <a:lvl3pPr lvl="2" rtl="0">
              <a:lnSpc>
                <a:spcPct val="115000"/>
              </a:lnSpc>
              <a:spcBef>
                <a:spcPts val="0"/>
              </a:spcBef>
              <a:spcAft>
                <a:spcPts val="0"/>
              </a:spcAft>
              <a:buClr>
                <a:schemeClr val="lt2"/>
              </a:buClr>
              <a:buSzPts val="2700"/>
              <a:buNone/>
              <a:defRPr sz="3600">
                <a:solidFill>
                  <a:schemeClr val="lt2"/>
                </a:solidFill>
              </a:defRPr>
            </a:lvl3pPr>
            <a:lvl4pPr lvl="3" rtl="0">
              <a:lnSpc>
                <a:spcPct val="115000"/>
              </a:lnSpc>
              <a:spcBef>
                <a:spcPts val="0"/>
              </a:spcBef>
              <a:spcAft>
                <a:spcPts val="0"/>
              </a:spcAft>
              <a:buClr>
                <a:schemeClr val="lt2"/>
              </a:buClr>
              <a:buSzPts val="2700"/>
              <a:buNone/>
              <a:defRPr sz="3600">
                <a:solidFill>
                  <a:schemeClr val="lt2"/>
                </a:solidFill>
              </a:defRPr>
            </a:lvl4pPr>
            <a:lvl5pPr lvl="4" rtl="0">
              <a:lnSpc>
                <a:spcPct val="115000"/>
              </a:lnSpc>
              <a:spcBef>
                <a:spcPts val="0"/>
              </a:spcBef>
              <a:spcAft>
                <a:spcPts val="0"/>
              </a:spcAft>
              <a:buClr>
                <a:schemeClr val="lt2"/>
              </a:buClr>
              <a:buSzPts val="2700"/>
              <a:buNone/>
              <a:defRPr sz="3600">
                <a:solidFill>
                  <a:schemeClr val="lt2"/>
                </a:solidFill>
              </a:defRPr>
            </a:lvl5pPr>
            <a:lvl6pPr lvl="5" rtl="0">
              <a:lnSpc>
                <a:spcPct val="115000"/>
              </a:lnSpc>
              <a:spcBef>
                <a:spcPts val="0"/>
              </a:spcBef>
              <a:spcAft>
                <a:spcPts val="0"/>
              </a:spcAft>
              <a:buClr>
                <a:schemeClr val="lt2"/>
              </a:buClr>
              <a:buSzPts val="2700"/>
              <a:buNone/>
              <a:defRPr sz="3600">
                <a:solidFill>
                  <a:schemeClr val="lt2"/>
                </a:solidFill>
              </a:defRPr>
            </a:lvl6pPr>
            <a:lvl7pPr lvl="6" rtl="0">
              <a:lnSpc>
                <a:spcPct val="115000"/>
              </a:lnSpc>
              <a:spcBef>
                <a:spcPts val="0"/>
              </a:spcBef>
              <a:spcAft>
                <a:spcPts val="0"/>
              </a:spcAft>
              <a:buClr>
                <a:schemeClr val="lt2"/>
              </a:buClr>
              <a:buSzPts val="2700"/>
              <a:buNone/>
              <a:defRPr sz="3600">
                <a:solidFill>
                  <a:schemeClr val="lt2"/>
                </a:solidFill>
              </a:defRPr>
            </a:lvl7pPr>
            <a:lvl8pPr lvl="7" rtl="0">
              <a:lnSpc>
                <a:spcPct val="115000"/>
              </a:lnSpc>
              <a:spcBef>
                <a:spcPts val="0"/>
              </a:spcBef>
              <a:spcAft>
                <a:spcPts val="0"/>
              </a:spcAft>
              <a:buClr>
                <a:schemeClr val="lt2"/>
              </a:buClr>
              <a:buSzPts val="2700"/>
              <a:buNone/>
              <a:defRPr sz="3600">
                <a:solidFill>
                  <a:schemeClr val="lt2"/>
                </a:solidFill>
              </a:defRPr>
            </a:lvl8pPr>
            <a:lvl9pPr lvl="8" rtl="0">
              <a:lnSpc>
                <a:spcPct val="115000"/>
              </a:lnSpc>
              <a:spcBef>
                <a:spcPts val="0"/>
              </a:spcBef>
              <a:spcAft>
                <a:spcPts val="0"/>
              </a:spcAft>
              <a:buClr>
                <a:schemeClr val="lt2"/>
              </a:buClr>
              <a:buSzPts val="2700"/>
              <a:buNone/>
              <a:defRPr sz="3600">
                <a:solidFill>
                  <a:schemeClr val="lt2"/>
                </a:solidFill>
              </a:defRPr>
            </a:lvl9pPr>
          </a:lstStyle>
          <a:p>
            <a:pPr lvl="0">
              <a:lnSpc>
                <a:spcPct val="120000"/>
              </a:lnSpc>
              <a:buClr>
                <a:schemeClr val="lt2"/>
              </a:buClr>
              <a:buSzPts val="2700"/>
              <a:buNone/>
            </a:pPr>
            <a:r>
              <a:rPr lang="en-US"/>
              <a:t>Click to edit Master title style</a:t>
            </a:r>
            <a:endParaRPr/>
          </a:p>
        </p:txBody>
      </p:sp>
      <p:sp>
        <p:nvSpPr>
          <p:cNvPr id="11" name="Google Shape;68;p8">
            <a:extLst>
              <a:ext uri="{FF2B5EF4-FFF2-40B4-BE49-F238E27FC236}">
                <a16:creationId xmlns:a16="http://schemas.microsoft.com/office/drawing/2014/main" id="{4A1502C0-35C5-664F-8876-27EC60C5407E}"/>
              </a:ext>
            </a:extLst>
          </p:cNvPr>
          <p:cNvSpPr txBox="1">
            <a:spLocks noGrp="1"/>
          </p:cNvSpPr>
          <p:nvPr>
            <p:ph type="subTitle" idx="2"/>
          </p:nvPr>
        </p:nvSpPr>
        <p:spPr>
          <a:xfrm>
            <a:off x="932821" y="905256"/>
            <a:ext cx="10328145" cy="463200"/>
          </a:xfrm>
          <a:prstGeom prst="rect">
            <a:avLst/>
          </a:prstGeom>
          <a:noFill/>
          <a:ln>
            <a:noFill/>
          </a:ln>
        </p:spPr>
        <p:txBody>
          <a:bodyPr spcFirstLastPara="1" wrap="square" lIns="0" tIns="0" rIns="0" bIns="0" anchor="t" anchorCtr="0">
            <a:noAutofit/>
          </a:bodyPr>
          <a:lstStyle>
            <a:lvl1pPr marL="0" marR="0" lvl="0" indent="0" algn="l" rtl="0">
              <a:lnSpc>
                <a:spcPct val="120000"/>
              </a:lnSpc>
              <a:spcBef>
                <a:spcPts val="0"/>
              </a:spcBef>
              <a:spcAft>
                <a:spcPts val="0"/>
              </a:spcAft>
              <a:buNone/>
              <a:defRPr sz="2400" b="1" cap="all" spc="240" baseline="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buNone/>
            </a:pPr>
            <a:r>
              <a:rPr lang="en-US"/>
              <a:t>Click to edit Master subtitle style</a:t>
            </a:r>
            <a:endParaRPr/>
          </a:p>
        </p:txBody>
      </p:sp>
      <p:sp>
        <p:nvSpPr>
          <p:cNvPr id="12" name="Text Placeholder 9">
            <a:extLst>
              <a:ext uri="{FF2B5EF4-FFF2-40B4-BE49-F238E27FC236}">
                <a16:creationId xmlns:a16="http://schemas.microsoft.com/office/drawing/2014/main" id="{B30EB1FE-7D1F-FB4B-BEB5-D6C622DEB1BB}"/>
              </a:ext>
            </a:extLst>
          </p:cNvPr>
          <p:cNvSpPr>
            <a:spLocks noGrp="1"/>
          </p:cNvSpPr>
          <p:nvPr>
            <p:ph type="body" sz="quarter" idx="10"/>
          </p:nvPr>
        </p:nvSpPr>
        <p:spPr>
          <a:xfrm>
            <a:off x="1340398"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a:extLst>
              <a:ext uri="{FF2B5EF4-FFF2-40B4-BE49-F238E27FC236}">
                <a16:creationId xmlns:a16="http://schemas.microsoft.com/office/drawing/2014/main" id="{CFA7EA77-AF2E-9541-9110-33C7B14B3F58}"/>
              </a:ext>
            </a:extLst>
          </p:cNvPr>
          <p:cNvSpPr>
            <a:spLocks noGrp="1"/>
          </p:cNvSpPr>
          <p:nvPr>
            <p:ph type="body" sz="quarter" idx="11"/>
          </p:nvPr>
        </p:nvSpPr>
        <p:spPr>
          <a:xfrm>
            <a:off x="69692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a:extLst>
              <a:ext uri="{FF2B5EF4-FFF2-40B4-BE49-F238E27FC236}">
                <a16:creationId xmlns:a16="http://schemas.microsoft.com/office/drawing/2014/main" id="{77A68C91-6C3D-AE41-8869-D2D588D5F13C}"/>
              </a:ext>
            </a:extLst>
          </p:cNvPr>
          <p:cNvSpPr>
            <a:spLocks noGrp="1"/>
          </p:cNvSpPr>
          <p:nvPr>
            <p:ph type="body" sz="quarter" idx="12"/>
          </p:nvPr>
        </p:nvSpPr>
        <p:spPr>
          <a:xfrm>
            <a:off x="12602713"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9">
            <a:extLst>
              <a:ext uri="{FF2B5EF4-FFF2-40B4-BE49-F238E27FC236}">
                <a16:creationId xmlns:a16="http://schemas.microsoft.com/office/drawing/2014/main" id="{FA574137-6BE5-9044-B5DF-785305A39C38}"/>
              </a:ext>
            </a:extLst>
          </p:cNvPr>
          <p:cNvSpPr>
            <a:spLocks noGrp="1"/>
          </p:cNvSpPr>
          <p:nvPr>
            <p:ph type="body" sz="quarter" idx="13"/>
          </p:nvPr>
        </p:nvSpPr>
        <p:spPr>
          <a:xfrm>
            <a:off x="18236181" y="9621522"/>
            <a:ext cx="4754880" cy="3161027"/>
          </a:xfrm>
        </p:spPr>
        <p:txBody>
          <a:bodyPr/>
          <a:lstStyle>
            <a:lvl1pPr>
              <a:defRPr>
                <a:solidFill>
                  <a:schemeClr val="tx1"/>
                </a:solidFill>
                <a:latin typeface="+mn-lt"/>
              </a:defRPr>
            </a:lvl1pPr>
            <a:lvl2pPr>
              <a:buClrTx/>
              <a:defRPr>
                <a:solidFill>
                  <a:schemeClr val="tx1"/>
                </a:solidFill>
                <a:latin typeface="+mn-lt"/>
              </a:defRPr>
            </a:lvl2pPr>
            <a:lvl3pPr>
              <a:buClrTx/>
              <a:defRPr>
                <a:solidFill>
                  <a:schemeClr val="tx1"/>
                </a:solidFill>
                <a:latin typeface="+mn-lt"/>
              </a:defRPr>
            </a:lvl3pPr>
            <a:lvl4pPr>
              <a:buClrTx/>
              <a:defRPr>
                <a:solidFill>
                  <a:schemeClr val="tx1"/>
                </a:solidFill>
                <a:latin typeface="+mn-lt"/>
              </a:defRPr>
            </a:lvl4pPr>
            <a:lvl5pPr>
              <a:buClrTx/>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058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Stat" preserve="1" userDrawn="1">
  <p:cSld name="Big Stat">
    <p:spTree>
      <p:nvGrpSpPr>
        <p:cNvPr id="1" name="Shape 129"/>
        <p:cNvGrpSpPr/>
        <p:nvPr/>
      </p:nvGrpSpPr>
      <p:grpSpPr>
        <a:xfrm>
          <a:off x="0" y="0"/>
          <a:ext cx="0" cy="0"/>
          <a:chOff x="0" y="0"/>
          <a:chExt cx="0" cy="0"/>
        </a:xfrm>
      </p:grpSpPr>
      <p:sp>
        <p:nvSpPr>
          <p:cNvPr id="130" name="Google Shape;130;p18"/>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2400">
                <a:solidFill>
                  <a:schemeClr val="lt1"/>
                </a:solidFill>
                <a:latin typeface="Montserrat Medium"/>
                <a:ea typeface="Montserrat Medium"/>
                <a:cs typeface="Montserrat Medium"/>
                <a:sym typeface="Montserrat Medium"/>
              </a:defRPr>
            </a:lvl9pPr>
          </a:lstStyle>
          <a:p>
            <a:pPr marL="0" lvl="0" indent="0">
              <a:lnSpc>
                <a:spcPct val="120000"/>
              </a:lnSpc>
              <a:spcAft>
                <a:spcPts val="0"/>
              </a:spcAft>
              <a:buNone/>
            </a:pPr>
            <a:r>
              <a:rPr lang="en-US"/>
              <a:t>Click to edit Master subtitle style</a:t>
            </a:r>
            <a:endParaRPr dirty="0"/>
          </a:p>
        </p:txBody>
      </p:sp>
      <p:sp>
        <p:nvSpPr>
          <p:cNvPr id="131" name="Google Shape;131;p18"/>
          <p:cNvSpPr txBox="1">
            <a:spLocks noGrp="1"/>
          </p:cNvSpPr>
          <p:nvPr>
            <p:ph type="ctrTitle"/>
          </p:nvPr>
        </p:nvSpPr>
        <p:spPr>
          <a:xfrm>
            <a:off x="1871710" y="4672584"/>
            <a:ext cx="18778490"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a:t>Click to edit Master title style</a:t>
            </a:r>
            <a:endParaRPr dirty="0"/>
          </a:p>
        </p:txBody>
      </p:sp>
      <p:sp>
        <p:nvSpPr>
          <p:cNvPr id="133" name="Google Shape;133;p18"/>
          <p:cNvSpPr txBox="1">
            <a:spLocks noGrp="1"/>
          </p:cNvSpPr>
          <p:nvPr>
            <p:ph type="subTitle" idx="3"/>
          </p:nvPr>
        </p:nvSpPr>
        <p:spPr>
          <a:xfrm>
            <a:off x="932822" y="12252960"/>
            <a:ext cx="9389222" cy="560800"/>
          </a:xfrm>
          <a:prstGeom prst="rect">
            <a:avLst/>
          </a:prstGeom>
        </p:spPr>
        <p:txBody>
          <a:bodyPr spcFirstLastPara="1" wrap="square" lIns="0" tIns="0" rIns="0" bIns="0" anchor="b" anchorCtr="0">
            <a:noAutofit/>
          </a:bodyPr>
          <a:lstStyle>
            <a:lvl1pPr marL="0" marR="0" lvl="0" indent="0" rtl="0">
              <a:lnSpc>
                <a:spcPct val="100000"/>
              </a:lnSpc>
              <a:spcBef>
                <a:spcPts val="0"/>
              </a:spcBef>
              <a:spcAft>
                <a:spcPts val="0"/>
              </a:spcAft>
              <a:buNone/>
              <a:defRPr sz="1800" b="0" spc="40" baseline="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r>
              <a:rPr lang="en-US"/>
              <a:t>Click to edit Master subtitle style</a:t>
            </a:r>
            <a:endParaRPr/>
          </a:p>
        </p:txBody>
      </p:sp>
      <p:sp>
        <p:nvSpPr>
          <p:cNvPr id="132" name="Google Shape;132;p18"/>
          <p:cNvSpPr txBox="1">
            <a:spLocks noGrp="1"/>
          </p:cNvSpPr>
          <p:nvPr>
            <p:ph type="subTitle" idx="2"/>
          </p:nvPr>
        </p:nvSpPr>
        <p:spPr>
          <a:xfrm>
            <a:off x="1871845" y="7223760"/>
            <a:ext cx="9388293" cy="1600200"/>
          </a:xfrm>
          <a:prstGeom prst="rect">
            <a:avLst/>
          </a:prstGeom>
        </p:spPr>
        <p:txBody>
          <a:bodyPr spcFirstLastPara="1" wrap="square" lIns="0" tIns="0" rIns="0" bIns="0" anchor="t" anchorCtr="0">
            <a:noAutofit/>
          </a:bodyPr>
          <a:lstStyle>
            <a:lvl1pPr marL="0" marR="0" lvl="0" indent="0" algn="l" rtl="0">
              <a:lnSpc>
                <a:spcPct val="125000"/>
              </a:lnSpc>
              <a:spcBef>
                <a:spcPts val="0"/>
              </a:spcBef>
              <a:spcAft>
                <a:spcPts val="0"/>
              </a:spcAft>
              <a:buNone/>
              <a:defRPr sz="2400" b="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r>
              <a:rPr lang="en-US"/>
              <a:t>Click to edit Master subtitle style</a:t>
            </a:r>
            <a:endParaRPr dirty="0"/>
          </a:p>
        </p:txBody>
      </p:sp>
    </p:spTree>
    <p:extLst>
      <p:ext uri="{BB962C8B-B14F-4D97-AF65-F5344CB8AC3E}">
        <p14:creationId xmlns:p14="http://schemas.microsoft.com/office/powerpoint/2010/main" val="18331076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tats (Two)" preserve="1" userDrawn="1">
  <p:cSld name="Stats (Two)">
    <p:spTree>
      <p:nvGrpSpPr>
        <p:cNvPr id="1" name="Shape 134"/>
        <p:cNvGrpSpPr/>
        <p:nvPr/>
      </p:nvGrpSpPr>
      <p:grpSpPr>
        <a:xfrm>
          <a:off x="0" y="0"/>
          <a:ext cx="0" cy="0"/>
          <a:chOff x="0" y="0"/>
          <a:chExt cx="0" cy="0"/>
        </a:xfrm>
      </p:grpSpPr>
      <p:sp>
        <p:nvSpPr>
          <p:cNvPr id="8" name="Text Placeholder 2">
            <a:extLst>
              <a:ext uri="{FF2B5EF4-FFF2-40B4-BE49-F238E27FC236}">
                <a16:creationId xmlns:a16="http://schemas.microsoft.com/office/drawing/2014/main" id="{66379185-88C7-E345-96D8-9AB86AED95D6}"/>
              </a:ext>
            </a:extLst>
          </p:cNvPr>
          <p:cNvSpPr>
            <a:spLocks noGrp="1"/>
          </p:cNvSpPr>
          <p:nvPr>
            <p:ph type="body" sz="quarter" idx="23"/>
          </p:nvPr>
        </p:nvSpPr>
        <p:spPr>
          <a:xfrm>
            <a:off x="12193589" y="0"/>
            <a:ext cx="12193586" cy="13716000"/>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rmAutofit/>
          </a:bodyPr>
          <a:lstStyle>
            <a:lvl1pPr>
              <a:buFontTx/>
              <a:buNone/>
              <a:defRPr lang="en-US" smtClean="0">
                <a:solidFill>
                  <a:schemeClr val="lt1"/>
                </a:solidFill>
                <a:ea typeface="+mn-ea"/>
                <a:cs typeface="+mn-cs"/>
              </a:defRPr>
            </a:lvl1pPr>
            <a:lvl2pPr algn="ctr">
              <a:buFontTx/>
              <a:buNone/>
              <a:defRPr lang="en-US" smtClean="0">
                <a:solidFill>
                  <a:schemeClr val="lt1"/>
                </a:solidFill>
                <a:ea typeface="+mn-ea"/>
                <a:cs typeface="+mn-cs"/>
              </a:defRPr>
            </a:lvl2pPr>
            <a:lvl3pPr>
              <a:buFontTx/>
              <a:buNone/>
              <a:defRPr lang="en-US" smtClean="0">
                <a:solidFill>
                  <a:schemeClr val="lt1"/>
                </a:solidFill>
                <a:ea typeface="+mn-ea"/>
                <a:cs typeface="+mn-cs"/>
              </a:defRPr>
            </a:lvl3pPr>
            <a:lvl4pPr>
              <a:buFontTx/>
              <a:buNone/>
              <a:defRPr lang="en-US" smtClean="0">
                <a:solidFill>
                  <a:schemeClr val="lt1"/>
                </a:solidFill>
                <a:ea typeface="+mn-ea"/>
                <a:cs typeface="+mn-cs"/>
              </a:defRPr>
            </a:lvl4pPr>
            <a:lvl5pPr>
              <a:buFontTx/>
              <a:buNone/>
              <a:defRPr lang="en-US">
                <a:solidFill>
                  <a:schemeClr val="lt1"/>
                </a:solidFill>
                <a:ea typeface="+mn-ea"/>
                <a:cs typeface="+mn-cs"/>
              </a:defRPr>
            </a:lvl5pPr>
          </a:lstStyle>
          <a:p>
            <a:pPr lvl="0" algn="ctr">
              <a:lnSpc>
                <a:spcPct val="125000"/>
              </a:lnSpc>
              <a:spcAft>
                <a:spcPts val="0"/>
              </a:spcAft>
              <a:buFont typeface="Optimistic Text"/>
            </a:pPr>
            <a:r>
              <a:rPr lang="en-US"/>
              <a:t>Click to edit Master text styles</a:t>
            </a:r>
          </a:p>
        </p:txBody>
      </p:sp>
      <p:sp>
        <p:nvSpPr>
          <p:cNvPr id="135" name="Google Shape;135;p19"/>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36" name="Google Shape;136;p19"/>
          <p:cNvSpPr txBox="1">
            <a:spLocks noGrp="1"/>
          </p:cNvSpPr>
          <p:nvPr>
            <p:ph type="ctrTitle"/>
          </p:nvPr>
        </p:nvSpPr>
        <p:spPr>
          <a:xfrm>
            <a:off x="187171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38" name="Google Shape;138;p19"/>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39" name="Google Shape;139;p19"/>
          <p:cNvSpPr txBox="1">
            <a:spLocks noGrp="1"/>
          </p:cNvSpPr>
          <p:nvPr>
            <p:ph type="ctrTitle" idx="4"/>
          </p:nvPr>
        </p:nvSpPr>
        <p:spPr>
          <a:xfrm>
            <a:off x="14077500" y="4672584"/>
            <a:ext cx="8450300"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14600"/>
              <a:buFont typeface="Optimistic Display"/>
              <a:buNone/>
              <a:defRPr sz="19466"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37" name="Google Shape;137;p19"/>
          <p:cNvSpPr txBox="1">
            <a:spLocks noGrp="1"/>
          </p:cNvSpPr>
          <p:nvPr>
            <p:ph type="subTitle" idx="2"/>
          </p:nvPr>
        </p:nvSpPr>
        <p:spPr>
          <a:xfrm>
            <a:off x="1871844"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0" name="Google Shape;140;p19"/>
          <p:cNvSpPr txBox="1">
            <a:spLocks noGrp="1"/>
          </p:cNvSpPr>
          <p:nvPr>
            <p:ph type="subTitle" idx="5"/>
          </p:nvPr>
        </p:nvSpPr>
        <p:spPr>
          <a:xfrm>
            <a:off x="14077633" y="7223760"/>
            <a:ext cx="8450300"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6677605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tats (Three)" preserve="1">
  <p:cSld name="Stats (Three)">
    <p:spTree>
      <p:nvGrpSpPr>
        <p:cNvPr id="1" name="Shape 141"/>
        <p:cNvGrpSpPr/>
        <p:nvPr/>
      </p:nvGrpSpPr>
      <p:grpSpPr>
        <a:xfrm>
          <a:off x="0" y="0"/>
          <a:ext cx="0" cy="0"/>
          <a:chOff x="0" y="0"/>
          <a:chExt cx="0" cy="0"/>
        </a:xfrm>
      </p:grpSpPr>
      <p:sp>
        <p:nvSpPr>
          <p:cNvPr id="142" name="Google Shape;142;p20"/>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dirty="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43" name="Google Shape;143;p20"/>
          <p:cNvSpPr txBox="1">
            <a:spLocks noGrp="1"/>
          </p:cNvSpPr>
          <p:nvPr>
            <p:ph type="ctrTitle"/>
          </p:nvPr>
        </p:nvSpPr>
        <p:spPr>
          <a:xfrm>
            <a:off x="1871712"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5" name="Google Shape;145;p20"/>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46" name="Google Shape;146;p20"/>
          <p:cNvSpPr txBox="1">
            <a:spLocks noGrp="1"/>
          </p:cNvSpPr>
          <p:nvPr>
            <p:ph type="ctrTitle" idx="4"/>
          </p:nvPr>
        </p:nvSpPr>
        <p:spPr>
          <a:xfrm>
            <a:off x="9376754"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8" name="Google Shape;148;p20"/>
          <p:cNvSpPr txBox="1">
            <a:spLocks noGrp="1"/>
          </p:cNvSpPr>
          <p:nvPr>
            <p:ph type="ctrTitle" idx="6"/>
          </p:nvPr>
        </p:nvSpPr>
        <p:spPr>
          <a:xfrm>
            <a:off x="16881798" y="5431536"/>
            <a:ext cx="5633533" cy="196596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9600"/>
              <a:buFont typeface="Optimistic Display"/>
              <a:buNone/>
              <a:defRPr sz="13200" b="1" spc="400" baseline="0">
                <a:solidFill>
                  <a:schemeClr val="tx1"/>
                </a:solidFill>
                <a:latin typeface="+mj-lt"/>
                <a:ea typeface="Optimistic Display"/>
                <a:cs typeface="Optimistic Display"/>
                <a:sym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r>
              <a:rPr lang="en-US"/>
              <a:t>Click to edit Master title style</a:t>
            </a:r>
            <a:endParaRPr dirty="0"/>
          </a:p>
        </p:txBody>
      </p:sp>
      <p:sp>
        <p:nvSpPr>
          <p:cNvPr id="144" name="Google Shape;144;p20"/>
          <p:cNvSpPr txBox="1">
            <a:spLocks noGrp="1"/>
          </p:cNvSpPr>
          <p:nvPr>
            <p:ph type="subTitle" idx="2"/>
          </p:nvPr>
        </p:nvSpPr>
        <p:spPr>
          <a:xfrm>
            <a:off x="1871844"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47" name="Google Shape;147;p20"/>
          <p:cNvSpPr txBox="1">
            <a:spLocks noGrp="1"/>
          </p:cNvSpPr>
          <p:nvPr>
            <p:ph type="subTitle" idx="5"/>
          </p:nvPr>
        </p:nvSpPr>
        <p:spPr>
          <a:xfrm>
            <a:off x="9376889"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49" name="Google Shape;149;p20"/>
          <p:cNvSpPr txBox="1">
            <a:spLocks noGrp="1"/>
          </p:cNvSpPr>
          <p:nvPr>
            <p:ph type="subTitle" idx="7"/>
          </p:nvPr>
        </p:nvSpPr>
        <p:spPr>
          <a:xfrm>
            <a:off x="16881931" y="7223760"/>
            <a:ext cx="5633533"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Tree>
    <p:extLst>
      <p:ext uri="{BB962C8B-B14F-4D97-AF65-F5344CB8AC3E}">
        <p14:creationId xmlns:p14="http://schemas.microsoft.com/office/powerpoint/2010/main" val="35336291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tat (Half)" preserve="1" userDrawn="1">
  <p:cSld name="Stat (Half)">
    <p:spTree>
      <p:nvGrpSpPr>
        <p:cNvPr id="1" name="Shape 150"/>
        <p:cNvGrpSpPr/>
        <p:nvPr/>
      </p:nvGrpSpPr>
      <p:grpSpPr>
        <a:xfrm>
          <a:off x="0" y="0"/>
          <a:ext cx="0" cy="0"/>
          <a:chOff x="0" y="0"/>
          <a:chExt cx="0" cy="0"/>
        </a:xfrm>
      </p:grpSpPr>
      <p:sp>
        <p:nvSpPr>
          <p:cNvPr id="151" name="Google Shape;151;p21"/>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3" name="Google Shape;153;p21"/>
          <p:cNvSpPr txBox="1">
            <a:spLocks noGrp="1"/>
          </p:cNvSpPr>
          <p:nvPr>
            <p:ph type="subTitle" idx="2"/>
          </p:nvPr>
        </p:nvSpPr>
        <p:spPr>
          <a:xfrm>
            <a:off x="1871777" y="722376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154" name="Google Shape;154;p21"/>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7" name="Google Shape;131;p18">
            <a:extLst>
              <a:ext uri="{FF2B5EF4-FFF2-40B4-BE49-F238E27FC236}">
                <a16:creationId xmlns:a16="http://schemas.microsoft.com/office/drawing/2014/main" id="{932FB5B8-5983-7940-A5A1-6F77390FE9C8}"/>
              </a:ext>
            </a:extLst>
          </p:cNvPr>
          <p:cNvSpPr txBox="1">
            <a:spLocks noGrp="1"/>
          </p:cNvSpPr>
          <p:nvPr>
            <p:ph type="ctrTitle"/>
          </p:nvPr>
        </p:nvSpPr>
        <p:spPr>
          <a:xfrm>
            <a:off x="1871710" y="4672584"/>
            <a:ext cx="9388428" cy="2971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lt2"/>
              </a:buClr>
              <a:buSzPts val="14600"/>
              <a:buFont typeface="Optimistic Display"/>
              <a:buNone/>
              <a:defRPr sz="19200" b="1" i="0" spc="580" baseline="0">
                <a:solidFill>
                  <a:schemeClr val="tx1"/>
                </a:solidFill>
                <a:latin typeface="+mj-lt"/>
                <a:ea typeface="Optimistic Display" panose="020B0603020203020204" pitchFamily="34" charset="0"/>
                <a:cs typeface="Optimistic Display" panose="020B0603020203020204" pitchFamily="34" charset="0"/>
                <a:sym typeface="Optimistic Display"/>
              </a:defRPr>
            </a:lvl1pPr>
            <a:lvl2pPr lvl="1" rtl="0">
              <a:spcBef>
                <a:spcPts val="0"/>
              </a:spcBef>
              <a:spcAft>
                <a:spcPts val="0"/>
              </a:spcAft>
              <a:buSzPts val="14600"/>
              <a:buNone/>
              <a:defRPr sz="19466"/>
            </a:lvl2pPr>
            <a:lvl3pPr lvl="2" rtl="0">
              <a:spcBef>
                <a:spcPts val="0"/>
              </a:spcBef>
              <a:spcAft>
                <a:spcPts val="0"/>
              </a:spcAft>
              <a:buSzPts val="14600"/>
              <a:buNone/>
              <a:defRPr sz="19466"/>
            </a:lvl3pPr>
            <a:lvl4pPr lvl="3" rtl="0">
              <a:spcBef>
                <a:spcPts val="0"/>
              </a:spcBef>
              <a:spcAft>
                <a:spcPts val="0"/>
              </a:spcAft>
              <a:buSzPts val="14600"/>
              <a:buNone/>
              <a:defRPr sz="19466"/>
            </a:lvl4pPr>
            <a:lvl5pPr lvl="4" rtl="0">
              <a:spcBef>
                <a:spcPts val="0"/>
              </a:spcBef>
              <a:spcAft>
                <a:spcPts val="0"/>
              </a:spcAft>
              <a:buSzPts val="14600"/>
              <a:buNone/>
              <a:defRPr sz="19466"/>
            </a:lvl5pPr>
            <a:lvl6pPr lvl="5" rtl="0">
              <a:spcBef>
                <a:spcPts val="0"/>
              </a:spcBef>
              <a:spcAft>
                <a:spcPts val="0"/>
              </a:spcAft>
              <a:buSzPts val="14600"/>
              <a:buNone/>
              <a:defRPr sz="19466"/>
            </a:lvl6pPr>
            <a:lvl7pPr lvl="6" rtl="0">
              <a:spcBef>
                <a:spcPts val="0"/>
              </a:spcBef>
              <a:spcAft>
                <a:spcPts val="0"/>
              </a:spcAft>
              <a:buSzPts val="14600"/>
              <a:buNone/>
              <a:defRPr sz="19466"/>
            </a:lvl7pPr>
            <a:lvl8pPr lvl="7" rtl="0">
              <a:spcBef>
                <a:spcPts val="0"/>
              </a:spcBef>
              <a:spcAft>
                <a:spcPts val="0"/>
              </a:spcAft>
              <a:buSzPts val="14600"/>
              <a:buNone/>
              <a:defRPr sz="19466"/>
            </a:lvl8pPr>
            <a:lvl9pPr lvl="8" rtl="0">
              <a:spcBef>
                <a:spcPts val="0"/>
              </a:spcBef>
              <a:spcAft>
                <a:spcPts val="0"/>
              </a:spcAft>
              <a:buSzPts val="14600"/>
              <a:buNone/>
              <a:defRPr sz="19466"/>
            </a:lvl9pPr>
          </a:lstStyle>
          <a:p>
            <a:r>
              <a:rPr lang="en-US"/>
              <a:t>Click to edit Master title style</a:t>
            </a:r>
            <a:endParaRPr dirty="0"/>
          </a:p>
        </p:txBody>
      </p:sp>
      <p:sp>
        <p:nvSpPr>
          <p:cNvPr id="6" name="Picture Placeholder 5">
            <a:extLst>
              <a:ext uri="{FF2B5EF4-FFF2-40B4-BE49-F238E27FC236}">
                <a16:creationId xmlns:a16="http://schemas.microsoft.com/office/drawing/2014/main" id="{E5E16FAB-437B-3A47-ABFD-7782DC9A197D}"/>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7771580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tats (Half)" preserve="1" userDrawn="1">
  <p:cSld name="Stats (Half)">
    <p:spTree>
      <p:nvGrpSpPr>
        <p:cNvPr id="1" name="Shape 155"/>
        <p:cNvGrpSpPr/>
        <p:nvPr/>
      </p:nvGrpSpPr>
      <p:grpSpPr>
        <a:xfrm>
          <a:off x="0" y="0"/>
          <a:ext cx="0" cy="0"/>
          <a:chOff x="0" y="0"/>
          <a:chExt cx="0" cy="0"/>
        </a:xfrm>
      </p:grpSpPr>
      <p:sp>
        <p:nvSpPr>
          <p:cNvPr id="156" name="Google Shape;156;p22"/>
          <p:cNvSpPr txBox="1">
            <a:spLocks noGrp="1"/>
          </p:cNvSpPr>
          <p:nvPr>
            <p:ph type="subTitle" idx="1"/>
          </p:nvPr>
        </p:nvSpPr>
        <p:spPr>
          <a:xfrm>
            <a:off x="932821" y="905256"/>
            <a:ext cx="10328145"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57" name="Google Shape;157;p22"/>
          <p:cNvSpPr txBox="1">
            <a:spLocks noGrp="1"/>
          </p:cNvSpPr>
          <p:nvPr>
            <p:ph type="ctrTitle"/>
          </p:nvPr>
        </p:nvSpPr>
        <p:spPr>
          <a:xfrm>
            <a:off x="1871711" y="3538728"/>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9" name="Google Shape;159;p22"/>
          <p:cNvSpPr txBox="1">
            <a:spLocks noGrp="1"/>
          </p:cNvSpPr>
          <p:nvPr>
            <p:ph type="subTitle" idx="3"/>
          </p:nvPr>
        </p:nvSpPr>
        <p:spPr>
          <a:xfrm>
            <a:off x="932822" y="12252960"/>
            <a:ext cx="9389222"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0" name="Google Shape;160;p22"/>
          <p:cNvSpPr txBox="1">
            <a:spLocks noGrp="1"/>
          </p:cNvSpPr>
          <p:nvPr>
            <p:ph type="ctrTitle" idx="4"/>
          </p:nvPr>
        </p:nvSpPr>
        <p:spPr>
          <a:xfrm>
            <a:off x="1871711" y="7315200"/>
            <a:ext cx="9389222"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58" name="Google Shape;158;p22"/>
          <p:cNvSpPr txBox="1">
            <a:spLocks noGrp="1"/>
          </p:cNvSpPr>
          <p:nvPr>
            <p:ph type="subTitle" idx="2"/>
          </p:nvPr>
        </p:nvSpPr>
        <p:spPr>
          <a:xfrm>
            <a:off x="1871777" y="5303520"/>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61" name="Google Shape;161;p22"/>
          <p:cNvSpPr txBox="1">
            <a:spLocks noGrp="1"/>
          </p:cNvSpPr>
          <p:nvPr>
            <p:ph type="subTitle" idx="5"/>
          </p:nvPr>
        </p:nvSpPr>
        <p:spPr>
          <a:xfrm>
            <a:off x="1871777" y="9079992"/>
            <a:ext cx="9389222"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8" name="Picture Placeholder 5">
            <a:extLst>
              <a:ext uri="{FF2B5EF4-FFF2-40B4-BE49-F238E27FC236}">
                <a16:creationId xmlns:a16="http://schemas.microsoft.com/office/drawing/2014/main" id="{83E4BA4A-791A-084A-9FC8-08D9ED57CE9C}"/>
              </a:ext>
            </a:extLst>
          </p:cNvPr>
          <p:cNvSpPr>
            <a:spLocks noGrp="1"/>
          </p:cNvSpPr>
          <p:nvPr>
            <p:ph type="pic" sz="quarter" idx="11"/>
          </p:nvPr>
        </p:nvSpPr>
        <p:spPr>
          <a:xfrm>
            <a:off x="12193589" y="0"/>
            <a:ext cx="12193586"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39502027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tat (Third)" preserve="1" userDrawn="1">
  <p:cSld name="Stat (Third)">
    <p:spTree>
      <p:nvGrpSpPr>
        <p:cNvPr id="1" name="Shape 162"/>
        <p:cNvGrpSpPr/>
        <p:nvPr/>
      </p:nvGrpSpPr>
      <p:grpSpPr>
        <a:xfrm>
          <a:off x="0" y="0"/>
          <a:ext cx="0" cy="0"/>
          <a:chOff x="0" y="0"/>
          <a:chExt cx="0" cy="0"/>
        </a:xfrm>
      </p:grpSpPr>
      <p:sp>
        <p:nvSpPr>
          <p:cNvPr id="163" name="Google Shape;163;p23"/>
          <p:cNvSpPr txBox="1">
            <a:spLocks noGrp="1"/>
          </p:cNvSpPr>
          <p:nvPr>
            <p:ph type="subTitle" idx="1"/>
          </p:nvPr>
        </p:nvSpPr>
        <p:spPr>
          <a:xfrm>
            <a:off x="932821"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4" name="Google Shape;164;p23"/>
          <p:cNvSpPr txBox="1">
            <a:spLocks noGrp="1"/>
          </p:cNvSpPr>
          <p:nvPr>
            <p:ph type="ctrTitle"/>
          </p:nvPr>
        </p:nvSpPr>
        <p:spPr>
          <a:xfrm>
            <a:off x="932788" y="4672584"/>
            <a:ext cx="6572456" cy="29718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14600"/>
              <a:buFont typeface="Optimistic Display"/>
              <a:buNone/>
              <a:defRPr sz="19200" b="1" spc="580" dirty="0">
                <a:solidFill>
                  <a:schemeClr val="tx1"/>
                </a:solidFill>
                <a:latin typeface="+mj-lt"/>
                <a:ea typeface="Optimistic Display" panose="020B0603020203020204" pitchFamily="34" charset="0"/>
                <a:cs typeface="Optimistic Display" panose="020B0603020203020204" pitchFamily="34" charset="0"/>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14600"/>
              <a:buFont typeface="Optimistic Display"/>
              <a:buNone/>
            </a:pPr>
            <a:r>
              <a:rPr lang="en-US"/>
              <a:t>Click to edit Master title style</a:t>
            </a:r>
            <a:endParaRPr dirty="0"/>
          </a:p>
        </p:txBody>
      </p:sp>
      <p:sp>
        <p:nvSpPr>
          <p:cNvPr id="166" name="Google Shape;166;p23"/>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dirty="0"/>
          </a:p>
        </p:txBody>
      </p:sp>
      <p:sp>
        <p:nvSpPr>
          <p:cNvPr id="165" name="Google Shape;165;p23"/>
          <p:cNvSpPr txBox="1">
            <a:spLocks noGrp="1"/>
          </p:cNvSpPr>
          <p:nvPr>
            <p:ph type="subTitle" idx="2"/>
          </p:nvPr>
        </p:nvSpPr>
        <p:spPr>
          <a:xfrm>
            <a:off x="932835" y="722376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a:p>
        </p:txBody>
      </p:sp>
      <p:sp>
        <p:nvSpPr>
          <p:cNvPr id="6" name="Picture Placeholder 5">
            <a:extLst>
              <a:ext uri="{FF2B5EF4-FFF2-40B4-BE49-F238E27FC236}">
                <a16:creationId xmlns:a16="http://schemas.microsoft.com/office/drawing/2014/main" id="{42430116-43EF-F24B-AE56-774434AD4241}"/>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30285378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tats (Third)" preserve="1" userDrawn="1">
  <p:cSld name="Stats (Third)">
    <p:spTree>
      <p:nvGrpSpPr>
        <p:cNvPr id="1" name="Shape 167"/>
        <p:cNvGrpSpPr/>
        <p:nvPr/>
      </p:nvGrpSpPr>
      <p:grpSpPr>
        <a:xfrm>
          <a:off x="0" y="0"/>
          <a:ext cx="0" cy="0"/>
          <a:chOff x="0" y="0"/>
          <a:chExt cx="0" cy="0"/>
        </a:xfrm>
      </p:grpSpPr>
      <p:sp>
        <p:nvSpPr>
          <p:cNvPr id="168" name="Google Shape;168;p24"/>
          <p:cNvSpPr txBox="1">
            <a:spLocks noGrp="1"/>
          </p:cNvSpPr>
          <p:nvPr>
            <p:ph type="subTitle" idx="1"/>
          </p:nvPr>
        </p:nvSpPr>
        <p:spPr>
          <a:xfrm>
            <a:off x="932809" y="905256"/>
            <a:ext cx="6572456" cy="463200"/>
          </a:xfrm>
          <a:prstGeom prst="rect">
            <a:avLst/>
          </a:prstGeom>
          <a:noFill/>
          <a:ln>
            <a:noFill/>
          </a:ln>
        </p:spPr>
        <p:txBody>
          <a:bodyPr spcFirstLastPara="1" vert="horz" wrap="square" lIns="0" tIns="0" rIns="0" bIns="0" rtlCol="0" anchor="t" anchorCtr="0">
            <a:noAutofit/>
          </a:bodyPr>
          <a:lstStyle>
            <a:lvl1pPr marL="0" marR="0" lvl="0" indent="0" algn="l" rtl="0">
              <a:lnSpc>
                <a:spcPct val="120000"/>
              </a:lnSpc>
              <a:spcBef>
                <a:spcPts val="0"/>
              </a:spcBef>
              <a:spcAft>
                <a:spcPts val="0"/>
              </a:spcAft>
              <a:buNone/>
              <a:defRPr b="1" cap="all" spc="240">
                <a:solidFill>
                  <a:schemeClr val="tx1"/>
                </a:solidFill>
                <a:latin typeface="+mn-lt"/>
              </a:defRPr>
            </a:lvl1pPr>
            <a:lvl2pPr lvl="1" rtl="0">
              <a:lnSpc>
                <a:spcPct val="120000"/>
              </a:lnSpc>
              <a:spcBef>
                <a:spcPts val="0"/>
              </a:spcBef>
              <a:spcAft>
                <a:spcPts val="0"/>
              </a:spcAft>
              <a:buNone/>
              <a:defRPr sz="2400">
                <a:solidFill>
                  <a:schemeClr val="lt1"/>
                </a:solidFill>
              </a:defRPr>
            </a:lvl2pPr>
            <a:lvl3pPr lvl="2" rtl="0">
              <a:lnSpc>
                <a:spcPct val="120000"/>
              </a:lnSpc>
              <a:spcBef>
                <a:spcPts val="0"/>
              </a:spcBef>
              <a:spcAft>
                <a:spcPts val="0"/>
              </a:spcAft>
              <a:buNone/>
              <a:defRPr sz="2400">
                <a:solidFill>
                  <a:schemeClr val="lt1"/>
                </a:solidFill>
              </a:defRPr>
            </a:lvl3pPr>
            <a:lvl4pPr lvl="3" rtl="0">
              <a:lnSpc>
                <a:spcPct val="120000"/>
              </a:lnSpc>
              <a:spcBef>
                <a:spcPts val="0"/>
              </a:spcBef>
              <a:spcAft>
                <a:spcPts val="0"/>
              </a:spcAft>
              <a:buNone/>
              <a:defRPr sz="2400">
                <a:solidFill>
                  <a:schemeClr val="lt1"/>
                </a:solidFill>
              </a:defRPr>
            </a:lvl4pPr>
            <a:lvl5pPr lvl="4" rtl="0">
              <a:lnSpc>
                <a:spcPct val="120000"/>
              </a:lnSpc>
              <a:spcBef>
                <a:spcPts val="0"/>
              </a:spcBef>
              <a:spcAft>
                <a:spcPts val="0"/>
              </a:spcAft>
              <a:buNone/>
              <a:defRPr sz="2400">
                <a:solidFill>
                  <a:schemeClr val="lt1"/>
                </a:solidFill>
              </a:defRPr>
            </a:lvl5pPr>
            <a:lvl6pPr lvl="5" rtl="0">
              <a:lnSpc>
                <a:spcPct val="120000"/>
              </a:lnSpc>
              <a:spcBef>
                <a:spcPts val="0"/>
              </a:spcBef>
              <a:spcAft>
                <a:spcPts val="0"/>
              </a:spcAft>
              <a:buNone/>
              <a:defRPr sz="2400">
                <a:solidFill>
                  <a:schemeClr val="lt1"/>
                </a:solidFill>
              </a:defRPr>
            </a:lvl6pPr>
            <a:lvl7pPr lvl="6" rtl="0">
              <a:lnSpc>
                <a:spcPct val="120000"/>
              </a:lnSpc>
              <a:spcBef>
                <a:spcPts val="0"/>
              </a:spcBef>
              <a:spcAft>
                <a:spcPts val="0"/>
              </a:spcAft>
              <a:buNone/>
              <a:defRPr sz="2400">
                <a:solidFill>
                  <a:schemeClr val="lt1"/>
                </a:solidFill>
              </a:defRPr>
            </a:lvl7pPr>
            <a:lvl8pPr lvl="7" rtl="0">
              <a:lnSpc>
                <a:spcPct val="120000"/>
              </a:lnSpc>
              <a:spcBef>
                <a:spcPts val="0"/>
              </a:spcBef>
              <a:spcAft>
                <a:spcPts val="0"/>
              </a:spcAft>
              <a:buNone/>
              <a:defRPr sz="2400">
                <a:solidFill>
                  <a:schemeClr val="lt1"/>
                </a:solidFill>
              </a:defRPr>
            </a:lvl8pPr>
            <a:lvl9pPr lvl="8" rtl="0">
              <a:lnSpc>
                <a:spcPct val="120000"/>
              </a:lnSpc>
              <a:spcBef>
                <a:spcPts val="0"/>
              </a:spcBef>
              <a:spcAft>
                <a:spcPts val="0"/>
              </a:spcAft>
              <a:buNone/>
              <a:defRPr sz="2400">
                <a:solidFill>
                  <a:schemeClr val="lt1"/>
                </a:solidFill>
              </a:defRPr>
            </a:lvl9pPr>
          </a:lstStyle>
          <a:p>
            <a:pPr marL="0" lvl="0" indent="0">
              <a:lnSpc>
                <a:spcPct val="120000"/>
              </a:lnSpc>
              <a:spcAft>
                <a:spcPts val="0"/>
              </a:spcAft>
              <a:buNone/>
            </a:pPr>
            <a:r>
              <a:rPr lang="en-US"/>
              <a:t>Click to edit Master subtitle style</a:t>
            </a:r>
            <a:endParaRPr dirty="0"/>
          </a:p>
        </p:txBody>
      </p:sp>
      <p:sp>
        <p:nvSpPr>
          <p:cNvPr id="169" name="Google Shape;169;p24"/>
          <p:cNvSpPr txBox="1">
            <a:spLocks noGrp="1"/>
          </p:cNvSpPr>
          <p:nvPr>
            <p:ph type="ctrTitle"/>
          </p:nvPr>
        </p:nvSpPr>
        <p:spPr>
          <a:xfrm>
            <a:off x="932788" y="3538728"/>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1" name="Google Shape;171;p24"/>
          <p:cNvSpPr txBox="1">
            <a:spLocks noGrp="1"/>
          </p:cNvSpPr>
          <p:nvPr>
            <p:ph type="subTitle" idx="3"/>
          </p:nvPr>
        </p:nvSpPr>
        <p:spPr>
          <a:xfrm>
            <a:off x="932821" y="12252960"/>
            <a:ext cx="6572456" cy="560800"/>
          </a:xfrm>
          <a:prstGeom prst="rect">
            <a:avLst/>
          </a:prstGeom>
        </p:spPr>
        <p:txBody>
          <a:bodyPr spcFirstLastPara="1" vert="horz" wrap="square" lIns="0" tIns="0" rIns="0" bIns="0" rtlCol="0" anchor="b" anchorCtr="0">
            <a:noAutofit/>
          </a:bodyPr>
          <a:lstStyle>
            <a:lvl1pPr marL="0" marR="0" lvl="0" indent="0" rtl="0">
              <a:lnSpc>
                <a:spcPct val="100000"/>
              </a:lnSpc>
              <a:spcBef>
                <a:spcPts val="0"/>
              </a:spcBef>
              <a:spcAft>
                <a:spcPts val="0"/>
              </a:spcAft>
              <a:buNone/>
              <a:defRPr sz="1800" spc="40">
                <a:solidFill>
                  <a:schemeClr val="tx1"/>
                </a:solidFill>
                <a:latin typeface="+mn-lt"/>
              </a:defRPr>
            </a:lvl1pPr>
            <a:lvl2pPr lvl="1" rtl="0">
              <a:lnSpc>
                <a:spcPct val="100000"/>
              </a:lnSpc>
              <a:spcBef>
                <a:spcPts val="0"/>
              </a:spcBef>
              <a:spcAft>
                <a:spcPts val="0"/>
              </a:spcAft>
              <a:buNone/>
              <a:defRPr sz="1867" b="0">
                <a:solidFill>
                  <a:schemeClr val="dk1"/>
                </a:solidFill>
              </a:defRPr>
            </a:lvl2pPr>
            <a:lvl3pPr lvl="2" rtl="0">
              <a:lnSpc>
                <a:spcPct val="100000"/>
              </a:lnSpc>
              <a:spcBef>
                <a:spcPts val="0"/>
              </a:spcBef>
              <a:spcAft>
                <a:spcPts val="0"/>
              </a:spcAft>
              <a:buNone/>
              <a:defRPr sz="1867" b="0">
                <a:solidFill>
                  <a:schemeClr val="dk1"/>
                </a:solidFill>
              </a:defRPr>
            </a:lvl3pPr>
            <a:lvl4pPr lvl="3" rtl="0">
              <a:lnSpc>
                <a:spcPct val="100000"/>
              </a:lnSpc>
              <a:spcBef>
                <a:spcPts val="0"/>
              </a:spcBef>
              <a:spcAft>
                <a:spcPts val="0"/>
              </a:spcAft>
              <a:buNone/>
              <a:defRPr sz="1867" b="0">
                <a:solidFill>
                  <a:schemeClr val="dk1"/>
                </a:solidFill>
              </a:defRPr>
            </a:lvl4pPr>
            <a:lvl5pPr lvl="4" rtl="0">
              <a:lnSpc>
                <a:spcPct val="100000"/>
              </a:lnSpc>
              <a:spcBef>
                <a:spcPts val="0"/>
              </a:spcBef>
              <a:spcAft>
                <a:spcPts val="0"/>
              </a:spcAft>
              <a:buNone/>
              <a:defRPr sz="1867" b="0">
                <a:solidFill>
                  <a:schemeClr val="dk1"/>
                </a:solidFill>
              </a:defRPr>
            </a:lvl5pPr>
            <a:lvl6pPr lvl="5" rtl="0">
              <a:lnSpc>
                <a:spcPct val="100000"/>
              </a:lnSpc>
              <a:spcBef>
                <a:spcPts val="0"/>
              </a:spcBef>
              <a:spcAft>
                <a:spcPts val="0"/>
              </a:spcAft>
              <a:buNone/>
              <a:defRPr sz="1867" b="0">
                <a:solidFill>
                  <a:schemeClr val="dk1"/>
                </a:solidFill>
              </a:defRPr>
            </a:lvl6pPr>
            <a:lvl7pPr lvl="6" rtl="0">
              <a:lnSpc>
                <a:spcPct val="100000"/>
              </a:lnSpc>
              <a:spcBef>
                <a:spcPts val="0"/>
              </a:spcBef>
              <a:spcAft>
                <a:spcPts val="0"/>
              </a:spcAft>
              <a:buNone/>
              <a:defRPr sz="1867" b="0">
                <a:solidFill>
                  <a:schemeClr val="dk1"/>
                </a:solidFill>
              </a:defRPr>
            </a:lvl7pPr>
            <a:lvl8pPr lvl="7" rtl="0">
              <a:lnSpc>
                <a:spcPct val="100000"/>
              </a:lnSpc>
              <a:spcBef>
                <a:spcPts val="0"/>
              </a:spcBef>
              <a:spcAft>
                <a:spcPts val="0"/>
              </a:spcAft>
              <a:buNone/>
              <a:defRPr sz="1867" b="0">
                <a:solidFill>
                  <a:schemeClr val="dk1"/>
                </a:solidFill>
              </a:defRPr>
            </a:lvl8pPr>
            <a:lvl9pPr lvl="8" rtl="0">
              <a:lnSpc>
                <a:spcPct val="100000"/>
              </a:lnSpc>
              <a:spcBef>
                <a:spcPts val="0"/>
              </a:spcBef>
              <a:spcAft>
                <a:spcPts val="0"/>
              </a:spcAft>
              <a:buNone/>
              <a:defRPr sz="1867" b="0">
                <a:solidFill>
                  <a:schemeClr val="dk1"/>
                </a:solidFill>
              </a:defRPr>
            </a:lvl9pPr>
          </a:lstStyle>
          <a:p>
            <a:pPr marL="0" lvl="0" indent="0">
              <a:lnSpc>
                <a:spcPct val="100000"/>
              </a:lnSpc>
              <a:spcAft>
                <a:spcPts val="0"/>
              </a:spcAft>
              <a:buNone/>
            </a:pPr>
            <a:r>
              <a:rPr lang="en-US"/>
              <a:t>Click to edit Master subtitle style</a:t>
            </a:r>
            <a:endParaRPr/>
          </a:p>
        </p:txBody>
      </p:sp>
      <p:sp>
        <p:nvSpPr>
          <p:cNvPr id="172" name="Google Shape;172;p24"/>
          <p:cNvSpPr txBox="1">
            <a:spLocks noGrp="1"/>
          </p:cNvSpPr>
          <p:nvPr>
            <p:ph type="ctrTitle" idx="4"/>
          </p:nvPr>
        </p:nvSpPr>
        <p:spPr>
          <a:xfrm>
            <a:off x="932788" y="7315200"/>
            <a:ext cx="6572456" cy="1968000"/>
          </a:xfrm>
          <a:prstGeom prst="rect">
            <a:avLst/>
          </a:prstGeom>
        </p:spPr>
        <p:txBody>
          <a:bodyPr spcFirstLastPara="1" vert="horz" wrap="square" lIns="0" tIns="0" rIns="0" bIns="0" rtlCol="0" anchor="b" anchorCtr="0">
            <a:noAutofit/>
          </a:bodyPr>
          <a:lstStyle>
            <a:lvl1pPr lvl="0" rtl="0">
              <a:lnSpc>
                <a:spcPct val="100000"/>
              </a:lnSpc>
              <a:spcBef>
                <a:spcPts val="0"/>
              </a:spcBef>
              <a:spcAft>
                <a:spcPts val="0"/>
              </a:spcAft>
              <a:buClr>
                <a:schemeClr val="lt2"/>
              </a:buClr>
              <a:buSzPts val="9600"/>
              <a:buFont typeface="Optimistic Display"/>
              <a:buNone/>
              <a:defRPr sz="13200" b="1" spc="400" dirty="0">
                <a:solidFill>
                  <a:schemeClr val="tx1"/>
                </a:solidFill>
                <a:latin typeface="+mj-lt"/>
                <a:ea typeface="Optimistic Display"/>
                <a:cs typeface="Optimistic Display"/>
              </a:defRPr>
            </a:lvl1pPr>
            <a:lvl2pPr lvl="1"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2pPr>
            <a:lvl3pPr lvl="2"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3pPr>
            <a:lvl4pPr lvl="3"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4pPr>
            <a:lvl5pPr lvl="4"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5pPr>
            <a:lvl6pPr lvl="5"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6pPr>
            <a:lvl7pPr lvl="6"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7pPr>
            <a:lvl8pPr lvl="7"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8pPr>
            <a:lvl9pPr lvl="8" rtl="0">
              <a:spcBef>
                <a:spcPts val="0"/>
              </a:spcBef>
              <a:spcAft>
                <a:spcPts val="0"/>
              </a:spcAft>
              <a:buClr>
                <a:schemeClr val="lt2"/>
              </a:buClr>
              <a:buSzPts val="9600"/>
              <a:buFont typeface="Optimistic Display"/>
              <a:buNone/>
              <a:defRPr sz="12800" b="1">
                <a:solidFill>
                  <a:schemeClr val="lt2"/>
                </a:solidFill>
                <a:latin typeface="Optimistic Display"/>
                <a:ea typeface="Optimistic Display"/>
                <a:cs typeface="Optimistic Display"/>
                <a:sym typeface="Optimistic Display"/>
              </a:defRPr>
            </a:lvl9pPr>
          </a:lstStyle>
          <a:p>
            <a:pPr lvl="0">
              <a:lnSpc>
                <a:spcPct val="100000"/>
              </a:lnSpc>
              <a:buClr>
                <a:schemeClr val="lt2"/>
              </a:buClr>
              <a:buSzPts val="9600"/>
              <a:buFont typeface="Optimistic Display"/>
              <a:buNone/>
            </a:pPr>
            <a:r>
              <a:rPr lang="en-US"/>
              <a:t>Click to edit Master title style</a:t>
            </a:r>
            <a:endParaRPr dirty="0"/>
          </a:p>
        </p:txBody>
      </p:sp>
      <p:sp>
        <p:nvSpPr>
          <p:cNvPr id="170" name="Google Shape;170;p24"/>
          <p:cNvSpPr txBox="1">
            <a:spLocks noGrp="1"/>
          </p:cNvSpPr>
          <p:nvPr>
            <p:ph type="subTitle" idx="2"/>
          </p:nvPr>
        </p:nvSpPr>
        <p:spPr>
          <a:xfrm>
            <a:off x="932835" y="5303520"/>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173" name="Google Shape;173;p24"/>
          <p:cNvSpPr txBox="1">
            <a:spLocks noGrp="1"/>
          </p:cNvSpPr>
          <p:nvPr>
            <p:ph type="subTitle" idx="5"/>
          </p:nvPr>
        </p:nvSpPr>
        <p:spPr>
          <a:xfrm>
            <a:off x="932835" y="9079992"/>
            <a:ext cx="6572456" cy="1600200"/>
          </a:xfrm>
          <a:prstGeom prst="rect">
            <a:avLst/>
          </a:prstGeom>
        </p:spPr>
        <p:txBody>
          <a:bodyPr spcFirstLastPara="1" vert="horz" wrap="square" lIns="0" tIns="0" rIns="0" bIns="0" rtlCol="0" anchor="t" anchorCtr="0">
            <a:noAutofit/>
          </a:bodyPr>
          <a:lstStyle>
            <a:lvl1pPr marL="0" marR="0" lvl="0" indent="0" algn="l" rtl="0">
              <a:lnSpc>
                <a:spcPct val="125000"/>
              </a:lnSpc>
              <a:spcBef>
                <a:spcPts val="0"/>
              </a:spcBef>
              <a:spcAft>
                <a:spcPts val="0"/>
              </a:spcAft>
              <a:buNone/>
              <a:defRPr dirty="0">
                <a:solidFill>
                  <a:schemeClr val="tx1"/>
                </a:solidFill>
                <a:latin typeface="+mn-lt"/>
              </a:defRPr>
            </a:lvl1pPr>
            <a:lvl2pPr lvl="1" rtl="0">
              <a:lnSpc>
                <a:spcPct val="125000"/>
              </a:lnSpc>
              <a:spcBef>
                <a:spcPts val="0"/>
              </a:spcBef>
              <a:spcAft>
                <a:spcPts val="0"/>
              </a:spcAft>
              <a:buNone/>
              <a:defRPr sz="2400" b="0">
                <a:solidFill>
                  <a:schemeClr val="dk1"/>
                </a:solidFill>
              </a:defRPr>
            </a:lvl2pPr>
            <a:lvl3pPr lvl="2" rtl="0">
              <a:lnSpc>
                <a:spcPct val="125000"/>
              </a:lnSpc>
              <a:spcBef>
                <a:spcPts val="0"/>
              </a:spcBef>
              <a:spcAft>
                <a:spcPts val="0"/>
              </a:spcAft>
              <a:buNone/>
              <a:defRPr sz="2400" b="0">
                <a:solidFill>
                  <a:schemeClr val="dk1"/>
                </a:solidFill>
              </a:defRPr>
            </a:lvl3pPr>
            <a:lvl4pPr lvl="3" rtl="0">
              <a:lnSpc>
                <a:spcPct val="125000"/>
              </a:lnSpc>
              <a:spcBef>
                <a:spcPts val="0"/>
              </a:spcBef>
              <a:spcAft>
                <a:spcPts val="0"/>
              </a:spcAft>
              <a:buNone/>
              <a:defRPr sz="2400" b="0">
                <a:solidFill>
                  <a:schemeClr val="dk1"/>
                </a:solidFill>
              </a:defRPr>
            </a:lvl4pPr>
            <a:lvl5pPr lvl="4" rtl="0">
              <a:lnSpc>
                <a:spcPct val="125000"/>
              </a:lnSpc>
              <a:spcBef>
                <a:spcPts val="0"/>
              </a:spcBef>
              <a:spcAft>
                <a:spcPts val="0"/>
              </a:spcAft>
              <a:buNone/>
              <a:defRPr sz="2400" b="0">
                <a:solidFill>
                  <a:schemeClr val="dk1"/>
                </a:solidFill>
              </a:defRPr>
            </a:lvl5pPr>
            <a:lvl6pPr lvl="5" rtl="0">
              <a:lnSpc>
                <a:spcPct val="125000"/>
              </a:lnSpc>
              <a:spcBef>
                <a:spcPts val="0"/>
              </a:spcBef>
              <a:spcAft>
                <a:spcPts val="0"/>
              </a:spcAft>
              <a:buNone/>
              <a:defRPr sz="2400" b="0">
                <a:solidFill>
                  <a:schemeClr val="dk1"/>
                </a:solidFill>
              </a:defRPr>
            </a:lvl6pPr>
            <a:lvl7pPr lvl="6" rtl="0">
              <a:lnSpc>
                <a:spcPct val="125000"/>
              </a:lnSpc>
              <a:spcBef>
                <a:spcPts val="0"/>
              </a:spcBef>
              <a:spcAft>
                <a:spcPts val="0"/>
              </a:spcAft>
              <a:buNone/>
              <a:defRPr sz="2400" b="0">
                <a:solidFill>
                  <a:schemeClr val="dk1"/>
                </a:solidFill>
              </a:defRPr>
            </a:lvl7pPr>
            <a:lvl8pPr lvl="7" rtl="0">
              <a:lnSpc>
                <a:spcPct val="125000"/>
              </a:lnSpc>
              <a:spcBef>
                <a:spcPts val="0"/>
              </a:spcBef>
              <a:spcAft>
                <a:spcPts val="0"/>
              </a:spcAft>
              <a:buNone/>
              <a:defRPr sz="2400" b="0">
                <a:solidFill>
                  <a:schemeClr val="dk1"/>
                </a:solidFill>
              </a:defRPr>
            </a:lvl8pPr>
            <a:lvl9pPr lvl="8" rtl="0">
              <a:lnSpc>
                <a:spcPct val="125000"/>
              </a:lnSpc>
              <a:spcBef>
                <a:spcPts val="0"/>
              </a:spcBef>
              <a:spcAft>
                <a:spcPts val="0"/>
              </a:spcAft>
              <a:buNone/>
              <a:defRPr sz="2400" b="0">
                <a:solidFill>
                  <a:schemeClr val="dk1"/>
                </a:solidFill>
              </a:defRPr>
            </a:lvl9pPr>
          </a:lstStyle>
          <a:p>
            <a:pPr marL="0" lvl="0" indent="0">
              <a:lnSpc>
                <a:spcPct val="125000"/>
              </a:lnSpc>
              <a:spcAft>
                <a:spcPts val="0"/>
              </a:spcAft>
              <a:buNone/>
            </a:pPr>
            <a:r>
              <a:rPr lang="en-US"/>
              <a:t>Click to edit Master subtitle style</a:t>
            </a:r>
            <a:endParaRPr dirty="0"/>
          </a:p>
        </p:txBody>
      </p:sp>
      <p:sp>
        <p:nvSpPr>
          <p:cNvPr id="8" name="Picture Placeholder 5">
            <a:extLst>
              <a:ext uri="{FF2B5EF4-FFF2-40B4-BE49-F238E27FC236}">
                <a16:creationId xmlns:a16="http://schemas.microsoft.com/office/drawing/2014/main" id="{EF0884D6-7BF5-7841-AD96-B359F7FF3C93}"/>
              </a:ext>
            </a:extLst>
          </p:cNvPr>
          <p:cNvSpPr>
            <a:spLocks noGrp="1"/>
          </p:cNvSpPr>
          <p:nvPr>
            <p:ph type="pic" sz="quarter" idx="11"/>
          </p:nvPr>
        </p:nvSpPr>
        <p:spPr>
          <a:xfrm>
            <a:off x="8443913" y="0"/>
            <a:ext cx="15943262" cy="13715999"/>
          </a:xfr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a:ea typeface="+mn-ea"/>
                <a:sym typeface="Arial"/>
              </a:defRPr>
            </a:lvl1pPr>
          </a:lstStyle>
          <a:p>
            <a:pPr lvl="0" algn="ctr">
              <a:lnSpc>
                <a:spcPct val="125000"/>
              </a:lnSpc>
              <a:spcAft>
                <a:spcPts val="0"/>
              </a:spcAft>
              <a:buFont typeface="Optimistic Text"/>
            </a:pPr>
            <a:r>
              <a:rPr lang="en-US"/>
              <a:t>Click icon to add picture</a:t>
            </a:r>
          </a:p>
        </p:txBody>
      </p:sp>
    </p:spTree>
    <p:extLst>
      <p:ext uri="{BB962C8B-B14F-4D97-AF65-F5344CB8AC3E}">
        <p14:creationId xmlns:p14="http://schemas.microsoft.com/office/powerpoint/2010/main" val="2033769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End Card" preserve="1">
  <p:cSld name="End Card">
    <p:spTree>
      <p:nvGrpSpPr>
        <p:cNvPr id="1" name="Shape 174"/>
        <p:cNvGrpSpPr/>
        <p:nvPr/>
      </p:nvGrpSpPr>
      <p:grpSpPr>
        <a:xfrm>
          <a:off x="0" y="0"/>
          <a:ext cx="0" cy="0"/>
          <a:chOff x="0" y="0"/>
          <a:chExt cx="0" cy="0"/>
        </a:xfrm>
      </p:grpSpPr>
      <p:grpSp>
        <p:nvGrpSpPr>
          <p:cNvPr id="15" name="Group">
            <a:extLst>
              <a:ext uri="{FF2B5EF4-FFF2-40B4-BE49-F238E27FC236}">
                <a16:creationId xmlns:a16="http://schemas.microsoft.com/office/drawing/2014/main" id="{24F4A7C0-CB4A-0341-9CFA-AFCC69C43739}"/>
              </a:ext>
            </a:extLst>
          </p:cNvPr>
          <p:cNvGrpSpPr/>
          <p:nvPr userDrawn="1"/>
        </p:nvGrpSpPr>
        <p:grpSpPr>
          <a:xfrm>
            <a:off x="8764587" y="6166882"/>
            <a:ext cx="6858001" cy="1382236"/>
            <a:chOff x="0" y="0"/>
            <a:chExt cx="6857999" cy="1382235"/>
          </a:xfrm>
        </p:grpSpPr>
        <p:grpSp>
          <p:nvGrpSpPr>
            <p:cNvPr id="16" name="Graphic 16">
              <a:extLst>
                <a:ext uri="{FF2B5EF4-FFF2-40B4-BE49-F238E27FC236}">
                  <a16:creationId xmlns:a16="http://schemas.microsoft.com/office/drawing/2014/main" id="{169B5524-BC15-5845-959C-A1DDAEB52C46}"/>
                </a:ext>
              </a:extLst>
            </p:cNvPr>
            <p:cNvGrpSpPr/>
            <p:nvPr/>
          </p:nvGrpSpPr>
          <p:grpSpPr>
            <a:xfrm>
              <a:off x="2517110" y="44365"/>
              <a:ext cx="4340890" cy="1337319"/>
              <a:chOff x="0" y="0"/>
              <a:chExt cx="4340889" cy="1337317"/>
            </a:xfrm>
          </p:grpSpPr>
          <p:sp>
            <p:nvSpPr>
              <p:cNvPr id="24" name="Freeform 20">
                <a:extLst>
                  <a:ext uri="{FF2B5EF4-FFF2-40B4-BE49-F238E27FC236}">
                    <a16:creationId xmlns:a16="http://schemas.microsoft.com/office/drawing/2014/main" id="{2BB984A8-D01C-454C-A62C-A534ECD8577A}"/>
                  </a:ext>
                </a:extLst>
              </p:cNvPr>
              <p:cNvSpPr/>
              <p:nvPr/>
            </p:nvSpPr>
            <p:spPr>
              <a:xfrm>
                <a:off x="-1" y="-1"/>
                <a:ext cx="1398136" cy="13138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16" y="0"/>
                    </a:lnTo>
                    <a:lnTo>
                      <a:pt x="10844" y="13145"/>
                    </a:lnTo>
                    <a:lnTo>
                      <a:pt x="17672" y="0"/>
                    </a:lnTo>
                    <a:lnTo>
                      <a:pt x="21600" y="0"/>
                    </a:lnTo>
                    <a:lnTo>
                      <a:pt x="21600" y="21600"/>
                    </a:lnTo>
                    <a:lnTo>
                      <a:pt x="18325" y="21600"/>
                    </a:lnTo>
                    <a:lnTo>
                      <a:pt x="18325" y="5047"/>
                    </a:lnTo>
                    <a:lnTo>
                      <a:pt x="12338" y="16510"/>
                    </a:lnTo>
                    <a:lnTo>
                      <a:pt x="9266" y="16510"/>
                    </a:lnTo>
                    <a:lnTo>
                      <a:pt x="3279" y="5047"/>
                    </a:lnTo>
                    <a:lnTo>
                      <a:pt x="3279" y="21600"/>
                    </a:lnTo>
                    <a:lnTo>
                      <a:pt x="4" y="21600"/>
                    </a:lnTo>
                    <a:lnTo>
                      <a:pt x="4" y="0"/>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sp>
            <p:nvSpPr>
              <p:cNvPr id="25" name="Freeform 21">
                <a:extLst>
                  <a:ext uri="{FF2B5EF4-FFF2-40B4-BE49-F238E27FC236}">
                    <a16:creationId xmlns:a16="http://schemas.microsoft.com/office/drawing/2014/main" id="{A9A9D3DC-E325-F24D-A98E-016F5F464BD5}"/>
                  </a:ext>
                </a:extLst>
              </p:cNvPr>
              <p:cNvSpPr/>
              <p:nvPr/>
            </p:nvSpPr>
            <p:spPr>
              <a:xfrm>
                <a:off x="1586633" y="311662"/>
                <a:ext cx="930064" cy="1025656"/>
              </a:xfrm>
              <a:custGeom>
                <a:avLst/>
                <a:gdLst/>
                <a:ahLst/>
                <a:cxnLst>
                  <a:cxn ang="0">
                    <a:pos x="wd2" y="hd2"/>
                  </a:cxn>
                  <a:cxn ang="5400000">
                    <a:pos x="wd2" y="hd2"/>
                  </a:cxn>
                  <a:cxn ang="10800000">
                    <a:pos x="wd2" y="hd2"/>
                  </a:cxn>
                  <a:cxn ang="16200000">
                    <a:pos x="wd2" y="hd2"/>
                  </a:cxn>
                </a:cxnLst>
                <a:rect l="0" t="0" r="r" b="b"/>
                <a:pathLst>
                  <a:path w="21600" h="21600" extrusionOk="0">
                    <a:moveTo>
                      <a:pt x="11506" y="21600"/>
                    </a:moveTo>
                    <a:cubicBezTo>
                      <a:pt x="9224" y="21600"/>
                      <a:pt x="7221" y="21143"/>
                      <a:pt x="5491" y="20226"/>
                    </a:cubicBezTo>
                    <a:cubicBezTo>
                      <a:pt x="3762" y="19309"/>
                      <a:pt x="2414" y="18043"/>
                      <a:pt x="1451" y="16422"/>
                    </a:cubicBezTo>
                    <a:cubicBezTo>
                      <a:pt x="485" y="14801"/>
                      <a:pt x="0" y="12944"/>
                      <a:pt x="0" y="10848"/>
                    </a:cubicBezTo>
                    <a:cubicBezTo>
                      <a:pt x="0" y="8726"/>
                      <a:pt x="472" y="6849"/>
                      <a:pt x="1415" y="5216"/>
                    </a:cubicBezTo>
                    <a:cubicBezTo>
                      <a:pt x="2359" y="3583"/>
                      <a:pt x="3672" y="2305"/>
                      <a:pt x="5350" y="1383"/>
                    </a:cubicBezTo>
                    <a:cubicBezTo>
                      <a:pt x="7029" y="460"/>
                      <a:pt x="8958" y="0"/>
                      <a:pt x="11137" y="0"/>
                    </a:cubicBezTo>
                    <a:cubicBezTo>
                      <a:pt x="13300" y="0"/>
                      <a:pt x="15165" y="466"/>
                      <a:pt x="16728" y="1394"/>
                    </a:cubicBezTo>
                    <a:cubicBezTo>
                      <a:pt x="18291" y="2323"/>
                      <a:pt x="19491" y="3624"/>
                      <a:pt x="20335" y="5297"/>
                    </a:cubicBezTo>
                    <a:cubicBezTo>
                      <a:pt x="21176" y="6971"/>
                      <a:pt x="21600" y="8933"/>
                      <a:pt x="21600" y="11186"/>
                    </a:cubicBezTo>
                    <a:lnTo>
                      <a:pt x="21600" y="12411"/>
                    </a:lnTo>
                    <a:lnTo>
                      <a:pt x="4885" y="12411"/>
                    </a:lnTo>
                    <a:cubicBezTo>
                      <a:pt x="5190" y="14099"/>
                      <a:pt x="5941" y="15426"/>
                      <a:pt x="7141" y="16393"/>
                    </a:cubicBezTo>
                    <a:cubicBezTo>
                      <a:pt x="8338" y="17362"/>
                      <a:pt x="9853" y="17845"/>
                      <a:pt x="11686" y="17845"/>
                    </a:cubicBezTo>
                    <a:cubicBezTo>
                      <a:pt x="13153" y="17845"/>
                      <a:pt x="14417" y="17647"/>
                      <a:pt x="15476" y="17251"/>
                    </a:cubicBezTo>
                    <a:cubicBezTo>
                      <a:pt x="16535" y="16856"/>
                      <a:pt x="17530" y="16256"/>
                      <a:pt x="18461" y="15453"/>
                    </a:cubicBezTo>
                    <a:lnTo>
                      <a:pt x="21077" y="18358"/>
                    </a:lnTo>
                    <a:cubicBezTo>
                      <a:pt x="18474" y="20520"/>
                      <a:pt x="15284" y="21600"/>
                      <a:pt x="11506" y="21600"/>
                    </a:cubicBezTo>
                    <a:close/>
                    <a:moveTo>
                      <a:pt x="15104" y="5187"/>
                    </a:moveTo>
                    <a:cubicBezTo>
                      <a:pt x="14074" y="4232"/>
                      <a:pt x="12722" y="3755"/>
                      <a:pt x="11050" y="3755"/>
                    </a:cubicBezTo>
                    <a:cubicBezTo>
                      <a:pt x="9423" y="3755"/>
                      <a:pt x="8062" y="4244"/>
                      <a:pt x="6965" y="5216"/>
                    </a:cubicBezTo>
                    <a:cubicBezTo>
                      <a:pt x="5867" y="6191"/>
                      <a:pt x="5174" y="7501"/>
                      <a:pt x="4885" y="9148"/>
                    </a:cubicBezTo>
                    <a:lnTo>
                      <a:pt x="16869" y="9148"/>
                    </a:lnTo>
                    <a:cubicBezTo>
                      <a:pt x="16722" y="7463"/>
                      <a:pt x="16134" y="6141"/>
                      <a:pt x="15104" y="5187"/>
                    </a:cubicBez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6" name="Freeform 22">
                <a:extLst>
                  <a:ext uri="{FF2B5EF4-FFF2-40B4-BE49-F238E27FC236}">
                    <a16:creationId xmlns:a16="http://schemas.microsoft.com/office/drawing/2014/main" id="{5E7C9734-E863-F840-A3C1-ED800947B9AB}"/>
                  </a:ext>
                </a:extLst>
              </p:cNvPr>
              <p:cNvSpPr/>
              <p:nvPr/>
            </p:nvSpPr>
            <p:spPr>
              <a:xfrm>
                <a:off x="2578607" y="47820"/>
                <a:ext cx="696097" cy="1287425"/>
              </a:xfrm>
              <a:custGeom>
                <a:avLst/>
                <a:gdLst/>
                <a:ahLst/>
                <a:cxnLst>
                  <a:cxn ang="0">
                    <a:pos x="wd2" y="hd2"/>
                  </a:cxn>
                  <a:cxn ang="5400000">
                    <a:pos x="wd2" y="hd2"/>
                  </a:cxn>
                  <a:cxn ang="10800000">
                    <a:pos x="wd2" y="hd2"/>
                  </a:cxn>
                  <a:cxn ang="16200000">
                    <a:pos x="wd2" y="hd2"/>
                  </a:cxn>
                </a:cxnLst>
                <a:rect l="0" t="0" r="r" b="b"/>
                <a:pathLst>
                  <a:path w="21600" h="21600" extrusionOk="0">
                    <a:moveTo>
                      <a:pt x="6055" y="7731"/>
                    </a:moveTo>
                    <a:lnTo>
                      <a:pt x="0" y="7731"/>
                    </a:lnTo>
                    <a:lnTo>
                      <a:pt x="0" y="4819"/>
                    </a:lnTo>
                    <a:lnTo>
                      <a:pt x="6055" y="4819"/>
                    </a:lnTo>
                    <a:lnTo>
                      <a:pt x="6055" y="0"/>
                    </a:lnTo>
                    <a:lnTo>
                      <a:pt x="12402" y="0"/>
                    </a:lnTo>
                    <a:lnTo>
                      <a:pt x="12402" y="4819"/>
                    </a:lnTo>
                    <a:lnTo>
                      <a:pt x="21600" y="4819"/>
                    </a:lnTo>
                    <a:lnTo>
                      <a:pt x="21600" y="7731"/>
                    </a:lnTo>
                    <a:lnTo>
                      <a:pt x="12397" y="7731"/>
                    </a:lnTo>
                    <a:lnTo>
                      <a:pt x="12397" y="15114"/>
                    </a:lnTo>
                    <a:cubicBezTo>
                      <a:pt x="12397" y="16343"/>
                      <a:pt x="12788" y="17220"/>
                      <a:pt x="13564" y="17744"/>
                    </a:cubicBezTo>
                    <a:cubicBezTo>
                      <a:pt x="14340" y="18268"/>
                      <a:pt x="15669" y="18532"/>
                      <a:pt x="17552" y="18530"/>
                    </a:cubicBezTo>
                    <a:cubicBezTo>
                      <a:pt x="18388" y="18530"/>
                      <a:pt x="19096" y="18511"/>
                      <a:pt x="19679" y="18474"/>
                    </a:cubicBezTo>
                    <a:cubicBezTo>
                      <a:pt x="20262" y="18437"/>
                      <a:pt x="20901" y="18388"/>
                      <a:pt x="21600" y="18323"/>
                    </a:cubicBezTo>
                    <a:lnTo>
                      <a:pt x="21600" y="21206"/>
                    </a:lnTo>
                    <a:cubicBezTo>
                      <a:pt x="20802" y="21331"/>
                      <a:pt x="19992" y="21426"/>
                      <a:pt x="19169" y="21489"/>
                    </a:cubicBezTo>
                    <a:cubicBezTo>
                      <a:pt x="18229" y="21563"/>
                      <a:pt x="17282" y="21600"/>
                      <a:pt x="16330" y="21600"/>
                    </a:cubicBezTo>
                    <a:cubicBezTo>
                      <a:pt x="9477" y="21600"/>
                      <a:pt x="6051" y="19573"/>
                      <a:pt x="6051" y="15522"/>
                    </a:cubicBezTo>
                    <a:lnTo>
                      <a:pt x="6055" y="7731"/>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7" name="Freeform 23">
                <a:extLst>
                  <a:ext uri="{FF2B5EF4-FFF2-40B4-BE49-F238E27FC236}">
                    <a16:creationId xmlns:a16="http://schemas.microsoft.com/office/drawing/2014/main" id="{7244BA35-72AF-7E49-8B27-3C5B90ED36E7}"/>
                  </a:ext>
                </a:extLst>
              </p:cNvPr>
              <p:cNvSpPr/>
              <p:nvPr/>
            </p:nvSpPr>
            <p:spPr>
              <a:xfrm>
                <a:off x="3372546" y="311662"/>
                <a:ext cx="968344" cy="1025656"/>
              </a:xfrm>
              <a:custGeom>
                <a:avLst/>
                <a:gdLst/>
                <a:ahLst/>
                <a:cxnLst>
                  <a:cxn ang="0">
                    <a:pos x="wd2" y="hd2"/>
                  </a:cxn>
                  <a:cxn ang="5400000">
                    <a:pos x="wd2" y="hd2"/>
                  </a:cxn>
                  <a:cxn ang="10800000">
                    <a:pos x="wd2" y="hd2"/>
                  </a:cxn>
                  <a:cxn ang="16200000">
                    <a:pos x="wd2" y="hd2"/>
                  </a:cxn>
                </a:cxnLst>
                <a:rect l="0" t="0" r="r" b="b"/>
                <a:pathLst>
                  <a:path w="21600" h="21600" extrusionOk="0">
                    <a:moveTo>
                      <a:pt x="21597" y="21105"/>
                    </a:moveTo>
                    <a:lnTo>
                      <a:pt x="17118" y="21105"/>
                    </a:lnTo>
                    <a:lnTo>
                      <a:pt x="17118" y="18221"/>
                    </a:lnTo>
                    <a:cubicBezTo>
                      <a:pt x="16323" y="19301"/>
                      <a:pt x="15311" y="20136"/>
                      <a:pt x="14085" y="20721"/>
                    </a:cubicBezTo>
                    <a:cubicBezTo>
                      <a:pt x="12858" y="21306"/>
                      <a:pt x="11461" y="21600"/>
                      <a:pt x="9898" y="21600"/>
                    </a:cubicBezTo>
                    <a:cubicBezTo>
                      <a:pt x="7972" y="21600"/>
                      <a:pt x="6267" y="21134"/>
                      <a:pt x="4781" y="20206"/>
                    </a:cubicBezTo>
                    <a:cubicBezTo>
                      <a:pt x="3295" y="19277"/>
                      <a:pt x="2127" y="18000"/>
                      <a:pt x="1276" y="16372"/>
                    </a:cubicBezTo>
                    <a:cubicBezTo>
                      <a:pt x="425" y="14745"/>
                      <a:pt x="0" y="12885"/>
                      <a:pt x="0" y="10790"/>
                    </a:cubicBezTo>
                    <a:cubicBezTo>
                      <a:pt x="0" y="8682"/>
                      <a:pt x="432" y="6817"/>
                      <a:pt x="1298" y="5196"/>
                    </a:cubicBezTo>
                    <a:cubicBezTo>
                      <a:pt x="2164" y="3574"/>
                      <a:pt x="3360" y="2305"/>
                      <a:pt x="4886" y="1383"/>
                    </a:cubicBezTo>
                    <a:cubicBezTo>
                      <a:pt x="6415" y="460"/>
                      <a:pt x="8169" y="0"/>
                      <a:pt x="10151" y="0"/>
                    </a:cubicBezTo>
                    <a:cubicBezTo>
                      <a:pt x="11643" y="0"/>
                      <a:pt x="12984" y="274"/>
                      <a:pt x="14171" y="821"/>
                    </a:cubicBezTo>
                    <a:cubicBezTo>
                      <a:pt x="15342" y="1356"/>
                      <a:pt x="16353" y="2154"/>
                      <a:pt x="17121" y="3144"/>
                    </a:cubicBezTo>
                    <a:lnTo>
                      <a:pt x="17121" y="495"/>
                    </a:lnTo>
                    <a:lnTo>
                      <a:pt x="21600" y="495"/>
                    </a:lnTo>
                    <a:lnTo>
                      <a:pt x="21600" y="21105"/>
                    </a:lnTo>
                    <a:close/>
                    <a:moveTo>
                      <a:pt x="17032" y="7707"/>
                    </a:moveTo>
                    <a:cubicBezTo>
                      <a:pt x="16541" y="6534"/>
                      <a:pt x="15771" y="5609"/>
                      <a:pt x="14720" y="4931"/>
                    </a:cubicBezTo>
                    <a:cubicBezTo>
                      <a:pt x="13665" y="4252"/>
                      <a:pt x="12448" y="3912"/>
                      <a:pt x="11067" y="3912"/>
                    </a:cubicBezTo>
                    <a:cubicBezTo>
                      <a:pt x="9112" y="3912"/>
                      <a:pt x="7559" y="4532"/>
                      <a:pt x="6400" y="5769"/>
                    </a:cubicBezTo>
                    <a:cubicBezTo>
                      <a:pt x="5240" y="7006"/>
                      <a:pt x="4661" y="8680"/>
                      <a:pt x="4661" y="10790"/>
                    </a:cubicBezTo>
                    <a:cubicBezTo>
                      <a:pt x="4661" y="12912"/>
                      <a:pt x="5219" y="14591"/>
                      <a:pt x="6335" y="15828"/>
                    </a:cubicBezTo>
                    <a:cubicBezTo>
                      <a:pt x="7451" y="17068"/>
                      <a:pt x="8964" y="17685"/>
                      <a:pt x="10876" y="17685"/>
                    </a:cubicBezTo>
                    <a:cubicBezTo>
                      <a:pt x="12284" y="17685"/>
                      <a:pt x="13539" y="17342"/>
                      <a:pt x="14642" y="16658"/>
                    </a:cubicBezTo>
                    <a:cubicBezTo>
                      <a:pt x="15746" y="15974"/>
                      <a:pt x="16541" y="15051"/>
                      <a:pt x="17028" y="13890"/>
                    </a:cubicBezTo>
                    <a:lnTo>
                      <a:pt x="17032" y="7707"/>
                    </a:lnTo>
                    <a:close/>
                  </a:path>
                </a:pathLst>
              </a:custGeom>
              <a:solidFill>
                <a:schemeClr val="tx1"/>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grpSp>
          <p:nvGrpSpPr>
            <p:cNvPr id="17" name="Group 31">
              <a:extLst>
                <a:ext uri="{FF2B5EF4-FFF2-40B4-BE49-F238E27FC236}">
                  <a16:creationId xmlns:a16="http://schemas.microsoft.com/office/drawing/2014/main" id="{E4FF5A42-1538-2849-98EE-BF6B24AC72FD}"/>
                </a:ext>
              </a:extLst>
            </p:cNvPr>
            <p:cNvGrpSpPr/>
            <p:nvPr/>
          </p:nvGrpSpPr>
          <p:grpSpPr>
            <a:xfrm>
              <a:off x="-1" y="-1"/>
              <a:ext cx="2079721" cy="1382237"/>
              <a:chOff x="0" y="0"/>
              <a:chExt cx="2079719" cy="1382235"/>
            </a:xfrm>
          </p:grpSpPr>
          <p:grpSp>
            <p:nvGrpSpPr>
              <p:cNvPr id="18" name="Graphic 16">
                <a:extLst>
                  <a:ext uri="{FF2B5EF4-FFF2-40B4-BE49-F238E27FC236}">
                    <a16:creationId xmlns:a16="http://schemas.microsoft.com/office/drawing/2014/main" id="{AD10143D-FAD4-CC4C-9A83-94D30A19AC90}"/>
                  </a:ext>
                </a:extLst>
              </p:cNvPr>
              <p:cNvGrpSpPr/>
              <p:nvPr/>
            </p:nvGrpSpPr>
            <p:grpSpPr>
              <a:xfrm>
                <a:off x="-1" y="-1"/>
                <a:ext cx="2079721" cy="1382237"/>
                <a:chOff x="0" y="0"/>
                <a:chExt cx="2079719" cy="1382235"/>
              </a:xfrm>
            </p:grpSpPr>
            <p:sp>
              <p:nvSpPr>
                <p:cNvPr id="20" name="Freeform 25">
                  <a:extLst>
                    <a:ext uri="{FF2B5EF4-FFF2-40B4-BE49-F238E27FC236}">
                      <a16:creationId xmlns:a16="http://schemas.microsoft.com/office/drawing/2014/main" id="{CEEF6B01-0F38-FA46-BEE5-D100D00AF437}"/>
                    </a:ext>
                  </a:extLst>
                </p:cNvPr>
                <p:cNvSpPr/>
                <p:nvPr/>
              </p:nvSpPr>
              <p:spPr>
                <a:xfrm>
                  <a:off x="1040343" y="432596"/>
                  <a:ext cx="1039377" cy="949640"/>
                </a:xfrm>
                <a:custGeom>
                  <a:avLst/>
                  <a:gdLst/>
                  <a:ahLst/>
                  <a:cxnLst>
                    <a:cxn ang="0">
                      <a:pos x="wd2" y="hd2"/>
                    </a:cxn>
                    <a:cxn ang="5400000">
                      <a:pos x="wd2" y="hd2"/>
                    </a:cxn>
                    <a:cxn ang="10800000">
                      <a:pos x="wd2" y="hd2"/>
                    </a:cxn>
                    <a:cxn ang="16200000">
                      <a:pos x="wd2" y="hd2"/>
                    </a:cxn>
                  </a:cxnLst>
                  <a:rect l="0" t="0" r="r" b="b"/>
                  <a:pathLst>
                    <a:path w="21600" h="21600" extrusionOk="0">
                      <a:moveTo>
                        <a:pt x="20945" y="4074"/>
                      </a:moveTo>
                      <a:lnTo>
                        <a:pt x="16744" y="4074"/>
                      </a:lnTo>
                      <a:cubicBezTo>
                        <a:pt x="17215" y="6168"/>
                        <a:pt x="17476" y="8488"/>
                        <a:pt x="17476" y="10930"/>
                      </a:cubicBezTo>
                      <a:cubicBezTo>
                        <a:pt x="17476" y="14442"/>
                        <a:pt x="16425" y="16482"/>
                        <a:pt x="14248" y="16482"/>
                      </a:cubicBezTo>
                      <a:cubicBezTo>
                        <a:pt x="12160" y="16482"/>
                        <a:pt x="11163" y="14973"/>
                        <a:pt x="7200" y="7994"/>
                      </a:cubicBezTo>
                      <a:lnTo>
                        <a:pt x="4667" y="3370"/>
                      </a:lnTo>
                      <a:cubicBezTo>
                        <a:pt x="3981" y="2150"/>
                        <a:pt x="3323" y="1025"/>
                        <a:pt x="2691" y="0"/>
                      </a:cubicBezTo>
                      <a:lnTo>
                        <a:pt x="350" y="0"/>
                      </a:lnTo>
                      <a:lnTo>
                        <a:pt x="0" y="4980"/>
                      </a:lnTo>
                      <a:cubicBezTo>
                        <a:pt x="454" y="5781"/>
                        <a:pt x="933" y="6646"/>
                        <a:pt x="1436" y="7573"/>
                      </a:cubicBezTo>
                      <a:lnTo>
                        <a:pt x="3555" y="11474"/>
                      </a:lnTo>
                      <a:cubicBezTo>
                        <a:pt x="7682" y="19035"/>
                        <a:pt x="9983" y="21600"/>
                        <a:pt x="14153" y="21600"/>
                      </a:cubicBezTo>
                      <a:cubicBezTo>
                        <a:pt x="18938" y="21600"/>
                        <a:pt x="21600" y="17359"/>
                        <a:pt x="21600" y="10588"/>
                      </a:cubicBezTo>
                      <a:cubicBezTo>
                        <a:pt x="21597" y="8318"/>
                        <a:pt x="21367" y="6127"/>
                        <a:pt x="20945" y="4074"/>
                      </a:cubicBezTo>
                      <a:close/>
                    </a:path>
                  </a:pathLst>
                </a:custGeom>
                <a:gradFill flip="none" rotWithShape="1">
                  <a:gsLst>
                    <a:gs pos="13000">
                      <a:srgbClr val="0064E0"/>
                    </a:gs>
                    <a:gs pos="82000">
                      <a:srgbClr val="2C7FF4"/>
                    </a:gs>
                  </a:gsLst>
                  <a:lin ang="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1" name="Freeform 26">
                  <a:extLst>
                    <a:ext uri="{FF2B5EF4-FFF2-40B4-BE49-F238E27FC236}">
                      <a16:creationId xmlns:a16="http://schemas.microsoft.com/office/drawing/2014/main" id="{0CB448E1-AFD3-0F44-A8C6-235C3FBE4DC6}"/>
                    </a:ext>
                  </a:extLst>
                </p:cNvPr>
                <p:cNvSpPr/>
                <p:nvPr/>
              </p:nvSpPr>
              <p:spPr>
                <a:xfrm>
                  <a:off x="1057341" y="0"/>
                  <a:ext cx="991008" cy="611717"/>
                </a:xfrm>
                <a:custGeom>
                  <a:avLst/>
                  <a:gdLst/>
                  <a:ahLst/>
                  <a:cxnLst>
                    <a:cxn ang="0">
                      <a:pos x="wd2" y="hd2"/>
                    </a:cxn>
                    <a:cxn ang="5400000">
                      <a:pos x="wd2" y="hd2"/>
                    </a:cxn>
                    <a:cxn ang="10800000">
                      <a:pos x="wd2" y="hd2"/>
                    </a:cxn>
                    <a:cxn ang="16200000">
                      <a:pos x="wd2" y="hd2"/>
                    </a:cxn>
                  </a:cxnLst>
                  <a:rect l="0" t="0" r="r" b="b"/>
                  <a:pathLst>
                    <a:path w="21600" h="21600" extrusionOk="0">
                      <a:moveTo>
                        <a:pt x="9175" y="6296"/>
                      </a:moveTo>
                      <a:cubicBezTo>
                        <a:pt x="12762" y="6296"/>
                        <a:pt x="15823" y="12586"/>
                        <a:pt x="17193" y="21600"/>
                      </a:cubicBezTo>
                      <a:lnTo>
                        <a:pt x="21600" y="21600"/>
                      </a:lnTo>
                      <a:cubicBezTo>
                        <a:pt x="19874" y="9170"/>
                        <a:pt x="15073" y="0"/>
                        <a:pt x="9488" y="0"/>
                      </a:cubicBezTo>
                      <a:cubicBezTo>
                        <a:pt x="5771" y="0"/>
                        <a:pt x="2868" y="4534"/>
                        <a:pt x="235" y="10297"/>
                      </a:cubicBezTo>
                      <a:lnTo>
                        <a:pt x="0" y="15270"/>
                      </a:lnTo>
                      <a:lnTo>
                        <a:pt x="2455" y="15270"/>
                      </a:lnTo>
                      <a:cubicBezTo>
                        <a:pt x="4847" y="9277"/>
                        <a:pt x="6822" y="6296"/>
                        <a:pt x="9175" y="6296"/>
                      </a:cubicBezTo>
                      <a:close/>
                    </a:path>
                  </a:pathLst>
                </a:custGeom>
                <a:gradFill flip="none" rotWithShape="1">
                  <a:gsLst>
                    <a:gs pos="13000">
                      <a:srgbClr val="2C7FF4"/>
                    </a:gs>
                    <a:gs pos="100000">
                      <a:srgbClr val="2D81F6"/>
                    </a:gs>
                  </a:gsLst>
                  <a:lin ang="10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2" name="Freeform 27">
                  <a:extLst>
                    <a:ext uri="{FF2B5EF4-FFF2-40B4-BE49-F238E27FC236}">
                      <a16:creationId xmlns:a16="http://schemas.microsoft.com/office/drawing/2014/main" id="{53419384-BACD-B24E-94B7-4665608DB3D6}"/>
                    </a:ext>
                  </a:extLst>
                </p:cNvPr>
                <p:cNvSpPr/>
                <p:nvPr/>
              </p:nvSpPr>
              <p:spPr>
                <a:xfrm>
                  <a:off x="-1" y="-1"/>
                  <a:ext cx="1067984" cy="1382099"/>
                </a:xfrm>
                <a:custGeom>
                  <a:avLst/>
                  <a:gdLst/>
                  <a:ahLst/>
                  <a:cxnLst>
                    <a:cxn ang="0">
                      <a:pos x="wd2" y="hd2"/>
                    </a:cxn>
                    <a:cxn ang="5400000">
                      <a:pos x="wd2" y="hd2"/>
                    </a:cxn>
                    <a:cxn ang="10800000">
                      <a:pos x="wd2" y="hd2"/>
                    </a:cxn>
                    <a:cxn ang="16200000">
                      <a:pos x="wd2" y="hd2"/>
                    </a:cxn>
                  </a:cxnLst>
                  <a:rect l="0" t="0" r="r" b="b"/>
                  <a:pathLst>
                    <a:path w="21600" h="21600" extrusionOk="0">
                      <a:moveTo>
                        <a:pt x="12086" y="0"/>
                      </a:moveTo>
                      <a:cubicBezTo>
                        <a:pt x="5243" y="0"/>
                        <a:pt x="0" y="6882"/>
                        <a:pt x="0" y="14167"/>
                      </a:cubicBezTo>
                      <a:cubicBezTo>
                        <a:pt x="0" y="18725"/>
                        <a:pt x="2854" y="21600"/>
                        <a:pt x="7633" y="21600"/>
                      </a:cubicBezTo>
                      <a:cubicBezTo>
                        <a:pt x="11074" y="21600"/>
                        <a:pt x="13548" y="20347"/>
                        <a:pt x="17947" y="14405"/>
                      </a:cubicBezTo>
                      <a:cubicBezTo>
                        <a:pt x="17947" y="14405"/>
                        <a:pt x="19780" y="11904"/>
                        <a:pt x="21041" y="10180"/>
                      </a:cubicBezTo>
                      <a:lnTo>
                        <a:pt x="21600" y="4558"/>
                      </a:lnTo>
                      <a:cubicBezTo>
                        <a:pt x="18246" y="1257"/>
                        <a:pt x="15443" y="0"/>
                        <a:pt x="12086" y="0"/>
                      </a:cubicBezTo>
                      <a:close/>
                      <a:moveTo>
                        <a:pt x="14593" y="12796"/>
                      </a:moveTo>
                      <a:cubicBezTo>
                        <a:pt x="11026" y="17116"/>
                        <a:pt x="9794" y="18084"/>
                        <a:pt x="7807" y="18084"/>
                      </a:cubicBezTo>
                      <a:cubicBezTo>
                        <a:pt x="5763" y="18084"/>
                        <a:pt x="4548" y="16697"/>
                        <a:pt x="4548" y="14226"/>
                      </a:cubicBezTo>
                      <a:cubicBezTo>
                        <a:pt x="4548" y="8938"/>
                        <a:pt x="7960" y="3529"/>
                        <a:pt x="12027" y="3529"/>
                      </a:cubicBezTo>
                      <a:cubicBezTo>
                        <a:pt x="14230" y="3529"/>
                        <a:pt x="16071" y="4512"/>
                        <a:pt x="18889" y="7631"/>
                      </a:cubicBezTo>
                      <a:cubicBezTo>
                        <a:pt x="16214" y="10806"/>
                        <a:pt x="14593" y="12796"/>
                        <a:pt x="14593" y="12796"/>
                      </a:cubicBezTo>
                      <a:close/>
                    </a:path>
                  </a:pathLst>
                </a:custGeom>
                <a:gradFill flip="none" rotWithShape="1">
                  <a:gsLst>
                    <a:gs pos="41000">
                      <a:srgbClr val="0064E0"/>
                    </a:gs>
                    <a:gs pos="99000">
                      <a:srgbClr val="2D81F6"/>
                    </a:gs>
                  </a:gsLst>
                  <a:lin ang="1800000" scaled="0"/>
                </a:gra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sp>
              <p:nvSpPr>
                <p:cNvPr id="23" name="Freeform 28">
                  <a:extLst>
                    <a:ext uri="{FF2B5EF4-FFF2-40B4-BE49-F238E27FC236}">
                      <a16:creationId xmlns:a16="http://schemas.microsoft.com/office/drawing/2014/main" id="{FFED1045-03E2-B14F-AC0C-CB4E1BB78873}"/>
                    </a:ext>
                  </a:extLst>
                </p:cNvPr>
                <p:cNvSpPr/>
                <p:nvPr/>
              </p:nvSpPr>
              <p:spPr>
                <a:xfrm>
                  <a:off x="594659" y="-1"/>
                  <a:ext cx="670392" cy="790976"/>
                </a:xfrm>
                <a:custGeom>
                  <a:avLst/>
                  <a:gdLst/>
                  <a:ahLst/>
                  <a:cxnLst>
                    <a:cxn ang="0">
                      <a:pos x="wd2" y="hd2"/>
                    </a:cxn>
                    <a:cxn ang="5400000">
                      <a:pos x="wd2" y="hd2"/>
                    </a:cxn>
                    <a:cxn ang="10800000">
                      <a:pos x="wd2" y="hd2"/>
                    </a:cxn>
                    <a:cxn ang="16200000">
                      <a:pos x="wd2" y="hd2"/>
                    </a:cxn>
                  </a:cxnLst>
                  <a:rect l="0" t="0" r="r" b="b"/>
                  <a:pathLst>
                    <a:path w="21600" h="21600" extrusionOk="0">
                      <a:moveTo>
                        <a:pt x="21600" y="15856"/>
                      </a:moveTo>
                      <a:cubicBezTo>
                        <a:pt x="13082" y="4114"/>
                        <a:pt x="7414" y="0"/>
                        <a:pt x="94" y="0"/>
                      </a:cubicBezTo>
                      <a:lnTo>
                        <a:pt x="0" y="6167"/>
                      </a:lnTo>
                      <a:cubicBezTo>
                        <a:pt x="4791" y="6167"/>
                        <a:pt x="8505" y="9368"/>
                        <a:pt x="16582" y="20898"/>
                      </a:cubicBezTo>
                      <a:lnTo>
                        <a:pt x="17076" y="21600"/>
                      </a:lnTo>
                      <a:lnTo>
                        <a:pt x="21600" y="15856"/>
                      </a:lnTo>
                      <a:close/>
                    </a:path>
                  </a:pathLst>
                </a:custGeom>
                <a:solidFill>
                  <a:srgbClr val="0064E0"/>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a:p>
              </p:txBody>
            </p:sp>
          </p:grpSp>
          <p:sp>
            <p:nvSpPr>
              <p:cNvPr id="19" name="Freeform 30">
                <a:extLst>
                  <a:ext uri="{FF2B5EF4-FFF2-40B4-BE49-F238E27FC236}">
                    <a16:creationId xmlns:a16="http://schemas.microsoft.com/office/drawing/2014/main" id="{D43FD13D-0A8E-6D42-8A63-D5B1748DDC59}"/>
                  </a:ext>
                </a:extLst>
              </p:cNvPr>
              <p:cNvSpPr/>
              <p:nvPr/>
            </p:nvSpPr>
            <p:spPr>
              <a:xfrm>
                <a:off x="1802081" y="403434"/>
                <a:ext cx="259811" cy="285128"/>
              </a:xfrm>
              <a:custGeom>
                <a:avLst/>
                <a:gdLst/>
                <a:ahLst/>
                <a:cxnLst>
                  <a:cxn ang="0">
                    <a:pos x="wd2" y="hd2"/>
                  </a:cxn>
                  <a:cxn ang="5400000">
                    <a:pos x="wd2" y="hd2"/>
                  </a:cxn>
                  <a:cxn ang="10800000">
                    <a:pos x="wd2" y="hd2"/>
                  </a:cxn>
                  <a:cxn ang="16200000">
                    <a:pos x="wd2" y="hd2"/>
                  </a:cxn>
                </a:cxnLst>
                <a:rect l="0" t="0" r="r" b="b"/>
                <a:pathLst>
                  <a:path w="21600" h="21600" extrusionOk="0">
                    <a:moveTo>
                      <a:pt x="20463" y="15779"/>
                    </a:moveTo>
                    <a:cubicBezTo>
                      <a:pt x="19095" y="10167"/>
                      <a:pt x="17188" y="4869"/>
                      <a:pt x="14844" y="0"/>
                    </a:cubicBezTo>
                    <a:lnTo>
                      <a:pt x="0" y="5413"/>
                    </a:lnTo>
                    <a:cubicBezTo>
                      <a:pt x="1436" y="8617"/>
                      <a:pt x="2666" y="12093"/>
                      <a:pt x="3665" y="15779"/>
                    </a:cubicBezTo>
                    <a:lnTo>
                      <a:pt x="3654" y="15779"/>
                    </a:lnTo>
                    <a:cubicBezTo>
                      <a:pt x="4159" y="17663"/>
                      <a:pt x="4607" y="19611"/>
                      <a:pt x="4986" y="21600"/>
                    </a:cubicBezTo>
                    <a:lnTo>
                      <a:pt x="21600" y="21108"/>
                    </a:lnTo>
                    <a:cubicBezTo>
                      <a:pt x="21278" y="19297"/>
                      <a:pt x="20899" y="17527"/>
                      <a:pt x="20463" y="15779"/>
                    </a:cubicBezTo>
                    <a:close/>
                  </a:path>
                </a:pathLst>
              </a:custGeom>
              <a:solidFill>
                <a:srgbClr val="2C7FF4"/>
              </a:solidFill>
              <a:ln w="12700" cap="flat">
                <a:noFill/>
                <a:miter lim="400000"/>
              </a:ln>
              <a:effectLst/>
            </p:spPr>
            <p:txBody>
              <a:bodyPr wrap="square" lIns="45719" tIns="45719" rIns="45719" bIns="45719" numCol="1" anchor="ctr">
                <a:noAutofit/>
              </a:bodyPr>
              <a:lstStyle/>
              <a:p>
                <a:pPr defTabSz="914400">
                  <a:buClrTx/>
                  <a:buFontTx/>
                  <a:defRPr>
                    <a:solidFill>
                      <a:srgbClr val="000000"/>
                    </a:solidFill>
                    <a:latin typeface="Calibri"/>
                    <a:ea typeface="Calibri"/>
                    <a:cs typeface="Calibri"/>
                    <a:sym typeface="Calibri"/>
                  </a:defRPr>
                </a:pPr>
                <a:endParaRPr dirty="0"/>
              </a:p>
            </p:txBody>
          </p:sp>
        </p:grpSp>
      </p:grpSp>
    </p:spTree>
    <p:extLst>
      <p:ext uri="{BB962C8B-B14F-4D97-AF65-F5344CB8AC3E}">
        <p14:creationId xmlns:p14="http://schemas.microsoft.com/office/powerpoint/2010/main" val="59643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3.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heme" Target="../theme/theme4.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solidFill>
        <a:effectLst/>
      </p:bgPr>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A9C38B25-C282-B243-AC05-973DBAFA9942}"/>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7"/>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dirty="0"/>
          </a:p>
        </p:txBody>
      </p:sp>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hf sldNum="0" hdr="0" ftr="0" dt="0"/>
  <p:txStyles>
    <p:title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27"/>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52"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1"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dirty="0"/>
              <a:t>Click to edit Master title style</a:t>
            </a:r>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6809606"/>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Lst>
  <p:hf sldNum="0" hdr="0" ftr="0" dt="0"/>
  <p:txStyles>
    <p:title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2"/>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27"/>
        </a:buBlip>
        <a:tabLst/>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52"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1"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dirty="0"/>
              <a:t>Click to edit Master title style</a:t>
            </a:r>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742BC54B-ADE5-844E-A578-01CD651DFBBE}"/>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7"/>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dirty="0"/>
          </a:p>
        </p:txBody>
      </p:sp>
    </p:spTree>
    <p:extLst>
      <p:ext uri="{BB962C8B-B14F-4D97-AF65-F5344CB8AC3E}">
        <p14:creationId xmlns:p14="http://schemas.microsoft.com/office/powerpoint/2010/main" val="161578951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814"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Lst>
  <p:hf sldNum="0" hdr="0" ftr="0" dt="0"/>
  <p:txStyles>
    <p:title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27"/>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userDrawn="1">
          <p15:clr>
            <a:srgbClr val="EA4335"/>
          </p15:clr>
        </p15:guide>
        <p15:guide id="2" pos="7681" userDrawn="1">
          <p15:clr>
            <a:srgbClr val="EA4335"/>
          </p15:clr>
        </p15:guide>
        <p15:guide id="3" pos="588" userDrawn="1">
          <p15:clr>
            <a:srgbClr val="EA4335"/>
          </p15:clr>
        </p15:guide>
        <p15:guide id="4" orient="horz" pos="588" userDrawn="1">
          <p15:clr>
            <a:srgbClr val="EA4335"/>
          </p15:clr>
        </p15:guide>
        <p15:guide id="5" pos="14774" userDrawn="1">
          <p15:clr>
            <a:srgbClr val="EA4335"/>
          </p15:clr>
        </p15:guide>
        <p15:guide id="6" orient="horz" pos="8052" userDrawn="1">
          <p15:clr>
            <a:srgbClr val="EA4335"/>
          </p15:clr>
        </p15:guide>
        <p15:guide id="7" pos="1771" userDrawn="1">
          <p15:clr>
            <a:srgbClr val="EA4335"/>
          </p15:clr>
        </p15:guide>
        <p15:guide id="8" pos="2954" userDrawn="1">
          <p15:clr>
            <a:srgbClr val="EA4335"/>
          </p15:clr>
        </p15:guide>
        <p15:guide id="9" pos="4137" userDrawn="1">
          <p15:clr>
            <a:srgbClr val="EA4335"/>
          </p15:clr>
        </p15:guide>
        <p15:guide id="10" pos="5319" userDrawn="1">
          <p15:clr>
            <a:srgbClr val="EA4335"/>
          </p15:clr>
        </p15:guide>
        <p15:guide id="11" pos="6502" userDrawn="1">
          <p15:clr>
            <a:srgbClr val="EA4335"/>
          </p15:clr>
        </p15:guide>
        <p15:guide id="12" pos="8868" userDrawn="1">
          <p15:clr>
            <a:srgbClr val="EA4335"/>
          </p15:clr>
        </p15:guide>
        <p15:guide id="13" pos="10051" userDrawn="1">
          <p15:clr>
            <a:srgbClr val="EA4335"/>
          </p15:clr>
        </p15:guide>
        <p15:guide id="14" pos="11233" userDrawn="1">
          <p15:clr>
            <a:srgbClr val="EA4335"/>
          </p15:clr>
        </p15:guide>
        <p15:guide id="15" pos="12416" userDrawn="1">
          <p15:clr>
            <a:srgbClr val="EA4335"/>
          </p15:clr>
        </p15:guide>
        <p15:guide id="16" pos="13599" userDrawn="1">
          <p15:clr>
            <a:srgbClr val="EA4335"/>
          </p15:clr>
        </p15:guide>
        <p15:guide id="17" pos="1179" userDrawn="1">
          <p15:clr>
            <a:srgbClr val="EA4335"/>
          </p15:clr>
        </p15:guide>
        <p15:guide id="18" pos="2362" userDrawn="1">
          <p15:clr>
            <a:srgbClr val="EA4335"/>
          </p15:clr>
        </p15:guide>
        <p15:guide id="19" pos="3544" userDrawn="1">
          <p15:clr>
            <a:srgbClr val="EA4335"/>
          </p15:clr>
        </p15:guide>
        <p15:guide id="20" pos="4727" userDrawn="1">
          <p15:clr>
            <a:srgbClr val="EA4335"/>
          </p15:clr>
        </p15:guide>
        <p15:guide id="21" pos="5910" userDrawn="1">
          <p15:clr>
            <a:srgbClr val="EA4335"/>
          </p15:clr>
        </p15:guide>
        <p15:guide id="22" pos="7093" userDrawn="1">
          <p15:clr>
            <a:srgbClr val="EA4335"/>
          </p15:clr>
        </p15:guide>
        <p15:guide id="23" pos="8276" userDrawn="1">
          <p15:clr>
            <a:srgbClr val="EA4335"/>
          </p15:clr>
        </p15:guide>
        <p15:guide id="24" pos="9459" userDrawn="1">
          <p15:clr>
            <a:srgbClr val="EA4335"/>
          </p15:clr>
        </p15:guide>
        <p15:guide id="25" pos="10641" userDrawn="1">
          <p15:clr>
            <a:srgbClr val="EA4335"/>
          </p15:clr>
        </p15:guide>
        <p15:guide id="26" pos="11826" userDrawn="1">
          <p15:clr>
            <a:srgbClr val="EA4335"/>
          </p15:clr>
        </p15:guide>
        <p15:guide id="27" pos="13008" userDrawn="1">
          <p15:clr>
            <a:srgbClr val="EA4335"/>
          </p15:clr>
        </p15:guide>
        <p15:guide id="28" pos="14191" userDrawn="1">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
        <p:cNvGrpSpPr/>
        <p:nvPr/>
      </p:nvGrpSpPr>
      <p:grpSpPr>
        <a:xfrm>
          <a:off x="0" y="0"/>
          <a:ext cx="0" cy="0"/>
          <a:chOff x="0" y="0"/>
          <a:chExt cx="0" cy="0"/>
        </a:xfrm>
      </p:grpSpPr>
      <p:sp>
        <p:nvSpPr>
          <p:cNvPr id="5" name="Title Placeholder 4">
            <a:extLst>
              <a:ext uri="{FF2B5EF4-FFF2-40B4-BE49-F238E27FC236}">
                <a16:creationId xmlns:a16="http://schemas.microsoft.com/office/drawing/2014/main" id="{0816DB76-3B35-7642-9818-030A6E3FE87F}"/>
              </a:ext>
            </a:extLst>
          </p:cNvPr>
          <p:cNvSpPr>
            <a:spLocks noGrp="1"/>
          </p:cNvSpPr>
          <p:nvPr>
            <p:ph type="title"/>
          </p:nvPr>
        </p:nvSpPr>
        <p:spPr>
          <a:xfrm>
            <a:off x="932689" y="2194560"/>
            <a:ext cx="19717511" cy="25146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99DE1C5-9183-6D48-B023-BB967E7B9860}"/>
              </a:ext>
            </a:extLst>
          </p:cNvPr>
          <p:cNvSpPr>
            <a:spLocks noGrp="1"/>
          </p:cNvSpPr>
          <p:nvPr>
            <p:ph type="body" idx="1"/>
          </p:nvPr>
        </p:nvSpPr>
        <p:spPr>
          <a:xfrm>
            <a:off x="877824" y="5397135"/>
            <a:ext cx="19772376" cy="6172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579735AF-724D-C642-B0C9-5F4247D98CA7}"/>
              </a:ext>
            </a:extLst>
          </p:cNvPr>
          <p:cNvSpPr txBox="1"/>
          <p:nvPr userDrawn="1"/>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7"/>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a:t>
            </a:fld>
            <a:endParaRPr lang="en-US" dirty="0"/>
          </a:p>
        </p:txBody>
      </p:sp>
    </p:spTree>
    <p:extLst>
      <p:ext uri="{BB962C8B-B14F-4D97-AF65-F5344CB8AC3E}">
        <p14:creationId xmlns:p14="http://schemas.microsoft.com/office/powerpoint/2010/main" val="365828556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Lst>
  <p:hf sldNum="0" hdr="0" ftr="0" dt="0"/>
  <p:txStyles>
    <p:title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titleStyle>
    <p:body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27"/>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p:otherStyle>
  </p:txStyles>
  <p:extLst>
    <p:ext uri="{27BBF7A9-308A-43DC-89C8-2F10F3537804}">
      <p15:sldGuideLst xmlns:p15="http://schemas.microsoft.com/office/powerpoint/2012/main">
        <p15:guide id="1" orient="horz" pos="4320">
          <p15:clr>
            <a:srgbClr val="EA4335"/>
          </p15:clr>
        </p15:guide>
        <p15:guide id="2" pos="7681">
          <p15:clr>
            <a:srgbClr val="EA4335"/>
          </p15:clr>
        </p15:guide>
        <p15:guide id="3" pos="588">
          <p15:clr>
            <a:srgbClr val="EA4335"/>
          </p15:clr>
        </p15:guide>
        <p15:guide id="4" orient="horz" pos="588">
          <p15:clr>
            <a:srgbClr val="EA4335"/>
          </p15:clr>
        </p15:guide>
        <p15:guide id="5" pos="14774">
          <p15:clr>
            <a:srgbClr val="EA4335"/>
          </p15:clr>
        </p15:guide>
        <p15:guide id="6" orient="horz" pos="8052">
          <p15:clr>
            <a:srgbClr val="EA4335"/>
          </p15:clr>
        </p15:guide>
        <p15:guide id="7" pos="1771">
          <p15:clr>
            <a:srgbClr val="EA4335"/>
          </p15:clr>
        </p15:guide>
        <p15:guide id="8" pos="2954">
          <p15:clr>
            <a:srgbClr val="EA4335"/>
          </p15:clr>
        </p15:guide>
        <p15:guide id="9" pos="4137">
          <p15:clr>
            <a:srgbClr val="EA4335"/>
          </p15:clr>
        </p15:guide>
        <p15:guide id="10" pos="5319">
          <p15:clr>
            <a:srgbClr val="EA4335"/>
          </p15:clr>
        </p15:guide>
        <p15:guide id="11" pos="6502">
          <p15:clr>
            <a:srgbClr val="EA4335"/>
          </p15:clr>
        </p15:guide>
        <p15:guide id="12" pos="8868">
          <p15:clr>
            <a:srgbClr val="EA4335"/>
          </p15:clr>
        </p15:guide>
        <p15:guide id="13" pos="10051">
          <p15:clr>
            <a:srgbClr val="EA4335"/>
          </p15:clr>
        </p15:guide>
        <p15:guide id="14" pos="11233">
          <p15:clr>
            <a:srgbClr val="EA4335"/>
          </p15:clr>
        </p15:guide>
        <p15:guide id="15" pos="12416">
          <p15:clr>
            <a:srgbClr val="EA4335"/>
          </p15:clr>
        </p15:guide>
        <p15:guide id="16" pos="13599">
          <p15:clr>
            <a:srgbClr val="EA4335"/>
          </p15:clr>
        </p15:guide>
        <p15:guide id="17" pos="1179">
          <p15:clr>
            <a:srgbClr val="EA4335"/>
          </p15:clr>
        </p15:guide>
        <p15:guide id="18" pos="2362">
          <p15:clr>
            <a:srgbClr val="EA4335"/>
          </p15:clr>
        </p15:guide>
        <p15:guide id="19" pos="3544">
          <p15:clr>
            <a:srgbClr val="EA4335"/>
          </p15:clr>
        </p15:guide>
        <p15:guide id="20" pos="4727">
          <p15:clr>
            <a:srgbClr val="EA4335"/>
          </p15:clr>
        </p15:guide>
        <p15:guide id="21" pos="5910">
          <p15:clr>
            <a:srgbClr val="EA4335"/>
          </p15:clr>
        </p15:guide>
        <p15:guide id="22" pos="7093">
          <p15:clr>
            <a:srgbClr val="EA4335"/>
          </p15:clr>
        </p15:guide>
        <p15:guide id="23" pos="8276">
          <p15:clr>
            <a:srgbClr val="EA4335"/>
          </p15:clr>
        </p15:guide>
        <p15:guide id="24" pos="9459">
          <p15:clr>
            <a:srgbClr val="EA4335"/>
          </p15:clr>
        </p15:guide>
        <p15:guide id="25" pos="10641">
          <p15:clr>
            <a:srgbClr val="EA4335"/>
          </p15:clr>
        </p15:guide>
        <p15:guide id="26" pos="11826">
          <p15:clr>
            <a:srgbClr val="EA4335"/>
          </p15:clr>
        </p15:guide>
        <p15:guide id="27" pos="13008">
          <p15:clr>
            <a:srgbClr val="EA4335"/>
          </p15:clr>
        </p15:guide>
        <p15:guide id="28" pos="1419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6.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www.media.mit.edu/projects/detect-fakes/over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8A_39EC24B7.xm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8B_1D8A898F.xm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8C_F8FFD059.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8D_FAEAFF9A.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8F_F482739C.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90_2D2773D.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youtu.be/1OqFY_2JE1c" TargetMode="Externa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www.facebook.com/help/222228401672937?helpref=faq_content" TargetMode="External"/><Relationship Id="rId5" Type="http://schemas.openxmlformats.org/officeDocument/2006/relationships/hyperlink" Target="https://www.facebook.com/help/572838089565953" TargetMode="Externa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hyperlink" Target="https://edu.gcfglobal.org/en/thenow/what-is-clickbait/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hyperlink" Target="https://www.cip.uw.edu/resources/" TargetMode="External"/><Relationship Id="rId3" Type="http://schemas.openxmlformats.org/officeDocument/2006/relationships/image" Target="../media/image1.png"/><Relationship Id="rId7" Type="http://schemas.openxmlformats.org/officeDocument/2006/relationships/hyperlink" Target="https://en.unesco.org/themes/media-and-information-literacy/resources"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edu.gcfglobal.org/en/digital-media-literacy/" TargetMode="External"/><Relationship Id="rId11" Type="http://schemas.openxmlformats.org/officeDocument/2006/relationships/hyperlink" Target="https://webliteracy.pressbooks.com/" TargetMode="External"/><Relationship Id="rId5" Type="http://schemas.openxmlformats.org/officeDocument/2006/relationships/hyperlink" Target="https://mediactive.newscollab.org/" TargetMode="External"/><Relationship Id="rId10" Type="http://schemas.openxmlformats.org/officeDocument/2006/relationships/hyperlink" Target="https://informable.newslit.org/" TargetMode="External"/><Relationship Id="rId4" Type="http://schemas.openxmlformats.org/officeDocument/2006/relationships/hyperlink" Target="https://newslit.org/for-everyone/" TargetMode="External"/><Relationship Id="rId9" Type="http://schemas.openxmlformats.org/officeDocument/2006/relationships/hyperlink" Target="https://www.cam.ac.uk/stories/goviral"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hyperlink" Target="https://www.facebook.com/help/109378269482053" TargetMode="External"/><Relationship Id="rId3" Type="http://schemas.openxmlformats.org/officeDocument/2006/relationships/hyperlink" Target="https://www.facebook.com/ads/preferences" TargetMode="External"/><Relationship Id="rId7"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hyperlink" Target="https://www.facebook.com/help/1440106149571479?helpref=about_content" TargetMode="External"/><Relationship Id="rId5" Type="http://schemas.openxmlformats.org/officeDocument/2006/relationships/hyperlink" Target="https://www.facebook.com/help/562973647153813?helpref=about_content" TargetMode="External"/><Relationship Id="rId10" Type="http://schemas.openxmlformats.org/officeDocument/2006/relationships/image" Target="../media/image20.png"/><Relationship Id="rId4" Type="http://schemas.openxmlformats.org/officeDocument/2006/relationships/hyperlink" Target="https://www.facebook.com/settings/?tab=ads" TargetMode="External"/><Relationship Id="rId9" Type="http://schemas.openxmlformats.org/officeDocument/2006/relationships/image" Target="../media/image26.png"/></Relationships>
</file>

<file path=ppt/slides/_rels/slide53.xml.rels><?xml version="1.0" encoding="UTF-8" standalone="yes"?>
<Relationships xmlns="http://schemas.openxmlformats.org/package/2006/relationships"><Relationship Id="rId8" Type="http://schemas.openxmlformats.org/officeDocument/2006/relationships/hyperlink" Target="https://help.instagram.com/155833707900388" TargetMode="External"/><Relationship Id="rId3" Type="http://schemas.openxmlformats.org/officeDocument/2006/relationships/image" Target="../media/image1.png"/><Relationship Id="rId7" Type="http://schemas.openxmlformats.org/officeDocument/2006/relationships/hyperlink" Target="https://help.instagram.com/1415228085373580"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s://help.instagram.com/2885653514995517" TargetMode="External"/><Relationship Id="rId5" Type="http://schemas.openxmlformats.org/officeDocument/2006/relationships/hyperlink" Target="https://help.instagram.com/615366948510230" TargetMode="External"/><Relationship Id="rId10" Type="http://schemas.openxmlformats.org/officeDocument/2006/relationships/image" Target="../media/image27.png"/><Relationship Id="rId4" Type="http://schemas.openxmlformats.org/officeDocument/2006/relationships/hyperlink" Target="https://help.instagram.com/245100253430454" TargetMode="External"/><Relationship Id="rId9" Type="http://schemas.openxmlformats.org/officeDocument/2006/relationships/hyperlink" Target="https://www.facebook.com/ads/abou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hyperlink" Target="https://docs.google.com/document/d/1EJNQxvIjAMfrMR9R2k39xvE7GC-NYFe8DpjywlV6bM0/edit#heading=h.kpu1vrdtiupq"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6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ww.facebook.com/help/222228401672937?helpref=faq_content" TargetMode="External"/><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facebook.com/help/572838089565953" TargetMode="Externa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hyperlink" Target="https://stampoutfalsenews.com/" TargetMode="External"/><Relationship Id="rId13" Type="http://schemas.openxmlformats.org/officeDocument/2006/relationships/hyperlink" Target="https://www.facebook.com/combating-misinfo" TargetMode="External"/><Relationship Id="rId3" Type="http://schemas.openxmlformats.org/officeDocument/2006/relationships/image" Target="../media/image1.png"/><Relationship Id="rId7" Type="http://schemas.openxmlformats.org/officeDocument/2006/relationships/hyperlink" Target="https://credibilitycoalition.org/credcatalog/" TargetMode="External"/><Relationship Id="rId12" Type="http://schemas.openxmlformats.org/officeDocument/2006/relationships/hyperlink" Target="https://newslit.org/wp-content/uploads/2020/12/How-to-speak-up-without-starting-a-showdown.pdf" TargetMode="External"/><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hyperlink" Target="https://www.politifact.com/" TargetMode="External"/><Relationship Id="rId11" Type="http://schemas.openxmlformats.org/officeDocument/2006/relationships/hyperlink" Target="https://firstdraftnews.org/long-form-article/too-much-information/" TargetMode="External"/><Relationship Id="rId5" Type="http://schemas.openxmlformats.org/officeDocument/2006/relationships/hyperlink" Target="https://www.poynter.org/ifcn/" TargetMode="External"/><Relationship Id="rId10" Type="http://schemas.openxmlformats.org/officeDocument/2006/relationships/hyperlink" Target="https://pen.org/pen-america-guide-covid-19-disinformation/" TargetMode="External"/><Relationship Id="rId4" Type="http://schemas.openxmlformats.org/officeDocument/2006/relationships/hyperlink" Target="https://www.facebook.com/journalismproject/programs/third-party-fact-checking" TargetMode="External"/><Relationship Id="rId9" Type="http://schemas.openxmlformats.org/officeDocument/2006/relationships/hyperlink" Target="https://fightcovidmisinfo.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hyperlink" Target="https://www.who.int/campaigns/connecting-the-world-to-combat-coronavirus/how-to-report-misinformation-online"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CDA77C-D082-3E43-9D05-94DF45D83131}"/>
              </a:ext>
            </a:extLst>
          </p:cNvPr>
          <p:cNvSpPr txBox="1">
            <a:spLocks/>
          </p:cNvSpPr>
          <p:nvPr/>
        </p:nvSpPr>
        <p:spPr>
          <a:xfrm>
            <a:off x="933450" y="3448050"/>
            <a:ext cx="10326687" cy="7010400"/>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17463" lvl="1" indent="0" algn="r" defTabSz="1828800" rtl="1" fontAlgn="base">
              <a:lnSpc>
                <a:spcPts val="2700"/>
              </a:lnSpc>
              <a:spcBef>
                <a:spcPts val="1800"/>
              </a:spcBef>
              <a:spcAft>
                <a:spcPts val="0"/>
              </a:spcAft>
              <a:buSzPct val="100000"/>
              <a:buNone/>
              <a:defRPr/>
            </a:pPr>
            <a:r>
              <a:rPr lang="ar-EG" sz="1800" b="1" spc="30" dirty="0">
                <a:solidFill>
                  <a:srgbClr val="1C2B33"/>
                </a:solidFill>
                <a:latin typeface="Optimistic Text" panose="020B0503020203020204" pitchFamily="34" charset="0"/>
                <a:sym typeface="Arial"/>
              </a:rPr>
              <a:t>معايير المجتمع</a:t>
            </a:r>
          </a:p>
          <a:p>
            <a:pPr marL="303213" lvl="1" indent="-285750" algn="r" defTabSz="1828800" rtl="1" fontAlgn="base">
              <a:lnSpc>
                <a:spcPts val="2700"/>
              </a:lnSpc>
              <a:spcBef>
                <a:spcPts val="1800"/>
              </a:spcBef>
              <a:spcAft>
                <a:spcPts val="0"/>
              </a:spcAft>
              <a:buSzPct val="100000"/>
              <a:defRPr/>
            </a:pPr>
            <a:r>
              <a:rPr lang="ar-EG" sz="1800" spc="30" dirty="0">
                <a:solidFill>
                  <a:srgbClr val="1C2B33"/>
                </a:solidFill>
                <a:latin typeface="Optimistic Text" panose="020B0503020203020204" pitchFamily="34" charset="0"/>
                <a:sym typeface="Arial"/>
              </a:rPr>
              <a:t>يجب قراءة الإشارات إلى معايير المجتمع بالكامل.</a:t>
            </a:r>
          </a:p>
          <a:p>
            <a:pPr marL="303213" lvl="1" indent="-285750" algn="r" defTabSz="1828800" rtl="1" fontAlgn="base">
              <a:lnSpc>
                <a:spcPts val="2700"/>
              </a:lnSpc>
              <a:spcBef>
                <a:spcPts val="1800"/>
              </a:spcBef>
              <a:spcAft>
                <a:spcPts val="0"/>
              </a:spcAft>
              <a:buSzPct val="100000"/>
              <a:defRPr/>
            </a:pPr>
            <a:r>
              <a:rPr lang="ar-EG" sz="1800" spc="30" dirty="0">
                <a:solidFill>
                  <a:srgbClr val="1C2B33"/>
                </a:solidFill>
                <a:latin typeface="Optimistic Text" panose="020B0503020203020204" pitchFamily="34" charset="0"/>
                <a:sym typeface="Arial"/>
              </a:rPr>
              <a:t>يتم تقديم المفردات لأول مرة بنص </a:t>
            </a:r>
            <a:r>
              <a:rPr lang="ar-EG" sz="1800" b="1" spc="30" dirty="0">
                <a:solidFill>
                  <a:schemeClr val="accent1"/>
                </a:solidFill>
                <a:latin typeface="Optimistic Text" panose="020B0503020203020204" pitchFamily="34" charset="0"/>
                <a:sym typeface="Arial"/>
              </a:rPr>
              <a:t>غامق باللون الأزرق الرمادي</a:t>
            </a:r>
            <a:r>
              <a:rPr lang="ar-EG" sz="1800" spc="30" dirty="0">
                <a:solidFill>
                  <a:srgbClr val="1C2B33"/>
                </a:solidFill>
                <a:latin typeface="Optimistic Text" panose="020B0503020203020204" pitchFamily="34" charset="0"/>
                <a:sym typeface="Arial"/>
              </a:rPr>
              <a:t>. يمكن تقديم هذه في بداية كل درس في نافذة منبثقة. يمكن أيضًا إضافة المفردات إلى قسم "التحقق من الفهم" لكل درس كنشاط مطابق للمتلقين الرقميين أو مراجعة مع ميسر مباشر.</a:t>
            </a:r>
          </a:p>
          <a:p>
            <a:pPr marL="17463" lvl="1" indent="0" algn="r" defTabSz="1828800" rtl="1" fontAlgn="base">
              <a:lnSpc>
                <a:spcPts val="2700"/>
              </a:lnSpc>
              <a:spcBef>
                <a:spcPts val="1800"/>
              </a:spcBef>
              <a:spcAft>
                <a:spcPts val="0"/>
              </a:spcAft>
              <a:buSzPct val="100000"/>
              <a:buNone/>
              <a:defRPr/>
            </a:pPr>
            <a:r>
              <a:rPr lang="ar-EG" sz="1800" b="1" spc="30" dirty="0">
                <a:solidFill>
                  <a:srgbClr val="1C2B33"/>
                </a:solidFill>
                <a:latin typeface="Optimistic Text" panose="020B0503020203020204" pitchFamily="34" charset="0"/>
                <a:sym typeface="Arial"/>
              </a:rPr>
              <a:t>الأنشطة</a:t>
            </a:r>
          </a:p>
          <a:p>
            <a:pPr marL="303213" lvl="1" indent="-285750" algn="r" defTabSz="1828800" rtl="1" fontAlgn="base">
              <a:lnSpc>
                <a:spcPts val="2700"/>
              </a:lnSpc>
              <a:spcBef>
                <a:spcPts val="1800"/>
              </a:spcBef>
              <a:spcAft>
                <a:spcPts val="0"/>
              </a:spcAft>
              <a:buSzPct val="100000"/>
              <a:defRPr/>
            </a:pPr>
            <a:r>
              <a:rPr lang="ar-EG" sz="1800" spc="30" dirty="0">
                <a:solidFill>
                  <a:srgbClr val="1C2B33"/>
                </a:solidFill>
                <a:latin typeface="Optimistic Text" panose="020B0503020203020204" pitchFamily="34" charset="0"/>
                <a:sym typeface="Arial"/>
              </a:rPr>
              <a:t>مع أي من الأنشطة، يمكن توجيه المشاركين غير المتزامنين للقيام بأنشطة بتنسيق رقمي. هناك أيضًا خيارات متزامنة مدرجة.</a:t>
            </a:r>
          </a:p>
          <a:p>
            <a:pPr marL="17463" lvl="1" indent="0" algn="r" defTabSz="1828800" rtl="1" fontAlgn="base">
              <a:lnSpc>
                <a:spcPts val="2700"/>
              </a:lnSpc>
              <a:spcBef>
                <a:spcPts val="1800"/>
              </a:spcBef>
              <a:spcAft>
                <a:spcPts val="0"/>
              </a:spcAft>
              <a:buSzPct val="100000"/>
              <a:buNone/>
              <a:defRPr/>
            </a:pPr>
            <a:r>
              <a:rPr lang="ar-EG" sz="1800" b="1" spc="30" dirty="0">
                <a:solidFill>
                  <a:srgbClr val="1C2B33"/>
                </a:solidFill>
                <a:latin typeface="Optimistic Text" panose="020B0503020203020204" pitchFamily="34" charset="0"/>
                <a:sym typeface="Arial"/>
              </a:rPr>
              <a:t>تحقق من الفهم</a:t>
            </a:r>
          </a:p>
          <a:p>
            <a:pPr marL="303213" lvl="1" indent="-285750" algn="r" defTabSz="1828800" rtl="1" fontAlgn="base">
              <a:lnSpc>
                <a:spcPts val="2700"/>
              </a:lnSpc>
              <a:spcBef>
                <a:spcPts val="1800"/>
              </a:spcBef>
              <a:spcAft>
                <a:spcPts val="0"/>
              </a:spcAft>
              <a:buSzPct val="100000"/>
              <a:defRPr/>
            </a:pPr>
            <a:r>
              <a:rPr lang="ar-EG" sz="1800" spc="30" dirty="0">
                <a:solidFill>
                  <a:srgbClr val="1C2B33"/>
                </a:solidFill>
                <a:latin typeface="Optimistic Text" panose="020B0503020203020204" pitchFamily="34" charset="0"/>
                <a:sym typeface="Arial"/>
              </a:rPr>
              <a:t>يتم تضمين الأقسام الفرعية للتحقق من فهم المشاركين في نهاية كل قسم وتتضمن قوائم تحقق أو أسئلة الاختيار من متعدد أو أسئلة الصواب والخطأ. وستظهر الإجابة الصحيحة عند النقر.</a:t>
            </a:r>
          </a:p>
          <a:p>
            <a:pPr marL="303213" lvl="1" indent="-285750" algn="r" defTabSz="1828800" rtl="1" fontAlgn="base">
              <a:lnSpc>
                <a:spcPts val="2700"/>
              </a:lnSpc>
              <a:spcBef>
                <a:spcPts val="1800"/>
              </a:spcBef>
              <a:spcAft>
                <a:spcPts val="0"/>
              </a:spcAft>
              <a:buSzPct val="100000"/>
              <a:defRPr/>
            </a:pPr>
            <a:r>
              <a:rPr lang="ar-EG" sz="1800" spc="30" dirty="0">
                <a:solidFill>
                  <a:srgbClr val="1C2B33"/>
                </a:solidFill>
                <a:latin typeface="Optimistic Text" panose="020B0503020203020204" pitchFamily="34" charset="0"/>
                <a:sym typeface="Arial"/>
              </a:rPr>
              <a:t>في الشكل الرقمي، يمكن للمشاركين الحصول على نسبة مئوية أو درجة بناءً على إجاباتهم.</a:t>
            </a:r>
          </a:p>
          <a:p>
            <a:pPr marL="303213" lvl="1" indent="-285750" algn="r" defTabSz="1828800" rtl="1" fontAlgn="base">
              <a:lnSpc>
                <a:spcPts val="2700"/>
              </a:lnSpc>
              <a:spcBef>
                <a:spcPts val="1800"/>
              </a:spcBef>
              <a:spcAft>
                <a:spcPts val="0"/>
              </a:spcAft>
              <a:buSzPct val="100000"/>
              <a:defRPr/>
            </a:pPr>
            <a:r>
              <a:rPr lang="ar-EG" sz="1800" spc="30" dirty="0">
                <a:solidFill>
                  <a:srgbClr val="1C2B33"/>
                </a:solidFill>
                <a:latin typeface="Optimistic Text" panose="020B0503020203020204" pitchFamily="34" charset="0"/>
                <a:sym typeface="Arial"/>
              </a:rPr>
              <a:t>في الجلسة المباشرة، يمكن للميسر طرح هذه الأسئلة على المجموعة بأكملها وتقديم سياق بناءً على ردود المجموعة. يمكن أيضًا إكمال الأسئلة بشكل فردي باستخدام الورق والقلم الرصاص أو رقميًأ على جهاز شخصي.</a:t>
            </a:r>
            <a:endParaRPr lang="en-US" sz="1800" spc="30" dirty="0">
              <a:solidFill>
                <a:srgbClr val="1C2B33"/>
              </a:solidFill>
              <a:latin typeface="Optimistic Text" panose="020B0503020203020204" pitchFamily="34" charset="0"/>
              <a:sym typeface="Arial"/>
            </a:endParaRPr>
          </a:p>
        </p:txBody>
      </p:sp>
      <p:sp>
        <p:nvSpPr>
          <p:cNvPr id="2" name="Title 2">
            <a:extLst>
              <a:ext uri="{FF2B5EF4-FFF2-40B4-BE49-F238E27FC236}">
                <a16:creationId xmlns:a16="http://schemas.microsoft.com/office/drawing/2014/main" id="{809DC6AD-8191-DF49-9C58-A03C63B9958C}"/>
              </a:ext>
            </a:extLst>
          </p:cNvPr>
          <p:cNvSpPr txBox="1">
            <a:spLocks/>
          </p:cNvSpPr>
          <p:nvPr/>
        </p:nvSpPr>
        <p:spPr>
          <a:xfrm>
            <a:off x="933450" y="2004060"/>
            <a:ext cx="21594764" cy="1443990"/>
          </a:xfrm>
          <a:prstGeom prst="rect">
            <a:avLst/>
          </a:prstGeom>
        </p:spPr>
        <p:txBody>
          <a:bodyPr lIns="0"/>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rtl="1">
              <a:lnSpc>
                <a:spcPts val="8640"/>
              </a:lnSpc>
              <a:defRPr/>
            </a:pPr>
            <a:r>
              <a:rPr lang="ar-EG" dirty="0">
                <a:solidFill>
                  <a:srgbClr val="1C2B33"/>
                </a:solidFill>
              </a:rPr>
              <a:t>ملاحظات الوحدة</a:t>
            </a:r>
            <a:endParaRPr lang="en-US" dirty="0">
              <a:solidFill>
                <a:srgbClr val="1C2B33"/>
              </a:solidFill>
            </a:endParaRPr>
          </a:p>
        </p:txBody>
      </p:sp>
      <p:sp>
        <p:nvSpPr>
          <p:cNvPr id="5" name="Text Placeholder 3">
            <a:extLst>
              <a:ext uri="{FF2B5EF4-FFF2-40B4-BE49-F238E27FC236}">
                <a16:creationId xmlns:a16="http://schemas.microsoft.com/office/drawing/2014/main" id="{96D57F2F-E962-CE4E-8283-8B1B3AC82D7F}"/>
              </a:ext>
            </a:extLst>
          </p:cNvPr>
          <p:cNvSpPr txBox="1">
            <a:spLocks/>
          </p:cNvSpPr>
          <p:nvPr/>
        </p:nvSpPr>
        <p:spPr>
          <a:xfrm>
            <a:off x="12193588" y="3448050"/>
            <a:ext cx="10334626" cy="194955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17463" lvl="1" indent="0" algn="r" defTabSz="1828800" rtl="1" fontAlgn="base">
              <a:lnSpc>
                <a:spcPts val="2700"/>
              </a:lnSpc>
              <a:spcBef>
                <a:spcPts val="1800"/>
              </a:spcBef>
              <a:spcAft>
                <a:spcPts val="0"/>
              </a:spcAft>
              <a:buNone/>
              <a:defRPr/>
            </a:pPr>
            <a:r>
              <a:rPr lang="ar-EG" sz="1800" b="1" spc="30" dirty="0">
                <a:solidFill>
                  <a:srgbClr val="1C2B33"/>
                </a:solidFill>
                <a:latin typeface="Optimistic Text" panose="020B0503020203020204" pitchFamily="34" charset="0"/>
                <a:sym typeface="Arial"/>
              </a:rPr>
              <a:t>النص </a:t>
            </a:r>
          </a:p>
          <a:p>
            <a:pPr marL="303213" lvl="1" indent="-285750" algn="r" defTabSz="1828800" rtl="1" fontAlgn="base">
              <a:lnSpc>
                <a:spcPts val="2700"/>
              </a:lnSpc>
              <a:spcBef>
                <a:spcPts val="1800"/>
              </a:spcBef>
              <a:spcAft>
                <a:spcPts val="0"/>
              </a:spcAft>
              <a:defRPr/>
            </a:pPr>
            <a:r>
              <a:rPr lang="ar-EG" sz="1800" spc="30" dirty="0">
                <a:solidFill>
                  <a:srgbClr val="1C2B33"/>
                </a:solidFill>
                <a:latin typeface="Optimistic Text" panose="020B0503020203020204" pitchFamily="34" charset="0"/>
                <a:sym typeface="Arial"/>
              </a:rPr>
              <a:t>يمكن استخدام النص لإنشاء خبرات تعلم افتراضية غير متزامنة من خلال منصة تعليمية تفاعلية.</a:t>
            </a:r>
          </a:p>
          <a:p>
            <a:pPr marL="303213" lvl="1" indent="-285750" algn="r" defTabSz="1828800" rtl="1" fontAlgn="base">
              <a:lnSpc>
                <a:spcPts val="2700"/>
              </a:lnSpc>
              <a:spcBef>
                <a:spcPts val="1800"/>
              </a:spcBef>
              <a:spcAft>
                <a:spcPts val="0"/>
              </a:spcAft>
              <a:defRPr/>
            </a:pPr>
            <a:r>
              <a:rPr lang="ar-EG" sz="1800" spc="30" dirty="0">
                <a:solidFill>
                  <a:srgbClr val="1C2B33"/>
                </a:solidFill>
                <a:latin typeface="Optimistic Text" panose="020B0503020203020204" pitchFamily="34" charset="0"/>
                <a:sym typeface="Arial"/>
              </a:rPr>
              <a:t>يمكن أيضًا استخدام النص لتجارب التعلم المتزامنة (سواء بشكل شخصي أو افتراضي).</a:t>
            </a:r>
          </a:p>
          <a:p>
            <a:pPr marL="303213" lvl="1" indent="-285750" algn="r" defTabSz="1828800" rtl="1" fontAlgn="base">
              <a:lnSpc>
                <a:spcPts val="2700"/>
              </a:lnSpc>
              <a:spcBef>
                <a:spcPts val="1800"/>
              </a:spcBef>
              <a:spcAft>
                <a:spcPts val="0"/>
              </a:spcAft>
              <a:defRPr/>
            </a:pPr>
            <a:r>
              <a:rPr lang="ar-EG" sz="1800" spc="30" dirty="0">
                <a:solidFill>
                  <a:srgbClr val="1C2B33"/>
                </a:solidFill>
                <a:latin typeface="Optimistic Text" panose="020B0503020203020204" pitchFamily="34" charset="0"/>
                <a:sym typeface="Arial"/>
              </a:rPr>
              <a:t>باستخدام كل من خبرات التعلم غير المتزامنة والمتزامنة، يمكن إضافة نص إلى ملاحظات المتحدث في عرض تقديمي للشرائح ومحاذاة الشرائح المرئية. يمكن أن يشمل ذلك الرسومات والصور والمعلومات الأساسية والمفردات وتعليمات النشاط والمناقشة وأسئلة التأمل الذاتي وروابط لمصادر إضافية وما إلى ذلك.</a:t>
            </a:r>
          </a:p>
          <a:p>
            <a:pPr marL="17463" lvl="1" indent="0" algn="r" defTabSz="1828800" rtl="1" fontAlgn="base">
              <a:lnSpc>
                <a:spcPts val="2700"/>
              </a:lnSpc>
              <a:spcBef>
                <a:spcPts val="1800"/>
              </a:spcBef>
              <a:spcAft>
                <a:spcPts val="0"/>
              </a:spcAft>
              <a:buNone/>
              <a:defRPr/>
            </a:pPr>
            <a:r>
              <a:rPr lang="ar-EG" sz="1800" b="1" spc="30" dirty="0">
                <a:solidFill>
                  <a:srgbClr val="1C2B33"/>
                </a:solidFill>
                <a:latin typeface="Optimistic Text" panose="020B0503020203020204" pitchFamily="34" charset="0"/>
                <a:sym typeface="Arial"/>
              </a:rPr>
              <a:t>التعديلات الإقليمية </a:t>
            </a:r>
            <a:r>
              <a:rPr lang="ar-EG" sz="1800" spc="30" dirty="0">
                <a:solidFill>
                  <a:srgbClr val="1C2B33"/>
                </a:solidFill>
                <a:latin typeface="Optimistic Text" panose="020B0503020203020204" pitchFamily="34" charset="0"/>
                <a:sym typeface="Arial"/>
              </a:rPr>
              <a:t>– </a:t>
            </a:r>
            <a:r>
              <a:rPr lang="ar-EG" sz="1800" b="1" spc="30" dirty="0">
                <a:solidFill>
                  <a:srgbClr val="1C2B33"/>
                </a:solidFill>
                <a:highlight>
                  <a:srgbClr val="FF00FF"/>
                </a:highlight>
                <a:latin typeface="Optimistic Text" panose="020B0503020203020204" pitchFamily="34" charset="0"/>
                <a:sym typeface="Arial"/>
              </a:rPr>
              <a:t>مظللة باللون الأرجواني في ملاحظات المتحدث</a:t>
            </a:r>
          </a:p>
          <a:p>
            <a:pPr marL="303213" lvl="1" indent="-285750" algn="r" defTabSz="1828800" rtl="1" fontAlgn="base">
              <a:lnSpc>
                <a:spcPts val="2700"/>
              </a:lnSpc>
              <a:spcBef>
                <a:spcPts val="1800"/>
              </a:spcBef>
              <a:spcAft>
                <a:spcPts val="0"/>
              </a:spcAft>
              <a:defRPr/>
            </a:pPr>
            <a:r>
              <a:rPr lang="ar-EG" sz="1800" spc="30" dirty="0">
                <a:solidFill>
                  <a:srgbClr val="1C2B33"/>
                </a:solidFill>
                <a:latin typeface="Optimistic Text" panose="020B0503020203020204" pitchFamily="34" charset="0"/>
                <a:sym typeface="Arial"/>
              </a:rPr>
              <a:t>يمكن للشركاء الإقليميين المختلفين تكييف الأمثلة والسيناريوهات لتناسب المواقف والمعتقدات والممارسات الثقافية المحلية وما إلى ذلك. </a:t>
            </a:r>
          </a:p>
          <a:p>
            <a:pPr marL="303213" lvl="1" indent="-285750" algn="r" defTabSz="1828800" rtl="1" fontAlgn="base">
              <a:lnSpc>
                <a:spcPts val="2700"/>
              </a:lnSpc>
              <a:spcBef>
                <a:spcPts val="1800"/>
              </a:spcBef>
              <a:spcAft>
                <a:spcPts val="0"/>
              </a:spcAft>
              <a:defRPr/>
            </a:pPr>
            <a:r>
              <a:rPr lang="ar-EG" sz="1800" spc="30" dirty="0">
                <a:solidFill>
                  <a:srgbClr val="1C2B33"/>
                </a:solidFill>
                <a:latin typeface="Optimistic Text" panose="020B0503020203020204" pitchFamily="34" charset="0"/>
                <a:sym typeface="Arial"/>
              </a:rPr>
              <a:t>حاليًا، يتم سرد مناطق الأمثلة المخصصة أدناه على أنها "[قدم أمثلة]". لقد قدمنا ​​أمثلة محدودة ولكن يمكننا بناءها بأمثلة أكثر قوة إذا رغبت في ذلك.</a:t>
            </a:r>
          </a:p>
          <a:p>
            <a:pPr marL="17463" lvl="1" indent="0" algn="r" defTabSz="1828800" rtl="1" fontAlgn="base">
              <a:lnSpc>
                <a:spcPts val="2700"/>
              </a:lnSpc>
              <a:spcBef>
                <a:spcPts val="1800"/>
              </a:spcBef>
              <a:spcAft>
                <a:spcPts val="0"/>
              </a:spcAft>
              <a:buNone/>
              <a:defRPr/>
            </a:pPr>
            <a:r>
              <a:rPr lang="ar-EG" sz="1800" b="1" spc="30" dirty="0">
                <a:solidFill>
                  <a:srgbClr val="1C2B33"/>
                </a:solidFill>
                <a:latin typeface="Optimistic Text" panose="020B0503020203020204" pitchFamily="34" charset="0"/>
                <a:sym typeface="Arial"/>
              </a:rPr>
              <a:t>لحظة تعلم المنتج </a:t>
            </a:r>
          </a:p>
          <a:p>
            <a:pPr marL="303213" lvl="1" indent="-285750" algn="r" defTabSz="1828800" rtl="1" fontAlgn="base">
              <a:lnSpc>
                <a:spcPts val="2700"/>
              </a:lnSpc>
              <a:spcBef>
                <a:spcPts val="1800"/>
              </a:spcBef>
              <a:spcAft>
                <a:spcPts val="0"/>
              </a:spcAft>
              <a:defRPr/>
            </a:pPr>
            <a:r>
              <a:rPr lang="ar-EG" sz="1800" spc="30" dirty="0">
                <a:solidFill>
                  <a:srgbClr val="1C2B33"/>
                </a:solidFill>
                <a:latin typeface="Optimistic Text" panose="020B0503020203020204" pitchFamily="34" charset="0"/>
                <a:sym typeface="Arial"/>
              </a:rPr>
              <a:t>في بعض الأحيان قد يكون من المنطقي استكشاف مفهوم التعلم في سياق منتج معين. يتم إدراج هذه الفرص باسم "[لحظة المنتج]" على فيسبوك وإنستجرام وواتساب. </a:t>
            </a:r>
          </a:p>
          <a:p>
            <a:pPr marL="17463" lvl="1" indent="0" algn="r" defTabSz="1828800" rtl="1" fontAlgn="base">
              <a:lnSpc>
                <a:spcPts val="2700"/>
              </a:lnSpc>
              <a:spcBef>
                <a:spcPts val="1800"/>
              </a:spcBef>
              <a:spcAft>
                <a:spcPts val="0"/>
              </a:spcAft>
              <a:buNone/>
              <a:defRPr/>
            </a:pPr>
            <a:r>
              <a:rPr lang="ar-EG" sz="1800" b="1" spc="30" dirty="0">
                <a:solidFill>
                  <a:srgbClr val="1C2B33"/>
                </a:solidFill>
                <a:latin typeface="Optimistic Text" panose="020B0503020203020204" pitchFamily="34" charset="0"/>
                <a:sym typeface="Arial"/>
              </a:rPr>
              <a:t>ملاحظات الميسر – </a:t>
            </a:r>
            <a:r>
              <a:rPr lang="ar-EG" sz="1800" b="1" spc="30" dirty="0">
                <a:solidFill>
                  <a:srgbClr val="1C2B33"/>
                </a:solidFill>
                <a:highlight>
                  <a:srgbClr val="00FFFF"/>
                </a:highlight>
                <a:latin typeface="Optimistic Text" panose="020B0503020203020204" pitchFamily="34" charset="0"/>
                <a:sym typeface="Arial"/>
              </a:rPr>
              <a:t>مظللة باللون الأزرق في ملاحظات المتحدث</a:t>
            </a:r>
          </a:p>
          <a:p>
            <a:pPr marL="17463" lvl="1" indent="0" defTabSz="1828800" fontAlgn="base">
              <a:lnSpc>
                <a:spcPts val="2700"/>
              </a:lnSpc>
              <a:spcBef>
                <a:spcPts val="1800"/>
              </a:spcBef>
              <a:spcAft>
                <a:spcPts val="0"/>
              </a:spcAft>
              <a:buNone/>
              <a:defRPr/>
            </a:pPr>
            <a:endParaRPr lang="en-US" sz="1800" b="1" spc="30" dirty="0">
              <a:solidFill>
                <a:srgbClr val="1C2B33"/>
              </a:solidFill>
              <a:latin typeface="Optimistic Text" panose="020B0503020203020204" pitchFamily="34" charset="0"/>
              <a:sym typeface="Arial"/>
            </a:endParaRPr>
          </a:p>
        </p:txBody>
      </p:sp>
      <p:sp>
        <p:nvSpPr>
          <p:cNvPr id="6" name="Rectangle 5">
            <a:extLst>
              <a:ext uri="{FF2B5EF4-FFF2-40B4-BE49-F238E27FC236}">
                <a16:creationId xmlns:a16="http://schemas.microsoft.com/office/drawing/2014/main" id="{9437200C-2D04-C74C-9DCE-A7C063EDF929}"/>
              </a:ext>
            </a:extLst>
          </p:cNvPr>
          <p:cNvSpPr/>
          <p:nvPr/>
        </p:nvSpPr>
        <p:spPr>
          <a:xfrm>
            <a:off x="0" y="0"/>
            <a:ext cx="24387175" cy="6286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r>
              <a:rPr kumimoji="0" lang="en-US" sz="2400" b="1" i="0" u="none" strike="noStrike" kern="0" cap="none" spc="50" normalizeH="0" baseline="0" noProof="0" dirty="0">
                <a:ln>
                  <a:noFill/>
                </a:ln>
                <a:solidFill>
                  <a:srgbClr val="FFFFFF"/>
                </a:solidFill>
                <a:effectLst/>
                <a:uLnTx/>
                <a:uFillTx/>
                <a:latin typeface="Optimistic Text" panose="020B0503020203020204" pitchFamily="34" charset="0"/>
                <a:ea typeface="+mn-ea"/>
                <a:cs typeface="Optimistic Text" panose="020B0503020203020204" pitchFamily="34" charset="0"/>
                <a:sym typeface="Arial"/>
              </a:rPr>
              <a:t>FACILITATOR NOTES - KEEP SLIDE HIDDEN</a:t>
            </a:r>
          </a:p>
        </p:txBody>
      </p:sp>
    </p:spTree>
    <p:extLst>
      <p:ext uri="{BB962C8B-B14F-4D97-AF65-F5344CB8AC3E}">
        <p14:creationId xmlns:p14="http://schemas.microsoft.com/office/powerpoint/2010/main" val="40961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5556F3A-4D03-0245-9747-AC22603F915F}"/>
              </a:ext>
            </a:extLst>
          </p:cNvPr>
          <p:cNvSpPr txBox="1">
            <a:spLocks/>
          </p:cNvSpPr>
          <p:nvPr/>
        </p:nvSpPr>
        <p:spPr>
          <a:xfrm>
            <a:off x="932689" y="4572000"/>
            <a:ext cx="10328277" cy="2514600"/>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ما الذي يجعل شيئًا ما أو شخصًا ما ذا مصداقية؟</a:t>
            </a:r>
            <a:endParaRPr lang="en-US" dirty="0"/>
          </a:p>
        </p:txBody>
      </p:sp>
      <p:sp>
        <p:nvSpPr>
          <p:cNvPr id="7" name="Text Placeholder 4">
            <a:extLst>
              <a:ext uri="{FF2B5EF4-FFF2-40B4-BE49-F238E27FC236}">
                <a16:creationId xmlns:a16="http://schemas.microsoft.com/office/drawing/2014/main" id="{937D8ECE-B6EC-2E41-BF79-A9469C147805}"/>
              </a:ext>
            </a:extLst>
          </p:cNvPr>
          <p:cNvSpPr txBox="1">
            <a:spLocks/>
          </p:cNvSpPr>
          <p:nvPr/>
        </p:nvSpPr>
        <p:spPr>
          <a:xfrm>
            <a:off x="931068" y="7239001"/>
            <a:ext cx="10329070" cy="11132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Font typeface="Optimistic Text"/>
              <a:buNone/>
              <a:defRPr/>
            </a:pPr>
            <a:r>
              <a:rPr lang="ar-EG" sz="2800" b="1" spc="40" dirty="0">
                <a:solidFill>
                  <a:schemeClr val="accent1"/>
                </a:solidFill>
                <a:latin typeface="Optimistic Text" panose="020B0503020203020204" pitchFamily="34" charset="0"/>
                <a:sym typeface="Arial"/>
              </a:rPr>
              <a:t>المصدر الموثوق للمعلومات </a:t>
            </a:r>
            <a:r>
              <a:rPr lang="ar-EG" sz="2800" spc="40" dirty="0">
                <a:latin typeface="Optimistic Text" panose="020B0503020203020204" pitchFamily="34" charset="0"/>
                <a:sym typeface="Arial"/>
              </a:rPr>
              <a:t>هو المصدر الذي يوفر معلومات دقيقة تستند إلى أدلة سليمة.</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9BFFCECE-C029-9A4A-915E-9B077EA54CD5}"/>
              </a:ext>
            </a:extLst>
          </p:cNvPr>
          <p:cNvSpPr txBox="1"/>
          <p:nvPr/>
        </p:nvSpPr>
        <p:spPr>
          <a:xfrm>
            <a:off x="947631" y="11353800"/>
            <a:ext cx="7816956"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3" name="Rectangle 12">
            <a:extLst>
              <a:ext uri="{FF2B5EF4-FFF2-40B4-BE49-F238E27FC236}">
                <a16:creationId xmlns:a16="http://schemas.microsoft.com/office/drawing/2014/main" id="{BCCD693F-BE07-E84A-BF8D-685F8AEEC660}"/>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Text Placeholder 4">
            <a:extLst>
              <a:ext uri="{FF2B5EF4-FFF2-40B4-BE49-F238E27FC236}">
                <a16:creationId xmlns:a16="http://schemas.microsoft.com/office/drawing/2014/main" id="{71475B9B-355A-F042-BE54-597A92E3054D}"/>
              </a:ext>
            </a:extLst>
          </p:cNvPr>
          <p:cNvSpPr>
            <a:spLocks noGrp="1"/>
          </p:cNvSpPr>
          <p:nvPr>
            <p:ph type="body" sz="quarter" idx="10"/>
          </p:nvPr>
        </p:nvSpPr>
        <p:spPr>
          <a:xfrm>
            <a:off x="13138150" y="4982753"/>
            <a:ext cx="9875837" cy="3750495"/>
          </a:xfrm>
        </p:spPr>
        <p:txBody>
          <a:bodyPr anchor="ctr">
            <a:noAutofit/>
          </a:bodyPr>
          <a:lstStyle/>
          <a:p>
            <a:pPr lvl="0" algn="r" defTabSz="1828800" rtl="1">
              <a:lnSpc>
                <a:spcPts val="4200"/>
              </a:lnSpc>
              <a:spcAft>
                <a:spcPts val="1800"/>
              </a:spcAft>
              <a:buFont typeface="Optimistic Text"/>
              <a:buNone/>
              <a:defRPr/>
            </a:pPr>
            <a:r>
              <a:rPr lang="ar-EG" sz="2800" spc="40" dirty="0">
                <a:latin typeface="Optimistic Text" panose="020B0503020203020204" pitchFamily="34" charset="0"/>
                <a:sym typeface="Arial"/>
              </a:rPr>
              <a:t>عادة ما يكون للمصادر الموثوقة خبرة مهنية أو أوراق اعتماد في مجال موضوع ذي صلة.</a:t>
            </a:r>
          </a:p>
          <a:p>
            <a:pPr lvl="0" algn="r" defTabSz="1828800" rtl="1">
              <a:lnSpc>
                <a:spcPts val="4200"/>
              </a:lnSpc>
              <a:spcAft>
                <a:spcPts val="1800"/>
              </a:spcAft>
              <a:buFont typeface="Optimistic Text"/>
              <a:buNone/>
              <a:defRPr/>
            </a:pPr>
            <a:r>
              <a:rPr lang="ar-EG" sz="2800" spc="40" dirty="0">
                <a:latin typeface="Optimistic Text" panose="020B0503020203020204" pitchFamily="34" charset="0"/>
                <a:sym typeface="Arial"/>
              </a:rPr>
              <a:t>المصداقية لا تكون واضحة دائمًا، وغالبًا ما تمتلك المصادر نقاط قوة وضعف. لذلك من المفيد تعلم استراتيجيات مختلفة لتقييم المعلومات، وخاصة المعلومات عبر الإنترنت التي يتم العثور عليها من خلال وسائل التواصل الاجتماعي وعمليات البحث على الويب.</a:t>
            </a:r>
          </a:p>
          <a:p>
            <a:pPr lvl="0" algn="r" defTabSz="1828800" rtl="1">
              <a:lnSpc>
                <a:spcPts val="4200"/>
              </a:lnSpc>
              <a:spcAft>
                <a:spcPts val="1800"/>
              </a:spcAft>
              <a:buFont typeface="Optimistic Text"/>
              <a:buNone/>
              <a:defRPr/>
            </a:pPr>
            <a:r>
              <a:rPr lang="ar-EG" sz="2800" spc="40" dirty="0">
                <a:latin typeface="Optimistic Text" panose="020B0503020203020204" pitchFamily="34" charset="0"/>
                <a:sym typeface="Arial"/>
              </a:rPr>
              <a:t>يمكن أن تساعدك مهارات وتقنيات تعلم الوسائط الرقمية في معرفة كيفية إجراء تقييم نقدي للمعلومات والمصادر بحثًا عن تحيز محتمل أو معلومات مضللة.</a:t>
            </a:r>
            <a:endParaRPr lang="en-US" sz="2800" spc="40" dirty="0">
              <a:latin typeface="Optimistic Text" panose="020B0503020203020204" pitchFamily="34" charset="0"/>
              <a:sym typeface="Arial"/>
            </a:endParaRPr>
          </a:p>
        </p:txBody>
      </p:sp>
      <p:sp>
        <p:nvSpPr>
          <p:cNvPr id="8" name="TextBox 7">
            <a:extLst>
              <a:ext uri="{FF2B5EF4-FFF2-40B4-BE49-F238E27FC236}">
                <a16:creationId xmlns:a16="http://schemas.microsoft.com/office/drawing/2014/main" id="{B05872BE-1585-2641-885B-152F54A8FD1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10</a:t>
            </a:fld>
            <a:endParaRPr lang="en-US" dirty="0"/>
          </a:p>
        </p:txBody>
      </p:sp>
    </p:spTree>
    <p:extLst>
      <p:ext uri="{BB962C8B-B14F-4D97-AF65-F5344CB8AC3E}">
        <p14:creationId xmlns:p14="http://schemas.microsoft.com/office/powerpoint/2010/main" val="7118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ECB852-6789-5648-A3F2-BCDB0A13380B}"/>
              </a:ext>
            </a:extLst>
          </p:cNvPr>
          <p:cNvSpPr>
            <a:spLocks noGrp="1"/>
          </p:cNvSpPr>
          <p:nvPr>
            <p:ph type="body" sz="quarter" idx="11"/>
          </p:nvPr>
        </p:nvSpPr>
        <p:spPr/>
        <p:txBody>
          <a:bodyPr vert="horz" lIns="0" tIns="0" rIns="0" bIns="0" rtlCol="0" anchor="ctr">
            <a:noAutofit/>
          </a:bodyPr>
          <a:lstStyle/>
          <a:p>
            <a:pPr marL="0" indent="0" algn="r" defTabSz="1828800" rtl="1">
              <a:lnSpc>
                <a:spcPts val="4200"/>
              </a:lnSpc>
              <a:spcAft>
                <a:spcPts val="1800"/>
              </a:spcAft>
              <a:buNone/>
            </a:pPr>
            <a:r>
              <a:rPr lang="ar-EG" dirty="0">
                <a:solidFill>
                  <a:srgbClr val="1C2B33"/>
                </a:solidFill>
              </a:rPr>
              <a:t>يلجأ الناس إلى مجموعة متنوعة من </a:t>
            </a:r>
            <a:r>
              <a:rPr lang="ar-EG" b="1" dirty="0">
                <a:solidFill>
                  <a:schemeClr val="accent1"/>
                </a:solidFill>
              </a:rPr>
              <a:t>محركات البحث </a:t>
            </a:r>
            <a:r>
              <a:rPr lang="ar-EG" dirty="0">
                <a:solidFill>
                  <a:srgbClr val="1C2B33"/>
                </a:solidFill>
              </a:rPr>
              <a:t>ومنصات التواصل الاجتماعي للعثور على معلومات على الإنترنت. كل منها يستخدم </a:t>
            </a:r>
            <a:r>
              <a:rPr lang="ar-EG" b="1" dirty="0">
                <a:solidFill>
                  <a:schemeClr val="accent1"/>
                </a:solidFill>
              </a:rPr>
              <a:t>خوارزمية</a:t>
            </a:r>
            <a:r>
              <a:rPr lang="ar-EG" dirty="0">
                <a:solidFill>
                  <a:srgbClr val="1C2B33"/>
                </a:solidFill>
              </a:rPr>
              <a:t> - مجموعة من التعليمات المبرمجة بالكمبيوتر لإكمال مهمة – لتوصيل نتائج فريدة بناءً على مجموعة من العوامل مثل موقعك الجغرافي وعمليات البحث الأخرى حول مواضيع مماثلة وعمليات البحث السابقة الخاصة بك ومستوى التفاصيل في استعلام البحث الخاص بك.</a:t>
            </a:r>
            <a:endParaRPr lang="en-US" dirty="0">
              <a:solidFill>
                <a:srgbClr val="1C2B33"/>
              </a:solidFill>
            </a:endParaRPr>
          </a:p>
        </p:txBody>
      </p:sp>
      <p:sp>
        <p:nvSpPr>
          <p:cNvPr id="3" name="Text Placeholder 2">
            <a:extLst>
              <a:ext uri="{FF2B5EF4-FFF2-40B4-BE49-F238E27FC236}">
                <a16:creationId xmlns:a16="http://schemas.microsoft.com/office/drawing/2014/main" id="{F2BB7D40-CA30-6942-BD87-9088A3223812}"/>
              </a:ext>
            </a:extLst>
          </p:cNvPr>
          <p:cNvSpPr>
            <a:spLocks noGrp="1"/>
          </p:cNvSpPr>
          <p:nvPr>
            <p:ph type="body" sz="quarter" idx="10"/>
          </p:nvPr>
        </p:nvSpPr>
        <p:spPr/>
        <p:txBody>
          <a:bodyPr/>
          <a:lstStyle/>
          <a:p>
            <a:pPr algn="r" rtl="1">
              <a:lnSpc>
                <a:spcPts val="8640"/>
              </a:lnSpc>
              <a:spcAft>
                <a:spcPts val="0"/>
              </a:spcAft>
            </a:pPr>
            <a:r>
              <a:rPr lang="ar-EG" dirty="0"/>
              <a:t>تقييم المعلومات عبر الإنترنت</a:t>
            </a:r>
            <a:endParaRPr lang="en-US" dirty="0"/>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AB0E76BC-210D-BA47-8B02-74CD8E685356}"/>
              </a:ext>
            </a:extLst>
          </p:cNvPr>
          <p:cNvSpPr txBox="1"/>
          <p:nvPr/>
        </p:nvSpPr>
        <p:spPr>
          <a:xfrm>
            <a:off x="947631" y="11353800"/>
            <a:ext cx="7816956"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grpSp>
        <p:nvGrpSpPr>
          <p:cNvPr id="22" name="Google Shape;2760;p96">
            <a:extLst>
              <a:ext uri="{FF2B5EF4-FFF2-40B4-BE49-F238E27FC236}">
                <a16:creationId xmlns:a16="http://schemas.microsoft.com/office/drawing/2014/main" id="{5C4C34B5-677F-C747-A475-1BDC6C32D2ED}"/>
              </a:ext>
            </a:extLst>
          </p:cNvPr>
          <p:cNvGrpSpPr/>
          <p:nvPr/>
        </p:nvGrpSpPr>
        <p:grpSpPr>
          <a:xfrm>
            <a:off x="1566974" y="6336809"/>
            <a:ext cx="1042382" cy="1042382"/>
            <a:chOff x="1206757" y="345164"/>
            <a:chExt cx="66916" cy="66916"/>
          </a:xfrm>
          <a:solidFill>
            <a:schemeClr val="bg1"/>
          </a:solidFill>
        </p:grpSpPr>
        <p:sp>
          <p:nvSpPr>
            <p:cNvPr id="23" name="Google Shape;2761;p96">
              <a:extLst>
                <a:ext uri="{FF2B5EF4-FFF2-40B4-BE49-F238E27FC236}">
                  <a16:creationId xmlns:a16="http://schemas.microsoft.com/office/drawing/2014/main" id="{F685C984-DC57-7142-A7B9-83BBE830A26C}"/>
                </a:ext>
              </a:extLst>
            </p:cNvPr>
            <p:cNvSpPr/>
            <p:nvPr/>
          </p:nvSpPr>
          <p:spPr>
            <a:xfrm>
              <a:off x="1206757" y="345164"/>
              <a:ext cx="66916" cy="66916"/>
            </a:xfrm>
            <a:custGeom>
              <a:avLst/>
              <a:gdLst/>
              <a:ahLst/>
              <a:cxnLst/>
              <a:rect l="l" t="t" r="r" b="b"/>
              <a:pathLst>
                <a:path w="66916" h="66916" extrusionOk="0">
                  <a:moveTo>
                    <a:pt x="33464" y="66916"/>
                  </a:moveTo>
                  <a:cubicBezTo>
                    <a:pt x="15011" y="66916"/>
                    <a:pt x="0" y="51904"/>
                    <a:pt x="0" y="33451"/>
                  </a:cubicBezTo>
                  <a:cubicBezTo>
                    <a:pt x="0" y="14998"/>
                    <a:pt x="15011" y="0"/>
                    <a:pt x="33464" y="0"/>
                  </a:cubicBezTo>
                  <a:cubicBezTo>
                    <a:pt x="51904" y="0"/>
                    <a:pt x="66916" y="14998"/>
                    <a:pt x="66916" y="33451"/>
                  </a:cubicBezTo>
                  <a:cubicBezTo>
                    <a:pt x="66916" y="51904"/>
                    <a:pt x="51904" y="66916"/>
                    <a:pt x="33464" y="66916"/>
                  </a:cubicBezTo>
                  <a:close/>
                  <a:moveTo>
                    <a:pt x="33464" y="2743"/>
                  </a:moveTo>
                  <a:cubicBezTo>
                    <a:pt x="16522" y="2743"/>
                    <a:pt x="2755" y="16522"/>
                    <a:pt x="2755" y="33451"/>
                  </a:cubicBezTo>
                  <a:cubicBezTo>
                    <a:pt x="2755" y="50380"/>
                    <a:pt x="16522" y="64160"/>
                    <a:pt x="33464" y="64160"/>
                  </a:cubicBezTo>
                  <a:cubicBezTo>
                    <a:pt x="50393" y="64160"/>
                    <a:pt x="64173" y="50380"/>
                    <a:pt x="64173" y="33451"/>
                  </a:cubicBezTo>
                  <a:cubicBezTo>
                    <a:pt x="64173" y="16522"/>
                    <a:pt x="50393" y="2743"/>
                    <a:pt x="33464"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2762;p96">
              <a:extLst>
                <a:ext uri="{FF2B5EF4-FFF2-40B4-BE49-F238E27FC236}">
                  <a16:creationId xmlns:a16="http://schemas.microsoft.com/office/drawing/2014/main" id="{18524A9C-27A1-9543-9242-6ECCB6DBB7B1}"/>
                </a:ext>
              </a:extLst>
            </p:cNvPr>
            <p:cNvSpPr/>
            <p:nvPr/>
          </p:nvSpPr>
          <p:spPr>
            <a:xfrm>
              <a:off x="1235892" y="370824"/>
              <a:ext cx="7607" cy="20167"/>
            </a:xfrm>
            <a:custGeom>
              <a:avLst/>
              <a:gdLst/>
              <a:ahLst/>
              <a:cxnLst/>
              <a:rect l="l" t="t" r="r" b="b"/>
              <a:pathLst>
                <a:path w="7607" h="20167" extrusionOk="0">
                  <a:moveTo>
                    <a:pt x="4787" y="19710"/>
                  </a:moveTo>
                  <a:cubicBezTo>
                    <a:pt x="4787" y="19964"/>
                    <a:pt x="4571" y="20167"/>
                    <a:pt x="4330" y="20167"/>
                  </a:cubicBezTo>
                  <a:lnTo>
                    <a:pt x="1435" y="20167"/>
                  </a:lnTo>
                  <a:cubicBezTo>
                    <a:pt x="1003" y="20167"/>
                    <a:pt x="609" y="19977"/>
                    <a:pt x="342" y="19634"/>
                  </a:cubicBezTo>
                  <a:cubicBezTo>
                    <a:pt x="88" y="19291"/>
                    <a:pt x="0" y="18846"/>
                    <a:pt x="114" y="18427"/>
                  </a:cubicBezTo>
                  <a:lnTo>
                    <a:pt x="4368" y="2755"/>
                  </a:lnTo>
                  <a:lnTo>
                    <a:pt x="3416" y="2755"/>
                  </a:lnTo>
                  <a:cubicBezTo>
                    <a:pt x="3149" y="2755"/>
                    <a:pt x="2946" y="2540"/>
                    <a:pt x="2946" y="2285"/>
                  </a:cubicBezTo>
                  <a:lnTo>
                    <a:pt x="2946" y="457"/>
                  </a:lnTo>
                  <a:cubicBezTo>
                    <a:pt x="2946" y="203"/>
                    <a:pt x="3149" y="0"/>
                    <a:pt x="3416" y="0"/>
                  </a:cubicBezTo>
                  <a:lnTo>
                    <a:pt x="6159" y="0"/>
                  </a:lnTo>
                  <a:cubicBezTo>
                    <a:pt x="6591" y="0"/>
                    <a:pt x="6997" y="203"/>
                    <a:pt x="7251" y="546"/>
                  </a:cubicBezTo>
                  <a:cubicBezTo>
                    <a:pt x="7518" y="889"/>
                    <a:pt x="7607" y="1320"/>
                    <a:pt x="7480" y="1739"/>
                  </a:cubicBezTo>
                  <a:lnTo>
                    <a:pt x="3238" y="17411"/>
                  </a:lnTo>
                  <a:lnTo>
                    <a:pt x="4330" y="17411"/>
                  </a:lnTo>
                  <a:cubicBezTo>
                    <a:pt x="4571" y="17411"/>
                    <a:pt x="4787" y="17614"/>
                    <a:pt x="4787" y="1786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2763;p96">
              <a:extLst>
                <a:ext uri="{FF2B5EF4-FFF2-40B4-BE49-F238E27FC236}">
                  <a16:creationId xmlns:a16="http://schemas.microsoft.com/office/drawing/2014/main" id="{7C3EFFE5-1621-FF41-91C2-919811F34EEC}"/>
                </a:ext>
              </a:extLst>
            </p:cNvPr>
            <p:cNvSpPr/>
            <p:nvPr/>
          </p:nvSpPr>
          <p:spPr>
            <a:xfrm>
              <a:off x="1240676" y="366248"/>
              <a:ext cx="2743" cy="2743"/>
            </a:xfrm>
            <a:custGeom>
              <a:avLst/>
              <a:gdLst/>
              <a:ahLst/>
              <a:cxnLst/>
              <a:rect l="l" t="t" r="r" b="b"/>
              <a:pathLst>
                <a:path w="2743" h="2743" extrusionOk="0">
                  <a:moveTo>
                    <a:pt x="2286" y="2743"/>
                  </a:moveTo>
                  <a:lnTo>
                    <a:pt x="457" y="2743"/>
                  </a:lnTo>
                  <a:cubicBezTo>
                    <a:pt x="203" y="2743"/>
                    <a:pt x="0" y="2540"/>
                    <a:pt x="0" y="2285"/>
                  </a:cubicBezTo>
                  <a:lnTo>
                    <a:pt x="0" y="457"/>
                  </a:lnTo>
                  <a:cubicBezTo>
                    <a:pt x="0" y="203"/>
                    <a:pt x="203" y="0"/>
                    <a:pt x="457" y="0"/>
                  </a:cubicBezTo>
                  <a:lnTo>
                    <a:pt x="2286" y="0"/>
                  </a:lnTo>
                  <a:cubicBezTo>
                    <a:pt x="2552" y="0"/>
                    <a:pt x="2743" y="203"/>
                    <a:pt x="2743" y="457"/>
                  </a:cubicBezTo>
                  <a:lnTo>
                    <a:pt x="2743" y="2285"/>
                  </a:lnTo>
                  <a:cubicBezTo>
                    <a:pt x="2743" y="2540"/>
                    <a:pt x="2552" y="2743"/>
                    <a:pt x="2286"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44548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with a computer&#10;&#10;Description automatically generated with medium confidence">
            <a:extLst>
              <a:ext uri="{FF2B5EF4-FFF2-40B4-BE49-F238E27FC236}">
                <a16:creationId xmlns:a16="http://schemas.microsoft.com/office/drawing/2014/main" id="{55A45F76-F7BA-675E-2706-0F3FB10EDC9B}"/>
              </a:ext>
            </a:extLst>
          </p:cNvPr>
          <p:cNvPicPr>
            <a:picLocks noChangeAspect="1"/>
          </p:cNvPicPr>
          <p:nvPr/>
        </p:nvPicPr>
        <p:blipFill rotWithShape="1">
          <a:blip r:embed="rId3"/>
          <a:srcRect l="36249" r="4393"/>
          <a:stretch/>
        </p:blipFill>
        <p:spPr>
          <a:xfrm>
            <a:off x="12176123" y="0"/>
            <a:ext cx="12211052"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7" name="TextBox 6">
            <a:extLst>
              <a:ext uri="{FF2B5EF4-FFF2-40B4-BE49-F238E27FC236}">
                <a16:creationId xmlns:a16="http://schemas.microsoft.com/office/drawing/2014/main" id="{FA6F545C-467D-2640-B4BC-F54F61A7EE42}"/>
              </a:ext>
            </a:extLst>
          </p:cNvPr>
          <p:cNvSpPr txBox="1"/>
          <p:nvPr/>
        </p:nvSpPr>
        <p:spPr>
          <a:xfrm>
            <a:off x="947631" y="11353800"/>
            <a:ext cx="7816956"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Title 2">
            <a:extLst>
              <a:ext uri="{FF2B5EF4-FFF2-40B4-BE49-F238E27FC236}">
                <a16:creationId xmlns:a16="http://schemas.microsoft.com/office/drawing/2014/main" id="{29FC6828-D039-DC4C-B00C-38D4B63F9806}"/>
              </a:ext>
            </a:extLst>
          </p:cNvPr>
          <p:cNvSpPr txBox="1">
            <a:spLocks/>
          </p:cNvSpPr>
          <p:nvPr/>
        </p:nvSpPr>
        <p:spPr>
          <a:xfrm>
            <a:off x="932689" y="3704048"/>
            <a:ext cx="10117897"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الخوارزميات</a:t>
            </a:r>
            <a:endParaRPr lang="en-US" dirty="0"/>
          </a:p>
        </p:txBody>
      </p:sp>
      <p:sp>
        <p:nvSpPr>
          <p:cNvPr id="9" name="Text Placeholder 4">
            <a:extLst>
              <a:ext uri="{FF2B5EF4-FFF2-40B4-BE49-F238E27FC236}">
                <a16:creationId xmlns:a16="http://schemas.microsoft.com/office/drawing/2014/main" id="{320F324B-36C6-C84B-9D2C-F5791FE46535}"/>
              </a:ext>
            </a:extLst>
          </p:cNvPr>
          <p:cNvSpPr txBox="1">
            <a:spLocks/>
          </p:cNvSpPr>
          <p:nvPr/>
        </p:nvSpPr>
        <p:spPr>
          <a:xfrm>
            <a:off x="931068" y="5029200"/>
            <a:ext cx="10119519" cy="53042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rPr>
              <a:t>تستخدم محركات البحث الاستعلامات النصية والصورية للبحث في الويب وتقديم النتائج ذات الصلة.</a:t>
            </a:r>
          </a:p>
          <a:p>
            <a:pPr marL="457200" indent="-45720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rPr>
              <a:t>عادةً ما تستخدم محركات البحث خوارزميات متعددة لتصنيف مواقع الويب بناءً على مجموعة من العوامل، مثل نص البحث وشهرة موقع الويب وملاءمته أو قابليته للاستخدام وخبرة المصدر وموقع المستخدم والإعدادات.</a:t>
            </a:r>
          </a:p>
          <a:p>
            <a:pPr marL="457200" indent="-45720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rPr>
              <a:t>هذه الخوارزميات معقدة وتعيد آلاف أو ملايين النتائج في ثوانٍ (أو أجزاء من الثانية).</a:t>
            </a:r>
            <a:endParaRPr lang="en-US" sz="2800" spc="40" dirty="0">
              <a:latin typeface="Optimistic Text" panose="020B0503020203020204" pitchFamily="34" charset="0"/>
              <a:sym typeface="Arial"/>
            </a:endParaRPr>
          </a:p>
        </p:txBody>
      </p:sp>
      <p:sp>
        <p:nvSpPr>
          <p:cNvPr id="11" name="TextBox 10">
            <a:extLst>
              <a:ext uri="{FF2B5EF4-FFF2-40B4-BE49-F238E27FC236}">
                <a16:creationId xmlns:a16="http://schemas.microsoft.com/office/drawing/2014/main" id="{71BABAC8-8804-BA41-B9E3-4D2676B97A5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12</a:t>
            </a:fld>
            <a:endParaRPr lang="en-US" dirty="0">
              <a:solidFill>
                <a:schemeClr val="bg2"/>
              </a:solidFill>
            </a:endParaRPr>
          </a:p>
        </p:txBody>
      </p:sp>
    </p:spTree>
    <p:extLst>
      <p:ext uri="{BB962C8B-B14F-4D97-AF65-F5344CB8AC3E}">
        <p14:creationId xmlns:p14="http://schemas.microsoft.com/office/powerpoint/2010/main" val="357670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indow, indoor, computer&#10;&#10;Description automatically generated">
            <a:extLst>
              <a:ext uri="{FF2B5EF4-FFF2-40B4-BE49-F238E27FC236}">
                <a16:creationId xmlns:a16="http://schemas.microsoft.com/office/drawing/2014/main" id="{FAFAF51D-EBB6-A2FB-8E7F-9B70CD7B7D3B}"/>
              </a:ext>
            </a:extLst>
          </p:cNvPr>
          <p:cNvPicPr>
            <a:picLocks noChangeAspect="1"/>
          </p:cNvPicPr>
          <p:nvPr/>
        </p:nvPicPr>
        <p:blipFill rotWithShape="1">
          <a:blip r:embed="rId3"/>
          <a:srcRect l="14039" r="45030"/>
          <a:stretch/>
        </p:blipFill>
        <p:spPr>
          <a:xfrm>
            <a:off x="1587" y="0"/>
            <a:ext cx="8442326" cy="13716000"/>
          </a:xfrm>
          <a:prstGeom prst="rect">
            <a:avLst/>
          </a:prstGeom>
        </p:spPr>
      </p:pic>
      <p:sp>
        <p:nvSpPr>
          <p:cNvPr id="9" name="Title 2">
            <a:extLst>
              <a:ext uri="{FF2B5EF4-FFF2-40B4-BE49-F238E27FC236}">
                <a16:creationId xmlns:a16="http://schemas.microsoft.com/office/drawing/2014/main" id="{496FEEC7-A7A0-BE4D-9F98-F0CC1292B382}"/>
              </a:ext>
            </a:extLst>
          </p:cNvPr>
          <p:cNvSpPr txBox="1">
            <a:spLocks/>
          </p:cNvSpPr>
          <p:nvPr/>
        </p:nvSpPr>
        <p:spPr>
          <a:xfrm>
            <a:off x="9358442" y="3048000"/>
            <a:ext cx="13807945" cy="1066800"/>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sym typeface="Arial"/>
              </a:rPr>
              <a:t>أفضل الممارسات</a:t>
            </a:r>
            <a:endParaRPr lang="en-US" dirty="0">
              <a:sym typeface="Arial"/>
            </a:endParaRPr>
          </a:p>
        </p:txBody>
      </p:sp>
      <p:sp>
        <p:nvSpPr>
          <p:cNvPr id="10" name="Text Placeholder 4">
            <a:extLst>
              <a:ext uri="{FF2B5EF4-FFF2-40B4-BE49-F238E27FC236}">
                <a16:creationId xmlns:a16="http://schemas.microsoft.com/office/drawing/2014/main" id="{6C63B0AC-1ECE-EF4A-B9C8-B879BAF2C13F}"/>
              </a:ext>
            </a:extLst>
          </p:cNvPr>
          <p:cNvSpPr txBox="1">
            <a:spLocks/>
          </p:cNvSpPr>
          <p:nvPr/>
        </p:nvSpPr>
        <p:spPr>
          <a:xfrm>
            <a:off x="9434643" y="4267200"/>
            <a:ext cx="13731744" cy="60960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pPr>
            <a:r>
              <a:rPr lang="ar-EG" sz="2800" spc="40" dirty="0">
                <a:latin typeface="Optimistic Text" panose="020B0503020203020204" pitchFamily="34" charset="0"/>
                <a:sym typeface="Arial"/>
              </a:rPr>
              <a:t>من المهم ملاحظة أنه حتى أفضل النتائج في بحث الويب يجب تقييم مصداقيتها.</a:t>
            </a:r>
          </a:p>
          <a:p>
            <a:pPr marL="457200" indent="-457200" algn="r" defTabSz="1828800" rtl="1">
              <a:lnSpc>
                <a:spcPts val="4200"/>
              </a:lnSpc>
              <a:spcAft>
                <a:spcPts val="1800"/>
              </a:spcAft>
              <a:buSzPct val="100000"/>
              <a:buFont typeface="Arial" pitchFamily="34" charset="0"/>
              <a:buChar char="•"/>
            </a:pPr>
            <a:r>
              <a:rPr lang="ar-EG" sz="2800" spc="40" dirty="0">
                <a:latin typeface="Optimistic Text" panose="020B0503020203020204" pitchFamily="34" charset="0"/>
                <a:sym typeface="Arial"/>
              </a:rPr>
              <a:t>على سبيل المثال، بعض أهم نتائج البحث عبارة عن قوائم مدفوعة من الشركات أو المؤسسات الأخرى للترويج لمنتجاتها أو خدماتها. يمكن تحديدها بكلمات مثل "إعلان" أو "نتائج دعائية" وتظهر عادةً في أعلى الصفحة.</a:t>
            </a:r>
          </a:p>
          <a:p>
            <a:pPr marL="457200" indent="-457200" algn="r" defTabSz="1828800" rtl="1">
              <a:lnSpc>
                <a:spcPts val="4200"/>
              </a:lnSpc>
              <a:spcAft>
                <a:spcPts val="1800"/>
              </a:spcAft>
              <a:buSzPct val="100000"/>
              <a:buFont typeface="Arial" pitchFamily="34" charset="0"/>
              <a:buChar char="•"/>
            </a:pPr>
            <a:r>
              <a:rPr lang="ar-EG" sz="2800" spc="40" dirty="0">
                <a:latin typeface="Optimistic Text" panose="020B0503020203020204" pitchFamily="34" charset="0"/>
                <a:sym typeface="Arial"/>
              </a:rPr>
              <a:t>حتى إذا كان جزء من المحتوى يبدو شرعيًا، فهذا لا يعني بالضرورة أنه موثوق أو دقيق. في بعض الأحيان، تحاول مصادر المعلومات نشر معلومات مضللة، والتي ستتعرف عليها لاحقًا في هذا الدرس. عندما تكون غير متأكد، ابحث عن مصادر أخرى لتأكيد الادعاء قبل مشاركته.</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0BA6A5F4-2641-714E-BBB1-2150BFE6552E}"/>
              </a:ext>
            </a:extLst>
          </p:cNvPr>
          <p:cNvSpPr txBox="1"/>
          <p:nvPr/>
        </p:nvSpPr>
        <p:spPr>
          <a:xfrm>
            <a:off x="9382125" y="11353800"/>
            <a:ext cx="11574462"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الاستدلال المدني على الإنترنت. (بدون تاريخ). منهج دراسي. جامعة ستانفورد.</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Tree>
    <p:extLst>
      <p:ext uri="{BB962C8B-B14F-4D97-AF65-F5344CB8AC3E}">
        <p14:creationId xmlns:p14="http://schemas.microsoft.com/office/powerpoint/2010/main" val="251728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74DEE767-996F-AF4D-ADBD-A654454A18D4}"/>
              </a:ext>
            </a:extLst>
          </p:cNvPr>
          <p:cNvSpPr txBox="1"/>
          <p:nvPr/>
        </p:nvSpPr>
        <p:spPr>
          <a:xfrm>
            <a:off x="947631" y="11353800"/>
            <a:ext cx="7496282"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وارزل، س</a:t>
            </a:r>
            <a:r>
              <a:rPr lang="en-US" sz="1600" spc="20" dirty="0">
                <a:latin typeface="Optimistic Text" panose="020B0503020203020204" pitchFamily="34" charset="0"/>
              </a:rPr>
              <a:t>.(</a:t>
            </a:r>
            <a:r>
              <a:rPr lang="en-US" sz="1600" spc="20" dirty="0" err="1">
                <a:latin typeface="Optimistic Text" panose="020B0503020203020204" pitchFamily="34" charset="0"/>
              </a:rPr>
              <a:t>a.n.d</a:t>
            </a:r>
            <a:r>
              <a:rPr lang="en-US" sz="1600" spc="20" dirty="0">
                <a:latin typeface="Optimistic Text" panose="020B0503020203020204" pitchFamily="34" charset="0"/>
              </a:rPr>
              <a:t>.). </a:t>
            </a:r>
            <a:r>
              <a:rPr lang="ar-EG" sz="1600" spc="20" dirty="0">
                <a:latin typeface="Optimistic Text" panose="020B0503020203020204" pitchFamily="34" charset="0"/>
              </a:rPr>
              <a:t>لا تتعمق في حفرة الأرنب.</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Title 2">
            <a:extLst>
              <a:ext uri="{FF2B5EF4-FFF2-40B4-BE49-F238E27FC236}">
                <a16:creationId xmlns:a16="http://schemas.microsoft.com/office/drawing/2014/main" id="{2D3AC89A-6925-1A43-9D2E-E6C4D0B10DB3}"/>
              </a:ext>
            </a:extLst>
          </p:cNvPr>
          <p:cNvSpPr txBox="1">
            <a:spLocks/>
          </p:cNvSpPr>
          <p:nvPr/>
        </p:nvSpPr>
        <p:spPr>
          <a:xfrm>
            <a:off x="932690" y="4982753"/>
            <a:ext cx="10194098" cy="1113248"/>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rtl="1">
              <a:lnSpc>
                <a:spcPts val="8640"/>
              </a:lnSpc>
            </a:pPr>
            <a:r>
              <a:rPr lang="en-US" dirty="0"/>
              <a:t>SIFT</a:t>
            </a:r>
            <a:endParaRPr lang="ar-EG" dirty="0"/>
          </a:p>
        </p:txBody>
      </p:sp>
      <p:sp>
        <p:nvSpPr>
          <p:cNvPr id="10" name="Text Placeholder 4">
            <a:extLst>
              <a:ext uri="{FF2B5EF4-FFF2-40B4-BE49-F238E27FC236}">
                <a16:creationId xmlns:a16="http://schemas.microsoft.com/office/drawing/2014/main" id="{EDCEF765-F921-A349-8C38-C55CFA73D9C4}"/>
              </a:ext>
            </a:extLst>
          </p:cNvPr>
          <p:cNvSpPr txBox="1">
            <a:spLocks/>
          </p:cNvSpPr>
          <p:nvPr/>
        </p:nvSpPr>
        <p:spPr>
          <a:xfrm>
            <a:off x="931068" y="6248402"/>
            <a:ext cx="10329070" cy="11132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Font typeface="Optimistic Text"/>
              <a:buNone/>
              <a:defRPr/>
            </a:pPr>
            <a:r>
              <a:rPr lang="ar-EG" sz="2800" spc="40" dirty="0">
                <a:latin typeface="Optimistic Text" panose="020B0503020203020204" pitchFamily="34" charset="0"/>
                <a:sym typeface="Arial"/>
              </a:rPr>
              <a:t>كمية المعلومات على الإنترنت لا حدود لها. لتجنب الشعور بالإرهاق عند تقييم المصادر، استخدم الاستراتيجية البسيطة </a:t>
            </a:r>
            <a:r>
              <a:rPr lang="en-US" sz="2800" b="1" u="sng" spc="40" dirty="0">
                <a:solidFill>
                  <a:schemeClr val="accent2"/>
                </a:solidFill>
                <a:latin typeface="Optimistic Text" panose="020B0503020203020204" pitchFamily="34" charset="0"/>
                <a:sym typeface="Arial"/>
              </a:rPr>
              <a:t>SIFT </a:t>
            </a:r>
            <a:r>
              <a:rPr lang="en-US" sz="2800" spc="40" dirty="0">
                <a:latin typeface="Optimistic Text" panose="020B0503020203020204" pitchFamily="34" charset="0"/>
                <a:sym typeface="Arial"/>
              </a:rPr>
              <a:t>، </a:t>
            </a:r>
            <a:r>
              <a:rPr lang="ar-EG" sz="2800" spc="40" dirty="0">
                <a:latin typeface="Optimistic Text" panose="020B0503020203020204" pitchFamily="34" charset="0"/>
                <a:sym typeface="Arial"/>
              </a:rPr>
              <a:t>وهي اختصار أنشأه مايكل كوفيلد، خبير الثقافة في جامعة ولاية واشنطن فانكوفر.</a:t>
            </a:r>
            <a:endParaRPr lang="en-US" sz="2800" spc="40" dirty="0">
              <a:latin typeface="Optimistic Text" panose="020B0503020203020204" pitchFamily="34" charset="0"/>
              <a:sym typeface="Arial"/>
            </a:endParaRPr>
          </a:p>
        </p:txBody>
      </p:sp>
      <p:sp>
        <p:nvSpPr>
          <p:cNvPr id="11" name="Rectangle 10">
            <a:extLst>
              <a:ext uri="{FF2B5EF4-FFF2-40B4-BE49-F238E27FC236}">
                <a16:creationId xmlns:a16="http://schemas.microsoft.com/office/drawing/2014/main" id="{952FC575-894D-BB45-8CAF-6345543ACE5F}"/>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2" name="Text Placeholder 4">
            <a:extLst>
              <a:ext uri="{FF2B5EF4-FFF2-40B4-BE49-F238E27FC236}">
                <a16:creationId xmlns:a16="http://schemas.microsoft.com/office/drawing/2014/main" id="{2AAD3067-D3B1-FE45-9B3F-A8CA1C903F7E}"/>
              </a:ext>
            </a:extLst>
          </p:cNvPr>
          <p:cNvSpPr txBox="1">
            <a:spLocks/>
          </p:cNvSpPr>
          <p:nvPr/>
        </p:nvSpPr>
        <p:spPr>
          <a:xfrm>
            <a:off x="13138150" y="4982753"/>
            <a:ext cx="10315575" cy="4999447"/>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rPr>
              <a:t>الهدف من</a:t>
            </a:r>
            <a:r>
              <a:rPr lang="en-US" sz="2800" spc="40" dirty="0">
                <a:latin typeface="Optimistic Text" panose="020B0503020203020204" pitchFamily="34" charset="0"/>
                <a:sym typeface="Arial"/>
              </a:rPr>
              <a:t>SIFT </a:t>
            </a:r>
            <a:r>
              <a:rPr lang="ar-EG" sz="2800" spc="40" dirty="0">
                <a:latin typeface="Optimistic Text" panose="020B0503020203020204" pitchFamily="34" charset="0"/>
                <a:sym typeface="Arial"/>
              </a:rPr>
              <a:t> هو مساعدة الأشخاص بسرعة على تحديد ما إذا كان جزء من المحتوى "يستحق الوقت والاهتمام، وإبعاده إذا لم يكن كذلك" </a:t>
            </a:r>
          </a:p>
          <a:p>
            <a:pPr marL="457200" indent="-457200" algn="r" defTabSz="1828800" rtl="1">
              <a:lnSpc>
                <a:spcPts val="4200"/>
              </a:lnSpc>
              <a:spcAft>
                <a:spcPts val="1800"/>
              </a:spcAft>
              <a:buSzPct val="100000"/>
              <a:buFont typeface="Arial" panose="020B0604020202020204" pitchFamily="34" charset="0"/>
              <a:buChar char="•"/>
              <a:defRPr/>
            </a:pPr>
            <a:r>
              <a:rPr lang="en-US" sz="2800" spc="40" dirty="0">
                <a:latin typeface="Optimistic Text" panose="020B0503020203020204" pitchFamily="34" charset="0"/>
                <a:sym typeface="Arial"/>
              </a:rPr>
              <a:t>SIFT </a:t>
            </a:r>
            <a:r>
              <a:rPr lang="ar-EG" sz="2800" spc="40" dirty="0">
                <a:latin typeface="Optimistic Text" panose="020B0503020203020204" pitchFamily="34" charset="0"/>
                <a:sym typeface="Arial"/>
              </a:rPr>
              <a:t> هي استراتيجية بسيطة لمساعدة مستخدمي الإنترنت اليوميين على تطوير مهارات محو الأمية بالوسائط الرقمية. يمكن أن يساعد الأشخاص على أن يكونوا أكثر تأنيًا وتفكيرًا بشأن المحتوى الذي يتفاعلون معه عبر الإنترنت وإعادة نشره أو مشاركته مع الآخرين.</a:t>
            </a:r>
            <a:endParaRPr lang="en-US" sz="2800" spc="40" dirty="0">
              <a:latin typeface="Optimistic Text" panose="020B0503020203020204" pitchFamily="34" charset="0"/>
              <a:sym typeface="Arial"/>
            </a:endParaRPr>
          </a:p>
        </p:txBody>
      </p:sp>
      <p:sp>
        <p:nvSpPr>
          <p:cNvPr id="8" name="TextBox 7">
            <a:extLst>
              <a:ext uri="{FF2B5EF4-FFF2-40B4-BE49-F238E27FC236}">
                <a16:creationId xmlns:a16="http://schemas.microsoft.com/office/drawing/2014/main" id="{9D40C4F7-0C3D-E745-9B87-4ADA64E13FF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14</a:t>
            </a:fld>
            <a:endParaRPr lang="en-US" dirty="0"/>
          </a:p>
        </p:txBody>
      </p:sp>
    </p:spTree>
    <p:extLst>
      <p:ext uri="{BB962C8B-B14F-4D97-AF65-F5344CB8AC3E}">
        <p14:creationId xmlns:p14="http://schemas.microsoft.com/office/powerpoint/2010/main" val="36462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6FA3336-BB31-A546-A044-23842DECC4EA}"/>
              </a:ext>
            </a:extLst>
          </p:cNvPr>
          <p:cNvSpPr txBox="1">
            <a:spLocks/>
          </p:cNvSpPr>
          <p:nvPr/>
        </p:nvSpPr>
        <p:spPr>
          <a:xfrm>
            <a:off x="2811463" y="5516152"/>
            <a:ext cx="5632450" cy="1113248"/>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14400"/>
              </a:lnSpc>
              <a:spcBef>
                <a:spcPct val="0"/>
              </a:spcBef>
              <a:defRPr/>
            </a:pPr>
            <a:r>
              <a:rPr lang="en-US" sz="12000" kern="1200" spc="510" dirty="0">
                <a:solidFill>
                  <a:schemeClr val="accent2"/>
                </a:solidFill>
                <a:latin typeface="Optimistic Display" panose="020B0603020203020204" pitchFamily="34" charset="0"/>
                <a:ea typeface="+mj-ea"/>
                <a:cs typeface="Optimistic Display" panose="020B0603020203020204" pitchFamily="34" charset="0"/>
                <a:sym typeface="Arial"/>
              </a:rPr>
              <a:t>S</a:t>
            </a:r>
            <a:r>
              <a:rPr lang="en-US" sz="12000" kern="1200" spc="510" dirty="0">
                <a:solidFill>
                  <a:srgbClr val="1C2B33"/>
                </a:solidFill>
                <a:latin typeface="Optimistic Display" panose="020B0603020203020204" pitchFamily="34" charset="0"/>
                <a:ea typeface="+mj-ea"/>
                <a:cs typeface="Optimistic Display" panose="020B0603020203020204" pitchFamily="34" charset="0"/>
                <a:sym typeface="Arial"/>
              </a:rPr>
              <a:t> I F T</a:t>
            </a:r>
          </a:p>
          <a:p>
            <a:pPr>
              <a:lnSpc>
                <a:spcPts val="5400"/>
              </a:lnSpc>
              <a:buClrTx/>
            </a:pPr>
            <a:r>
              <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Stop = </a:t>
            </a:r>
            <a:r>
              <a:rPr lang="ar-EG"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توقف</a:t>
            </a:r>
            <a:endPar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
        <p:nvSpPr>
          <p:cNvPr id="9" name="Rectangle 8">
            <a:extLst>
              <a:ext uri="{FF2B5EF4-FFF2-40B4-BE49-F238E27FC236}">
                <a16:creationId xmlns:a16="http://schemas.microsoft.com/office/drawing/2014/main" id="{9C27C9D1-464F-634F-805B-8D4F1BE56B11}"/>
              </a:ext>
            </a:extLst>
          </p:cNvPr>
          <p:cNvSpPr/>
          <p:nvPr/>
        </p:nvSpPr>
        <p:spPr>
          <a:xfrm>
            <a:off x="12193586"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74DEE767-996F-AF4D-ADBD-A654454A18D4}"/>
              </a:ext>
            </a:extLst>
          </p:cNvPr>
          <p:cNvSpPr txBox="1"/>
          <p:nvPr/>
        </p:nvSpPr>
        <p:spPr>
          <a:xfrm>
            <a:off x="947631" y="11669302"/>
            <a:ext cx="7496282" cy="1113247"/>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كوفيلد، م. (19 يونيو 2019). </a:t>
            </a:r>
            <a:r>
              <a:rPr lang="en-US" sz="1600" spc="20" dirty="0">
                <a:latin typeface="Optimistic Text" panose="020B0503020203020204" pitchFamily="34" charset="0"/>
              </a:rPr>
              <a:t>SIFT </a:t>
            </a:r>
            <a:r>
              <a:rPr lang="ar-EG" sz="1600" spc="20" dirty="0">
                <a:latin typeface="Optimistic Text" panose="020B0503020203020204" pitchFamily="34" charset="0"/>
              </a:rPr>
              <a:t> الحركات الأربع.</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23" name="Text Placeholder 6">
            <a:extLst>
              <a:ext uri="{FF2B5EF4-FFF2-40B4-BE49-F238E27FC236}">
                <a16:creationId xmlns:a16="http://schemas.microsoft.com/office/drawing/2014/main" id="{127D7E66-7ACA-5240-AC2E-761E7F1D2E95}"/>
              </a:ext>
            </a:extLst>
          </p:cNvPr>
          <p:cNvSpPr txBox="1">
            <a:spLocks/>
          </p:cNvSpPr>
          <p:nvPr/>
        </p:nvSpPr>
        <p:spPr>
          <a:xfrm>
            <a:off x="13138150" y="3990975"/>
            <a:ext cx="9799637" cy="6172200"/>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marL="571500" indent="-571500" defTabSz="1828800" fontAlgn="base">
              <a:lnSpc>
                <a:spcPts val="4200"/>
              </a:lnSpc>
              <a:spcBef>
                <a:spcPts val="1200"/>
              </a:spcBef>
              <a:buFont typeface="Arial" panose="020B0604020202020204" pitchFamily="34" charset="0"/>
              <a:buChar char="•"/>
              <a:defRPr sz="2800" spc="40">
                <a:latin typeface="Optimistic Text" panose="020B05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algn="r" rtl="1"/>
            <a:r>
              <a:rPr lang="ar-EG" dirty="0"/>
              <a:t>عندما تصادف مصدرًا لأول مرة أو تبدأ في قراءة المعلومات عبر الإنترنت، اسأل نفسك عما إذا كنت تعرف مصدر المعلومات. هل هو مصدر موثوق وحسن السمعة؟</a:t>
            </a:r>
            <a:endParaRPr lang="en-US" dirty="0"/>
          </a:p>
          <a:p>
            <a:pPr algn="r" rtl="1"/>
            <a:r>
              <a:rPr lang="ar-EG" dirty="0"/>
              <a:t>إذا لم تكن متأكدًا، فتوقف. لا تقم بإعادة نشر المعلومات أو مشاركتها حتى تنتهي من خطوات </a:t>
            </a:r>
            <a:r>
              <a:rPr lang="en-US" dirty="0"/>
              <a:t>SIFT</a:t>
            </a:r>
            <a:r>
              <a:rPr lang="ar-EG" dirty="0"/>
              <a:t> الأخرى.</a:t>
            </a:r>
          </a:p>
          <a:p>
            <a:pPr algn="r" rtl="1"/>
            <a:r>
              <a:rPr lang="ar-EG" dirty="0"/>
              <a:t>يمكنك أيضًا التوقف لتعديل بحثك إذا كنت غارق في جهود التأكد من الحقائق.</a:t>
            </a:r>
          </a:p>
          <a:p>
            <a:pPr algn="r" rtl="1"/>
            <a:r>
              <a:rPr lang="ar-EG" dirty="0"/>
              <a:t>إذا كنت ترغب فقط في الحصول على شرح تمهيدي لموضوع ما أو تأكيد ادعاء، فيجب أن يكون ذلك كافيًا لمعرفة ما إذا كان مصدر المعلومات ذا سمعة طيبة.</a:t>
            </a:r>
            <a:endParaRPr lang="en-US" dirty="0"/>
          </a:p>
        </p:txBody>
      </p:sp>
      <p:sp>
        <p:nvSpPr>
          <p:cNvPr id="15" name="TextBox 14">
            <a:extLst>
              <a:ext uri="{FF2B5EF4-FFF2-40B4-BE49-F238E27FC236}">
                <a16:creationId xmlns:a16="http://schemas.microsoft.com/office/drawing/2014/main" id="{43F6F3EA-6C9E-9449-A2A9-A4B26274855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15</a:t>
            </a:fld>
            <a:endParaRPr lang="en-US" dirty="0"/>
          </a:p>
        </p:txBody>
      </p:sp>
    </p:spTree>
    <p:extLst>
      <p:ext uri="{BB962C8B-B14F-4D97-AF65-F5344CB8AC3E}">
        <p14:creationId xmlns:p14="http://schemas.microsoft.com/office/powerpoint/2010/main" val="289735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6FA3336-BB31-A546-A044-23842DECC4EA}"/>
              </a:ext>
            </a:extLst>
          </p:cNvPr>
          <p:cNvSpPr txBox="1">
            <a:spLocks/>
          </p:cNvSpPr>
          <p:nvPr/>
        </p:nvSpPr>
        <p:spPr>
          <a:xfrm>
            <a:off x="2810635" y="5516152"/>
            <a:ext cx="7511290" cy="1113248"/>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14400"/>
              </a:lnSpc>
              <a:spcBef>
                <a:spcPct val="0"/>
              </a:spcBef>
              <a:defRPr/>
            </a:pPr>
            <a:r>
              <a:rPr lang="en-US" sz="12000" kern="1200" spc="510" dirty="0">
                <a:latin typeface="Optimistic Display" panose="020B0603020203020204" pitchFamily="34" charset="0"/>
                <a:ea typeface="+mj-ea"/>
                <a:cs typeface="Optimistic Display" panose="020B0603020203020204" pitchFamily="34" charset="0"/>
                <a:sym typeface="Arial"/>
              </a:rPr>
              <a:t>S</a:t>
            </a:r>
            <a:r>
              <a:rPr lang="en-US" sz="12000" kern="1200" spc="510" dirty="0">
                <a:solidFill>
                  <a:srgbClr val="1C2B33"/>
                </a:solidFill>
                <a:latin typeface="Optimistic Display" panose="020B0603020203020204" pitchFamily="34" charset="0"/>
                <a:ea typeface="+mj-ea"/>
                <a:cs typeface="Optimistic Display" panose="020B0603020203020204" pitchFamily="34" charset="0"/>
                <a:sym typeface="Arial"/>
              </a:rPr>
              <a:t> </a:t>
            </a:r>
            <a:r>
              <a:rPr lang="en-US" sz="12000" kern="1200" spc="510" dirty="0">
                <a:solidFill>
                  <a:schemeClr val="accent2"/>
                </a:solidFill>
                <a:latin typeface="Optimistic Display" panose="020B0603020203020204" pitchFamily="34" charset="0"/>
                <a:ea typeface="+mj-ea"/>
                <a:cs typeface="Optimistic Display" panose="020B0603020203020204" pitchFamily="34" charset="0"/>
                <a:sym typeface="Arial"/>
              </a:rPr>
              <a:t>I</a:t>
            </a:r>
            <a:r>
              <a:rPr lang="en-US" sz="12000" kern="1200" spc="510" dirty="0">
                <a:solidFill>
                  <a:srgbClr val="1C2B33"/>
                </a:solidFill>
                <a:latin typeface="Optimistic Display" panose="020B0603020203020204" pitchFamily="34" charset="0"/>
                <a:ea typeface="+mj-ea"/>
                <a:cs typeface="Optimistic Display" panose="020B0603020203020204" pitchFamily="34" charset="0"/>
                <a:sym typeface="Arial"/>
              </a:rPr>
              <a:t> F T</a:t>
            </a:r>
          </a:p>
          <a:p>
            <a:pPr>
              <a:lnSpc>
                <a:spcPts val="5400"/>
              </a:lnSpc>
              <a:buClrTx/>
            </a:pPr>
            <a:r>
              <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Investigate the source</a:t>
            </a:r>
            <a:r>
              <a:rPr lang="ar-EG"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 = تحقق من المصدر</a:t>
            </a:r>
            <a:endPar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
        <p:nvSpPr>
          <p:cNvPr id="9" name="Rectangle 8">
            <a:extLst>
              <a:ext uri="{FF2B5EF4-FFF2-40B4-BE49-F238E27FC236}">
                <a16:creationId xmlns:a16="http://schemas.microsoft.com/office/drawing/2014/main" id="{9C27C9D1-464F-634F-805B-8D4F1BE56B11}"/>
              </a:ext>
            </a:extLst>
          </p:cNvPr>
          <p:cNvSpPr/>
          <p:nvPr/>
        </p:nvSpPr>
        <p:spPr>
          <a:xfrm>
            <a:off x="12193586"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23" name="Text Placeholder 6">
            <a:extLst>
              <a:ext uri="{FF2B5EF4-FFF2-40B4-BE49-F238E27FC236}">
                <a16:creationId xmlns:a16="http://schemas.microsoft.com/office/drawing/2014/main" id="{127D7E66-7ACA-5240-AC2E-761E7F1D2E95}"/>
              </a:ext>
            </a:extLst>
          </p:cNvPr>
          <p:cNvSpPr txBox="1">
            <a:spLocks/>
          </p:cNvSpPr>
          <p:nvPr/>
        </p:nvSpPr>
        <p:spPr>
          <a:xfrm>
            <a:off x="13138150" y="3990975"/>
            <a:ext cx="9799637" cy="6172200"/>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marL="571500" indent="-571500" defTabSz="1828800" fontAlgn="base">
              <a:lnSpc>
                <a:spcPts val="4200"/>
              </a:lnSpc>
              <a:spcBef>
                <a:spcPts val="1200"/>
              </a:spcBef>
              <a:buFont typeface="Arial" panose="020B0604020202020204" pitchFamily="34" charset="0"/>
              <a:buChar char="•"/>
              <a:defRPr sz="2800" spc="40">
                <a:latin typeface="Optimistic Text" panose="020B05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algn="r" rtl="1"/>
            <a:r>
              <a:rPr lang="ar-EG" dirty="0"/>
              <a:t>عند تحديد مدى المصداقية، ضع في اعتبارك خبرة المصدر ودوافعه</a:t>
            </a:r>
          </a:p>
          <a:p>
            <a:pPr algn="r" rtl="1"/>
            <a:r>
              <a:rPr lang="ar-EG" dirty="0"/>
              <a:t>فيما يخص الخبرة، ابحث عما يعرفه المصدر عن موضوع ما وكيف تعلموا هذه المعلومات بأنفسهم</a:t>
            </a:r>
          </a:p>
          <a:p>
            <a:pPr algn="r" rtl="1"/>
            <a:r>
              <a:rPr lang="ar-EG" dirty="0"/>
              <a:t>وللدافع، ابحث عما يريدك المصدر أن تصدقه حول موضوع ما ولماذا يريدك أن تصدق هذه المعلومات</a:t>
            </a:r>
          </a:p>
          <a:p>
            <a:pPr algn="r" rtl="1"/>
            <a:r>
              <a:rPr lang="ar-EG" dirty="0"/>
              <a:t>يجب عليك أيضًا التفكير في من يمكنه الاستفادة من (أو يمكن أن يتضرر من) مصدر المعلومات</a:t>
            </a:r>
          </a:p>
          <a:p>
            <a:pPr algn="r" rtl="1"/>
            <a:r>
              <a:rPr lang="ar-EG" dirty="0"/>
              <a:t>يمكن أن يساعدك التحقيق الموجز لمصدر المعلومات على الفهم الأفضل لما إذا كان مصدرًا موثوقًا به يستحق القراءة أو المشاركة</a:t>
            </a:r>
          </a:p>
          <a:p>
            <a:pPr algn="r" rtl="1"/>
            <a:r>
              <a:rPr lang="ar-EG" dirty="0"/>
              <a:t>لإجراء بحث أعمق، قد ترغب في التحقق من صحة الادعاءات الفردية داخل كل مصدر معلومات</a:t>
            </a:r>
            <a:endParaRPr lang="en-US" dirty="0"/>
          </a:p>
        </p:txBody>
      </p:sp>
      <p:sp>
        <p:nvSpPr>
          <p:cNvPr id="10" name="TextBox 9">
            <a:extLst>
              <a:ext uri="{FF2B5EF4-FFF2-40B4-BE49-F238E27FC236}">
                <a16:creationId xmlns:a16="http://schemas.microsoft.com/office/drawing/2014/main" id="{01EC07C9-64E5-954D-B0A8-97681F2A9F8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16</a:t>
            </a:fld>
            <a:endParaRPr lang="en-US" dirty="0"/>
          </a:p>
        </p:txBody>
      </p:sp>
      <p:sp>
        <p:nvSpPr>
          <p:cNvPr id="11" name="TextBox 10">
            <a:extLst>
              <a:ext uri="{FF2B5EF4-FFF2-40B4-BE49-F238E27FC236}">
                <a16:creationId xmlns:a16="http://schemas.microsoft.com/office/drawing/2014/main" id="{F8464005-1393-034E-9D33-6834B46F23FF}"/>
              </a:ext>
            </a:extLst>
          </p:cNvPr>
          <p:cNvSpPr txBox="1"/>
          <p:nvPr/>
        </p:nvSpPr>
        <p:spPr>
          <a:xfrm>
            <a:off x="947631" y="11669302"/>
            <a:ext cx="7496282" cy="1113247"/>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كوفيلد، م. (19 يونيو 2019).</a:t>
            </a:r>
            <a:r>
              <a:rPr lang="en-US" sz="1600" spc="20" dirty="0">
                <a:latin typeface="Optimistic Text" panose="020B0503020203020204" pitchFamily="34" charset="0"/>
              </a:rPr>
              <a:t>SIFT </a:t>
            </a:r>
            <a:r>
              <a:rPr lang="ar-EG" sz="1600" spc="20" dirty="0">
                <a:latin typeface="Optimistic Text" panose="020B0503020203020204" pitchFamily="34" charset="0"/>
              </a:rPr>
              <a:t> الحركات الأربع.</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Tree>
    <p:extLst>
      <p:ext uri="{BB962C8B-B14F-4D97-AF65-F5344CB8AC3E}">
        <p14:creationId xmlns:p14="http://schemas.microsoft.com/office/powerpoint/2010/main" val="244515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6FA3336-BB31-A546-A044-23842DECC4EA}"/>
              </a:ext>
            </a:extLst>
          </p:cNvPr>
          <p:cNvSpPr txBox="1">
            <a:spLocks/>
          </p:cNvSpPr>
          <p:nvPr/>
        </p:nvSpPr>
        <p:spPr>
          <a:xfrm>
            <a:off x="2810635" y="5516152"/>
            <a:ext cx="7511290" cy="1113248"/>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14400"/>
              </a:lnSpc>
              <a:spcBef>
                <a:spcPct val="0"/>
              </a:spcBef>
              <a:defRPr/>
            </a:pPr>
            <a:r>
              <a:rPr lang="en-US" sz="12000" kern="1200" spc="510" dirty="0">
                <a:latin typeface="Optimistic Display" panose="020B0603020203020204" pitchFamily="34" charset="0"/>
                <a:ea typeface="+mj-ea"/>
                <a:cs typeface="Optimistic Display" panose="020B0603020203020204" pitchFamily="34" charset="0"/>
                <a:sym typeface="Arial"/>
              </a:rPr>
              <a:t>S I </a:t>
            </a:r>
            <a:r>
              <a:rPr lang="en-US" sz="12000" kern="1200" spc="510" dirty="0">
                <a:solidFill>
                  <a:schemeClr val="accent2"/>
                </a:solidFill>
                <a:latin typeface="Optimistic Display" panose="020B0603020203020204" pitchFamily="34" charset="0"/>
                <a:ea typeface="+mj-ea"/>
                <a:cs typeface="Optimistic Display" panose="020B0603020203020204" pitchFamily="34" charset="0"/>
                <a:sym typeface="Arial"/>
              </a:rPr>
              <a:t>F</a:t>
            </a:r>
            <a:r>
              <a:rPr lang="en-US" sz="12000" kern="1200" spc="510" dirty="0">
                <a:latin typeface="Optimistic Display" panose="020B0603020203020204" pitchFamily="34" charset="0"/>
                <a:ea typeface="+mj-ea"/>
                <a:cs typeface="Optimistic Display" panose="020B0603020203020204" pitchFamily="34" charset="0"/>
                <a:sym typeface="Arial"/>
              </a:rPr>
              <a:t> T</a:t>
            </a:r>
          </a:p>
          <a:p>
            <a:pPr>
              <a:lnSpc>
                <a:spcPts val="5400"/>
              </a:lnSpc>
              <a:buClrTx/>
            </a:pPr>
            <a:r>
              <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Find better coverage</a:t>
            </a:r>
            <a:r>
              <a:rPr lang="ar-EG"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  = اعثر على تغطية أفضل</a:t>
            </a:r>
            <a:endPar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
        <p:nvSpPr>
          <p:cNvPr id="9" name="Rectangle 8">
            <a:extLst>
              <a:ext uri="{FF2B5EF4-FFF2-40B4-BE49-F238E27FC236}">
                <a16:creationId xmlns:a16="http://schemas.microsoft.com/office/drawing/2014/main" id="{9C27C9D1-464F-634F-805B-8D4F1BE56B11}"/>
              </a:ext>
            </a:extLst>
          </p:cNvPr>
          <p:cNvSpPr/>
          <p:nvPr/>
        </p:nvSpPr>
        <p:spPr>
          <a:xfrm>
            <a:off x="12193586"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23" name="Text Placeholder 6">
            <a:extLst>
              <a:ext uri="{FF2B5EF4-FFF2-40B4-BE49-F238E27FC236}">
                <a16:creationId xmlns:a16="http://schemas.microsoft.com/office/drawing/2014/main" id="{127D7E66-7ACA-5240-AC2E-761E7F1D2E95}"/>
              </a:ext>
            </a:extLst>
          </p:cNvPr>
          <p:cNvSpPr txBox="1">
            <a:spLocks/>
          </p:cNvSpPr>
          <p:nvPr/>
        </p:nvSpPr>
        <p:spPr>
          <a:xfrm>
            <a:off x="13138150" y="3990975"/>
            <a:ext cx="10315575" cy="6172200"/>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marL="571500" indent="-571500" defTabSz="1828800" fontAlgn="base">
              <a:lnSpc>
                <a:spcPts val="4200"/>
              </a:lnSpc>
              <a:spcBef>
                <a:spcPts val="1200"/>
              </a:spcBef>
              <a:buFont typeface="Arial" panose="020B0604020202020204" pitchFamily="34" charset="0"/>
              <a:buChar char="•"/>
              <a:defRPr sz="2800" spc="40">
                <a:latin typeface="Optimistic Text" panose="020B05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algn="r" rtl="1"/>
            <a:r>
              <a:rPr lang="ar-EG" dirty="0"/>
              <a:t>في بعض الحالات، قد يكون من الصعب معرفة ما إذا كان مصدر المعلومات موثوقًا أم لا، ولكن قد لا تزال ترغب في معرفة ما إذا كان</a:t>
            </a:r>
            <a:r>
              <a:rPr lang="en-US" dirty="0"/>
              <a:t> </a:t>
            </a:r>
            <a:r>
              <a:rPr lang="ar-EG" dirty="0"/>
              <a:t> ادعاء معين دقيق.</a:t>
            </a:r>
          </a:p>
          <a:p>
            <a:pPr algn="r" rtl="1"/>
            <a:r>
              <a:rPr lang="ar-EG" dirty="0"/>
              <a:t>في هذه الحالة، قم بإجراء بحث على الإنترنت حول الادعاء لمعرفة ما تقوله المصادر الأخرى. هل أُبلغت العديد من وسائل الإعلام عن هذا الادعاء؟ هل يوجد إجماع من الخبراء؟ ستساعدك هذه المعلومات في تقييم الادعاء.</a:t>
            </a:r>
            <a:endParaRPr lang="en-US" dirty="0"/>
          </a:p>
        </p:txBody>
      </p:sp>
      <p:sp>
        <p:nvSpPr>
          <p:cNvPr id="11" name="TextBox 10">
            <a:extLst>
              <a:ext uri="{FF2B5EF4-FFF2-40B4-BE49-F238E27FC236}">
                <a16:creationId xmlns:a16="http://schemas.microsoft.com/office/drawing/2014/main" id="{6175F1F0-4BF4-5240-BF95-8166269EFF9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17</a:t>
            </a:fld>
            <a:endParaRPr lang="en-US" dirty="0"/>
          </a:p>
        </p:txBody>
      </p:sp>
      <p:sp>
        <p:nvSpPr>
          <p:cNvPr id="10" name="TextBox 9">
            <a:extLst>
              <a:ext uri="{FF2B5EF4-FFF2-40B4-BE49-F238E27FC236}">
                <a16:creationId xmlns:a16="http://schemas.microsoft.com/office/drawing/2014/main" id="{F3549054-EF72-8048-B0A0-4F6E6A424211}"/>
              </a:ext>
            </a:extLst>
          </p:cNvPr>
          <p:cNvSpPr txBox="1"/>
          <p:nvPr/>
        </p:nvSpPr>
        <p:spPr>
          <a:xfrm>
            <a:off x="947631" y="11669302"/>
            <a:ext cx="7496282" cy="1113247"/>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كوفيلد، م. (19 يونيو 2019).</a:t>
            </a:r>
            <a:r>
              <a:rPr lang="en-US" sz="1600" spc="20" dirty="0">
                <a:latin typeface="Optimistic Text" panose="020B0503020203020204" pitchFamily="34" charset="0"/>
              </a:rPr>
              <a:t>SIFT </a:t>
            </a:r>
            <a:r>
              <a:rPr lang="ar-EG" sz="1600" spc="20" dirty="0">
                <a:latin typeface="Optimistic Text" panose="020B0503020203020204" pitchFamily="34" charset="0"/>
              </a:rPr>
              <a:t> الحركات الأربع.</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Tree>
    <p:extLst>
      <p:ext uri="{BB962C8B-B14F-4D97-AF65-F5344CB8AC3E}">
        <p14:creationId xmlns:p14="http://schemas.microsoft.com/office/powerpoint/2010/main" val="40222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6FA3336-BB31-A546-A044-23842DECC4EA}"/>
              </a:ext>
            </a:extLst>
          </p:cNvPr>
          <p:cNvSpPr txBox="1">
            <a:spLocks/>
          </p:cNvSpPr>
          <p:nvPr/>
        </p:nvSpPr>
        <p:spPr>
          <a:xfrm>
            <a:off x="2810635" y="5501276"/>
            <a:ext cx="7325552" cy="2713448"/>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a:lnSpc>
                <a:spcPts val="14400"/>
              </a:lnSpc>
              <a:spcBef>
                <a:spcPct val="0"/>
              </a:spcBef>
              <a:defRPr/>
            </a:pPr>
            <a:r>
              <a:rPr lang="en-US" sz="12000" kern="1200" spc="510" dirty="0">
                <a:latin typeface="Optimistic Display" panose="020B0603020203020204" pitchFamily="34" charset="0"/>
                <a:ea typeface="+mj-ea"/>
                <a:cs typeface="Optimistic Display" panose="020B0603020203020204" pitchFamily="34" charset="0"/>
                <a:sym typeface="Arial"/>
              </a:rPr>
              <a:t>S I F </a:t>
            </a:r>
            <a:r>
              <a:rPr lang="en-US" sz="12000" kern="1200" spc="510" dirty="0">
                <a:solidFill>
                  <a:schemeClr val="accent2"/>
                </a:solidFill>
                <a:latin typeface="Optimistic Display" panose="020B0603020203020204" pitchFamily="34" charset="0"/>
                <a:ea typeface="+mj-ea"/>
                <a:cs typeface="Optimistic Display" panose="020B0603020203020204" pitchFamily="34" charset="0"/>
                <a:sym typeface="Arial"/>
              </a:rPr>
              <a:t>T</a:t>
            </a:r>
          </a:p>
          <a:p>
            <a:pPr>
              <a:lnSpc>
                <a:spcPts val="5400"/>
              </a:lnSpc>
              <a:buClrTx/>
            </a:pPr>
            <a:r>
              <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Trace claims, quotes and media back to the original source</a:t>
            </a:r>
            <a:r>
              <a:rPr lang="ar-EG"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 = </a:t>
            </a:r>
          </a:p>
          <a:p>
            <a:pPr>
              <a:lnSpc>
                <a:spcPts val="5400"/>
              </a:lnSpc>
              <a:buClrTx/>
            </a:pPr>
            <a:r>
              <a:rPr lang="ar-EG"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rPr>
              <a:t>تتبع المطالبات والاقتباسات والوسائط إلى المصدر الأصلي</a:t>
            </a:r>
            <a:endParaRPr lang="en-US" sz="3600" b="1" cap="all" spc="320" dirty="0">
              <a:solidFill>
                <a:schemeClr val="accent2"/>
              </a:solidFill>
              <a:latin typeface="Optimistic Text" panose="020B0503020203020204" pitchFamily="34" charset="0"/>
              <a:ea typeface="Optimistic Text" panose="020B0503020203020204" pitchFamily="34" charset="0"/>
              <a:cs typeface="Optimistic Text" panose="020B0503020203020204" pitchFamily="34" charset="0"/>
              <a:sym typeface="Arial"/>
            </a:endParaRPr>
          </a:p>
        </p:txBody>
      </p:sp>
      <p:sp>
        <p:nvSpPr>
          <p:cNvPr id="9" name="Rectangle 8">
            <a:extLst>
              <a:ext uri="{FF2B5EF4-FFF2-40B4-BE49-F238E27FC236}">
                <a16:creationId xmlns:a16="http://schemas.microsoft.com/office/drawing/2014/main" id="{9C27C9D1-464F-634F-805B-8D4F1BE56B11}"/>
              </a:ext>
            </a:extLst>
          </p:cNvPr>
          <p:cNvSpPr/>
          <p:nvPr/>
        </p:nvSpPr>
        <p:spPr>
          <a:xfrm>
            <a:off x="12193586"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23" name="Text Placeholder 6">
            <a:extLst>
              <a:ext uri="{FF2B5EF4-FFF2-40B4-BE49-F238E27FC236}">
                <a16:creationId xmlns:a16="http://schemas.microsoft.com/office/drawing/2014/main" id="{127D7E66-7ACA-5240-AC2E-761E7F1D2E95}"/>
              </a:ext>
            </a:extLst>
          </p:cNvPr>
          <p:cNvSpPr txBox="1">
            <a:spLocks/>
          </p:cNvSpPr>
          <p:nvPr/>
        </p:nvSpPr>
        <p:spPr>
          <a:xfrm>
            <a:off x="13138150" y="3990975"/>
            <a:ext cx="10315575" cy="6172200"/>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marL="571500" indent="-571500" defTabSz="1828800" fontAlgn="base">
              <a:lnSpc>
                <a:spcPts val="4200"/>
              </a:lnSpc>
              <a:spcBef>
                <a:spcPts val="1200"/>
              </a:spcBef>
              <a:buFont typeface="Arial" panose="020B0604020202020204" pitchFamily="34" charset="0"/>
              <a:buChar char="•"/>
              <a:defRPr sz="2800" spc="40">
                <a:latin typeface="Optimistic Text" panose="020B05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algn="r" rtl="1"/>
            <a:r>
              <a:rPr lang="ar-EG" dirty="0"/>
              <a:t>كما ستتعلم من خلال هذه الوحدة، يمكن بسهولة مشاركة المحتوى عبر الإنترنت خارج السياق أو مشاركته بطريقة مضللة.</a:t>
            </a:r>
            <a:endParaRPr lang="en-US" dirty="0"/>
          </a:p>
        </p:txBody>
      </p:sp>
      <p:sp>
        <p:nvSpPr>
          <p:cNvPr id="10" name="TextBox 9">
            <a:extLst>
              <a:ext uri="{FF2B5EF4-FFF2-40B4-BE49-F238E27FC236}">
                <a16:creationId xmlns:a16="http://schemas.microsoft.com/office/drawing/2014/main" id="{1FCD5559-EA2D-CA49-9F60-3197AB57FA3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18</a:t>
            </a:fld>
            <a:endParaRPr lang="en-US" dirty="0"/>
          </a:p>
        </p:txBody>
      </p:sp>
      <p:sp>
        <p:nvSpPr>
          <p:cNvPr id="11" name="TextBox 10">
            <a:extLst>
              <a:ext uri="{FF2B5EF4-FFF2-40B4-BE49-F238E27FC236}">
                <a16:creationId xmlns:a16="http://schemas.microsoft.com/office/drawing/2014/main" id="{A067BFC5-D4C6-B84B-B95D-854B71B69006}"/>
              </a:ext>
            </a:extLst>
          </p:cNvPr>
          <p:cNvSpPr txBox="1"/>
          <p:nvPr/>
        </p:nvSpPr>
        <p:spPr>
          <a:xfrm>
            <a:off x="947631" y="11669302"/>
            <a:ext cx="7496282" cy="1113247"/>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كوفيلد، م. (19 يونيو 2019).</a:t>
            </a:r>
            <a:r>
              <a:rPr lang="en-US" sz="1600" spc="20" dirty="0">
                <a:latin typeface="Optimistic Text" panose="020B0503020203020204" pitchFamily="34" charset="0"/>
              </a:rPr>
              <a:t>SIFT </a:t>
            </a:r>
            <a:r>
              <a:rPr lang="ar-EG" sz="1600" spc="20" dirty="0">
                <a:latin typeface="Optimistic Text" panose="020B0503020203020204" pitchFamily="34" charset="0"/>
              </a:rPr>
              <a:t> الحركات الأربع.</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Tree>
    <p:extLst>
      <p:ext uri="{BB962C8B-B14F-4D97-AF65-F5344CB8AC3E}">
        <p14:creationId xmlns:p14="http://schemas.microsoft.com/office/powerpoint/2010/main" val="52266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headphones&#10;&#10;Description automatically generated with medium confidence">
            <a:extLst>
              <a:ext uri="{FF2B5EF4-FFF2-40B4-BE49-F238E27FC236}">
                <a16:creationId xmlns:a16="http://schemas.microsoft.com/office/drawing/2014/main" id="{F88C4A4C-F915-9DCA-50A2-37B835004097}"/>
              </a:ext>
            </a:extLst>
          </p:cNvPr>
          <p:cNvPicPr>
            <a:picLocks noChangeAspect="1"/>
          </p:cNvPicPr>
          <p:nvPr/>
        </p:nvPicPr>
        <p:blipFill rotWithShape="1">
          <a:blip r:embed="rId3"/>
          <a:srcRect l="20222" r="20507"/>
          <a:stretch/>
        </p:blipFill>
        <p:spPr>
          <a:xfrm>
            <a:off x="12163354" y="0"/>
            <a:ext cx="12194415"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74DEE767-996F-AF4D-ADBD-A654454A18D4}"/>
              </a:ext>
            </a:extLst>
          </p:cNvPr>
          <p:cNvSpPr txBox="1"/>
          <p:nvPr/>
        </p:nvSpPr>
        <p:spPr>
          <a:xfrm>
            <a:off x="947632" y="11658600"/>
            <a:ext cx="7496282" cy="11239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a:t>
            </a:r>
            <a:r>
              <a:rPr lang="en-US" sz="1600" spc="20" dirty="0">
                <a:latin typeface="Optimistic Text" panose="020B0503020203020204" pitchFamily="34" charset="0"/>
              </a:rPr>
              <a:t>The Trust Project</a:t>
            </a:r>
            <a:r>
              <a:rPr lang="ar-EG" sz="1600" spc="20" dirty="0">
                <a:latin typeface="Optimistic Text" panose="020B0503020203020204" pitchFamily="34" charset="0"/>
              </a:rPr>
              <a:t> (بدون تاريخ.). تعرف على مؤشرات الثقة الثمانية. </a:t>
            </a:r>
            <a:r>
              <a:rPr lang="en-US" sz="1600" spc="20" dirty="0">
                <a:latin typeface="Optimistic Text" panose="020B0503020203020204" pitchFamily="34" charset="0"/>
              </a:rPr>
              <a:t>Trust Project</a:t>
            </a:r>
            <a:r>
              <a:rPr lang="ar-EG" sz="1600" spc="20" dirty="0">
                <a:latin typeface="Optimistic Text" panose="020B0503020203020204" pitchFamily="34" charset="0"/>
              </a:rPr>
              <a:t>. (بدون تاريخ.). أسئلة مكررة. </a:t>
            </a:r>
            <a:r>
              <a:rPr lang="en-US" sz="1600" spc="20" dirty="0">
                <a:latin typeface="Optimistic Text" panose="020B0503020203020204" pitchFamily="34" charset="0"/>
              </a:rPr>
              <a:t>The Trust Project</a:t>
            </a:r>
            <a:r>
              <a:rPr lang="ar-EG" sz="1600" spc="20" dirty="0">
                <a:latin typeface="Optimistic Text" panose="020B0503020203020204" pitchFamily="34" charset="0"/>
              </a:rPr>
              <a:t>.</a:t>
            </a:r>
            <a:endParaRPr lang="en-US"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Title 2">
            <a:extLst>
              <a:ext uri="{FF2B5EF4-FFF2-40B4-BE49-F238E27FC236}">
                <a16:creationId xmlns:a16="http://schemas.microsoft.com/office/drawing/2014/main" id="{6A3123A8-9596-B34D-991C-24917BF6041A}"/>
              </a:ext>
            </a:extLst>
          </p:cNvPr>
          <p:cNvSpPr txBox="1">
            <a:spLocks/>
          </p:cNvSpPr>
          <p:nvPr/>
        </p:nvSpPr>
        <p:spPr>
          <a:xfrm>
            <a:off x="932690" y="3704048"/>
            <a:ext cx="10328276"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مصادر الأخبار</a:t>
            </a:r>
            <a:endParaRPr lang="en-US" dirty="0"/>
          </a:p>
        </p:txBody>
      </p:sp>
      <p:sp>
        <p:nvSpPr>
          <p:cNvPr id="8" name="Text Placeholder 4">
            <a:extLst>
              <a:ext uri="{FF2B5EF4-FFF2-40B4-BE49-F238E27FC236}">
                <a16:creationId xmlns:a16="http://schemas.microsoft.com/office/drawing/2014/main" id="{7FBFB959-32DC-204F-A389-DC34543941CD}"/>
              </a:ext>
            </a:extLst>
          </p:cNvPr>
          <p:cNvSpPr txBox="1">
            <a:spLocks/>
          </p:cNvSpPr>
          <p:nvPr/>
        </p:nvSpPr>
        <p:spPr>
          <a:xfrm>
            <a:off x="931068" y="5029200"/>
            <a:ext cx="10329070" cy="53042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rPr>
              <a:t>عند تقييم منافذ الأخبار، ضع في اعتبارك استخدام "مؤشرات الثقة الثمانية" من </a:t>
            </a:r>
            <a:r>
              <a:rPr lang="en-US" sz="2800" spc="40" dirty="0">
                <a:latin typeface="Optimistic Text" panose="020B0503020203020204" pitchFamily="34" charset="0"/>
                <a:sym typeface="Arial"/>
              </a:rPr>
              <a:t>Trust Project </a:t>
            </a:r>
            <a:r>
              <a:rPr lang="ar-EG" sz="2800" spc="40" dirty="0">
                <a:latin typeface="Optimistic Text" panose="020B0503020203020204" pitchFamily="34" charset="0"/>
                <a:sym typeface="Arial"/>
              </a:rPr>
              <a:t> لاتخاذ قرار مستنير بشأن مصداقية المصدر وموثوقيته.</a:t>
            </a:r>
          </a:p>
          <a:p>
            <a:pPr marL="457200" indent="-457200" algn="r" defTabSz="1828800" rtl="1">
              <a:lnSpc>
                <a:spcPts val="4200"/>
              </a:lnSpc>
              <a:spcAft>
                <a:spcPts val="1800"/>
              </a:spcAft>
              <a:buSzPct val="100000"/>
              <a:buFont typeface="Arial" panose="020B0604020202020204" pitchFamily="34" charset="0"/>
              <a:buChar char="•"/>
              <a:defRPr/>
            </a:pPr>
            <a:r>
              <a:rPr lang="en-US" sz="2800" spc="40" dirty="0">
                <a:latin typeface="Optimistic Text" panose="020B0503020203020204" pitchFamily="34" charset="0"/>
                <a:sym typeface="Arial"/>
              </a:rPr>
              <a:t>Trust Project</a:t>
            </a:r>
            <a:r>
              <a:rPr lang="ar-EG" sz="2800" spc="40" dirty="0">
                <a:latin typeface="Optimistic Text" panose="020B0503020203020204" pitchFamily="34" charset="0"/>
                <a:sym typeface="Arial"/>
              </a:rPr>
              <a:t> عبارة عن مجموعة من المؤسسات الإخبارية الدولية التي تهدف إلى تعزيز الدقة والإنصاف والشمول والشفافية في الصحافة والأخبار. تعرض مواقع الويب الخاصة بهم شعار </a:t>
            </a:r>
            <a:r>
              <a:rPr lang="en-US" sz="2800" spc="40" dirty="0">
                <a:latin typeface="Optimistic Text" panose="020B0503020203020204" pitchFamily="34" charset="0"/>
                <a:sym typeface="Arial"/>
              </a:rPr>
              <a:t>Trust</a:t>
            </a:r>
            <a:r>
              <a:rPr lang="ar-EG" sz="2800" spc="40" dirty="0">
                <a:latin typeface="Optimistic Text" panose="020B0503020203020204" pitchFamily="34" charset="0"/>
                <a:sym typeface="Arial"/>
              </a:rPr>
              <a:t> (الثقة).</a:t>
            </a:r>
          </a:p>
        </p:txBody>
      </p:sp>
      <p:sp>
        <p:nvSpPr>
          <p:cNvPr id="9" name="TextBox 8">
            <a:extLst>
              <a:ext uri="{FF2B5EF4-FFF2-40B4-BE49-F238E27FC236}">
                <a16:creationId xmlns:a16="http://schemas.microsoft.com/office/drawing/2014/main" id="{D90114BB-C07A-5F4B-AE59-785D5B3B3FE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19</a:t>
            </a:fld>
            <a:endParaRPr lang="en-US" dirty="0">
              <a:solidFill>
                <a:schemeClr val="bg2"/>
              </a:solidFill>
            </a:endParaRPr>
          </a:p>
        </p:txBody>
      </p:sp>
    </p:spTree>
    <p:extLst>
      <p:ext uri="{BB962C8B-B14F-4D97-AF65-F5344CB8AC3E}">
        <p14:creationId xmlns:p14="http://schemas.microsoft.com/office/powerpoint/2010/main" val="341871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2" name="Picture 1" descr="A picture containing wall, person, indoor&#10;&#10;Description automatically generated">
            <a:extLst>
              <a:ext uri="{FF2B5EF4-FFF2-40B4-BE49-F238E27FC236}">
                <a16:creationId xmlns:a16="http://schemas.microsoft.com/office/drawing/2014/main" id="{2D5BD8C4-773F-3D4A-B617-39853368DC8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1000"/>
                    </a14:imgEffect>
                  </a14:imgLayer>
                </a14:imgProps>
              </a:ext>
            </a:extLst>
          </a:blip>
          <a:srcRect r="2161" b="2174"/>
          <a:stretch/>
        </p:blipFill>
        <p:spPr>
          <a:xfrm>
            <a:off x="0" y="0"/>
            <a:ext cx="24387176" cy="13716000"/>
          </a:xfrm>
          <a:prstGeom prst="rect">
            <a:avLst/>
          </a:prstGeom>
        </p:spPr>
      </p:pic>
      <p:sp>
        <p:nvSpPr>
          <p:cNvPr id="18" name="Google Shape;571;p77">
            <a:extLst>
              <a:ext uri="{FF2B5EF4-FFF2-40B4-BE49-F238E27FC236}">
                <a16:creationId xmlns:a16="http://schemas.microsoft.com/office/drawing/2014/main" id="{76BBE322-7417-3142-8CC3-5323B9768A62}"/>
              </a:ext>
            </a:extLst>
          </p:cNvPr>
          <p:cNvSpPr txBox="1">
            <a:spLocks/>
          </p:cNvSpPr>
          <p:nvPr/>
        </p:nvSpPr>
        <p:spPr>
          <a:xfrm>
            <a:off x="1876563" y="9448800"/>
            <a:ext cx="9891257" cy="2514600"/>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chemeClr val="lt2"/>
              </a:buClr>
              <a:buSzPts val="5600"/>
              <a:buFont typeface="Optimistic Display Medium"/>
              <a:buNone/>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SzPts val="5600"/>
              <a:buFont typeface="Optimistic Text"/>
              <a:buNone/>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defTabSz="1828800">
              <a:lnSpc>
                <a:spcPts val="12000"/>
              </a:lnSpc>
              <a:spcBef>
                <a:spcPct val="0"/>
              </a:spcBef>
              <a:buClr>
                <a:srgbClr val="1C2B33"/>
              </a:buClr>
              <a:defRPr/>
            </a:pPr>
            <a:r>
              <a:rPr lang="ar-EG" sz="10000" kern="1200" spc="430" dirty="0">
                <a:solidFill>
                  <a:srgbClr val="FFFFFF"/>
                </a:solidFill>
                <a:latin typeface="Optimistic Display" panose="020B0603020203020204" pitchFamily="34" charset="0"/>
                <a:ea typeface="+mj-ea"/>
                <a:cs typeface="Optimistic Display" panose="020B0603020203020204" pitchFamily="34" charset="0"/>
                <a:sym typeface="Arial"/>
              </a:rPr>
              <a:t>الثقافة الإعلامية</a:t>
            </a:r>
            <a:endParaRPr kumimoji="0" lang="en-US" sz="10000" b="0" i="0" u="none" strike="noStrike" kern="1200" cap="none" spc="430" normalizeH="0" baseline="0" noProof="0" dirty="0">
              <a:ln>
                <a:noFill/>
              </a:ln>
              <a:solidFill>
                <a:srgbClr val="FFFFFF"/>
              </a:solidFill>
              <a:effectLst/>
              <a:uLnTx/>
              <a:uFillTx/>
              <a:latin typeface="Optimistic Display" panose="020B0603020203020204" pitchFamily="34" charset="0"/>
              <a:ea typeface="+mj-ea"/>
              <a:cs typeface="Optimistic Display" panose="020B0603020203020204" pitchFamily="34" charset="0"/>
              <a:sym typeface="Arial"/>
            </a:endParaRPr>
          </a:p>
        </p:txBody>
      </p:sp>
      <p:sp>
        <p:nvSpPr>
          <p:cNvPr id="32" name="Google Shape;572;p77">
            <a:extLst>
              <a:ext uri="{FF2B5EF4-FFF2-40B4-BE49-F238E27FC236}">
                <a16:creationId xmlns:a16="http://schemas.microsoft.com/office/drawing/2014/main" id="{6AEAD40B-7822-324F-BF02-D0B664251788}"/>
              </a:ext>
            </a:extLst>
          </p:cNvPr>
          <p:cNvSpPr txBox="1">
            <a:spLocks/>
          </p:cNvSpPr>
          <p:nvPr/>
        </p:nvSpPr>
        <p:spPr>
          <a:xfrm>
            <a:off x="1885708" y="8179193"/>
            <a:ext cx="15955277" cy="909438"/>
          </a:xfrm>
          <a:prstGeom prst="rect">
            <a:avLst/>
          </a:prstGeom>
          <a:no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0" marR="0" lvl="0" indent="0" algn="l" rtl="0" eaLnBrk="1" hangingPunct="1">
              <a:lnSpc>
                <a:spcPct val="125000"/>
              </a:lnSpc>
              <a:spcBef>
                <a:spcPts val="0"/>
              </a:spcBef>
              <a:spcAft>
                <a:spcPts val="0"/>
              </a:spcAft>
              <a:buClr>
                <a:srgbClr val="1C2B33"/>
              </a:buClr>
              <a:buSzPct val="25000"/>
              <a:buFontTx/>
              <a:buNone/>
              <a:tabLst/>
              <a:defRPr sz="2400" b="1" i="0" u="none" strike="noStrike" cap="all" spc="24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5000"/>
              </a:lnSpc>
              <a:spcBef>
                <a:spcPts val="0"/>
              </a:spcBef>
              <a:spcAft>
                <a:spcPts val="0"/>
              </a:spcAft>
              <a:buClrTx/>
              <a:buSzPct val="85000"/>
              <a:buFont typeface="Optimistic Text" panose="020B0604020202020204" pitchFamily="34" charset="0"/>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5000"/>
              </a:lnSpc>
              <a:spcBef>
                <a:spcPts val="0"/>
              </a:spcBef>
              <a:spcAft>
                <a:spcPts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5000"/>
              </a:lnSpc>
              <a:spcBef>
                <a:spcPts val="0"/>
              </a:spcBef>
              <a:spcAft>
                <a:spcPts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5000"/>
              </a:lnSpc>
              <a:spcBef>
                <a:spcPts val="0"/>
              </a:spcBef>
              <a:spcAft>
                <a:spcPts val="0"/>
              </a:spcAft>
              <a:buClrTx/>
              <a:buSzPct val="85000"/>
              <a:buFont typeface=".PingFang SC Regular"/>
              <a:buNone/>
              <a:defRPr sz="24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25000"/>
              </a:lnSpc>
              <a:spcBef>
                <a:spcPts val="0"/>
              </a:spcBef>
              <a:spcAft>
                <a:spcPts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25000"/>
              </a:lnSpc>
              <a:spcBef>
                <a:spcPts val="0"/>
              </a:spcBef>
              <a:spcAft>
                <a:spcPts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25000"/>
              </a:lnSpc>
              <a:spcBef>
                <a:spcPts val="0"/>
              </a:spcBef>
              <a:spcAft>
                <a:spcPts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25000"/>
              </a:lnSpc>
              <a:spcBef>
                <a:spcPts val="0"/>
              </a:spcBef>
              <a:spcAft>
                <a:spcPts val="0"/>
              </a:spcAft>
              <a:buClr>
                <a:srgbClr val="1C2B33"/>
              </a:buClr>
              <a:buFont typeface="Optimistic Text"/>
              <a:buNone/>
              <a:defRPr sz="24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l" defTabSz="914400" rtl="0" eaLnBrk="1" fontAlgn="auto" latinLnBrk="0" hangingPunct="1">
              <a:lnSpc>
                <a:spcPts val="4200"/>
              </a:lnSpc>
              <a:spcBef>
                <a:spcPts val="2400"/>
              </a:spcBef>
              <a:spcAft>
                <a:spcPts val="1200"/>
              </a:spcAft>
              <a:buClr>
                <a:srgbClr val="1C2B33"/>
              </a:buClr>
              <a:buSzPct val="25000"/>
              <a:buFont typeface="Optimistic Text"/>
              <a:buNone/>
              <a:tabLst/>
              <a:defRPr/>
            </a:pPr>
            <a:r>
              <a:rPr kumimoji="0" lang="ar-EG" sz="2800" b="1" i="0" u="none" strike="noStrike" kern="0" cap="all" spc="250" normalizeH="0" baseline="0" noProof="0" dirty="0">
                <a:ln>
                  <a:noFill/>
                </a:ln>
                <a:solidFill>
                  <a:srgbClr val="FFFFFF"/>
                </a:solidFill>
                <a:effectLst/>
                <a:uLnTx/>
                <a:uFillTx/>
                <a:latin typeface="Optimistic Text" panose="020B0503020203020204" pitchFamily="34" charset="0"/>
                <a:cs typeface="Optimistic Text" panose="020B0503020203020204" pitchFamily="34" charset="0"/>
                <a:sym typeface="Arial"/>
              </a:rPr>
              <a:t>وحدات محو أمية الإنترنت للبالغين</a:t>
            </a:r>
            <a:endParaRPr kumimoji="0" lang="en-US" sz="2800" b="1" i="0" u="none" strike="noStrike" kern="0" cap="all" spc="250" normalizeH="0" baseline="0" noProof="0" dirty="0">
              <a:ln>
                <a:noFill/>
              </a:ln>
              <a:solidFill>
                <a:srgbClr val="FFFFFF"/>
              </a:solidFill>
              <a:effectLst/>
              <a:uLnTx/>
              <a:uFillTx/>
              <a:latin typeface="Optimistic Text" panose="020B0503020203020204" pitchFamily="34" charset="0"/>
              <a:cs typeface="Optimistic Text" panose="020B0503020203020204" pitchFamily="34" charset="0"/>
              <a:sym typeface="Arial"/>
            </a:endParaRPr>
          </a:p>
        </p:txBody>
      </p:sp>
      <p:pic>
        <p:nvPicPr>
          <p:cNvPr id="33" name="Picture 32">
            <a:extLst>
              <a:ext uri="{FF2B5EF4-FFF2-40B4-BE49-F238E27FC236}">
                <a16:creationId xmlns:a16="http://schemas.microsoft.com/office/drawing/2014/main" id="{CEE601F3-5E3C-8441-A4E7-D5E697EDBA77}"/>
              </a:ext>
            </a:extLst>
          </p:cNvPr>
          <p:cNvPicPr>
            <a:picLocks noChangeAspect="1"/>
          </p:cNvPicPr>
          <p:nvPr/>
        </p:nvPicPr>
        <p:blipFill>
          <a:blip r:embed="rId5"/>
          <a:stretch>
            <a:fillRect/>
          </a:stretch>
        </p:blipFill>
        <p:spPr>
          <a:xfrm>
            <a:off x="17225363" y="12322816"/>
            <a:ext cx="6222890" cy="4663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6" name="Text Placeholder 3">
            <a:extLst>
              <a:ext uri="{FF2B5EF4-FFF2-40B4-BE49-F238E27FC236}">
                <a16:creationId xmlns:a16="http://schemas.microsoft.com/office/drawing/2014/main" id="{375CD923-3BDB-D94F-941E-FC27FD6709FE}"/>
              </a:ext>
            </a:extLst>
          </p:cNvPr>
          <p:cNvSpPr txBox="1">
            <a:spLocks/>
          </p:cNvSpPr>
          <p:nvPr/>
        </p:nvSpPr>
        <p:spPr>
          <a:xfrm>
            <a:off x="2811463" y="458366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الخبرة</a:t>
            </a:r>
            <a:endParaRPr lang="en-US" dirty="0"/>
          </a:p>
        </p:txBody>
      </p:sp>
      <p:sp>
        <p:nvSpPr>
          <p:cNvPr id="12" name="Title 2">
            <a:extLst>
              <a:ext uri="{FF2B5EF4-FFF2-40B4-BE49-F238E27FC236}">
                <a16:creationId xmlns:a16="http://schemas.microsoft.com/office/drawing/2014/main" id="{FF2788D8-DE08-6744-B5CC-58C1E53C63EC}"/>
              </a:ext>
            </a:extLst>
          </p:cNvPr>
          <p:cNvSpPr txBox="1">
            <a:spLocks/>
          </p:cNvSpPr>
          <p:nvPr/>
        </p:nvSpPr>
        <p:spPr>
          <a:xfrm>
            <a:off x="932689" y="2044382"/>
            <a:ext cx="22233698" cy="1234440"/>
          </a:xfrm>
          <a:prstGeom prst="rect">
            <a:avLst/>
          </a:prstGeom>
        </p:spPr>
        <p:txBody>
          <a:bodyPr vert="horz" lIns="0" tIns="0" rIns="0" bIns="0" rtlCol="0" anchor="b">
            <a:noAutofit/>
          </a:bodyPr>
          <a:lstStyle>
            <a:defPPr marR="0" lvl="0" algn="l" rtl="0">
              <a:lnSpc>
                <a:spcPct val="100000"/>
              </a:lnSpc>
              <a:spcBef>
                <a:spcPts val="0"/>
              </a:spcBef>
              <a:spcAft>
                <a:spcPts val="0"/>
              </a:spcAft>
              <a:defRPr/>
            </a:defPPr>
            <a:lvl1pPr marL="0" indent="0" defTabSz="1828800" eaLnBrk="1" fontAlgn="base" hangingPunct="1">
              <a:lnSpc>
                <a:spcPts val="7200"/>
              </a:lnSpc>
              <a:buSzPct val="25000"/>
              <a:buNone/>
              <a:tabLst/>
              <a:defRPr sz="6000" spc="260" baseline="0">
                <a:latin typeface="Optimistic Display" panose="020B0603020203020204" pitchFamily="34" charset="0"/>
                <a:cs typeface="Optimistic Display" panose="020B06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algn="r" rtl="1"/>
            <a:r>
              <a:rPr lang="ar-EG" dirty="0"/>
              <a:t>تشمل مؤشرات الثقة الثمانية ما يلي:</a:t>
            </a:r>
            <a:endParaRPr lang="en-US" dirty="0"/>
          </a:p>
        </p:txBody>
      </p:sp>
      <p:sp>
        <p:nvSpPr>
          <p:cNvPr id="17" name="Google Shape;610;p78">
            <a:extLst>
              <a:ext uri="{FF2B5EF4-FFF2-40B4-BE49-F238E27FC236}">
                <a16:creationId xmlns:a16="http://schemas.microsoft.com/office/drawing/2014/main" id="{55356E46-D525-C14C-B746-05B4B50A9F50}"/>
              </a:ext>
            </a:extLst>
          </p:cNvPr>
          <p:cNvSpPr/>
          <p:nvPr/>
        </p:nvSpPr>
        <p:spPr>
          <a:xfrm>
            <a:off x="959676" y="430097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1</a:t>
            </a:r>
            <a:endParaRPr sz="2800" b="1" cap="all" spc="250" dirty="0">
              <a:solidFill>
                <a:schemeClr val="accent2"/>
              </a:solidFill>
              <a:latin typeface="Optimistic Text" panose="020B0503020203020204" pitchFamily="34" charset="0"/>
              <a:sym typeface="Calibri"/>
            </a:endParaRPr>
          </a:p>
        </p:txBody>
      </p:sp>
      <p:sp>
        <p:nvSpPr>
          <p:cNvPr id="25" name="TextBox 24">
            <a:extLst>
              <a:ext uri="{FF2B5EF4-FFF2-40B4-BE49-F238E27FC236}">
                <a16:creationId xmlns:a16="http://schemas.microsoft.com/office/drawing/2014/main" id="{CB4A8570-288B-D141-8E99-DD9DE475860E}"/>
              </a:ext>
            </a:extLst>
          </p:cNvPr>
          <p:cNvSpPr txBox="1"/>
          <p:nvPr/>
        </p:nvSpPr>
        <p:spPr>
          <a:xfrm>
            <a:off x="947631" y="11872604"/>
            <a:ext cx="14293956" cy="909946"/>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a:t>
            </a:r>
            <a:r>
              <a:rPr lang="en-US" sz="1600" spc="20" dirty="0">
                <a:latin typeface="Optimistic Text" panose="020B0503020203020204" pitchFamily="34" charset="0"/>
              </a:rPr>
              <a:t>The Trust Project</a:t>
            </a:r>
            <a:r>
              <a:rPr lang="ar-EG" sz="1600" spc="20" dirty="0">
                <a:latin typeface="Optimistic Text" panose="020B0503020203020204" pitchFamily="34" charset="0"/>
              </a:rPr>
              <a:t>. (بدون تاريخ.).تعرف على مؤشرات الثقة الثمانية. </a:t>
            </a:r>
            <a:r>
              <a:rPr lang="en-US" sz="1600" spc="20" dirty="0">
                <a:latin typeface="Optimistic Text" panose="020B0503020203020204" pitchFamily="34" charset="0"/>
              </a:rPr>
              <a:t>The Trust Project</a:t>
            </a:r>
            <a:r>
              <a:rPr lang="ar-EG" sz="1600" spc="20" dirty="0">
                <a:latin typeface="Optimistic Text" panose="020B0503020203020204" pitchFamily="34" charset="0"/>
              </a:rPr>
              <a:t>. (بدون تاريخ). أسئلة مكررة. </a:t>
            </a:r>
            <a:r>
              <a:rPr lang="en-US" sz="1600" spc="20" dirty="0">
                <a:latin typeface="Optimistic Text" panose="020B0503020203020204" pitchFamily="34" charset="0"/>
              </a:rPr>
              <a:t>The Trust Project</a:t>
            </a:r>
            <a:r>
              <a:rPr lang="ar-EG" sz="1600" spc="20" dirty="0">
                <a:latin typeface="Optimistic Text" panose="020B0503020203020204" pitchFamily="34" charset="0"/>
              </a:rPr>
              <a:t>.</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27" name="Text Placeholder 3">
            <a:extLst>
              <a:ext uri="{FF2B5EF4-FFF2-40B4-BE49-F238E27FC236}">
                <a16:creationId xmlns:a16="http://schemas.microsoft.com/office/drawing/2014/main" id="{6B08C367-2089-CE4E-9C1A-2C8D2A753564}"/>
              </a:ext>
            </a:extLst>
          </p:cNvPr>
          <p:cNvSpPr txBox="1">
            <a:spLocks/>
          </p:cNvSpPr>
          <p:nvPr/>
        </p:nvSpPr>
        <p:spPr>
          <a:xfrm>
            <a:off x="2811463" y="720351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التصنيفات</a:t>
            </a:r>
            <a:endParaRPr lang="en-US" dirty="0"/>
          </a:p>
        </p:txBody>
      </p:sp>
      <p:sp>
        <p:nvSpPr>
          <p:cNvPr id="28" name="Google Shape;610;p78">
            <a:extLst>
              <a:ext uri="{FF2B5EF4-FFF2-40B4-BE49-F238E27FC236}">
                <a16:creationId xmlns:a16="http://schemas.microsoft.com/office/drawing/2014/main" id="{98371D98-A258-EE48-B720-9E8C5086BF34}"/>
              </a:ext>
            </a:extLst>
          </p:cNvPr>
          <p:cNvSpPr/>
          <p:nvPr/>
        </p:nvSpPr>
        <p:spPr>
          <a:xfrm>
            <a:off x="959676" y="692082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2</a:t>
            </a:r>
            <a:endParaRPr sz="2800" b="1" cap="all" spc="250" dirty="0">
              <a:solidFill>
                <a:schemeClr val="accent2"/>
              </a:solidFill>
              <a:latin typeface="Optimistic Text" panose="020B0503020203020204" pitchFamily="34" charset="0"/>
              <a:sym typeface="Calibri"/>
            </a:endParaRPr>
          </a:p>
        </p:txBody>
      </p:sp>
      <p:sp>
        <p:nvSpPr>
          <p:cNvPr id="29" name="Text Placeholder 3">
            <a:extLst>
              <a:ext uri="{FF2B5EF4-FFF2-40B4-BE49-F238E27FC236}">
                <a16:creationId xmlns:a16="http://schemas.microsoft.com/office/drawing/2014/main" id="{CC60ADB0-B97E-7E4F-B277-21125B982AE0}"/>
              </a:ext>
            </a:extLst>
          </p:cNvPr>
          <p:cNvSpPr txBox="1">
            <a:spLocks/>
          </p:cNvSpPr>
          <p:nvPr/>
        </p:nvSpPr>
        <p:spPr>
          <a:xfrm>
            <a:off x="2811463" y="982336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المراجع</a:t>
            </a:r>
            <a:endParaRPr lang="en-US" dirty="0"/>
          </a:p>
        </p:txBody>
      </p:sp>
      <p:sp>
        <p:nvSpPr>
          <p:cNvPr id="30" name="Google Shape;610;p78">
            <a:extLst>
              <a:ext uri="{FF2B5EF4-FFF2-40B4-BE49-F238E27FC236}">
                <a16:creationId xmlns:a16="http://schemas.microsoft.com/office/drawing/2014/main" id="{6D66B810-6A11-B74E-9401-A1ED41B22C3A}"/>
              </a:ext>
            </a:extLst>
          </p:cNvPr>
          <p:cNvSpPr/>
          <p:nvPr/>
        </p:nvSpPr>
        <p:spPr>
          <a:xfrm>
            <a:off x="959676" y="954067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3</a:t>
            </a:r>
            <a:endParaRPr sz="2800" b="1" cap="all" spc="250" dirty="0">
              <a:solidFill>
                <a:schemeClr val="accent2"/>
              </a:solidFill>
              <a:latin typeface="Optimistic Text" panose="020B0503020203020204" pitchFamily="34" charset="0"/>
              <a:sym typeface="Calibri"/>
            </a:endParaRPr>
          </a:p>
        </p:txBody>
      </p:sp>
      <p:sp>
        <p:nvSpPr>
          <p:cNvPr id="31" name="Text Placeholder 3">
            <a:extLst>
              <a:ext uri="{FF2B5EF4-FFF2-40B4-BE49-F238E27FC236}">
                <a16:creationId xmlns:a16="http://schemas.microsoft.com/office/drawing/2014/main" id="{E29A5E2A-5763-FF48-8DDF-A97328878ED6}"/>
              </a:ext>
            </a:extLst>
          </p:cNvPr>
          <p:cNvSpPr txBox="1">
            <a:spLocks/>
          </p:cNvSpPr>
          <p:nvPr/>
        </p:nvSpPr>
        <p:spPr>
          <a:xfrm>
            <a:off x="10321925" y="458366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المحلية</a:t>
            </a:r>
            <a:endParaRPr lang="en-US" dirty="0"/>
          </a:p>
        </p:txBody>
      </p:sp>
      <p:sp>
        <p:nvSpPr>
          <p:cNvPr id="32" name="Google Shape;610;p78">
            <a:extLst>
              <a:ext uri="{FF2B5EF4-FFF2-40B4-BE49-F238E27FC236}">
                <a16:creationId xmlns:a16="http://schemas.microsoft.com/office/drawing/2014/main" id="{418C18AF-2452-F74E-B79C-B0D4B5AAA36D}"/>
              </a:ext>
            </a:extLst>
          </p:cNvPr>
          <p:cNvSpPr/>
          <p:nvPr/>
        </p:nvSpPr>
        <p:spPr>
          <a:xfrm>
            <a:off x="8470138" y="430097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4</a:t>
            </a:r>
            <a:endParaRPr sz="2800" b="1" cap="all" spc="250" dirty="0">
              <a:solidFill>
                <a:schemeClr val="accent2"/>
              </a:solidFill>
              <a:latin typeface="Optimistic Text" panose="020B0503020203020204" pitchFamily="34" charset="0"/>
              <a:sym typeface="Calibri"/>
            </a:endParaRPr>
          </a:p>
        </p:txBody>
      </p:sp>
      <p:sp>
        <p:nvSpPr>
          <p:cNvPr id="33" name="Text Placeholder 3">
            <a:extLst>
              <a:ext uri="{FF2B5EF4-FFF2-40B4-BE49-F238E27FC236}">
                <a16:creationId xmlns:a16="http://schemas.microsoft.com/office/drawing/2014/main" id="{B1BCEEFA-2267-D14E-A5D4-5A812E1C9823}"/>
              </a:ext>
            </a:extLst>
          </p:cNvPr>
          <p:cNvSpPr txBox="1">
            <a:spLocks/>
          </p:cNvSpPr>
          <p:nvPr/>
        </p:nvSpPr>
        <p:spPr>
          <a:xfrm>
            <a:off x="10321925" y="720351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التنوع</a:t>
            </a:r>
            <a:endParaRPr lang="en-US" dirty="0"/>
          </a:p>
        </p:txBody>
      </p:sp>
      <p:sp>
        <p:nvSpPr>
          <p:cNvPr id="34" name="Google Shape;610;p78">
            <a:extLst>
              <a:ext uri="{FF2B5EF4-FFF2-40B4-BE49-F238E27FC236}">
                <a16:creationId xmlns:a16="http://schemas.microsoft.com/office/drawing/2014/main" id="{F43C6CF4-3CCD-354A-885F-9E485F6541CE}"/>
              </a:ext>
            </a:extLst>
          </p:cNvPr>
          <p:cNvSpPr/>
          <p:nvPr/>
        </p:nvSpPr>
        <p:spPr>
          <a:xfrm>
            <a:off x="8470138" y="692082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5</a:t>
            </a:r>
            <a:endParaRPr sz="2800" b="1" cap="all" spc="250" dirty="0">
              <a:solidFill>
                <a:schemeClr val="accent2"/>
              </a:solidFill>
              <a:latin typeface="Optimistic Text" panose="020B0503020203020204" pitchFamily="34" charset="0"/>
              <a:sym typeface="Calibri"/>
            </a:endParaRPr>
          </a:p>
        </p:txBody>
      </p:sp>
      <p:sp>
        <p:nvSpPr>
          <p:cNvPr id="35" name="Text Placeholder 3">
            <a:extLst>
              <a:ext uri="{FF2B5EF4-FFF2-40B4-BE49-F238E27FC236}">
                <a16:creationId xmlns:a16="http://schemas.microsoft.com/office/drawing/2014/main" id="{E2AEAEC1-D944-5246-8865-5D6B9591758D}"/>
              </a:ext>
            </a:extLst>
          </p:cNvPr>
          <p:cNvSpPr txBox="1">
            <a:spLocks/>
          </p:cNvSpPr>
          <p:nvPr/>
        </p:nvSpPr>
        <p:spPr>
          <a:xfrm>
            <a:off x="10321925" y="982336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l">
              <a:lnSpc>
                <a:spcPct val="100000"/>
              </a:lnSpc>
              <a:spcBef>
                <a:spcPts val="600"/>
              </a:spcBef>
              <a:spcAft>
                <a:spcPts val="0"/>
              </a:spcAft>
              <a:buClr>
                <a:srgbClr val="000000"/>
              </a:buClr>
              <a:defRPr/>
            </a:pPr>
            <a:r>
              <a:rPr lang="ar-EG" dirty="0"/>
              <a:t>ردود فعل قابلة للتنفيذ</a:t>
            </a:r>
          </a:p>
        </p:txBody>
      </p:sp>
      <p:sp>
        <p:nvSpPr>
          <p:cNvPr id="36" name="Google Shape;610;p78">
            <a:extLst>
              <a:ext uri="{FF2B5EF4-FFF2-40B4-BE49-F238E27FC236}">
                <a16:creationId xmlns:a16="http://schemas.microsoft.com/office/drawing/2014/main" id="{8B9FFAAE-04F0-0E4C-91D7-4E26BABB39BA}"/>
              </a:ext>
            </a:extLst>
          </p:cNvPr>
          <p:cNvSpPr/>
          <p:nvPr/>
        </p:nvSpPr>
        <p:spPr>
          <a:xfrm>
            <a:off x="8470138" y="954067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6</a:t>
            </a:r>
            <a:endParaRPr sz="2800" b="1" cap="all" spc="250" dirty="0">
              <a:solidFill>
                <a:schemeClr val="accent2"/>
              </a:solidFill>
              <a:latin typeface="Optimistic Text" panose="020B0503020203020204" pitchFamily="34" charset="0"/>
              <a:sym typeface="Calibri"/>
            </a:endParaRPr>
          </a:p>
        </p:txBody>
      </p:sp>
      <p:sp>
        <p:nvSpPr>
          <p:cNvPr id="37" name="Text Placeholder 3">
            <a:extLst>
              <a:ext uri="{FF2B5EF4-FFF2-40B4-BE49-F238E27FC236}">
                <a16:creationId xmlns:a16="http://schemas.microsoft.com/office/drawing/2014/main" id="{02559043-0D0E-CD45-AC49-A79557253C9E}"/>
              </a:ext>
            </a:extLst>
          </p:cNvPr>
          <p:cNvSpPr txBox="1">
            <a:spLocks/>
          </p:cNvSpPr>
          <p:nvPr/>
        </p:nvSpPr>
        <p:spPr>
          <a:xfrm>
            <a:off x="17832388" y="458366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الطُرق</a:t>
            </a:r>
            <a:endParaRPr lang="en-US" dirty="0"/>
          </a:p>
        </p:txBody>
      </p:sp>
      <p:sp>
        <p:nvSpPr>
          <p:cNvPr id="38" name="Google Shape;610;p78">
            <a:extLst>
              <a:ext uri="{FF2B5EF4-FFF2-40B4-BE49-F238E27FC236}">
                <a16:creationId xmlns:a16="http://schemas.microsoft.com/office/drawing/2014/main" id="{B7E1CCCA-22D3-1841-851F-E89E8852D576}"/>
              </a:ext>
            </a:extLst>
          </p:cNvPr>
          <p:cNvSpPr/>
          <p:nvPr/>
        </p:nvSpPr>
        <p:spPr>
          <a:xfrm>
            <a:off x="15980601" y="430097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7</a:t>
            </a:r>
            <a:endParaRPr sz="2800" b="1" cap="all" spc="250" dirty="0">
              <a:solidFill>
                <a:schemeClr val="accent2"/>
              </a:solidFill>
              <a:latin typeface="Optimistic Text" panose="020B0503020203020204" pitchFamily="34" charset="0"/>
              <a:sym typeface="Calibri"/>
            </a:endParaRPr>
          </a:p>
        </p:txBody>
      </p:sp>
      <p:sp>
        <p:nvSpPr>
          <p:cNvPr id="39" name="Text Placeholder 3">
            <a:extLst>
              <a:ext uri="{FF2B5EF4-FFF2-40B4-BE49-F238E27FC236}">
                <a16:creationId xmlns:a16="http://schemas.microsoft.com/office/drawing/2014/main" id="{BC76E48F-E45F-1147-9F63-A09E7C90B273}"/>
              </a:ext>
            </a:extLst>
          </p:cNvPr>
          <p:cNvSpPr txBox="1">
            <a:spLocks/>
          </p:cNvSpPr>
          <p:nvPr/>
        </p:nvSpPr>
        <p:spPr>
          <a:xfrm>
            <a:off x="17832388" y="7203513"/>
            <a:ext cx="6257924" cy="744398"/>
          </a:xfrm>
          <a:prstGeom prst="rect">
            <a:avLst/>
          </a:prstGeom>
          <a:noFill/>
        </p:spPr>
        <p:txBody>
          <a:bodyPr wrap="square" lIns="0" tIns="0" rIns="0" bIns="0" rtlCol="0" anchor="ctr">
            <a:noAutofit/>
          </a:bodyPr>
          <a:lstStyle>
            <a:defPPr marR="0" lvl="0" algn="l" rtl="0">
              <a:lnSpc>
                <a:spcPct val="100000"/>
              </a:lnSpc>
              <a:spcBef>
                <a:spcPts val="0"/>
              </a:spcBef>
              <a:spcAft>
                <a:spcPts val="0"/>
              </a:spcAft>
            </a:defPPr>
            <a:lvl1pPr>
              <a:lnSpc>
                <a:spcPts val="4200"/>
              </a:lnSpc>
              <a:spcBef>
                <a:spcPts val="2400"/>
              </a:spcBef>
              <a:spcAft>
                <a:spcPts val="1200"/>
              </a:spcAft>
              <a:defRPr sz="2800" b="1" cap="all" spc="250">
                <a:solidFill>
                  <a:schemeClr val="accent2"/>
                </a:solidFill>
                <a:latin typeface="Optimistic Text" panose="020B0503020203020204" pitchFamily="34" charset="0"/>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l">
              <a:lnSpc>
                <a:spcPct val="100000"/>
              </a:lnSpc>
              <a:spcBef>
                <a:spcPts val="600"/>
              </a:spcBef>
              <a:spcAft>
                <a:spcPts val="0"/>
              </a:spcAft>
              <a:buClr>
                <a:srgbClr val="000000"/>
              </a:buClr>
              <a:defRPr/>
            </a:pPr>
            <a:r>
              <a:rPr lang="ar-EG" dirty="0"/>
              <a:t>أفضل الممارسات</a:t>
            </a:r>
          </a:p>
        </p:txBody>
      </p:sp>
      <p:sp>
        <p:nvSpPr>
          <p:cNvPr id="40" name="Google Shape;610;p78">
            <a:extLst>
              <a:ext uri="{FF2B5EF4-FFF2-40B4-BE49-F238E27FC236}">
                <a16:creationId xmlns:a16="http://schemas.microsoft.com/office/drawing/2014/main" id="{084F76DA-DB3E-444E-88B0-FA0C4F4E7A0C}"/>
              </a:ext>
            </a:extLst>
          </p:cNvPr>
          <p:cNvSpPr/>
          <p:nvPr/>
        </p:nvSpPr>
        <p:spPr>
          <a:xfrm>
            <a:off x="15980601" y="6920824"/>
            <a:ext cx="1331226" cy="130977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marL="0" lvl="0" indent="0" algn="ctr">
              <a:spcBef>
                <a:spcPts val="2400"/>
              </a:spcBef>
              <a:spcAft>
                <a:spcPts val="1200"/>
              </a:spcAft>
              <a:buFont typeface="Optimistic Text"/>
              <a:buNone/>
            </a:pPr>
            <a:r>
              <a:rPr lang="en-US" sz="2800" b="1" cap="all" spc="250" dirty="0">
                <a:solidFill>
                  <a:schemeClr val="accent2"/>
                </a:solidFill>
                <a:latin typeface="Optimistic Text" panose="020B0503020203020204" pitchFamily="34" charset="0"/>
                <a:sym typeface="Calibri"/>
              </a:rPr>
              <a:t>8</a:t>
            </a:r>
            <a:endParaRPr sz="2800" b="1" cap="all" spc="250" dirty="0">
              <a:solidFill>
                <a:schemeClr val="accent2"/>
              </a:solidFill>
              <a:latin typeface="Optimistic Text" panose="020B0503020203020204" pitchFamily="34" charset="0"/>
              <a:sym typeface="Calibri"/>
            </a:endParaRPr>
          </a:p>
        </p:txBody>
      </p:sp>
    </p:spTree>
    <p:extLst>
      <p:ext uri="{BB962C8B-B14F-4D97-AF65-F5344CB8AC3E}">
        <p14:creationId xmlns:p14="http://schemas.microsoft.com/office/powerpoint/2010/main" val="185034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74DEE767-996F-AF4D-ADBD-A654454A18D4}"/>
              </a:ext>
            </a:extLst>
          </p:cNvPr>
          <p:cNvSpPr txBox="1"/>
          <p:nvPr/>
        </p:nvSpPr>
        <p:spPr>
          <a:xfrm>
            <a:off x="947631" y="12237094"/>
            <a:ext cx="16093162" cy="545456"/>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أورباني، س</a:t>
            </a:r>
            <a:r>
              <a:rPr lang="en-US" sz="1600" spc="20" dirty="0">
                <a:latin typeface="Optimistic Text" panose="020B0503020203020204" pitchFamily="34" charset="0"/>
              </a:rPr>
              <a:t>،</a:t>
            </a:r>
            <a:r>
              <a:rPr lang="ar-EG" sz="1600" spc="20" dirty="0">
                <a:latin typeface="Optimistic Text" panose="020B0503020203020204" pitchFamily="34" charset="0"/>
              </a:rPr>
              <a:t> (14 أكتوبر 2019). التحقق من المعلومات عبر الإنترنت: الأساسيات المطلقة. </a:t>
            </a:r>
            <a:r>
              <a:rPr lang="en-US" sz="1600" spc="20" dirty="0">
                <a:latin typeface="Optimistic Text" panose="020B0503020203020204" pitchFamily="34" charset="0"/>
              </a:rPr>
              <a:t>First Draft</a:t>
            </a:r>
            <a:r>
              <a:rPr lang="ar-EG" sz="1600" spc="20" dirty="0">
                <a:latin typeface="Optimistic Text" panose="020B0503020203020204" pitchFamily="34" charset="0"/>
              </a:rPr>
              <a:t>.</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Title 2">
            <a:extLst>
              <a:ext uri="{FF2B5EF4-FFF2-40B4-BE49-F238E27FC236}">
                <a16:creationId xmlns:a16="http://schemas.microsoft.com/office/drawing/2014/main" id="{8EEDE91A-BADF-6A4B-81F1-24F8BF975D6D}"/>
              </a:ext>
            </a:extLst>
          </p:cNvPr>
          <p:cNvSpPr txBox="1">
            <a:spLocks/>
          </p:cNvSpPr>
          <p:nvPr/>
        </p:nvSpPr>
        <p:spPr>
          <a:xfrm>
            <a:off x="932689" y="2586448"/>
            <a:ext cx="21062543"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مصادر المعلومات المرئية</a:t>
            </a:r>
            <a:endParaRPr lang="en-US" dirty="0"/>
          </a:p>
        </p:txBody>
      </p:sp>
      <p:sp>
        <p:nvSpPr>
          <p:cNvPr id="8" name="Text Placeholder 4">
            <a:extLst>
              <a:ext uri="{FF2B5EF4-FFF2-40B4-BE49-F238E27FC236}">
                <a16:creationId xmlns:a16="http://schemas.microsoft.com/office/drawing/2014/main" id="{CA2C18EB-A911-4F4D-A5CC-900F176BF6BB}"/>
              </a:ext>
            </a:extLst>
          </p:cNvPr>
          <p:cNvSpPr txBox="1">
            <a:spLocks/>
          </p:cNvSpPr>
          <p:nvPr/>
        </p:nvSpPr>
        <p:spPr>
          <a:xfrm>
            <a:off x="931067" y="3911600"/>
            <a:ext cx="21812689" cy="463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إذا كنت تقوم بتقييم المعلومات المرئية، ففكر في الركائز الخمس للتحقق البصري من </a:t>
            </a:r>
            <a:r>
              <a:rPr lang="en-US" sz="2800" spc="40" dirty="0">
                <a:latin typeface="Optimistic Text" panose="020B0503020203020204" pitchFamily="34" charset="0"/>
                <a:sym typeface="Arial"/>
              </a:rPr>
              <a:t>First Draft</a:t>
            </a:r>
            <a:r>
              <a:rPr lang="ar-EG" sz="2800" spc="40" dirty="0">
                <a:latin typeface="Optimistic Text" panose="020B0503020203020204" pitchFamily="34" charset="0"/>
                <a:sym typeface="Arial"/>
              </a:rPr>
              <a:t>:</a:t>
            </a:r>
            <a:endParaRPr lang="en-US" sz="2800" spc="40" dirty="0">
              <a:latin typeface="Optimistic Text" panose="020B0503020203020204" pitchFamily="34" charset="0"/>
              <a:sym typeface="Arial"/>
            </a:endParaRPr>
          </a:p>
        </p:txBody>
      </p:sp>
      <p:sp>
        <p:nvSpPr>
          <p:cNvPr id="12" name="Text Placeholder 4">
            <a:extLst>
              <a:ext uri="{FF2B5EF4-FFF2-40B4-BE49-F238E27FC236}">
                <a16:creationId xmlns:a16="http://schemas.microsoft.com/office/drawing/2014/main" id="{1E34D985-F7F6-544B-9038-F746F99CDADD}"/>
              </a:ext>
            </a:extLst>
          </p:cNvPr>
          <p:cNvSpPr txBox="1">
            <a:spLocks/>
          </p:cNvSpPr>
          <p:nvPr/>
        </p:nvSpPr>
        <p:spPr>
          <a:xfrm>
            <a:off x="931067" y="10264658"/>
            <a:ext cx="22235319" cy="482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4200"/>
              </a:lnSpc>
              <a:spcAft>
                <a:spcPts val="600"/>
              </a:spcAft>
              <a:buNone/>
              <a:defRPr/>
            </a:pPr>
            <a:r>
              <a:rPr lang="ar-EG" sz="2800" spc="40" dirty="0">
                <a:latin typeface="Optimistic Text" panose="020B0503020203020204" pitchFamily="34" charset="0"/>
              </a:rPr>
              <a:t>يمكن أن تشمل المعلومات المرئية المخططات والرسوم البيانية والميمات والصور والفيديو أو أي معلومات معروضة بطريقة مرئية.</a:t>
            </a:r>
            <a:endParaRPr lang="en-US" sz="2800" dirty="0"/>
          </a:p>
        </p:txBody>
      </p:sp>
      <p:sp>
        <p:nvSpPr>
          <p:cNvPr id="13" name="Google Shape;984;p86">
            <a:extLst>
              <a:ext uri="{FF2B5EF4-FFF2-40B4-BE49-F238E27FC236}">
                <a16:creationId xmlns:a16="http://schemas.microsoft.com/office/drawing/2014/main" id="{CF93C49D-E7AD-9C4E-BE0F-D07287B01E79}"/>
              </a:ext>
            </a:extLst>
          </p:cNvPr>
          <p:cNvSpPr/>
          <p:nvPr/>
        </p:nvSpPr>
        <p:spPr>
          <a:xfrm>
            <a:off x="1656119"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A27E6779-17C3-A845-8F5F-ED4EC30D98BC}"/>
              </a:ext>
            </a:extLst>
          </p:cNvPr>
          <p:cNvSpPr txBox="1"/>
          <p:nvPr/>
        </p:nvSpPr>
        <p:spPr>
          <a:xfrm>
            <a:off x="718179" y="7744233"/>
            <a:ext cx="41865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المنشأ</a:t>
            </a:r>
            <a:endParaRPr lang="en-US" sz="2800" b="1" cap="all" spc="250" dirty="0">
              <a:solidFill>
                <a:schemeClr val="accent2"/>
              </a:solidFill>
              <a:latin typeface="Optimistic Text" panose="020B0503020203020204" pitchFamily="34" charset="0"/>
            </a:endParaRPr>
          </a:p>
          <a:p>
            <a:pPr algn="ctr" defTabSz="1828800" rtl="1">
              <a:lnSpc>
                <a:spcPts val="4200"/>
              </a:lnSpc>
              <a:buSzPct val="100000"/>
              <a:defRPr/>
            </a:pPr>
            <a:r>
              <a:rPr lang="ar-EG" sz="2800" spc="40" dirty="0">
                <a:solidFill>
                  <a:schemeClr val="tx1"/>
                </a:solidFill>
                <a:latin typeface="Optimistic Text" panose="020B0503020203020204" pitchFamily="34" charset="0"/>
                <a:sym typeface="Optimistic Text"/>
              </a:rPr>
              <a:t>هل هذا هو مصدر المحتوى الأصلي؟</a:t>
            </a:r>
            <a:endParaRPr lang="en-US" sz="2800" spc="40" dirty="0">
              <a:solidFill>
                <a:schemeClr val="tx1"/>
              </a:solidFill>
              <a:latin typeface="Optimistic Text" panose="020B0503020203020204" pitchFamily="34" charset="0"/>
              <a:sym typeface="Optimistic Text"/>
            </a:endParaRPr>
          </a:p>
        </p:txBody>
      </p:sp>
      <p:sp>
        <p:nvSpPr>
          <p:cNvPr id="20" name="Google Shape;984;p86">
            <a:extLst>
              <a:ext uri="{FF2B5EF4-FFF2-40B4-BE49-F238E27FC236}">
                <a16:creationId xmlns:a16="http://schemas.microsoft.com/office/drawing/2014/main" id="{1CA6993D-EFCB-244A-AA51-44A0AAE56DC6}"/>
              </a:ext>
            </a:extLst>
          </p:cNvPr>
          <p:cNvSpPr/>
          <p:nvPr/>
        </p:nvSpPr>
        <p:spPr>
          <a:xfrm>
            <a:off x="11044594"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24" name="TextBox 23">
            <a:extLst>
              <a:ext uri="{FF2B5EF4-FFF2-40B4-BE49-F238E27FC236}">
                <a16:creationId xmlns:a16="http://schemas.microsoft.com/office/drawing/2014/main" id="{31048E6C-B2CC-7047-8390-A63820FC36D5}"/>
              </a:ext>
            </a:extLst>
          </p:cNvPr>
          <p:cNvSpPr txBox="1"/>
          <p:nvPr/>
        </p:nvSpPr>
        <p:spPr>
          <a:xfrm>
            <a:off x="10106654" y="7744233"/>
            <a:ext cx="41865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التاريخ</a:t>
            </a:r>
            <a:endParaRPr lang="en-US" sz="2800" b="1" cap="all" spc="250" dirty="0">
              <a:solidFill>
                <a:schemeClr val="accent2"/>
              </a:solidFill>
              <a:latin typeface="Optimistic Text" panose="020B0503020203020204" pitchFamily="34" charset="0"/>
            </a:endParaRPr>
          </a:p>
          <a:p>
            <a:pPr algn="r" rtl="1">
              <a:lnSpc>
                <a:spcPts val="4200"/>
              </a:lnSpc>
              <a:spcAft>
                <a:spcPts val="600"/>
              </a:spcAft>
              <a:defRPr/>
            </a:pPr>
            <a:r>
              <a:rPr lang="ar-EG" sz="2800" spc="40" dirty="0">
                <a:solidFill>
                  <a:schemeClr val="tx1"/>
                </a:solidFill>
                <a:latin typeface="Optimistic Text" panose="020B0503020203020204" pitchFamily="34" charset="0"/>
                <a:sym typeface="Optimistic Text"/>
              </a:rPr>
              <a:t>متى تم جمع المحتوى أو إنشاؤه؟</a:t>
            </a:r>
            <a:endParaRPr lang="en-US" sz="2800" spc="40" dirty="0">
              <a:solidFill>
                <a:schemeClr val="tx1"/>
              </a:solidFill>
              <a:latin typeface="Optimistic Text" panose="020B0503020203020204" pitchFamily="34" charset="0"/>
              <a:sym typeface="Optimistic Text"/>
            </a:endParaRPr>
          </a:p>
        </p:txBody>
      </p:sp>
      <p:sp>
        <p:nvSpPr>
          <p:cNvPr id="25" name="Google Shape;984;p86">
            <a:extLst>
              <a:ext uri="{FF2B5EF4-FFF2-40B4-BE49-F238E27FC236}">
                <a16:creationId xmlns:a16="http://schemas.microsoft.com/office/drawing/2014/main" id="{A36B69A4-1199-CE45-AC6A-D9650B3D7EF5}"/>
              </a:ext>
            </a:extLst>
          </p:cNvPr>
          <p:cNvSpPr/>
          <p:nvPr/>
        </p:nvSpPr>
        <p:spPr>
          <a:xfrm>
            <a:off x="6350356"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29" name="TextBox 28">
            <a:extLst>
              <a:ext uri="{FF2B5EF4-FFF2-40B4-BE49-F238E27FC236}">
                <a16:creationId xmlns:a16="http://schemas.microsoft.com/office/drawing/2014/main" id="{14D96DA6-336C-BC43-81F5-8959CF8B9727}"/>
              </a:ext>
            </a:extLst>
          </p:cNvPr>
          <p:cNvSpPr txBox="1"/>
          <p:nvPr/>
        </p:nvSpPr>
        <p:spPr>
          <a:xfrm>
            <a:off x="5412416" y="7744233"/>
            <a:ext cx="41865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المصدر</a:t>
            </a:r>
            <a:endParaRPr lang="en-US" sz="2800" b="1" cap="all" spc="250" dirty="0">
              <a:solidFill>
                <a:schemeClr val="accent2"/>
              </a:solidFill>
              <a:latin typeface="Optimistic Text" panose="020B0503020203020204" pitchFamily="34" charset="0"/>
            </a:endParaRPr>
          </a:p>
          <a:p>
            <a:pPr algn="ctr" defTabSz="1828800" rtl="1">
              <a:lnSpc>
                <a:spcPts val="4200"/>
              </a:lnSpc>
              <a:buSzPct val="100000"/>
              <a:defRPr/>
            </a:pPr>
            <a:r>
              <a:rPr lang="ar-EG" sz="2800" spc="40" dirty="0">
                <a:solidFill>
                  <a:schemeClr val="tx1"/>
                </a:solidFill>
                <a:latin typeface="Optimistic Text" panose="020B0503020203020204" pitchFamily="34" charset="0"/>
                <a:sym typeface="Optimistic Text"/>
              </a:rPr>
              <a:t>من جمع هذا المحتوى أو أنشأه؟</a:t>
            </a:r>
            <a:endParaRPr lang="en-US" sz="2800" spc="40" dirty="0">
              <a:solidFill>
                <a:schemeClr val="tx1"/>
              </a:solidFill>
              <a:latin typeface="Optimistic Text" panose="020B0503020203020204" pitchFamily="34" charset="0"/>
              <a:sym typeface="Optimistic Text"/>
            </a:endParaRPr>
          </a:p>
        </p:txBody>
      </p:sp>
      <p:sp>
        <p:nvSpPr>
          <p:cNvPr id="30" name="Google Shape;984;p86">
            <a:extLst>
              <a:ext uri="{FF2B5EF4-FFF2-40B4-BE49-F238E27FC236}">
                <a16:creationId xmlns:a16="http://schemas.microsoft.com/office/drawing/2014/main" id="{B0ECF5AB-7101-A44D-BB9F-ED18009E6F1C}"/>
              </a:ext>
            </a:extLst>
          </p:cNvPr>
          <p:cNvSpPr/>
          <p:nvPr/>
        </p:nvSpPr>
        <p:spPr>
          <a:xfrm>
            <a:off x="15738832"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34" name="TextBox 33">
            <a:extLst>
              <a:ext uri="{FF2B5EF4-FFF2-40B4-BE49-F238E27FC236}">
                <a16:creationId xmlns:a16="http://schemas.microsoft.com/office/drawing/2014/main" id="{755CE82F-511D-204E-BA10-FABD0E1C0EDB}"/>
              </a:ext>
            </a:extLst>
          </p:cNvPr>
          <p:cNvSpPr txBox="1"/>
          <p:nvPr/>
        </p:nvSpPr>
        <p:spPr>
          <a:xfrm>
            <a:off x="14800892" y="7744233"/>
            <a:ext cx="41865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الموقع</a:t>
            </a:r>
            <a:endParaRPr lang="en-US" sz="2800" b="1" cap="all" spc="250" dirty="0">
              <a:solidFill>
                <a:schemeClr val="accent2"/>
              </a:solidFill>
              <a:latin typeface="Optimistic Text" panose="020B0503020203020204" pitchFamily="34" charset="0"/>
            </a:endParaRPr>
          </a:p>
          <a:p>
            <a:pPr algn="r" rtl="1">
              <a:lnSpc>
                <a:spcPts val="4200"/>
              </a:lnSpc>
              <a:spcAft>
                <a:spcPts val="600"/>
              </a:spcAft>
              <a:defRPr/>
            </a:pPr>
            <a:r>
              <a:rPr lang="ar-EG" sz="2800" spc="40" dirty="0">
                <a:solidFill>
                  <a:schemeClr val="tx1"/>
                </a:solidFill>
                <a:latin typeface="Optimistic Text" panose="020B0503020203020204" pitchFamily="34" charset="0"/>
                <a:sym typeface="Optimistic Text"/>
              </a:rPr>
              <a:t>أين تم جمع هذا المحتوى أو إنشاؤه؟</a:t>
            </a:r>
          </a:p>
        </p:txBody>
      </p:sp>
      <p:sp>
        <p:nvSpPr>
          <p:cNvPr id="35" name="Google Shape;984;p86">
            <a:extLst>
              <a:ext uri="{FF2B5EF4-FFF2-40B4-BE49-F238E27FC236}">
                <a16:creationId xmlns:a16="http://schemas.microsoft.com/office/drawing/2014/main" id="{F2CF1F77-6CE8-FE49-B9F6-98E682B29513}"/>
              </a:ext>
            </a:extLst>
          </p:cNvPr>
          <p:cNvSpPr/>
          <p:nvPr/>
        </p:nvSpPr>
        <p:spPr>
          <a:xfrm>
            <a:off x="20433069"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39" name="TextBox 38">
            <a:extLst>
              <a:ext uri="{FF2B5EF4-FFF2-40B4-BE49-F238E27FC236}">
                <a16:creationId xmlns:a16="http://schemas.microsoft.com/office/drawing/2014/main" id="{4C318107-A24C-B245-AB9A-33010150429E}"/>
              </a:ext>
            </a:extLst>
          </p:cNvPr>
          <p:cNvSpPr txBox="1"/>
          <p:nvPr/>
        </p:nvSpPr>
        <p:spPr>
          <a:xfrm>
            <a:off x="19495129" y="7744233"/>
            <a:ext cx="41865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التحفيز</a:t>
            </a:r>
          </a:p>
          <a:p>
            <a:pPr algn="ctr">
              <a:lnSpc>
                <a:spcPts val="4200"/>
              </a:lnSpc>
              <a:spcAft>
                <a:spcPts val="600"/>
              </a:spcAft>
              <a:defRPr/>
            </a:pPr>
            <a:r>
              <a:rPr lang="ar-EG" sz="2800" spc="40" dirty="0">
                <a:solidFill>
                  <a:schemeClr val="tx1"/>
                </a:solidFill>
                <a:latin typeface="Optimistic Text" panose="020B0503020203020204" pitchFamily="34" charset="0"/>
                <a:sym typeface="Optimistic Text"/>
              </a:rPr>
              <a:t>لماذا تم جمع المحتوى أو إنشاؤه؟</a:t>
            </a:r>
            <a:endParaRPr lang="en-US" sz="2800" spc="40" dirty="0">
              <a:solidFill>
                <a:schemeClr val="tx1"/>
              </a:solidFill>
              <a:latin typeface="Optimistic Text" panose="020B0503020203020204" pitchFamily="34" charset="0"/>
              <a:sym typeface="Optimistic Text"/>
            </a:endParaRPr>
          </a:p>
        </p:txBody>
      </p:sp>
      <p:grpSp>
        <p:nvGrpSpPr>
          <p:cNvPr id="46" name="Google Shape;3130;p98">
            <a:extLst>
              <a:ext uri="{FF2B5EF4-FFF2-40B4-BE49-F238E27FC236}">
                <a16:creationId xmlns:a16="http://schemas.microsoft.com/office/drawing/2014/main" id="{7B48BAC2-54D4-934F-98B2-8764ED8FCF74}"/>
              </a:ext>
            </a:extLst>
          </p:cNvPr>
          <p:cNvGrpSpPr>
            <a:grpSpLocks noChangeAspect="1"/>
          </p:cNvGrpSpPr>
          <p:nvPr/>
        </p:nvGrpSpPr>
        <p:grpSpPr>
          <a:xfrm>
            <a:off x="2348788" y="5805239"/>
            <a:ext cx="925351" cy="923544"/>
            <a:chOff x="11904561" y="7628430"/>
            <a:chExt cx="669160" cy="669030"/>
          </a:xfrm>
          <a:solidFill>
            <a:schemeClr val="bg1"/>
          </a:solidFill>
        </p:grpSpPr>
        <p:sp>
          <p:nvSpPr>
            <p:cNvPr id="47" name="Google Shape;3131;p98">
              <a:extLst>
                <a:ext uri="{FF2B5EF4-FFF2-40B4-BE49-F238E27FC236}">
                  <a16:creationId xmlns:a16="http://schemas.microsoft.com/office/drawing/2014/main" id="{3638CF57-ECF6-1442-9352-7BCF0F184408}"/>
                </a:ext>
              </a:extLst>
            </p:cNvPr>
            <p:cNvSpPr/>
            <p:nvPr/>
          </p:nvSpPr>
          <p:spPr>
            <a:xfrm>
              <a:off x="12198096" y="8118450"/>
              <a:ext cx="27557" cy="36709"/>
            </a:xfrm>
            <a:custGeom>
              <a:avLst/>
              <a:gdLst/>
              <a:ahLst/>
              <a:cxnLst/>
              <a:rect l="l" t="t" r="r" b="b"/>
              <a:pathLst>
                <a:path w="2755" h="3670" extrusionOk="0">
                  <a:moveTo>
                    <a:pt x="2298" y="0"/>
                  </a:moveTo>
                  <a:lnTo>
                    <a:pt x="457" y="0"/>
                  </a:lnTo>
                  <a:cubicBezTo>
                    <a:pt x="215" y="0"/>
                    <a:pt x="0" y="203"/>
                    <a:pt x="0" y="457"/>
                  </a:cubicBezTo>
                  <a:lnTo>
                    <a:pt x="0" y="3200"/>
                  </a:lnTo>
                  <a:cubicBezTo>
                    <a:pt x="0" y="3454"/>
                    <a:pt x="215" y="3670"/>
                    <a:pt x="457" y="3670"/>
                  </a:cubicBezTo>
                  <a:lnTo>
                    <a:pt x="2298" y="3670"/>
                  </a:lnTo>
                  <a:cubicBezTo>
                    <a:pt x="2552" y="3670"/>
                    <a:pt x="2755" y="3454"/>
                    <a:pt x="2755" y="3200"/>
                  </a:cubicBezTo>
                  <a:lnTo>
                    <a:pt x="2755" y="457"/>
                  </a:lnTo>
                  <a:cubicBezTo>
                    <a:pt x="2755" y="203"/>
                    <a:pt x="2552" y="0"/>
                    <a:pt x="2298"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nvGrpSpPr>
            <p:cNvPr id="48" name="Google Shape;3132;p98">
              <a:extLst>
                <a:ext uri="{FF2B5EF4-FFF2-40B4-BE49-F238E27FC236}">
                  <a16:creationId xmlns:a16="http://schemas.microsoft.com/office/drawing/2014/main" id="{A8CAD02F-DA22-8942-B9B4-D520F44314CF}"/>
                </a:ext>
              </a:extLst>
            </p:cNvPr>
            <p:cNvGrpSpPr/>
            <p:nvPr/>
          </p:nvGrpSpPr>
          <p:grpSpPr>
            <a:xfrm>
              <a:off x="11904561" y="7628430"/>
              <a:ext cx="669160" cy="669030"/>
              <a:chOff x="12067570" y="7628430"/>
              <a:chExt cx="669160" cy="669030"/>
            </a:xfrm>
            <a:grpFill/>
          </p:grpSpPr>
          <p:sp>
            <p:nvSpPr>
              <p:cNvPr id="49" name="Google Shape;3133;p98">
                <a:extLst>
                  <a:ext uri="{FF2B5EF4-FFF2-40B4-BE49-F238E27FC236}">
                    <a16:creationId xmlns:a16="http://schemas.microsoft.com/office/drawing/2014/main" id="{3C36D581-C0FD-804B-B287-A82C6E572716}"/>
                  </a:ext>
                </a:extLst>
              </p:cNvPr>
              <p:cNvSpPr/>
              <p:nvPr/>
            </p:nvSpPr>
            <p:spPr>
              <a:xfrm>
                <a:off x="12067570" y="7628430"/>
                <a:ext cx="669160" cy="669030"/>
              </a:xfrm>
              <a:custGeom>
                <a:avLst/>
                <a:gdLst/>
                <a:ahLst/>
                <a:cxnLst/>
                <a:rect l="l" t="t" r="r" b="b"/>
                <a:pathLst>
                  <a:path w="66916" h="66903" extrusionOk="0">
                    <a:moveTo>
                      <a:pt x="33464" y="0"/>
                    </a:moveTo>
                    <a:cubicBezTo>
                      <a:pt x="15011" y="0"/>
                      <a:pt x="0" y="14998"/>
                      <a:pt x="0" y="33451"/>
                    </a:cubicBezTo>
                    <a:cubicBezTo>
                      <a:pt x="0" y="51904"/>
                      <a:pt x="15011" y="66903"/>
                      <a:pt x="33464" y="66903"/>
                    </a:cubicBezTo>
                    <a:cubicBezTo>
                      <a:pt x="51904" y="66903"/>
                      <a:pt x="66916" y="51904"/>
                      <a:pt x="66916" y="33451"/>
                    </a:cubicBezTo>
                    <a:cubicBezTo>
                      <a:pt x="66916" y="14998"/>
                      <a:pt x="51904" y="0"/>
                      <a:pt x="33464" y="0"/>
                    </a:cubicBezTo>
                    <a:close/>
                    <a:moveTo>
                      <a:pt x="33464" y="64160"/>
                    </a:moveTo>
                    <a:cubicBezTo>
                      <a:pt x="16522" y="64160"/>
                      <a:pt x="2755" y="50393"/>
                      <a:pt x="2755" y="33451"/>
                    </a:cubicBezTo>
                    <a:cubicBezTo>
                      <a:pt x="2755" y="16522"/>
                      <a:pt x="16522" y="2743"/>
                      <a:pt x="33464" y="2743"/>
                    </a:cubicBezTo>
                    <a:cubicBezTo>
                      <a:pt x="50393" y="2743"/>
                      <a:pt x="64173" y="16522"/>
                      <a:pt x="64173" y="33451"/>
                    </a:cubicBezTo>
                    <a:cubicBezTo>
                      <a:pt x="64173" y="50393"/>
                      <a:pt x="50393" y="64160"/>
                      <a:pt x="33464" y="6416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0" name="Google Shape;3134;p98">
                <a:extLst>
                  <a:ext uri="{FF2B5EF4-FFF2-40B4-BE49-F238E27FC236}">
                    <a16:creationId xmlns:a16="http://schemas.microsoft.com/office/drawing/2014/main" id="{2DFEE1D0-DB3C-6E47-9B37-53E2DBF1D5C4}"/>
                  </a:ext>
                </a:extLst>
              </p:cNvPr>
              <p:cNvSpPr/>
              <p:nvPr/>
            </p:nvSpPr>
            <p:spPr>
              <a:xfrm>
                <a:off x="12303230" y="7784230"/>
                <a:ext cx="200650" cy="302510"/>
              </a:xfrm>
              <a:custGeom>
                <a:avLst/>
                <a:gdLst/>
                <a:ahLst/>
                <a:cxnLst/>
                <a:rect l="l" t="t" r="r" b="b"/>
                <a:pathLst>
                  <a:path w="20065" h="30251" extrusionOk="0">
                    <a:moveTo>
                      <a:pt x="10083" y="0"/>
                    </a:moveTo>
                    <a:cubicBezTo>
                      <a:pt x="3428" y="0"/>
                      <a:pt x="241" y="4864"/>
                      <a:pt x="12" y="9550"/>
                    </a:cubicBezTo>
                    <a:cubicBezTo>
                      <a:pt x="0" y="9804"/>
                      <a:pt x="215" y="10033"/>
                      <a:pt x="469" y="10033"/>
                    </a:cubicBezTo>
                    <a:lnTo>
                      <a:pt x="2311" y="10045"/>
                    </a:lnTo>
                    <a:cubicBezTo>
                      <a:pt x="2552" y="10045"/>
                      <a:pt x="2743" y="9855"/>
                      <a:pt x="2755" y="9601"/>
                    </a:cubicBezTo>
                    <a:cubicBezTo>
                      <a:pt x="2959" y="6121"/>
                      <a:pt x="5257" y="2743"/>
                      <a:pt x="10083" y="2743"/>
                    </a:cubicBezTo>
                    <a:cubicBezTo>
                      <a:pt x="14554" y="2743"/>
                      <a:pt x="17310" y="5321"/>
                      <a:pt x="17310" y="9474"/>
                    </a:cubicBezTo>
                    <a:cubicBezTo>
                      <a:pt x="17310" y="12420"/>
                      <a:pt x="15671" y="13677"/>
                      <a:pt x="12522" y="15836"/>
                    </a:cubicBezTo>
                    <a:cubicBezTo>
                      <a:pt x="9194" y="18110"/>
                      <a:pt x="5765" y="21399"/>
                      <a:pt x="5765" y="28409"/>
                    </a:cubicBezTo>
                    <a:lnTo>
                      <a:pt x="5765" y="29794"/>
                    </a:lnTo>
                    <a:cubicBezTo>
                      <a:pt x="5765" y="30048"/>
                      <a:pt x="5981" y="30251"/>
                      <a:pt x="6222" y="30251"/>
                    </a:cubicBezTo>
                    <a:lnTo>
                      <a:pt x="8064" y="30251"/>
                    </a:lnTo>
                    <a:cubicBezTo>
                      <a:pt x="8305" y="30251"/>
                      <a:pt x="8521" y="30048"/>
                      <a:pt x="8521" y="29794"/>
                    </a:cubicBezTo>
                    <a:lnTo>
                      <a:pt x="8521" y="28409"/>
                    </a:lnTo>
                    <a:cubicBezTo>
                      <a:pt x="8521" y="23012"/>
                      <a:pt x="10744" y="20383"/>
                      <a:pt x="14071" y="18097"/>
                    </a:cubicBezTo>
                    <a:cubicBezTo>
                      <a:pt x="17170" y="15989"/>
                      <a:pt x="20065" y="14008"/>
                      <a:pt x="20065" y="9474"/>
                    </a:cubicBezTo>
                    <a:cubicBezTo>
                      <a:pt x="20065" y="3810"/>
                      <a:pt x="16065" y="0"/>
                      <a:pt x="10083"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51" name="Google Shape;3135;p98">
            <a:extLst>
              <a:ext uri="{FF2B5EF4-FFF2-40B4-BE49-F238E27FC236}">
                <a16:creationId xmlns:a16="http://schemas.microsoft.com/office/drawing/2014/main" id="{1A1CF5F2-ED62-DF4B-A53E-9B71D91616FF}"/>
              </a:ext>
            </a:extLst>
          </p:cNvPr>
          <p:cNvGrpSpPr/>
          <p:nvPr/>
        </p:nvGrpSpPr>
        <p:grpSpPr>
          <a:xfrm>
            <a:off x="7068241" y="5804575"/>
            <a:ext cx="874919" cy="924873"/>
            <a:chOff x="1207673" y="134764"/>
            <a:chExt cx="64173" cy="67837"/>
          </a:xfrm>
          <a:solidFill>
            <a:schemeClr val="bg1"/>
          </a:solidFill>
        </p:grpSpPr>
        <p:sp>
          <p:nvSpPr>
            <p:cNvPr id="52" name="Google Shape;3136;p98">
              <a:extLst>
                <a:ext uri="{FF2B5EF4-FFF2-40B4-BE49-F238E27FC236}">
                  <a16:creationId xmlns:a16="http://schemas.microsoft.com/office/drawing/2014/main" id="{A84AB6F1-C105-804B-ABE3-F088A872AB50}"/>
                </a:ext>
              </a:extLst>
            </p:cNvPr>
            <p:cNvSpPr/>
            <p:nvPr/>
          </p:nvSpPr>
          <p:spPr>
            <a:xfrm>
              <a:off x="1223577" y="134764"/>
              <a:ext cx="32372" cy="32003"/>
            </a:xfrm>
            <a:custGeom>
              <a:avLst/>
              <a:gdLst/>
              <a:ahLst/>
              <a:cxnLst/>
              <a:rect l="l" t="t" r="r" b="b"/>
              <a:pathLst>
                <a:path w="32372" h="32003" extrusionOk="0">
                  <a:moveTo>
                    <a:pt x="16484" y="32003"/>
                  </a:moveTo>
                  <a:lnTo>
                    <a:pt x="15875" y="32003"/>
                  </a:lnTo>
                  <a:cubicBezTo>
                    <a:pt x="11747" y="32003"/>
                    <a:pt x="8089" y="30759"/>
                    <a:pt x="5308" y="28397"/>
                  </a:cubicBezTo>
                  <a:cubicBezTo>
                    <a:pt x="1879" y="25488"/>
                    <a:pt x="0" y="21081"/>
                    <a:pt x="0" y="16002"/>
                  </a:cubicBezTo>
                  <a:cubicBezTo>
                    <a:pt x="0" y="6578"/>
                    <a:pt x="6527" y="0"/>
                    <a:pt x="15875" y="0"/>
                  </a:cubicBezTo>
                  <a:lnTo>
                    <a:pt x="16484" y="0"/>
                  </a:lnTo>
                  <a:cubicBezTo>
                    <a:pt x="25831" y="0"/>
                    <a:pt x="32372" y="6578"/>
                    <a:pt x="32372" y="16002"/>
                  </a:cubicBezTo>
                  <a:cubicBezTo>
                    <a:pt x="32372" y="21031"/>
                    <a:pt x="30518" y="25400"/>
                    <a:pt x="27165" y="28308"/>
                  </a:cubicBezTo>
                  <a:cubicBezTo>
                    <a:pt x="24358" y="30734"/>
                    <a:pt x="20675" y="32003"/>
                    <a:pt x="16484" y="32003"/>
                  </a:cubicBezTo>
                  <a:close/>
                  <a:moveTo>
                    <a:pt x="15875" y="2755"/>
                  </a:moveTo>
                  <a:cubicBezTo>
                    <a:pt x="8026" y="2755"/>
                    <a:pt x="2755" y="8077"/>
                    <a:pt x="2755" y="16002"/>
                  </a:cubicBezTo>
                  <a:cubicBezTo>
                    <a:pt x="2755" y="20256"/>
                    <a:pt x="4292" y="23926"/>
                    <a:pt x="7086" y="26301"/>
                  </a:cubicBezTo>
                  <a:cubicBezTo>
                    <a:pt x="9359" y="28232"/>
                    <a:pt x="12407" y="29260"/>
                    <a:pt x="15875" y="29260"/>
                  </a:cubicBezTo>
                  <a:lnTo>
                    <a:pt x="16484" y="29260"/>
                  </a:lnTo>
                  <a:cubicBezTo>
                    <a:pt x="20002" y="29260"/>
                    <a:pt x="23063" y="28206"/>
                    <a:pt x="25361" y="26225"/>
                  </a:cubicBezTo>
                  <a:cubicBezTo>
                    <a:pt x="28105" y="23850"/>
                    <a:pt x="29616" y="20218"/>
                    <a:pt x="29616" y="16002"/>
                  </a:cubicBezTo>
                  <a:cubicBezTo>
                    <a:pt x="29616" y="8077"/>
                    <a:pt x="24333" y="2755"/>
                    <a:pt x="1648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3" name="Google Shape;3137;p98">
              <a:extLst>
                <a:ext uri="{FF2B5EF4-FFF2-40B4-BE49-F238E27FC236}">
                  <a16:creationId xmlns:a16="http://schemas.microsoft.com/office/drawing/2014/main" id="{FF75DE63-3201-2041-A2CA-63D07C40D104}"/>
                </a:ext>
              </a:extLst>
            </p:cNvPr>
            <p:cNvSpPr/>
            <p:nvPr/>
          </p:nvSpPr>
          <p:spPr>
            <a:xfrm>
              <a:off x="1207673" y="164019"/>
              <a:ext cx="64173" cy="38582"/>
            </a:xfrm>
            <a:custGeom>
              <a:avLst/>
              <a:gdLst/>
              <a:ahLst/>
              <a:cxnLst/>
              <a:rect l="l" t="t" r="r" b="b"/>
              <a:pathLst>
                <a:path w="64173" h="38582" extrusionOk="0">
                  <a:moveTo>
                    <a:pt x="63715" y="38582"/>
                  </a:moveTo>
                  <a:lnTo>
                    <a:pt x="61874" y="38582"/>
                  </a:lnTo>
                  <a:cubicBezTo>
                    <a:pt x="61620" y="38582"/>
                    <a:pt x="61417" y="38379"/>
                    <a:pt x="61417" y="38125"/>
                  </a:cubicBezTo>
                  <a:lnTo>
                    <a:pt x="61417" y="31991"/>
                  </a:lnTo>
                  <a:cubicBezTo>
                    <a:pt x="61417" y="15862"/>
                    <a:pt x="48259" y="2755"/>
                    <a:pt x="32092" y="2755"/>
                  </a:cubicBezTo>
                  <a:cubicBezTo>
                    <a:pt x="15913" y="2755"/>
                    <a:pt x="2755" y="15862"/>
                    <a:pt x="2755" y="31991"/>
                  </a:cubicBezTo>
                  <a:lnTo>
                    <a:pt x="2755" y="38125"/>
                  </a:lnTo>
                  <a:cubicBezTo>
                    <a:pt x="2755" y="38379"/>
                    <a:pt x="2552" y="38582"/>
                    <a:pt x="2298" y="38582"/>
                  </a:cubicBezTo>
                  <a:lnTo>
                    <a:pt x="469" y="38582"/>
                  </a:lnTo>
                  <a:cubicBezTo>
                    <a:pt x="215" y="38582"/>
                    <a:pt x="0" y="38379"/>
                    <a:pt x="0" y="38125"/>
                  </a:cubicBezTo>
                  <a:lnTo>
                    <a:pt x="0" y="31991"/>
                  </a:lnTo>
                  <a:cubicBezTo>
                    <a:pt x="0" y="14350"/>
                    <a:pt x="14389" y="0"/>
                    <a:pt x="32092" y="0"/>
                  </a:cubicBezTo>
                  <a:cubicBezTo>
                    <a:pt x="49771" y="0"/>
                    <a:pt x="64173" y="14350"/>
                    <a:pt x="64173" y="31991"/>
                  </a:cubicBezTo>
                  <a:lnTo>
                    <a:pt x="64173" y="38125"/>
                  </a:lnTo>
                  <a:cubicBezTo>
                    <a:pt x="64173" y="38379"/>
                    <a:pt x="63969" y="38582"/>
                    <a:pt x="63715" y="3858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4" name="Google Shape;3138;p98">
              <a:extLst>
                <a:ext uri="{FF2B5EF4-FFF2-40B4-BE49-F238E27FC236}">
                  <a16:creationId xmlns:a16="http://schemas.microsoft.com/office/drawing/2014/main" id="{8DADDAA6-D2BA-8E4C-85CC-58DB173ACCEC}"/>
                </a:ext>
              </a:extLst>
            </p:cNvPr>
            <p:cNvSpPr/>
            <p:nvPr/>
          </p:nvSpPr>
          <p:spPr>
            <a:xfrm>
              <a:off x="1238390" y="175892"/>
              <a:ext cx="15112" cy="15824"/>
            </a:xfrm>
            <a:custGeom>
              <a:avLst/>
              <a:gdLst/>
              <a:ahLst/>
              <a:cxnLst/>
              <a:rect l="l" t="t" r="r" b="b"/>
              <a:pathLst>
                <a:path w="15112" h="15824" extrusionOk="0">
                  <a:moveTo>
                    <a:pt x="12509" y="15824"/>
                  </a:moveTo>
                  <a:cubicBezTo>
                    <a:pt x="12039" y="15824"/>
                    <a:pt x="11582" y="15697"/>
                    <a:pt x="11163" y="15455"/>
                  </a:cubicBezTo>
                  <a:lnTo>
                    <a:pt x="660" y="9156"/>
                  </a:lnTo>
                  <a:cubicBezTo>
                    <a:pt x="241" y="8902"/>
                    <a:pt x="0" y="8458"/>
                    <a:pt x="0" y="7975"/>
                  </a:cubicBezTo>
                  <a:cubicBezTo>
                    <a:pt x="0" y="7493"/>
                    <a:pt x="241" y="7048"/>
                    <a:pt x="660" y="6794"/>
                  </a:cubicBezTo>
                  <a:lnTo>
                    <a:pt x="11163" y="495"/>
                  </a:lnTo>
                  <a:cubicBezTo>
                    <a:pt x="11963" y="12"/>
                    <a:pt x="12979" y="0"/>
                    <a:pt x="13804" y="469"/>
                  </a:cubicBezTo>
                  <a:cubicBezTo>
                    <a:pt x="14604" y="927"/>
                    <a:pt x="15112" y="1803"/>
                    <a:pt x="15112" y="2730"/>
                  </a:cubicBezTo>
                  <a:lnTo>
                    <a:pt x="15112" y="13220"/>
                  </a:lnTo>
                  <a:cubicBezTo>
                    <a:pt x="15112" y="14147"/>
                    <a:pt x="14604" y="15024"/>
                    <a:pt x="13804" y="15481"/>
                  </a:cubicBezTo>
                  <a:cubicBezTo>
                    <a:pt x="13385" y="15709"/>
                    <a:pt x="12953" y="15824"/>
                    <a:pt x="12509" y="15824"/>
                  </a:cubicBezTo>
                  <a:close/>
                  <a:moveTo>
                    <a:pt x="4038" y="7975"/>
                  </a:moveTo>
                  <a:lnTo>
                    <a:pt x="12369" y="12979"/>
                  </a:lnTo>
                  <a:lnTo>
                    <a:pt x="12369" y="2971"/>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5" name="Google Shape;3139;p98">
              <a:extLst>
                <a:ext uri="{FF2B5EF4-FFF2-40B4-BE49-F238E27FC236}">
                  <a16:creationId xmlns:a16="http://schemas.microsoft.com/office/drawing/2014/main" id="{557BC28C-0931-E649-BF55-B270B850AA7D}"/>
                </a:ext>
              </a:extLst>
            </p:cNvPr>
            <p:cNvSpPr/>
            <p:nvPr/>
          </p:nvSpPr>
          <p:spPr>
            <a:xfrm>
              <a:off x="1226005" y="175898"/>
              <a:ext cx="15138" cy="15824"/>
            </a:xfrm>
            <a:custGeom>
              <a:avLst/>
              <a:gdLst/>
              <a:ahLst/>
              <a:cxnLst/>
              <a:rect l="l" t="t" r="r" b="b"/>
              <a:pathLst>
                <a:path w="15138" h="15824" extrusionOk="0">
                  <a:moveTo>
                    <a:pt x="2616" y="15824"/>
                  </a:moveTo>
                  <a:cubicBezTo>
                    <a:pt x="2171" y="15824"/>
                    <a:pt x="1727" y="15709"/>
                    <a:pt x="1333" y="15481"/>
                  </a:cubicBezTo>
                  <a:cubicBezTo>
                    <a:pt x="507" y="15024"/>
                    <a:pt x="0" y="14147"/>
                    <a:pt x="0" y="13207"/>
                  </a:cubicBezTo>
                  <a:lnTo>
                    <a:pt x="0" y="2730"/>
                  </a:lnTo>
                  <a:cubicBezTo>
                    <a:pt x="0" y="1790"/>
                    <a:pt x="507" y="914"/>
                    <a:pt x="1333" y="457"/>
                  </a:cubicBezTo>
                  <a:cubicBezTo>
                    <a:pt x="2146" y="0"/>
                    <a:pt x="3149" y="12"/>
                    <a:pt x="3962" y="495"/>
                  </a:cubicBezTo>
                  <a:lnTo>
                    <a:pt x="14465" y="6794"/>
                  </a:lnTo>
                  <a:cubicBezTo>
                    <a:pt x="14871" y="7035"/>
                    <a:pt x="15138" y="7480"/>
                    <a:pt x="15138" y="7975"/>
                  </a:cubicBezTo>
                  <a:cubicBezTo>
                    <a:pt x="15138" y="8458"/>
                    <a:pt x="14871" y="8902"/>
                    <a:pt x="14465" y="9143"/>
                  </a:cubicBezTo>
                  <a:lnTo>
                    <a:pt x="3962" y="15443"/>
                  </a:lnTo>
                  <a:cubicBezTo>
                    <a:pt x="3543" y="15697"/>
                    <a:pt x="3073" y="15824"/>
                    <a:pt x="2616" y="15824"/>
                  </a:cubicBezTo>
                  <a:close/>
                  <a:moveTo>
                    <a:pt x="2755" y="2971"/>
                  </a:moveTo>
                  <a:lnTo>
                    <a:pt x="2755" y="12966"/>
                  </a:lnTo>
                  <a:lnTo>
                    <a:pt x="11074" y="7975"/>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56" name="Google Shape;3742;p101">
            <a:extLst>
              <a:ext uri="{FF2B5EF4-FFF2-40B4-BE49-F238E27FC236}">
                <a16:creationId xmlns:a16="http://schemas.microsoft.com/office/drawing/2014/main" id="{FBC0A3F3-3448-7E49-B5B5-C84966D595A7}"/>
              </a:ext>
            </a:extLst>
          </p:cNvPr>
          <p:cNvGrpSpPr/>
          <p:nvPr/>
        </p:nvGrpSpPr>
        <p:grpSpPr>
          <a:xfrm>
            <a:off x="11714210" y="5823417"/>
            <a:ext cx="923221" cy="923566"/>
            <a:chOff x="5779960" y="3451510"/>
            <a:chExt cx="669030" cy="669280"/>
          </a:xfrm>
          <a:solidFill>
            <a:schemeClr val="bg1"/>
          </a:solidFill>
        </p:grpSpPr>
        <p:sp>
          <p:nvSpPr>
            <p:cNvPr id="57" name="Google Shape;3743;p101">
              <a:extLst>
                <a:ext uri="{FF2B5EF4-FFF2-40B4-BE49-F238E27FC236}">
                  <a16:creationId xmlns:a16="http://schemas.microsoft.com/office/drawing/2014/main" id="{9DC7226D-C4B1-984C-A705-4223129AF389}"/>
                </a:ext>
              </a:extLst>
            </p:cNvPr>
            <p:cNvSpPr/>
            <p:nvPr/>
          </p:nvSpPr>
          <p:spPr>
            <a:xfrm>
              <a:off x="5779960" y="3451510"/>
              <a:ext cx="669030" cy="669280"/>
            </a:xfrm>
            <a:custGeom>
              <a:avLst/>
              <a:gdLst/>
              <a:ahLst/>
              <a:cxnLst/>
              <a:rect l="l" t="t" r="r" b="b"/>
              <a:pathLst>
                <a:path w="66903" h="66928" extrusionOk="0">
                  <a:moveTo>
                    <a:pt x="33451" y="66928"/>
                  </a:moveTo>
                  <a:cubicBezTo>
                    <a:pt x="14998" y="66928"/>
                    <a:pt x="0" y="51917"/>
                    <a:pt x="0" y="33464"/>
                  </a:cubicBezTo>
                  <a:cubicBezTo>
                    <a:pt x="0" y="15024"/>
                    <a:pt x="14998" y="0"/>
                    <a:pt x="33451" y="0"/>
                  </a:cubicBezTo>
                  <a:cubicBezTo>
                    <a:pt x="51904" y="0"/>
                    <a:pt x="66903" y="15024"/>
                    <a:pt x="66903" y="33464"/>
                  </a:cubicBezTo>
                  <a:cubicBezTo>
                    <a:pt x="66903" y="51917"/>
                    <a:pt x="51904" y="66928"/>
                    <a:pt x="33451" y="66928"/>
                  </a:cubicBezTo>
                  <a:close/>
                  <a:moveTo>
                    <a:pt x="33451" y="2755"/>
                  </a:moveTo>
                  <a:cubicBezTo>
                    <a:pt x="16522" y="2755"/>
                    <a:pt x="2743" y="16535"/>
                    <a:pt x="2743" y="33464"/>
                  </a:cubicBezTo>
                  <a:cubicBezTo>
                    <a:pt x="2743" y="50393"/>
                    <a:pt x="16522" y="64173"/>
                    <a:pt x="33451" y="64173"/>
                  </a:cubicBezTo>
                  <a:cubicBezTo>
                    <a:pt x="50380" y="64173"/>
                    <a:pt x="64160" y="50393"/>
                    <a:pt x="64160" y="33464"/>
                  </a:cubicBezTo>
                  <a:cubicBezTo>
                    <a:pt x="64160" y="16535"/>
                    <a:pt x="50380" y="2755"/>
                    <a:pt x="3345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8" name="Google Shape;3744;p101">
              <a:extLst>
                <a:ext uri="{FF2B5EF4-FFF2-40B4-BE49-F238E27FC236}">
                  <a16:creationId xmlns:a16="http://schemas.microsoft.com/office/drawing/2014/main" id="{F492B7C1-30CC-9C42-9768-390307AE4FE2}"/>
                </a:ext>
              </a:extLst>
            </p:cNvPr>
            <p:cNvSpPr/>
            <p:nvPr/>
          </p:nvSpPr>
          <p:spPr>
            <a:xfrm>
              <a:off x="6157950" y="3772390"/>
              <a:ext cx="126110" cy="27557"/>
            </a:xfrm>
            <a:custGeom>
              <a:avLst/>
              <a:gdLst/>
              <a:ahLst/>
              <a:cxnLst/>
              <a:rect l="l" t="t" r="r" b="b"/>
              <a:pathLst>
                <a:path w="12611" h="2755" extrusionOk="0">
                  <a:moveTo>
                    <a:pt x="12153" y="0"/>
                  </a:moveTo>
                  <a:lnTo>
                    <a:pt x="0" y="0"/>
                  </a:lnTo>
                  <a:cubicBezTo>
                    <a:pt x="139" y="444"/>
                    <a:pt x="241" y="889"/>
                    <a:pt x="241" y="1371"/>
                  </a:cubicBezTo>
                  <a:cubicBezTo>
                    <a:pt x="241" y="1854"/>
                    <a:pt x="139" y="2324"/>
                    <a:pt x="0" y="2755"/>
                  </a:cubicBezTo>
                  <a:lnTo>
                    <a:pt x="12153" y="2755"/>
                  </a:lnTo>
                  <a:cubicBezTo>
                    <a:pt x="12407" y="2755"/>
                    <a:pt x="12611" y="2540"/>
                    <a:pt x="12611" y="2298"/>
                  </a:cubicBezTo>
                  <a:lnTo>
                    <a:pt x="12611" y="457"/>
                  </a:lnTo>
                  <a:cubicBezTo>
                    <a:pt x="12611" y="215"/>
                    <a:pt x="12407" y="0"/>
                    <a:pt x="12153" y="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59" name="Google Shape;3745;p101">
              <a:extLst>
                <a:ext uri="{FF2B5EF4-FFF2-40B4-BE49-F238E27FC236}">
                  <a16:creationId xmlns:a16="http://schemas.microsoft.com/office/drawing/2014/main" id="{FB600B6D-AE3B-0740-A992-F2D2E002B0F3}"/>
                </a:ext>
              </a:extLst>
            </p:cNvPr>
            <p:cNvSpPr/>
            <p:nvPr/>
          </p:nvSpPr>
          <p:spPr>
            <a:xfrm>
              <a:off x="6100670" y="3561540"/>
              <a:ext cx="183380" cy="238370"/>
            </a:xfrm>
            <a:custGeom>
              <a:avLst/>
              <a:gdLst/>
              <a:ahLst/>
              <a:cxnLst/>
              <a:rect l="l" t="t" r="r" b="b"/>
              <a:pathLst>
                <a:path w="18338" h="23837" extrusionOk="0">
                  <a:moveTo>
                    <a:pt x="17881" y="23837"/>
                  </a:moveTo>
                  <a:lnTo>
                    <a:pt x="3213" y="23837"/>
                  </a:lnTo>
                  <a:cubicBezTo>
                    <a:pt x="1447" y="23837"/>
                    <a:pt x="0" y="22402"/>
                    <a:pt x="0" y="20624"/>
                  </a:cubicBezTo>
                  <a:lnTo>
                    <a:pt x="0" y="457"/>
                  </a:lnTo>
                  <a:cubicBezTo>
                    <a:pt x="0" y="215"/>
                    <a:pt x="203" y="0"/>
                    <a:pt x="457" y="0"/>
                  </a:cubicBezTo>
                  <a:lnTo>
                    <a:pt x="2298" y="0"/>
                  </a:lnTo>
                  <a:cubicBezTo>
                    <a:pt x="2552" y="0"/>
                    <a:pt x="2755" y="215"/>
                    <a:pt x="2755" y="457"/>
                  </a:cubicBezTo>
                  <a:lnTo>
                    <a:pt x="2755" y="20624"/>
                  </a:lnTo>
                  <a:cubicBezTo>
                    <a:pt x="2755" y="20891"/>
                    <a:pt x="2959" y="21082"/>
                    <a:pt x="3213" y="21082"/>
                  </a:cubicBezTo>
                  <a:lnTo>
                    <a:pt x="17881" y="21082"/>
                  </a:lnTo>
                  <a:cubicBezTo>
                    <a:pt x="18135" y="21082"/>
                    <a:pt x="18338" y="21297"/>
                    <a:pt x="18338" y="21539"/>
                  </a:cubicBezTo>
                  <a:lnTo>
                    <a:pt x="18338" y="23380"/>
                  </a:lnTo>
                  <a:cubicBezTo>
                    <a:pt x="18338" y="23621"/>
                    <a:pt x="18135" y="23837"/>
                    <a:pt x="17881" y="2383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60" name="Google Shape;2239;p94">
            <a:extLst>
              <a:ext uri="{FF2B5EF4-FFF2-40B4-BE49-F238E27FC236}">
                <a16:creationId xmlns:a16="http://schemas.microsoft.com/office/drawing/2014/main" id="{670FAAFB-8EC1-4C40-89AC-1F3EE4E223BA}"/>
              </a:ext>
            </a:extLst>
          </p:cNvPr>
          <p:cNvGrpSpPr/>
          <p:nvPr/>
        </p:nvGrpSpPr>
        <p:grpSpPr>
          <a:xfrm>
            <a:off x="16528914" y="5745883"/>
            <a:ext cx="730524" cy="1001100"/>
            <a:chOff x="835455" y="655315"/>
            <a:chExt cx="275310" cy="375825"/>
          </a:xfrm>
          <a:solidFill>
            <a:schemeClr val="bg1"/>
          </a:solidFill>
        </p:grpSpPr>
        <p:sp>
          <p:nvSpPr>
            <p:cNvPr id="61" name="Google Shape;2240;p94">
              <a:extLst>
                <a:ext uri="{FF2B5EF4-FFF2-40B4-BE49-F238E27FC236}">
                  <a16:creationId xmlns:a16="http://schemas.microsoft.com/office/drawing/2014/main" id="{2F30C0BE-DECB-0947-8182-557D41E00E19}"/>
                </a:ext>
              </a:extLst>
            </p:cNvPr>
            <p:cNvSpPr/>
            <p:nvPr/>
          </p:nvSpPr>
          <p:spPr>
            <a:xfrm>
              <a:off x="1063395" y="706500"/>
              <a:ext cx="47370" cy="47370"/>
            </a:xfrm>
            <a:custGeom>
              <a:avLst/>
              <a:gdLst/>
              <a:ahLst/>
              <a:cxnLst/>
              <a:rect l="l" t="t" r="r" b="b"/>
              <a:pathLst>
                <a:path w="9474" h="9474" extrusionOk="0">
                  <a:moveTo>
                    <a:pt x="1485" y="9296"/>
                  </a:moveTo>
                  <a:lnTo>
                    <a:pt x="177" y="7988"/>
                  </a:lnTo>
                  <a:cubicBezTo>
                    <a:pt x="0" y="7810"/>
                    <a:pt x="0" y="7518"/>
                    <a:pt x="177" y="7340"/>
                  </a:cubicBezTo>
                  <a:lnTo>
                    <a:pt x="7340" y="177"/>
                  </a:lnTo>
                  <a:cubicBezTo>
                    <a:pt x="7531" y="0"/>
                    <a:pt x="7823" y="0"/>
                    <a:pt x="8001" y="177"/>
                  </a:cubicBezTo>
                  <a:lnTo>
                    <a:pt x="9296" y="1485"/>
                  </a:lnTo>
                  <a:cubicBezTo>
                    <a:pt x="9474" y="1663"/>
                    <a:pt x="9474" y="1955"/>
                    <a:pt x="9296" y="2133"/>
                  </a:cubicBezTo>
                  <a:lnTo>
                    <a:pt x="2133" y="9296"/>
                  </a:lnTo>
                  <a:cubicBezTo>
                    <a:pt x="1955" y="9474"/>
                    <a:pt x="1663" y="9474"/>
                    <a:pt x="1485" y="9296"/>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62" name="Google Shape;2241;p94">
              <a:extLst>
                <a:ext uri="{FF2B5EF4-FFF2-40B4-BE49-F238E27FC236}">
                  <a16:creationId xmlns:a16="http://schemas.microsoft.com/office/drawing/2014/main" id="{4F92B1C4-D1B2-0B47-8D50-D2D122110E94}"/>
                </a:ext>
              </a:extLst>
            </p:cNvPr>
            <p:cNvSpPr/>
            <p:nvPr/>
          </p:nvSpPr>
          <p:spPr>
            <a:xfrm>
              <a:off x="841485" y="720185"/>
              <a:ext cx="263270" cy="310955"/>
            </a:xfrm>
            <a:custGeom>
              <a:avLst/>
              <a:gdLst/>
              <a:ahLst/>
              <a:cxnLst/>
              <a:rect l="l" t="t" r="r" b="b"/>
              <a:pathLst>
                <a:path w="52654" h="62191" extrusionOk="0">
                  <a:moveTo>
                    <a:pt x="26327" y="62191"/>
                  </a:moveTo>
                  <a:cubicBezTo>
                    <a:pt x="25285" y="62191"/>
                    <a:pt x="24345" y="61721"/>
                    <a:pt x="23736" y="60883"/>
                  </a:cubicBezTo>
                  <a:lnTo>
                    <a:pt x="7543" y="39014"/>
                  </a:lnTo>
                  <a:cubicBezTo>
                    <a:pt x="0" y="28816"/>
                    <a:pt x="1866" y="14668"/>
                    <a:pt x="11798" y="6794"/>
                  </a:cubicBezTo>
                  <a:cubicBezTo>
                    <a:pt x="20358" y="0"/>
                    <a:pt x="32296" y="0"/>
                    <a:pt x="40855" y="6794"/>
                  </a:cubicBezTo>
                  <a:cubicBezTo>
                    <a:pt x="50787" y="14668"/>
                    <a:pt x="52654" y="28816"/>
                    <a:pt x="45110" y="39014"/>
                  </a:cubicBezTo>
                  <a:lnTo>
                    <a:pt x="28917" y="60883"/>
                  </a:lnTo>
                  <a:cubicBezTo>
                    <a:pt x="28308" y="61721"/>
                    <a:pt x="27355" y="62191"/>
                    <a:pt x="26327" y="62191"/>
                  </a:cubicBezTo>
                  <a:close/>
                  <a:moveTo>
                    <a:pt x="26327" y="4470"/>
                  </a:moveTo>
                  <a:cubicBezTo>
                    <a:pt x="21805" y="4470"/>
                    <a:pt x="17297" y="5968"/>
                    <a:pt x="13525" y="8953"/>
                  </a:cubicBezTo>
                  <a:cubicBezTo>
                    <a:pt x="4762" y="15900"/>
                    <a:pt x="3098" y="28384"/>
                    <a:pt x="9753" y="37363"/>
                  </a:cubicBezTo>
                  <a:lnTo>
                    <a:pt x="25958" y="59245"/>
                  </a:lnTo>
                  <a:cubicBezTo>
                    <a:pt x="26073" y="59410"/>
                    <a:pt x="26238" y="59436"/>
                    <a:pt x="26327" y="59436"/>
                  </a:cubicBezTo>
                  <a:cubicBezTo>
                    <a:pt x="26416" y="59436"/>
                    <a:pt x="26581" y="59410"/>
                    <a:pt x="26695" y="59245"/>
                  </a:cubicBezTo>
                  <a:lnTo>
                    <a:pt x="42887" y="37363"/>
                  </a:lnTo>
                  <a:cubicBezTo>
                    <a:pt x="49542" y="28384"/>
                    <a:pt x="47891" y="15900"/>
                    <a:pt x="39128" y="8953"/>
                  </a:cubicBezTo>
                  <a:cubicBezTo>
                    <a:pt x="35356" y="5968"/>
                    <a:pt x="30835" y="4470"/>
                    <a:pt x="26327" y="4470"/>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63" name="Google Shape;2242;p94">
              <a:extLst>
                <a:ext uri="{FF2B5EF4-FFF2-40B4-BE49-F238E27FC236}">
                  <a16:creationId xmlns:a16="http://schemas.microsoft.com/office/drawing/2014/main" id="{AACCCF67-A4A0-A34B-AE53-A9FB6461D46D}"/>
                </a:ext>
              </a:extLst>
            </p:cNvPr>
            <p:cNvSpPr/>
            <p:nvPr/>
          </p:nvSpPr>
          <p:spPr>
            <a:xfrm>
              <a:off x="917815" y="788935"/>
              <a:ext cx="110550" cy="110485"/>
            </a:xfrm>
            <a:custGeom>
              <a:avLst/>
              <a:gdLst/>
              <a:ahLst/>
              <a:cxnLst/>
              <a:rect l="l" t="t" r="r" b="b"/>
              <a:pathLst>
                <a:path w="22110" h="22097" extrusionOk="0">
                  <a:moveTo>
                    <a:pt x="11061" y="22097"/>
                  </a:moveTo>
                  <a:cubicBezTo>
                    <a:pt x="4965" y="22097"/>
                    <a:pt x="0" y="17144"/>
                    <a:pt x="0" y="11049"/>
                  </a:cubicBezTo>
                  <a:cubicBezTo>
                    <a:pt x="0" y="4953"/>
                    <a:pt x="4965" y="0"/>
                    <a:pt x="11061" y="0"/>
                  </a:cubicBezTo>
                  <a:cubicBezTo>
                    <a:pt x="17157" y="0"/>
                    <a:pt x="22110" y="4953"/>
                    <a:pt x="22110" y="11049"/>
                  </a:cubicBezTo>
                  <a:cubicBezTo>
                    <a:pt x="22110" y="17144"/>
                    <a:pt x="17157" y="22097"/>
                    <a:pt x="11061" y="22097"/>
                  </a:cubicBezTo>
                  <a:close/>
                  <a:moveTo>
                    <a:pt x="11061" y="2755"/>
                  </a:moveTo>
                  <a:cubicBezTo>
                    <a:pt x="6489" y="2755"/>
                    <a:pt x="2768" y="6477"/>
                    <a:pt x="2768" y="11049"/>
                  </a:cubicBezTo>
                  <a:cubicBezTo>
                    <a:pt x="2768" y="15621"/>
                    <a:pt x="6489" y="19342"/>
                    <a:pt x="11061" y="19342"/>
                  </a:cubicBezTo>
                  <a:cubicBezTo>
                    <a:pt x="15633" y="19342"/>
                    <a:pt x="19354" y="15621"/>
                    <a:pt x="19354" y="11049"/>
                  </a:cubicBezTo>
                  <a:cubicBezTo>
                    <a:pt x="19354" y="6477"/>
                    <a:pt x="15633" y="2755"/>
                    <a:pt x="11061" y="2755"/>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64" name="Google Shape;2243;p94">
              <a:extLst>
                <a:ext uri="{FF2B5EF4-FFF2-40B4-BE49-F238E27FC236}">
                  <a16:creationId xmlns:a16="http://schemas.microsoft.com/office/drawing/2014/main" id="{27A4FDAE-38E7-B545-A530-7AFAD326798E}"/>
                </a:ext>
              </a:extLst>
            </p:cNvPr>
            <p:cNvSpPr/>
            <p:nvPr/>
          </p:nvSpPr>
          <p:spPr>
            <a:xfrm>
              <a:off x="968480" y="655315"/>
              <a:ext cx="13847" cy="55305"/>
            </a:xfrm>
            <a:custGeom>
              <a:avLst/>
              <a:gdLst/>
              <a:ahLst/>
              <a:cxnLst/>
              <a:rect l="l" t="t" r="r" b="b"/>
              <a:pathLst>
                <a:path w="2768" h="11061" extrusionOk="0">
                  <a:moveTo>
                    <a:pt x="2311" y="11061"/>
                  </a:moveTo>
                  <a:lnTo>
                    <a:pt x="469" y="11061"/>
                  </a:lnTo>
                  <a:cubicBezTo>
                    <a:pt x="215" y="11061"/>
                    <a:pt x="0" y="10845"/>
                    <a:pt x="0" y="10591"/>
                  </a:cubicBezTo>
                  <a:lnTo>
                    <a:pt x="0" y="469"/>
                  </a:lnTo>
                  <a:cubicBezTo>
                    <a:pt x="0" y="215"/>
                    <a:pt x="215" y="0"/>
                    <a:pt x="469" y="0"/>
                  </a:cubicBezTo>
                  <a:lnTo>
                    <a:pt x="2311" y="0"/>
                  </a:lnTo>
                  <a:cubicBezTo>
                    <a:pt x="2565" y="0"/>
                    <a:pt x="2768" y="215"/>
                    <a:pt x="2768" y="469"/>
                  </a:cubicBezTo>
                  <a:lnTo>
                    <a:pt x="2768" y="10591"/>
                  </a:lnTo>
                  <a:cubicBezTo>
                    <a:pt x="2768" y="10845"/>
                    <a:pt x="2565" y="11061"/>
                    <a:pt x="2311" y="11061"/>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65" name="Google Shape;2244;p94">
              <a:extLst>
                <a:ext uri="{FF2B5EF4-FFF2-40B4-BE49-F238E27FC236}">
                  <a16:creationId xmlns:a16="http://schemas.microsoft.com/office/drawing/2014/main" id="{BD60FFE7-CE9B-674A-B2A0-8CA8C74ED57F}"/>
                </a:ext>
              </a:extLst>
            </p:cNvPr>
            <p:cNvSpPr/>
            <p:nvPr/>
          </p:nvSpPr>
          <p:spPr>
            <a:xfrm>
              <a:off x="1063395" y="706500"/>
              <a:ext cx="47370" cy="47370"/>
            </a:xfrm>
            <a:custGeom>
              <a:avLst/>
              <a:gdLst/>
              <a:ahLst/>
              <a:cxnLst/>
              <a:rect l="l" t="t" r="r" b="b"/>
              <a:pathLst>
                <a:path w="9474" h="9474" extrusionOk="0">
                  <a:moveTo>
                    <a:pt x="1485" y="9296"/>
                  </a:moveTo>
                  <a:lnTo>
                    <a:pt x="177" y="7988"/>
                  </a:lnTo>
                  <a:cubicBezTo>
                    <a:pt x="0" y="7810"/>
                    <a:pt x="0" y="7518"/>
                    <a:pt x="177" y="7340"/>
                  </a:cubicBezTo>
                  <a:lnTo>
                    <a:pt x="7340" y="177"/>
                  </a:lnTo>
                  <a:cubicBezTo>
                    <a:pt x="7531" y="0"/>
                    <a:pt x="7823" y="0"/>
                    <a:pt x="8001" y="177"/>
                  </a:cubicBezTo>
                  <a:lnTo>
                    <a:pt x="9296" y="1485"/>
                  </a:lnTo>
                  <a:cubicBezTo>
                    <a:pt x="9474" y="1663"/>
                    <a:pt x="9474" y="1955"/>
                    <a:pt x="9296" y="2133"/>
                  </a:cubicBezTo>
                  <a:lnTo>
                    <a:pt x="2133" y="9296"/>
                  </a:lnTo>
                  <a:cubicBezTo>
                    <a:pt x="1955" y="9474"/>
                    <a:pt x="1663" y="9474"/>
                    <a:pt x="1485" y="9296"/>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66" name="Google Shape;2245;p94">
              <a:extLst>
                <a:ext uri="{FF2B5EF4-FFF2-40B4-BE49-F238E27FC236}">
                  <a16:creationId xmlns:a16="http://schemas.microsoft.com/office/drawing/2014/main" id="{30A35398-C3F8-5B4D-8065-CF26AF6C75C0}"/>
                </a:ext>
              </a:extLst>
            </p:cNvPr>
            <p:cNvSpPr/>
            <p:nvPr/>
          </p:nvSpPr>
          <p:spPr>
            <a:xfrm>
              <a:off x="835455" y="706530"/>
              <a:ext cx="47370" cy="47370"/>
            </a:xfrm>
            <a:custGeom>
              <a:avLst/>
              <a:gdLst/>
              <a:ahLst/>
              <a:cxnLst/>
              <a:rect l="l" t="t" r="r" b="b"/>
              <a:pathLst>
                <a:path w="9474" h="9474" extrusionOk="0">
                  <a:moveTo>
                    <a:pt x="9296" y="7988"/>
                  </a:moveTo>
                  <a:lnTo>
                    <a:pt x="7988" y="9296"/>
                  </a:lnTo>
                  <a:cubicBezTo>
                    <a:pt x="7810" y="9474"/>
                    <a:pt x="7518" y="9474"/>
                    <a:pt x="7340" y="9296"/>
                  </a:cubicBezTo>
                  <a:lnTo>
                    <a:pt x="177" y="2133"/>
                  </a:lnTo>
                  <a:cubicBezTo>
                    <a:pt x="0" y="1943"/>
                    <a:pt x="0" y="1651"/>
                    <a:pt x="177" y="1473"/>
                  </a:cubicBezTo>
                  <a:lnTo>
                    <a:pt x="1485" y="177"/>
                  </a:lnTo>
                  <a:cubicBezTo>
                    <a:pt x="1663" y="0"/>
                    <a:pt x="1943" y="0"/>
                    <a:pt x="2133" y="177"/>
                  </a:cubicBezTo>
                  <a:lnTo>
                    <a:pt x="9296" y="7340"/>
                  </a:lnTo>
                  <a:cubicBezTo>
                    <a:pt x="9474" y="7518"/>
                    <a:pt x="9474" y="7810"/>
                    <a:pt x="9296" y="7988"/>
                  </a:cubicBezTo>
                  <a:close/>
                </a:path>
              </a:pathLst>
            </a:custGeom>
            <a:grpFill/>
            <a:ln>
              <a:noFill/>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sp>
        <p:nvSpPr>
          <p:cNvPr id="67" name="Google Shape;1368;p90">
            <a:extLst>
              <a:ext uri="{FF2B5EF4-FFF2-40B4-BE49-F238E27FC236}">
                <a16:creationId xmlns:a16="http://schemas.microsoft.com/office/drawing/2014/main" id="{DF34A2EA-8BA1-DC40-A7D0-3FE60BEA20CC}"/>
              </a:ext>
            </a:extLst>
          </p:cNvPr>
          <p:cNvSpPr/>
          <p:nvPr/>
        </p:nvSpPr>
        <p:spPr>
          <a:xfrm>
            <a:off x="21181595" y="5803822"/>
            <a:ext cx="813637" cy="926378"/>
          </a:xfrm>
          <a:custGeom>
            <a:avLst/>
            <a:gdLst/>
            <a:ahLst/>
            <a:cxnLst/>
            <a:rect l="l" t="t" r="r" b="b"/>
            <a:pathLst>
              <a:path w="59575" h="67830" extrusionOk="0">
                <a:moveTo>
                  <a:pt x="57988" y="33947"/>
                </a:moveTo>
                <a:lnTo>
                  <a:pt x="57988" y="33947"/>
                </a:lnTo>
                <a:cubicBezTo>
                  <a:pt x="59055" y="31877"/>
                  <a:pt x="59575" y="29679"/>
                  <a:pt x="59575" y="27406"/>
                </a:cubicBezTo>
                <a:cubicBezTo>
                  <a:pt x="59575" y="22225"/>
                  <a:pt x="56807" y="17411"/>
                  <a:pt x="52324" y="14859"/>
                </a:cubicBezTo>
                <a:cubicBezTo>
                  <a:pt x="52260" y="14833"/>
                  <a:pt x="52184" y="14719"/>
                  <a:pt x="52158" y="14541"/>
                </a:cubicBezTo>
                <a:cubicBezTo>
                  <a:pt x="50685" y="6108"/>
                  <a:pt x="43510" y="0"/>
                  <a:pt x="35128" y="0"/>
                </a:cubicBezTo>
                <a:cubicBezTo>
                  <a:pt x="33350" y="0"/>
                  <a:pt x="31597" y="266"/>
                  <a:pt x="29933" y="800"/>
                </a:cubicBezTo>
                <a:cubicBezTo>
                  <a:pt x="29845" y="825"/>
                  <a:pt x="29756" y="825"/>
                  <a:pt x="29679" y="800"/>
                </a:cubicBezTo>
                <a:cubicBezTo>
                  <a:pt x="28016" y="266"/>
                  <a:pt x="26250" y="0"/>
                  <a:pt x="24460" y="0"/>
                </a:cubicBezTo>
                <a:cubicBezTo>
                  <a:pt x="16078" y="0"/>
                  <a:pt x="8940" y="6108"/>
                  <a:pt x="7454" y="14541"/>
                </a:cubicBezTo>
                <a:cubicBezTo>
                  <a:pt x="7429" y="14719"/>
                  <a:pt x="7353" y="14833"/>
                  <a:pt x="7289" y="14859"/>
                </a:cubicBezTo>
                <a:cubicBezTo>
                  <a:pt x="2806" y="17411"/>
                  <a:pt x="0" y="22212"/>
                  <a:pt x="0" y="27393"/>
                </a:cubicBezTo>
                <a:cubicBezTo>
                  <a:pt x="0" y="29667"/>
                  <a:pt x="571" y="31877"/>
                  <a:pt x="1625" y="33947"/>
                </a:cubicBezTo>
                <a:cubicBezTo>
                  <a:pt x="1676" y="34048"/>
                  <a:pt x="1676" y="34188"/>
                  <a:pt x="1638" y="34290"/>
                </a:cubicBezTo>
                <a:cubicBezTo>
                  <a:pt x="571" y="36487"/>
                  <a:pt x="0" y="38798"/>
                  <a:pt x="0" y="41148"/>
                </a:cubicBezTo>
                <a:cubicBezTo>
                  <a:pt x="0" y="47828"/>
                  <a:pt x="4203" y="53809"/>
                  <a:pt x="10414" y="56070"/>
                </a:cubicBezTo>
                <a:cubicBezTo>
                  <a:pt x="10629" y="56134"/>
                  <a:pt x="10731" y="56337"/>
                  <a:pt x="10706" y="56553"/>
                </a:cubicBezTo>
                <a:cubicBezTo>
                  <a:pt x="10680" y="56845"/>
                  <a:pt x="10668" y="57137"/>
                  <a:pt x="10668" y="57429"/>
                </a:cubicBezTo>
                <a:cubicBezTo>
                  <a:pt x="10668" y="63169"/>
                  <a:pt x="15265" y="67830"/>
                  <a:pt x="20916" y="67830"/>
                </a:cubicBezTo>
                <a:cubicBezTo>
                  <a:pt x="24980" y="67830"/>
                  <a:pt x="28117" y="66471"/>
                  <a:pt x="29806" y="64008"/>
                </a:cubicBezTo>
                <a:cubicBezTo>
                  <a:pt x="31483" y="66471"/>
                  <a:pt x="34607" y="67830"/>
                  <a:pt x="38671" y="67830"/>
                </a:cubicBezTo>
                <a:cubicBezTo>
                  <a:pt x="44323" y="67830"/>
                  <a:pt x="48933" y="63169"/>
                  <a:pt x="48933" y="57429"/>
                </a:cubicBezTo>
                <a:cubicBezTo>
                  <a:pt x="48933" y="57137"/>
                  <a:pt x="48920" y="56845"/>
                  <a:pt x="48895" y="56553"/>
                </a:cubicBezTo>
                <a:cubicBezTo>
                  <a:pt x="48869" y="56337"/>
                  <a:pt x="48996" y="56134"/>
                  <a:pt x="49212" y="56070"/>
                </a:cubicBezTo>
                <a:cubicBezTo>
                  <a:pt x="55410" y="53809"/>
                  <a:pt x="59575" y="47815"/>
                  <a:pt x="59575" y="41148"/>
                </a:cubicBezTo>
                <a:cubicBezTo>
                  <a:pt x="59575" y="38785"/>
                  <a:pt x="59055" y="36487"/>
                  <a:pt x="57988" y="34290"/>
                </a:cubicBezTo>
                <a:cubicBezTo>
                  <a:pt x="57924" y="34188"/>
                  <a:pt x="57937" y="34048"/>
                  <a:pt x="57988" y="33947"/>
                </a:cubicBezTo>
                <a:close/>
                <a:moveTo>
                  <a:pt x="55511" y="35483"/>
                </a:moveTo>
                <a:cubicBezTo>
                  <a:pt x="56387" y="37312"/>
                  <a:pt x="56819" y="39217"/>
                  <a:pt x="56819" y="41148"/>
                </a:cubicBezTo>
                <a:cubicBezTo>
                  <a:pt x="56819" y="46672"/>
                  <a:pt x="53390" y="51612"/>
                  <a:pt x="48259" y="53479"/>
                </a:cubicBezTo>
                <a:cubicBezTo>
                  <a:pt x="46888" y="53987"/>
                  <a:pt x="46024" y="55346"/>
                  <a:pt x="46151" y="56819"/>
                </a:cubicBezTo>
                <a:cubicBezTo>
                  <a:pt x="46177" y="57023"/>
                  <a:pt x="46177" y="57226"/>
                  <a:pt x="46177" y="57429"/>
                </a:cubicBezTo>
                <a:cubicBezTo>
                  <a:pt x="46177" y="61658"/>
                  <a:pt x="42811" y="65087"/>
                  <a:pt x="38671" y="65087"/>
                </a:cubicBezTo>
                <a:cubicBezTo>
                  <a:pt x="36918" y="65087"/>
                  <a:pt x="32727" y="64731"/>
                  <a:pt x="31521" y="61341"/>
                </a:cubicBezTo>
                <a:cubicBezTo>
                  <a:pt x="31432" y="61112"/>
                  <a:pt x="31305" y="60921"/>
                  <a:pt x="31165" y="60756"/>
                </a:cubicBezTo>
                <a:lnTo>
                  <a:pt x="31165" y="53162"/>
                </a:lnTo>
                <a:lnTo>
                  <a:pt x="35750" y="53162"/>
                </a:lnTo>
                <a:lnTo>
                  <a:pt x="35750" y="53619"/>
                </a:lnTo>
                <a:cubicBezTo>
                  <a:pt x="35750" y="54876"/>
                  <a:pt x="36779" y="55905"/>
                  <a:pt x="38049" y="55905"/>
                </a:cubicBezTo>
                <a:lnTo>
                  <a:pt x="41694" y="55905"/>
                </a:lnTo>
                <a:cubicBezTo>
                  <a:pt x="42951" y="55905"/>
                  <a:pt x="43980" y="54876"/>
                  <a:pt x="43980" y="53619"/>
                </a:cubicBezTo>
                <a:lnTo>
                  <a:pt x="43980" y="49961"/>
                </a:lnTo>
                <a:cubicBezTo>
                  <a:pt x="43980" y="48691"/>
                  <a:pt x="42951" y="47663"/>
                  <a:pt x="41694" y="47663"/>
                </a:cubicBezTo>
                <a:lnTo>
                  <a:pt x="38049" y="47663"/>
                </a:lnTo>
                <a:cubicBezTo>
                  <a:pt x="36779" y="47663"/>
                  <a:pt x="35750" y="48691"/>
                  <a:pt x="35750" y="49961"/>
                </a:cubicBezTo>
                <a:lnTo>
                  <a:pt x="35750" y="50419"/>
                </a:lnTo>
                <a:lnTo>
                  <a:pt x="31165" y="50419"/>
                </a:lnTo>
                <a:lnTo>
                  <a:pt x="31165" y="43091"/>
                </a:lnTo>
                <a:lnTo>
                  <a:pt x="33388" y="43091"/>
                </a:lnTo>
                <a:cubicBezTo>
                  <a:pt x="35610" y="43091"/>
                  <a:pt x="37579" y="41148"/>
                  <a:pt x="37579" y="38874"/>
                </a:cubicBezTo>
                <a:cubicBezTo>
                  <a:pt x="37579" y="37147"/>
                  <a:pt x="38900" y="35750"/>
                  <a:pt x="40640" y="35750"/>
                </a:cubicBezTo>
                <a:lnTo>
                  <a:pt x="41249" y="35750"/>
                </a:lnTo>
                <a:lnTo>
                  <a:pt x="41249" y="36220"/>
                </a:lnTo>
                <a:cubicBezTo>
                  <a:pt x="41249" y="37490"/>
                  <a:pt x="42252" y="38506"/>
                  <a:pt x="43510" y="38506"/>
                </a:cubicBezTo>
                <a:lnTo>
                  <a:pt x="47193" y="38506"/>
                </a:lnTo>
                <a:cubicBezTo>
                  <a:pt x="48463" y="38506"/>
                  <a:pt x="49491" y="37477"/>
                  <a:pt x="49491" y="36220"/>
                </a:cubicBezTo>
                <a:lnTo>
                  <a:pt x="49491" y="32550"/>
                </a:lnTo>
                <a:cubicBezTo>
                  <a:pt x="49491" y="31280"/>
                  <a:pt x="48463" y="30251"/>
                  <a:pt x="47193" y="30251"/>
                </a:cubicBezTo>
                <a:lnTo>
                  <a:pt x="43510" y="30251"/>
                </a:lnTo>
                <a:cubicBezTo>
                  <a:pt x="42252" y="30251"/>
                  <a:pt x="41249" y="31292"/>
                  <a:pt x="41249" y="32562"/>
                </a:cubicBezTo>
                <a:lnTo>
                  <a:pt x="41249" y="33007"/>
                </a:lnTo>
                <a:lnTo>
                  <a:pt x="40640" y="32994"/>
                </a:lnTo>
                <a:cubicBezTo>
                  <a:pt x="37388" y="32994"/>
                  <a:pt x="34823" y="35623"/>
                  <a:pt x="34823" y="38874"/>
                </a:cubicBezTo>
                <a:cubicBezTo>
                  <a:pt x="34823" y="39649"/>
                  <a:pt x="34112" y="40335"/>
                  <a:pt x="33388" y="40335"/>
                </a:cubicBezTo>
                <a:lnTo>
                  <a:pt x="31165" y="40335"/>
                </a:lnTo>
                <a:lnTo>
                  <a:pt x="31165" y="27508"/>
                </a:lnTo>
                <a:lnTo>
                  <a:pt x="33337" y="27508"/>
                </a:lnTo>
                <a:cubicBezTo>
                  <a:pt x="34912" y="27508"/>
                  <a:pt x="36398" y="26873"/>
                  <a:pt x="37515" y="25755"/>
                </a:cubicBezTo>
                <a:lnTo>
                  <a:pt x="38493" y="24752"/>
                </a:lnTo>
                <a:lnTo>
                  <a:pt x="41732" y="24752"/>
                </a:lnTo>
                <a:cubicBezTo>
                  <a:pt x="42989" y="24752"/>
                  <a:pt x="43980" y="23749"/>
                  <a:pt x="43980" y="22491"/>
                </a:cubicBezTo>
                <a:lnTo>
                  <a:pt x="43980" y="18796"/>
                </a:lnTo>
                <a:cubicBezTo>
                  <a:pt x="43980" y="17526"/>
                  <a:pt x="42964" y="16497"/>
                  <a:pt x="41706" y="16497"/>
                </a:cubicBezTo>
                <a:lnTo>
                  <a:pt x="38023" y="16497"/>
                </a:lnTo>
                <a:cubicBezTo>
                  <a:pt x="36753" y="16497"/>
                  <a:pt x="35737" y="17487"/>
                  <a:pt x="35737" y="18757"/>
                </a:cubicBezTo>
                <a:lnTo>
                  <a:pt x="35737" y="22453"/>
                </a:lnTo>
                <a:cubicBezTo>
                  <a:pt x="35737" y="22796"/>
                  <a:pt x="35814" y="23139"/>
                  <a:pt x="35953" y="23431"/>
                </a:cubicBezTo>
                <a:lnTo>
                  <a:pt x="35559" y="23812"/>
                </a:lnTo>
                <a:cubicBezTo>
                  <a:pt x="34975" y="24409"/>
                  <a:pt x="34175" y="24752"/>
                  <a:pt x="33337" y="24752"/>
                </a:cubicBezTo>
                <a:lnTo>
                  <a:pt x="31165" y="24752"/>
                </a:lnTo>
                <a:lnTo>
                  <a:pt x="31165" y="3314"/>
                </a:lnTo>
                <a:cubicBezTo>
                  <a:pt x="32435" y="2933"/>
                  <a:pt x="33769" y="2743"/>
                  <a:pt x="35128" y="2743"/>
                </a:cubicBezTo>
                <a:cubicBezTo>
                  <a:pt x="42176" y="2743"/>
                  <a:pt x="48196" y="7899"/>
                  <a:pt x="49441" y="15011"/>
                </a:cubicBezTo>
                <a:cubicBezTo>
                  <a:pt x="49618" y="15989"/>
                  <a:pt x="50165" y="16802"/>
                  <a:pt x="50952" y="17246"/>
                </a:cubicBezTo>
                <a:cubicBezTo>
                  <a:pt x="54584" y="19316"/>
                  <a:pt x="56819" y="23202"/>
                  <a:pt x="56819" y="27406"/>
                </a:cubicBezTo>
                <a:cubicBezTo>
                  <a:pt x="56819" y="29235"/>
                  <a:pt x="56400" y="31013"/>
                  <a:pt x="55549" y="32689"/>
                </a:cubicBezTo>
                <a:cubicBezTo>
                  <a:pt x="55092" y="33566"/>
                  <a:pt x="55079" y="34607"/>
                  <a:pt x="55511" y="35483"/>
                </a:cubicBezTo>
                <a:close/>
                <a:moveTo>
                  <a:pt x="28092" y="61341"/>
                </a:moveTo>
                <a:cubicBezTo>
                  <a:pt x="26898" y="64731"/>
                  <a:pt x="22682" y="65087"/>
                  <a:pt x="20916" y="65087"/>
                </a:cubicBezTo>
                <a:cubicBezTo>
                  <a:pt x="16789" y="65087"/>
                  <a:pt x="13423" y="61658"/>
                  <a:pt x="13423" y="57429"/>
                </a:cubicBezTo>
                <a:cubicBezTo>
                  <a:pt x="13423" y="57226"/>
                  <a:pt x="13436" y="57010"/>
                  <a:pt x="13449" y="56807"/>
                </a:cubicBezTo>
                <a:cubicBezTo>
                  <a:pt x="13589" y="55346"/>
                  <a:pt x="12725" y="53987"/>
                  <a:pt x="11341" y="53479"/>
                </a:cubicBezTo>
                <a:cubicBezTo>
                  <a:pt x="6223" y="51612"/>
                  <a:pt x="2743" y="46672"/>
                  <a:pt x="2743" y="41148"/>
                </a:cubicBezTo>
                <a:cubicBezTo>
                  <a:pt x="2743" y="39217"/>
                  <a:pt x="3225" y="37312"/>
                  <a:pt x="4102" y="35483"/>
                </a:cubicBezTo>
                <a:cubicBezTo>
                  <a:pt x="4533" y="34607"/>
                  <a:pt x="4521" y="33566"/>
                  <a:pt x="4076" y="32689"/>
                </a:cubicBezTo>
                <a:cubicBezTo>
                  <a:pt x="3213" y="31013"/>
                  <a:pt x="2743" y="29222"/>
                  <a:pt x="2743" y="27393"/>
                </a:cubicBezTo>
                <a:cubicBezTo>
                  <a:pt x="2743" y="23190"/>
                  <a:pt x="5029" y="19316"/>
                  <a:pt x="8648" y="17246"/>
                </a:cubicBezTo>
                <a:cubicBezTo>
                  <a:pt x="9448" y="16802"/>
                  <a:pt x="9994" y="15989"/>
                  <a:pt x="10159" y="15011"/>
                </a:cubicBezTo>
                <a:cubicBezTo>
                  <a:pt x="11404" y="7899"/>
                  <a:pt x="17424" y="2743"/>
                  <a:pt x="24460" y="2743"/>
                </a:cubicBezTo>
                <a:cubicBezTo>
                  <a:pt x="25819" y="2743"/>
                  <a:pt x="27139" y="2933"/>
                  <a:pt x="28409" y="3302"/>
                </a:cubicBezTo>
                <a:lnTo>
                  <a:pt x="28409" y="14668"/>
                </a:lnTo>
                <a:lnTo>
                  <a:pt x="23825" y="14668"/>
                </a:lnTo>
                <a:lnTo>
                  <a:pt x="23825" y="14211"/>
                </a:lnTo>
                <a:cubicBezTo>
                  <a:pt x="23825" y="12954"/>
                  <a:pt x="22796" y="11925"/>
                  <a:pt x="21526" y="11925"/>
                </a:cubicBezTo>
                <a:lnTo>
                  <a:pt x="17881" y="11925"/>
                </a:lnTo>
                <a:cubicBezTo>
                  <a:pt x="16611" y="11925"/>
                  <a:pt x="15582" y="12954"/>
                  <a:pt x="15582" y="14211"/>
                </a:cubicBezTo>
                <a:lnTo>
                  <a:pt x="15582" y="17868"/>
                </a:lnTo>
                <a:cubicBezTo>
                  <a:pt x="15582" y="19126"/>
                  <a:pt x="16611" y="20154"/>
                  <a:pt x="17881" y="20154"/>
                </a:cubicBezTo>
                <a:lnTo>
                  <a:pt x="21526" y="20154"/>
                </a:lnTo>
                <a:cubicBezTo>
                  <a:pt x="22796" y="20154"/>
                  <a:pt x="23825" y="19126"/>
                  <a:pt x="23825" y="17868"/>
                </a:cubicBezTo>
                <a:lnTo>
                  <a:pt x="23825" y="17424"/>
                </a:lnTo>
                <a:lnTo>
                  <a:pt x="28409" y="17424"/>
                </a:lnTo>
                <a:lnTo>
                  <a:pt x="28409" y="24752"/>
                </a:lnTo>
                <a:lnTo>
                  <a:pt x="27889" y="24752"/>
                </a:lnTo>
                <a:cubicBezTo>
                  <a:pt x="24777" y="24752"/>
                  <a:pt x="22136" y="27355"/>
                  <a:pt x="21996" y="30505"/>
                </a:cubicBezTo>
                <a:cubicBezTo>
                  <a:pt x="21983" y="30543"/>
                  <a:pt x="21983" y="30594"/>
                  <a:pt x="21983" y="30632"/>
                </a:cubicBezTo>
                <a:cubicBezTo>
                  <a:pt x="21983" y="31407"/>
                  <a:pt x="21348" y="32080"/>
                  <a:pt x="20650" y="32080"/>
                </a:cubicBezTo>
                <a:lnTo>
                  <a:pt x="18313" y="32080"/>
                </a:lnTo>
                <a:lnTo>
                  <a:pt x="18313" y="31623"/>
                </a:lnTo>
                <a:cubicBezTo>
                  <a:pt x="18313" y="30365"/>
                  <a:pt x="17297" y="29337"/>
                  <a:pt x="16027" y="29337"/>
                </a:cubicBezTo>
                <a:lnTo>
                  <a:pt x="12369" y="29337"/>
                </a:lnTo>
                <a:cubicBezTo>
                  <a:pt x="11112" y="29337"/>
                  <a:pt x="10083" y="30365"/>
                  <a:pt x="10083" y="31623"/>
                </a:cubicBezTo>
                <a:lnTo>
                  <a:pt x="10083" y="35293"/>
                </a:lnTo>
                <a:cubicBezTo>
                  <a:pt x="10083" y="36550"/>
                  <a:pt x="11112" y="37579"/>
                  <a:pt x="12369" y="37579"/>
                </a:cubicBezTo>
                <a:lnTo>
                  <a:pt x="16027" y="37579"/>
                </a:lnTo>
                <a:cubicBezTo>
                  <a:pt x="17297" y="37579"/>
                  <a:pt x="18326" y="36563"/>
                  <a:pt x="18326" y="35293"/>
                </a:cubicBezTo>
                <a:lnTo>
                  <a:pt x="18326" y="34836"/>
                </a:lnTo>
                <a:lnTo>
                  <a:pt x="20650" y="34836"/>
                </a:lnTo>
                <a:cubicBezTo>
                  <a:pt x="22758" y="34836"/>
                  <a:pt x="24561" y="33083"/>
                  <a:pt x="24726" y="30949"/>
                </a:cubicBezTo>
                <a:cubicBezTo>
                  <a:pt x="24739" y="30886"/>
                  <a:pt x="24739" y="30822"/>
                  <a:pt x="24739" y="30759"/>
                </a:cubicBezTo>
                <a:cubicBezTo>
                  <a:pt x="24739" y="28981"/>
                  <a:pt x="26174" y="27508"/>
                  <a:pt x="27889" y="27508"/>
                </a:cubicBezTo>
                <a:lnTo>
                  <a:pt x="28409" y="27508"/>
                </a:lnTo>
                <a:lnTo>
                  <a:pt x="28409" y="40335"/>
                </a:lnTo>
                <a:lnTo>
                  <a:pt x="26225" y="40335"/>
                </a:lnTo>
                <a:cubicBezTo>
                  <a:pt x="24650" y="40335"/>
                  <a:pt x="23177" y="40944"/>
                  <a:pt x="22059" y="42062"/>
                </a:cubicBezTo>
                <a:lnTo>
                  <a:pt x="21081" y="43078"/>
                </a:lnTo>
                <a:lnTo>
                  <a:pt x="16967" y="43078"/>
                </a:lnTo>
                <a:cubicBezTo>
                  <a:pt x="15697" y="43078"/>
                  <a:pt x="14655" y="44119"/>
                  <a:pt x="14655" y="45377"/>
                </a:cubicBezTo>
                <a:lnTo>
                  <a:pt x="14655" y="49034"/>
                </a:lnTo>
                <a:cubicBezTo>
                  <a:pt x="14655" y="50292"/>
                  <a:pt x="15697" y="51333"/>
                  <a:pt x="16967" y="51333"/>
                </a:cubicBezTo>
                <a:lnTo>
                  <a:pt x="20612" y="51333"/>
                </a:lnTo>
                <a:cubicBezTo>
                  <a:pt x="21869" y="51333"/>
                  <a:pt x="22898" y="50292"/>
                  <a:pt x="22898" y="49034"/>
                </a:cubicBezTo>
                <a:lnTo>
                  <a:pt x="22898" y="45377"/>
                </a:lnTo>
                <a:cubicBezTo>
                  <a:pt x="22898" y="45288"/>
                  <a:pt x="22910" y="45186"/>
                  <a:pt x="22910" y="45097"/>
                </a:cubicBezTo>
                <a:lnTo>
                  <a:pt x="24003" y="44005"/>
                </a:lnTo>
                <a:cubicBezTo>
                  <a:pt x="24599" y="43408"/>
                  <a:pt x="25400" y="43091"/>
                  <a:pt x="26225" y="43091"/>
                </a:cubicBezTo>
                <a:lnTo>
                  <a:pt x="28409" y="43091"/>
                </a:lnTo>
                <a:lnTo>
                  <a:pt x="28409" y="60794"/>
                </a:lnTo>
                <a:cubicBezTo>
                  <a:pt x="28282" y="60960"/>
                  <a:pt x="28168" y="61137"/>
                  <a:pt x="28092" y="61341"/>
                </a:cubicBezTo>
                <a:close/>
                <a:moveTo>
                  <a:pt x="38493" y="22009"/>
                </a:moveTo>
                <a:lnTo>
                  <a:pt x="38493" y="19253"/>
                </a:lnTo>
                <a:lnTo>
                  <a:pt x="41249" y="19253"/>
                </a:lnTo>
                <a:lnTo>
                  <a:pt x="41249" y="22009"/>
                </a:lnTo>
                <a:close/>
                <a:moveTo>
                  <a:pt x="43980" y="35750"/>
                </a:moveTo>
                <a:lnTo>
                  <a:pt x="43980" y="32994"/>
                </a:lnTo>
                <a:lnTo>
                  <a:pt x="46736" y="32994"/>
                </a:lnTo>
                <a:lnTo>
                  <a:pt x="46736" y="35750"/>
                </a:lnTo>
                <a:close/>
                <a:moveTo>
                  <a:pt x="17424" y="48577"/>
                </a:moveTo>
                <a:lnTo>
                  <a:pt x="17424" y="45847"/>
                </a:lnTo>
                <a:lnTo>
                  <a:pt x="20154" y="45847"/>
                </a:lnTo>
                <a:lnTo>
                  <a:pt x="20154" y="48577"/>
                </a:lnTo>
                <a:close/>
                <a:moveTo>
                  <a:pt x="12814" y="34836"/>
                </a:moveTo>
                <a:lnTo>
                  <a:pt x="12814" y="32092"/>
                </a:lnTo>
                <a:lnTo>
                  <a:pt x="15570" y="32092"/>
                </a:lnTo>
                <a:lnTo>
                  <a:pt x="15570" y="34836"/>
                </a:lnTo>
                <a:close/>
                <a:moveTo>
                  <a:pt x="18338" y="17411"/>
                </a:moveTo>
                <a:lnTo>
                  <a:pt x="18338" y="14668"/>
                </a:lnTo>
                <a:lnTo>
                  <a:pt x="21069" y="14668"/>
                </a:lnTo>
                <a:lnTo>
                  <a:pt x="21069" y="17411"/>
                </a:lnTo>
                <a:close/>
                <a:moveTo>
                  <a:pt x="38493" y="53149"/>
                </a:moveTo>
                <a:lnTo>
                  <a:pt x="38493" y="50419"/>
                </a:lnTo>
                <a:lnTo>
                  <a:pt x="41236" y="50419"/>
                </a:lnTo>
                <a:lnTo>
                  <a:pt x="41236" y="53149"/>
                </a:lnTo>
                <a:close/>
              </a:path>
            </a:pathLst>
          </a:custGeom>
          <a:solidFill>
            <a:schemeClr val="bg1"/>
          </a:solid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Tree>
    <p:extLst>
      <p:ext uri="{BB962C8B-B14F-4D97-AF65-F5344CB8AC3E}">
        <p14:creationId xmlns:p14="http://schemas.microsoft.com/office/powerpoint/2010/main" val="111628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phone&#10;&#10;Description automatically generated with low confidence">
            <a:extLst>
              <a:ext uri="{FF2B5EF4-FFF2-40B4-BE49-F238E27FC236}">
                <a16:creationId xmlns:a16="http://schemas.microsoft.com/office/drawing/2014/main" id="{8E0E3297-8EF6-3D15-A54D-9825BE0D647C}"/>
              </a:ext>
            </a:extLst>
          </p:cNvPr>
          <p:cNvPicPr>
            <a:picLocks noChangeAspect="1"/>
          </p:cNvPicPr>
          <p:nvPr/>
        </p:nvPicPr>
        <p:blipFill rotWithShape="1">
          <a:blip r:embed="rId3"/>
          <a:srcRect t="17478" b="7616"/>
          <a:stretch/>
        </p:blipFill>
        <p:spPr>
          <a:xfrm>
            <a:off x="12193587" y="0"/>
            <a:ext cx="12193588"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7" name="Title 2">
            <a:extLst>
              <a:ext uri="{FF2B5EF4-FFF2-40B4-BE49-F238E27FC236}">
                <a16:creationId xmlns:a16="http://schemas.microsoft.com/office/drawing/2014/main" id="{C33B80D5-6812-5B4D-80AC-E4CBA9C41BE1}"/>
              </a:ext>
            </a:extLst>
          </p:cNvPr>
          <p:cNvSpPr txBox="1">
            <a:spLocks/>
          </p:cNvSpPr>
          <p:nvPr/>
        </p:nvSpPr>
        <p:spPr>
          <a:xfrm>
            <a:off x="932689" y="3704048"/>
            <a:ext cx="9965497"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الصور ومقاطع الفيديو التي تم التلاعب بها</a:t>
            </a:r>
            <a:endParaRPr lang="en-US" dirty="0"/>
          </a:p>
        </p:txBody>
      </p:sp>
      <p:sp>
        <p:nvSpPr>
          <p:cNvPr id="8" name="Text Placeholder 4">
            <a:extLst>
              <a:ext uri="{FF2B5EF4-FFF2-40B4-BE49-F238E27FC236}">
                <a16:creationId xmlns:a16="http://schemas.microsoft.com/office/drawing/2014/main" id="{80BB819F-367E-774C-BE61-37F069106F69}"/>
              </a:ext>
            </a:extLst>
          </p:cNvPr>
          <p:cNvSpPr txBox="1">
            <a:spLocks/>
          </p:cNvSpPr>
          <p:nvPr/>
        </p:nvSpPr>
        <p:spPr>
          <a:xfrm>
            <a:off x="931068" y="5029200"/>
            <a:ext cx="9967119" cy="53042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توجد درجات متفاوتة من الخداع في الصور ومقاطع الفيديو التي تم التلاعب بها:</a:t>
            </a:r>
          </a:p>
          <a:p>
            <a:pPr algn="r" defTabSz="1828800" rtl="1">
              <a:lnSpc>
                <a:spcPts val="4200"/>
              </a:lnSpc>
              <a:spcAft>
                <a:spcPts val="1800"/>
              </a:spcAft>
              <a:buSzPct val="100000"/>
              <a:buNone/>
              <a:defRPr/>
            </a:pPr>
            <a:r>
              <a:rPr lang="ar-EG" sz="2800" b="1" spc="40" dirty="0">
                <a:solidFill>
                  <a:schemeClr val="accent1"/>
                </a:solidFill>
                <a:latin typeface="Optimistic Text" panose="020B0503020203020204" pitchFamily="34" charset="0"/>
                <a:sym typeface="Arial"/>
              </a:rPr>
              <a:t>التزييف الرخيص </a:t>
            </a:r>
            <a:r>
              <a:rPr lang="ar-EG" sz="2800" spc="40" dirty="0">
                <a:latin typeface="Optimistic Text" panose="020B0503020203020204" pitchFamily="34" charset="0"/>
                <a:sym typeface="Arial"/>
              </a:rPr>
              <a:t>هي التلاعب بالمحتوى الرقمي باستخدام أدوات تحرير بسيطة. قد يشمل ذلك معالجة الصور باستخدام برنامج </a:t>
            </a:r>
            <a:r>
              <a:rPr lang="en-US" sz="2800" spc="40" dirty="0">
                <a:latin typeface="Optimistic Text" panose="020B0503020203020204" pitchFamily="34" charset="0"/>
                <a:sym typeface="Arial"/>
              </a:rPr>
              <a:t>Photoshop</a:t>
            </a:r>
            <a:r>
              <a:rPr lang="ar-EG" sz="2800" spc="40" dirty="0">
                <a:latin typeface="Optimistic Text" panose="020B0503020203020204" pitchFamily="34" charset="0"/>
                <a:sym typeface="Arial"/>
              </a:rPr>
              <a:t> أو برامج أخرى لإضافة أو حذف أشياء داخل صورة أو تغيير سرعة مقطع صوتي أو فيديو.</a:t>
            </a:r>
          </a:p>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تتضمن تقنية </a:t>
            </a:r>
            <a:r>
              <a:rPr lang="ar-EG" sz="2800" b="1" spc="40" dirty="0">
                <a:solidFill>
                  <a:schemeClr val="accent1"/>
                </a:solidFill>
                <a:latin typeface="Optimistic Text" panose="020B0503020203020204" pitchFamily="34" charset="0"/>
                <a:sym typeface="Arial"/>
              </a:rPr>
              <a:t>التزييف العميق </a:t>
            </a:r>
            <a:r>
              <a:rPr lang="ar-EG" sz="2800" spc="40" dirty="0">
                <a:latin typeface="Optimistic Text" panose="020B0503020203020204" pitchFamily="34" charset="0"/>
                <a:sym typeface="Arial"/>
              </a:rPr>
              <a:t>التلاعب بالمحتوى الرقمي من خلال أدوات التحرير المتقدمة باستخدام الذكاء الاصطناعي</a:t>
            </a:r>
            <a:endParaRPr lang="en-US" sz="2800" spc="40" dirty="0">
              <a:latin typeface="Optimistic Text" panose="020B0503020203020204" pitchFamily="34" charset="0"/>
              <a:sym typeface="Arial"/>
            </a:endParaRPr>
          </a:p>
        </p:txBody>
      </p:sp>
      <p:sp>
        <p:nvSpPr>
          <p:cNvPr id="6" name="TextBox 5">
            <a:extLst>
              <a:ext uri="{FF2B5EF4-FFF2-40B4-BE49-F238E27FC236}">
                <a16:creationId xmlns:a16="http://schemas.microsoft.com/office/drawing/2014/main" id="{63961D2A-B220-134C-BB57-D75353B3FFC3}"/>
              </a:ext>
            </a:extLst>
          </p:cNvPr>
          <p:cNvSpPr txBox="1"/>
          <p:nvPr/>
        </p:nvSpPr>
        <p:spPr>
          <a:xfrm>
            <a:off x="947631" y="11353800"/>
            <a:ext cx="7816956"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0" name="TextBox 9">
            <a:extLst>
              <a:ext uri="{FF2B5EF4-FFF2-40B4-BE49-F238E27FC236}">
                <a16:creationId xmlns:a16="http://schemas.microsoft.com/office/drawing/2014/main" id="{49739525-FCB2-364C-A88D-DACAF24D239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22</a:t>
            </a:fld>
            <a:endParaRPr lang="en-US" dirty="0">
              <a:solidFill>
                <a:schemeClr val="bg2"/>
              </a:solidFill>
            </a:endParaRPr>
          </a:p>
        </p:txBody>
      </p:sp>
    </p:spTree>
    <p:extLst>
      <p:ext uri="{BB962C8B-B14F-4D97-AF65-F5344CB8AC3E}">
        <p14:creationId xmlns:p14="http://schemas.microsoft.com/office/powerpoint/2010/main" val="341891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490D3FCB-1104-3C4D-AC72-FAA1DB9992EE}"/>
              </a:ext>
            </a:extLst>
          </p:cNvPr>
          <p:cNvSpPr txBox="1"/>
          <p:nvPr/>
        </p:nvSpPr>
        <p:spPr>
          <a:xfrm>
            <a:off x="947631" y="11963400"/>
            <a:ext cx="15008332" cy="8191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م. سومرز (21 يوليو 2020). شرح التزييف العميق. معهد ماساتشوستس للتكنولوجيا سلون.</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Title 2">
            <a:extLst>
              <a:ext uri="{FF2B5EF4-FFF2-40B4-BE49-F238E27FC236}">
                <a16:creationId xmlns:a16="http://schemas.microsoft.com/office/drawing/2014/main" id="{790C64F6-89B9-D549-AFFE-08A8E31B24E1}"/>
              </a:ext>
            </a:extLst>
          </p:cNvPr>
          <p:cNvSpPr txBox="1">
            <a:spLocks/>
          </p:cNvSpPr>
          <p:nvPr/>
        </p:nvSpPr>
        <p:spPr>
          <a:xfrm>
            <a:off x="932689" y="2586448"/>
            <a:ext cx="21776498" cy="1172752"/>
          </a:xfrm>
          <a:prstGeom prst="rect">
            <a:avLst/>
          </a:prstGeom>
        </p:spPr>
        <p:txBody>
          <a:bodyPr vert="horz" lIns="0" tIns="0" rIns="0" bIns="0" rtlCol="0" anchor="b">
            <a:noAutofit/>
          </a:bodyPr>
          <a:lstStyle>
            <a:defPPr marR="0" lvl="0" algn="l" rtl="0">
              <a:lnSpc>
                <a:spcPct val="100000"/>
              </a:lnSpc>
              <a:spcBef>
                <a:spcPts val="0"/>
              </a:spcBef>
              <a:spcAft>
                <a:spcPts val="0"/>
              </a:spcAft>
              <a:defRPr/>
            </a:defPPr>
            <a:lvl1pPr marL="0" indent="0" defTabSz="1828800" eaLnBrk="1" fontAlgn="base" hangingPunct="1">
              <a:lnSpc>
                <a:spcPts val="7200"/>
              </a:lnSpc>
              <a:buSzPct val="25000"/>
              <a:buNone/>
              <a:tabLst/>
              <a:defRPr sz="6000" spc="260" baseline="0">
                <a:latin typeface="Optimistic Display" panose="020B0603020203020204" pitchFamily="34" charset="0"/>
                <a:cs typeface="Optimistic Display" panose="020B06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algn="r" rtl="1"/>
            <a:r>
              <a:rPr lang="ar-EG" dirty="0"/>
              <a:t>كيف يمكنك معرفة ما إذا كنت تشاهد تزييف عميق؟</a:t>
            </a:r>
            <a:endParaRPr lang="en-US" dirty="0"/>
          </a:p>
        </p:txBody>
      </p:sp>
      <p:sp>
        <p:nvSpPr>
          <p:cNvPr id="11" name="Text Placeholder 4">
            <a:extLst>
              <a:ext uri="{FF2B5EF4-FFF2-40B4-BE49-F238E27FC236}">
                <a16:creationId xmlns:a16="http://schemas.microsoft.com/office/drawing/2014/main" id="{C68076B0-5DF6-E64B-93A5-25968EEDDFA2}"/>
              </a:ext>
            </a:extLst>
          </p:cNvPr>
          <p:cNvSpPr txBox="1">
            <a:spLocks/>
          </p:cNvSpPr>
          <p:nvPr/>
        </p:nvSpPr>
        <p:spPr>
          <a:xfrm>
            <a:off x="931067" y="3911600"/>
            <a:ext cx="21778119" cy="4632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ابحث عن كثب عن التناقضات المرئية:</a:t>
            </a:r>
            <a:endParaRPr lang="en-US" sz="2800" spc="40" dirty="0">
              <a:latin typeface="Optimistic Text" panose="020B0503020203020204" pitchFamily="34" charset="0"/>
              <a:sym typeface="Arial"/>
            </a:endParaRPr>
          </a:p>
        </p:txBody>
      </p:sp>
      <p:sp>
        <p:nvSpPr>
          <p:cNvPr id="12" name="Text Placeholder 4">
            <a:extLst>
              <a:ext uri="{FF2B5EF4-FFF2-40B4-BE49-F238E27FC236}">
                <a16:creationId xmlns:a16="http://schemas.microsoft.com/office/drawing/2014/main" id="{F83142E7-3FF2-0041-B76E-80051060A7ED}"/>
              </a:ext>
            </a:extLst>
          </p:cNvPr>
          <p:cNvSpPr txBox="1">
            <a:spLocks/>
          </p:cNvSpPr>
          <p:nvPr/>
        </p:nvSpPr>
        <p:spPr>
          <a:xfrm>
            <a:off x="931067" y="10542070"/>
            <a:ext cx="22840487" cy="114934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أنشأ </a:t>
            </a:r>
            <a:r>
              <a:rPr lang="en-US" sz="2800" spc="40" dirty="0">
                <a:latin typeface="Optimistic Text" panose="020B0503020203020204" pitchFamily="34" charset="0"/>
                <a:sym typeface="Arial"/>
              </a:rPr>
              <a:t>MIT Media Lab </a:t>
            </a:r>
            <a:r>
              <a:rPr lang="ar-EG" sz="2800" spc="40" dirty="0">
                <a:latin typeface="Optimistic Text" panose="020B0503020203020204" pitchFamily="34" charset="0"/>
                <a:sym typeface="Arial"/>
              </a:rPr>
              <a:t>أ يضًا موردًا يحتوي على ثمانية أسئلة لمساعدة الأشخاص على اكتشاف التزييف العميق: </a:t>
            </a:r>
            <a:r>
              <a:rPr lang="ar-EG" sz="2800" spc="40" dirty="0">
                <a:latin typeface="Optimistic Text" panose="020B0503020203020204" pitchFamily="34" charset="0"/>
                <a:sym typeface="Arial"/>
                <a:hlinkClick r:id="rId4"/>
              </a:rPr>
              <a:t>اكتشاف التزييف العميق: كيفية مواجهة المعلومات الخاطئة التي أنشأها الذكاء الاصطناعي</a:t>
            </a:r>
            <a:endParaRPr lang="ar-EG" sz="2800" spc="40" dirty="0">
              <a:latin typeface="Optimistic Text" panose="020B0503020203020204" pitchFamily="34" charset="0"/>
              <a:sym typeface="Arial"/>
            </a:endParaRPr>
          </a:p>
        </p:txBody>
      </p:sp>
      <p:sp>
        <p:nvSpPr>
          <p:cNvPr id="15" name="Google Shape;984;p86">
            <a:extLst>
              <a:ext uri="{FF2B5EF4-FFF2-40B4-BE49-F238E27FC236}">
                <a16:creationId xmlns:a16="http://schemas.microsoft.com/office/drawing/2014/main" id="{D70AAE47-3C20-B14E-B28B-81A923A89BE6}"/>
              </a:ext>
            </a:extLst>
          </p:cNvPr>
          <p:cNvSpPr/>
          <p:nvPr/>
        </p:nvSpPr>
        <p:spPr>
          <a:xfrm>
            <a:off x="18088959"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16" name="TextBox 15">
            <a:extLst>
              <a:ext uri="{FF2B5EF4-FFF2-40B4-BE49-F238E27FC236}">
                <a16:creationId xmlns:a16="http://schemas.microsoft.com/office/drawing/2014/main" id="{C89BC60F-3124-AB47-8DE5-F97CF95298F9}"/>
              </a:ext>
            </a:extLst>
          </p:cNvPr>
          <p:cNvSpPr txBox="1"/>
          <p:nvPr/>
        </p:nvSpPr>
        <p:spPr>
          <a:xfrm>
            <a:off x="14708187" y="7744233"/>
            <a:ext cx="90633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الإضاءة</a:t>
            </a:r>
            <a:endParaRPr lang="en-US" sz="2800" b="1" cap="all" spc="250" dirty="0">
              <a:solidFill>
                <a:schemeClr val="accent2"/>
              </a:solidFill>
              <a:latin typeface="Optimistic Text" panose="020B0503020203020204" pitchFamily="34" charset="0"/>
            </a:endParaRPr>
          </a:p>
          <a:p>
            <a:pPr algn="ctr" defTabSz="1828800">
              <a:lnSpc>
                <a:spcPts val="4200"/>
              </a:lnSpc>
              <a:buSzPct val="100000"/>
              <a:defRPr/>
            </a:pPr>
            <a:r>
              <a:rPr lang="ar-EG" sz="2800" spc="40" dirty="0">
                <a:solidFill>
                  <a:schemeClr val="tx1"/>
                </a:solidFill>
                <a:latin typeface="Optimistic Text" panose="020B0503020203020204" pitchFamily="34" charset="0"/>
                <a:sym typeface="Optimistic Text"/>
              </a:rPr>
              <a:t>إذا كان الشخص يرتدي نظارة، فهل تعكس النظارات الضوء بدقة؟ هل هناك مناطق أخرى تبدو فيها الظلال في غير محلها أو مفقودة؟</a:t>
            </a:r>
            <a:endParaRPr lang="en-US" sz="2800" spc="40" dirty="0">
              <a:solidFill>
                <a:schemeClr val="tx1"/>
              </a:solidFill>
              <a:latin typeface="Optimistic Text" panose="020B0503020203020204" pitchFamily="34" charset="0"/>
              <a:sym typeface="Optimistic Text"/>
            </a:endParaRPr>
          </a:p>
        </p:txBody>
      </p:sp>
      <p:grpSp>
        <p:nvGrpSpPr>
          <p:cNvPr id="3" name="Group 2">
            <a:extLst>
              <a:ext uri="{FF2B5EF4-FFF2-40B4-BE49-F238E27FC236}">
                <a16:creationId xmlns:a16="http://schemas.microsoft.com/office/drawing/2014/main" id="{CC31B23F-8D68-AC4A-A8B3-747E2E4B10D9}"/>
              </a:ext>
            </a:extLst>
          </p:cNvPr>
          <p:cNvGrpSpPr/>
          <p:nvPr/>
        </p:nvGrpSpPr>
        <p:grpSpPr>
          <a:xfrm>
            <a:off x="1871663" y="5130283"/>
            <a:ext cx="4186568" cy="3763292"/>
            <a:chOff x="3089594" y="5130283"/>
            <a:chExt cx="4186568" cy="3763292"/>
          </a:xfrm>
        </p:grpSpPr>
        <p:sp>
          <p:nvSpPr>
            <p:cNvPr id="13" name="Google Shape;984;p86">
              <a:extLst>
                <a:ext uri="{FF2B5EF4-FFF2-40B4-BE49-F238E27FC236}">
                  <a16:creationId xmlns:a16="http://schemas.microsoft.com/office/drawing/2014/main" id="{4B9B3B13-1173-A440-96EF-D26E011FCCE9}"/>
                </a:ext>
              </a:extLst>
            </p:cNvPr>
            <p:cNvSpPr/>
            <p:nvPr/>
          </p:nvSpPr>
          <p:spPr>
            <a:xfrm>
              <a:off x="4027534"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66FBDB20-9677-2045-8D4A-9FE8BBE4B45E}"/>
                </a:ext>
              </a:extLst>
            </p:cNvPr>
            <p:cNvSpPr txBox="1"/>
            <p:nvPr/>
          </p:nvSpPr>
          <p:spPr>
            <a:xfrm>
              <a:off x="3089594" y="7744233"/>
              <a:ext cx="41865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الوجه</a:t>
              </a:r>
              <a:endParaRPr lang="en-US" sz="2800" b="1" cap="all" spc="250" dirty="0">
                <a:solidFill>
                  <a:schemeClr val="accent2"/>
                </a:solidFill>
                <a:latin typeface="Optimistic Text" panose="020B0503020203020204" pitchFamily="34" charset="0"/>
              </a:endParaRPr>
            </a:p>
            <a:p>
              <a:pPr algn="ctr" defTabSz="1828800">
                <a:lnSpc>
                  <a:spcPts val="4200"/>
                </a:lnSpc>
                <a:buSzPct val="100000"/>
                <a:defRPr/>
              </a:pPr>
              <a:r>
                <a:rPr lang="ar-EG" sz="2800" spc="40" dirty="0">
                  <a:solidFill>
                    <a:schemeClr val="tx1"/>
                  </a:solidFill>
                  <a:latin typeface="Optimistic Text" panose="020B0503020203020204" pitchFamily="34" charset="0"/>
                  <a:sym typeface="Optimistic Text"/>
                </a:rPr>
                <a:t>هل تلاحظ أي شيء غريب في عيونهم أو شعرهم أو بشرتهم؟</a:t>
              </a:r>
              <a:endParaRPr lang="en-US" sz="2800" spc="40" dirty="0">
                <a:solidFill>
                  <a:schemeClr val="tx1"/>
                </a:solidFill>
                <a:latin typeface="Optimistic Text" panose="020B0503020203020204" pitchFamily="34" charset="0"/>
                <a:sym typeface="Optimistic Text"/>
              </a:endParaRPr>
            </a:p>
          </p:txBody>
        </p:sp>
        <p:grpSp>
          <p:nvGrpSpPr>
            <p:cNvPr id="38" name="Google Shape;3516;p100">
              <a:extLst>
                <a:ext uri="{FF2B5EF4-FFF2-40B4-BE49-F238E27FC236}">
                  <a16:creationId xmlns:a16="http://schemas.microsoft.com/office/drawing/2014/main" id="{71EBFC87-76A7-8648-B671-D705AE42CF6C}"/>
                </a:ext>
              </a:extLst>
            </p:cNvPr>
            <p:cNvGrpSpPr/>
            <p:nvPr/>
          </p:nvGrpSpPr>
          <p:grpSpPr>
            <a:xfrm>
              <a:off x="4732842" y="5816975"/>
              <a:ext cx="900072" cy="900072"/>
              <a:chOff x="3675670" y="3442460"/>
              <a:chExt cx="678300" cy="678300"/>
            </a:xfrm>
            <a:solidFill>
              <a:schemeClr val="bg1"/>
            </a:solidFill>
          </p:grpSpPr>
          <p:sp>
            <p:nvSpPr>
              <p:cNvPr id="39" name="Google Shape;3517;p100">
                <a:extLst>
                  <a:ext uri="{FF2B5EF4-FFF2-40B4-BE49-F238E27FC236}">
                    <a16:creationId xmlns:a16="http://schemas.microsoft.com/office/drawing/2014/main" id="{1800DBC3-999E-F744-A3BD-E8728349CD50}"/>
                  </a:ext>
                </a:extLst>
              </p:cNvPr>
              <p:cNvSpPr/>
              <p:nvPr/>
            </p:nvSpPr>
            <p:spPr>
              <a:xfrm>
                <a:off x="4069760" y="3634950"/>
                <a:ext cx="137660" cy="137410"/>
              </a:xfrm>
              <a:custGeom>
                <a:avLst/>
                <a:gdLst/>
                <a:ahLst/>
                <a:cxnLst/>
                <a:rect l="l" t="t" r="r" b="b"/>
                <a:pathLst>
                  <a:path w="13766" h="13741" extrusionOk="0">
                    <a:moveTo>
                      <a:pt x="6883" y="13741"/>
                    </a:moveTo>
                    <a:cubicBezTo>
                      <a:pt x="3098" y="13741"/>
                      <a:pt x="0" y="10668"/>
                      <a:pt x="0" y="6870"/>
                    </a:cubicBezTo>
                    <a:cubicBezTo>
                      <a:pt x="0" y="3073"/>
                      <a:pt x="3098" y="0"/>
                      <a:pt x="6883" y="0"/>
                    </a:cubicBezTo>
                    <a:cubicBezTo>
                      <a:pt x="10668" y="0"/>
                      <a:pt x="13766" y="3073"/>
                      <a:pt x="13766" y="6870"/>
                    </a:cubicBezTo>
                    <a:cubicBezTo>
                      <a:pt x="13766" y="10668"/>
                      <a:pt x="10668" y="13741"/>
                      <a:pt x="6883" y="13741"/>
                    </a:cubicBezTo>
                    <a:close/>
                    <a:moveTo>
                      <a:pt x="6883" y="2743"/>
                    </a:moveTo>
                    <a:cubicBezTo>
                      <a:pt x="4610" y="2743"/>
                      <a:pt x="2755" y="4597"/>
                      <a:pt x="2755" y="6870"/>
                    </a:cubicBezTo>
                    <a:cubicBezTo>
                      <a:pt x="2755" y="9143"/>
                      <a:pt x="4610" y="10998"/>
                      <a:pt x="6883" y="10998"/>
                    </a:cubicBezTo>
                    <a:cubicBezTo>
                      <a:pt x="9156" y="10998"/>
                      <a:pt x="11010" y="9143"/>
                      <a:pt x="11010" y="6870"/>
                    </a:cubicBezTo>
                    <a:cubicBezTo>
                      <a:pt x="11010" y="4597"/>
                      <a:pt x="9156" y="2743"/>
                      <a:pt x="6883"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0" name="Google Shape;3518;p100">
                <a:extLst>
                  <a:ext uri="{FF2B5EF4-FFF2-40B4-BE49-F238E27FC236}">
                    <a16:creationId xmlns:a16="http://schemas.microsoft.com/office/drawing/2014/main" id="{12DAA994-0931-2340-BC1F-DB3DF48246EB}"/>
                  </a:ext>
                </a:extLst>
              </p:cNvPr>
              <p:cNvSpPr/>
              <p:nvPr/>
            </p:nvSpPr>
            <p:spPr>
              <a:xfrm>
                <a:off x="3822280" y="3634950"/>
                <a:ext cx="137660" cy="137410"/>
              </a:xfrm>
              <a:custGeom>
                <a:avLst/>
                <a:gdLst/>
                <a:ahLst/>
                <a:cxnLst/>
                <a:rect l="l" t="t" r="r" b="b"/>
                <a:pathLst>
                  <a:path w="13766" h="13741" extrusionOk="0">
                    <a:moveTo>
                      <a:pt x="6883" y="13741"/>
                    </a:moveTo>
                    <a:cubicBezTo>
                      <a:pt x="3098" y="13741"/>
                      <a:pt x="0" y="10668"/>
                      <a:pt x="0" y="6870"/>
                    </a:cubicBezTo>
                    <a:cubicBezTo>
                      <a:pt x="0" y="3073"/>
                      <a:pt x="3098" y="0"/>
                      <a:pt x="6883" y="0"/>
                    </a:cubicBezTo>
                    <a:cubicBezTo>
                      <a:pt x="10667" y="0"/>
                      <a:pt x="13766" y="3073"/>
                      <a:pt x="13766" y="6870"/>
                    </a:cubicBezTo>
                    <a:cubicBezTo>
                      <a:pt x="13766" y="10668"/>
                      <a:pt x="10667" y="13741"/>
                      <a:pt x="6883" y="13741"/>
                    </a:cubicBezTo>
                    <a:close/>
                    <a:moveTo>
                      <a:pt x="6883" y="2743"/>
                    </a:moveTo>
                    <a:cubicBezTo>
                      <a:pt x="4610" y="2743"/>
                      <a:pt x="2755" y="4597"/>
                      <a:pt x="2755" y="6870"/>
                    </a:cubicBezTo>
                    <a:cubicBezTo>
                      <a:pt x="2755" y="9143"/>
                      <a:pt x="4610" y="10998"/>
                      <a:pt x="6883" y="10998"/>
                    </a:cubicBezTo>
                    <a:cubicBezTo>
                      <a:pt x="9156" y="10998"/>
                      <a:pt x="11010" y="9143"/>
                      <a:pt x="11010" y="6870"/>
                    </a:cubicBezTo>
                    <a:cubicBezTo>
                      <a:pt x="11010" y="4597"/>
                      <a:pt x="9156" y="2743"/>
                      <a:pt x="6883"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1" name="Google Shape;3519;p100">
                <a:extLst>
                  <a:ext uri="{FF2B5EF4-FFF2-40B4-BE49-F238E27FC236}">
                    <a16:creationId xmlns:a16="http://schemas.microsoft.com/office/drawing/2014/main" id="{3659C96B-E20C-D748-BEC9-18831A0ECB96}"/>
                  </a:ext>
                </a:extLst>
              </p:cNvPr>
              <p:cNvSpPr/>
              <p:nvPr/>
            </p:nvSpPr>
            <p:spPr>
              <a:xfrm>
                <a:off x="3873150" y="3799900"/>
                <a:ext cx="283330" cy="155820"/>
              </a:xfrm>
              <a:custGeom>
                <a:avLst/>
                <a:gdLst/>
                <a:ahLst/>
                <a:cxnLst/>
                <a:rect l="l" t="t" r="r" b="b"/>
                <a:pathLst>
                  <a:path w="28333" h="15582" extrusionOk="0">
                    <a:moveTo>
                      <a:pt x="14173" y="15582"/>
                    </a:moveTo>
                    <a:cubicBezTo>
                      <a:pt x="7200" y="15582"/>
                      <a:pt x="1308" y="10604"/>
                      <a:pt x="152" y="3746"/>
                    </a:cubicBezTo>
                    <a:cubicBezTo>
                      <a:pt x="0" y="2819"/>
                      <a:pt x="266" y="1866"/>
                      <a:pt x="876" y="1142"/>
                    </a:cubicBezTo>
                    <a:cubicBezTo>
                      <a:pt x="1485" y="406"/>
                      <a:pt x="2387" y="0"/>
                      <a:pt x="3327" y="0"/>
                    </a:cubicBezTo>
                    <a:lnTo>
                      <a:pt x="25019" y="0"/>
                    </a:lnTo>
                    <a:cubicBezTo>
                      <a:pt x="25958" y="0"/>
                      <a:pt x="26860" y="406"/>
                      <a:pt x="27457" y="1142"/>
                    </a:cubicBezTo>
                    <a:cubicBezTo>
                      <a:pt x="28079" y="1866"/>
                      <a:pt x="28333" y="2819"/>
                      <a:pt x="28181" y="3746"/>
                    </a:cubicBezTo>
                    <a:cubicBezTo>
                      <a:pt x="27025" y="10604"/>
                      <a:pt x="21132" y="15582"/>
                      <a:pt x="14173" y="15582"/>
                    </a:cubicBezTo>
                    <a:close/>
                    <a:moveTo>
                      <a:pt x="3327" y="2755"/>
                    </a:moveTo>
                    <a:cubicBezTo>
                      <a:pt x="3136" y="2755"/>
                      <a:pt x="3035" y="2857"/>
                      <a:pt x="2971" y="2920"/>
                    </a:cubicBezTo>
                    <a:cubicBezTo>
                      <a:pt x="2921" y="2984"/>
                      <a:pt x="2844" y="3111"/>
                      <a:pt x="2870" y="3289"/>
                    </a:cubicBezTo>
                    <a:cubicBezTo>
                      <a:pt x="3797" y="8826"/>
                      <a:pt x="8559" y="12839"/>
                      <a:pt x="14173" y="12839"/>
                    </a:cubicBezTo>
                    <a:cubicBezTo>
                      <a:pt x="19786" y="12839"/>
                      <a:pt x="24536" y="8826"/>
                      <a:pt x="25476" y="3289"/>
                    </a:cubicBezTo>
                    <a:cubicBezTo>
                      <a:pt x="25501" y="3111"/>
                      <a:pt x="25412" y="2984"/>
                      <a:pt x="25361" y="2920"/>
                    </a:cubicBezTo>
                    <a:cubicBezTo>
                      <a:pt x="25311" y="2857"/>
                      <a:pt x="25196" y="2755"/>
                      <a:pt x="25019"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2" name="Google Shape;3520;p100">
                <a:extLst>
                  <a:ext uri="{FF2B5EF4-FFF2-40B4-BE49-F238E27FC236}">
                    <a16:creationId xmlns:a16="http://schemas.microsoft.com/office/drawing/2014/main" id="{680F9593-3490-BC40-AAEA-BAD607362B54}"/>
                  </a:ext>
                </a:extLst>
              </p:cNvPr>
              <p:cNvSpPr/>
              <p:nvPr/>
            </p:nvSpPr>
            <p:spPr>
              <a:xfrm>
                <a:off x="3675670" y="3442460"/>
                <a:ext cx="678300" cy="678300"/>
              </a:xfrm>
              <a:custGeom>
                <a:avLst/>
                <a:gdLst/>
                <a:ahLst/>
                <a:cxnLst/>
                <a:rect l="l" t="t" r="r" b="b"/>
                <a:pathLst>
                  <a:path w="67830" h="67830" extrusionOk="0">
                    <a:moveTo>
                      <a:pt x="33921" y="67830"/>
                    </a:moveTo>
                    <a:cubicBezTo>
                      <a:pt x="15214" y="67830"/>
                      <a:pt x="0" y="52616"/>
                      <a:pt x="0" y="33909"/>
                    </a:cubicBezTo>
                    <a:cubicBezTo>
                      <a:pt x="0" y="15201"/>
                      <a:pt x="15214" y="0"/>
                      <a:pt x="33921" y="0"/>
                    </a:cubicBezTo>
                    <a:cubicBezTo>
                      <a:pt x="52616" y="0"/>
                      <a:pt x="67830" y="15201"/>
                      <a:pt x="67830" y="33909"/>
                    </a:cubicBezTo>
                    <a:cubicBezTo>
                      <a:pt x="67830" y="52616"/>
                      <a:pt x="52616" y="67830"/>
                      <a:pt x="33921" y="67830"/>
                    </a:cubicBezTo>
                    <a:close/>
                    <a:moveTo>
                      <a:pt x="33921" y="2743"/>
                    </a:moveTo>
                    <a:cubicBezTo>
                      <a:pt x="16725" y="2743"/>
                      <a:pt x="2755" y="16738"/>
                      <a:pt x="2755" y="33909"/>
                    </a:cubicBezTo>
                    <a:cubicBezTo>
                      <a:pt x="2755" y="51104"/>
                      <a:pt x="16725" y="65074"/>
                      <a:pt x="33921" y="65074"/>
                    </a:cubicBezTo>
                    <a:cubicBezTo>
                      <a:pt x="51104" y="65074"/>
                      <a:pt x="65087" y="51104"/>
                      <a:pt x="65087" y="33909"/>
                    </a:cubicBezTo>
                    <a:cubicBezTo>
                      <a:pt x="65087" y="16738"/>
                      <a:pt x="51104" y="2743"/>
                      <a:pt x="3392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4" name="Group 3">
            <a:extLst>
              <a:ext uri="{FF2B5EF4-FFF2-40B4-BE49-F238E27FC236}">
                <a16:creationId xmlns:a16="http://schemas.microsoft.com/office/drawing/2014/main" id="{1A6D02C8-4E52-854E-ABC8-7DFB8F33F15E}"/>
              </a:ext>
            </a:extLst>
          </p:cNvPr>
          <p:cNvGrpSpPr/>
          <p:nvPr/>
        </p:nvGrpSpPr>
        <p:grpSpPr>
          <a:xfrm>
            <a:off x="9510014" y="5130283"/>
            <a:ext cx="4186568" cy="3763292"/>
            <a:chOff x="10105066" y="5130283"/>
            <a:chExt cx="4186568" cy="3763292"/>
          </a:xfrm>
        </p:grpSpPr>
        <p:sp>
          <p:nvSpPr>
            <p:cNvPr id="17" name="Google Shape;984;p86">
              <a:extLst>
                <a:ext uri="{FF2B5EF4-FFF2-40B4-BE49-F238E27FC236}">
                  <a16:creationId xmlns:a16="http://schemas.microsoft.com/office/drawing/2014/main" id="{522DA527-19CE-364C-A9EC-94E8133DD196}"/>
                </a:ext>
              </a:extLst>
            </p:cNvPr>
            <p:cNvSpPr/>
            <p:nvPr/>
          </p:nvSpPr>
          <p:spPr>
            <a:xfrm>
              <a:off x="11043006" y="5130283"/>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1378210A-FFC5-7B4B-A434-E6D973F56D98}"/>
                </a:ext>
              </a:extLst>
            </p:cNvPr>
            <p:cNvSpPr txBox="1"/>
            <p:nvPr/>
          </p:nvSpPr>
          <p:spPr>
            <a:xfrm>
              <a:off x="10105066" y="7744233"/>
              <a:ext cx="4186568" cy="1149342"/>
            </a:xfrm>
            <a:prstGeom prst="rect">
              <a:avLst/>
            </a:prstGeom>
            <a:noFill/>
          </p:spPr>
          <p:txBody>
            <a:bodyPr wrap="square" lIns="0" tIns="0" rIns="0" bIns="0" rtlCol="0" anchor="t">
              <a:noAutofit/>
            </a:bodyPr>
            <a:lstStyle/>
            <a:p>
              <a:pPr algn="ctr">
                <a:lnSpc>
                  <a:spcPts val="4200"/>
                </a:lnSpc>
                <a:spcAft>
                  <a:spcPts val="600"/>
                </a:spcAft>
                <a:defRPr/>
              </a:pPr>
              <a:r>
                <a:rPr lang="ar-EG" sz="2800" b="1" cap="all" spc="250" dirty="0">
                  <a:solidFill>
                    <a:schemeClr val="accent2"/>
                  </a:solidFill>
                  <a:latin typeface="Optimistic Text" panose="020B0503020203020204" pitchFamily="34" charset="0"/>
                </a:rPr>
                <a:t>الصوت</a:t>
              </a:r>
              <a:endParaRPr lang="en-US" sz="2800" b="1" cap="all" spc="250" dirty="0">
                <a:solidFill>
                  <a:schemeClr val="accent2"/>
                </a:solidFill>
                <a:latin typeface="Optimistic Text" panose="020B0503020203020204" pitchFamily="34" charset="0"/>
              </a:endParaRPr>
            </a:p>
            <a:p>
              <a:pPr algn="ctr" defTabSz="1828800">
                <a:lnSpc>
                  <a:spcPts val="4200"/>
                </a:lnSpc>
                <a:buSzPct val="100000"/>
                <a:defRPr/>
              </a:pPr>
              <a:r>
                <a:rPr lang="ar-EG" sz="2800" spc="40" dirty="0">
                  <a:solidFill>
                    <a:schemeClr val="tx1"/>
                  </a:solidFill>
                  <a:latin typeface="Optimistic Text" panose="020B0503020203020204" pitchFamily="34" charset="0"/>
                  <a:sym typeface="Optimistic Text"/>
                </a:rPr>
                <a:t>هل صوت المتحدث لا يتطابق مع مظهرهم؟</a:t>
              </a:r>
              <a:endParaRPr lang="en-US" sz="2800" spc="40" dirty="0">
                <a:solidFill>
                  <a:schemeClr val="tx1"/>
                </a:solidFill>
                <a:latin typeface="Optimistic Text" panose="020B0503020203020204" pitchFamily="34" charset="0"/>
                <a:sym typeface="Optimistic Text"/>
              </a:endParaRPr>
            </a:p>
          </p:txBody>
        </p:sp>
        <p:grpSp>
          <p:nvGrpSpPr>
            <p:cNvPr id="46" name="Google Shape;1458;p91">
              <a:extLst>
                <a:ext uri="{FF2B5EF4-FFF2-40B4-BE49-F238E27FC236}">
                  <a16:creationId xmlns:a16="http://schemas.microsoft.com/office/drawing/2014/main" id="{124A63B9-3DC3-4047-8C92-CAB7AB6BCA1B}"/>
                </a:ext>
              </a:extLst>
            </p:cNvPr>
            <p:cNvGrpSpPr/>
            <p:nvPr/>
          </p:nvGrpSpPr>
          <p:grpSpPr>
            <a:xfrm>
              <a:off x="11702115" y="5809620"/>
              <a:ext cx="992470" cy="914783"/>
              <a:chOff x="7866380" y="3455690"/>
              <a:chExt cx="705320" cy="650110"/>
            </a:xfrm>
            <a:solidFill>
              <a:schemeClr val="bg1"/>
            </a:solidFill>
          </p:grpSpPr>
          <p:sp>
            <p:nvSpPr>
              <p:cNvPr id="47" name="Google Shape;1459;p91">
                <a:extLst>
                  <a:ext uri="{FF2B5EF4-FFF2-40B4-BE49-F238E27FC236}">
                    <a16:creationId xmlns:a16="http://schemas.microsoft.com/office/drawing/2014/main" id="{6DD56B60-3328-934E-AC4B-6840BAFCE96C}"/>
                  </a:ext>
                </a:extLst>
              </p:cNvPr>
              <p:cNvSpPr/>
              <p:nvPr/>
            </p:nvSpPr>
            <p:spPr>
              <a:xfrm>
                <a:off x="8442170" y="3578940"/>
                <a:ext cx="129530" cy="405380"/>
              </a:xfrm>
              <a:custGeom>
                <a:avLst/>
                <a:gdLst/>
                <a:ahLst/>
                <a:cxnLst/>
                <a:rect l="l" t="t" r="r" b="b"/>
                <a:pathLst>
                  <a:path w="12953" h="40538" extrusionOk="0">
                    <a:moveTo>
                      <a:pt x="1473" y="40347"/>
                    </a:moveTo>
                    <a:lnTo>
                      <a:pt x="177" y="39052"/>
                    </a:lnTo>
                    <a:cubicBezTo>
                      <a:pt x="0" y="38874"/>
                      <a:pt x="0" y="38595"/>
                      <a:pt x="177" y="38417"/>
                    </a:cubicBezTo>
                    <a:cubicBezTo>
                      <a:pt x="4914" y="33515"/>
                      <a:pt x="7518" y="27089"/>
                      <a:pt x="7518" y="20256"/>
                    </a:cubicBezTo>
                    <a:cubicBezTo>
                      <a:pt x="7518" y="13436"/>
                      <a:pt x="4914" y="7010"/>
                      <a:pt x="177" y="2108"/>
                    </a:cubicBezTo>
                    <a:cubicBezTo>
                      <a:pt x="0" y="1930"/>
                      <a:pt x="0" y="1651"/>
                      <a:pt x="177" y="1473"/>
                    </a:cubicBezTo>
                    <a:lnTo>
                      <a:pt x="1473" y="177"/>
                    </a:lnTo>
                    <a:cubicBezTo>
                      <a:pt x="1663" y="0"/>
                      <a:pt x="1955" y="0"/>
                      <a:pt x="2133" y="177"/>
                    </a:cubicBezTo>
                    <a:cubicBezTo>
                      <a:pt x="12953" y="11353"/>
                      <a:pt x="12953" y="29171"/>
                      <a:pt x="2133" y="40347"/>
                    </a:cubicBezTo>
                    <a:cubicBezTo>
                      <a:pt x="1955" y="40525"/>
                      <a:pt x="1663" y="40538"/>
                      <a:pt x="1473" y="4034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8" name="Google Shape;1460;p91">
                <a:extLst>
                  <a:ext uri="{FF2B5EF4-FFF2-40B4-BE49-F238E27FC236}">
                    <a16:creationId xmlns:a16="http://schemas.microsoft.com/office/drawing/2014/main" id="{14AAC3F1-9F39-4440-8C90-83961864AE21}"/>
                  </a:ext>
                </a:extLst>
              </p:cNvPr>
              <p:cNvSpPr/>
              <p:nvPr/>
            </p:nvSpPr>
            <p:spPr>
              <a:xfrm>
                <a:off x="7866380" y="3455690"/>
                <a:ext cx="474980" cy="650110"/>
              </a:xfrm>
              <a:custGeom>
                <a:avLst/>
                <a:gdLst/>
                <a:ahLst/>
                <a:cxnLst/>
                <a:rect l="l" t="t" r="r" b="b"/>
                <a:pathLst>
                  <a:path w="47498" h="65011" extrusionOk="0">
                    <a:moveTo>
                      <a:pt x="38874" y="65011"/>
                    </a:moveTo>
                    <a:cubicBezTo>
                      <a:pt x="38290" y="65011"/>
                      <a:pt x="37680" y="64846"/>
                      <a:pt x="37147" y="64515"/>
                    </a:cubicBezTo>
                    <a:lnTo>
                      <a:pt x="15455" y="50926"/>
                    </a:lnTo>
                    <a:lnTo>
                      <a:pt x="3200" y="50926"/>
                    </a:lnTo>
                    <a:cubicBezTo>
                      <a:pt x="1435" y="50926"/>
                      <a:pt x="0" y="49479"/>
                      <a:pt x="0" y="47713"/>
                    </a:cubicBezTo>
                    <a:lnTo>
                      <a:pt x="0" y="17462"/>
                    </a:lnTo>
                    <a:cubicBezTo>
                      <a:pt x="0" y="15697"/>
                      <a:pt x="1435" y="14262"/>
                      <a:pt x="3200" y="14262"/>
                    </a:cubicBezTo>
                    <a:lnTo>
                      <a:pt x="15455" y="14262"/>
                    </a:lnTo>
                    <a:lnTo>
                      <a:pt x="37147" y="673"/>
                    </a:lnTo>
                    <a:cubicBezTo>
                      <a:pt x="38163" y="25"/>
                      <a:pt x="39408" y="0"/>
                      <a:pt x="40398" y="571"/>
                    </a:cubicBezTo>
                    <a:cubicBezTo>
                      <a:pt x="41287" y="1092"/>
                      <a:pt x="41948" y="1930"/>
                      <a:pt x="42202" y="2857"/>
                    </a:cubicBezTo>
                    <a:cubicBezTo>
                      <a:pt x="47498" y="22313"/>
                      <a:pt x="47498" y="42862"/>
                      <a:pt x="42202" y="62318"/>
                    </a:cubicBezTo>
                    <a:cubicBezTo>
                      <a:pt x="41948" y="63246"/>
                      <a:pt x="41287" y="64084"/>
                      <a:pt x="40398" y="64604"/>
                    </a:cubicBezTo>
                    <a:cubicBezTo>
                      <a:pt x="39928" y="64871"/>
                      <a:pt x="39408" y="65011"/>
                      <a:pt x="38874" y="65011"/>
                    </a:cubicBezTo>
                    <a:close/>
                    <a:moveTo>
                      <a:pt x="38607" y="62179"/>
                    </a:moveTo>
                    <a:cubicBezTo>
                      <a:pt x="38747" y="62268"/>
                      <a:pt x="38912" y="62280"/>
                      <a:pt x="39001" y="62229"/>
                    </a:cubicBezTo>
                    <a:cubicBezTo>
                      <a:pt x="39268" y="62077"/>
                      <a:pt x="39484" y="61823"/>
                      <a:pt x="39547" y="61595"/>
                    </a:cubicBezTo>
                    <a:cubicBezTo>
                      <a:pt x="44716" y="42621"/>
                      <a:pt x="44716" y="22555"/>
                      <a:pt x="39547" y="3581"/>
                    </a:cubicBezTo>
                    <a:cubicBezTo>
                      <a:pt x="39484" y="3352"/>
                      <a:pt x="39268" y="3098"/>
                      <a:pt x="39001" y="2946"/>
                    </a:cubicBezTo>
                    <a:cubicBezTo>
                      <a:pt x="38912" y="2895"/>
                      <a:pt x="38747" y="2908"/>
                      <a:pt x="38607" y="2997"/>
                    </a:cubicBezTo>
                    <a:lnTo>
                      <a:pt x="16586" y="16802"/>
                    </a:lnTo>
                    <a:cubicBezTo>
                      <a:pt x="16370" y="16929"/>
                      <a:pt x="16116" y="17005"/>
                      <a:pt x="15849" y="17005"/>
                    </a:cubicBezTo>
                    <a:lnTo>
                      <a:pt x="3200" y="17005"/>
                    </a:lnTo>
                    <a:cubicBezTo>
                      <a:pt x="2946" y="17005"/>
                      <a:pt x="2743" y="17208"/>
                      <a:pt x="2743" y="17462"/>
                    </a:cubicBezTo>
                    <a:lnTo>
                      <a:pt x="2743" y="47713"/>
                    </a:lnTo>
                    <a:cubicBezTo>
                      <a:pt x="2743" y="47967"/>
                      <a:pt x="2946" y="48171"/>
                      <a:pt x="3200" y="48171"/>
                    </a:cubicBezTo>
                    <a:lnTo>
                      <a:pt x="15849" y="48171"/>
                    </a:lnTo>
                    <a:cubicBezTo>
                      <a:pt x="16116" y="48171"/>
                      <a:pt x="16370" y="48247"/>
                      <a:pt x="16586" y="4838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grpSp>
        <p:nvGrpSpPr>
          <p:cNvPr id="59" name="Google Shape;2652;p96">
            <a:extLst>
              <a:ext uri="{FF2B5EF4-FFF2-40B4-BE49-F238E27FC236}">
                <a16:creationId xmlns:a16="http://schemas.microsoft.com/office/drawing/2014/main" id="{FF78B94B-1638-7948-8A0D-455A827384EF}"/>
              </a:ext>
            </a:extLst>
          </p:cNvPr>
          <p:cNvGrpSpPr/>
          <p:nvPr/>
        </p:nvGrpSpPr>
        <p:grpSpPr>
          <a:xfrm>
            <a:off x="18782693" y="5805401"/>
            <a:ext cx="923221" cy="923221"/>
            <a:chOff x="786640" y="761927"/>
            <a:chExt cx="68741" cy="68741"/>
          </a:xfrm>
          <a:solidFill>
            <a:schemeClr val="bg1"/>
          </a:solidFill>
        </p:grpSpPr>
        <p:sp>
          <p:nvSpPr>
            <p:cNvPr id="60" name="Google Shape;2653;p96">
              <a:extLst>
                <a:ext uri="{FF2B5EF4-FFF2-40B4-BE49-F238E27FC236}">
                  <a16:creationId xmlns:a16="http://schemas.microsoft.com/office/drawing/2014/main" id="{420FBA4D-872B-0B48-9C4A-C0230A8822FB}"/>
                </a:ext>
              </a:extLst>
            </p:cNvPr>
            <p:cNvSpPr/>
            <p:nvPr/>
          </p:nvSpPr>
          <p:spPr>
            <a:xfrm>
              <a:off x="797642" y="772927"/>
              <a:ext cx="46736" cy="46736"/>
            </a:xfrm>
            <a:custGeom>
              <a:avLst/>
              <a:gdLst/>
              <a:ahLst/>
              <a:cxnLst/>
              <a:rect l="l" t="t" r="r" b="b"/>
              <a:pathLst>
                <a:path w="46736" h="46736" extrusionOk="0">
                  <a:moveTo>
                    <a:pt x="23368" y="46736"/>
                  </a:moveTo>
                  <a:cubicBezTo>
                    <a:pt x="10477" y="46736"/>
                    <a:pt x="0" y="36258"/>
                    <a:pt x="0" y="23368"/>
                  </a:cubicBezTo>
                  <a:cubicBezTo>
                    <a:pt x="0" y="10477"/>
                    <a:pt x="10477" y="0"/>
                    <a:pt x="23368" y="0"/>
                  </a:cubicBezTo>
                  <a:cubicBezTo>
                    <a:pt x="36258" y="0"/>
                    <a:pt x="46736" y="10477"/>
                    <a:pt x="46736" y="23368"/>
                  </a:cubicBezTo>
                  <a:cubicBezTo>
                    <a:pt x="46736" y="36258"/>
                    <a:pt x="36258" y="46736"/>
                    <a:pt x="23368" y="46736"/>
                  </a:cubicBezTo>
                  <a:close/>
                  <a:moveTo>
                    <a:pt x="23368" y="2743"/>
                  </a:moveTo>
                  <a:cubicBezTo>
                    <a:pt x="11988" y="2743"/>
                    <a:pt x="2743" y="12001"/>
                    <a:pt x="2743" y="23368"/>
                  </a:cubicBezTo>
                  <a:cubicBezTo>
                    <a:pt x="2743" y="34747"/>
                    <a:pt x="11988" y="43992"/>
                    <a:pt x="23368" y="43992"/>
                  </a:cubicBezTo>
                  <a:cubicBezTo>
                    <a:pt x="34747" y="43992"/>
                    <a:pt x="43992" y="34747"/>
                    <a:pt x="43992" y="23368"/>
                  </a:cubicBezTo>
                  <a:cubicBezTo>
                    <a:pt x="43992" y="12001"/>
                    <a:pt x="34747" y="2743"/>
                    <a:pt x="2336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1" name="Google Shape;2654;p96">
              <a:extLst>
                <a:ext uri="{FF2B5EF4-FFF2-40B4-BE49-F238E27FC236}">
                  <a16:creationId xmlns:a16="http://schemas.microsoft.com/office/drawing/2014/main" id="{CD3AB1FD-394D-944E-BEE5-65E99757A75E}"/>
                </a:ext>
              </a:extLst>
            </p:cNvPr>
            <p:cNvSpPr/>
            <p:nvPr/>
          </p:nvSpPr>
          <p:spPr>
            <a:xfrm>
              <a:off x="838655" y="771157"/>
              <a:ext cx="7493" cy="7492"/>
            </a:xfrm>
            <a:custGeom>
              <a:avLst/>
              <a:gdLst/>
              <a:ahLst/>
              <a:cxnLst/>
              <a:rect l="l" t="t" r="r" b="b"/>
              <a:pathLst>
                <a:path w="7493" h="7492" extrusionOk="0">
                  <a:moveTo>
                    <a:pt x="1473" y="7315"/>
                  </a:moveTo>
                  <a:lnTo>
                    <a:pt x="177" y="6019"/>
                  </a:lnTo>
                  <a:cubicBezTo>
                    <a:pt x="0" y="5842"/>
                    <a:pt x="0" y="5549"/>
                    <a:pt x="177" y="5372"/>
                  </a:cubicBezTo>
                  <a:lnTo>
                    <a:pt x="5359" y="177"/>
                  </a:lnTo>
                  <a:cubicBezTo>
                    <a:pt x="5537" y="0"/>
                    <a:pt x="5829" y="0"/>
                    <a:pt x="6007" y="177"/>
                  </a:cubicBezTo>
                  <a:lnTo>
                    <a:pt x="7302" y="1485"/>
                  </a:lnTo>
                  <a:cubicBezTo>
                    <a:pt x="7493" y="1663"/>
                    <a:pt x="7493" y="1955"/>
                    <a:pt x="7302" y="2133"/>
                  </a:cubicBezTo>
                  <a:lnTo>
                    <a:pt x="2120" y="7315"/>
                  </a:lnTo>
                  <a:cubicBezTo>
                    <a:pt x="1943" y="7492"/>
                    <a:pt x="1650" y="7492"/>
                    <a:pt x="1473" y="731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2" name="Google Shape;2655;p96">
              <a:extLst>
                <a:ext uri="{FF2B5EF4-FFF2-40B4-BE49-F238E27FC236}">
                  <a16:creationId xmlns:a16="http://schemas.microsoft.com/office/drawing/2014/main" id="{E0CB434B-1223-5847-9C83-CAA43AB0E7E2}"/>
                </a:ext>
              </a:extLst>
            </p:cNvPr>
            <p:cNvSpPr/>
            <p:nvPr/>
          </p:nvSpPr>
          <p:spPr>
            <a:xfrm>
              <a:off x="795879" y="813946"/>
              <a:ext cx="7480" cy="7480"/>
            </a:xfrm>
            <a:custGeom>
              <a:avLst/>
              <a:gdLst/>
              <a:ahLst/>
              <a:cxnLst/>
              <a:rect l="l" t="t" r="r" b="b"/>
              <a:pathLst>
                <a:path w="7480" h="7480" extrusionOk="0">
                  <a:moveTo>
                    <a:pt x="1473" y="7302"/>
                  </a:moveTo>
                  <a:lnTo>
                    <a:pt x="177" y="6007"/>
                  </a:lnTo>
                  <a:cubicBezTo>
                    <a:pt x="0" y="5829"/>
                    <a:pt x="0" y="5537"/>
                    <a:pt x="177" y="5359"/>
                  </a:cubicBezTo>
                  <a:lnTo>
                    <a:pt x="5359" y="177"/>
                  </a:lnTo>
                  <a:cubicBezTo>
                    <a:pt x="5537" y="0"/>
                    <a:pt x="5829" y="0"/>
                    <a:pt x="6007" y="177"/>
                  </a:cubicBezTo>
                  <a:lnTo>
                    <a:pt x="7302" y="1473"/>
                  </a:lnTo>
                  <a:cubicBezTo>
                    <a:pt x="7480" y="1651"/>
                    <a:pt x="7480" y="1943"/>
                    <a:pt x="7302" y="2120"/>
                  </a:cubicBezTo>
                  <a:lnTo>
                    <a:pt x="2120" y="7302"/>
                  </a:lnTo>
                  <a:cubicBezTo>
                    <a:pt x="1943" y="7480"/>
                    <a:pt x="1651" y="7480"/>
                    <a:pt x="1473" y="730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3" name="Google Shape;2656;p96">
              <a:extLst>
                <a:ext uri="{FF2B5EF4-FFF2-40B4-BE49-F238E27FC236}">
                  <a16:creationId xmlns:a16="http://schemas.microsoft.com/office/drawing/2014/main" id="{FA693F02-D8D8-9848-A0E4-526225428F90}"/>
                </a:ext>
              </a:extLst>
            </p:cNvPr>
            <p:cNvSpPr/>
            <p:nvPr/>
          </p:nvSpPr>
          <p:spPr>
            <a:xfrm>
              <a:off x="838657" y="813946"/>
              <a:ext cx="7480" cy="7480"/>
            </a:xfrm>
            <a:custGeom>
              <a:avLst/>
              <a:gdLst/>
              <a:ahLst/>
              <a:cxnLst/>
              <a:rect l="l" t="t" r="r" b="b"/>
              <a:pathLst>
                <a:path w="7480" h="7480" extrusionOk="0">
                  <a:moveTo>
                    <a:pt x="5359" y="7302"/>
                  </a:moveTo>
                  <a:lnTo>
                    <a:pt x="177" y="2120"/>
                  </a:lnTo>
                  <a:cubicBezTo>
                    <a:pt x="0" y="1943"/>
                    <a:pt x="0" y="1651"/>
                    <a:pt x="177" y="1473"/>
                  </a:cubicBezTo>
                  <a:lnTo>
                    <a:pt x="1473" y="177"/>
                  </a:lnTo>
                  <a:cubicBezTo>
                    <a:pt x="1650" y="0"/>
                    <a:pt x="1943" y="0"/>
                    <a:pt x="2120" y="177"/>
                  </a:cubicBezTo>
                  <a:lnTo>
                    <a:pt x="7302" y="5359"/>
                  </a:lnTo>
                  <a:cubicBezTo>
                    <a:pt x="7480" y="5537"/>
                    <a:pt x="7480" y="5829"/>
                    <a:pt x="7302" y="6007"/>
                  </a:cubicBezTo>
                  <a:lnTo>
                    <a:pt x="6007" y="7302"/>
                  </a:lnTo>
                  <a:cubicBezTo>
                    <a:pt x="5829" y="7480"/>
                    <a:pt x="5537" y="7480"/>
                    <a:pt x="5359" y="730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4" name="Google Shape;2657;p96">
              <a:extLst>
                <a:ext uri="{FF2B5EF4-FFF2-40B4-BE49-F238E27FC236}">
                  <a16:creationId xmlns:a16="http://schemas.microsoft.com/office/drawing/2014/main" id="{32709B49-AE28-CE42-8BC5-91626290D1AA}"/>
                </a:ext>
              </a:extLst>
            </p:cNvPr>
            <p:cNvSpPr/>
            <p:nvPr/>
          </p:nvSpPr>
          <p:spPr>
            <a:xfrm>
              <a:off x="795881" y="771157"/>
              <a:ext cx="7480" cy="7492"/>
            </a:xfrm>
            <a:custGeom>
              <a:avLst/>
              <a:gdLst/>
              <a:ahLst/>
              <a:cxnLst/>
              <a:rect l="l" t="t" r="r" b="b"/>
              <a:pathLst>
                <a:path w="7480" h="7492" extrusionOk="0">
                  <a:moveTo>
                    <a:pt x="5359" y="7315"/>
                  </a:moveTo>
                  <a:lnTo>
                    <a:pt x="177" y="2133"/>
                  </a:lnTo>
                  <a:cubicBezTo>
                    <a:pt x="0" y="1955"/>
                    <a:pt x="0" y="1663"/>
                    <a:pt x="177" y="1485"/>
                  </a:cubicBezTo>
                  <a:lnTo>
                    <a:pt x="1473" y="177"/>
                  </a:lnTo>
                  <a:cubicBezTo>
                    <a:pt x="1650" y="0"/>
                    <a:pt x="1930" y="0"/>
                    <a:pt x="2120" y="177"/>
                  </a:cubicBezTo>
                  <a:lnTo>
                    <a:pt x="7302" y="5372"/>
                  </a:lnTo>
                  <a:cubicBezTo>
                    <a:pt x="7480" y="5549"/>
                    <a:pt x="7480" y="5842"/>
                    <a:pt x="7302" y="6019"/>
                  </a:cubicBezTo>
                  <a:lnTo>
                    <a:pt x="6007" y="7315"/>
                  </a:lnTo>
                  <a:cubicBezTo>
                    <a:pt x="5829" y="7492"/>
                    <a:pt x="5537" y="7492"/>
                    <a:pt x="5359" y="731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5" name="Google Shape;2658;p96">
              <a:extLst>
                <a:ext uri="{FF2B5EF4-FFF2-40B4-BE49-F238E27FC236}">
                  <a16:creationId xmlns:a16="http://schemas.microsoft.com/office/drawing/2014/main" id="{3AACA2DF-245F-7C46-A539-1A61A753E227}"/>
                </a:ext>
              </a:extLst>
            </p:cNvPr>
            <p:cNvSpPr/>
            <p:nvPr/>
          </p:nvSpPr>
          <p:spPr>
            <a:xfrm>
              <a:off x="847139" y="794917"/>
              <a:ext cx="8242" cy="2755"/>
            </a:xfrm>
            <a:custGeom>
              <a:avLst/>
              <a:gdLst/>
              <a:ahLst/>
              <a:cxnLst/>
              <a:rect l="l" t="t" r="r" b="b"/>
              <a:pathLst>
                <a:path w="8242" h="2755" extrusionOk="0">
                  <a:moveTo>
                    <a:pt x="7785" y="2755"/>
                  </a:moveTo>
                  <a:lnTo>
                    <a:pt x="444" y="2755"/>
                  </a:lnTo>
                  <a:cubicBezTo>
                    <a:pt x="203" y="2755"/>
                    <a:pt x="0" y="2552"/>
                    <a:pt x="0" y="2298"/>
                  </a:cubicBezTo>
                  <a:lnTo>
                    <a:pt x="0" y="457"/>
                  </a:lnTo>
                  <a:cubicBezTo>
                    <a:pt x="0" y="215"/>
                    <a:pt x="203" y="0"/>
                    <a:pt x="444" y="0"/>
                  </a:cubicBezTo>
                  <a:lnTo>
                    <a:pt x="7785" y="0"/>
                  </a:lnTo>
                  <a:cubicBezTo>
                    <a:pt x="8039" y="0"/>
                    <a:pt x="8242" y="215"/>
                    <a:pt x="8242" y="457"/>
                  </a:cubicBezTo>
                  <a:lnTo>
                    <a:pt x="8242" y="2298"/>
                  </a:lnTo>
                  <a:cubicBezTo>
                    <a:pt x="8242" y="2552"/>
                    <a:pt x="8039"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6" name="Google Shape;2659;p96">
              <a:extLst>
                <a:ext uri="{FF2B5EF4-FFF2-40B4-BE49-F238E27FC236}">
                  <a16:creationId xmlns:a16="http://schemas.microsoft.com/office/drawing/2014/main" id="{05355E09-3533-EB4B-95E9-16B97CF5ED39}"/>
                </a:ext>
              </a:extLst>
            </p:cNvPr>
            <p:cNvSpPr/>
            <p:nvPr/>
          </p:nvSpPr>
          <p:spPr>
            <a:xfrm>
              <a:off x="786640" y="794917"/>
              <a:ext cx="8242" cy="2755"/>
            </a:xfrm>
            <a:custGeom>
              <a:avLst/>
              <a:gdLst/>
              <a:ahLst/>
              <a:cxnLst/>
              <a:rect l="l" t="t" r="r" b="b"/>
              <a:pathLst>
                <a:path w="8242" h="2755" extrusionOk="0">
                  <a:moveTo>
                    <a:pt x="7785" y="2755"/>
                  </a:moveTo>
                  <a:lnTo>
                    <a:pt x="457" y="2755"/>
                  </a:lnTo>
                  <a:cubicBezTo>
                    <a:pt x="203" y="2755"/>
                    <a:pt x="0" y="2552"/>
                    <a:pt x="0" y="2298"/>
                  </a:cubicBezTo>
                  <a:lnTo>
                    <a:pt x="0" y="457"/>
                  </a:lnTo>
                  <a:cubicBezTo>
                    <a:pt x="0" y="215"/>
                    <a:pt x="203" y="0"/>
                    <a:pt x="457" y="0"/>
                  </a:cubicBezTo>
                  <a:lnTo>
                    <a:pt x="7785" y="0"/>
                  </a:lnTo>
                  <a:cubicBezTo>
                    <a:pt x="8039" y="0"/>
                    <a:pt x="8242" y="215"/>
                    <a:pt x="8242" y="457"/>
                  </a:cubicBezTo>
                  <a:lnTo>
                    <a:pt x="8242" y="2298"/>
                  </a:lnTo>
                  <a:cubicBezTo>
                    <a:pt x="8242" y="2552"/>
                    <a:pt x="8039" y="2755"/>
                    <a:pt x="7785"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7" name="Google Shape;2660;p96">
              <a:extLst>
                <a:ext uri="{FF2B5EF4-FFF2-40B4-BE49-F238E27FC236}">
                  <a16:creationId xmlns:a16="http://schemas.microsoft.com/office/drawing/2014/main" id="{3B717B9C-460F-7145-AC8D-AE91944D7E59}"/>
                </a:ext>
              </a:extLst>
            </p:cNvPr>
            <p:cNvSpPr/>
            <p:nvPr/>
          </p:nvSpPr>
          <p:spPr>
            <a:xfrm>
              <a:off x="819630" y="822426"/>
              <a:ext cx="2755" cy="8242"/>
            </a:xfrm>
            <a:custGeom>
              <a:avLst/>
              <a:gdLst/>
              <a:ahLst/>
              <a:cxnLst/>
              <a:rect l="l" t="t" r="r" b="b"/>
              <a:pathLst>
                <a:path w="2755" h="8242" extrusionOk="0">
                  <a:moveTo>
                    <a:pt x="2298" y="8242"/>
                  </a:moveTo>
                  <a:lnTo>
                    <a:pt x="457" y="8242"/>
                  </a:lnTo>
                  <a:cubicBezTo>
                    <a:pt x="203" y="8242"/>
                    <a:pt x="0" y="8039"/>
                    <a:pt x="0" y="7785"/>
                  </a:cubicBezTo>
                  <a:lnTo>
                    <a:pt x="0" y="457"/>
                  </a:lnTo>
                  <a:cubicBezTo>
                    <a:pt x="0" y="203"/>
                    <a:pt x="203" y="0"/>
                    <a:pt x="457" y="0"/>
                  </a:cubicBezTo>
                  <a:lnTo>
                    <a:pt x="2298" y="0"/>
                  </a:lnTo>
                  <a:cubicBezTo>
                    <a:pt x="2552" y="0"/>
                    <a:pt x="2755" y="203"/>
                    <a:pt x="2755" y="457"/>
                  </a:cubicBezTo>
                  <a:lnTo>
                    <a:pt x="2755" y="7785"/>
                  </a:lnTo>
                  <a:cubicBezTo>
                    <a:pt x="2755" y="8039"/>
                    <a:pt x="2552" y="8242"/>
                    <a:pt x="2298" y="82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68" name="Google Shape;2661;p96">
              <a:extLst>
                <a:ext uri="{FF2B5EF4-FFF2-40B4-BE49-F238E27FC236}">
                  <a16:creationId xmlns:a16="http://schemas.microsoft.com/office/drawing/2014/main" id="{C4B90F2D-5914-1343-8900-2A30822369A0}"/>
                </a:ext>
              </a:extLst>
            </p:cNvPr>
            <p:cNvSpPr/>
            <p:nvPr/>
          </p:nvSpPr>
          <p:spPr>
            <a:xfrm>
              <a:off x="819630" y="761927"/>
              <a:ext cx="2755" cy="8242"/>
            </a:xfrm>
            <a:custGeom>
              <a:avLst/>
              <a:gdLst/>
              <a:ahLst/>
              <a:cxnLst/>
              <a:rect l="l" t="t" r="r" b="b"/>
              <a:pathLst>
                <a:path w="2755" h="8242" extrusionOk="0">
                  <a:moveTo>
                    <a:pt x="2298" y="8242"/>
                  </a:moveTo>
                  <a:lnTo>
                    <a:pt x="457" y="8242"/>
                  </a:lnTo>
                  <a:cubicBezTo>
                    <a:pt x="203" y="8242"/>
                    <a:pt x="0" y="8039"/>
                    <a:pt x="0" y="7785"/>
                  </a:cubicBezTo>
                  <a:lnTo>
                    <a:pt x="0" y="457"/>
                  </a:lnTo>
                  <a:cubicBezTo>
                    <a:pt x="0" y="203"/>
                    <a:pt x="203" y="0"/>
                    <a:pt x="457" y="0"/>
                  </a:cubicBezTo>
                  <a:lnTo>
                    <a:pt x="2298" y="0"/>
                  </a:lnTo>
                  <a:cubicBezTo>
                    <a:pt x="2552" y="0"/>
                    <a:pt x="2755" y="203"/>
                    <a:pt x="2755" y="457"/>
                  </a:cubicBezTo>
                  <a:lnTo>
                    <a:pt x="2755" y="7785"/>
                  </a:lnTo>
                  <a:cubicBezTo>
                    <a:pt x="2755" y="8039"/>
                    <a:pt x="2552" y="8242"/>
                    <a:pt x="2298" y="824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322398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6" name="TextBox 5">
            <a:extLst>
              <a:ext uri="{FF2B5EF4-FFF2-40B4-BE49-F238E27FC236}">
                <a16:creationId xmlns:a16="http://schemas.microsoft.com/office/drawing/2014/main" id="{7E54424E-6631-F44A-B9B6-FE2771572E2F}"/>
              </a:ext>
            </a:extLst>
          </p:cNvPr>
          <p:cNvSpPr txBox="1"/>
          <p:nvPr/>
        </p:nvSpPr>
        <p:spPr>
          <a:xfrm>
            <a:off x="947631" y="11353800"/>
            <a:ext cx="7816956"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Rectangle 7">
            <a:extLst>
              <a:ext uri="{FF2B5EF4-FFF2-40B4-BE49-F238E27FC236}">
                <a16:creationId xmlns:a16="http://schemas.microsoft.com/office/drawing/2014/main" id="{21A67056-8485-1243-A5B9-9C2DE649907A}"/>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 name="Text Placeholder 3">
            <a:extLst>
              <a:ext uri="{FF2B5EF4-FFF2-40B4-BE49-F238E27FC236}">
                <a16:creationId xmlns:a16="http://schemas.microsoft.com/office/drawing/2014/main" id="{51AE66AB-D6A6-174D-B49C-FBB40EB7EF46}"/>
              </a:ext>
            </a:extLst>
          </p:cNvPr>
          <p:cNvSpPr txBox="1">
            <a:spLocks/>
          </p:cNvSpPr>
          <p:nvPr/>
        </p:nvSpPr>
        <p:spPr>
          <a:xfrm>
            <a:off x="11260966" y="4869180"/>
            <a:ext cx="12175932"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fontAlgn="base">
              <a:buNone/>
            </a:pPr>
            <a:r>
              <a:rPr lang="ar-EG" sz="2800" dirty="0"/>
              <a:t>قد ترغب أحيانًا في التحقق من المصدر الأصلي للصورة. ويمكن القيام بذلك عن طريق إجراء بحث عكسي عن الصور. مثلما يمكنك البحث عن أنواع أخرى من الوسائط عبر الإنترنت، يمكنك أيضًا البحث عن ملفات الصور باستخدام </a:t>
            </a:r>
            <a:r>
              <a:rPr lang="ar-EG" sz="2800" b="1" dirty="0">
                <a:solidFill>
                  <a:schemeClr val="accent1"/>
                </a:solidFill>
              </a:rPr>
              <a:t>محرك بحث</a:t>
            </a:r>
            <a:r>
              <a:rPr lang="ar-EG" sz="2800" dirty="0"/>
              <a:t>.</a:t>
            </a:r>
          </a:p>
          <a:p>
            <a:pPr marL="514350" indent="-514350" algn="r" rtl="1" fontAlgn="base">
              <a:buFont typeface="+mj-lt"/>
              <a:buAutoNum type="arabicPeriod"/>
            </a:pPr>
            <a:r>
              <a:rPr lang="ar-EG" sz="2800" dirty="0"/>
              <a:t>انسخ عنوان الويب للصورة أو ملف الصورة الآخر الذي تريد البحث فيه. يمكنك القيام بذلك غالبًا عن طريق النقر بزر الماوس الأيمن على الصورة واختيار نسخ عنوان الصورة.</a:t>
            </a:r>
          </a:p>
          <a:p>
            <a:pPr marL="514350" indent="-514350" algn="r" rtl="1" fontAlgn="base">
              <a:buFont typeface="+mj-lt"/>
              <a:buAutoNum type="arabicPeriod"/>
            </a:pPr>
            <a:r>
              <a:rPr lang="ar-EG" sz="2800" dirty="0"/>
              <a:t>افتح محرك بحث في متصفح الويب الخاص بك.</a:t>
            </a:r>
          </a:p>
          <a:p>
            <a:pPr marL="514350" indent="-514350" algn="r" rtl="1" fontAlgn="base">
              <a:buFont typeface="+mj-lt"/>
              <a:buAutoNum type="arabicPeriod"/>
            </a:pPr>
            <a:r>
              <a:rPr lang="ar-EG" sz="2800" dirty="0"/>
              <a:t>قد ترى عدة رموز في شريط البحث بما في ذلك عدسة مكبرة أو كاميرا أو حتى ميكروفون</a:t>
            </a:r>
          </a:p>
          <a:p>
            <a:pPr marL="514350" indent="-514350" algn="r" rtl="1" fontAlgn="base">
              <a:buFont typeface="+mj-lt"/>
              <a:buAutoNum type="arabicPeriod"/>
            </a:pPr>
            <a:r>
              <a:rPr lang="ar-EG" sz="2800" dirty="0"/>
              <a:t>.انقر على الرمز الذي يشبه الكاميرا واتبع التعليمات. سوف تقوم بلصق عنوان الصورة هنا لإجراء البحث.</a:t>
            </a:r>
          </a:p>
          <a:p>
            <a:pPr marL="514350" indent="-514350" algn="r" rtl="1" fontAlgn="base">
              <a:buFont typeface="+mj-lt"/>
              <a:buAutoNum type="arabicPeriod"/>
            </a:pPr>
            <a:r>
              <a:rPr lang="ar-EG" sz="2800" dirty="0"/>
              <a:t>ستمنحك نتائج محرك بحث الصور معلومات حول مكان استخدام هذه الصورة على الويب في الماضي.</a:t>
            </a:r>
            <a:endParaRPr lang="en-US" sz="2800" dirty="0"/>
          </a:p>
        </p:txBody>
      </p:sp>
      <p:sp>
        <p:nvSpPr>
          <p:cNvPr id="11" name="Rectangle 10">
            <a:extLst>
              <a:ext uri="{FF2B5EF4-FFF2-40B4-BE49-F238E27FC236}">
                <a16:creationId xmlns:a16="http://schemas.microsoft.com/office/drawing/2014/main" id="{A8A7D444-FAC2-914C-A485-EFD9EA15A378}"/>
              </a:ext>
            </a:extLst>
          </p:cNvPr>
          <p:cNvSpPr/>
          <p:nvPr/>
        </p:nvSpPr>
        <p:spPr>
          <a:xfrm>
            <a:off x="941387" y="5881143"/>
            <a:ext cx="7594600" cy="523220"/>
          </a:xfrm>
          <a:prstGeom prst="rect">
            <a:avLst/>
          </a:prstGeom>
        </p:spPr>
        <p:txBody>
          <a:bodyPr wrap="square" lIns="0" anchor="ctr">
            <a:spAutoFit/>
          </a:bodyPr>
          <a:lstStyle/>
          <a:p>
            <a:pPr algn="r" rtl="1"/>
            <a:r>
              <a:rPr lang="ar-EG" sz="2800" b="1" spc="320" dirty="0">
                <a:solidFill>
                  <a:schemeClr val="tx1"/>
                </a:solidFill>
              </a:rPr>
              <a:t>نشاط</a:t>
            </a:r>
            <a:endParaRPr lang="en-US" sz="2800" b="1" spc="320" dirty="0">
              <a:solidFill>
                <a:schemeClr val="tx1"/>
              </a:solidFill>
            </a:endParaRPr>
          </a:p>
        </p:txBody>
      </p:sp>
      <p:sp>
        <p:nvSpPr>
          <p:cNvPr id="12" name="Title 2">
            <a:extLst>
              <a:ext uri="{FF2B5EF4-FFF2-40B4-BE49-F238E27FC236}">
                <a16:creationId xmlns:a16="http://schemas.microsoft.com/office/drawing/2014/main" id="{32C4E753-97B2-524D-981C-E1AC6DD16CAC}"/>
              </a:ext>
            </a:extLst>
          </p:cNvPr>
          <p:cNvSpPr txBox="1">
            <a:spLocks/>
          </p:cNvSpPr>
          <p:nvPr/>
        </p:nvSpPr>
        <p:spPr>
          <a:xfrm>
            <a:off x="8905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ar-EG" dirty="0"/>
              <a:t>البحث العكسي عن الصور</a:t>
            </a:r>
            <a:endParaRPr lang="en-US" dirty="0"/>
          </a:p>
        </p:txBody>
      </p:sp>
      <p:sp>
        <p:nvSpPr>
          <p:cNvPr id="9" name="TextBox 8">
            <a:extLst>
              <a:ext uri="{FF2B5EF4-FFF2-40B4-BE49-F238E27FC236}">
                <a16:creationId xmlns:a16="http://schemas.microsoft.com/office/drawing/2014/main" id="{BD09ED3B-6BEA-2142-8F9B-4A8369040F0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24</a:t>
            </a:fld>
            <a:endParaRPr lang="en-US" dirty="0"/>
          </a:p>
        </p:txBody>
      </p:sp>
    </p:spTree>
    <p:extLst>
      <p:ext uri="{BB962C8B-B14F-4D97-AF65-F5344CB8AC3E}">
        <p14:creationId xmlns:p14="http://schemas.microsoft.com/office/powerpoint/2010/main" val="121362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019CD0CD-10C2-4B4E-B600-A6F260B97958}"/>
              </a:ext>
            </a:extLst>
          </p:cNvPr>
          <p:cNvSpPr txBox="1"/>
          <p:nvPr/>
        </p:nvSpPr>
        <p:spPr>
          <a:xfrm>
            <a:off x="947631" y="12435840"/>
            <a:ext cx="19246956" cy="3467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Rectangle 8">
            <a:extLst>
              <a:ext uri="{FF2B5EF4-FFF2-40B4-BE49-F238E27FC236}">
                <a16:creationId xmlns:a16="http://schemas.microsoft.com/office/drawing/2014/main" id="{0E0832AE-FC1E-E346-B2CF-9C81685E9547}"/>
              </a:ext>
            </a:extLst>
          </p:cNvPr>
          <p:cNvSpPr/>
          <p:nvPr/>
        </p:nvSpPr>
        <p:spPr>
          <a:xfrm>
            <a:off x="953163" y="5162107"/>
            <a:ext cx="11011824" cy="443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 name="Title 2">
            <a:extLst>
              <a:ext uri="{FF2B5EF4-FFF2-40B4-BE49-F238E27FC236}">
                <a16:creationId xmlns:a16="http://schemas.microsoft.com/office/drawing/2014/main" id="{0D4AA815-715B-004E-B750-0D595F3950D0}"/>
              </a:ext>
            </a:extLst>
          </p:cNvPr>
          <p:cNvSpPr txBox="1">
            <a:spLocks/>
          </p:cNvSpPr>
          <p:nvPr/>
        </p:nvSpPr>
        <p:spPr>
          <a:xfrm>
            <a:off x="932689" y="2194560"/>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ذاتي</a:t>
            </a:r>
            <a:endParaRPr lang="en-US" dirty="0"/>
          </a:p>
        </p:txBody>
      </p:sp>
      <p:sp>
        <p:nvSpPr>
          <p:cNvPr id="11" name="TextBox 10">
            <a:extLst>
              <a:ext uri="{FF2B5EF4-FFF2-40B4-BE49-F238E27FC236}">
                <a16:creationId xmlns:a16="http://schemas.microsoft.com/office/drawing/2014/main" id="{90D46FD5-DC42-5945-8601-F9969B5EBBAA}"/>
              </a:ext>
            </a:extLst>
          </p:cNvPr>
          <p:cNvSpPr txBox="1"/>
          <p:nvPr/>
        </p:nvSpPr>
        <p:spPr>
          <a:xfrm>
            <a:off x="951536" y="2823712"/>
            <a:ext cx="22253876"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تقييم المعلومات على الإنترنت: مراجعة</a:t>
            </a:r>
            <a:endParaRPr lang="en-US" sz="2800" b="1" cap="all" spc="250" dirty="0">
              <a:solidFill>
                <a:schemeClr val="accent1"/>
              </a:solidFill>
              <a:latin typeface="Optimistic Text" panose="020B0503020203020204" pitchFamily="34" charset="0"/>
            </a:endParaRPr>
          </a:p>
        </p:txBody>
      </p:sp>
      <p:sp>
        <p:nvSpPr>
          <p:cNvPr id="12" name="Text Placeholder 3">
            <a:extLst>
              <a:ext uri="{FF2B5EF4-FFF2-40B4-BE49-F238E27FC236}">
                <a16:creationId xmlns:a16="http://schemas.microsoft.com/office/drawing/2014/main" id="{94D70CAD-33DD-F141-B648-CE65EBCD5991}"/>
              </a:ext>
            </a:extLst>
          </p:cNvPr>
          <p:cNvSpPr txBox="1">
            <a:spLocks/>
          </p:cNvSpPr>
          <p:nvPr/>
        </p:nvSpPr>
        <p:spPr>
          <a:xfrm>
            <a:off x="1402969" y="5531485"/>
            <a:ext cx="9342817" cy="20123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02</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ما هي الإستراتيجيات التي تعلمتها في هذا الدرس والتي من المرجح أن تستخدمها ولماذا؟</a:t>
            </a:r>
            <a:endParaRPr lang="en-US" sz="2800" spc="40" dirty="0">
              <a:latin typeface="Optimistic Text" panose="020B0503020203020204" pitchFamily="34" charset="0"/>
              <a:sym typeface="Arial"/>
            </a:endParaRPr>
          </a:p>
        </p:txBody>
      </p:sp>
      <p:sp>
        <p:nvSpPr>
          <p:cNvPr id="13" name="Rectangle 12">
            <a:extLst>
              <a:ext uri="{FF2B5EF4-FFF2-40B4-BE49-F238E27FC236}">
                <a16:creationId xmlns:a16="http://schemas.microsoft.com/office/drawing/2014/main" id="{CE315FCB-F9B0-FE4A-8565-CF2C0CC94842}"/>
              </a:ext>
            </a:extLst>
          </p:cNvPr>
          <p:cNvSpPr/>
          <p:nvPr/>
        </p:nvSpPr>
        <p:spPr>
          <a:xfrm>
            <a:off x="12193588" y="5162107"/>
            <a:ext cx="11011824" cy="443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Text Placeholder 3">
            <a:extLst>
              <a:ext uri="{FF2B5EF4-FFF2-40B4-BE49-F238E27FC236}">
                <a16:creationId xmlns:a16="http://schemas.microsoft.com/office/drawing/2014/main" id="{4EF8E43D-D88B-DD49-8A8F-DF463DE4B334}"/>
              </a:ext>
            </a:extLst>
          </p:cNvPr>
          <p:cNvSpPr txBox="1">
            <a:spLocks/>
          </p:cNvSpPr>
          <p:nvPr/>
        </p:nvSpPr>
        <p:spPr>
          <a:xfrm>
            <a:off x="12643394" y="5531485"/>
            <a:ext cx="9342817" cy="20123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ما هي الاستراتيجيات التي استخدمتها لتقييم مصادر المعلومات في الماضي؟</a:t>
            </a:r>
            <a:endParaRPr lang="en-US" sz="2800" spc="40" dirty="0">
              <a:latin typeface="Optimistic Text" panose="020B0503020203020204" pitchFamily="34" charset="0"/>
              <a:sym typeface="Arial"/>
            </a:endParaRPr>
          </a:p>
        </p:txBody>
      </p:sp>
    </p:spTree>
    <p:extLst>
      <p:ext uri="{BB962C8B-B14F-4D97-AF65-F5344CB8AC3E}">
        <p14:creationId xmlns:p14="http://schemas.microsoft.com/office/powerpoint/2010/main" val="166285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971D5FC2-B7AC-454F-A3C7-C6891A19C7D6}"/>
              </a:ext>
            </a:extLst>
          </p:cNvPr>
          <p:cNvSpPr txBox="1"/>
          <p:nvPr/>
        </p:nvSpPr>
        <p:spPr>
          <a:xfrm>
            <a:off x="947631" y="12115800"/>
            <a:ext cx="10636356" cy="666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فيسبوك (بدون تاريخ). محاربة التضليل. فيسبوك. وزارة الأمن الداخلي الأمريكية. (بدون تاريخ). الثقافة الإعلامية والتفكير النقدي عبر الإنترنت. مكتب مكافحة العنف الموجه ومنع الإرهاب.</a:t>
            </a:r>
            <a:r>
              <a:rPr lang="en-US" sz="1600" spc="20" dirty="0">
                <a:latin typeface="Optimistic Text" panose="020B0503020203020204" pitchFamily="34" charset="0"/>
              </a:rPr>
              <a:t> </a:t>
            </a:r>
            <a:endParaRPr lang="ar-EG"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6" name="Rectangle 5">
            <a:extLst>
              <a:ext uri="{FF2B5EF4-FFF2-40B4-BE49-F238E27FC236}">
                <a16:creationId xmlns:a16="http://schemas.microsoft.com/office/drawing/2014/main" id="{9B8FE3F0-401F-1342-BAB9-2BB9A70B5B1B}"/>
              </a:ext>
            </a:extLst>
          </p:cNvPr>
          <p:cNvSpPr/>
          <p:nvPr/>
        </p:nvSpPr>
        <p:spPr>
          <a:xfrm>
            <a:off x="13138150" y="0"/>
            <a:ext cx="11249024"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9" name="Title 2">
            <a:extLst>
              <a:ext uri="{FF2B5EF4-FFF2-40B4-BE49-F238E27FC236}">
                <a16:creationId xmlns:a16="http://schemas.microsoft.com/office/drawing/2014/main" id="{0A795886-672C-404B-9624-F218377B14A0}"/>
              </a:ext>
            </a:extLst>
          </p:cNvPr>
          <p:cNvSpPr txBox="1">
            <a:spLocks/>
          </p:cNvSpPr>
          <p:nvPr/>
        </p:nvSpPr>
        <p:spPr>
          <a:xfrm>
            <a:off x="3749676" y="6141720"/>
            <a:ext cx="8443912"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rtl="1">
              <a:lnSpc>
                <a:spcPts val="8640"/>
              </a:lnSpc>
              <a:defRPr/>
            </a:pPr>
            <a:r>
              <a:rPr lang="ar-EG" dirty="0">
                <a:solidFill>
                  <a:srgbClr val="1C2B33"/>
                </a:solidFill>
              </a:rPr>
              <a:t>التضليل مقابل سوء تفسير المعلومات</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10" name="Text Placeholder 3">
            <a:extLst>
              <a:ext uri="{FF2B5EF4-FFF2-40B4-BE49-F238E27FC236}">
                <a16:creationId xmlns:a16="http://schemas.microsoft.com/office/drawing/2014/main" id="{9133BFF8-1D23-D643-A90A-61BD37492E82}"/>
              </a:ext>
            </a:extLst>
          </p:cNvPr>
          <p:cNvSpPr txBox="1">
            <a:spLocks/>
          </p:cNvSpPr>
          <p:nvPr/>
        </p:nvSpPr>
        <p:spPr>
          <a:xfrm>
            <a:off x="14077950" y="4838570"/>
            <a:ext cx="9375775" cy="560083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defTabSz="1828800" rtl="1">
              <a:lnSpc>
                <a:spcPts val="4200"/>
              </a:lnSpc>
              <a:spcAft>
                <a:spcPts val="1800"/>
              </a:spcAft>
              <a:buNone/>
            </a:pPr>
            <a:r>
              <a:rPr lang="ar-EG" sz="2800" spc="40" dirty="0">
                <a:solidFill>
                  <a:srgbClr val="1C2B33"/>
                </a:solidFill>
                <a:latin typeface="Optimistic Text" panose="020B0503020203020204" pitchFamily="34" charset="0"/>
                <a:sym typeface="Arial"/>
              </a:rPr>
              <a:t>المعلومات المضللة هي محتوى كاذب أو مضلل.</a:t>
            </a:r>
          </a:p>
          <a:p>
            <a:pPr lvl="0" algn="r" defTabSz="1828800" rtl="1">
              <a:lnSpc>
                <a:spcPts val="4200"/>
              </a:lnSpc>
              <a:spcAft>
                <a:spcPts val="1800"/>
              </a:spcAft>
              <a:buNone/>
            </a:pPr>
            <a:r>
              <a:rPr lang="ar-EG" sz="2800" b="1" spc="40" dirty="0">
                <a:solidFill>
                  <a:schemeClr val="accent1"/>
                </a:solidFill>
                <a:latin typeface="Optimistic Text" panose="020B0503020203020204" pitchFamily="34" charset="0"/>
                <a:sym typeface="Arial"/>
              </a:rPr>
              <a:t>سوء تفسير المعلومات </a:t>
            </a:r>
            <a:r>
              <a:rPr lang="ar-EG" sz="2800" spc="40" dirty="0">
                <a:solidFill>
                  <a:srgbClr val="1C2B33"/>
                </a:solidFill>
                <a:latin typeface="Optimistic Text" panose="020B0503020203020204" pitchFamily="34" charset="0"/>
                <a:sym typeface="Arial"/>
              </a:rPr>
              <a:t>هو معلومات خاطئة أو مضللة تم إنشاؤها أو مشاركتها بقصد خبيث لإحداث ضرر أو التلاعب أو تضليل فرد أو جماعة أو منظمة.</a:t>
            </a:r>
            <a:endParaRPr lang="en-US" sz="2800" spc="40" dirty="0">
              <a:solidFill>
                <a:srgbClr val="1C2B33"/>
              </a:solidFill>
              <a:latin typeface="Optimistic Text" panose="020B0503020203020204" pitchFamily="34" charset="0"/>
              <a:sym typeface="Arial"/>
            </a:endParaRPr>
          </a:p>
        </p:txBody>
      </p:sp>
      <p:sp>
        <p:nvSpPr>
          <p:cNvPr id="11" name="Google Shape;610;p78">
            <a:extLst>
              <a:ext uri="{FF2B5EF4-FFF2-40B4-BE49-F238E27FC236}">
                <a16:creationId xmlns:a16="http://schemas.microsoft.com/office/drawing/2014/main" id="{113D3CA9-A8AF-E44F-8C9E-9C096D96F918}"/>
              </a:ext>
            </a:extLst>
          </p:cNvPr>
          <p:cNvSpPr/>
          <p:nvPr/>
        </p:nvSpPr>
        <p:spPr>
          <a:xfrm>
            <a:off x="932821"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solidFill>
              <a:schemeClr val="bg2"/>
            </a:solid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24" name="Google Shape;2900;p97">
            <a:extLst>
              <a:ext uri="{FF2B5EF4-FFF2-40B4-BE49-F238E27FC236}">
                <a16:creationId xmlns:a16="http://schemas.microsoft.com/office/drawing/2014/main" id="{F79ADC44-6DBC-5A4C-8A3B-8AB10AAD781B}"/>
              </a:ext>
            </a:extLst>
          </p:cNvPr>
          <p:cNvGrpSpPr/>
          <p:nvPr/>
        </p:nvGrpSpPr>
        <p:grpSpPr>
          <a:xfrm>
            <a:off x="1525587" y="6425219"/>
            <a:ext cx="1246948" cy="1042381"/>
            <a:chOff x="577068" y="348564"/>
            <a:chExt cx="71647" cy="59893"/>
          </a:xfrm>
          <a:solidFill>
            <a:schemeClr val="bg1"/>
          </a:solidFill>
        </p:grpSpPr>
        <p:sp>
          <p:nvSpPr>
            <p:cNvPr id="25" name="Google Shape;2901;p97">
              <a:extLst>
                <a:ext uri="{FF2B5EF4-FFF2-40B4-BE49-F238E27FC236}">
                  <a16:creationId xmlns:a16="http://schemas.microsoft.com/office/drawing/2014/main" id="{272A0BB3-0F56-104F-8A9E-0A2E2698AE88}"/>
                </a:ext>
              </a:extLst>
            </p:cNvPr>
            <p:cNvSpPr/>
            <p:nvPr/>
          </p:nvSpPr>
          <p:spPr>
            <a:xfrm>
              <a:off x="616343" y="350916"/>
              <a:ext cx="32372" cy="28155"/>
            </a:xfrm>
            <a:custGeom>
              <a:avLst/>
              <a:gdLst/>
              <a:ahLst/>
              <a:cxnLst/>
              <a:rect l="l" t="t" r="r" b="b"/>
              <a:pathLst>
                <a:path w="32372" h="28155" extrusionOk="0">
                  <a:moveTo>
                    <a:pt x="29260" y="28155"/>
                  </a:moveTo>
                  <a:lnTo>
                    <a:pt x="3098" y="28155"/>
                  </a:lnTo>
                  <a:cubicBezTo>
                    <a:pt x="2031" y="28155"/>
                    <a:pt x="1066" y="27597"/>
                    <a:pt x="533" y="26670"/>
                  </a:cubicBezTo>
                  <a:cubicBezTo>
                    <a:pt x="0" y="25730"/>
                    <a:pt x="12" y="24625"/>
                    <a:pt x="558" y="23698"/>
                  </a:cubicBezTo>
                  <a:lnTo>
                    <a:pt x="13627" y="1460"/>
                  </a:lnTo>
                  <a:cubicBezTo>
                    <a:pt x="14173" y="546"/>
                    <a:pt x="15125" y="0"/>
                    <a:pt x="16179" y="0"/>
                  </a:cubicBezTo>
                  <a:lnTo>
                    <a:pt x="16192" y="0"/>
                  </a:lnTo>
                  <a:cubicBezTo>
                    <a:pt x="17246" y="0"/>
                    <a:pt x="18199" y="546"/>
                    <a:pt x="18732" y="1460"/>
                  </a:cubicBezTo>
                  <a:lnTo>
                    <a:pt x="31813" y="23698"/>
                  </a:lnTo>
                  <a:cubicBezTo>
                    <a:pt x="32359" y="24625"/>
                    <a:pt x="32372" y="25730"/>
                    <a:pt x="31838" y="26670"/>
                  </a:cubicBezTo>
                  <a:cubicBezTo>
                    <a:pt x="31305" y="27597"/>
                    <a:pt x="30340" y="28155"/>
                    <a:pt x="29260" y="28155"/>
                  </a:cubicBezTo>
                  <a:close/>
                  <a:moveTo>
                    <a:pt x="16001" y="2857"/>
                  </a:moveTo>
                  <a:lnTo>
                    <a:pt x="2920" y="25095"/>
                  </a:lnTo>
                  <a:cubicBezTo>
                    <a:pt x="2908" y="25120"/>
                    <a:pt x="2857" y="25196"/>
                    <a:pt x="2920" y="25311"/>
                  </a:cubicBezTo>
                  <a:cubicBezTo>
                    <a:pt x="2984" y="25412"/>
                    <a:pt x="3073" y="25412"/>
                    <a:pt x="3098" y="25412"/>
                  </a:cubicBezTo>
                  <a:lnTo>
                    <a:pt x="29260" y="25412"/>
                  </a:lnTo>
                  <a:cubicBezTo>
                    <a:pt x="29286" y="25412"/>
                    <a:pt x="29387" y="25412"/>
                    <a:pt x="29451" y="25311"/>
                  </a:cubicBezTo>
                  <a:cubicBezTo>
                    <a:pt x="29502" y="25196"/>
                    <a:pt x="29464" y="25120"/>
                    <a:pt x="29451" y="25095"/>
                  </a:cubicBezTo>
                  <a:lnTo>
                    <a:pt x="16370" y="2857"/>
                  </a:lnTo>
                  <a:cubicBezTo>
                    <a:pt x="16344" y="2832"/>
                    <a:pt x="16306" y="2755"/>
                    <a:pt x="16179" y="2755"/>
                  </a:cubicBezTo>
                  <a:cubicBezTo>
                    <a:pt x="16065" y="2755"/>
                    <a:pt x="16014" y="2832"/>
                    <a:pt x="16001" y="28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2902;p97">
              <a:extLst>
                <a:ext uri="{FF2B5EF4-FFF2-40B4-BE49-F238E27FC236}">
                  <a16:creationId xmlns:a16="http://schemas.microsoft.com/office/drawing/2014/main" id="{B2EB047D-23DA-334B-9C62-53B45C7F8EB4}"/>
                </a:ext>
              </a:extLst>
            </p:cNvPr>
            <p:cNvSpPr/>
            <p:nvPr/>
          </p:nvSpPr>
          <p:spPr>
            <a:xfrm>
              <a:off x="631155" y="359827"/>
              <a:ext cx="2743" cy="9169"/>
            </a:xfrm>
            <a:custGeom>
              <a:avLst/>
              <a:gdLst/>
              <a:ahLst/>
              <a:cxnLst/>
              <a:rect l="l" t="t" r="r" b="b"/>
              <a:pathLst>
                <a:path w="2743" h="9169" extrusionOk="0">
                  <a:moveTo>
                    <a:pt x="0" y="457"/>
                  </a:moveTo>
                  <a:lnTo>
                    <a:pt x="0" y="8699"/>
                  </a:lnTo>
                  <a:cubicBezTo>
                    <a:pt x="0" y="8953"/>
                    <a:pt x="203" y="9169"/>
                    <a:pt x="457" y="9169"/>
                  </a:cubicBezTo>
                  <a:lnTo>
                    <a:pt x="2285" y="9169"/>
                  </a:lnTo>
                  <a:cubicBezTo>
                    <a:pt x="2540" y="9169"/>
                    <a:pt x="2743" y="8953"/>
                    <a:pt x="2743" y="8699"/>
                  </a:cubicBezTo>
                  <a:lnTo>
                    <a:pt x="2743" y="457"/>
                  </a:lnTo>
                  <a:cubicBezTo>
                    <a:pt x="2743" y="203"/>
                    <a:pt x="2540" y="0"/>
                    <a:pt x="2285" y="0"/>
                  </a:cubicBezTo>
                  <a:lnTo>
                    <a:pt x="457" y="0"/>
                  </a:lnTo>
                  <a:cubicBezTo>
                    <a:pt x="203" y="0"/>
                    <a:pt x="0" y="203"/>
                    <a:pt x="0" y="457"/>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2903;p97">
              <a:extLst>
                <a:ext uri="{FF2B5EF4-FFF2-40B4-BE49-F238E27FC236}">
                  <a16:creationId xmlns:a16="http://schemas.microsoft.com/office/drawing/2014/main" id="{0F8C7D75-6ED3-8647-B33D-D46FA4ECA868}"/>
                </a:ext>
              </a:extLst>
            </p:cNvPr>
            <p:cNvSpPr/>
            <p:nvPr/>
          </p:nvSpPr>
          <p:spPr>
            <a:xfrm>
              <a:off x="631156" y="370831"/>
              <a:ext cx="2743" cy="2743"/>
            </a:xfrm>
            <a:custGeom>
              <a:avLst/>
              <a:gdLst/>
              <a:ahLst/>
              <a:cxnLst/>
              <a:rect l="l" t="t" r="r" b="b"/>
              <a:pathLst>
                <a:path w="2743" h="2743" extrusionOk="0">
                  <a:moveTo>
                    <a:pt x="457" y="2743"/>
                  </a:moveTo>
                  <a:lnTo>
                    <a:pt x="2285" y="2743"/>
                  </a:lnTo>
                  <a:cubicBezTo>
                    <a:pt x="2540" y="2743"/>
                    <a:pt x="2743" y="2540"/>
                    <a:pt x="2743" y="2285"/>
                  </a:cubicBezTo>
                  <a:lnTo>
                    <a:pt x="2743" y="457"/>
                  </a:lnTo>
                  <a:cubicBezTo>
                    <a:pt x="2743" y="203"/>
                    <a:pt x="2540" y="0"/>
                    <a:pt x="2285" y="0"/>
                  </a:cubicBezTo>
                  <a:lnTo>
                    <a:pt x="457" y="0"/>
                  </a:lnTo>
                  <a:cubicBezTo>
                    <a:pt x="203" y="0"/>
                    <a:pt x="0" y="203"/>
                    <a:pt x="0" y="457"/>
                  </a:cubicBezTo>
                  <a:lnTo>
                    <a:pt x="0" y="2285"/>
                  </a:lnTo>
                  <a:cubicBezTo>
                    <a:pt x="0" y="2540"/>
                    <a:pt x="203" y="2743"/>
                    <a:pt x="457"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2904;p97">
              <a:extLst>
                <a:ext uri="{FF2B5EF4-FFF2-40B4-BE49-F238E27FC236}">
                  <a16:creationId xmlns:a16="http://schemas.microsoft.com/office/drawing/2014/main" id="{1A04E3B0-2A6E-7943-B843-3CBABB631946}"/>
                </a:ext>
              </a:extLst>
            </p:cNvPr>
            <p:cNvSpPr/>
            <p:nvPr/>
          </p:nvSpPr>
          <p:spPr>
            <a:xfrm>
              <a:off x="577068" y="348564"/>
              <a:ext cx="61874" cy="59893"/>
            </a:xfrm>
            <a:custGeom>
              <a:avLst/>
              <a:gdLst/>
              <a:ahLst/>
              <a:cxnLst/>
              <a:rect l="l" t="t" r="r" b="b"/>
              <a:pathLst>
                <a:path w="61874" h="59893" extrusionOk="0">
                  <a:moveTo>
                    <a:pt x="59524" y="34175"/>
                  </a:moveTo>
                  <a:cubicBezTo>
                    <a:pt x="59093" y="34175"/>
                    <a:pt x="58699" y="34378"/>
                    <a:pt x="58432" y="34721"/>
                  </a:cubicBezTo>
                  <a:cubicBezTo>
                    <a:pt x="57276" y="36283"/>
                    <a:pt x="55968" y="37884"/>
                    <a:pt x="54508" y="39496"/>
                  </a:cubicBezTo>
                  <a:cubicBezTo>
                    <a:pt x="48894" y="45745"/>
                    <a:pt x="41427" y="52057"/>
                    <a:pt x="33921" y="56896"/>
                  </a:cubicBezTo>
                  <a:cubicBezTo>
                    <a:pt x="26415" y="52057"/>
                    <a:pt x="18948" y="45745"/>
                    <a:pt x="13334" y="39496"/>
                  </a:cubicBezTo>
                  <a:cubicBezTo>
                    <a:pt x="6413" y="31800"/>
                    <a:pt x="2755" y="24726"/>
                    <a:pt x="2755" y="19050"/>
                  </a:cubicBezTo>
                  <a:cubicBezTo>
                    <a:pt x="2755" y="8686"/>
                    <a:pt x="7988" y="2755"/>
                    <a:pt x="17132" y="2755"/>
                  </a:cubicBezTo>
                  <a:cubicBezTo>
                    <a:pt x="22225" y="2755"/>
                    <a:pt x="28079" y="7277"/>
                    <a:pt x="29730" y="8851"/>
                  </a:cubicBezTo>
                  <a:lnTo>
                    <a:pt x="32956" y="11976"/>
                  </a:lnTo>
                  <a:cubicBezTo>
                    <a:pt x="33489" y="12496"/>
                    <a:pt x="34340" y="12496"/>
                    <a:pt x="34874" y="11976"/>
                  </a:cubicBezTo>
                  <a:lnTo>
                    <a:pt x="38100" y="8864"/>
                  </a:lnTo>
                  <a:cubicBezTo>
                    <a:pt x="39535" y="7493"/>
                    <a:pt x="44094" y="3937"/>
                    <a:pt x="48590" y="2997"/>
                  </a:cubicBezTo>
                  <a:cubicBezTo>
                    <a:pt x="48983" y="2921"/>
                    <a:pt x="49314" y="2692"/>
                    <a:pt x="49517" y="2349"/>
                  </a:cubicBezTo>
                  <a:lnTo>
                    <a:pt x="50482" y="711"/>
                  </a:lnTo>
                  <a:cubicBezTo>
                    <a:pt x="50672" y="393"/>
                    <a:pt x="50418" y="0"/>
                    <a:pt x="50050" y="25"/>
                  </a:cubicBezTo>
                  <a:cubicBezTo>
                    <a:pt x="43014" y="393"/>
                    <a:pt x="36271" y="6819"/>
                    <a:pt x="36207" y="6883"/>
                  </a:cubicBezTo>
                  <a:lnTo>
                    <a:pt x="33921" y="9080"/>
                  </a:lnTo>
                  <a:lnTo>
                    <a:pt x="31635" y="6883"/>
                  </a:lnTo>
                  <a:cubicBezTo>
                    <a:pt x="31559" y="6807"/>
                    <a:pt x="24396" y="0"/>
                    <a:pt x="17132" y="0"/>
                  </a:cubicBezTo>
                  <a:cubicBezTo>
                    <a:pt x="6565" y="0"/>
                    <a:pt x="0" y="7302"/>
                    <a:pt x="0" y="19050"/>
                  </a:cubicBezTo>
                  <a:cubicBezTo>
                    <a:pt x="0" y="33489"/>
                    <a:pt x="19850" y="51257"/>
                    <a:pt x="33185" y="59690"/>
                  </a:cubicBezTo>
                  <a:cubicBezTo>
                    <a:pt x="33413" y="59829"/>
                    <a:pt x="33667" y="59893"/>
                    <a:pt x="33921" y="59893"/>
                  </a:cubicBezTo>
                  <a:cubicBezTo>
                    <a:pt x="34175" y="59893"/>
                    <a:pt x="34429" y="59829"/>
                    <a:pt x="34658" y="59690"/>
                  </a:cubicBezTo>
                  <a:cubicBezTo>
                    <a:pt x="43319" y="54216"/>
                    <a:pt x="54736" y="44792"/>
                    <a:pt x="61658" y="34899"/>
                  </a:cubicBezTo>
                  <a:cubicBezTo>
                    <a:pt x="61874" y="34594"/>
                    <a:pt x="61645" y="34175"/>
                    <a:pt x="61277" y="3417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2905;p97">
              <a:extLst>
                <a:ext uri="{FF2B5EF4-FFF2-40B4-BE49-F238E27FC236}">
                  <a16:creationId xmlns:a16="http://schemas.microsoft.com/office/drawing/2014/main" id="{26E732ED-C32E-A143-9509-3DDCCC542C21}"/>
                </a:ext>
              </a:extLst>
            </p:cNvPr>
            <p:cNvSpPr/>
            <p:nvPr/>
          </p:nvSpPr>
          <p:spPr>
            <a:xfrm>
              <a:off x="580741" y="360709"/>
              <a:ext cx="32080" cy="30314"/>
            </a:xfrm>
            <a:custGeom>
              <a:avLst/>
              <a:gdLst/>
              <a:ahLst/>
              <a:cxnLst/>
              <a:rect l="l" t="t" r="r" b="b"/>
              <a:pathLst>
                <a:path w="32080" h="30314" extrusionOk="0">
                  <a:moveTo>
                    <a:pt x="22910" y="30314"/>
                  </a:moveTo>
                  <a:cubicBezTo>
                    <a:pt x="22872" y="30314"/>
                    <a:pt x="22834" y="30314"/>
                    <a:pt x="22796" y="30314"/>
                  </a:cubicBezTo>
                  <a:cubicBezTo>
                    <a:pt x="22212" y="30264"/>
                    <a:pt x="21729" y="29845"/>
                    <a:pt x="21590" y="29286"/>
                  </a:cubicBezTo>
                  <a:lnTo>
                    <a:pt x="15379" y="6057"/>
                  </a:lnTo>
                  <a:lnTo>
                    <a:pt x="11379" y="17449"/>
                  </a:lnTo>
                  <a:cubicBezTo>
                    <a:pt x="11188" y="17995"/>
                    <a:pt x="10668" y="18364"/>
                    <a:pt x="10083" y="18364"/>
                  </a:cubicBezTo>
                  <a:lnTo>
                    <a:pt x="0" y="18364"/>
                  </a:lnTo>
                  <a:lnTo>
                    <a:pt x="0" y="15620"/>
                  </a:lnTo>
                  <a:lnTo>
                    <a:pt x="9105" y="15620"/>
                  </a:lnTo>
                  <a:lnTo>
                    <a:pt x="14249" y="939"/>
                  </a:lnTo>
                  <a:cubicBezTo>
                    <a:pt x="14452" y="381"/>
                    <a:pt x="14998" y="0"/>
                    <a:pt x="15608" y="25"/>
                  </a:cubicBezTo>
                  <a:cubicBezTo>
                    <a:pt x="16205" y="50"/>
                    <a:pt x="16725" y="457"/>
                    <a:pt x="16878" y="1041"/>
                  </a:cubicBezTo>
                  <a:lnTo>
                    <a:pt x="23253" y="24904"/>
                  </a:lnTo>
                  <a:lnTo>
                    <a:pt x="27165" y="16421"/>
                  </a:lnTo>
                  <a:cubicBezTo>
                    <a:pt x="27393" y="15925"/>
                    <a:pt x="27889" y="15620"/>
                    <a:pt x="28422" y="15620"/>
                  </a:cubicBezTo>
                  <a:lnTo>
                    <a:pt x="31623" y="15620"/>
                  </a:lnTo>
                  <a:cubicBezTo>
                    <a:pt x="31877" y="15620"/>
                    <a:pt x="32080" y="15824"/>
                    <a:pt x="32080" y="16078"/>
                  </a:cubicBezTo>
                  <a:lnTo>
                    <a:pt x="32080" y="17907"/>
                  </a:lnTo>
                  <a:cubicBezTo>
                    <a:pt x="32080" y="18160"/>
                    <a:pt x="31877" y="18364"/>
                    <a:pt x="31623" y="18364"/>
                  </a:cubicBezTo>
                  <a:lnTo>
                    <a:pt x="29298" y="18364"/>
                  </a:lnTo>
                  <a:lnTo>
                    <a:pt x="24168" y="29514"/>
                  </a:lnTo>
                  <a:cubicBezTo>
                    <a:pt x="23939" y="30010"/>
                    <a:pt x="23444" y="30314"/>
                    <a:pt x="22910" y="3031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4" name="TextBox 13">
            <a:extLst>
              <a:ext uri="{FF2B5EF4-FFF2-40B4-BE49-F238E27FC236}">
                <a16:creationId xmlns:a16="http://schemas.microsoft.com/office/drawing/2014/main" id="{65695C30-E654-7A4E-BEAD-1D09105880D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26</a:t>
            </a:fld>
            <a:endParaRPr lang="en-US" dirty="0"/>
          </a:p>
        </p:txBody>
      </p:sp>
    </p:spTree>
    <p:extLst>
      <p:ext uri="{BB962C8B-B14F-4D97-AF65-F5344CB8AC3E}">
        <p14:creationId xmlns:p14="http://schemas.microsoft.com/office/powerpoint/2010/main" val="4888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971D5FC2-B7AC-454F-A3C7-C6891A19C7D6}"/>
              </a:ext>
            </a:extLst>
          </p:cNvPr>
          <p:cNvSpPr txBox="1"/>
          <p:nvPr/>
        </p:nvSpPr>
        <p:spPr>
          <a:xfrm>
            <a:off x="947631" y="12319350"/>
            <a:ext cx="11245956" cy="46320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a:t>
            </a:r>
            <a:r>
              <a:rPr lang="en-US" sz="1600" spc="20" dirty="0">
                <a:latin typeface="Optimistic Text" panose="020B0503020203020204" pitchFamily="34" charset="0"/>
              </a:rPr>
              <a:t>First Draft News.</a:t>
            </a:r>
            <a:r>
              <a:rPr lang="ar-EG" sz="1600" spc="20" dirty="0">
                <a:latin typeface="Optimistic Text" panose="020B0503020203020204" pitchFamily="34" charset="0"/>
              </a:rPr>
              <a:t> (بدون تاريخ). حول. </a:t>
            </a:r>
            <a:r>
              <a:rPr lang="en-US" sz="1600" spc="20" dirty="0">
                <a:latin typeface="Optimistic Text" panose="020B0503020203020204" pitchFamily="34" charset="0"/>
              </a:rPr>
              <a:t>First Draft News</a:t>
            </a:r>
            <a:r>
              <a:rPr lang="ar-EG" sz="1600" spc="20" dirty="0">
                <a:latin typeface="Optimistic Text" panose="020B0503020203020204" pitchFamily="34" charset="0"/>
              </a:rPr>
              <a:t>. ملحوظة: </a:t>
            </a:r>
            <a:r>
              <a:rPr lang="en-US" sz="1600" spc="20" dirty="0">
                <a:latin typeface="Optimistic Text" panose="020B0503020203020204" pitchFamily="34" charset="0"/>
              </a:rPr>
              <a:t>First Draft News </a:t>
            </a:r>
            <a:r>
              <a:rPr lang="ar-EG" sz="1600" spc="20" dirty="0">
                <a:latin typeface="Optimistic Text" panose="020B0503020203020204" pitchFamily="34" charset="0"/>
              </a:rPr>
              <a:t> ممول جزئيًا بواسطة فيسبوك</a:t>
            </a:r>
            <a:r>
              <a:rPr lang="en-US" sz="1600" spc="20" dirty="0">
                <a:latin typeface="Optimistic Text" panose="020B0503020203020204" pitchFamily="34" charset="0"/>
              </a:rPr>
              <a:t>.</a:t>
            </a:r>
            <a:endParaRPr lang="ar-EG"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0" name="Title 2">
            <a:extLst>
              <a:ext uri="{FF2B5EF4-FFF2-40B4-BE49-F238E27FC236}">
                <a16:creationId xmlns:a16="http://schemas.microsoft.com/office/drawing/2014/main" id="{AD199304-8A71-AC41-B5A1-60DD859FDA83}"/>
              </a:ext>
            </a:extLst>
          </p:cNvPr>
          <p:cNvSpPr txBox="1">
            <a:spLocks/>
          </p:cNvSpPr>
          <p:nvPr/>
        </p:nvSpPr>
        <p:spPr>
          <a:xfrm>
            <a:off x="932689" y="5863048"/>
            <a:ext cx="9965497"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أنواع المعلومات المضللة</a:t>
            </a:r>
            <a:endParaRPr lang="en-US" dirty="0"/>
          </a:p>
        </p:txBody>
      </p:sp>
      <p:sp>
        <p:nvSpPr>
          <p:cNvPr id="11" name="Text Placeholder 4">
            <a:extLst>
              <a:ext uri="{FF2B5EF4-FFF2-40B4-BE49-F238E27FC236}">
                <a16:creationId xmlns:a16="http://schemas.microsoft.com/office/drawing/2014/main" id="{84F567DC-D4A3-344E-829A-15A82C8B9960}"/>
              </a:ext>
            </a:extLst>
          </p:cNvPr>
          <p:cNvSpPr txBox="1">
            <a:spLocks/>
          </p:cNvSpPr>
          <p:nvPr/>
        </p:nvSpPr>
        <p:spPr>
          <a:xfrm>
            <a:off x="931068" y="7188200"/>
            <a:ext cx="9967119" cy="15704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en-US" sz="2800" spc="40" dirty="0">
                <a:latin typeface="Optimistic Text" panose="020B0503020203020204" pitchFamily="34" charset="0"/>
                <a:sym typeface="Arial"/>
              </a:rPr>
              <a:t>First Draft </a:t>
            </a:r>
            <a:r>
              <a:rPr lang="ar-EG" sz="2800" spc="40" dirty="0">
                <a:latin typeface="Optimistic Text" panose="020B0503020203020204" pitchFamily="34" charset="0"/>
                <a:sym typeface="Arial"/>
              </a:rPr>
              <a:t>هي منظمة تسعى إلى "تمكين المجتمع بالمعرفة والفهم والأدوات اللازمة للتغلب على المعلومات الزائفة والمضللة."</a:t>
            </a:r>
            <a:endParaRPr lang="en-US" sz="2800" spc="40" dirty="0">
              <a:latin typeface="Optimistic Text" panose="020B0503020203020204" pitchFamily="34" charset="0"/>
              <a:sym typeface="Arial"/>
            </a:endParaRPr>
          </a:p>
        </p:txBody>
      </p:sp>
      <p:sp>
        <p:nvSpPr>
          <p:cNvPr id="14" name="Rectangle 13">
            <a:extLst>
              <a:ext uri="{FF2B5EF4-FFF2-40B4-BE49-F238E27FC236}">
                <a16:creationId xmlns:a16="http://schemas.microsoft.com/office/drawing/2014/main" id="{0C3CC107-C2D0-E341-AA85-131A5D962158}"/>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Text Placeholder 4">
            <a:extLst>
              <a:ext uri="{FF2B5EF4-FFF2-40B4-BE49-F238E27FC236}">
                <a16:creationId xmlns:a16="http://schemas.microsoft.com/office/drawing/2014/main" id="{AB0ACDC0-E454-704F-A273-28C8A6D4940F}"/>
              </a:ext>
            </a:extLst>
          </p:cNvPr>
          <p:cNvSpPr txBox="1">
            <a:spLocks/>
          </p:cNvSpPr>
          <p:nvPr/>
        </p:nvSpPr>
        <p:spPr>
          <a:xfrm>
            <a:off x="13138150" y="4982753"/>
            <a:ext cx="10315575" cy="7799797"/>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يحددون سبعة أنواع شائعة من المعلومات المضللة عبر الإنترنت، من المعلومات المضللة إلى المعلومات المضللة:</a:t>
            </a:r>
            <a:endParaRPr lang="en-US" sz="2800"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mj-lt"/>
              <a:buAutoNum type="arabicPeriod"/>
              <a:defRPr/>
            </a:pPr>
            <a:r>
              <a:rPr lang="ar-EG" sz="2800" spc="40" dirty="0">
                <a:latin typeface="Optimistic Text" panose="020B0503020203020204" pitchFamily="34" charset="0"/>
                <a:sym typeface="Arial"/>
              </a:rPr>
              <a:t>سخرية</a:t>
            </a:r>
          </a:p>
          <a:p>
            <a:pPr marL="514350" indent="-514350" algn="r" defTabSz="1828800" rtl="1">
              <a:lnSpc>
                <a:spcPts val="4200"/>
              </a:lnSpc>
              <a:spcAft>
                <a:spcPts val="1800"/>
              </a:spcAft>
              <a:buSzPct val="100000"/>
              <a:buFont typeface="+mj-lt"/>
              <a:buAutoNum type="arabicPeriod"/>
              <a:defRPr/>
            </a:pPr>
            <a:r>
              <a:rPr lang="ar-EG" sz="2800" spc="40" dirty="0">
                <a:latin typeface="Optimistic Text" panose="020B0503020203020204" pitchFamily="34" charset="0"/>
                <a:sym typeface="Arial"/>
              </a:rPr>
              <a:t>رابط خاطئ</a:t>
            </a:r>
          </a:p>
          <a:p>
            <a:pPr marL="514350" indent="-514350" algn="r" defTabSz="1828800" rtl="1">
              <a:lnSpc>
                <a:spcPts val="4200"/>
              </a:lnSpc>
              <a:spcAft>
                <a:spcPts val="1800"/>
              </a:spcAft>
              <a:buSzPct val="100000"/>
              <a:buFont typeface="+mj-lt"/>
              <a:buAutoNum type="arabicPeriod"/>
              <a:defRPr/>
            </a:pPr>
            <a:r>
              <a:rPr lang="ar-EG" sz="2800" spc="40" dirty="0">
                <a:latin typeface="Optimistic Text" panose="020B0503020203020204" pitchFamily="34" charset="0"/>
                <a:sym typeface="Arial"/>
              </a:rPr>
              <a:t>محتوى مضلل</a:t>
            </a:r>
          </a:p>
          <a:p>
            <a:pPr marL="514350" indent="-514350" algn="r" defTabSz="1828800" rtl="1">
              <a:lnSpc>
                <a:spcPts val="4200"/>
              </a:lnSpc>
              <a:spcAft>
                <a:spcPts val="1800"/>
              </a:spcAft>
              <a:buSzPct val="100000"/>
              <a:buFont typeface="+mj-lt"/>
              <a:buAutoNum type="arabicPeriod"/>
              <a:defRPr/>
            </a:pPr>
            <a:r>
              <a:rPr lang="ar-EG" sz="2800" spc="40" dirty="0">
                <a:latin typeface="Optimistic Text" panose="020B0503020203020204" pitchFamily="34" charset="0"/>
                <a:sym typeface="Arial"/>
              </a:rPr>
              <a:t>محتوى محتال</a:t>
            </a:r>
          </a:p>
          <a:p>
            <a:pPr marL="514350" indent="-514350" algn="r" defTabSz="1828800" rtl="1">
              <a:lnSpc>
                <a:spcPts val="4200"/>
              </a:lnSpc>
              <a:spcAft>
                <a:spcPts val="1800"/>
              </a:spcAft>
              <a:buSzPct val="100000"/>
              <a:buFont typeface="+mj-lt"/>
              <a:buAutoNum type="arabicPeriod"/>
              <a:defRPr/>
            </a:pPr>
            <a:r>
              <a:rPr lang="ar-EG" sz="2800" spc="40" dirty="0">
                <a:latin typeface="Optimistic Text" panose="020B0503020203020204" pitchFamily="34" charset="0"/>
                <a:sym typeface="Arial"/>
              </a:rPr>
              <a:t>سياق خاطئ</a:t>
            </a:r>
          </a:p>
          <a:p>
            <a:pPr marL="514350" indent="-514350" algn="r" defTabSz="1828800" rtl="1">
              <a:lnSpc>
                <a:spcPts val="4200"/>
              </a:lnSpc>
              <a:spcAft>
                <a:spcPts val="1800"/>
              </a:spcAft>
              <a:buSzPct val="100000"/>
              <a:buFont typeface="+mj-lt"/>
              <a:buAutoNum type="arabicPeriod"/>
              <a:defRPr/>
            </a:pPr>
            <a:r>
              <a:rPr lang="ar-EG" sz="2800" spc="40" dirty="0">
                <a:latin typeface="Optimistic Text" panose="020B0503020203020204" pitchFamily="34" charset="0"/>
                <a:sym typeface="Arial"/>
              </a:rPr>
              <a:t>محتوى تم التلاعب به</a:t>
            </a:r>
          </a:p>
          <a:p>
            <a:pPr marL="514350" indent="-514350" algn="r" defTabSz="1828800" rtl="1">
              <a:lnSpc>
                <a:spcPts val="4200"/>
              </a:lnSpc>
              <a:spcAft>
                <a:spcPts val="1800"/>
              </a:spcAft>
              <a:buSzPct val="100000"/>
              <a:buFont typeface="+mj-lt"/>
              <a:buAutoNum type="arabicPeriod"/>
              <a:defRPr/>
            </a:pPr>
            <a:r>
              <a:rPr lang="ar-EG" sz="2800" spc="40" dirty="0">
                <a:latin typeface="Optimistic Text" panose="020B0503020203020204" pitchFamily="34" charset="0"/>
                <a:sym typeface="Arial"/>
              </a:rPr>
              <a:t>محتوى ملفق</a:t>
            </a:r>
            <a:endParaRPr lang="en-US" sz="2800" spc="40" dirty="0">
              <a:latin typeface="Optimistic Text" panose="020B0503020203020204" pitchFamily="34" charset="0"/>
              <a:sym typeface="Arial"/>
            </a:endParaRPr>
          </a:p>
        </p:txBody>
      </p:sp>
      <p:sp>
        <p:nvSpPr>
          <p:cNvPr id="9" name="TextBox 8">
            <a:extLst>
              <a:ext uri="{FF2B5EF4-FFF2-40B4-BE49-F238E27FC236}">
                <a16:creationId xmlns:a16="http://schemas.microsoft.com/office/drawing/2014/main" id="{36587A0B-9740-E74C-BBEF-BD397B326392}"/>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27</a:t>
            </a:fld>
            <a:endParaRPr lang="en-US" dirty="0"/>
          </a:p>
        </p:txBody>
      </p:sp>
    </p:spTree>
    <p:extLst>
      <p:ext uri="{BB962C8B-B14F-4D97-AF65-F5344CB8AC3E}">
        <p14:creationId xmlns:p14="http://schemas.microsoft.com/office/powerpoint/2010/main" val="57784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971D5FC2-B7AC-454F-A3C7-C6891A19C7D6}"/>
              </a:ext>
            </a:extLst>
          </p:cNvPr>
          <p:cNvSpPr txBox="1"/>
          <p:nvPr/>
        </p:nvSpPr>
        <p:spPr>
          <a:xfrm>
            <a:off x="947631" y="11570782"/>
            <a:ext cx="7740756" cy="121176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4" name="Rectangle 13">
            <a:extLst>
              <a:ext uri="{FF2B5EF4-FFF2-40B4-BE49-F238E27FC236}">
                <a16:creationId xmlns:a16="http://schemas.microsoft.com/office/drawing/2014/main" id="{4EBBB52B-DFE7-CE41-8EE4-455927C49AD6}"/>
              </a:ext>
            </a:extLst>
          </p:cNvPr>
          <p:cNvSpPr/>
          <p:nvPr/>
        </p:nvSpPr>
        <p:spPr>
          <a:xfrm>
            <a:off x="12193589" y="5316"/>
            <a:ext cx="1219358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Text Placeholder 4">
            <a:extLst>
              <a:ext uri="{FF2B5EF4-FFF2-40B4-BE49-F238E27FC236}">
                <a16:creationId xmlns:a16="http://schemas.microsoft.com/office/drawing/2014/main" id="{CE3F560A-DF05-C043-937C-52AF0FF3E93B}"/>
              </a:ext>
            </a:extLst>
          </p:cNvPr>
          <p:cNvSpPr txBox="1">
            <a:spLocks/>
          </p:cNvSpPr>
          <p:nvPr/>
        </p:nvSpPr>
        <p:spPr>
          <a:xfrm>
            <a:off x="931068" y="5843354"/>
            <a:ext cx="9814719" cy="17656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تستخدم السخرية وجهة نظر كوميدية للتعليق على الأحداث الجارية أو الطبيعة البشرية أو غيرها من الموضوعات الاجتماعية. يمكن أن تكون السخرية جزءًا صحيًا من عملية التواصل، ولكن خارج السياق، يمكن استخدامها للتضليل.</a:t>
            </a:r>
            <a:endParaRPr lang="en-US" sz="2800" spc="40" dirty="0">
              <a:latin typeface="Optimistic Text" panose="020B0503020203020204" pitchFamily="34" charset="0"/>
              <a:sym typeface="Arial"/>
            </a:endParaRPr>
          </a:p>
        </p:txBody>
      </p:sp>
      <p:sp>
        <p:nvSpPr>
          <p:cNvPr id="21" name="Google Shape;610;p78">
            <a:extLst>
              <a:ext uri="{FF2B5EF4-FFF2-40B4-BE49-F238E27FC236}">
                <a16:creationId xmlns:a16="http://schemas.microsoft.com/office/drawing/2014/main" id="{D0DE2AA7-56A7-EA4F-9F19-12B91B810C42}"/>
              </a:ext>
            </a:extLst>
          </p:cNvPr>
          <p:cNvSpPr/>
          <p:nvPr/>
        </p:nvSpPr>
        <p:spPr>
          <a:xfrm>
            <a:off x="947631" y="4220319"/>
            <a:ext cx="1337436" cy="131588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lvl="0" algn="ctr" defTabSz="1828800" fontAlgn="base">
              <a:buSzPct val="25000"/>
              <a:defRPr/>
            </a:pPr>
            <a:endParaRPr sz="6000" spc="260" dirty="0">
              <a:solidFill>
                <a:schemeClr val="accent2"/>
              </a:solidFill>
              <a:latin typeface="Optimistic Display" panose="020B0603020203020204" pitchFamily="34" charset="0"/>
              <a:cs typeface="Optimistic Display" panose="020B0603020203020204" pitchFamily="34" charset="0"/>
              <a:sym typeface="Calibri"/>
            </a:endParaRPr>
          </a:p>
        </p:txBody>
      </p:sp>
      <p:sp>
        <p:nvSpPr>
          <p:cNvPr id="22" name="TextBox 21">
            <a:extLst>
              <a:ext uri="{FF2B5EF4-FFF2-40B4-BE49-F238E27FC236}">
                <a16:creationId xmlns:a16="http://schemas.microsoft.com/office/drawing/2014/main" id="{1A8F88A1-94C4-1642-9E03-A1D4CB738B6D}"/>
              </a:ext>
            </a:extLst>
          </p:cNvPr>
          <p:cNvSpPr txBox="1"/>
          <p:nvPr/>
        </p:nvSpPr>
        <p:spPr>
          <a:xfrm>
            <a:off x="1279800" y="4478643"/>
            <a:ext cx="673099" cy="799238"/>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algn="ctr" defTabSz="1828800" fontAlgn="base">
              <a:buSzPct val="25000"/>
              <a:defRPr sz="6000" spc="260">
                <a:solidFill>
                  <a:schemeClr val="accent2"/>
                </a:solidFill>
                <a:latin typeface="Optimistic Display" panose="020B0603020203020204" pitchFamily="34" charset="0"/>
                <a:cs typeface="Optimistic Display" panose="020B0603020203020204" pitchFamily="34" charset="0"/>
              </a:defRPr>
            </a:lvl1pPr>
          </a:lstStyle>
          <a:p>
            <a:r>
              <a:rPr lang="en-US" dirty="0"/>
              <a:t>1</a:t>
            </a:r>
          </a:p>
        </p:txBody>
      </p:sp>
      <p:sp>
        <p:nvSpPr>
          <p:cNvPr id="17" name="Text Placeholder 6">
            <a:extLst>
              <a:ext uri="{FF2B5EF4-FFF2-40B4-BE49-F238E27FC236}">
                <a16:creationId xmlns:a16="http://schemas.microsoft.com/office/drawing/2014/main" id="{40DAD487-2B5D-F84B-AB9F-53A45A1AF993}"/>
              </a:ext>
            </a:extLst>
          </p:cNvPr>
          <p:cNvSpPr txBox="1">
            <a:spLocks/>
          </p:cNvSpPr>
          <p:nvPr/>
        </p:nvSpPr>
        <p:spPr>
          <a:xfrm>
            <a:off x="2604835" y="3568335"/>
            <a:ext cx="7717090"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ar-EG" sz="6000" spc="260" dirty="0">
                <a:solidFill>
                  <a:schemeClr val="accent2"/>
                </a:solidFill>
                <a:latin typeface="Optimistic Display" panose="020B0603020203020204" pitchFamily="34" charset="0"/>
                <a:cs typeface="Optimistic Display" panose="020B0603020203020204" pitchFamily="34" charset="0"/>
                <a:sym typeface="Arial"/>
              </a:rPr>
              <a:t>السخرية</a:t>
            </a:r>
            <a:endParaRPr lang="en-US" sz="6000"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9" name="Text Placeholder 6">
            <a:extLst>
              <a:ext uri="{FF2B5EF4-FFF2-40B4-BE49-F238E27FC236}">
                <a16:creationId xmlns:a16="http://schemas.microsoft.com/office/drawing/2014/main" id="{64D53302-883D-514E-981F-97255FDA1614}"/>
              </a:ext>
            </a:extLst>
          </p:cNvPr>
          <p:cNvSpPr txBox="1">
            <a:spLocks/>
          </p:cNvSpPr>
          <p:nvPr/>
        </p:nvSpPr>
        <p:spPr>
          <a:xfrm>
            <a:off x="15004257" y="12268200"/>
            <a:ext cx="6572250" cy="47798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rtl="1">
              <a:buSzPct val="100000"/>
              <a:buNone/>
            </a:pPr>
            <a:r>
              <a:rPr lang="ar-EG" sz="1600" dirty="0">
                <a:solidFill>
                  <a:schemeClr val="tx2"/>
                </a:solidFill>
              </a:rPr>
              <a:t>منشور على فيسبوك من  موقع ويب ساخر</a:t>
            </a:r>
            <a:endParaRPr lang="en-US" sz="1600" dirty="0">
              <a:solidFill>
                <a:schemeClr val="tx2"/>
              </a:solidFill>
              <a:highlight>
                <a:srgbClr val="FFFF00"/>
              </a:highlight>
            </a:endParaRPr>
          </a:p>
        </p:txBody>
      </p:sp>
      <p:sp>
        <p:nvSpPr>
          <p:cNvPr id="16" name="Google Shape;8039;p497">
            <a:extLst>
              <a:ext uri="{FF2B5EF4-FFF2-40B4-BE49-F238E27FC236}">
                <a16:creationId xmlns:a16="http://schemas.microsoft.com/office/drawing/2014/main" id="{DBDCFD98-F6D6-7B46-BF16-E6CCAEEE1AFE}"/>
              </a:ext>
            </a:extLst>
          </p:cNvPr>
          <p:cNvSpPr/>
          <p:nvPr/>
        </p:nvSpPr>
        <p:spPr>
          <a:xfrm>
            <a:off x="15611382" y="925601"/>
            <a:ext cx="5358000" cy="10972400"/>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9" name="Google Shape;8040;p497">
            <a:extLst>
              <a:ext uri="{FF2B5EF4-FFF2-40B4-BE49-F238E27FC236}">
                <a16:creationId xmlns:a16="http://schemas.microsoft.com/office/drawing/2014/main" id="{35043916-3C14-D740-A72E-820DC588E92F}"/>
              </a:ext>
            </a:extLst>
          </p:cNvPr>
          <p:cNvPicPr preferRelativeResize="0"/>
          <p:nvPr/>
        </p:nvPicPr>
        <p:blipFill>
          <a:blip r:embed="rId5"/>
          <a:srcRect l="1032" r="1032"/>
          <a:stretch/>
        </p:blipFill>
        <p:spPr>
          <a:xfrm>
            <a:off x="15875382" y="1170888"/>
            <a:ext cx="4830000" cy="10481600"/>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20" name="Google Shape;8041;p497">
            <a:extLst>
              <a:ext uri="{FF2B5EF4-FFF2-40B4-BE49-F238E27FC236}">
                <a16:creationId xmlns:a16="http://schemas.microsoft.com/office/drawing/2014/main" id="{0D3A1452-8520-A743-AE7A-48EBF971122B}"/>
              </a:ext>
            </a:extLst>
          </p:cNvPr>
          <p:cNvGrpSpPr/>
          <p:nvPr/>
        </p:nvGrpSpPr>
        <p:grpSpPr>
          <a:xfrm>
            <a:off x="16920518" y="937623"/>
            <a:ext cx="2739728" cy="622647"/>
            <a:chOff x="11560150" y="699521"/>
            <a:chExt cx="3132310" cy="711000"/>
          </a:xfrm>
        </p:grpSpPr>
        <p:sp>
          <p:nvSpPr>
            <p:cNvPr id="23" name="Google Shape;8042;p497">
              <a:extLst>
                <a:ext uri="{FF2B5EF4-FFF2-40B4-BE49-F238E27FC236}">
                  <a16:creationId xmlns:a16="http://schemas.microsoft.com/office/drawing/2014/main" id="{FC982E79-A1E9-CC48-8AAF-004651073760}"/>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24" name="Google Shape;8043;p497">
              <a:extLst>
                <a:ext uri="{FF2B5EF4-FFF2-40B4-BE49-F238E27FC236}">
                  <a16:creationId xmlns:a16="http://schemas.microsoft.com/office/drawing/2014/main" id="{6696044E-FC1D-144B-B33E-2BDA15430675}"/>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sp>
        <p:nvSpPr>
          <p:cNvPr id="15" name="TextBox 14">
            <a:extLst>
              <a:ext uri="{FF2B5EF4-FFF2-40B4-BE49-F238E27FC236}">
                <a16:creationId xmlns:a16="http://schemas.microsoft.com/office/drawing/2014/main" id="{9D981647-D98A-8042-B9A3-0C26243DD4E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28</a:t>
            </a:fld>
            <a:endParaRPr lang="en-US" dirty="0"/>
          </a:p>
        </p:txBody>
      </p:sp>
    </p:spTree>
    <p:extLst>
      <p:ext uri="{BB962C8B-B14F-4D97-AF65-F5344CB8AC3E}">
        <p14:creationId xmlns:p14="http://schemas.microsoft.com/office/powerpoint/2010/main" val="9717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2" name="TextBox 11">
            <a:extLst>
              <a:ext uri="{FF2B5EF4-FFF2-40B4-BE49-F238E27FC236}">
                <a16:creationId xmlns:a16="http://schemas.microsoft.com/office/drawing/2014/main" id="{9D0994C4-B0E9-274C-A418-01D6E161CEF8}"/>
              </a:ext>
            </a:extLst>
          </p:cNvPr>
          <p:cNvSpPr txBox="1"/>
          <p:nvPr/>
        </p:nvSpPr>
        <p:spPr>
          <a:xfrm>
            <a:off x="947631" y="11570782"/>
            <a:ext cx="7740756" cy="121176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7" name="Rectangle 16">
            <a:extLst>
              <a:ext uri="{FF2B5EF4-FFF2-40B4-BE49-F238E27FC236}">
                <a16:creationId xmlns:a16="http://schemas.microsoft.com/office/drawing/2014/main" id="{3BFFBEBC-1529-E94D-B3AD-89D5E80B6F16}"/>
              </a:ext>
            </a:extLst>
          </p:cNvPr>
          <p:cNvSpPr/>
          <p:nvPr/>
        </p:nvSpPr>
        <p:spPr>
          <a:xfrm>
            <a:off x="12193589" y="5316"/>
            <a:ext cx="1219358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2" name="Text Placeholder 4">
            <a:extLst>
              <a:ext uri="{FF2B5EF4-FFF2-40B4-BE49-F238E27FC236}">
                <a16:creationId xmlns:a16="http://schemas.microsoft.com/office/drawing/2014/main" id="{FAC42A58-112E-AB47-9570-527448E011B2}"/>
              </a:ext>
            </a:extLst>
          </p:cNvPr>
          <p:cNvSpPr txBox="1">
            <a:spLocks/>
          </p:cNvSpPr>
          <p:nvPr/>
        </p:nvSpPr>
        <p:spPr>
          <a:xfrm>
            <a:off x="931068" y="5843354"/>
            <a:ext cx="9814719" cy="17656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يُعرف أيضًا باسم </a:t>
            </a:r>
            <a:r>
              <a:rPr lang="en-US" sz="2800" spc="40" dirty="0" err="1">
                <a:latin typeface="Optimistic Text" panose="020B0503020203020204" pitchFamily="34" charset="0"/>
                <a:sym typeface="Arial"/>
              </a:rPr>
              <a:t>clickbait</a:t>
            </a:r>
            <a:r>
              <a:rPr lang="en-US" sz="2800" spc="40" dirty="0">
                <a:latin typeface="Optimistic Text" panose="020B0503020203020204" pitchFamily="34" charset="0"/>
                <a:sym typeface="Arial"/>
              </a:rPr>
              <a:t> </a:t>
            </a:r>
            <a:r>
              <a:rPr lang="ar-EG" sz="2800" spc="40" dirty="0">
                <a:latin typeface="Optimistic Text" panose="020B0503020203020204" pitchFamily="34" charset="0"/>
                <a:sym typeface="Arial"/>
              </a:rPr>
              <a:t> (طعم النقرة)</a:t>
            </a:r>
            <a:r>
              <a:rPr lang="en-US" sz="2800" spc="40" dirty="0">
                <a:latin typeface="Optimistic Text" panose="020B0503020203020204" pitchFamily="34" charset="0"/>
                <a:sym typeface="Arial"/>
              </a:rPr>
              <a:t>، </a:t>
            </a:r>
            <a:r>
              <a:rPr lang="ar-EG" sz="2800" spc="40" dirty="0">
                <a:latin typeface="Optimistic Text" panose="020B0503020203020204" pitchFamily="34" charset="0"/>
                <a:sym typeface="Arial"/>
              </a:rPr>
              <a:t>ويستخدم هذا النوع من المعلومات المضللة صورًا أو لغة مثيرة لإغراء الأفراد لدفعهم للنقر على مقالة، ولكنها لا تعبر عن المحتوى الفعلي للمقال.</a:t>
            </a:r>
            <a:endParaRPr lang="en-US" sz="2800" spc="40" dirty="0">
              <a:latin typeface="Optimistic Text" panose="020B0503020203020204" pitchFamily="34" charset="0"/>
              <a:sym typeface="Arial"/>
            </a:endParaRPr>
          </a:p>
        </p:txBody>
      </p:sp>
      <p:sp>
        <p:nvSpPr>
          <p:cNvPr id="23" name="Google Shape;610;p78">
            <a:extLst>
              <a:ext uri="{FF2B5EF4-FFF2-40B4-BE49-F238E27FC236}">
                <a16:creationId xmlns:a16="http://schemas.microsoft.com/office/drawing/2014/main" id="{D2252C5F-363C-3940-A7B0-87CC2B9941DF}"/>
              </a:ext>
            </a:extLst>
          </p:cNvPr>
          <p:cNvSpPr/>
          <p:nvPr/>
        </p:nvSpPr>
        <p:spPr>
          <a:xfrm>
            <a:off x="947631" y="4220319"/>
            <a:ext cx="1337436" cy="131588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lvl="0" algn="ctr" defTabSz="1828800" fontAlgn="base">
              <a:buSzPct val="25000"/>
              <a:defRPr/>
            </a:pPr>
            <a:endParaRPr sz="6000" spc="260" dirty="0">
              <a:solidFill>
                <a:schemeClr val="accent2"/>
              </a:solidFill>
              <a:latin typeface="Optimistic Display" panose="020B0603020203020204" pitchFamily="34" charset="0"/>
              <a:cs typeface="Optimistic Display" panose="020B0603020203020204" pitchFamily="34" charset="0"/>
              <a:sym typeface="Calibri"/>
            </a:endParaRPr>
          </a:p>
        </p:txBody>
      </p:sp>
      <p:sp>
        <p:nvSpPr>
          <p:cNvPr id="24" name="TextBox 23">
            <a:extLst>
              <a:ext uri="{FF2B5EF4-FFF2-40B4-BE49-F238E27FC236}">
                <a16:creationId xmlns:a16="http://schemas.microsoft.com/office/drawing/2014/main" id="{F2166673-FB28-C245-A14A-B3CBC7E69440}"/>
              </a:ext>
            </a:extLst>
          </p:cNvPr>
          <p:cNvSpPr txBox="1"/>
          <p:nvPr/>
        </p:nvSpPr>
        <p:spPr>
          <a:xfrm>
            <a:off x="1279800" y="4478643"/>
            <a:ext cx="673099" cy="799238"/>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algn="ctr" defTabSz="1828800" fontAlgn="base">
              <a:buSzPct val="25000"/>
              <a:defRPr sz="6000" spc="260">
                <a:solidFill>
                  <a:schemeClr val="accent2"/>
                </a:solidFill>
                <a:latin typeface="Optimistic Display" panose="020B0603020203020204" pitchFamily="34" charset="0"/>
                <a:cs typeface="Optimistic Display" panose="020B0603020203020204" pitchFamily="34" charset="0"/>
              </a:defRPr>
            </a:lvl1pPr>
          </a:lstStyle>
          <a:p>
            <a:r>
              <a:rPr lang="en-US" dirty="0"/>
              <a:t>2</a:t>
            </a:r>
          </a:p>
        </p:txBody>
      </p:sp>
      <p:sp>
        <p:nvSpPr>
          <p:cNvPr id="25" name="Text Placeholder 6">
            <a:extLst>
              <a:ext uri="{FF2B5EF4-FFF2-40B4-BE49-F238E27FC236}">
                <a16:creationId xmlns:a16="http://schemas.microsoft.com/office/drawing/2014/main" id="{3B9EE6E1-DB91-F341-9DFD-00567CDF619D}"/>
              </a:ext>
            </a:extLst>
          </p:cNvPr>
          <p:cNvSpPr txBox="1">
            <a:spLocks/>
          </p:cNvSpPr>
          <p:nvPr/>
        </p:nvSpPr>
        <p:spPr>
          <a:xfrm>
            <a:off x="2604835" y="3568335"/>
            <a:ext cx="7717090"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ar-EG" sz="6000" spc="260" dirty="0">
                <a:solidFill>
                  <a:schemeClr val="accent2"/>
                </a:solidFill>
                <a:latin typeface="Optimistic Display" panose="020B0603020203020204" pitchFamily="34" charset="0"/>
                <a:cs typeface="Optimistic Display" panose="020B0603020203020204" pitchFamily="34" charset="0"/>
                <a:sym typeface="Arial"/>
              </a:rPr>
              <a:t>رابط خاطئ</a:t>
            </a:r>
            <a:endParaRPr lang="en-US" sz="6000"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26" name="Text Placeholder 6">
            <a:extLst>
              <a:ext uri="{FF2B5EF4-FFF2-40B4-BE49-F238E27FC236}">
                <a16:creationId xmlns:a16="http://schemas.microsoft.com/office/drawing/2014/main" id="{8708CD0E-28C6-574A-9735-5CBF088BA136}"/>
              </a:ext>
            </a:extLst>
          </p:cNvPr>
          <p:cNvSpPr txBox="1">
            <a:spLocks/>
          </p:cNvSpPr>
          <p:nvPr/>
        </p:nvSpPr>
        <p:spPr>
          <a:xfrm>
            <a:off x="14399817" y="12268200"/>
            <a:ext cx="7781130" cy="39984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rtl="1">
              <a:buSzPct val="100000"/>
              <a:buNone/>
            </a:pPr>
            <a:r>
              <a:rPr lang="ar-EG" sz="1600" dirty="0">
                <a:solidFill>
                  <a:schemeClr val="tx2"/>
                </a:solidFill>
              </a:rPr>
              <a:t>مثال على عنوان يستخدم أسلوب طعم النقرة.</a:t>
            </a:r>
            <a:endParaRPr lang="en-US" sz="1600" dirty="0"/>
          </a:p>
        </p:txBody>
      </p:sp>
      <p:sp>
        <p:nvSpPr>
          <p:cNvPr id="16" name="Google Shape;8039;p497">
            <a:extLst>
              <a:ext uri="{FF2B5EF4-FFF2-40B4-BE49-F238E27FC236}">
                <a16:creationId xmlns:a16="http://schemas.microsoft.com/office/drawing/2014/main" id="{71F64F75-A5BF-BB41-9278-721A705F351F}"/>
              </a:ext>
            </a:extLst>
          </p:cNvPr>
          <p:cNvSpPr/>
          <p:nvPr/>
        </p:nvSpPr>
        <p:spPr>
          <a:xfrm>
            <a:off x="15611382" y="925601"/>
            <a:ext cx="5358000" cy="10972400"/>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8" name="Google Shape;8040;p497">
            <a:extLst>
              <a:ext uri="{FF2B5EF4-FFF2-40B4-BE49-F238E27FC236}">
                <a16:creationId xmlns:a16="http://schemas.microsoft.com/office/drawing/2014/main" id="{3865BB13-4468-4540-9BEF-5DBD4E903371}"/>
              </a:ext>
            </a:extLst>
          </p:cNvPr>
          <p:cNvPicPr preferRelativeResize="0"/>
          <p:nvPr/>
        </p:nvPicPr>
        <p:blipFill>
          <a:blip r:embed="rId5"/>
          <a:srcRect l="1032" r="1032"/>
          <a:stretch/>
        </p:blipFill>
        <p:spPr>
          <a:xfrm>
            <a:off x="15875382" y="1170888"/>
            <a:ext cx="4830000" cy="10481600"/>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29" name="Google Shape;8041;p497">
            <a:extLst>
              <a:ext uri="{FF2B5EF4-FFF2-40B4-BE49-F238E27FC236}">
                <a16:creationId xmlns:a16="http://schemas.microsoft.com/office/drawing/2014/main" id="{315FAADB-FE4A-FA4C-884E-C489BD50E3C5}"/>
              </a:ext>
            </a:extLst>
          </p:cNvPr>
          <p:cNvGrpSpPr/>
          <p:nvPr/>
        </p:nvGrpSpPr>
        <p:grpSpPr>
          <a:xfrm>
            <a:off x="16920518" y="937623"/>
            <a:ext cx="2739728" cy="622647"/>
            <a:chOff x="11560150" y="699521"/>
            <a:chExt cx="3132310" cy="711000"/>
          </a:xfrm>
        </p:grpSpPr>
        <p:sp>
          <p:nvSpPr>
            <p:cNvPr id="30" name="Google Shape;8042;p497">
              <a:extLst>
                <a:ext uri="{FF2B5EF4-FFF2-40B4-BE49-F238E27FC236}">
                  <a16:creationId xmlns:a16="http://schemas.microsoft.com/office/drawing/2014/main" id="{6C95C38C-E7EE-964A-8652-4D1218B09E5D}"/>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31" name="Google Shape;8043;p497">
              <a:extLst>
                <a:ext uri="{FF2B5EF4-FFF2-40B4-BE49-F238E27FC236}">
                  <a16:creationId xmlns:a16="http://schemas.microsoft.com/office/drawing/2014/main" id="{BCDEB7B8-D142-9B4E-9A2A-68662A01E5B3}"/>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sp>
        <p:nvSpPr>
          <p:cNvPr id="15" name="TextBox 14">
            <a:extLst>
              <a:ext uri="{FF2B5EF4-FFF2-40B4-BE49-F238E27FC236}">
                <a16:creationId xmlns:a16="http://schemas.microsoft.com/office/drawing/2014/main" id="{E5B04BF4-4EF6-1B49-A0A0-61448F02849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29</a:t>
            </a:fld>
            <a:endParaRPr lang="en-US" dirty="0"/>
          </a:p>
        </p:txBody>
      </p:sp>
    </p:spTree>
    <p:extLst>
      <p:ext uri="{BB962C8B-B14F-4D97-AF65-F5344CB8AC3E}">
        <p14:creationId xmlns:p14="http://schemas.microsoft.com/office/powerpoint/2010/main" val="4956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DC7D64-7355-734D-A940-3767D0490E09}"/>
              </a:ext>
            </a:extLst>
          </p:cNvPr>
          <p:cNvSpPr/>
          <p:nvPr/>
        </p:nvSpPr>
        <p:spPr>
          <a:xfrm>
            <a:off x="-2533" y="0"/>
            <a:ext cx="844644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5" name="Text Placeholder 1">
            <a:extLst>
              <a:ext uri="{FF2B5EF4-FFF2-40B4-BE49-F238E27FC236}">
                <a16:creationId xmlns:a16="http://schemas.microsoft.com/office/drawing/2014/main" id="{7779A836-8CFC-5144-9C07-8E39E8F2ABA6}"/>
              </a:ext>
            </a:extLst>
          </p:cNvPr>
          <p:cNvSpPr txBox="1">
            <a:spLocks/>
          </p:cNvSpPr>
          <p:nvPr/>
        </p:nvSpPr>
        <p:spPr>
          <a:xfrm>
            <a:off x="9382125" y="4416552"/>
            <a:ext cx="13144500" cy="3922776"/>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758952" marR="0" lvl="0" indent="-758952" algn="l" rtl="0" eaLnBrk="1" hangingPunct="1">
              <a:lnSpc>
                <a:spcPct val="120000"/>
              </a:lnSpc>
              <a:spcBef>
                <a:spcPts val="0"/>
              </a:spcBef>
              <a:spcAft>
                <a:spcPts val="7200"/>
              </a:spcAft>
              <a:buClrTx/>
              <a:buSzPct val="100000"/>
              <a:buFont typeface="+mj-lt"/>
              <a:buAutoNum type="arabicPeriod"/>
              <a:tabLst/>
              <a:defRPr sz="3600" b="0" i="0" u="none" strike="noStrike" cap="none" spc="7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1219110" marR="0" lvl="1" indent="-533360" algn="l" rtl="0" eaLnBrk="1" hangingPunct="1">
              <a:lnSpc>
                <a:spcPct val="115000"/>
              </a:lnSpc>
              <a:spcBef>
                <a:spcPts val="2400"/>
              </a:spcBef>
              <a:spcAft>
                <a:spcPts val="0"/>
              </a:spcAft>
              <a:buClr>
                <a:schemeClr val="lt1"/>
              </a:buClr>
              <a:buSzPts val="2700"/>
              <a:buFont typeface="Optimistic Text" panose="020B0604020202020204" pitchFamily="34" charset="0"/>
              <a:buAutoNum type="alphaLcPeriod"/>
              <a:defRPr sz="36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2pPr>
            <a:lvl3pPr marL="1828664" marR="0" lvl="2" indent="-533360" algn="l" rtl="0" eaLnBrk="1" hangingPunct="1">
              <a:lnSpc>
                <a:spcPct val="115000"/>
              </a:lnSpc>
              <a:spcBef>
                <a:spcPts val="2400"/>
              </a:spcBef>
              <a:spcAft>
                <a:spcPts val="0"/>
              </a:spcAft>
              <a:buClr>
                <a:schemeClr val="lt1"/>
              </a:buClr>
              <a:buSzPts val="2700"/>
              <a:buFont typeface=".PingFang SC Regular"/>
              <a:buAutoNum type="romanLcPeriod"/>
              <a:defRPr sz="36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3pPr>
            <a:lvl4pPr marL="2438218" marR="0" lvl="3" indent="-533360" algn="l" rtl="0" eaLnBrk="1" hangingPunct="1">
              <a:lnSpc>
                <a:spcPct val="115000"/>
              </a:lnSpc>
              <a:spcBef>
                <a:spcPts val="2400"/>
              </a:spcBef>
              <a:spcAft>
                <a:spcPts val="0"/>
              </a:spcAft>
              <a:buClr>
                <a:schemeClr val="lt1"/>
              </a:buClr>
              <a:buSzPts val="2700"/>
              <a:buFont typeface=".PingFang SC Regular"/>
              <a:buAutoNum type="arabicPeriod"/>
              <a:defRPr sz="36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4pPr>
            <a:lvl5pPr marL="3047772" marR="0" lvl="4" indent="-533360" algn="l" rtl="0" eaLnBrk="1" hangingPunct="1">
              <a:lnSpc>
                <a:spcPct val="115000"/>
              </a:lnSpc>
              <a:spcBef>
                <a:spcPts val="2400"/>
              </a:spcBef>
              <a:spcAft>
                <a:spcPts val="0"/>
              </a:spcAft>
              <a:buClr>
                <a:schemeClr val="lt1"/>
              </a:buClr>
              <a:buSzPts val="2700"/>
              <a:buFont typeface=".PingFang SC Regular"/>
              <a:buAutoNum type="alphaLcPeriod"/>
              <a:defRPr sz="3600" b="0" i="0" u="none" strike="noStrike" cap="none" spc="50" baseline="0">
                <a:solidFill>
                  <a:schemeClr val="lt1"/>
                </a:solidFill>
                <a:latin typeface="+mn-lt"/>
                <a:ea typeface="Optimistic Text" panose="020B0503020203020204" pitchFamily="34" charset="0"/>
                <a:cs typeface="Optimistic Text" panose="020B0503020203020204" pitchFamily="34" charset="0"/>
                <a:sym typeface="Optimistic Text"/>
              </a:defRPr>
            </a:lvl5pPr>
            <a:lvl6pPr marL="3657327" marR="0" lvl="5" indent="-533360" algn="l" rtl="0" eaLnBrk="1" hangingPunct="1">
              <a:lnSpc>
                <a:spcPct val="115000"/>
              </a:lnSpc>
              <a:spcBef>
                <a:spcPts val="2400"/>
              </a:spcBef>
              <a:spcAft>
                <a:spcPts val="0"/>
              </a:spcAft>
              <a:buClr>
                <a:schemeClr val="lt1"/>
              </a:buClr>
              <a:buSzPts val="2700"/>
              <a:buFont typeface="Optimistic Text"/>
              <a:buAutoNum type="romanLcPeriod"/>
              <a:defRPr sz="36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6pPr>
            <a:lvl7pPr marL="4266880" marR="0" lvl="6" indent="-533360" algn="l" rtl="0" eaLnBrk="1" hangingPunct="1">
              <a:lnSpc>
                <a:spcPct val="115000"/>
              </a:lnSpc>
              <a:spcBef>
                <a:spcPts val="2400"/>
              </a:spcBef>
              <a:spcAft>
                <a:spcPts val="0"/>
              </a:spcAft>
              <a:buClr>
                <a:schemeClr val="lt1"/>
              </a:buClr>
              <a:buSzPts val="2700"/>
              <a:buFont typeface="Optimistic Text"/>
              <a:buAutoNum type="arabicPeriod"/>
              <a:defRPr sz="36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7pPr>
            <a:lvl8pPr marL="4876435" marR="0" lvl="7" indent="-533360" algn="l" rtl="0" eaLnBrk="1" hangingPunct="1">
              <a:lnSpc>
                <a:spcPct val="115000"/>
              </a:lnSpc>
              <a:spcBef>
                <a:spcPts val="2400"/>
              </a:spcBef>
              <a:spcAft>
                <a:spcPts val="0"/>
              </a:spcAft>
              <a:buClr>
                <a:schemeClr val="lt1"/>
              </a:buClr>
              <a:buSzPts val="2700"/>
              <a:buFont typeface="Optimistic Text"/>
              <a:buAutoNum type="alphaLcPeriod"/>
              <a:defRPr sz="36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8pPr>
            <a:lvl9pPr marL="5485990" marR="0" lvl="8" indent="-533360" algn="l" rtl="0" eaLnBrk="1" hangingPunct="1">
              <a:lnSpc>
                <a:spcPct val="115000"/>
              </a:lnSpc>
              <a:spcBef>
                <a:spcPts val="2400"/>
              </a:spcBef>
              <a:spcAft>
                <a:spcPts val="2400"/>
              </a:spcAft>
              <a:buClr>
                <a:schemeClr val="lt1"/>
              </a:buClr>
              <a:buSzPts val="2700"/>
              <a:buFont typeface="Optimistic Text"/>
              <a:buAutoNum type="romanLcPeriod"/>
              <a:defRPr sz="3600" b="0" i="0" u="none" strike="noStrike" cap="none">
                <a:solidFill>
                  <a:schemeClr val="lt1"/>
                </a:solidFill>
                <a:latin typeface="+mn-lt"/>
                <a:ea typeface="Optimistic Text" panose="020B0503020203020204" pitchFamily="34" charset="0"/>
                <a:cs typeface="Optimistic Text" panose="020B0503020203020204" pitchFamily="34" charset="0"/>
                <a:sym typeface="Optimistic Text"/>
              </a:defRPr>
            </a:lvl9pPr>
          </a:lstStyle>
          <a:p>
            <a:pPr lvl="0" algn="r" rtl="1">
              <a:lnSpc>
                <a:spcPts val="5400"/>
              </a:lnSpc>
              <a:spcBef>
                <a:spcPts val="1800"/>
              </a:spcBef>
              <a:spcAft>
                <a:spcPts val="0"/>
              </a:spcAft>
              <a:defRPr/>
            </a:pPr>
            <a:r>
              <a:rPr lang="ar-EG" dirty="0">
                <a:solidFill>
                  <a:srgbClr val="1C2B33"/>
                </a:solidFill>
              </a:rPr>
              <a:t>مقدمة في الثقافة الإعلامية</a:t>
            </a:r>
          </a:p>
          <a:p>
            <a:pPr lvl="0" algn="r" rtl="1">
              <a:lnSpc>
                <a:spcPts val="5400"/>
              </a:lnSpc>
              <a:spcBef>
                <a:spcPts val="1800"/>
              </a:spcBef>
              <a:spcAft>
                <a:spcPts val="0"/>
              </a:spcAft>
              <a:defRPr/>
            </a:pPr>
            <a:r>
              <a:rPr lang="ar-EG" dirty="0">
                <a:solidFill>
                  <a:srgbClr val="1C2B33"/>
                </a:solidFill>
              </a:rPr>
              <a:t>معلومات رقمية موثوقة</a:t>
            </a:r>
          </a:p>
          <a:p>
            <a:pPr lvl="0" algn="r" rtl="1">
              <a:lnSpc>
                <a:spcPts val="5400"/>
              </a:lnSpc>
              <a:spcBef>
                <a:spcPts val="1800"/>
              </a:spcBef>
              <a:spcAft>
                <a:spcPts val="0"/>
              </a:spcAft>
              <a:defRPr/>
            </a:pPr>
            <a:r>
              <a:rPr lang="ar-EG" dirty="0">
                <a:solidFill>
                  <a:srgbClr val="1C2B33"/>
                </a:solidFill>
              </a:rPr>
              <a:t>الثقافة الإعلامية والهوية والسمعة على الإنترنت</a:t>
            </a:r>
          </a:p>
          <a:p>
            <a:pPr lvl="0" algn="r" rtl="1">
              <a:lnSpc>
                <a:spcPts val="5400"/>
              </a:lnSpc>
              <a:spcBef>
                <a:spcPts val="1800"/>
              </a:spcBef>
              <a:spcAft>
                <a:spcPts val="0"/>
              </a:spcAft>
              <a:defRPr/>
            </a:pPr>
            <a:r>
              <a:rPr lang="ar-EG" dirty="0">
                <a:solidFill>
                  <a:srgbClr val="1C2B33"/>
                </a:solidFill>
              </a:rPr>
              <a:t>التعامل مع المعلومات الخاطئة</a:t>
            </a:r>
            <a:endParaRPr kumimoji="0" lang="en-US" sz="3600" b="0" i="0" u="none" strike="noStrike" kern="0" cap="none" spc="70" normalizeH="0" baseline="0" noProof="0" dirty="0">
              <a:ln>
                <a:noFill/>
              </a:ln>
              <a:solidFill>
                <a:srgbClr val="1C2B33"/>
              </a:solidFill>
              <a:effectLst/>
              <a:uLnTx/>
              <a:uFillTx/>
              <a:latin typeface="Optimistic Text"/>
              <a:cs typeface="Optimistic Text" panose="020B0503020203020204" pitchFamily="34" charset="0"/>
              <a:sym typeface="Optimistic Text"/>
            </a:endParaRPr>
          </a:p>
        </p:txBody>
      </p:sp>
      <p:sp>
        <p:nvSpPr>
          <p:cNvPr id="6" name="Title 2">
            <a:extLst>
              <a:ext uri="{FF2B5EF4-FFF2-40B4-BE49-F238E27FC236}">
                <a16:creationId xmlns:a16="http://schemas.microsoft.com/office/drawing/2014/main" id="{5D348A07-CE09-7A45-A5F2-A973002AC19B}"/>
              </a:ext>
            </a:extLst>
          </p:cNvPr>
          <p:cNvSpPr txBox="1">
            <a:spLocks/>
          </p:cNvSpPr>
          <p:nvPr/>
        </p:nvSpPr>
        <p:spPr>
          <a:xfrm>
            <a:off x="1871712" y="4325112"/>
            <a:ext cx="5632704" cy="2514600"/>
          </a:xfrm>
          <a:prstGeom prst="rect">
            <a:avLst/>
          </a:prstGeom>
          <a:noFill/>
          <a:ln>
            <a:noFill/>
          </a:ln>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chemeClr val="lt2"/>
              </a:buClr>
              <a:buSzPts val="5600"/>
              <a:buFont typeface="Optimistic Display Medium"/>
              <a:buNone/>
              <a:defRPr sz="7200" b="0" i="0" u="none" strike="noStrike" kern="0" cap="none" spc="220" baseline="0" dirty="0">
                <a:solidFill>
                  <a:schemeClr val="tx1"/>
                </a:solidFill>
                <a:latin typeface="+mj-lt"/>
                <a:ea typeface="Optimistic Display Medium"/>
                <a:cs typeface="Optimistic Display Medium"/>
                <a:sym typeface="Optimistic Display Medium"/>
              </a:defRPr>
            </a:lvl1pPr>
            <a:lvl2pPr marR="0" lvl="1"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ctr" rtl="0" eaLnBrk="1" hangingPunct="1">
              <a:lnSpc>
                <a:spcPct val="100000"/>
              </a:lnSpc>
              <a:spcBef>
                <a:spcPts val="0"/>
              </a:spcBef>
              <a:spcAft>
                <a:spcPts val="0"/>
              </a:spcAft>
              <a:buClr>
                <a:schemeClr val="lt2"/>
              </a:buClr>
              <a:buSzPts val="5600"/>
              <a:buFont typeface="Optimistic Text"/>
              <a:buNone/>
              <a:defRPr sz="24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marL="0" marR="0" lvl="0" indent="0" algn="ctr" defTabSz="914400" rtl="0" eaLnBrk="1" fontAlgn="auto" latinLnBrk="0" hangingPunct="1">
              <a:lnSpc>
                <a:spcPts val="8640"/>
              </a:lnSpc>
              <a:spcBef>
                <a:spcPts val="0"/>
              </a:spcBef>
              <a:spcAft>
                <a:spcPts val="0"/>
              </a:spcAft>
              <a:buClr>
                <a:srgbClr val="FFFFFF"/>
              </a:buClr>
              <a:buSzPts val="5600"/>
              <a:buFont typeface="Optimistic Display Medium"/>
              <a:buNone/>
              <a:tabLst/>
              <a:defRPr/>
            </a:pPr>
            <a:r>
              <a:rPr kumimoji="0" lang="ar-EG" sz="7200" b="0" i="0" u="none" strike="noStrike" kern="0" cap="none" spc="220" normalizeH="0" baseline="0" noProof="0" dirty="0">
                <a:ln>
                  <a:noFill/>
                </a:ln>
                <a:solidFill>
                  <a:srgbClr val="1C2B33"/>
                </a:solidFill>
                <a:effectLst/>
                <a:uLnTx/>
                <a:uFillTx/>
                <a:latin typeface="Optimistic Display Medium"/>
                <a:cs typeface="Optimistic Display Medium"/>
                <a:sym typeface="Optimistic Display Medium"/>
              </a:rPr>
              <a:t>الأجندة</a:t>
            </a:r>
            <a:endParaRPr kumimoji="0" lang="en-US" sz="7200" b="0" i="0" u="none" strike="noStrike" kern="0" cap="none" spc="220" normalizeH="0" baseline="0" noProof="0" dirty="0">
              <a:ln>
                <a:noFill/>
              </a:ln>
              <a:solidFill>
                <a:srgbClr val="1C2B33"/>
              </a:solidFill>
              <a:effectLst/>
              <a:uLnTx/>
              <a:uFillTx/>
              <a:latin typeface="Optimistic Display Medium"/>
              <a:cs typeface="Optimistic Display Medium"/>
              <a:sym typeface="Optimistic Display Medium"/>
            </a:endParaRPr>
          </a:p>
        </p:txBody>
      </p:sp>
    </p:spTree>
    <p:extLst>
      <p:ext uri="{BB962C8B-B14F-4D97-AF65-F5344CB8AC3E}">
        <p14:creationId xmlns:p14="http://schemas.microsoft.com/office/powerpoint/2010/main" val="26771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3" name="TextBox 12">
            <a:extLst>
              <a:ext uri="{FF2B5EF4-FFF2-40B4-BE49-F238E27FC236}">
                <a16:creationId xmlns:a16="http://schemas.microsoft.com/office/drawing/2014/main" id="{56D09F20-3D05-F345-9059-AF62CFFDDCE3}"/>
              </a:ext>
            </a:extLst>
          </p:cNvPr>
          <p:cNvSpPr txBox="1"/>
          <p:nvPr/>
        </p:nvSpPr>
        <p:spPr>
          <a:xfrm>
            <a:off x="947631" y="11570782"/>
            <a:ext cx="7740756" cy="121176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4" name="Rectangle 13">
            <a:extLst>
              <a:ext uri="{FF2B5EF4-FFF2-40B4-BE49-F238E27FC236}">
                <a16:creationId xmlns:a16="http://schemas.microsoft.com/office/drawing/2014/main" id="{3D7306DC-2BAC-2548-A786-F6997273641B}"/>
              </a:ext>
            </a:extLst>
          </p:cNvPr>
          <p:cNvSpPr/>
          <p:nvPr/>
        </p:nvSpPr>
        <p:spPr>
          <a:xfrm>
            <a:off x="12193589" y="5316"/>
            <a:ext cx="1219358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2" name="Text Placeholder 4">
            <a:extLst>
              <a:ext uri="{FF2B5EF4-FFF2-40B4-BE49-F238E27FC236}">
                <a16:creationId xmlns:a16="http://schemas.microsoft.com/office/drawing/2014/main" id="{6D23FEB7-D940-8A45-AA34-E18CC0488A9E}"/>
              </a:ext>
            </a:extLst>
          </p:cNvPr>
          <p:cNvSpPr txBox="1">
            <a:spLocks/>
          </p:cNvSpPr>
          <p:nvPr/>
        </p:nvSpPr>
        <p:spPr>
          <a:xfrm>
            <a:off x="931068" y="5843354"/>
            <a:ext cx="9814719" cy="17656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محتوى حقيقي ولكنه مستخدم بطريقة مضللة.</a:t>
            </a:r>
            <a:endParaRPr lang="en-US" sz="2800" spc="40" dirty="0">
              <a:latin typeface="Optimistic Text" panose="020B0503020203020204" pitchFamily="34" charset="0"/>
              <a:sym typeface="Arial"/>
            </a:endParaRPr>
          </a:p>
        </p:txBody>
      </p:sp>
      <p:sp>
        <p:nvSpPr>
          <p:cNvPr id="23" name="Google Shape;610;p78">
            <a:extLst>
              <a:ext uri="{FF2B5EF4-FFF2-40B4-BE49-F238E27FC236}">
                <a16:creationId xmlns:a16="http://schemas.microsoft.com/office/drawing/2014/main" id="{BFF74607-CC59-8A4D-B683-07094129371B}"/>
              </a:ext>
            </a:extLst>
          </p:cNvPr>
          <p:cNvSpPr/>
          <p:nvPr/>
        </p:nvSpPr>
        <p:spPr>
          <a:xfrm>
            <a:off x="947631" y="4220319"/>
            <a:ext cx="1337436" cy="131588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lvl="0" algn="ctr" defTabSz="1828800" fontAlgn="base">
              <a:buSzPct val="25000"/>
              <a:defRPr/>
            </a:pPr>
            <a:endParaRPr sz="6000" spc="260" dirty="0">
              <a:solidFill>
                <a:schemeClr val="accent2"/>
              </a:solidFill>
              <a:latin typeface="Optimistic Display" panose="020B0603020203020204" pitchFamily="34" charset="0"/>
              <a:cs typeface="Optimistic Display" panose="020B0603020203020204" pitchFamily="34" charset="0"/>
              <a:sym typeface="Calibri"/>
            </a:endParaRPr>
          </a:p>
        </p:txBody>
      </p:sp>
      <p:sp>
        <p:nvSpPr>
          <p:cNvPr id="24" name="TextBox 23">
            <a:extLst>
              <a:ext uri="{FF2B5EF4-FFF2-40B4-BE49-F238E27FC236}">
                <a16:creationId xmlns:a16="http://schemas.microsoft.com/office/drawing/2014/main" id="{11D5CC81-C5D8-7541-B9D6-00BB16EC016B}"/>
              </a:ext>
            </a:extLst>
          </p:cNvPr>
          <p:cNvSpPr txBox="1"/>
          <p:nvPr/>
        </p:nvSpPr>
        <p:spPr>
          <a:xfrm>
            <a:off x="1279800" y="4478643"/>
            <a:ext cx="673099" cy="799238"/>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algn="ctr" defTabSz="1828800" fontAlgn="base">
              <a:buSzPct val="25000"/>
              <a:defRPr sz="6000" spc="260">
                <a:solidFill>
                  <a:schemeClr val="accent2"/>
                </a:solidFill>
                <a:latin typeface="Optimistic Display" panose="020B0603020203020204" pitchFamily="34" charset="0"/>
                <a:cs typeface="Optimistic Display" panose="020B0603020203020204" pitchFamily="34" charset="0"/>
              </a:defRPr>
            </a:lvl1pPr>
          </a:lstStyle>
          <a:p>
            <a:r>
              <a:rPr lang="en-US" dirty="0"/>
              <a:t>3</a:t>
            </a:r>
          </a:p>
        </p:txBody>
      </p:sp>
      <p:sp>
        <p:nvSpPr>
          <p:cNvPr id="25" name="Text Placeholder 6">
            <a:extLst>
              <a:ext uri="{FF2B5EF4-FFF2-40B4-BE49-F238E27FC236}">
                <a16:creationId xmlns:a16="http://schemas.microsoft.com/office/drawing/2014/main" id="{9B355FE3-10BF-1C41-AE76-70954D3CBB78}"/>
              </a:ext>
            </a:extLst>
          </p:cNvPr>
          <p:cNvSpPr txBox="1">
            <a:spLocks/>
          </p:cNvSpPr>
          <p:nvPr/>
        </p:nvSpPr>
        <p:spPr>
          <a:xfrm>
            <a:off x="2604835" y="3568335"/>
            <a:ext cx="7717090"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ar-EG" sz="6000" spc="260" dirty="0">
                <a:solidFill>
                  <a:schemeClr val="accent2"/>
                </a:solidFill>
                <a:latin typeface="Optimistic Display" panose="020B0603020203020204" pitchFamily="34" charset="0"/>
                <a:cs typeface="Optimistic Display" panose="020B0603020203020204" pitchFamily="34" charset="0"/>
                <a:sym typeface="Arial"/>
              </a:rPr>
              <a:t>محتوى مضلل</a:t>
            </a:r>
            <a:endParaRPr lang="en-US" sz="6000"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26" name="Text Placeholder 6">
            <a:extLst>
              <a:ext uri="{FF2B5EF4-FFF2-40B4-BE49-F238E27FC236}">
                <a16:creationId xmlns:a16="http://schemas.microsoft.com/office/drawing/2014/main" id="{89E7880F-E425-0744-B72C-00B68DDF54ED}"/>
              </a:ext>
            </a:extLst>
          </p:cNvPr>
          <p:cNvSpPr txBox="1">
            <a:spLocks/>
          </p:cNvSpPr>
          <p:nvPr/>
        </p:nvSpPr>
        <p:spPr>
          <a:xfrm>
            <a:off x="14399817" y="12268932"/>
            <a:ext cx="7781130" cy="39984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rtl="1"/>
            <a:r>
              <a:rPr lang="ar-EG" sz="1600" dirty="0"/>
              <a:t>تم استخدام خريطة تظهر الحركة الجوية في جميع أنحاء العالم في عام 2011 بشكل خاطئ لإظهار حركة الأشخاص خارج ووهان، الصين.</a:t>
            </a:r>
            <a:endParaRPr lang="en-US" sz="1600" dirty="0"/>
          </a:p>
        </p:txBody>
      </p:sp>
      <p:sp>
        <p:nvSpPr>
          <p:cNvPr id="16" name="Google Shape;8039;p497">
            <a:extLst>
              <a:ext uri="{FF2B5EF4-FFF2-40B4-BE49-F238E27FC236}">
                <a16:creationId xmlns:a16="http://schemas.microsoft.com/office/drawing/2014/main" id="{E86A5909-C017-3441-B520-BBC126C33211}"/>
              </a:ext>
            </a:extLst>
          </p:cNvPr>
          <p:cNvSpPr/>
          <p:nvPr/>
        </p:nvSpPr>
        <p:spPr>
          <a:xfrm>
            <a:off x="15611382" y="925601"/>
            <a:ext cx="5358000" cy="10972400"/>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7" name="Google Shape;8040;p497">
            <a:extLst>
              <a:ext uri="{FF2B5EF4-FFF2-40B4-BE49-F238E27FC236}">
                <a16:creationId xmlns:a16="http://schemas.microsoft.com/office/drawing/2014/main" id="{629EF50D-BD29-CF41-85DB-959195BB2710}"/>
              </a:ext>
            </a:extLst>
          </p:cNvPr>
          <p:cNvPicPr preferRelativeResize="0"/>
          <p:nvPr/>
        </p:nvPicPr>
        <p:blipFill>
          <a:blip r:embed="rId5"/>
          <a:srcRect l="1032" r="1032"/>
          <a:stretch/>
        </p:blipFill>
        <p:spPr>
          <a:xfrm>
            <a:off x="15875382" y="1170888"/>
            <a:ext cx="4830000" cy="10481600"/>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18" name="Google Shape;8041;p497">
            <a:extLst>
              <a:ext uri="{FF2B5EF4-FFF2-40B4-BE49-F238E27FC236}">
                <a16:creationId xmlns:a16="http://schemas.microsoft.com/office/drawing/2014/main" id="{F4AFC9A2-934C-1244-9D29-90DB8FDE6855}"/>
              </a:ext>
            </a:extLst>
          </p:cNvPr>
          <p:cNvGrpSpPr/>
          <p:nvPr/>
        </p:nvGrpSpPr>
        <p:grpSpPr>
          <a:xfrm>
            <a:off x="16920518" y="937623"/>
            <a:ext cx="2739728" cy="622647"/>
            <a:chOff x="11560150" y="699521"/>
            <a:chExt cx="3132310" cy="711000"/>
          </a:xfrm>
        </p:grpSpPr>
        <p:sp>
          <p:nvSpPr>
            <p:cNvPr id="28" name="Google Shape;8042;p497">
              <a:extLst>
                <a:ext uri="{FF2B5EF4-FFF2-40B4-BE49-F238E27FC236}">
                  <a16:creationId xmlns:a16="http://schemas.microsoft.com/office/drawing/2014/main" id="{64718AF3-BBA3-724F-A9B8-F04829B5BC8C}"/>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29" name="Google Shape;8043;p497">
              <a:extLst>
                <a:ext uri="{FF2B5EF4-FFF2-40B4-BE49-F238E27FC236}">
                  <a16:creationId xmlns:a16="http://schemas.microsoft.com/office/drawing/2014/main" id="{16CDD77A-6B98-2F46-9E00-E5476864D121}"/>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sp>
        <p:nvSpPr>
          <p:cNvPr id="15" name="TextBox 14">
            <a:extLst>
              <a:ext uri="{FF2B5EF4-FFF2-40B4-BE49-F238E27FC236}">
                <a16:creationId xmlns:a16="http://schemas.microsoft.com/office/drawing/2014/main" id="{79C56522-F720-C641-BFD3-8012670BB52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30</a:t>
            </a:fld>
            <a:endParaRPr lang="en-US" dirty="0"/>
          </a:p>
        </p:txBody>
      </p:sp>
    </p:spTree>
    <p:extLst>
      <p:ext uri="{BB962C8B-B14F-4D97-AF65-F5344CB8AC3E}">
        <p14:creationId xmlns:p14="http://schemas.microsoft.com/office/powerpoint/2010/main" val="417751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2" name="TextBox 11">
            <a:extLst>
              <a:ext uri="{FF2B5EF4-FFF2-40B4-BE49-F238E27FC236}">
                <a16:creationId xmlns:a16="http://schemas.microsoft.com/office/drawing/2014/main" id="{4AFCD777-029B-C946-8FEF-EBBF9E5F1A32}"/>
              </a:ext>
            </a:extLst>
          </p:cNvPr>
          <p:cNvSpPr txBox="1"/>
          <p:nvPr/>
        </p:nvSpPr>
        <p:spPr>
          <a:xfrm>
            <a:off x="947631" y="11570782"/>
            <a:ext cx="7740756" cy="121176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8" name="Rectangle 17">
            <a:extLst>
              <a:ext uri="{FF2B5EF4-FFF2-40B4-BE49-F238E27FC236}">
                <a16:creationId xmlns:a16="http://schemas.microsoft.com/office/drawing/2014/main" id="{8F88EAD1-592C-4B4A-B024-E74D5CF33D0B}"/>
              </a:ext>
            </a:extLst>
          </p:cNvPr>
          <p:cNvSpPr/>
          <p:nvPr/>
        </p:nvSpPr>
        <p:spPr>
          <a:xfrm>
            <a:off x="12193589" y="5316"/>
            <a:ext cx="1219358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3" name="Text Placeholder 4">
            <a:extLst>
              <a:ext uri="{FF2B5EF4-FFF2-40B4-BE49-F238E27FC236}">
                <a16:creationId xmlns:a16="http://schemas.microsoft.com/office/drawing/2014/main" id="{E2C4E05C-E59F-5140-ABE7-DF03FEB6E4CD}"/>
              </a:ext>
            </a:extLst>
          </p:cNvPr>
          <p:cNvSpPr txBox="1">
            <a:spLocks/>
          </p:cNvSpPr>
          <p:nvPr/>
        </p:nvSpPr>
        <p:spPr>
          <a:xfrm>
            <a:off x="931068" y="5843354"/>
            <a:ext cx="8890463" cy="17656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dirty="0"/>
              <a:t>محتوى زائف أو مضلل تم تصميمه ليبدو كما لو كان من مؤسسة أو مصدر حسن السمعة، ولكنه ليس كذلك في الواقع.</a:t>
            </a:r>
            <a:endParaRPr lang="en-US" sz="2800" spc="40" dirty="0">
              <a:latin typeface="Optimistic Text" panose="020B0503020203020204" pitchFamily="34" charset="0"/>
              <a:sym typeface="Arial"/>
            </a:endParaRPr>
          </a:p>
        </p:txBody>
      </p:sp>
      <p:sp>
        <p:nvSpPr>
          <p:cNvPr id="24" name="Google Shape;610;p78">
            <a:extLst>
              <a:ext uri="{FF2B5EF4-FFF2-40B4-BE49-F238E27FC236}">
                <a16:creationId xmlns:a16="http://schemas.microsoft.com/office/drawing/2014/main" id="{49F86F3B-EB8D-8E4A-8C60-F122460FB63B}"/>
              </a:ext>
            </a:extLst>
          </p:cNvPr>
          <p:cNvSpPr/>
          <p:nvPr/>
        </p:nvSpPr>
        <p:spPr>
          <a:xfrm>
            <a:off x="947631" y="4220319"/>
            <a:ext cx="1337436" cy="131588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lvl="0" algn="ctr" defTabSz="1828800" fontAlgn="base">
              <a:buSzPct val="25000"/>
              <a:defRPr/>
            </a:pPr>
            <a:endParaRPr sz="6000" spc="260" dirty="0">
              <a:solidFill>
                <a:schemeClr val="accent2"/>
              </a:solidFill>
              <a:latin typeface="Optimistic Display" panose="020B0603020203020204" pitchFamily="34" charset="0"/>
              <a:cs typeface="Optimistic Display" panose="020B0603020203020204" pitchFamily="34" charset="0"/>
              <a:sym typeface="Calibri"/>
            </a:endParaRPr>
          </a:p>
        </p:txBody>
      </p:sp>
      <p:sp>
        <p:nvSpPr>
          <p:cNvPr id="25" name="TextBox 24">
            <a:extLst>
              <a:ext uri="{FF2B5EF4-FFF2-40B4-BE49-F238E27FC236}">
                <a16:creationId xmlns:a16="http://schemas.microsoft.com/office/drawing/2014/main" id="{D88250D4-C150-3F4B-BBA8-CF97172555B1}"/>
              </a:ext>
            </a:extLst>
          </p:cNvPr>
          <p:cNvSpPr txBox="1"/>
          <p:nvPr/>
        </p:nvSpPr>
        <p:spPr>
          <a:xfrm>
            <a:off x="1279800" y="4478643"/>
            <a:ext cx="673099" cy="799238"/>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algn="ctr" defTabSz="1828800" fontAlgn="base">
              <a:buSzPct val="25000"/>
              <a:defRPr sz="6000" spc="260">
                <a:solidFill>
                  <a:schemeClr val="accent2"/>
                </a:solidFill>
                <a:latin typeface="Optimistic Display" panose="020B0603020203020204" pitchFamily="34" charset="0"/>
                <a:cs typeface="Optimistic Display" panose="020B0603020203020204" pitchFamily="34" charset="0"/>
              </a:defRPr>
            </a:lvl1pPr>
          </a:lstStyle>
          <a:p>
            <a:r>
              <a:rPr lang="en-US" dirty="0"/>
              <a:t>4</a:t>
            </a:r>
          </a:p>
        </p:txBody>
      </p:sp>
      <p:sp>
        <p:nvSpPr>
          <p:cNvPr id="26" name="Text Placeholder 6">
            <a:extLst>
              <a:ext uri="{FF2B5EF4-FFF2-40B4-BE49-F238E27FC236}">
                <a16:creationId xmlns:a16="http://schemas.microsoft.com/office/drawing/2014/main" id="{5C3BBC0D-FABD-0E4C-B4B2-B14D18A0083D}"/>
              </a:ext>
            </a:extLst>
          </p:cNvPr>
          <p:cNvSpPr txBox="1">
            <a:spLocks/>
          </p:cNvSpPr>
          <p:nvPr/>
        </p:nvSpPr>
        <p:spPr>
          <a:xfrm>
            <a:off x="2604835" y="3568335"/>
            <a:ext cx="7717090"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ar-EG" sz="6000" spc="260" dirty="0">
                <a:solidFill>
                  <a:schemeClr val="accent2"/>
                </a:solidFill>
                <a:latin typeface="Optimistic Display" panose="020B0603020203020204" pitchFamily="34" charset="0"/>
                <a:cs typeface="Optimistic Display" panose="020B0603020203020204" pitchFamily="34" charset="0"/>
                <a:sym typeface="Arial"/>
              </a:rPr>
              <a:t>محتوى محتال</a:t>
            </a:r>
            <a:endParaRPr lang="en-US" sz="6000"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27" name="Text Placeholder 6">
            <a:extLst>
              <a:ext uri="{FF2B5EF4-FFF2-40B4-BE49-F238E27FC236}">
                <a16:creationId xmlns:a16="http://schemas.microsoft.com/office/drawing/2014/main" id="{CB706914-C6C7-1442-A407-C7F1CA880785}"/>
              </a:ext>
            </a:extLst>
          </p:cNvPr>
          <p:cNvSpPr txBox="1">
            <a:spLocks/>
          </p:cNvSpPr>
          <p:nvPr/>
        </p:nvSpPr>
        <p:spPr>
          <a:xfrm>
            <a:off x="12955587" y="11570782"/>
            <a:ext cx="5029396" cy="60886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a:buSzPct val="100000"/>
              <a:buNone/>
            </a:pPr>
            <a:r>
              <a:rPr lang="ar-EG" sz="1600" dirty="0"/>
              <a:t>حساب فيسبوك محتال يتظاهر بأنه خدمة إخبارية لنشر معلومات كاذبة</a:t>
            </a:r>
            <a:endParaRPr lang="en-US" sz="1600" dirty="0">
              <a:solidFill>
                <a:schemeClr val="tx2"/>
              </a:solidFill>
            </a:endParaRPr>
          </a:p>
        </p:txBody>
      </p:sp>
      <p:sp>
        <p:nvSpPr>
          <p:cNvPr id="16" name="Google Shape;8039;p497">
            <a:extLst>
              <a:ext uri="{FF2B5EF4-FFF2-40B4-BE49-F238E27FC236}">
                <a16:creationId xmlns:a16="http://schemas.microsoft.com/office/drawing/2014/main" id="{55851503-A643-1A46-AFAE-2DC5D4033105}"/>
              </a:ext>
            </a:extLst>
          </p:cNvPr>
          <p:cNvSpPr/>
          <p:nvPr/>
        </p:nvSpPr>
        <p:spPr>
          <a:xfrm>
            <a:off x="13123166" y="1586737"/>
            <a:ext cx="4694238" cy="9613113"/>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38" name="Text Placeholder 6">
            <a:extLst>
              <a:ext uri="{FF2B5EF4-FFF2-40B4-BE49-F238E27FC236}">
                <a16:creationId xmlns:a16="http://schemas.microsoft.com/office/drawing/2014/main" id="{FA79F1D7-1B63-7444-8ADF-FC0C06193745}"/>
              </a:ext>
            </a:extLst>
          </p:cNvPr>
          <p:cNvSpPr txBox="1">
            <a:spLocks/>
          </p:cNvSpPr>
          <p:nvPr/>
        </p:nvSpPr>
        <p:spPr>
          <a:xfrm>
            <a:off x="19480724" y="11570782"/>
            <a:ext cx="3269974" cy="60886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rtl="1">
              <a:buSzPct val="100000"/>
              <a:buNone/>
            </a:pPr>
            <a:r>
              <a:rPr lang="ar-EG" sz="1600" dirty="0"/>
              <a:t>انتحال شخصية حساب فيسبوك الحقيقي</a:t>
            </a:r>
            <a:endParaRPr lang="en-US" sz="1600" dirty="0">
              <a:solidFill>
                <a:schemeClr val="tx2"/>
              </a:solidFill>
            </a:endParaRPr>
          </a:p>
        </p:txBody>
      </p:sp>
      <p:sp>
        <p:nvSpPr>
          <p:cNvPr id="40" name="Google Shape;8039;p497">
            <a:extLst>
              <a:ext uri="{FF2B5EF4-FFF2-40B4-BE49-F238E27FC236}">
                <a16:creationId xmlns:a16="http://schemas.microsoft.com/office/drawing/2014/main" id="{474D2444-0FE4-524E-A7E7-ED674EBBF6C0}"/>
              </a:ext>
            </a:extLst>
          </p:cNvPr>
          <p:cNvSpPr/>
          <p:nvPr/>
        </p:nvSpPr>
        <p:spPr>
          <a:xfrm>
            <a:off x="18768592" y="1586737"/>
            <a:ext cx="4694238" cy="9613113"/>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7" name="Google Shape;8040;p497">
            <a:extLst>
              <a:ext uri="{FF2B5EF4-FFF2-40B4-BE49-F238E27FC236}">
                <a16:creationId xmlns:a16="http://schemas.microsoft.com/office/drawing/2014/main" id="{B1658E8D-1FB8-7F47-907C-816D99956E00}"/>
              </a:ext>
            </a:extLst>
          </p:cNvPr>
          <p:cNvPicPr preferRelativeResize="0"/>
          <p:nvPr/>
        </p:nvPicPr>
        <p:blipFill>
          <a:blip r:embed="rId5"/>
          <a:srcRect l="1032" r="1032"/>
          <a:stretch/>
        </p:blipFill>
        <p:spPr>
          <a:xfrm>
            <a:off x="18999887" y="1801637"/>
            <a:ext cx="4231648" cy="9183114"/>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42" name="Google Shape;8041;p497">
            <a:extLst>
              <a:ext uri="{FF2B5EF4-FFF2-40B4-BE49-F238E27FC236}">
                <a16:creationId xmlns:a16="http://schemas.microsoft.com/office/drawing/2014/main" id="{A2E1CD46-26BB-8A41-891A-2D17C7449F86}"/>
              </a:ext>
            </a:extLst>
          </p:cNvPr>
          <p:cNvGrpSpPr/>
          <p:nvPr/>
        </p:nvGrpSpPr>
        <p:grpSpPr>
          <a:xfrm>
            <a:off x="19915549" y="1597270"/>
            <a:ext cx="2400324" cy="545512"/>
            <a:chOff x="11560150" y="699521"/>
            <a:chExt cx="3132310" cy="711000"/>
          </a:xfrm>
        </p:grpSpPr>
        <p:sp>
          <p:nvSpPr>
            <p:cNvPr id="43" name="Google Shape;8042;p497">
              <a:extLst>
                <a:ext uri="{FF2B5EF4-FFF2-40B4-BE49-F238E27FC236}">
                  <a16:creationId xmlns:a16="http://schemas.microsoft.com/office/drawing/2014/main" id="{38AD4F4F-99CC-F840-84A6-24BB496430F2}"/>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44" name="Google Shape;8043;p497">
              <a:extLst>
                <a:ext uri="{FF2B5EF4-FFF2-40B4-BE49-F238E27FC236}">
                  <a16:creationId xmlns:a16="http://schemas.microsoft.com/office/drawing/2014/main" id="{5759A1CE-9BCE-F246-AAEA-A6DB8FB24E1A}"/>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pic>
        <p:nvPicPr>
          <p:cNvPr id="41" name="Google Shape;8040;p497">
            <a:extLst>
              <a:ext uri="{FF2B5EF4-FFF2-40B4-BE49-F238E27FC236}">
                <a16:creationId xmlns:a16="http://schemas.microsoft.com/office/drawing/2014/main" id="{0B4F6E6D-D11F-B647-AC00-97E235D946AC}"/>
              </a:ext>
            </a:extLst>
          </p:cNvPr>
          <p:cNvPicPr preferRelativeResize="0"/>
          <p:nvPr/>
        </p:nvPicPr>
        <p:blipFill>
          <a:blip r:embed="rId6"/>
          <a:srcRect l="1032" r="1032"/>
          <a:stretch/>
        </p:blipFill>
        <p:spPr>
          <a:xfrm>
            <a:off x="13354461" y="1801637"/>
            <a:ext cx="4231648" cy="9183114"/>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29" name="Google Shape;8041;p497">
            <a:extLst>
              <a:ext uri="{FF2B5EF4-FFF2-40B4-BE49-F238E27FC236}">
                <a16:creationId xmlns:a16="http://schemas.microsoft.com/office/drawing/2014/main" id="{21B804F4-C2D1-AF4A-975E-1CCDD83FD790}"/>
              </a:ext>
            </a:extLst>
          </p:cNvPr>
          <p:cNvGrpSpPr/>
          <p:nvPr/>
        </p:nvGrpSpPr>
        <p:grpSpPr>
          <a:xfrm>
            <a:off x="14270123" y="1597270"/>
            <a:ext cx="2400324" cy="545512"/>
            <a:chOff x="11560150" y="699521"/>
            <a:chExt cx="3132310" cy="711000"/>
          </a:xfrm>
        </p:grpSpPr>
        <p:sp>
          <p:nvSpPr>
            <p:cNvPr id="30" name="Google Shape;8042;p497">
              <a:extLst>
                <a:ext uri="{FF2B5EF4-FFF2-40B4-BE49-F238E27FC236}">
                  <a16:creationId xmlns:a16="http://schemas.microsoft.com/office/drawing/2014/main" id="{51E050BC-3F16-4148-A12A-1E6F4DE1ACC9}"/>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31" name="Google Shape;8043;p497">
              <a:extLst>
                <a:ext uri="{FF2B5EF4-FFF2-40B4-BE49-F238E27FC236}">
                  <a16:creationId xmlns:a16="http://schemas.microsoft.com/office/drawing/2014/main" id="{9A799D31-AA76-714A-80FB-DCBBA65FFA11}"/>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sp>
        <p:nvSpPr>
          <p:cNvPr id="21" name="TextBox 20">
            <a:extLst>
              <a:ext uri="{FF2B5EF4-FFF2-40B4-BE49-F238E27FC236}">
                <a16:creationId xmlns:a16="http://schemas.microsoft.com/office/drawing/2014/main" id="{D6D352A6-7B39-0740-8668-1F49E17B568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31</a:t>
            </a:fld>
            <a:endParaRPr lang="en-US" dirty="0"/>
          </a:p>
        </p:txBody>
      </p:sp>
    </p:spTree>
    <p:extLst>
      <p:ext uri="{BB962C8B-B14F-4D97-AF65-F5344CB8AC3E}">
        <p14:creationId xmlns:p14="http://schemas.microsoft.com/office/powerpoint/2010/main" val="420970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2" name="TextBox 11">
            <a:extLst>
              <a:ext uri="{FF2B5EF4-FFF2-40B4-BE49-F238E27FC236}">
                <a16:creationId xmlns:a16="http://schemas.microsoft.com/office/drawing/2014/main" id="{F9956AD8-0019-7441-A937-0D6A2515A6E9}"/>
              </a:ext>
            </a:extLst>
          </p:cNvPr>
          <p:cNvSpPr txBox="1"/>
          <p:nvPr/>
        </p:nvSpPr>
        <p:spPr>
          <a:xfrm>
            <a:off x="947631" y="11570782"/>
            <a:ext cx="7740756" cy="121176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8" name="Rectangle 17">
            <a:extLst>
              <a:ext uri="{FF2B5EF4-FFF2-40B4-BE49-F238E27FC236}">
                <a16:creationId xmlns:a16="http://schemas.microsoft.com/office/drawing/2014/main" id="{0011739A-FACD-DB4C-8BFE-7205D10E29AA}"/>
              </a:ext>
            </a:extLst>
          </p:cNvPr>
          <p:cNvSpPr/>
          <p:nvPr/>
        </p:nvSpPr>
        <p:spPr>
          <a:xfrm>
            <a:off x="12193589" y="5316"/>
            <a:ext cx="1219358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3" name="Text Placeholder 4">
            <a:extLst>
              <a:ext uri="{FF2B5EF4-FFF2-40B4-BE49-F238E27FC236}">
                <a16:creationId xmlns:a16="http://schemas.microsoft.com/office/drawing/2014/main" id="{07DA4B22-1D35-5545-BD81-C23BB9BDED37}"/>
              </a:ext>
            </a:extLst>
          </p:cNvPr>
          <p:cNvSpPr txBox="1">
            <a:spLocks/>
          </p:cNvSpPr>
          <p:nvPr/>
        </p:nvSpPr>
        <p:spPr>
          <a:xfrm>
            <a:off x="931068" y="5843354"/>
            <a:ext cx="7147719" cy="17656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dirty="0"/>
              <a:t>محتوى حقيقي يتم مشاركته بمعلومات سياقية خاطئة.</a:t>
            </a:r>
            <a:endParaRPr lang="en-US" sz="2800" spc="40" dirty="0">
              <a:latin typeface="Optimistic Text" panose="020B0503020203020204" pitchFamily="34" charset="0"/>
              <a:sym typeface="Arial"/>
            </a:endParaRPr>
          </a:p>
        </p:txBody>
      </p:sp>
      <p:sp>
        <p:nvSpPr>
          <p:cNvPr id="24" name="Google Shape;610;p78">
            <a:extLst>
              <a:ext uri="{FF2B5EF4-FFF2-40B4-BE49-F238E27FC236}">
                <a16:creationId xmlns:a16="http://schemas.microsoft.com/office/drawing/2014/main" id="{E9A87782-511A-5844-9C7E-DEBEF0E26E7B}"/>
              </a:ext>
            </a:extLst>
          </p:cNvPr>
          <p:cNvSpPr/>
          <p:nvPr/>
        </p:nvSpPr>
        <p:spPr>
          <a:xfrm>
            <a:off x="947631" y="4220319"/>
            <a:ext cx="1337436" cy="131588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lvl="0" algn="ctr" defTabSz="1828800" fontAlgn="base">
              <a:buSzPct val="25000"/>
              <a:defRPr/>
            </a:pPr>
            <a:endParaRPr sz="6000" spc="260" dirty="0">
              <a:solidFill>
                <a:schemeClr val="accent2"/>
              </a:solidFill>
              <a:latin typeface="Optimistic Display" panose="020B0603020203020204" pitchFamily="34" charset="0"/>
              <a:cs typeface="Optimistic Display" panose="020B0603020203020204" pitchFamily="34" charset="0"/>
              <a:sym typeface="Calibri"/>
            </a:endParaRPr>
          </a:p>
        </p:txBody>
      </p:sp>
      <p:sp>
        <p:nvSpPr>
          <p:cNvPr id="25" name="TextBox 24">
            <a:extLst>
              <a:ext uri="{FF2B5EF4-FFF2-40B4-BE49-F238E27FC236}">
                <a16:creationId xmlns:a16="http://schemas.microsoft.com/office/drawing/2014/main" id="{D49024E0-E45B-D142-B544-78CE08123A49}"/>
              </a:ext>
            </a:extLst>
          </p:cNvPr>
          <p:cNvSpPr txBox="1"/>
          <p:nvPr/>
        </p:nvSpPr>
        <p:spPr>
          <a:xfrm>
            <a:off x="1279800" y="4478643"/>
            <a:ext cx="673099" cy="799238"/>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algn="ctr" defTabSz="1828800" fontAlgn="base">
              <a:buSzPct val="25000"/>
              <a:defRPr sz="6000" spc="260">
                <a:solidFill>
                  <a:schemeClr val="accent2"/>
                </a:solidFill>
                <a:latin typeface="Optimistic Display" panose="020B0603020203020204" pitchFamily="34" charset="0"/>
                <a:cs typeface="Optimistic Display" panose="020B0603020203020204" pitchFamily="34" charset="0"/>
              </a:defRPr>
            </a:lvl1pPr>
          </a:lstStyle>
          <a:p>
            <a:r>
              <a:rPr lang="en-US" dirty="0"/>
              <a:t>5</a:t>
            </a:r>
          </a:p>
        </p:txBody>
      </p:sp>
      <p:sp>
        <p:nvSpPr>
          <p:cNvPr id="26" name="Text Placeholder 6">
            <a:extLst>
              <a:ext uri="{FF2B5EF4-FFF2-40B4-BE49-F238E27FC236}">
                <a16:creationId xmlns:a16="http://schemas.microsoft.com/office/drawing/2014/main" id="{AE605EFB-D467-714C-BAF5-6070F154ECBD}"/>
              </a:ext>
            </a:extLst>
          </p:cNvPr>
          <p:cNvSpPr txBox="1">
            <a:spLocks/>
          </p:cNvSpPr>
          <p:nvPr/>
        </p:nvSpPr>
        <p:spPr>
          <a:xfrm>
            <a:off x="2604835" y="3568335"/>
            <a:ext cx="7717090"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ar-EG" sz="6000" spc="260" dirty="0">
                <a:solidFill>
                  <a:schemeClr val="accent2"/>
                </a:solidFill>
                <a:latin typeface="Optimistic Display" panose="020B0603020203020204" pitchFamily="34" charset="0"/>
                <a:cs typeface="Optimistic Display" panose="020B0603020203020204" pitchFamily="34" charset="0"/>
                <a:sym typeface="Arial"/>
              </a:rPr>
              <a:t>سياق خاطئ</a:t>
            </a:r>
            <a:endParaRPr lang="en-US" sz="6000"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27" name="Text Placeholder 6">
            <a:extLst>
              <a:ext uri="{FF2B5EF4-FFF2-40B4-BE49-F238E27FC236}">
                <a16:creationId xmlns:a16="http://schemas.microsoft.com/office/drawing/2014/main" id="{E7AB9EE2-F4A7-4548-81F7-6FF54340BDFE}"/>
              </a:ext>
            </a:extLst>
          </p:cNvPr>
          <p:cNvSpPr txBox="1">
            <a:spLocks/>
          </p:cNvSpPr>
          <p:nvPr/>
        </p:nvSpPr>
        <p:spPr>
          <a:xfrm>
            <a:off x="12830392" y="12268200"/>
            <a:ext cx="10919981" cy="727467"/>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rtl="1">
              <a:buSzPct val="100000"/>
              <a:buNone/>
            </a:pPr>
            <a:r>
              <a:rPr lang="ar-EG" sz="1600" dirty="0"/>
              <a:t>يُزعم أن هذا الفيديو المنتشر بكثرة يُظهر سوق المواد الغذائية حيث نشأ فيروس كورونا، لكن تم فضحه من قبل مدققي الحقائق لأن الموقع في الفيديو لم يكن الصين</a:t>
            </a:r>
            <a:endParaRPr lang="en-US" sz="1600" dirty="0"/>
          </a:p>
        </p:txBody>
      </p:sp>
      <p:sp>
        <p:nvSpPr>
          <p:cNvPr id="16" name="Google Shape;8039;p497">
            <a:extLst>
              <a:ext uri="{FF2B5EF4-FFF2-40B4-BE49-F238E27FC236}">
                <a16:creationId xmlns:a16="http://schemas.microsoft.com/office/drawing/2014/main" id="{EF5BD257-7FB2-6D4D-AA43-1628C9FC6967}"/>
              </a:ext>
            </a:extLst>
          </p:cNvPr>
          <p:cNvSpPr/>
          <p:nvPr/>
        </p:nvSpPr>
        <p:spPr>
          <a:xfrm>
            <a:off x="15611382" y="925601"/>
            <a:ext cx="5358000" cy="10972400"/>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7" name="Google Shape;8040;p497">
            <a:extLst>
              <a:ext uri="{FF2B5EF4-FFF2-40B4-BE49-F238E27FC236}">
                <a16:creationId xmlns:a16="http://schemas.microsoft.com/office/drawing/2014/main" id="{8C949CBC-DFE3-4F44-9004-CFE82D12E00A}"/>
              </a:ext>
            </a:extLst>
          </p:cNvPr>
          <p:cNvPicPr preferRelativeResize="0"/>
          <p:nvPr/>
        </p:nvPicPr>
        <p:blipFill>
          <a:blip r:embed="rId4"/>
          <a:srcRect l="1032" r="1032"/>
          <a:stretch/>
        </p:blipFill>
        <p:spPr>
          <a:xfrm>
            <a:off x="15875382" y="1170888"/>
            <a:ext cx="4830000" cy="10481600"/>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29" name="Google Shape;8041;p497">
            <a:extLst>
              <a:ext uri="{FF2B5EF4-FFF2-40B4-BE49-F238E27FC236}">
                <a16:creationId xmlns:a16="http://schemas.microsoft.com/office/drawing/2014/main" id="{0BB75467-3732-1C41-AC00-47F85E829B32}"/>
              </a:ext>
            </a:extLst>
          </p:cNvPr>
          <p:cNvGrpSpPr/>
          <p:nvPr/>
        </p:nvGrpSpPr>
        <p:grpSpPr>
          <a:xfrm>
            <a:off x="16920518" y="937623"/>
            <a:ext cx="2739728" cy="622647"/>
            <a:chOff x="11560150" y="699521"/>
            <a:chExt cx="3132310" cy="711000"/>
          </a:xfrm>
        </p:grpSpPr>
        <p:sp>
          <p:nvSpPr>
            <p:cNvPr id="30" name="Google Shape;8042;p497">
              <a:extLst>
                <a:ext uri="{FF2B5EF4-FFF2-40B4-BE49-F238E27FC236}">
                  <a16:creationId xmlns:a16="http://schemas.microsoft.com/office/drawing/2014/main" id="{D1E7A048-1596-7E46-B098-36561F96CFBE}"/>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31" name="Google Shape;8043;p497">
              <a:extLst>
                <a:ext uri="{FF2B5EF4-FFF2-40B4-BE49-F238E27FC236}">
                  <a16:creationId xmlns:a16="http://schemas.microsoft.com/office/drawing/2014/main" id="{F901E131-0D7B-F74D-B52A-AB676CD1A9D7}"/>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sp>
        <p:nvSpPr>
          <p:cNvPr id="15" name="TextBox 14">
            <a:extLst>
              <a:ext uri="{FF2B5EF4-FFF2-40B4-BE49-F238E27FC236}">
                <a16:creationId xmlns:a16="http://schemas.microsoft.com/office/drawing/2014/main" id="{787F82AF-B493-4D43-A8A1-657A7271406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32</a:t>
            </a:fld>
            <a:endParaRPr lang="en-US" dirty="0"/>
          </a:p>
        </p:txBody>
      </p:sp>
    </p:spTree>
    <p:extLst>
      <p:ext uri="{BB962C8B-B14F-4D97-AF65-F5344CB8AC3E}">
        <p14:creationId xmlns:p14="http://schemas.microsoft.com/office/powerpoint/2010/main" val="15122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1" name="TextBox 10">
            <a:extLst>
              <a:ext uri="{FF2B5EF4-FFF2-40B4-BE49-F238E27FC236}">
                <a16:creationId xmlns:a16="http://schemas.microsoft.com/office/drawing/2014/main" id="{9FCA6F32-C0A9-3846-B5D2-98819846B8B9}"/>
              </a:ext>
            </a:extLst>
          </p:cNvPr>
          <p:cNvSpPr txBox="1"/>
          <p:nvPr/>
        </p:nvSpPr>
        <p:spPr>
          <a:xfrm>
            <a:off x="947631" y="11570782"/>
            <a:ext cx="7740756" cy="121176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2" name="Rectangle 11">
            <a:extLst>
              <a:ext uri="{FF2B5EF4-FFF2-40B4-BE49-F238E27FC236}">
                <a16:creationId xmlns:a16="http://schemas.microsoft.com/office/drawing/2014/main" id="{F876767A-E8EB-454D-A02A-BC6EE4A71B07}"/>
              </a:ext>
            </a:extLst>
          </p:cNvPr>
          <p:cNvSpPr/>
          <p:nvPr/>
        </p:nvSpPr>
        <p:spPr>
          <a:xfrm>
            <a:off x="12193589" y="5316"/>
            <a:ext cx="1219358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2" name="Text Placeholder 4">
            <a:extLst>
              <a:ext uri="{FF2B5EF4-FFF2-40B4-BE49-F238E27FC236}">
                <a16:creationId xmlns:a16="http://schemas.microsoft.com/office/drawing/2014/main" id="{DF8C270A-9A8C-0148-9E37-568CB2FD3E98}"/>
              </a:ext>
            </a:extLst>
          </p:cNvPr>
          <p:cNvSpPr txBox="1">
            <a:spLocks/>
          </p:cNvSpPr>
          <p:nvPr/>
        </p:nvSpPr>
        <p:spPr>
          <a:xfrm>
            <a:off x="931068" y="5843354"/>
            <a:ext cx="7147719" cy="17656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dirty="0"/>
              <a:t>محتوى حقيقي، بما في ذلك الصور، تم تعديله ليكون مضللاً.</a:t>
            </a:r>
            <a:endParaRPr lang="en-US" sz="2800" spc="40" dirty="0">
              <a:latin typeface="Optimistic Text" panose="020B0503020203020204" pitchFamily="34" charset="0"/>
              <a:sym typeface="Arial"/>
            </a:endParaRPr>
          </a:p>
        </p:txBody>
      </p:sp>
      <p:sp>
        <p:nvSpPr>
          <p:cNvPr id="23" name="Google Shape;610;p78">
            <a:extLst>
              <a:ext uri="{FF2B5EF4-FFF2-40B4-BE49-F238E27FC236}">
                <a16:creationId xmlns:a16="http://schemas.microsoft.com/office/drawing/2014/main" id="{BE93F1EF-D471-6F4D-B1AB-7235856C1AC4}"/>
              </a:ext>
            </a:extLst>
          </p:cNvPr>
          <p:cNvSpPr/>
          <p:nvPr/>
        </p:nvSpPr>
        <p:spPr>
          <a:xfrm>
            <a:off x="947631" y="4220319"/>
            <a:ext cx="1337436" cy="131588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lvl="0" algn="ctr" defTabSz="1828800" fontAlgn="base">
              <a:buSzPct val="25000"/>
              <a:defRPr/>
            </a:pPr>
            <a:endParaRPr sz="6000" spc="260" dirty="0">
              <a:solidFill>
                <a:schemeClr val="accent2"/>
              </a:solidFill>
              <a:latin typeface="Optimistic Display" panose="020B0603020203020204" pitchFamily="34" charset="0"/>
              <a:cs typeface="Optimistic Display" panose="020B0603020203020204" pitchFamily="34" charset="0"/>
              <a:sym typeface="Calibri"/>
            </a:endParaRPr>
          </a:p>
        </p:txBody>
      </p:sp>
      <p:sp>
        <p:nvSpPr>
          <p:cNvPr id="24" name="TextBox 23">
            <a:extLst>
              <a:ext uri="{FF2B5EF4-FFF2-40B4-BE49-F238E27FC236}">
                <a16:creationId xmlns:a16="http://schemas.microsoft.com/office/drawing/2014/main" id="{2A877261-EE7C-DD42-82DB-0A7D575F01BE}"/>
              </a:ext>
            </a:extLst>
          </p:cNvPr>
          <p:cNvSpPr txBox="1"/>
          <p:nvPr/>
        </p:nvSpPr>
        <p:spPr>
          <a:xfrm>
            <a:off x="1279800" y="4478643"/>
            <a:ext cx="673099" cy="799238"/>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algn="ctr" defTabSz="1828800" fontAlgn="base">
              <a:buSzPct val="25000"/>
              <a:defRPr sz="6000" spc="260">
                <a:solidFill>
                  <a:schemeClr val="accent2"/>
                </a:solidFill>
                <a:latin typeface="Optimistic Display" panose="020B0603020203020204" pitchFamily="34" charset="0"/>
                <a:cs typeface="Optimistic Display" panose="020B0603020203020204" pitchFamily="34" charset="0"/>
              </a:defRPr>
            </a:lvl1pPr>
          </a:lstStyle>
          <a:p>
            <a:r>
              <a:rPr lang="en-US" dirty="0"/>
              <a:t>6</a:t>
            </a:r>
          </a:p>
        </p:txBody>
      </p:sp>
      <p:sp>
        <p:nvSpPr>
          <p:cNvPr id="25" name="Text Placeholder 6">
            <a:extLst>
              <a:ext uri="{FF2B5EF4-FFF2-40B4-BE49-F238E27FC236}">
                <a16:creationId xmlns:a16="http://schemas.microsoft.com/office/drawing/2014/main" id="{97F6ADC9-C2F0-2343-B414-4C7DD8CE2A7F}"/>
              </a:ext>
            </a:extLst>
          </p:cNvPr>
          <p:cNvSpPr txBox="1">
            <a:spLocks/>
          </p:cNvSpPr>
          <p:nvPr/>
        </p:nvSpPr>
        <p:spPr>
          <a:xfrm>
            <a:off x="2604835" y="3568335"/>
            <a:ext cx="8902952"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ar-EG" sz="6000" spc="260" dirty="0">
                <a:solidFill>
                  <a:schemeClr val="accent2"/>
                </a:solidFill>
                <a:latin typeface="Optimistic Display" panose="020B0603020203020204" pitchFamily="34" charset="0"/>
                <a:cs typeface="Optimistic Display" panose="020B0603020203020204" pitchFamily="34" charset="0"/>
                <a:sym typeface="Arial"/>
              </a:rPr>
              <a:t>محتوى تم التلاعب به</a:t>
            </a:r>
            <a:endParaRPr lang="en-US" sz="6000"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15" name="Google Shape;8039;p497">
            <a:extLst>
              <a:ext uri="{FF2B5EF4-FFF2-40B4-BE49-F238E27FC236}">
                <a16:creationId xmlns:a16="http://schemas.microsoft.com/office/drawing/2014/main" id="{7159D4EB-D765-0A49-A1A8-1B9DE7D70D2D}"/>
              </a:ext>
            </a:extLst>
          </p:cNvPr>
          <p:cNvSpPr/>
          <p:nvPr/>
        </p:nvSpPr>
        <p:spPr>
          <a:xfrm>
            <a:off x="15611382" y="925601"/>
            <a:ext cx="5358000" cy="10972400"/>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16" name="Google Shape;8040;p497">
            <a:extLst>
              <a:ext uri="{FF2B5EF4-FFF2-40B4-BE49-F238E27FC236}">
                <a16:creationId xmlns:a16="http://schemas.microsoft.com/office/drawing/2014/main" id="{58060ED3-FCE3-8647-91A8-4F3F001C519D}"/>
              </a:ext>
            </a:extLst>
          </p:cNvPr>
          <p:cNvPicPr preferRelativeResize="0"/>
          <p:nvPr/>
        </p:nvPicPr>
        <p:blipFill>
          <a:blip r:embed="rId5"/>
          <a:srcRect l="1032" r="1032"/>
          <a:stretch/>
        </p:blipFill>
        <p:spPr>
          <a:xfrm>
            <a:off x="15875382" y="1170888"/>
            <a:ext cx="4830000" cy="10481600"/>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17" name="Google Shape;8041;p497">
            <a:extLst>
              <a:ext uri="{FF2B5EF4-FFF2-40B4-BE49-F238E27FC236}">
                <a16:creationId xmlns:a16="http://schemas.microsoft.com/office/drawing/2014/main" id="{FFDEC82C-5A66-514F-8293-61644474EB9C}"/>
              </a:ext>
            </a:extLst>
          </p:cNvPr>
          <p:cNvGrpSpPr/>
          <p:nvPr/>
        </p:nvGrpSpPr>
        <p:grpSpPr>
          <a:xfrm>
            <a:off x="16920518" y="937623"/>
            <a:ext cx="2739728" cy="622647"/>
            <a:chOff x="11560150" y="699521"/>
            <a:chExt cx="3132310" cy="711000"/>
          </a:xfrm>
        </p:grpSpPr>
        <p:sp>
          <p:nvSpPr>
            <p:cNvPr id="26" name="Google Shape;8042;p497">
              <a:extLst>
                <a:ext uri="{FF2B5EF4-FFF2-40B4-BE49-F238E27FC236}">
                  <a16:creationId xmlns:a16="http://schemas.microsoft.com/office/drawing/2014/main" id="{A734F84D-D000-884C-8BEC-518433074293}"/>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28" name="Google Shape;8043;p497">
              <a:extLst>
                <a:ext uri="{FF2B5EF4-FFF2-40B4-BE49-F238E27FC236}">
                  <a16:creationId xmlns:a16="http://schemas.microsoft.com/office/drawing/2014/main" id="{7D6F6296-EB54-B04F-BE2E-816426DACC4A}"/>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sp>
        <p:nvSpPr>
          <p:cNvPr id="29" name="Text Placeholder 6">
            <a:extLst>
              <a:ext uri="{FF2B5EF4-FFF2-40B4-BE49-F238E27FC236}">
                <a16:creationId xmlns:a16="http://schemas.microsoft.com/office/drawing/2014/main" id="{80A76737-4703-D346-8700-7B28117C0294}"/>
              </a:ext>
            </a:extLst>
          </p:cNvPr>
          <p:cNvSpPr txBox="1">
            <a:spLocks/>
          </p:cNvSpPr>
          <p:nvPr/>
        </p:nvSpPr>
        <p:spPr>
          <a:xfrm>
            <a:off x="12830392" y="12268200"/>
            <a:ext cx="10919981" cy="727467"/>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ctr" rtl="1">
              <a:lnSpc>
                <a:spcPct val="100000"/>
              </a:lnSpc>
              <a:spcBef>
                <a:spcPts val="600"/>
              </a:spcBef>
              <a:spcAft>
                <a:spcPts val="0"/>
              </a:spcAft>
              <a:buClr>
                <a:srgbClr val="000000"/>
              </a:buClr>
              <a:buSzTx/>
              <a:buNone/>
              <a:defRPr/>
            </a:pPr>
            <a:r>
              <a:rPr lang="ar-EG" sz="1600" dirty="0"/>
              <a:t>تم تعديل هذه الصورة لتظهر الشخص وهو يأكل اللحوم لكي تكون تحريضية.</a:t>
            </a:r>
            <a:endParaRPr lang="en-US" sz="1600" dirty="0"/>
          </a:p>
        </p:txBody>
      </p:sp>
      <p:sp>
        <p:nvSpPr>
          <p:cNvPr id="18" name="TextBox 17">
            <a:extLst>
              <a:ext uri="{FF2B5EF4-FFF2-40B4-BE49-F238E27FC236}">
                <a16:creationId xmlns:a16="http://schemas.microsoft.com/office/drawing/2014/main" id="{C559697F-E0F1-F244-B05E-A2F81B7FBA7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33</a:t>
            </a:fld>
            <a:endParaRPr lang="en-US" dirty="0"/>
          </a:p>
        </p:txBody>
      </p:sp>
    </p:spTree>
    <p:extLst>
      <p:ext uri="{BB962C8B-B14F-4D97-AF65-F5344CB8AC3E}">
        <p14:creationId xmlns:p14="http://schemas.microsoft.com/office/powerpoint/2010/main" val="410218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D71C4AB9-850B-AA4A-BA1A-4922F458231C}"/>
              </a:ext>
            </a:extLst>
          </p:cNvPr>
          <p:cNvSpPr txBox="1"/>
          <p:nvPr/>
        </p:nvSpPr>
        <p:spPr>
          <a:xfrm>
            <a:off x="947631" y="11570782"/>
            <a:ext cx="7740756" cy="121176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1" name="Rectangle 10">
            <a:extLst>
              <a:ext uri="{FF2B5EF4-FFF2-40B4-BE49-F238E27FC236}">
                <a16:creationId xmlns:a16="http://schemas.microsoft.com/office/drawing/2014/main" id="{07807AB8-8AC1-9748-A944-9155318585DF}"/>
              </a:ext>
            </a:extLst>
          </p:cNvPr>
          <p:cNvSpPr/>
          <p:nvPr/>
        </p:nvSpPr>
        <p:spPr>
          <a:xfrm>
            <a:off x="12193589" y="5316"/>
            <a:ext cx="12193586"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Text Placeholder 4">
            <a:extLst>
              <a:ext uri="{FF2B5EF4-FFF2-40B4-BE49-F238E27FC236}">
                <a16:creationId xmlns:a16="http://schemas.microsoft.com/office/drawing/2014/main" id="{6FBD78CE-FA76-D44C-84A0-F849CDC56935}"/>
              </a:ext>
            </a:extLst>
          </p:cNvPr>
          <p:cNvSpPr txBox="1">
            <a:spLocks/>
          </p:cNvSpPr>
          <p:nvPr/>
        </p:nvSpPr>
        <p:spPr>
          <a:xfrm>
            <a:off x="931068" y="5843354"/>
            <a:ext cx="9128919" cy="176566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dirty="0"/>
              <a:t>محتوى مزيف أو خاطئ بنسبة 100٪. في القسم التالي، ستتعرف على تقنية التزييف العميق. </a:t>
            </a:r>
          </a:p>
          <a:p>
            <a:pPr algn="r" defTabSz="1828800" rtl="1">
              <a:lnSpc>
                <a:spcPts val="4200"/>
              </a:lnSpc>
              <a:spcAft>
                <a:spcPts val="1800"/>
              </a:spcAft>
              <a:buSzPct val="100000"/>
              <a:buNone/>
              <a:defRPr/>
            </a:pPr>
            <a:r>
              <a:rPr lang="ar-EG" sz="2800" dirty="0">
                <a:hlinkClick r:id="rId5"/>
              </a:rPr>
              <a:t>التزييف العميق: هل هذا الفيديو حقيقي؟ | </a:t>
            </a:r>
            <a:r>
              <a:rPr lang="en-US" sz="2800" dirty="0">
                <a:hlinkClick r:id="rId5"/>
              </a:rPr>
              <a:t>NYT Opinion</a:t>
            </a:r>
            <a:endParaRPr lang="en-US" sz="2800" spc="40" dirty="0">
              <a:latin typeface="Optimistic Text" panose="020B0503020203020204" pitchFamily="34" charset="0"/>
              <a:sym typeface="Arial"/>
            </a:endParaRPr>
          </a:p>
        </p:txBody>
      </p:sp>
      <p:sp>
        <p:nvSpPr>
          <p:cNvPr id="17" name="Google Shape;610;p78">
            <a:extLst>
              <a:ext uri="{FF2B5EF4-FFF2-40B4-BE49-F238E27FC236}">
                <a16:creationId xmlns:a16="http://schemas.microsoft.com/office/drawing/2014/main" id="{0FBD358D-B3AB-AC46-85D3-8D99867B603F}"/>
              </a:ext>
            </a:extLst>
          </p:cNvPr>
          <p:cNvSpPr/>
          <p:nvPr/>
        </p:nvSpPr>
        <p:spPr>
          <a:xfrm>
            <a:off x="947631" y="4220319"/>
            <a:ext cx="1337436" cy="1315887"/>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0" tIns="0" rIns="0" bIns="0" anchor="ctr" anchorCtr="0">
            <a:noAutofit/>
          </a:bodyPr>
          <a:lstStyle/>
          <a:p>
            <a:pPr lvl="0" algn="ctr" defTabSz="1828800" fontAlgn="base">
              <a:buSzPct val="25000"/>
              <a:defRPr/>
            </a:pPr>
            <a:endParaRPr sz="6000" spc="260" dirty="0">
              <a:solidFill>
                <a:schemeClr val="accent2"/>
              </a:solidFill>
              <a:latin typeface="Optimistic Display" panose="020B0603020203020204" pitchFamily="34" charset="0"/>
              <a:cs typeface="Optimistic Display" panose="020B0603020203020204" pitchFamily="34" charset="0"/>
              <a:sym typeface="Calibri"/>
            </a:endParaRPr>
          </a:p>
        </p:txBody>
      </p:sp>
      <p:sp>
        <p:nvSpPr>
          <p:cNvPr id="18" name="TextBox 17">
            <a:extLst>
              <a:ext uri="{FF2B5EF4-FFF2-40B4-BE49-F238E27FC236}">
                <a16:creationId xmlns:a16="http://schemas.microsoft.com/office/drawing/2014/main" id="{4DE51E22-2F54-4A4D-A015-3C2BCEAB4A66}"/>
              </a:ext>
            </a:extLst>
          </p:cNvPr>
          <p:cNvSpPr txBox="1"/>
          <p:nvPr/>
        </p:nvSpPr>
        <p:spPr>
          <a:xfrm>
            <a:off x="1279800" y="4478643"/>
            <a:ext cx="673099" cy="799238"/>
          </a:xfrm>
          <a:prstGeom prst="rect">
            <a:avLst/>
          </a:prstGeom>
          <a:noFill/>
          <a:ln w="9525" cap="flat" cmpd="sng">
            <a:no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algn="ctr" defTabSz="1828800" fontAlgn="base">
              <a:buSzPct val="25000"/>
              <a:defRPr sz="6000" spc="260">
                <a:solidFill>
                  <a:schemeClr val="accent2"/>
                </a:solidFill>
                <a:latin typeface="Optimistic Display" panose="020B0603020203020204" pitchFamily="34" charset="0"/>
                <a:cs typeface="Optimistic Display" panose="020B0603020203020204" pitchFamily="34" charset="0"/>
              </a:defRPr>
            </a:lvl1pPr>
          </a:lstStyle>
          <a:p>
            <a:r>
              <a:rPr lang="en-US" dirty="0"/>
              <a:t>7</a:t>
            </a:r>
          </a:p>
        </p:txBody>
      </p:sp>
      <p:sp>
        <p:nvSpPr>
          <p:cNvPr id="19" name="Text Placeholder 6">
            <a:extLst>
              <a:ext uri="{FF2B5EF4-FFF2-40B4-BE49-F238E27FC236}">
                <a16:creationId xmlns:a16="http://schemas.microsoft.com/office/drawing/2014/main" id="{BB9C5B14-BD0F-9E43-BF10-14A2CD4A0233}"/>
              </a:ext>
            </a:extLst>
          </p:cNvPr>
          <p:cNvSpPr txBox="1">
            <a:spLocks/>
          </p:cNvSpPr>
          <p:nvPr/>
        </p:nvSpPr>
        <p:spPr>
          <a:xfrm>
            <a:off x="2604835" y="3568335"/>
            <a:ext cx="8902952"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defTabSz="1828800" fontAlgn="base">
              <a:lnSpc>
                <a:spcPts val="7200"/>
              </a:lnSpc>
              <a:spcAft>
                <a:spcPts val="0"/>
              </a:spcAft>
              <a:buFont typeface="Optimistic Text"/>
              <a:buNone/>
              <a:defRPr/>
            </a:pPr>
            <a:r>
              <a:rPr lang="ar-EG" sz="6000" spc="260" dirty="0">
                <a:solidFill>
                  <a:schemeClr val="accent2"/>
                </a:solidFill>
                <a:latin typeface="Optimistic Display" panose="020B0603020203020204" pitchFamily="34" charset="0"/>
                <a:cs typeface="Optimistic Display" panose="020B0603020203020204" pitchFamily="34" charset="0"/>
                <a:sym typeface="Arial"/>
              </a:rPr>
              <a:t>محتوى ملفق</a:t>
            </a:r>
            <a:endParaRPr lang="en-US" sz="6000" spc="260" dirty="0">
              <a:solidFill>
                <a:schemeClr val="accent2"/>
              </a:solidFill>
              <a:latin typeface="Optimistic Display" panose="020B0603020203020204" pitchFamily="34" charset="0"/>
              <a:cs typeface="Optimistic Display" panose="020B0603020203020204" pitchFamily="34" charset="0"/>
              <a:sym typeface="Arial"/>
            </a:endParaRPr>
          </a:p>
        </p:txBody>
      </p:sp>
      <p:sp>
        <p:nvSpPr>
          <p:cNvPr id="22" name="Text Placeholder 6">
            <a:extLst>
              <a:ext uri="{FF2B5EF4-FFF2-40B4-BE49-F238E27FC236}">
                <a16:creationId xmlns:a16="http://schemas.microsoft.com/office/drawing/2014/main" id="{C85775B0-7892-B748-B44D-3EEBC6BB69B8}"/>
              </a:ext>
            </a:extLst>
          </p:cNvPr>
          <p:cNvSpPr txBox="1">
            <a:spLocks/>
          </p:cNvSpPr>
          <p:nvPr/>
        </p:nvSpPr>
        <p:spPr>
          <a:xfrm>
            <a:off x="12830392" y="12268200"/>
            <a:ext cx="10919981" cy="727467"/>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ctr" rtl="1">
              <a:lnSpc>
                <a:spcPct val="100000"/>
              </a:lnSpc>
              <a:spcBef>
                <a:spcPts val="600"/>
              </a:spcBef>
              <a:spcAft>
                <a:spcPts val="0"/>
              </a:spcAft>
              <a:buClr>
                <a:srgbClr val="000000"/>
              </a:buClr>
              <a:buSzTx/>
              <a:buNone/>
              <a:defRPr/>
            </a:pPr>
            <a:r>
              <a:rPr lang="ar-EG" sz="1600" dirty="0"/>
              <a:t>تم اختلاق هذه الصورة لإظهار شخصين معًا لم يلتقيا مطلقًا من أجل إثارة الجدل</a:t>
            </a:r>
            <a:endParaRPr lang="en-US" sz="1600" dirty="0"/>
          </a:p>
        </p:txBody>
      </p:sp>
      <p:sp>
        <p:nvSpPr>
          <p:cNvPr id="23" name="Google Shape;8039;p497">
            <a:extLst>
              <a:ext uri="{FF2B5EF4-FFF2-40B4-BE49-F238E27FC236}">
                <a16:creationId xmlns:a16="http://schemas.microsoft.com/office/drawing/2014/main" id="{E03AD284-080F-494D-88F2-06829872CED9}"/>
              </a:ext>
            </a:extLst>
          </p:cNvPr>
          <p:cNvSpPr/>
          <p:nvPr/>
        </p:nvSpPr>
        <p:spPr>
          <a:xfrm>
            <a:off x="15611382" y="925601"/>
            <a:ext cx="5358000" cy="10972400"/>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4" name="Google Shape;8040;p497">
            <a:extLst>
              <a:ext uri="{FF2B5EF4-FFF2-40B4-BE49-F238E27FC236}">
                <a16:creationId xmlns:a16="http://schemas.microsoft.com/office/drawing/2014/main" id="{75C0646B-FCD1-CE4F-9020-18091B4401DD}"/>
              </a:ext>
            </a:extLst>
          </p:cNvPr>
          <p:cNvPicPr preferRelativeResize="0"/>
          <p:nvPr/>
        </p:nvPicPr>
        <p:blipFill>
          <a:blip r:embed="rId6"/>
          <a:srcRect l="1032" r="1032"/>
          <a:stretch/>
        </p:blipFill>
        <p:spPr>
          <a:xfrm>
            <a:off x="15875382" y="1170888"/>
            <a:ext cx="4830000" cy="10481600"/>
          </a:xfrm>
          <a:prstGeom prst="roundRect">
            <a:avLst>
              <a:gd name="adj" fmla="val 10213"/>
            </a:avLst>
          </a:prstGeom>
          <a:solidFill>
            <a:srgbClr val="FFFFFF"/>
          </a:solidFill>
          <a:ln w="9525" cap="flat" cmpd="sng">
            <a:solidFill>
              <a:srgbClr val="CBD2D9"/>
            </a:solidFill>
            <a:prstDash val="solid"/>
            <a:round/>
            <a:headEnd type="none" w="sm" len="sm"/>
            <a:tailEnd type="none" w="sm" len="sm"/>
          </a:ln>
        </p:spPr>
      </p:pic>
      <p:grpSp>
        <p:nvGrpSpPr>
          <p:cNvPr id="25" name="Google Shape;8041;p497">
            <a:extLst>
              <a:ext uri="{FF2B5EF4-FFF2-40B4-BE49-F238E27FC236}">
                <a16:creationId xmlns:a16="http://schemas.microsoft.com/office/drawing/2014/main" id="{0082338B-35C8-E645-BF9D-DD8E8BF21BC1}"/>
              </a:ext>
            </a:extLst>
          </p:cNvPr>
          <p:cNvGrpSpPr/>
          <p:nvPr/>
        </p:nvGrpSpPr>
        <p:grpSpPr>
          <a:xfrm>
            <a:off x="16920518" y="937623"/>
            <a:ext cx="2739728" cy="622647"/>
            <a:chOff x="11560150" y="699521"/>
            <a:chExt cx="3132310" cy="711000"/>
          </a:xfrm>
        </p:grpSpPr>
        <p:sp>
          <p:nvSpPr>
            <p:cNvPr id="26" name="Google Shape;8042;p497">
              <a:extLst>
                <a:ext uri="{FF2B5EF4-FFF2-40B4-BE49-F238E27FC236}">
                  <a16:creationId xmlns:a16="http://schemas.microsoft.com/office/drawing/2014/main" id="{738C3615-69A7-5241-B97E-601FC62DB33A}"/>
                </a:ext>
              </a:extLst>
            </p:cNvPr>
            <p:cNvSpPr/>
            <p:nvPr/>
          </p:nvSpPr>
          <p:spPr>
            <a:xfrm>
              <a:off x="11560160" y="699521"/>
              <a:ext cx="3132300" cy="711000"/>
            </a:xfrm>
            <a:prstGeom prst="roundRect">
              <a:avLst>
                <a:gd name="adj" fmla="val 50000"/>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sp>
          <p:nvSpPr>
            <p:cNvPr id="27" name="Google Shape;8043;p497">
              <a:extLst>
                <a:ext uri="{FF2B5EF4-FFF2-40B4-BE49-F238E27FC236}">
                  <a16:creationId xmlns:a16="http://schemas.microsoft.com/office/drawing/2014/main" id="{A6240ACB-956D-0C4A-AB5F-C3E734D0F27F}"/>
                </a:ext>
              </a:extLst>
            </p:cNvPr>
            <p:cNvSpPr/>
            <p:nvPr/>
          </p:nvSpPr>
          <p:spPr>
            <a:xfrm>
              <a:off x="11560150" y="699523"/>
              <a:ext cx="3132300" cy="355500"/>
            </a:xfrm>
            <a:prstGeom prst="roundRect">
              <a:avLst>
                <a:gd name="adj" fmla="val 0"/>
              </a:avLst>
            </a:prstGeom>
            <a:solidFill>
              <a:srgbClr val="FFFFFF"/>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89">
                <a:solidFill>
                  <a:srgbClr val="000000"/>
                </a:solidFill>
                <a:latin typeface="Arial"/>
                <a:cs typeface="Arial"/>
              </a:endParaRPr>
            </a:p>
          </p:txBody>
        </p:sp>
      </p:grpSp>
      <p:sp>
        <p:nvSpPr>
          <p:cNvPr id="15" name="TextBox 14">
            <a:extLst>
              <a:ext uri="{FF2B5EF4-FFF2-40B4-BE49-F238E27FC236}">
                <a16:creationId xmlns:a16="http://schemas.microsoft.com/office/drawing/2014/main" id="{AE296801-AAF9-B344-826F-467C7CD22B4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34</a:t>
            </a:fld>
            <a:endParaRPr lang="en-US" dirty="0"/>
          </a:p>
        </p:txBody>
      </p:sp>
    </p:spTree>
    <p:extLst>
      <p:ext uri="{BB962C8B-B14F-4D97-AF65-F5344CB8AC3E}">
        <p14:creationId xmlns:p14="http://schemas.microsoft.com/office/powerpoint/2010/main" val="4734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380420B-8AF7-7F45-9326-2949B9122816}"/>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Google Shape;648;p3">
            <a:extLst>
              <a:ext uri="{FF2B5EF4-FFF2-40B4-BE49-F238E27FC236}">
                <a16:creationId xmlns:a16="http://schemas.microsoft.com/office/drawing/2014/main" id="{58C64ED7-2666-E440-AEBC-8AD9E02A8533}"/>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0" name="TextBox 9">
            <a:extLst>
              <a:ext uri="{FF2B5EF4-FFF2-40B4-BE49-F238E27FC236}">
                <a16:creationId xmlns:a16="http://schemas.microsoft.com/office/drawing/2014/main" id="{1A1AC018-29B7-EB4D-8F86-9D05C2FBF617}"/>
              </a:ext>
            </a:extLst>
          </p:cNvPr>
          <p:cNvSpPr txBox="1"/>
          <p:nvPr/>
        </p:nvSpPr>
        <p:spPr>
          <a:xfrm>
            <a:off x="947631" y="12575364"/>
            <a:ext cx="15360756" cy="207186"/>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pic>
        <p:nvPicPr>
          <p:cNvPr id="17" name="Picture 16">
            <a:extLst>
              <a:ext uri="{FF2B5EF4-FFF2-40B4-BE49-F238E27FC236}">
                <a16:creationId xmlns:a16="http://schemas.microsoft.com/office/drawing/2014/main" id="{23319F88-6CC7-F140-BF27-9DA9B7F897FA}"/>
              </a:ext>
            </a:extLst>
          </p:cNvPr>
          <p:cNvPicPr>
            <a:picLocks noChangeAspect="1"/>
          </p:cNvPicPr>
          <p:nvPr/>
        </p:nvPicPr>
        <p:blipFill rotWithShape="1">
          <a:blip r:embed="rId3"/>
          <a:srcRect b="10230"/>
          <a:stretch/>
        </p:blipFill>
        <p:spPr>
          <a:xfrm>
            <a:off x="17191659" y="2510368"/>
            <a:ext cx="5037482" cy="8866390"/>
          </a:xfrm>
          <a:prstGeom prst="rect">
            <a:avLst/>
          </a:prstGeom>
        </p:spPr>
      </p:pic>
      <p:sp>
        <p:nvSpPr>
          <p:cNvPr id="15" name="Text Placeholder 6">
            <a:extLst>
              <a:ext uri="{FF2B5EF4-FFF2-40B4-BE49-F238E27FC236}">
                <a16:creationId xmlns:a16="http://schemas.microsoft.com/office/drawing/2014/main" id="{98C1A05C-8DE4-534D-B71A-7EAEBD052465}"/>
              </a:ext>
            </a:extLst>
          </p:cNvPr>
          <p:cNvSpPr txBox="1">
            <a:spLocks/>
          </p:cNvSpPr>
          <p:nvPr/>
        </p:nvSpPr>
        <p:spPr>
          <a:xfrm>
            <a:off x="933450" y="4225838"/>
            <a:ext cx="11869737"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كيف يمكنني تمييز منشور كأخبار زائفة في </a:t>
            </a:r>
            <a:r>
              <a:rPr lang="ar-EG" sz="6000" spc="260" dirty="0">
                <a:solidFill>
                  <a:srgbClr val="1C2B33"/>
                </a:solidFill>
                <a:latin typeface="Optimistic Display" panose="020B0603020203020204" pitchFamily="34" charset="0"/>
                <a:cs typeface="Optimistic Display" panose="020B0603020203020204" pitchFamily="34" charset="0"/>
                <a:sym typeface="Arial"/>
                <a:hlinkClick r:id="rId5"/>
              </a:rPr>
              <a:t>فيسبوك</a:t>
            </a:r>
            <a:r>
              <a:rPr lang="ar-EG" sz="6000" spc="260" dirty="0">
                <a:solidFill>
                  <a:srgbClr val="1C2B33"/>
                </a:solidFill>
                <a:latin typeface="Optimistic Display" panose="020B0603020203020204" pitchFamily="34" charset="0"/>
                <a:cs typeface="Optimistic Display" panose="020B0603020203020204" pitchFamily="34" charset="0"/>
                <a:sym typeface="Arial"/>
              </a:rPr>
              <a:t>؟</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8" name="Text Placeholder 6">
            <a:extLst>
              <a:ext uri="{FF2B5EF4-FFF2-40B4-BE49-F238E27FC236}">
                <a16:creationId xmlns:a16="http://schemas.microsoft.com/office/drawing/2014/main" id="{334043A4-40F0-A24A-A208-612475ADF58E}"/>
              </a:ext>
            </a:extLst>
          </p:cNvPr>
          <p:cNvSpPr txBox="1">
            <a:spLocks/>
          </p:cNvSpPr>
          <p:nvPr/>
        </p:nvSpPr>
        <p:spPr>
          <a:xfrm>
            <a:off x="933450" y="6283238"/>
            <a:ext cx="12204702" cy="320692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r>
              <a:rPr lang="ar-EG" dirty="0"/>
              <a:t>لتمييز منشور كأخبار زائفة:</a:t>
            </a:r>
          </a:p>
          <a:p>
            <a:pPr marL="342900" indent="-342900" algn="r" rtl="1">
              <a:buFont typeface="Arial" pitchFamily="34" charset="0"/>
              <a:buChar char="•"/>
            </a:pPr>
            <a:r>
              <a:rPr lang="ar-EG" dirty="0"/>
              <a:t>انقر على  الثلاث النقاط الأفقية</a:t>
            </a:r>
            <a:r>
              <a:rPr lang="en-US" dirty="0"/>
              <a:t> </a:t>
            </a:r>
            <a:r>
              <a:rPr lang="ar-EG" dirty="0"/>
              <a:t>بجوار المنشور الذي تريد تمييزه كزائف.</a:t>
            </a:r>
          </a:p>
          <a:p>
            <a:pPr marL="342900" indent="-342900" algn="r" rtl="1">
              <a:buFont typeface="Arial" pitchFamily="34" charset="0"/>
              <a:buChar char="•"/>
            </a:pPr>
            <a:r>
              <a:rPr lang="ar-EG" dirty="0"/>
              <a:t>انقر على </a:t>
            </a:r>
            <a:r>
              <a:rPr lang="ar-EG" b="1" dirty="0"/>
              <a:t>الإبلاغ عن المنشور</a:t>
            </a:r>
            <a:r>
              <a:rPr lang="ar-EG" dirty="0"/>
              <a:t>.</a:t>
            </a:r>
          </a:p>
          <a:p>
            <a:pPr marL="342900" indent="-342900" algn="r" rtl="1">
              <a:buFont typeface="Arial" pitchFamily="34" charset="0"/>
              <a:buChar char="•"/>
            </a:pPr>
            <a:r>
              <a:rPr lang="ar-EG" dirty="0"/>
              <a:t>انقر على </a:t>
            </a:r>
            <a:r>
              <a:rPr lang="ar-EG" b="1" dirty="0"/>
              <a:t>معلومات زائفة</a:t>
            </a:r>
            <a:r>
              <a:rPr lang="ar-EG" dirty="0"/>
              <a:t>، ثم حدِّد نوع المعلومات الزائفة.</a:t>
            </a:r>
          </a:p>
          <a:p>
            <a:pPr marL="342900" indent="-342900" algn="r" rtl="1">
              <a:buFont typeface="Arial" pitchFamily="34" charset="0"/>
              <a:buChar char="•"/>
            </a:pPr>
            <a:r>
              <a:rPr lang="ar-EG" dirty="0"/>
              <a:t>انقر على </a:t>
            </a:r>
            <a:r>
              <a:rPr lang="ar-EG" b="1" dirty="0"/>
              <a:t>إرسال</a:t>
            </a:r>
            <a:r>
              <a:rPr lang="ar-EG" dirty="0"/>
              <a:t>.</a:t>
            </a:r>
          </a:p>
          <a:p>
            <a:pPr algn="r" rtl="1"/>
            <a:r>
              <a:rPr lang="ar-EG" dirty="0"/>
              <a:t>تعرَّف على المزيد عن سبب </a:t>
            </a:r>
            <a:r>
              <a:rPr lang="ar-EG" dirty="0">
                <a:hlinkClick r:id="rId6"/>
              </a:rPr>
              <a:t>مطالبتك بإرسال ملاحظات بشأن شيء ما على فيسبوك.</a:t>
            </a:r>
            <a:endParaRPr lang="ar-EG" dirty="0"/>
          </a:p>
        </p:txBody>
      </p:sp>
      <p:sp>
        <p:nvSpPr>
          <p:cNvPr id="13" name="TextBox 12">
            <a:extLst>
              <a:ext uri="{FF2B5EF4-FFF2-40B4-BE49-F238E27FC236}">
                <a16:creationId xmlns:a16="http://schemas.microsoft.com/office/drawing/2014/main" id="{AD8B0E31-902E-CB4D-827E-2FDE55CB309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35</a:t>
            </a:fld>
            <a:endParaRPr lang="en-US" dirty="0"/>
          </a:p>
        </p:txBody>
      </p:sp>
    </p:spTree>
    <p:extLst>
      <p:ext uri="{BB962C8B-B14F-4D97-AF65-F5344CB8AC3E}">
        <p14:creationId xmlns:p14="http://schemas.microsoft.com/office/powerpoint/2010/main" val="312506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971D5FC2-B7AC-454F-A3C7-C6891A19C7D6}"/>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dirty="0"/>
              <a:t>المصدر: </a:t>
            </a:r>
            <a:r>
              <a:rPr lang="ar-EG" sz="1600" dirty="0" err="1"/>
              <a:t>ليونز</a:t>
            </a:r>
            <a:r>
              <a:rPr lang="ar-EG" sz="1600" dirty="0"/>
              <a:t> ، ت. (23 مايو، 2018). أسئلة صعبة: ما هي استراتيجية فيسبوك لوقف الأخبار الكاذبة؟ فيسبوك.</a:t>
            </a:r>
            <a:endParaRPr lang="en-US" sz="1600" dirty="0"/>
          </a:p>
          <a:p>
            <a:pPr algn="r" defTabSz="1828800" rtl="1">
              <a:lnSpc>
                <a:spcPts val="2400"/>
              </a:lnSpc>
              <a:defRPr/>
            </a:pPr>
            <a:r>
              <a:rPr lang="ar-EG" sz="1600" spc="20" dirty="0">
                <a:latin typeface="Optimistic Text" panose="020B0503020203020204" pitchFamily="34" charset="0"/>
              </a:rPr>
              <a:t>تمت مراجعة هذه الوحدة من قبل</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5" name="Text Placeholder 6">
            <a:extLst>
              <a:ext uri="{FF2B5EF4-FFF2-40B4-BE49-F238E27FC236}">
                <a16:creationId xmlns:a16="http://schemas.microsoft.com/office/drawing/2014/main" id="{B37773C6-EF1C-6F46-B2F3-02966D82B1F7}"/>
              </a:ext>
            </a:extLst>
          </p:cNvPr>
          <p:cNvSpPr txBox="1">
            <a:spLocks/>
          </p:cNvSpPr>
          <p:nvPr/>
        </p:nvSpPr>
        <p:spPr>
          <a:xfrm>
            <a:off x="933450" y="3772376"/>
            <a:ext cx="18776950" cy="80336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dirty="0"/>
              <a:t>كيف يتصدى فيسبوك للمعلومات المضللة</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7" name="Rectangle 16">
            <a:extLst>
              <a:ext uri="{FF2B5EF4-FFF2-40B4-BE49-F238E27FC236}">
                <a16:creationId xmlns:a16="http://schemas.microsoft.com/office/drawing/2014/main" id="{9242D45B-287B-A643-95FA-67C13D53A064}"/>
              </a:ext>
            </a:extLst>
          </p:cNvPr>
          <p:cNvSpPr/>
          <p:nvPr/>
        </p:nvSpPr>
        <p:spPr>
          <a:xfrm>
            <a:off x="953164" y="5162107"/>
            <a:ext cx="54492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Text Placeholder 3">
            <a:extLst>
              <a:ext uri="{FF2B5EF4-FFF2-40B4-BE49-F238E27FC236}">
                <a16:creationId xmlns:a16="http://schemas.microsoft.com/office/drawing/2014/main" id="{7921434E-0BBA-0843-8C7E-47272BCD6ADC}"/>
              </a:ext>
            </a:extLst>
          </p:cNvPr>
          <p:cNvSpPr txBox="1">
            <a:spLocks/>
          </p:cNvSpPr>
          <p:nvPr/>
        </p:nvSpPr>
        <p:spPr>
          <a:xfrm>
            <a:off x="1402970" y="5531484"/>
            <a:ext cx="4542218"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cap="all" spc="250" dirty="0">
                <a:solidFill>
                  <a:schemeClr val="accent2"/>
                </a:solidFill>
                <a:latin typeface="Optimistic Text" panose="020B0503020203020204" pitchFamily="34" charset="0"/>
                <a:sym typeface="Arial"/>
              </a:rPr>
              <a:t>03. إعلام</a:t>
            </a:r>
          </a:p>
          <a:p>
            <a:pPr algn="r" defTabSz="1828800" rtl="1">
              <a:lnSpc>
                <a:spcPts val="4200"/>
              </a:lnSpc>
              <a:spcAft>
                <a:spcPts val="1800"/>
              </a:spcAft>
              <a:buNone/>
            </a:pPr>
            <a:r>
              <a:rPr lang="ar-EG" sz="2800" spc="40" dirty="0">
                <a:latin typeface="Optimistic Text" panose="020B0503020203020204" pitchFamily="34" charset="0"/>
                <a:sym typeface="Arial"/>
              </a:rPr>
              <a:t>يستخدم مدقق حقائق مستقل لمراجعة المحتوى ويقدم إشعارات وعلامات تحذير للمحتوى المشكوك فيه.</a:t>
            </a:r>
            <a:endParaRPr lang="en-US" sz="2800" spc="40" dirty="0">
              <a:latin typeface="Optimistic Text" panose="020B0503020203020204" pitchFamily="34" charset="0"/>
              <a:sym typeface="Arial"/>
            </a:endParaRPr>
          </a:p>
          <a:p>
            <a:pPr algn="r" defTabSz="1828800" rtl="1">
              <a:lnSpc>
                <a:spcPts val="4200"/>
              </a:lnSpc>
              <a:spcAft>
                <a:spcPts val="1800"/>
              </a:spcAft>
              <a:buNone/>
            </a:pPr>
            <a:endParaRPr lang="en-US" sz="2800" spc="40" dirty="0">
              <a:latin typeface="Optimistic Text" panose="020B0503020203020204" pitchFamily="34" charset="0"/>
              <a:sym typeface="Arial"/>
            </a:endParaRPr>
          </a:p>
        </p:txBody>
      </p:sp>
      <p:sp>
        <p:nvSpPr>
          <p:cNvPr id="19" name="Rectangle 18">
            <a:extLst>
              <a:ext uri="{FF2B5EF4-FFF2-40B4-BE49-F238E27FC236}">
                <a16:creationId xmlns:a16="http://schemas.microsoft.com/office/drawing/2014/main" id="{71A7260D-9AFB-EC43-8879-E06762CB666F}"/>
              </a:ext>
            </a:extLst>
          </p:cNvPr>
          <p:cNvSpPr/>
          <p:nvPr/>
        </p:nvSpPr>
        <p:spPr>
          <a:xfrm>
            <a:off x="6569075" y="5162107"/>
            <a:ext cx="9205912"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0" name="Text Placeholder 3">
            <a:extLst>
              <a:ext uri="{FF2B5EF4-FFF2-40B4-BE49-F238E27FC236}">
                <a16:creationId xmlns:a16="http://schemas.microsoft.com/office/drawing/2014/main" id="{2D45EBFA-95A9-4A41-9A0D-D50C3FA056CD}"/>
              </a:ext>
            </a:extLst>
          </p:cNvPr>
          <p:cNvSpPr txBox="1">
            <a:spLocks/>
          </p:cNvSpPr>
          <p:nvPr/>
        </p:nvSpPr>
        <p:spPr>
          <a:xfrm>
            <a:off x="7018881" y="5531484"/>
            <a:ext cx="8298906"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cap="all" spc="250" dirty="0">
                <a:solidFill>
                  <a:schemeClr val="accent2"/>
                </a:solidFill>
                <a:latin typeface="Optimistic Text" panose="020B0503020203020204" pitchFamily="34" charset="0"/>
              </a:rPr>
              <a:t>02. تقليل</a:t>
            </a:r>
          </a:p>
          <a:p>
            <a:pPr algn="r" defTabSz="1828800" rtl="1">
              <a:lnSpc>
                <a:spcPts val="4200"/>
              </a:lnSpc>
              <a:spcAft>
                <a:spcPts val="1800"/>
              </a:spcAft>
              <a:buNone/>
            </a:pPr>
            <a:r>
              <a:rPr lang="ar-EG" sz="2800" dirty="0"/>
              <a:t> يقلل من تأثير المحتوى الخاطئ أو المضلل عن طريق تقليل ظهوره في " آخر الأخبار" أو نتائج البحث. يقلل من توزيع المجموعات التي تنشر معلومات مضللة عن طريق إزالتها من المجموعات الموصى بها للانضمام وإظهار مشاركاتها بشكل أقل في صفحات آخر الأخبار التابعة لأعضاء المجموعة.</a:t>
            </a:r>
            <a:endParaRPr lang="en-US" sz="2800" spc="40" dirty="0">
              <a:latin typeface="Optimistic Text" panose="020B0503020203020204" pitchFamily="34" charset="0"/>
              <a:sym typeface="Arial"/>
            </a:endParaRPr>
          </a:p>
        </p:txBody>
      </p:sp>
      <p:sp>
        <p:nvSpPr>
          <p:cNvPr id="21" name="Rectangle 20">
            <a:extLst>
              <a:ext uri="{FF2B5EF4-FFF2-40B4-BE49-F238E27FC236}">
                <a16:creationId xmlns:a16="http://schemas.microsoft.com/office/drawing/2014/main" id="{DF1371C4-7815-8F49-95C9-954C534A75B4}"/>
              </a:ext>
            </a:extLst>
          </p:cNvPr>
          <p:cNvSpPr/>
          <p:nvPr/>
        </p:nvSpPr>
        <p:spPr>
          <a:xfrm>
            <a:off x="15957550"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2" name="Text Placeholder 3">
            <a:extLst>
              <a:ext uri="{FF2B5EF4-FFF2-40B4-BE49-F238E27FC236}">
                <a16:creationId xmlns:a16="http://schemas.microsoft.com/office/drawing/2014/main" id="{6C3C9CBE-D333-1E43-B30E-79560F83CAF4}"/>
              </a:ext>
            </a:extLst>
          </p:cNvPr>
          <p:cNvSpPr txBox="1">
            <a:spLocks/>
          </p:cNvSpPr>
          <p:nvPr/>
        </p:nvSpPr>
        <p:spPr>
          <a:xfrm>
            <a:off x="16407356" y="5531484"/>
            <a:ext cx="5913817" cy="47555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600"/>
              </a:spcAft>
              <a:buFont typeface="Optimistic Text"/>
              <a:buNone/>
              <a:defRPr/>
            </a:pPr>
            <a:r>
              <a:rPr lang="ar-EG" sz="2800" b="1" cap="all" spc="250" dirty="0">
                <a:solidFill>
                  <a:schemeClr val="accent2"/>
                </a:solidFill>
                <a:latin typeface="Optimistic Text" panose="020B0503020203020204" pitchFamily="34" charset="0"/>
                <a:sym typeface="Arial"/>
              </a:rPr>
              <a:t>01. إزالة</a:t>
            </a:r>
            <a:endParaRPr lang="en-US" sz="2800" b="1" cap="all" spc="250" dirty="0">
              <a:solidFill>
                <a:schemeClr val="accent2"/>
              </a:solidFill>
              <a:latin typeface="Optimistic Text" panose="020B0503020203020204" pitchFamily="34" charset="0"/>
              <a:sym typeface="Arial"/>
            </a:endParaRPr>
          </a:p>
          <a:p>
            <a:pPr algn="r" defTabSz="1828800" rtl="1">
              <a:lnSpc>
                <a:spcPts val="4200"/>
              </a:lnSpc>
              <a:spcAft>
                <a:spcPts val="1800"/>
              </a:spcAft>
              <a:buNone/>
            </a:pPr>
            <a:r>
              <a:rPr lang="ar-EG" sz="2800" dirty="0"/>
              <a:t>يزيل أي محتوى ينتهك معايير مجتمع فيسبوك.</a:t>
            </a:r>
          </a:p>
        </p:txBody>
      </p:sp>
    </p:spTree>
    <p:extLst>
      <p:ext uri="{BB962C8B-B14F-4D97-AF65-F5344CB8AC3E}">
        <p14:creationId xmlns:p14="http://schemas.microsoft.com/office/powerpoint/2010/main" val="115111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DCF6FAEC-BC5E-BA4C-BCBD-3D4323046CBB}"/>
              </a:ext>
            </a:extLst>
          </p:cNvPr>
          <p:cNvSpPr txBox="1"/>
          <p:nvPr/>
        </p:nvSpPr>
        <p:spPr>
          <a:xfrm>
            <a:off x="947631" y="12435840"/>
            <a:ext cx="19246956" cy="3467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1" name="Rectangle 10">
            <a:extLst>
              <a:ext uri="{FF2B5EF4-FFF2-40B4-BE49-F238E27FC236}">
                <a16:creationId xmlns:a16="http://schemas.microsoft.com/office/drawing/2014/main" id="{28206EDC-4953-964C-990A-E68A0E33C020}"/>
              </a:ext>
            </a:extLst>
          </p:cNvPr>
          <p:cNvSpPr/>
          <p:nvPr/>
        </p:nvSpPr>
        <p:spPr>
          <a:xfrm>
            <a:off x="932689"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2" name="Title 2">
            <a:extLst>
              <a:ext uri="{FF2B5EF4-FFF2-40B4-BE49-F238E27FC236}">
                <a16:creationId xmlns:a16="http://schemas.microsoft.com/office/drawing/2014/main" id="{FB8C9B38-4B9D-4B43-A932-12BD975CFE1E}"/>
              </a:ext>
            </a:extLst>
          </p:cNvPr>
          <p:cNvSpPr txBox="1">
            <a:spLocks/>
          </p:cNvSpPr>
          <p:nvPr/>
        </p:nvSpPr>
        <p:spPr>
          <a:xfrm>
            <a:off x="932689" y="2194560"/>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ذاتي</a:t>
            </a:r>
            <a:endParaRPr lang="en-US" dirty="0"/>
          </a:p>
        </p:txBody>
      </p:sp>
      <p:sp>
        <p:nvSpPr>
          <p:cNvPr id="13" name="TextBox 12">
            <a:extLst>
              <a:ext uri="{FF2B5EF4-FFF2-40B4-BE49-F238E27FC236}">
                <a16:creationId xmlns:a16="http://schemas.microsoft.com/office/drawing/2014/main" id="{5AF2DF7C-1BC9-E049-B78E-3456700A3DC9}"/>
              </a:ext>
            </a:extLst>
          </p:cNvPr>
          <p:cNvSpPr txBox="1"/>
          <p:nvPr/>
        </p:nvSpPr>
        <p:spPr>
          <a:xfrm>
            <a:off x="951536" y="2823712"/>
            <a:ext cx="22284038"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التضليل مقابل سوء تفسير المعلومات: مراجعة</a:t>
            </a:r>
          </a:p>
        </p:txBody>
      </p:sp>
      <p:sp>
        <p:nvSpPr>
          <p:cNvPr id="14" name="Text Placeholder 3">
            <a:extLst>
              <a:ext uri="{FF2B5EF4-FFF2-40B4-BE49-F238E27FC236}">
                <a16:creationId xmlns:a16="http://schemas.microsoft.com/office/drawing/2014/main" id="{47CEF1B0-99EC-B840-B107-40FDFF4AC0D5}"/>
              </a:ext>
            </a:extLst>
          </p:cNvPr>
          <p:cNvSpPr txBox="1">
            <a:spLocks/>
          </p:cNvSpPr>
          <p:nvPr/>
        </p:nvSpPr>
        <p:spPr>
          <a:xfrm>
            <a:off x="1402969" y="5531484"/>
            <a:ext cx="5913817"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03</a:t>
            </a:r>
            <a:r>
              <a:rPr lang="ar-EG" sz="2800" dirty="0"/>
              <a:t>. </a:t>
            </a:r>
          </a:p>
          <a:p>
            <a:pPr algn="r" defTabSz="1828800" rtl="1">
              <a:lnSpc>
                <a:spcPts val="4200"/>
              </a:lnSpc>
              <a:spcAft>
                <a:spcPts val="1800"/>
              </a:spcAft>
              <a:buNone/>
            </a:pPr>
            <a:r>
              <a:rPr lang="ar-EG" sz="2800" dirty="0"/>
              <a:t>كيف يمكنك أن تتفاعل بشكل مختلف الآن بعد أن أصبحت أكثر وعيًا بوجود هذه الأنواع من المعلومات؟</a:t>
            </a:r>
            <a:endParaRPr lang="en-US" sz="2800" spc="40" dirty="0">
              <a:latin typeface="Optimistic Text" panose="020B0503020203020204" pitchFamily="34" charset="0"/>
              <a:sym typeface="Arial"/>
            </a:endParaRPr>
          </a:p>
        </p:txBody>
      </p:sp>
      <p:sp>
        <p:nvSpPr>
          <p:cNvPr id="17" name="Rectangle 16">
            <a:extLst>
              <a:ext uri="{FF2B5EF4-FFF2-40B4-BE49-F238E27FC236}">
                <a16:creationId xmlns:a16="http://schemas.microsoft.com/office/drawing/2014/main" id="{6928B7AD-CC04-ED4F-B9F1-82492ACB0FD6}"/>
              </a:ext>
            </a:extLst>
          </p:cNvPr>
          <p:cNvSpPr/>
          <p:nvPr/>
        </p:nvSpPr>
        <p:spPr>
          <a:xfrm>
            <a:off x="8443913"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Text Placeholder 3">
            <a:extLst>
              <a:ext uri="{FF2B5EF4-FFF2-40B4-BE49-F238E27FC236}">
                <a16:creationId xmlns:a16="http://schemas.microsoft.com/office/drawing/2014/main" id="{07487A87-1939-4945-B2A2-34A0C628A417}"/>
              </a:ext>
            </a:extLst>
          </p:cNvPr>
          <p:cNvSpPr txBox="1">
            <a:spLocks/>
          </p:cNvSpPr>
          <p:nvPr/>
        </p:nvSpPr>
        <p:spPr>
          <a:xfrm>
            <a:off x="8893719" y="5531484"/>
            <a:ext cx="6149430"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02</a:t>
            </a:r>
            <a:r>
              <a:rPr lang="ar-EG" sz="2800" dirty="0"/>
              <a:t>. </a:t>
            </a:r>
          </a:p>
          <a:p>
            <a:pPr algn="r" defTabSz="1828800" rtl="1">
              <a:lnSpc>
                <a:spcPts val="4200"/>
              </a:lnSpc>
              <a:spcAft>
                <a:spcPts val="1800"/>
              </a:spcAft>
              <a:buNone/>
            </a:pPr>
            <a:r>
              <a:rPr lang="ar-EG" sz="2800" dirty="0"/>
              <a:t>تحاول المعلومات المضللة أحيانًا إثارة استجابة عاطفية. كيف جعلتك المعلومات تشعر؟</a:t>
            </a:r>
            <a:endParaRPr lang="en-US" sz="2800" spc="40" dirty="0">
              <a:latin typeface="Optimistic Text" panose="020B0503020203020204" pitchFamily="34" charset="0"/>
              <a:sym typeface="Arial"/>
            </a:endParaRPr>
          </a:p>
        </p:txBody>
      </p:sp>
      <p:sp>
        <p:nvSpPr>
          <p:cNvPr id="19" name="Rectangle 18">
            <a:extLst>
              <a:ext uri="{FF2B5EF4-FFF2-40B4-BE49-F238E27FC236}">
                <a16:creationId xmlns:a16="http://schemas.microsoft.com/office/drawing/2014/main" id="{FAF3D6B7-1B05-2448-A468-0D92E7D6726D}"/>
              </a:ext>
            </a:extLst>
          </p:cNvPr>
          <p:cNvSpPr/>
          <p:nvPr/>
        </p:nvSpPr>
        <p:spPr>
          <a:xfrm>
            <a:off x="15957550"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0" name="Text Placeholder 3">
            <a:extLst>
              <a:ext uri="{FF2B5EF4-FFF2-40B4-BE49-F238E27FC236}">
                <a16:creationId xmlns:a16="http://schemas.microsoft.com/office/drawing/2014/main" id="{FB35235D-775C-6443-8A9D-1EEDA15D38AF}"/>
              </a:ext>
            </a:extLst>
          </p:cNvPr>
          <p:cNvSpPr txBox="1">
            <a:spLocks/>
          </p:cNvSpPr>
          <p:nvPr/>
        </p:nvSpPr>
        <p:spPr>
          <a:xfrm>
            <a:off x="16407356" y="5531484"/>
            <a:ext cx="5913817" cy="47555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01</a:t>
            </a:r>
            <a:r>
              <a:rPr lang="ar-EG" sz="2800" dirty="0"/>
              <a:t>. </a:t>
            </a:r>
          </a:p>
          <a:p>
            <a:pPr algn="r" defTabSz="1828800" rtl="1">
              <a:lnSpc>
                <a:spcPts val="4200"/>
              </a:lnSpc>
              <a:spcAft>
                <a:spcPts val="1800"/>
              </a:spcAft>
              <a:buNone/>
            </a:pPr>
            <a:r>
              <a:rPr lang="ar-EG" sz="2800" dirty="0"/>
              <a:t>هل واجهت أيًا من الأنواع السبعة للمعلومات المضللة؟ كيف كانت ردة فعلك؟</a:t>
            </a:r>
            <a:endParaRPr lang="en-US" sz="2800" spc="40" dirty="0">
              <a:latin typeface="Optimistic Text" panose="020B0503020203020204" pitchFamily="34" charset="0"/>
              <a:sym typeface="Arial"/>
            </a:endParaRPr>
          </a:p>
        </p:txBody>
      </p:sp>
    </p:spTree>
    <p:extLst>
      <p:ext uri="{BB962C8B-B14F-4D97-AF65-F5344CB8AC3E}">
        <p14:creationId xmlns:p14="http://schemas.microsoft.com/office/powerpoint/2010/main" val="270788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p:txBody>
          <a:bodyPr/>
          <a:lstStyle/>
          <a:p>
            <a:r>
              <a:rPr lang="ar-EG" dirty="0">
                <a:solidFill>
                  <a:schemeClr val="tx2"/>
                </a:solidFill>
              </a:rPr>
              <a:t>02 معلومات رقمية موثوقة</a:t>
            </a:r>
            <a:endParaRPr lang="en-US" dirty="0">
              <a:solidFill>
                <a:schemeClr val="tx2"/>
              </a:solidFill>
            </a:endParaRPr>
          </a:p>
        </p:txBody>
      </p:sp>
      <p:sp>
        <p:nvSpPr>
          <p:cNvPr id="6" name="TextBox 5">
            <a:extLst>
              <a:ext uri="{FF2B5EF4-FFF2-40B4-BE49-F238E27FC236}">
                <a16:creationId xmlns:a16="http://schemas.microsoft.com/office/drawing/2014/main" id="{B9FE13FB-BF86-974E-A670-C1950613AB00}"/>
              </a:ext>
            </a:extLst>
          </p:cNvPr>
          <p:cNvSpPr txBox="1"/>
          <p:nvPr/>
        </p:nvSpPr>
        <p:spPr>
          <a:xfrm>
            <a:off x="947631" y="12258040"/>
            <a:ext cx="78931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Title 2">
            <a:extLst>
              <a:ext uri="{FF2B5EF4-FFF2-40B4-BE49-F238E27FC236}">
                <a16:creationId xmlns:a16="http://schemas.microsoft.com/office/drawing/2014/main" id="{4C184A0A-1476-044A-A584-A73960D002AD}"/>
              </a:ext>
            </a:extLst>
          </p:cNvPr>
          <p:cNvSpPr txBox="1">
            <a:spLocks/>
          </p:cNvSpPr>
          <p:nvPr/>
        </p:nvSpPr>
        <p:spPr>
          <a:xfrm>
            <a:off x="3749676" y="6141720"/>
            <a:ext cx="6851650"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nSpc>
                <a:spcPts val="8640"/>
              </a:lnSpc>
              <a:defRPr/>
            </a:pPr>
            <a:r>
              <a:rPr lang="ar-EG" dirty="0"/>
              <a:t>الإعلان عبر الإنترنت</a:t>
            </a:r>
            <a:endParaRPr kumimoji="0" lang="en-US" sz="7200" b="0" i="0" u="none" strike="noStrike" kern="0" cap="none" spc="220" normalizeH="0" baseline="0" noProof="0" dirty="0">
              <a:ln>
                <a:noFill/>
              </a:ln>
              <a:solidFill>
                <a:srgbClr val="1C2B33"/>
              </a:solidFill>
              <a:effectLst/>
              <a:uLnTx/>
              <a:uFillTx/>
              <a:latin typeface="Optimistic Display Medium"/>
              <a:sym typeface="Optimistic Display Medium"/>
            </a:endParaRPr>
          </a:p>
        </p:txBody>
      </p:sp>
      <p:sp>
        <p:nvSpPr>
          <p:cNvPr id="10" name="Text Placeholder 3">
            <a:extLst>
              <a:ext uri="{FF2B5EF4-FFF2-40B4-BE49-F238E27FC236}">
                <a16:creationId xmlns:a16="http://schemas.microsoft.com/office/drawing/2014/main" id="{417EE325-1245-A246-A25F-366529455C6B}"/>
              </a:ext>
            </a:extLst>
          </p:cNvPr>
          <p:cNvSpPr txBox="1">
            <a:spLocks/>
          </p:cNvSpPr>
          <p:nvPr/>
        </p:nvSpPr>
        <p:spPr>
          <a:xfrm>
            <a:off x="13138910" y="4838570"/>
            <a:ext cx="10103677" cy="567703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defTabSz="1828800" rtl="1">
              <a:lnSpc>
                <a:spcPts val="4200"/>
              </a:lnSpc>
              <a:spcAft>
                <a:spcPts val="1800"/>
              </a:spcAft>
              <a:buNone/>
            </a:pPr>
            <a:r>
              <a:rPr lang="ar-EG" sz="2800" dirty="0"/>
              <a:t>يستخدم </a:t>
            </a:r>
            <a:r>
              <a:rPr lang="ar-EG" sz="2800" b="1" spc="40" dirty="0">
                <a:solidFill>
                  <a:schemeClr val="accent1"/>
                </a:solidFill>
                <a:latin typeface="Optimistic Text" panose="020B0503020203020204" pitchFamily="34" charset="0"/>
              </a:rPr>
              <a:t>الإعلان عبر الإنترنت </a:t>
            </a:r>
            <a:r>
              <a:rPr lang="ar-EG" sz="2800" dirty="0"/>
              <a:t>مجموعة متنوعة من الاستراتيجيات لدفع الأشخاص إلى النقر على الإعلانات أو التفاعل مع المنتجات والخدمات. </a:t>
            </a:r>
          </a:p>
          <a:p>
            <a:pPr lvl="0" algn="r" defTabSz="1828800" rtl="1">
              <a:lnSpc>
                <a:spcPts val="4200"/>
              </a:lnSpc>
              <a:spcAft>
                <a:spcPts val="1800"/>
              </a:spcAft>
              <a:buNone/>
            </a:pPr>
            <a:r>
              <a:rPr lang="ar-EG" sz="2800" dirty="0"/>
              <a:t>تتضمن بعض هذه الاستراتيجيات عناوين </a:t>
            </a:r>
            <a:r>
              <a:rPr lang="ar-EG" sz="2800" dirty="0" err="1"/>
              <a:t>clickbait</a:t>
            </a:r>
            <a:r>
              <a:rPr lang="ar-EG" sz="2800" dirty="0"/>
              <a:t> (طُعم النقرة) </a:t>
            </a:r>
            <a:r>
              <a:rPr lang="ar-EG" sz="2800" dirty="0" err="1"/>
              <a:t>والتدعيمات</a:t>
            </a:r>
            <a:r>
              <a:rPr lang="ar-EG" sz="2800" dirty="0"/>
              <a:t> والمشاركات الدعائية. </a:t>
            </a:r>
          </a:p>
          <a:p>
            <a:pPr lvl="0" algn="r" defTabSz="1828800" rtl="1">
              <a:lnSpc>
                <a:spcPts val="4200"/>
              </a:lnSpc>
              <a:spcAft>
                <a:spcPts val="1800"/>
              </a:spcAft>
              <a:buNone/>
            </a:pPr>
            <a:r>
              <a:rPr lang="ar-EG" sz="2800" dirty="0"/>
              <a:t>يمكنك التحكم في الإعلانات التي تراها من خلال تعديل تفضيلاتك الإعلانية.</a:t>
            </a:r>
            <a:endParaRPr lang="en-US" sz="2800" spc="40" dirty="0">
              <a:solidFill>
                <a:srgbClr val="1C2B33"/>
              </a:solidFill>
              <a:latin typeface="Optimistic Text" panose="020B0503020203020204" pitchFamily="34" charset="0"/>
              <a:sym typeface="Arial"/>
            </a:endParaRPr>
          </a:p>
        </p:txBody>
      </p:sp>
      <p:grpSp>
        <p:nvGrpSpPr>
          <p:cNvPr id="18" name="Google Shape;1187;p90">
            <a:extLst>
              <a:ext uri="{FF2B5EF4-FFF2-40B4-BE49-F238E27FC236}">
                <a16:creationId xmlns:a16="http://schemas.microsoft.com/office/drawing/2014/main" id="{395CD10C-8CAF-D54B-8651-54B9EA063CD0}"/>
              </a:ext>
            </a:extLst>
          </p:cNvPr>
          <p:cNvGrpSpPr/>
          <p:nvPr/>
        </p:nvGrpSpPr>
        <p:grpSpPr>
          <a:xfrm>
            <a:off x="1560145" y="6336810"/>
            <a:ext cx="1056040" cy="1042381"/>
            <a:chOff x="1205398" y="134764"/>
            <a:chExt cx="68732" cy="67843"/>
          </a:xfrm>
          <a:solidFill>
            <a:schemeClr val="bg1"/>
          </a:solidFill>
        </p:grpSpPr>
        <p:sp>
          <p:nvSpPr>
            <p:cNvPr id="19" name="Google Shape;1188;p90">
              <a:extLst>
                <a:ext uri="{FF2B5EF4-FFF2-40B4-BE49-F238E27FC236}">
                  <a16:creationId xmlns:a16="http://schemas.microsoft.com/office/drawing/2014/main" id="{B454E6EA-6619-7B4A-9F5F-B6691394272A}"/>
                </a:ext>
              </a:extLst>
            </p:cNvPr>
            <p:cNvSpPr/>
            <p:nvPr/>
          </p:nvSpPr>
          <p:spPr>
            <a:xfrm>
              <a:off x="1226933" y="143024"/>
              <a:ext cx="19240" cy="2743"/>
            </a:xfrm>
            <a:custGeom>
              <a:avLst/>
              <a:gdLst/>
              <a:ahLst/>
              <a:cxnLst/>
              <a:rect l="l" t="t" r="r" b="b"/>
              <a:pathLst>
                <a:path w="19240" h="2743" extrusionOk="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1189;p90">
              <a:extLst>
                <a:ext uri="{FF2B5EF4-FFF2-40B4-BE49-F238E27FC236}">
                  <a16:creationId xmlns:a16="http://schemas.microsoft.com/office/drawing/2014/main" id="{A904EE46-5026-DB49-9A04-B6E7877F10DB}"/>
                </a:ext>
              </a:extLst>
            </p:cNvPr>
            <p:cNvSpPr/>
            <p:nvPr/>
          </p:nvSpPr>
          <p:spPr>
            <a:xfrm>
              <a:off x="1207681" y="151268"/>
              <a:ext cx="64200" cy="27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1190;p90">
              <a:extLst>
                <a:ext uri="{FF2B5EF4-FFF2-40B4-BE49-F238E27FC236}">
                  <a16:creationId xmlns:a16="http://schemas.microsoft.com/office/drawing/2014/main" id="{CAC640F4-4287-1D40-A84D-021588F1630F}"/>
                </a:ext>
              </a:extLst>
            </p:cNvPr>
            <p:cNvSpPr/>
            <p:nvPr/>
          </p:nvSpPr>
          <p:spPr>
            <a:xfrm>
              <a:off x="1207681" y="184263"/>
              <a:ext cx="64200" cy="2700"/>
            </a:xfrm>
            <a:prstGeom prst="rect">
              <a:avLst/>
            </a:pr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1191;p90">
              <a:extLst>
                <a:ext uri="{FF2B5EF4-FFF2-40B4-BE49-F238E27FC236}">
                  <a16:creationId xmlns:a16="http://schemas.microsoft.com/office/drawing/2014/main" id="{84905B55-6E4A-6647-8A94-79E8DE18EB3A}"/>
                </a:ext>
              </a:extLst>
            </p:cNvPr>
            <p:cNvSpPr/>
            <p:nvPr/>
          </p:nvSpPr>
          <p:spPr>
            <a:xfrm>
              <a:off x="1205398" y="13476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1192;p90">
              <a:extLst>
                <a:ext uri="{FF2B5EF4-FFF2-40B4-BE49-F238E27FC236}">
                  <a16:creationId xmlns:a16="http://schemas.microsoft.com/office/drawing/2014/main" id="{851B5A3B-B815-A740-8995-6E5FB8767D2E}"/>
                </a:ext>
              </a:extLst>
            </p:cNvPr>
            <p:cNvSpPr/>
            <p:nvPr/>
          </p:nvSpPr>
          <p:spPr>
            <a:xfrm>
              <a:off x="1246174" y="188845"/>
              <a:ext cx="20167" cy="9169"/>
            </a:xfrm>
            <a:custGeom>
              <a:avLst/>
              <a:gdLst/>
              <a:ahLst/>
              <a:cxnLst/>
              <a:rect l="l" t="t" r="r" b="b"/>
              <a:pathLst>
                <a:path w="20167" h="9169" extrusionOk="0">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1193;p90">
              <a:extLst>
                <a:ext uri="{FF2B5EF4-FFF2-40B4-BE49-F238E27FC236}">
                  <a16:creationId xmlns:a16="http://schemas.microsoft.com/office/drawing/2014/main" id="{3E3AECA0-5EC0-0A49-B97F-EEDFF9691397}"/>
                </a:ext>
              </a:extLst>
            </p:cNvPr>
            <p:cNvSpPr/>
            <p:nvPr/>
          </p:nvSpPr>
          <p:spPr>
            <a:xfrm>
              <a:off x="1213178" y="139346"/>
              <a:ext cx="10071" cy="10083"/>
            </a:xfrm>
            <a:custGeom>
              <a:avLst/>
              <a:gdLst/>
              <a:ahLst/>
              <a:cxnLst/>
              <a:rect l="l" t="t" r="r" b="b"/>
              <a:pathLst>
                <a:path w="10071" h="10083" extrusionOk="0">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40877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94BB042-2839-4E4A-8F79-CDD37B2F99C1}"/>
              </a:ext>
            </a:extLst>
          </p:cNvPr>
          <p:cNvSpPr/>
          <p:nvPr/>
        </p:nvSpPr>
        <p:spPr>
          <a:xfrm>
            <a:off x="932689"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4" name="Rectangle 33">
            <a:extLst>
              <a:ext uri="{FF2B5EF4-FFF2-40B4-BE49-F238E27FC236}">
                <a16:creationId xmlns:a16="http://schemas.microsoft.com/office/drawing/2014/main" id="{B4BE8853-7871-F643-97F1-E989FDE5CB95}"/>
              </a:ext>
            </a:extLst>
          </p:cNvPr>
          <p:cNvSpPr/>
          <p:nvPr/>
        </p:nvSpPr>
        <p:spPr>
          <a:xfrm>
            <a:off x="8443913"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5" name="Rectangle 34">
            <a:extLst>
              <a:ext uri="{FF2B5EF4-FFF2-40B4-BE49-F238E27FC236}">
                <a16:creationId xmlns:a16="http://schemas.microsoft.com/office/drawing/2014/main" id="{1AF4A614-959E-4547-A1ED-3EF9EDF4861E}"/>
              </a:ext>
            </a:extLst>
          </p:cNvPr>
          <p:cNvSpPr/>
          <p:nvPr/>
        </p:nvSpPr>
        <p:spPr>
          <a:xfrm>
            <a:off x="15957550"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7" name="Subtitle 26">
            <a:extLst>
              <a:ext uri="{FF2B5EF4-FFF2-40B4-BE49-F238E27FC236}">
                <a16:creationId xmlns:a16="http://schemas.microsoft.com/office/drawing/2014/main" id="{A5931410-0F49-FF49-9D9D-F509AFAABE8C}"/>
              </a:ext>
            </a:extLst>
          </p:cNvPr>
          <p:cNvSpPr>
            <a:spLocks noGrp="1"/>
          </p:cNvSpPr>
          <p:nvPr>
            <p:ph type="subTitle" idx="2"/>
          </p:nvPr>
        </p:nvSpPr>
        <p:spPr/>
        <p:txBody>
          <a:bodyPr/>
          <a:lstStyle/>
          <a:p>
            <a:r>
              <a:rPr lang="ar-EG" dirty="0">
                <a:solidFill>
                  <a:schemeClr val="tx2"/>
                </a:solidFill>
              </a:rPr>
              <a:t>02 معلومات رقمية موثوقة</a:t>
            </a:r>
            <a:endParaRPr lang="en-US" dirty="0">
              <a:solidFill>
                <a:schemeClr val="tx2"/>
              </a:solidFill>
            </a:endParaRPr>
          </a:p>
        </p:txBody>
      </p:sp>
      <p:sp>
        <p:nvSpPr>
          <p:cNvPr id="39" name="Title 2">
            <a:extLst>
              <a:ext uri="{FF2B5EF4-FFF2-40B4-BE49-F238E27FC236}">
                <a16:creationId xmlns:a16="http://schemas.microsoft.com/office/drawing/2014/main" id="{8565BDEB-35D5-5F40-AA0F-388F78BA012E}"/>
              </a:ext>
            </a:extLst>
          </p:cNvPr>
          <p:cNvSpPr txBox="1">
            <a:spLocks/>
          </p:cNvSpPr>
          <p:nvPr/>
        </p:nvSpPr>
        <p:spPr>
          <a:xfrm>
            <a:off x="932820" y="2983813"/>
            <a:ext cx="22302753" cy="1038775"/>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sz="7200" dirty="0"/>
              <a:t>استراتيجيات الإعلان عبر الإنترنت</a:t>
            </a:r>
            <a:endParaRPr lang="en-US" sz="7200" dirty="0"/>
          </a:p>
        </p:txBody>
      </p:sp>
      <p:sp>
        <p:nvSpPr>
          <p:cNvPr id="87" name="Title 2">
            <a:extLst>
              <a:ext uri="{FF2B5EF4-FFF2-40B4-BE49-F238E27FC236}">
                <a16:creationId xmlns:a16="http://schemas.microsoft.com/office/drawing/2014/main" id="{4DE6F4CF-390F-DC46-859B-F7E152C0EBD1}"/>
              </a:ext>
            </a:extLst>
          </p:cNvPr>
          <p:cNvSpPr txBox="1">
            <a:spLocks/>
          </p:cNvSpPr>
          <p:nvPr/>
        </p:nvSpPr>
        <p:spPr>
          <a:xfrm>
            <a:off x="1869260" y="7812459"/>
            <a:ext cx="3446446" cy="1905000"/>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a:lnSpc>
                <a:spcPts val="5760"/>
              </a:lnSpc>
            </a:pPr>
            <a:r>
              <a:rPr lang="en-US" dirty="0"/>
              <a:t>Clickbait</a:t>
            </a:r>
          </a:p>
          <a:p>
            <a:pPr>
              <a:lnSpc>
                <a:spcPts val="5760"/>
              </a:lnSpc>
            </a:pPr>
            <a:r>
              <a:rPr lang="ar-EG" dirty="0"/>
              <a:t>(طُعم النقرة)</a:t>
            </a:r>
            <a:endParaRPr lang="en-US" dirty="0"/>
          </a:p>
        </p:txBody>
      </p:sp>
      <p:grpSp>
        <p:nvGrpSpPr>
          <p:cNvPr id="90" name="Google Shape;1788;p92">
            <a:extLst>
              <a:ext uri="{FF2B5EF4-FFF2-40B4-BE49-F238E27FC236}">
                <a16:creationId xmlns:a16="http://schemas.microsoft.com/office/drawing/2014/main" id="{A7BC7FDD-99A2-B544-A197-D92780A1004B}"/>
              </a:ext>
            </a:extLst>
          </p:cNvPr>
          <p:cNvGrpSpPr/>
          <p:nvPr/>
        </p:nvGrpSpPr>
        <p:grpSpPr>
          <a:xfrm>
            <a:off x="1869260" y="6360023"/>
            <a:ext cx="643757" cy="1016377"/>
            <a:chOff x="14281770" y="7619220"/>
            <a:chExt cx="430910" cy="680330"/>
          </a:xfrm>
          <a:solidFill>
            <a:schemeClr val="accent2"/>
          </a:solidFill>
        </p:grpSpPr>
        <p:sp>
          <p:nvSpPr>
            <p:cNvPr id="91" name="Google Shape;1789;p92">
              <a:extLst>
                <a:ext uri="{FF2B5EF4-FFF2-40B4-BE49-F238E27FC236}">
                  <a16:creationId xmlns:a16="http://schemas.microsoft.com/office/drawing/2014/main" id="{5E4D658B-FEEE-C848-8BD5-8F1C4CC16392}"/>
                </a:ext>
              </a:extLst>
            </p:cNvPr>
            <p:cNvSpPr/>
            <p:nvPr/>
          </p:nvSpPr>
          <p:spPr>
            <a:xfrm>
              <a:off x="14455870" y="7800350"/>
              <a:ext cx="82670" cy="141850"/>
            </a:xfrm>
            <a:custGeom>
              <a:avLst/>
              <a:gdLst/>
              <a:ahLst/>
              <a:cxnLst/>
              <a:rect l="l" t="t" r="r" b="b"/>
              <a:pathLst>
                <a:path w="8267" h="14185" extrusionOk="0">
                  <a:moveTo>
                    <a:pt x="3721" y="241"/>
                  </a:moveTo>
                  <a:cubicBezTo>
                    <a:pt x="1574" y="444"/>
                    <a:pt x="0" y="2374"/>
                    <a:pt x="0" y="4533"/>
                  </a:cubicBezTo>
                  <a:lnTo>
                    <a:pt x="0" y="9664"/>
                  </a:lnTo>
                  <a:cubicBezTo>
                    <a:pt x="0" y="11810"/>
                    <a:pt x="1574" y="13741"/>
                    <a:pt x="3721" y="13944"/>
                  </a:cubicBezTo>
                  <a:cubicBezTo>
                    <a:pt x="6184" y="14185"/>
                    <a:pt x="8267" y="12255"/>
                    <a:pt x="8267" y="9842"/>
                  </a:cubicBezTo>
                  <a:lnTo>
                    <a:pt x="8267" y="4343"/>
                  </a:lnTo>
                  <a:cubicBezTo>
                    <a:pt x="8267" y="1930"/>
                    <a:pt x="6184" y="0"/>
                    <a:pt x="3721" y="241"/>
                  </a:cubicBezTo>
                  <a:close/>
                  <a:moveTo>
                    <a:pt x="5511" y="9842"/>
                  </a:moveTo>
                  <a:cubicBezTo>
                    <a:pt x="5511" y="10604"/>
                    <a:pt x="4889" y="11214"/>
                    <a:pt x="4140" y="11214"/>
                  </a:cubicBezTo>
                  <a:cubicBezTo>
                    <a:pt x="3378" y="11214"/>
                    <a:pt x="2755" y="10604"/>
                    <a:pt x="2755" y="9842"/>
                  </a:cubicBezTo>
                  <a:lnTo>
                    <a:pt x="2755" y="4343"/>
                  </a:lnTo>
                  <a:cubicBezTo>
                    <a:pt x="2755" y="3581"/>
                    <a:pt x="3378" y="2971"/>
                    <a:pt x="4140" y="2971"/>
                  </a:cubicBezTo>
                  <a:cubicBezTo>
                    <a:pt x="4889" y="2971"/>
                    <a:pt x="5511" y="3581"/>
                    <a:pt x="5511" y="43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2" name="Google Shape;1790;p92">
              <a:extLst>
                <a:ext uri="{FF2B5EF4-FFF2-40B4-BE49-F238E27FC236}">
                  <a16:creationId xmlns:a16="http://schemas.microsoft.com/office/drawing/2014/main" id="{521B68E1-50B8-CE43-BEE4-5EBB22E9033D}"/>
                </a:ext>
              </a:extLst>
            </p:cNvPr>
            <p:cNvSpPr/>
            <p:nvPr/>
          </p:nvSpPr>
          <p:spPr>
            <a:xfrm>
              <a:off x="14281770" y="7619220"/>
              <a:ext cx="430910" cy="680330"/>
            </a:xfrm>
            <a:custGeom>
              <a:avLst/>
              <a:gdLst/>
              <a:ahLst/>
              <a:cxnLst/>
              <a:rect l="l" t="t" r="r" b="b"/>
              <a:pathLst>
                <a:path w="43091" h="68033" extrusionOk="0">
                  <a:moveTo>
                    <a:pt x="22923" y="9207"/>
                  </a:moveTo>
                  <a:lnTo>
                    <a:pt x="22923" y="457"/>
                  </a:lnTo>
                  <a:cubicBezTo>
                    <a:pt x="22923" y="203"/>
                    <a:pt x="22707" y="0"/>
                    <a:pt x="22466" y="0"/>
                  </a:cubicBezTo>
                  <a:lnTo>
                    <a:pt x="20624" y="0"/>
                  </a:lnTo>
                  <a:cubicBezTo>
                    <a:pt x="20383" y="0"/>
                    <a:pt x="20167" y="203"/>
                    <a:pt x="20167" y="457"/>
                  </a:cubicBezTo>
                  <a:lnTo>
                    <a:pt x="20167" y="9220"/>
                  </a:lnTo>
                  <a:cubicBezTo>
                    <a:pt x="8928" y="9969"/>
                    <a:pt x="0" y="19735"/>
                    <a:pt x="0" y="31203"/>
                  </a:cubicBezTo>
                  <a:lnTo>
                    <a:pt x="0" y="45796"/>
                  </a:lnTo>
                  <a:cubicBezTo>
                    <a:pt x="0" y="57848"/>
                    <a:pt x="9867" y="68033"/>
                    <a:pt x="21920" y="67830"/>
                  </a:cubicBezTo>
                  <a:cubicBezTo>
                    <a:pt x="33629" y="67627"/>
                    <a:pt x="43091" y="58039"/>
                    <a:pt x="43091" y="46291"/>
                  </a:cubicBezTo>
                  <a:lnTo>
                    <a:pt x="43091" y="30708"/>
                  </a:lnTo>
                  <a:cubicBezTo>
                    <a:pt x="43091" y="19291"/>
                    <a:pt x="34162" y="9918"/>
                    <a:pt x="22923" y="9207"/>
                  </a:cubicBezTo>
                  <a:close/>
                  <a:moveTo>
                    <a:pt x="40335" y="46291"/>
                  </a:moveTo>
                  <a:cubicBezTo>
                    <a:pt x="40335" y="56883"/>
                    <a:pt x="31508" y="65468"/>
                    <a:pt x="20828" y="65074"/>
                  </a:cubicBezTo>
                  <a:cubicBezTo>
                    <a:pt x="10655" y="64681"/>
                    <a:pt x="2755" y="56006"/>
                    <a:pt x="2755" y="45821"/>
                  </a:cubicBezTo>
                  <a:lnTo>
                    <a:pt x="2755" y="31165"/>
                  </a:lnTo>
                  <a:cubicBezTo>
                    <a:pt x="2755" y="20993"/>
                    <a:pt x="10655" y="12318"/>
                    <a:pt x="20828" y="11925"/>
                  </a:cubicBezTo>
                  <a:cubicBezTo>
                    <a:pt x="31508" y="11531"/>
                    <a:pt x="40335" y="20104"/>
                    <a:pt x="40335" y="3070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88" name="Title 4">
            <a:extLst>
              <a:ext uri="{FF2B5EF4-FFF2-40B4-BE49-F238E27FC236}">
                <a16:creationId xmlns:a16="http://schemas.microsoft.com/office/drawing/2014/main" id="{38536551-462B-B743-9986-C29583D51504}"/>
              </a:ext>
            </a:extLst>
          </p:cNvPr>
          <p:cNvSpPr txBox="1">
            <a:spLocks/>
          </p:cNvSpPr>
          <p:nvPr/>
        </p:nvSpPr>
        <p:spPr>
          <a:xfrm>
            <a:off x="9358820" y="7812459"/>
            <a:ext cx="4669593" cy="1107632"/>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a:lnSpc>
                <a:spcPts val="5760"/>
              </a:lnSpc>
            </a:pPr>
            <a:r>
              <a:rPr lang="ar-EG" dirty="0" err="1"/>
              <a:t>التدعيمات</a:t>
            </a:r>
            <a:endParaRPr lang="en-US" dirty="0"/>
          </a:p>
        </p:txBody>
      </p:sp>
      <p:grpSp>
        <p:nvGrpSpPr>
          <p:cNvPr id="93" name="Google Shape;2995;p97">
            <a:extLst>
              <a:ext uri="{FF2B5EF4-FFF2-40B4-BE49-F238E27FC236}">
                <a16:creationId xmlns:a16="http://schemas.microsoft.com/office/drawing/2014/main" id="{8038DD3C-5DDF-9C43-B541-72EF3016EB6D}"/>
              </a:ext>
            </a:extLst>
          </p:cNvPr>
          <p:cNvGrpSpPr/>
          <p:nvPr/>
        </p:nvGrpSpPr>
        <p:grpSpPr>
          <a:xfrm>
            <a:off x="9358820" y="6314244"/>
            <a:ext cx="1062156" cy="1062156"/>
            <a:chOff x="1414204" y="343091"/>
            <a:chExt cx="71043" cy="71043"/>
          </a:xfrm>
          <a:solidFill>
            <a:schemeClr val="accent2"/>
          </a:solidFill>
        </p:grpSpPr>
        <p:sp>
          <p:nvSpPr>
            <p:cNvPr id="94" name="Google Shape;2996;p97">
              <a:extLst>
                <a:ext uri="{FF2B5EF4-FFF2-40B4-BE49-F238E27FC236}">
                  <a16:creationId xmlns:a16="http://schemas.microsoft.com/office/drawing/2014/main" id="{3BBABA4D-17FC-A34D-A8C2-C478C741A107}"/>
                </a:ext>
              </a:extLst>
            </p:cNvPr>
            <p:cNvSpPr/>
            <p:nvPr/>
          </p:nvSpPr>
          <p:spPr>
            <a:xfrm>
              <a:off x="1414204" y="343091"/>
              <a:ext cx="71043" cy="71043"/>
            </a:xfrm>
            <a:custGeom>
              <a:avLst/>
              <a:gdLst/>
              <a:ahLst/>
              <a:cxnLst/>
              <a:rect l="l" t="t" r="r" b="b"/>
              <a:pathLst>
                <a:path w="71043" h="71043" extrusionOk="0">
                  <a:moveTo>
                    <a:pt x="31889" y="2260"/>
                  </a:moveTo>
                  <a:cubicBezTo>
                    <a:pt x="16370" y="3898"/>
                    <a:pt x="3898" y="16382"/>
                    <a:pt x="2260" y="31889"/>
                  </a:cubicBezTo>
                  <a:cubicBezTo>
                    <a:pt x="0" y="53187"/>
                    <a:pt x="17856" y="71043"/>
                    <a:pt x="39154" y="68783"/>
                  </a:cubicBezTo>
                  <a:cubicBezTo>
                    <a:pt x="54673" y="67144"/>
                    <a:pt x="67144" y="54673"/>
                    <a:pt x="68783" y="39154"/>
                  </a:cubicBezTo>
                  <a:cubicBezTo>
                    <a:pt x="71043" y="17868"/>
                    <a:pt x="53174" y="0"/>
                    <a:pt x="31889" y="2260"/>
                  </a:cubicBezTo>
                  <a:close/>
                  <a:moveTo>
                    <a:pt x="32181" y="66052"/>
                  </a:moveTo>
                  <a:cubicBezTo>
                    <a:pt x="17945" y="64541"/>
                    <a:pt x="6502" y="53098"/>
                    <a:pt x="4978" y="38862"/>
                  </a:cubicBezTo>
                  <a:cubicBezTo>
                    <a:pt x="2908" y="19316"/>
                    <a:pt x="19304" y="2921"/>
                    <a:pt x="38849" y="4991"/>
                  </a:cubicBezTo>
                  <a:cubicBezTo>
                    <a:pt x="53086" y="6502"/>
                    <a:pt x="64541" y="17945"/>
                    <a:pt x="66052" y="32194"/>
                  </a:cubicBezTo>
                  <a:cubicBezTo>
                    <a:pt x="68122" y="51739"/>
                    <a:pt x="51727" y="68135"/>
                    <a:pt x="32181" y="6605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5" name="Google Shape;2997;p97">
              <a:extLst>
                <a:ext uri="{FF2B5EF4-FFF2-40B4-BE49-F238E27FC236}">
                  <a16:creationId xmlns:a16="http://schemas.microsoft.com/office/drawing/2014/main" id="{E6E78C9F-E61D-1D43-8C15-C74C2D0EEEBB}"/>
                </a:ext>
              </a:extLst>
            </p:cNvPr>
            <p:cNvSpPr/>
            <p:nvPr/>
          </p:nvSpPr>
          <p:spPr>
            <a:xfrm>
              <a:off x="1437058" y="360746"/>
              <a:ext cx="25323" cy="35750"/>
            </a:xfrm>
            <a:custGeom>
              <a:avLst/>
              <a:gdLst/>
              <a:ahLst/>
              <a:cxnLst/>
              <a:rect l="l" t="t" r="r" b="b"/>
              <a:pathLst>
                <a:path w="25323" h="35750" extrusionOk="0">
                  <a:moveTo>
                    <a:pt x="17246" y="16497"/>
                  </a:moveTo>
                  <a:lnTo>
                    <a:pt x="14046" y="16497"/>
                  </a:lnTo>
                  <a:lnTo>
                    <a:pt x="14046" y="6413"/>
                  </a:lnTo>
                  <a:lnTo>
                    <a:pt x="22745" y="6413"/>
                  </a:lnTo>
                  <a:cubicBezTo>
                    <a:pt x="22999" y="6413"/>
                    <a:pt x="23202" y="6210"/>
                    <a:pt x="23202" y="5956"/>
                  </a:cubicBezTo>
                  <a:lnTo>
                    <a:pt x="23202" y="4127"/>
                  </a:lnTo>
                  <a:cubicBezTo>
                    <a:pt x="23202" y="3873"/>
                    <a:pt x="22999" y="3657"/>
                    <a:pt x="22745" y="3657"/>
                  </a:cubicBezTo>
                  <a:lnTo>
                    <a:pt x="14046" y="3657"/>
                  </a:lnTo>
                  <a:lnTo>
                    <a:pt x="14046" y="457"/>
                  </a:lnTo>
                  <a:cubicBezTo>
                    <a:pt x="14046" y="203"/>
                    <a:pt x="13830" y="0"/>
                    <a:pt x="13576" y="0"/>
                  </a:cubicBezTo>
                  <a:lnTo>
                    <a:pt x="11747" y="0"/>
                  </a:lnTo>
                  <a:cubicBezTo>
                    <a:pt x="11493" y="0"/>
                    <a:pt x="11290" y="203"/>
                    <a:pt x="11290" y="457"/>
                  </a:cubicBezTo>
                  <a:lnTo>
                    <a:pt x="11290" y="3657"/>
                  </a:lnTo>
                  <a:lnTo>
                    <a:pt x="8077" y="3657"/>
                  </a:lnTo>
                  <a:cubicBezTo>
                    <a:pt x="3606" y="3657"/>
                    <a:pt x="0" y="7454"/>
                    <a:pt x="304" y="11988"/>
                  </a:cubicBezTo>
                  <a:cubicBezTo>
                    <a:pt x="584" y="16128"/>
                    <a:pt x="4216" y="19240"/>
                    <a:pt x="8356" y="19240"/>
                  </a:cubicBezTo>
                  <a:lnTo>
                    <a:pt x="11290" y="19240"/>
                  </a:lnTo>
                  <a:lnTo>
                    <a:pt x="11290" y="29324"/>
                  </a:lnTo>
                  <a:lnTo>
                    <a:pt x="2578" y="29324"/>
                  </a:lnTo>
                  <a:cubicBezTo>
                    <a:pt x="2336" y="29324"/>
                    <a:pt x="2120" y="29540"/>
                    <a:pt x="2120" y="29794"/>
                  </a:cubicBezTo>
                  <a:lnTo>
                    <a:pt x="2120" y="31622"/>
                  </a:lnTo>
                  <a:cubicBezTo>
                    <a:pt x="2120" y="31876"/>
                    <a:pt x="2336" y="32080"/>
                    <a:pt x="2578" y="32080"/>
                  </a:cubicBezTo>
                  <a:lnTo>
                    <a:pt x="11290" y="32080"/>
                  </a:lnTo>
                  <a:lnTo>
                    <a:pt x="11290" y="35293"/>
                  </a:lnTo>
                  <a:cubicBezTo>
                    <a:pt x="11290" y="35547"/>
                    <a:pt x="11493" y="35750"/>
                    <a:pt x="11747" y="35750"/>
                  </a:cubicBezTo>
                  <a:lnTo>
                    <a:pt x="13576" y="35750"/>
                  </a:lnTo>
                  <a:cubicBezTo>
                    <a:pt x="13830" y="35750"/>
                    <a:pt x="14046" y="35547"/>
                    <a:pt x="14046" y="35293"/>
                  </a:cubicBezTo>
                  <a:lnTo>
                    <a:pt x="14046" y="32080"/>
                  </a:lnTo>
                  <a:lnTo>
                    <a:pt x="16967" y="32080"/>
                  </a:lnTo>
                  <a:cubicBezTo>
                    <a:pt x="21120" y="32080"/>
                    <a:pt x="24739" y="28956"/>
                    <a:pt x="25018" y="24815"/>
                  </a:cubicBezTo>
                  <a:cubicBezTo>
                    <a:pt x="25323" y="20294"/>
                    <a:pt x="21716" y="16497"/>
                    <a:pt x="17246" y="16497"/>
                  </a:cubicBezTo>
                  <a:close/>
                  <a:moveTo>
                    <a:pt x="22263" y="24790"/>
                  </a:moveTo>
                  <a:cubicBezTo>
                    <a:pt x="21996" y="27419"/>
                    <a:pt x="19659" y="29324"/>
                    <a:pt x="17018" y="29324"/>
                  </a:cubicBezTo>
                  <a:lnTo>
                    <a:pt x="14046" y="29324"/>
                  </a:lnTo>
                  <a:lnTo>
                    <a:pt x="14046" y="19240"/>
                  </a:lnTo>
                  <a:lnTo>
                    <a:pt x="17246" y="19240"/>
                  </a:lnTo>
                  <a:cubicBezTo>
                    <a:pt x="20193" y="19240"/>
                    <a:pt x="22555" y="21793"/>
                    <a:pt x="22263" y="24790"/>
                  </a:cubicBezTo>
                  <a:close/>
                  <a:moveTo>
                    <a:pt x="8077" y="16497"/>
                  </a:moveTo>
                  <a:cubicBezTo>
                    <a:pt x="5130" y="16497"/>
                    <a:pt x="2768" y="13957"/>
                    <a:pt x="3060" y="10947"/>
                  </a:cubicBezTo>
                  <a:cubicBezTo>
                    <a:pt x="3327" y="8331"/>
                    <a:pt x="5664" y="6413"/>
                    <a:pt x="8305" y="6413"/>
                  </a:cubicBezTo>
                  <a:lnTo>
                    <a:pt x="11290" y="6413"/>
                  </a:lnTo>
                  <a:lnTo>
                    <a:pt x="11290" y="16497"/>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89" name="Title 5">
            <a:extLst>
              <a:ext uri="{FF2B5EF4-FFF2-40B4-BE49-F238E27FC236}">
                <a16:creationId xmlns:a16="http://schemas.microsoft.com/office/drawing/2014/main" id="{0017614B-2AE6-4045-816C-BFD4974EBAE6}"/>
              </a:ext>
            </a:extLst>
          </p:cNvPr>
          <p:cNvSpPr txBox="1">
            <a:spLocks/>
          </p:cNvSpPr>
          <p:nvPr/>
        </p:nvSpPr>
        <p:spPr>
          <a:xfrm>
            <a:off x="16892588" y="7812459"/>
            <a:ext cx="6069784" cy="1752600"/>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a:lnSpc>
                <a:spcPts val="5760"/>
              </a:lnSpc>
            </a:pPr>
            <a:r>
              <a:rPr lang="ar-EG" dirty="0"/>
              <a:t>المنشورات الدعائية</a:t>
            </a:r>
            <a:endParaRPr lang="en-US" dirty="0"/>
          </a:p>
        </p:txBody>
      </p:sp>
      <p:grpSp>
        <p:nvGrpSpPr>
          <p:cNvPr id="96" name="Google Shape;3580;p100">
            <a:extLst>
              <a:ext uri="{FF2B5EF4-FFF2-40B4-BE49-F238E27FC236}">
                <a16:creationId xmlns:a16="http://schemas.microsoft.com/office/drawing/2014/main" id="{EBFDDDBF-650E-5248-90E1-ABB3581D5E97}"/>
              </a:ext>
            </a:extLst>
          </p:cNvPr>
          <p:cNvGrpSpPr/>
          <p:nvPr/>
        </p:nvGrpSpPr>
        <p:grpSpPr>
          <a:xfrm>
            <a:off x="16892588" y="6370002"/>
            <a:ext cx="1059614" cy="1020413"/>
            <a:chOff x="1622817" y="343325"/>
            <a:chExt cx="72928" cy="70230"/>
          </a:xfrm>
          <a:solidFill>
            <a:schemeClr val="accent2"/>
          </a:solidFill>
        </p:grpSpPr>
        <p:sp>
          <p:nvSpPr>
            <p:cNvPr id="97" name="Google Shape;3581;p100">
              <a:extLst>
                <a:ext uri="{FF2B5EF4-FFF2-40B4-BE49-F238E27FC236}">
                  <a16:creationId xmlns:a16="http://schemas.microsoft.com/office/drawing/2014/main" id="{B94E1DC2-E80A-1A48-BE43-0368C340B328}"/>
                </a:ext>
              </a:extLst>
            </p:cNvPr>
            <p:cNvSpPr/>
            <p:nvPr/>
          </p:nvSpPr>
          <p:spPr>
            <a:xfrm>
              <a:off x="1647831" y="372661"/>
              <a:ext cx="10071" cy="10083"/>
            </a:xfrm>
            <a:custGeom>
              <a:avLst/>
              <a:gdLst/>
              <a:ahLst/>
              <a:cxnLst/>
              <a:rect l="l" t="t" r="r" b="b"/>
              <a:pathLst>
                <a:path w="10071" h="10083" extrusionOk="0">
                  <a:moveTo>
                    <a:pt x="5041" y="10083"/>
                  </a:moveTo>
                  <a:cubicBezTo>
                    <a:pt x="2247" y="10083"/>
                    <a:pt x="0" y="7810"/>
                    <a:pt x="0" y="5041"/>
                  </a:cubicBezTo>
                  <a:cubicBezTo>
                    <a:pt x="0" y="2260"/>
                    <a:pt x="2247"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299" y="7327"/>
                    <a:pt x="7327" y="6299"/>
                    <a:pt x="7327" y="5041"/>
                  </a:cubicBezTo>
                  <a:cubicBezTo>
                    <a:pt x="7327" y="3771"/>
                    <a:pt x="6299"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8" name="Google Shape;3582;p100">
              <a:extLst>
                <a:ext uri="{FF2B5EF4-FFF2-40B4-BE49-F238E27FC236}">
                  <a16:creationId xmlns:a16="http://schemas.microsoft.com/office/drawing/2014/main" id="{D6BE9F1E-1065-864A-B17E-274F012DDED4}"/>
                </a:ext>
              </a:extLst>
            </p:cNvPr>
            <p:cNvSpPr/>
            <p:nvPr/>
          </p:nvSpPr>
          <p:spPr>
            <a:xfrm>
              <a:off x="1634994" y="372661"/>
              <a:ext cx="10071" cy="10083"/>
            </a:xfrm>
            <a:custGeom>
              <a:avLst/>
              <a:gdLst/>
              <a:ahLst/>
              <a:cxnLst/>
              <a:rect l="l" t="t" r="r" b="b"/>
              <a:pathLst>
                <a:path w="10071" h="10083" extrusionOk="0">
                  <a:moveTo>
                    <a:pt x="5041" y="10083"/>
                  </a:moveTo>
                  <a:cubicBezTo>
                    <a:pt x="2260" y="10083"/>
                    <a:pt x="0" y="7810"/>
                    <a:pt x="0" y="5041"/>
                  </a:cubicBezTo>
                  <a:cubicBezTo>
                    <a:pt x="0" y="2260"/>
                    <a:pt x="2260"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99" name="Google Shape;3583;p100">
              <a:extLst>
                <a:ext uri="{FF2B5EF4-FFF2-40B4-BE49-F238E27FC236}">
                  <a16:creationId xmlns:a16="http://schemas.microsoft.com/office/drawing/2014/main" id="{4A209B54-03B3-F340-AAC6-7234A78BE844}"/>
                </a:ext>
              </a:extLst>
            </p:cNvPr>
            <p:cNvSpPr/>
            <p:nvPr/>
          </p:nvSpPr>
          <p:spPr>
            <a:xfrm>
              <a:off x="1660667" y="372661"/>
              <a:ext cx="10071" cy="10083"/>
            </a:xfrm>
            <a:custGeom>
              <a:avLst/>
              <a:gdLst/>
              <a:ahLst/>
              <a:cxnLst/>
              <a:rect l="l" t="t" r="r" b="b"/>
              <a:pathLst>
                <a:path w="10071" h="10083" extrusionOk="0">
                  <a:moveTo>
                    <a:pt x="5029" y="10083"/>
                  </a:moveTo>
                  <a:cubicBezTo>
                    <a:pt x="2247" y="10083"/>
                    <a:pt x="0" y="7810"/>
                    <a:pt x="0" y="5041"/>
                  </a:cubicBezTo>
                  <a:cubicBezTo>
                    <a:pt x="0" y="2260"/>
                    <a:pt x="2247" y="0"/>
                    <a:pt x="5029" y="0"/>
                  </a:cubicBezTo>
                  <a:cubicBezTo>
                    <a:pt x="7810" y="0"/>
                    <a:pt x="10071" y="2260"/>
                    <a:pt x="10071" y="5041"/>
                  </a:cubicBezTo>
                  <a:cubicBezTo>
                    <a:pt x="10071" y="7810"/>
                    <a:pt x="7810" y="10083"/>
                    <a:pt x="5029" y="10083"/>
                  </a:cubicBezTo>
                  <a:close/>
                  <a:moveTo>
                    <a:pt x="5029" y="2743"/>
                  </a:moveTo>
                  <a:cubicBezTo>
                    <a:pt x="3759" y="2743"/>
                    <a:pt x="2730" y="3771"/>
                    <a:pt x="2730" y="5041"/>
                  </a:cubicBezTo>
                  <a:cubicBezTo>
                    <a:pt x="2730" y="6299"/>
                    <a:pt x="3759" y="7327"/>
                    <a:pt x="5029" y="7327"/>
                  </a:cubicBezTo>
                  <a:cubicBezTo>
                    <a:pt x="6299" y="7327"/>
                    <a:pt x="7327" y="6299"/>
                    <a:pt x="7327" y="5041"/>
                  </a:cubicBezTo>
                  <a:cubicBezTo>
                    <a:pt x="7327" y="3771"/>
                    <a:pt x="6299" y="2743"/>
                    <a:pt x="50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0" name="Google Shape;3584;p100">
              <a:extLst>
                <a:ext uri="{FF2B5EF4-FFF2-40B4-BE49-F238E27FC236}">
                  <a16:creationId xmlns:a16="http://schemas.microsoft.com/office/drawing/2014/main" id="{CBA8B2B5-70B3-D646-B79D-4979235C3F63}"/>
                </a:ext>
              </a:extLst>
            </p:cNvPr>
            <p:cNvSpPr/>
            <p:nvPr/>
          </p:nvSpPr>
          <p:spPr>
            <a:xfrm>
              <a:off x="1637745" y="343325"/>
              <a:ext cx="58000" cy="39979"/>
            </a:xfrm>
            <a:custGeom>
              <a:avLst/>
              <a:gdLst/>
              <a:ahLst/>
              <a:cxnLst/>
              <a:rect l="l" t="t" r="r" b="b"/>
              <a:pathLst>
                <a:path w="58000" h="39979" extrusionOk="0">
                  <a:moveTo>
                    <a:pt x="56489" y="39954"/>
                  </a:moveTo>
                  <a:lnTo>
                    <a:pt x="54660" y="39801"/>
                  </a:lnTo>
                  <a:cubicBezTo>
                    <a:pt x="54419" y="39776"/>
                    <a:pt x="54229" y="39560"/>
                    <a:pt x="54254" y="39306"/>
                  </a:cubicBezTo>
                  <a:cubicBezTo>
                    <a:pt x="55244" y="27368"/>
                    <a:pt x="55232" y="15265"/>
                    <a:pt x="54216" y="3327"/>
                  </a:cubicBezTo>
                  <a:cubicBezTo>
                    <a:pt x="54178" y="3035"/>
                    <a:pt x="53886" y="2743"/>
                    <a:pt x="53581" y="2743"/>
                  </a:cubicBezTo>
                  <a:lnTo>
                    <a:pt x="457" y="2743"/>
                  </a:lnTo>
                  <a:cubicBezTo>
                    <a:pt x="203" y="2743"/>
                    <a:pt x="0" y="2552"/>
                    <a:pt x="0" y="2285"/>
                  </a:cubicBezTo>
                  <a:lnTo>
                    <a:pt x="0" y="469"/>
                  </a:lnTo>
                  <a:cubicBezTo>
                    <a:pt x="0" y="203"/>
                    <a:pt x="203" y="0"/>
                    <a:pt x="457" y="0"/>
                  </a:cubicBezTo>
                  <a:lnTo>
                    <a:pt x="53581" y="0"/>
                  </a:lnTo>
                  <a:cubicBezTo>
                    <a:pt x="55321" y="0"/>
                    <a:pt x="56794" y="1358"/>
                    <a:pt x="56946" y="3086"/>
                  </a:cubicBezTo>
                  <a:cubicBezTo>
                    <a:pt x="57988" y="15189"/>
                    <a:pt x="58000" y="27444"/>
                    <a:pt x="56997" y="39535"/>
                  </a:cubicBezTo>
                  <a:cubicBezTo>
                    <a:pt x="56972" y="39789"/>
                    <a:pt x="56756" y="39979"/>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1" name="Google Shape;3585;p100">
              <a:extLst>
                <a:ext uri="{FF2B5EF4-FFF2-40B4-BE49-F238E27FC236}">
                  <a16:creationId xmlns:a16="http://schemas.microsoft.com/office/drawing/2014/main" id="{3913107E-6406-6646-9585-99E346097CE3}"/>
                </a:ext>
              </a:extLst>
            </p:cNvPr>
            <p:cNvSpPr/>
            <p:nvPr/>
          </p:nvSpPr>
          <p:spPr>
            <a:xfrm>
              <a:off x="1622817" y="356152"/>
              <a:ext cx="60109" cy="57403"/>
            </a:xfrm>
            <a:custGeom>
              <a:avLst/>
              <a:gdLst/>
              <a:ahLst/>
              <a:cxnLst/>
              <a:rect l="l" t="t" r="r" b="b"/>
              <a:pathLst>
                <a:path w="60109" h="57403" extrusionOk="0">
                  <a:moveTo>
                    <a:pt x="21805" y="57403"/>
                  </a:moveTo>
                  <a:cubicBezTo>
                    <a:pt x="21297" y="57403"/>
                    <a:pt x="20789" y="57276"/>
                    <a:pt x="20332" y="57035"/>
                  </a:cubicBezTo>
                  <a:cubicBezTo>
                    <a:pt x="19253" y="56476"/>
                    <a:pt x="18592" y="55397"/>
                    <a:pt x="18592" y="54190"/>
                  </a:cubicBezTo>
                  <a:lnTo>
                    <a:pt x="18592" y="43548"/>
                  </a:lnTo>
                  <a:cubicBezTo>
                    <a:pt x="18592" y="43294"/>
                    <a:pt x="18389" y="43091"/>
                    <a:pt x="18135" y="43091"/>
                  </a:cubicBezTo>
                  <a:lnTo>
                    <a:pt x="4419" y="43091"/>
                  </a:lnTo>
                  <a:cubicBezTo>
                    <a:pt x="2679" y="43091"/>
                    <a:pt x="1193" y="41732"/>
                    <a:pt x="1041" y="40004"/>
                  </a:cubicBezTo>
                  <a:cubicBezTo>
                    <a:pt x="0" y="27762"/>
                    <a:pt x="0" y="15341"/>
                    <a:pt x="1041" y="3086"/>
                  </a:cubicBezTo>
                  <a:cubicBezTo>
                    <a:pt x="1193" y="1371"/>
                    <a:pt x="2679" y="0"/>
                    <a:pt x="4419" y="0"/>
                  </a:cubicBezTo>
                  <a:lnTo>
                    <a:pt x="55676" y="0"/>
                  </a:lnTo>
                  <a:cubicBezTo>
                    <a:pt x="57416" y="0"/>
                    <a:pt x="58902" y="1371"/>
                    <a:pt x="59054" y="3086"/>
                  </a:cubicBezTo>
                  <a:cubicBezTo>
                    <a:pt x="60109" y="15341"/>
                    <a:pt x="60109" y="27762"/>
                    <a:pt x="59054" y="40004"/>
                  </a:cubicBezTo>
                  <a:cubicBezTo>
                    <a:pt x="58902" y="41732"/>
                    <a:pt x="57416" y="43091"/>
                    <a:pt x="55676" y="43091"/>
                  </a:cubicBezTo>
                  <a:lnTo>
                    <a:pt x="43738" y="43091"/>
                  </a:lnTo>
                  <a:cubicBezTo>
                    <a:pt x="43256" y="43091"/>
                    <a:pt x="42798" y="43243"/>
                    <a:pt x="42405" y="43510"/>
                  </a:cubicBezTo>
                  <a:lnTo>
                    <a:pt x="23660" y="56807"/>
                  </a:lnTo>
                  <a:cubicBezTo>
                    <a:pt x="23101" y="57200"/>
                    <a:pt x="22453" y="57403"/>
                    <a:pt x="21805" y="57403"/>
                  </a:cubicBezTo>
                  <a:close/>
                  <a:moveTo>
                    <a:pt x="4419" y="2755"/>
                  </a:moveTo>
                  <a:cubicBezTo>
                    <a:pt x="4114" y="2755"/>
                    <a:pt x="3809" y="3022"/>
                    <a:pt x="3784" y="3327"/>
                  </a:cubicBezTo>
                  <a:cubicBezTo>
                    <a:pt x="2755" y="15417"/>
                    <a:pt x="2755" y="27673"/>
                    <a:pt x="3784" y="39763"/>
                  </a:cubicBezTo>
                  <a:cubicBezTo>
                    <a:pt x="3809" y="40068"/>
                    <a:pt x="4114" y="40335"/>
                    <a:pt x="4419" y="40335"/>
                  </a:cubicBezTo>
                  <a:lnTo>
                    <a:pt x="18135" y="40335"/>
                  </a:lnTo>
                  <a:cubicBezTo>
                    <a:pt x="19900" y="40335"/>
                    <a:pt x="21335" y="41770"/>
                    <a:pt x="21335" y="43548"/>
                  </a:cubicBezTo>
                  <a:lnTo>
                    <a:pt x="21335" y="54190"/>
                  </a:lnTo>
                  <a:cubicBezTo>
                    <a:pt x="21335" y="54432"/>
                    <a:pt x="21501" y="54546"/>
                    <a:pt x="21590" y="54597"/>
                  </a:cubicBezTo>
                  <a:cubicBezTo>
                    <a:pt x="21678" y="54648"/>
                    <a:pt x="21869" y="54711"/>
                    <a:pt x="22072" y="54559"/>
                  </a:cubicBezTo>
                  <a:lnTo>
                    <a:pt x="40817" y="41262"/>
                  </a:lnTo>
                  <a:cubicBezTo>
                    <a:pt x="41681" y="40652"/>
                    <a:pt x="42684" y="40335"/>
                    <a:pt x="43738" y="40335"/>
                  </a:cubicBezTo>
                  <a:lnTo>
                    <a:pt x="55676" y="40335"/>
                  </a:lnTo>
                  <a:cubicBezTo>
                    <a:pt x="55981" y="40335"/>
                    <a:pt x="56286" y="40068"/>
                    <a:pt x="56311" y="39763"/>
                  </a:cubicBezTo>
                  <a:cubicBezTo>
                    <a:pt x="57353" y="27673"/>
                    <a:pt x="57353" y="15417"/>
                    <a:pt x="56311" y="3327"/>
                  </a:cubicBezTo>
                  <a:cubicBezTo>
                    <a:pt x="56286" y="3035"/>
                    <a:pt x="55981" y="2755"/>
                    <a:pt x="55676"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02" name="Google Shape;3586;p100">
              <a:extLst>
                <a:ext uri="{FF2B5EF4-FFF2-40B4-BE49-F238E27FC236}">
                  <a16:creationId xmlns:a16="http://schemas.microsoft.com/office/drawing/2014/main" id="{C00FBCF0-8C3A-0E46-8329-A779F18E038F}"/>
                </a:ext>
              </a:extLst>
            </p:cNvPr>
            <p:cNvSpPr/>
            <p:nvPr/>
          </p:nvSpPr>
          <p:spPr>
            <a:xfrm>
              <a:off x="1631332" y="349749"/>
              <a:ext cx="58000" cy="39966"/>
            </a:xfrm>
            <a:custGeom>
              <a:avLst/>
              <a:gdLst/>
              <a:ahLst/>
              <a:cxnLst/>
              <a:rect l="l" t="t" r="r" b="b"/>
              <a:pathLst>
                <a:path w="58000" h="39966" extrusionOk="0">
                  <a:moveTo>
                    <a:pt x="56489" y="39954"/>
                  </a:moveTo>
                  <a:lnTo>
                    <a:pt x="54660" y="39789"/>
                  </a:lnTo>
                  <a:cubicBezTo>
                    <a:pt x="54419" y="39763"/>
                    <a:pt x="54229" y="39560"/>
                    <a:pt x="54241" y="39293"/>
                  </a:cubicBezTo>
                  <a:cubicBezTo>
                    <a:pt x="55244" y="27355"/>
                    <a:pt x="55232" y="15265"/>
                    <a:pt x="54203" y="3314"/>
                  </a:cubicBezTo>
                  <a:cubicBezTo>
                    <a:pt x="54178" y="3022"/>
                    <a:pt x="53886" y="2743"/>
                    <a:pt x="53581" y="2743"/>
                  </a:cubicBezTo>
                  <a:lnTo>
                    <a:pt x="457" y="2743"/>
                  </a:lnTo>
                  <a:cubicBezTo>
                    <a:pt x="190" y="2743"/>
                    <a:pt x="0" y="2540"/>
                    <a:pt x="0" y="2285"/>
                  </a:cubicBezTo>
                  <a:lnTo>
                    <a:pt x="0" y="457"/>
                  </a:lnTo>
                  <a:cubicBezTo>
                    <a:pt x="0" y="203"/>
                    <a:pt x="190" y="0"/>
                    <a:pt x="457" y="0"/>
                  </a:cubicBezTo>
                  <a:lnTo>
                    <a:pt x="53581" y="0"/>
                  </a:lnTo>
                  <a:cubicBezTo>
                    <a:pt x="55321" y="0"/>
                    <a:pt x="56794" y="1346"/>
                    <a:pt x="56946" y="3086"/>
                  </a:cubicBezTo>
                  <a:cubicBezTo>
                    <a:pt x="57988" y="15176"/>
                    <a:pt x="58000" y="27432"/>
                    <a:pt x="56984" y="39535"/>
                  </a:cubicBezTo>
                  <a:cubicBezTo>
                    <a:pt x="56972" y="39776"/>
                    <a:pt x="56743" y="39966"/>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12324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90E1A8-36DE-8D48-AAF3-4EC10972E16A}"/>
              </a:ext>
            </a:extLst>
          </p:cNvPr>
          <p:cNvSpPr txBox="1"/>
          <p:nvPr/>
        </p:nvSpPr>
        <p:spPr>
          <a:xfrm>
            <a:off x="947631" y="11353800"/>
            <a:ext cx="10712556"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فيسبوك (بدون تاريخ.). معايير المجتمع: التضليل. فيسبوك. </a:t>
            </a:r>
          </a:p>
          <a:p>
            <a:pPr algn="r" defTabSz="1828800" rtl="1">
              <a:lnSpc>
                <a:spcPts val="2400"/>
              </a:lnSpc>
              <a:defRPr/>
            </a:pPr>
            <a:r>
              <a:rPr lang="ar-EG" sz="1600" spc="20" dirty="0">
                <a:latin typeface="Optimistic Text" panose="020B0503020203020204" pitchFamily="34" charset="0"/>
              </a:rPr>
              <a:t>فيسبوك. (بدون تاريخ.). معايير المجتمع: سلوك زائف. فيسبوك. </a:t>
            </a:r>
          </a:p>
          <a:p>
            <a:pPr algn="r" defTabSz="1828800" rtl="1">
              <a:lnSpc>
                <a:spcPts val="2400"/>
              </a:lnSpc>
              <a:defRPr/>
            </a:pPr>
            <a:r>
              <a:rPr lang="ar-EG" sz="1600" spc="20" dirty="0">
                <a:latin typeface="Optimistic Text" panose="020B0503020203020204" pitchFamily="34" charset="0"/>
              </a:rPr>
              <a:t>فيسبوك. (بدون تاريخ.). معايير المجتمع: أخبار كاذبة. فيسبوك. </a:t>
            </a:r>
          </a:p>
          <a:p>
            <a:pPr algn="r" defTabSz="1828800" rtl="1">
              <a:lnSpc>
                <a:spcPts val="2400"/>
              </a:lnSpc>
              <a:defRPr/>
            </a:pPr>
            <a:r>
              <a:rPr lang="ar-EG" sz="1600" spc="20" dirty="0">
                <a:latin typeface="Optimistic Text" panose="020B0503020203020204" pitchFamily="34" charset="0"/>
              </a:rPr>
              <a:t>فيسبوك. (بدون تاريخ.). معايير المجتمع: وسائل الإعلام التي تم التلاعب بها. فيسبوك.</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Subtitle 3">
            <a:extLst>
              <a:ext uri="{FF2B5EF4-FFF2-40B4-BE49-F238E27FC236}">
                <a16:creationId xmlns:a16="http://schemas.microsoft.com/office/drawing/2014/main" id="{7A23F9F1-218C-B34E-B502-099E626122BF}"/>
              </a:ext>
            </a:extLst>
          </p:cNvPr>
          <p:cNvSpPr>
            <a:spLocks noGrp="1"/>
          </p:cNvSpPr>
          <p:nvPr>
            <p:ph type="subTitle" idx="2"/>
          </p:nvPr>
        </p:nvSpPr>
        <p:spPr>
          <a:xfrm>
            <a:off x="932821" y="909036"/>
            <a:ext cx="10328145" cy="463200"/>
          </a:xfrm>
        </p:spPr>
        <p:txBody>
          <a:bodyPr/>
          <a:lstStyle/>
          <a:p>
            <a:r>
              <a:rPr lang="ar-EG" dirty="0"/>
              <a:t>01 مقدمة في الثقافة الإعلامية</a:t>
            </a:r>
            <a:endParaRPr lang="en-US" dirty="0"/>
          </a:p>
        </p:txBody>
      </p:sp>
      <p:sp>
        <p:nvSpPr>
          <p:cNvPr id="10" name="Title 2">
            <a:extLst>
              <a:ext uri="{FF2B5EF4-FFF2-40B4-BE49-F238E27FC236}">
                <a16:creationId xmlns:a16="http://schemas.microsoft.com/office/drawing/2014/main" id="{B8188A03-7377-D649-A453-3D6DFD5E1BC4}"/>
              </a:ext>
            </a:extLst>
          </p:cNvPr>
          <p:cNvSpPr>
            <a:spLocks noGrp="1"/>
          </p:cNvSpPr>
          <p:nvPr>
            <p:ph type="title"/>
          </p:nvPr>
        </p:nvSpPr>
        <p:spPr>
          <a:xfrm>
            <a:off x="932690" y="2438400"/>
            <a:ext cx="9389235" cy="2514600"/>
          </a:xfrm>
        </p:spPr>
        <p:txBody>
          <a:bodyPr anchor="t"/>
          <a:lstStyle/>
          <a:p>
            <a:pPr algn="r" rtl="1"/>
            <a:r>
              <a:rPr lang="ar-EG" dirty="0"/>
              <a:t>أهداف الوحدة التعليمية</a:t>
            </a:r>
            <a:endParaRPr lang="en-US" dirty="0"/>
          </a:p>
        </p:txBody>
      </p:sp>
      <p:sp>
        <p:nvSpPr>
          <p:cNvPr id="11" name="Text Placeholder 4">
            <a:extLst>
              <a:ext uri="{FF2B5EF4-FFF2-40B4-BE49-F238E27FC236}">
                <a16:creationId xmlns:a16="http://schemas.microsoft.com/office/drawing/2014/main" id="{B5B5B6F0-361D-5546-A4A2-688CA9101054}"/>
              </a:ext>
            </a:extLst>
          </p:cNvPr>
          <p:cNvSpPr txBox="1">
            <a:spLocks/>
          </p:cNvSpPr>
          <p:nvPr/>
        </p:nvSpPr>
        <p:spPr>
          <a:xfrm>
            <a:off x="935037" y="4953000"/>
            <a:ext cx="10340976" cy="429768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سيتمكن المشاركون من تحديد وتقييم مصداقية المصادر الرقمية (بما في ذلك التحقق من المصادر وتحديد التحيز والمعلومات المضللة والوسائط التي تم التلاعب بها وتقييم عمليات البحث).</a:t>
            </a:r>
          </a:p>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سيتمكن المشاركون من شرح كيف يؤثر نشاطهم عبر الإنترنت والمحتوى الذي يشاركونه على هويتهم وسمعتهم على الإنترنت.</a:t>
            </a:r>
          </a:p>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سيعرف المشاركون كيفية زيادة الوعي و</a:t>
            </a:r>
            <a:r>
              <a:rPr lang="en-US" sz="2800" spc="40" dirty="0">
                <a:latin typeface="Optimistic Text" panose="020B0503020203020204" pitchFamily="34" charset="0"/>
                <a:sym typeface="Arial"/>
              </a:rPr>
              <a:t>/</a:t>
            </a:r>
            <a:r>
              <a:rPr lang="ar-EG" sz="2800" spc="40" dirty="0">
                <a:latin typeface="Optimistic Text" panose="020B0503020203020204" pitchFamily="34" charset="0"/>
                <a:sym typeface="Arial"/>
              </a:rPr>
              <a:t> أو الإبلاغ عن المعلومات الخاطئة المشتبه بها.</a:t>
            </a:r>
            <a:endParaRPr lang="en-US" sz="2800" spc="40" dirty="0">
              <a:latin typeface="Optimistic Text" panose="020B0503020203020204" pitchFamily="34" charset="0"/>
              <a:sym typeface="Arial"/>
            </a:endParaRPr>
          </a:p>
        </p:txBody>
      </p:sp>
      <p:sp>
        <p:nvSpPr>
          <p:cNvPr id="12" name="Rectangle 11">
            <a:extLst>
              <a:ext uri="{FF2B5EF4-FFF2-40B4-BE49-F238E27FC236}">
                <a16:creationId xmlns:a16="http://schemas.microsoft.com/office/drawing/2014/main" id="{26C992AF-F380-9245-996A-EE501FAA9986}"/>
              </a:ext>
            </a:extLst>
          </p:cNvPr>
          <p:cNvSpPr/>
          <p:nvPr/>
        </p:nvSpPr>
        <p:spPr>
          <a:xfrm>
            <a:off x="12193588"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3" name="Text Placeholder 4">
            <a:extLst>
              <a:ext uri="{FF2B5EF4-FFF2-40B4-BE49-F238E27FC236}">
                <a16:creationId xmlns:a16="http://schemas.microsoft.com/office/drawing/2014/main" id="{95EF0860-1906-E547-9987-0A514D4C7B13}"/>
              </a:ext>
            </a:extLst>
          </p:cNvPr>
          <p:cNvSpPr txBox="1">
            <a:spLocks/>
          </p:cNvSpPr>
          <p:nvPr/>
        </p:nvSpPr>
        <p:spPr>
          <a:xfrm>
            <a:off x="13139737" y="357222"/>
            <a:ext cx="10313988" cy="4571364"/>
          </a:xfrm>
          <a:prstGeom prst="rect">
            <a:avLst/>
          </a:prstGeom>
        </p:spPr>
        <p:txBody>
          <a:bodyPr vert="horz" lIns="0" tIns="0" rIns="0" bIns="0" rtlCol="0">
            <a:noAutofit/>
          </a:bodyPr>
          <a:lst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indent="0" algn="r" rtl="1">
              <a:lnSpc>
                <a:spcPts val="4200"/>
              </a:lnSpc>
              <a:spcBef>
                <a:spcPts val="2400"/>
              </a:spcBef>
              <a:buSzPct val="100000"/>
              <a:buFont typeface="Optimistic Text"/>
              <a:buNone/>
              <a:defRPr/>
            </a:pPr>
            <a:r>
              <a:rPr lang="ar-EG" sz="2800" b="1" cap="all" spc="250" dirty="0">
                <a:solidFill>
                  <a:srgbClr val="1C2B33"/>
                </a:solidFill>
                <a:latin typeface="Optimistic Text" panose="020B0503020203020204" pitchFamily="34" charset="0"/>
                <a:sym typeface="Arial"/>
              </a:rPr>
              <a:t>معايير مجتمع فيسبوك ذات الصلة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sym typeface="Arial"/>
              </a:rPr>
              <a:t>التضليل</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sym typeface="Arial"/>
              </a:rPr>
              <a:t>السلوك الزائف</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sym typeface="Arial"/>
              </a:rPr>
              <a:t>الأخبار الكاذبة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sym typeface="Arial"/>
              </a:rPr>
              <a:t>الوسائط التي تم التلاعب بها</a:t>
            </a:r>
            <a:endParaRPr lang="en-US" sz="2800" spc="40" dirty="0">
              <a:latin typeface="Optimistic Text" panose="020B0503020203020204" pitchFamily="34" charset="0"/>
            </a:endParaRPr>
          </a:p>
        </p:txBody>
      </p:sp>
      <p:sp>
        <p:nvSpPr>
          <p:cNvPr id="6" name="Text Placeholder 4">
            <a:extLst>
              <a:ext uri="{FF2B5EF4-FFF2-40B4-BE49-F238E27FC236}">
                <a16:creationId xmlns:a16="http://schemas.microsoft.com/office/drawing/2014/main" id="{1239BB93-B763-9E4F-93F0-C7D85EE0FE49}"/>
              </a:ext>
            </a:extLst>
          </p:cNvPr>
          <p:cNvSpPr txBox="1">
            <a:spLocks/>
          </p:cNvSpPr>
          <p:nvPr/>
        </p:nvSpPr>
        <p:spPr>
          <a:xfrm>
            <a:off x="13077822" y="3886200"/>
            <a:ext cx="4635607" cy="7239000"/>
          </a:xfrm>
          <a:prstGeom prst="rect">
            <a:avLst/>
          </a:prstGeom>
        </p:spPr>
        <p:txBody>
          <a:bodyPr vert="horz" lIns="0" tIns="0" rIns="0" bIns="0" rtlCol="0">
            <a:noAutofit/>
          </a:bodyPr>
          <a:lst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التزييف الرخيص</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التزييف العميق</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طعم النقرة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المصادقة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محتوى مدعوم</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البصمة الرقمية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انحياز تأكيدي</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غرفة الصدى</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فقاعة المرشح</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المرشحات المرئية</a:t>
            </a:r>
            <a:endParaRPr lang="en-US" sz="2800" spc="40" dirty="0">
              <a:latin typeface="Optimistic Text" panose="020B0503020203020204" pitchFamily="34" charset="0"/>
            </a:endParaRPr>
          </a:p>
        </p:txBody>
      </p:sp>
      <p:sp>
        <p:nvSpPr>
          <p:cNvPr id="17" name="Text Placeholder 4">
            <a:extLst>
              <a:ext uri="{FF2B5EF4-FFF2-40B4-BE49-F238E27FC236}">
                <a16:creationId xmlns:a16="http://schemas.microsoft.com/office/drawing/2014/main" id="{E43DC6EB-960B-DD44-AA57-8D35774EA59D}"/>
              </a:ext>
            </a:extLst>
          </p:cNvPr>
          <p:cNvSpPr txBox="1">
            <a:spLocks/>
          </p:cNvSpPr>
          <p:nvPr/>
        </p:nvSpPr>
        <p:spPr>
          <a:xfrm>
            <a:off x="18818118" y="4928586"/>
            <a:ext cx="4635607" cy="6705600"/>
          </a:xfrm>
          <a:prstGeom prst="rect">
            <a:avLst/>
          </a:prstGeom>
        </p:spPr>
        <p:txBody>
          <a:bodyPr vert="horz" lIns="0" tIns="0" rIns="0" bIns="0" rtlCol="0">
            <a:noAutofit/>
          </a:bodyPr>
          <a:lstStyle>
            <a:defPPr marR="0" lvl="0" algn="l" rtl="0">
              <a:lnSpc>
                <a:spcPct val="100000"/>
              </a:lnSpc>
              <a:spcBef>
                <a:spcPts val="0"/>
              </a:spcBef>
              <a:spcAft>
                <a:spcPts val="0"/>
              </a:spcAft>
            </a:defPPr>
            <a:lvl1pPr marL="45720" marR="0" lvl="0" indent="-45720" algn="l" rtl="0" eaLnBrk="1" hangingPunct="1">
              <a:lnSpc>
                <a:spcPct val="129000"/>
              </a:lnSpc>
              <a:spcBef>
                <a:spcPts val="0"/>
              </a:spcBef>
              <a:spcAft>
                <a:spcPts val="1200"/>
              </a:spcAft>
              <a:buClr>
                <a:srgbClr val="1C2B33"/>
              </a:buClr>
              <a:buSzPct val="25000"/>
              <a:buFontTx/>
              <a:buBlip>
                <a:blip r:embed="rId3"/>
              </a:buBlip>
              <a:tabLst/>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4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0" indent="0" algn="r" rtl="1">
              <a:lnSpc>
                <a:spcPts val="4200"/>
              </a:lnSpc>
              <a:spcBef>
                <a:spcPts val="2400"/>
              </a:spcBef>
              <a:buSzPct val="100000"/>
              <a:buNone/>
              <a:defRPr/>
            </a:pPr>
            <a:r>
              <a:rPr lang="ar-EG" sz="2800" b="1" cap="all" spc="250" dirty="0">
                <a:solidFill>
                  <a:srgbClr val="1C2B33"/>
                </a:solidFill>
                <a:latin typeface="Optimistic Text" panose="020B0503020203020204" pitchFamily="34" charset="0"/>
              </a:rPr>
              <a:t>المصطلحات الأساسية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الثقافة الإعلامية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معلومات موثوقة</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محرك البحث</a:t>
            </a:r>
            <a:endParaRPr lang="en-US" sz="2800" spc="40" dirty="0">
              <a:latin typeface="Optimistic Text" panose="020B0503020203020204" pitchFamily="34" charset="0"/>
            </a:endParaRP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الخوارزمية</a:t>
            </a:r>
            <a:endParaRPr lang="en-US" sz="2800" spc="40" dirty="0">
              <a:latin typeface="Optimistic Text" panose="020B0503020203020204" pitchFamily="34" charset="0"/>
            </a:endParaRPr>
          </a:p>
          <a:p>
            <a:pPr algn="r" rtl="1">
              <a:lnSpc>
                <a:spcPts val="4200"/>
              </a:lnSpc>
              <a:spcBef>
                <a:spcPts val="2400"/>
              </a:spcBef>
              <a:buSzPct val="100000"/>
              <a:buFont typeface="Arial" pitchFamily="34" charset="0"/>
              <a:buChar char="•"/>
              <a:defRPr/>
            </a:pPr>
            <a:r>
              <a:rPr lang="en-US" sz="2800" spc="40" dirty="0">
                <a:latin typeface="Optimistic Text" panose="020B0503020203020204" pitchFamily="34" charset="0"/>
              </a:rPr>
              <a:t>SIFT</a:t>
            </a: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معلومات مضللة</a:t>
            </a:r>
            <a:endParaRPr lang="en-US" sz="2800" spc="40" dirty="0">
              <a:latin typeface="Optimistic Text" panose="020B0503020203020204" pitchFamily="34" charset="0"/>
            </a:endParaRPr>
          </a:p>
          <a:p>
            <a:pPr algn="r" rtl="1">
              <a:lnSpc>
                <a:spcPts val="4200"/>
              </a:lnSpc>
              <a:spcBef>
                <a:spcPts val="2400"/>
              </a:spcBef>
              <a:buSzPct val="100000"/>
              <a:buFont typeface="Arial" pitchFamily="34" charset="0"/>
              <a:buChar char="•"/>
              <a:defRPr/>
            </a:pPr>
            <a:r>
              <a:rPr lang="ar-EG" sz="2800" spc="40" dirty="0">
                <a:latin typeface="Optimistic Text" panose="020B0503020203020204" pitchFamily="34" charset="0"/>
              </a:rPr>
              <a:t>سوء تفسير المعلومات</a:t>
            </a:r>
            <a:endParaRPr lang="en-US" sz="2800" spc="40" dirty="0">
              <a:latin typeface="Optimistic Text" panose="020B0503020203020204" pitchFamily="34" charset="0"/>
            </a:endParaRPr>
          </a:p>
        </p:txBody>
      </p:sp>
      <p:sp>
        <p:nvSpPr>
          <p:cNvPr id="14" name="TextBox 13">
            <a:extLst>
              <a:ext uri="{FF2B5EF4-FFF2-40B4-BE49-F238E27FC236}">
                <a16:creationId xmlns:a16="http://schemas.microsoft.com/office/drawing/2014/main" id="{D315992E-BF12-7E43-A221-927AE6B384E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a:t>
            </a:fld>
            <a:endParaRPr lang="en-US" dirty="0"/>
          </a:p>
        </p:txBody>
      </p:sp>
    </p:spTree>
    <p:extLst>
      <p:ext uri="{BB962C8B-B14F-4D97-AF65-F5344CB8AC3E}">
        <p14:creationId xmlns:p14="http://schemas.microsoft.com/office/powerpoint/2010/main" val="3741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indow, indoor&#10;&#10;Description automatically generated">
            <a:extLst>
              <a:ext uri="{FF2B5EF4-FFF2-40B4-BE49-F238E27FC236}">
                <a16:creationId xmlns:a16="http://schemas.microsoft.com/office/drawing/2014/main" id="{E5B93982-1B15-EF87-7E72-94A8DDAADF49}"/>
              </a:ext>
            </a:extLst>
          </p:cNvPr>
          <p:cNvPicPr>
            <a:picLocks noChangeAspect="1"/>
          </p:cNvPicPr>
          <p:nvPr/>
        </p:nvPicPr>
        <p:blipFill rotWithShape="1">
          <a:blip r:embed="rId3"/>
          <a:srcRect l="31776" r="9096"/>
          <a:stretch/>
        </p:blipFill>
        <p:spPr>
          <a:xfrm>
            <a:off x="12193587" y="0"/>
            <a:ext cx="12193588" cy="1373505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6" name="TextBox 5">
            <a:extLst>
              <a:ext uri="{FF2B5EF4-FFF2-40B4-BE49-F238E27FC236}">
                <a16:creationId xmlns:a16="http://schemas.microsoft.com/office/drawing/2014/main" id="{08831F43-0C99-7B4B-8913-C20CB67AF7F3}"/>
              </a:ext>
            </a:extLst>
          </p:cNvPr>
          <p:cNvSpPr txBox="1"/>
          <p:nvPr/>
        </p:nvSpPr>
        <p:spPr>
          <a:xfrm>
            <a:off x="947631" y="12192000"/>
            <a:ext cx="7816956" cy="5905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9" name="Text Placeholder 3">
            <a:extLst>
              <a:ext uri="{FF2B5EF4-FFF2-40B4-BE49-F238E27FC236}">
                <a16:creationId xmlns:a16="http://schemas.microsoft.com/office/drawing/2014/main" id="{4050301C-2028-664B-A4BE-58D1DED451FC}"/>
              </a:ext>
            </a:extLst>
          </p:cNvPr>
          <p:cNvSpPr txBox="1">
            <a:spLocks/>
          </p:cNvSpPr>
          <p:nvPr/>
        </p:nvSpPr>
        <p:spPr>
          <a:xfrm>
            <a:off x="933450" y="5486400"/>
            <a:ext cx="10327516"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pPr>
            <a:r>
              <a:rPr lang="ar-EG" sz="2800" spc="40" dirty="0">
                <a:latin typeface="Optimistic Text" panose="020B0503020203020204" pitchFamily="34" charset="0"/>
                <a:sym typeface="Arial"/>
              </a:rPr>
              <a:t>يستخدم</a:t>
            </a:r>
            <a:r>
              <a:rPr lang="en-US" sz="2800" b="1" spc="40" dirty="0">
                <a:solidFill>
                  <a:schemeClr val="accent1"/>
                </a:solidFill>
                <a:latin typeface="Optimistic Text" panose="020B0503020203020204" pitchFamily="34" charset="0"/>
                <a:sym typeface="Arial"/>
              </a:rPr>
              <a:t>Clickbait</a:t>
            </a:r>
            <a:r>
              <a:rPr lang="en-US" sz="2800" spc="40" dirty="0">
                <a:latin typeface="Optimistic Text" panose="020B0503020203020204" pitchFamily="34" charset="0"/>
                <a:sym typeface="Arial"/>
              </a:rPr>
              <a:t> </a:t>
            </a:r>
            <a:r>
              <a:rPr lang="ar-EG" sz="2800" spc="40" dirty="0">
                <a:latin typeface="Optimistic Text" panose="020B0503020203020204" pitchFamily="34" charset="0"/>
                <a:sym typeface="Arial"/>
              </a:rPr>
              <a:t> التنسيق والعناوين والصور المثيرة أو العاطفية لجذب انتباهك ودفعك للنقر على مقال.</a:t>
            </a:r>
          </a:p>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يمكن العثور على</a:t>
            </a:r>
            <a:r>
              <a:rPr lang="en-US" sz="2800" spc="40" dirty="0">
                <a:latin typeface="Optimistic Text" panose="020B0503020203020204" pitchFamily="34" charset="0"/>
                <a:sym typeface="Arial"/>
              </a:rPr>
              <a:t>Clickbait </a:t>
            </a:r>
            <a:r>
              <a:rPr lang="ar-EG" sz="2800" spc="40" dirty="0">
                <a:latin typeface="Optimistic Text" panose="020B0503020203020204" pitchFamily="34" charset="0"/>
                <a:sym typeface="Arial"/>
              </a:rPr>
              <a:t> على المدونات أو وسائل التواصل الاجتماعي، لكن مصادر الأخبار الشرعية تبيع أيضًا مساحة إعلانية للشركات التي تنتج محتوى </a:t>
            </a:r>
            <a:r>
              <a:rPr lang="en-US" sz="2800" spc="40" dirty="0">
                <a:latin typeface="Optimistic Text" panose="020B0503020203020204" pitchFamily="34" charset="0"/>
                <a:sym typeface="Arial"/>
              </a:rPr>
              <a:t>clickbait</a:t>
            </a:r>
          </a:p>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حتى المؤسسات الإخبارية ذات المصداقية ستستخدم أحيانًا </a:t>
            </a:r>
            <a:r>
              <a:rPr lang="en-US" sz="2800" spc="40" dirty="0">
                <a:latin typeface="Optimistic Text" panose="020B0503020203020204" pitchFamily="34" charset="0"/>
                <a:sym typeface="Arial"/>
              </a:rPr>
              <a:t>clickbait</a:t>
            </a:r>
            <a:r>
              <a:rPr lang="ar-EG" sz="2800" spc="40" dirty="0">
                <a:latin typeface="Optimistic Text" panose="020B0503020203020204" pitchFamily="34" charset="0"/>
                <a:sym typeface="Arial"/>
              </a:rPr>
              <a:t> لدفع الأشخاص للنقر على قصصهم، وزيادة حجم الزيارات وتحقيق الإيرادات</a:t>
            </a:r>
            <a:endParaRPr lang="en-US" sz="2800" spc="40" dirty="0">
              <a:latin typeface="Optimistic Text" panose="020B0503020203020204" pitchFamily="34" charset="0"/>
              <a:sym typeface="Arial"/>
            </a:endParaRPr>
          </a:p>
        </p:txBody>
      </p:sp>
      <p:grpSp>
        <p:nvGrpSpPr>
          <p:cNvPr id="29" name="Google Shape;1788;p92">
            <a:extLst>
              <a:ext uri="{FF2B5EF4-FFF2-40B4-BE49-F238E27FC236}">
                <a16:creationId xmlns:a16="http://schemas.microsoft.com/office/drawing/2014/main" id="{CC870BA2-001F-044D-80CA-F59157152E1C}"/>
              </a:ext>
            </a:extLst>
          </p:cNvPr>
          <p:cNvGrpSpPr/>
          <p:nvPr/>
        </p:nvGrpSpPr>
        <p:grpSpPr>
          <a:xfrm>
            <a:off x="932690" y="2870297"/>
            <a:ext cx="643757" cy="1016377"/>
            <a:chOff x="14281770" y="7619220"/>
            <a:chExt cx="430910" cy="680330"/>
          </a:xfrm>
          <a:solidFill>
            <a:schemeClr val="accent2"/>
          </a:solidFill>
        </p:grpSpPr>
        <p:sp>
          <p:nvSpPr>
            <p:cNvPr id="30" name="Google Shape;1789;p92">
              <a:extLst>
                <a:ext uri="{FF2B5EF4-FFF2-40B4-BE49-F238E27FC236}">
                  <a16:creationId xmlns:a16="http://schemas.microsoft.com/office/drawing/2014/main" id="{CDA611AA-6713-F844-81B3-50B6BADE2401}"/>
                </a:ext>
              </a:extLst>
            </p:cNvPr>
            <p:cNvSpPr/>
            <p:nvPr/>
          </p:nvSpPr>
          <p:spPr>
            <a:xfrm>
              <a:off x="14455870" y="7800350"/>
              <a:ext cx="82670" cy="141850"/>
            </a:xfrm>
            <a:custGeom>
              <a:avLst/>
              <a:gdLst/>
              <a:ahLst/>
              <a:cxnLst/>
              <a:rect l="l" t="t" r="r" b="b"/>
              <a:pathLst>
                <a:path w="8267" h="14185" extrusionOk="0">
                  <a:moveTo>
                    <a:pt x="3721" y="241"/>
                  </a:moveTo>
                  <a:cubicBezTo>
                    <a:pt x="1574" y="444"/>
                    <a:pt x="0" y="2374"/>
                    <a:pt x="0" y="4533"/>
                  </a:cubicBezTo>
                  <a:lnTo>
                    <a:pt x="0" y="9664"/>
                  </a:lnTo>
                  <a:cubicBezTo>
                    <a:pt x="0" y="11810"/>
                    <a:pt x="1574" y="13741"/>
                    <a:pt x="3721" y="13944"/>
                  </a:cubicBezTo>
                  <a:cubicBezTo>
                    <a:pt x="6184" y="14185"/>
                    <a:pt x="8267" y="12255"/>
                    <a:pt x="8267" y="9842"/>
                  </a:cubicBezTo>
                  <a:lnTo>
                    <a:pt x="8267" y="4343"/>
                  </a:lnTo>
                  <a:cubicBezTo>
                    <a:pt x="8267" y="1930"/>
                    <a:pt x="6184" y="0"/>
                    <a:pt x="3721" y="241"/>
                  </a:cubicBezTo>
                  <a:close/>
                  <a:moveTo>
                    <a:pt x="5511" y="9842"/>
                  </a:moveTo>
                  <a:cubicBezTo>
                    <a:pt x="5511" y="10604"/>
                    <a:pt x="4889" y="11214"/>
                    <a:pt x="4140" y="11214"/>
                  </a:cubicBezTo>
                  <a:cubicBezTo>
                    <a:pt x="3378" y="11214"/>
                    <a:pt x="2755" y="10604"/>
                    <a:pt x="2755" y="9842"/>
                  </a:cubicBezTo>
                  <a:lnTo>
                    <a:pt x="2755" y="4343"/>
                  </a:lnTo>
                  <a:cubicBezTo>
                    <a:pt x="2755" y="3581"/>
                    <a:pt x="3378" y="2971"/>
                    <a:pt x="4140" y="2971"/>
                  </a:cubicBezTo>
                  <a:cubicBezTo>
                    <a:pt x="4889" y="2971"/>
                    <a:pt x="5511" y="3581"/>
                    <a:pt x="5511" y="43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1790;p92">
              <a:extLst>
                <a:ext uri="{FF2B5EF4-FFF2-40B4-BE49-F238E27FC236}">
                  <a16:creationId xmlns:a16="http://schemas.microsoft.com/office/drawing/2014/main" id="{BD8DD61A-2E13-964C-8426-283A99204253}"/>
                </a:ext>
              </a:extLst>
            </p:cNvPr>
            <p:cNvSpPr/>
            <p:nvPr/>
          </p:nvSpPr>
          <p:spPr>
            <a:xfrm>
              <a:off x="14281770" y="7619220"/>
              <a:ext cx="430910" cy="680330"/>
            </a:xfrm>
            <a:custGeom>
              <a:avLst/>
              <a:gdLst/>
              <a:ahLst/>
              <a:cxnLst/>
              <a:rect l="l" t="t" r="r" b="b"/>
              <a:pathLst>
                <a:path w="43091" h="68033" extrusionOk="0">
                  <a:moveTo>
                    <a:pt x="22923" y="9207"/>
                  </a:moveTo>
                  <a:lnTo>
                    <a:pt x="22923" y="457"/>
                  </a:lnTo>
                  <a:cubicBezTo>
                    <a:pt x="22923" y="203"/>
                    <a:pt x="22707" y="0"/>
                    <a:pt x="22466" y="0"/>
                  </a:cubicBezTo>
                  <a:lnTo>
                    <a:pt x="20624" y="0"/>
                  </a:lnTo>
                  <a:cubicBezTo>
                    <a:pt x="20383" y="0"/>
                    <a:pt x="20167" y="203"/>
                    <a:pt x="20167" y="457"/>
                  </a:cubicBezTo>
                  <a:lnTo>
                    <a:pt x="20167" y="9220"/>
                  </a:lnTo>
                  <a:cubicBezTo>
                    <a:pt x="8928" y="9969"/>
                    <a:pt x="0" y="19735"/>
                    <a:pt x="0" y="31203"/>
                  </a:cubicBezTo>
                  <a:lnTo>
                    <a:pt x="0" y="45796"/>
                  </a:lnTo>
                  <a:cubicBezTo>
                    <a:pt x="0" y="57848"/>
                    <a:pt x="9867" y="68033"/>
                    <a:pt x="21920" y="67830"/>
                  </a:cubicBezTo>
                  <a:cubicBezTo>
                    <a:pt x="33629" y="67627"/>
                    <a:pt x="43091" y="58039"/>
                    <a:pt x="43091" y="46291"/>
                  </a:cubicBezTo>
                  <a:lnTo>
                    <a:pt x="43091" y="30708"/>
                  </a:lnTo>
                  <a:cubicBezTo>
                    <a:pt x="43091" y="19291"/>
                    <a:pt x="34162" y="9918"/>
                    <a:pt x="22923" y="9207"/>
                  </a:cubicBezTo>
                  <a:close/>
                  <a:moveTo>
                    <a:pt x="40335" y="46291"/>
                  </a:moveTo>
                  <a:cubicBezTo>
                    <a:pt x="40335" y="56883"/>
                    <a:pt x="31508" y="65468"/>
                    <a:pt x="20828" y="65074"/>
                  </a:cubicBezTo>
                  <a:cubicBezTo>
                    <a:pt x="10655" y="64681"/>
                    <a:pt x="2755" y="56006"/>
                    <a:pt x="2755" y="45821"/>
                  </a:cubicBezTo>
                  <a:lnTo>
                    <a:pt x="2755" y="31165"/>
                  </a:lnTo>
                  <a:cubicBezTo>
                    <a:pt x="2755" y="20993"/>
                    <a:pt x="10655" y="12318"/>
                    <a:pt x="20828" y="11925"/>
                  </a:cubicBezTo>
                  <a:cubicBezTo>
                    <a:pt x="31508" y="11531"/>
                    <a:pt x="40335" y="20104"/>
                    <a:pt x="40335" y="3070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3" name="Title 2">
            <a:extLst>
              <a:ext uri="{FF2B5EF4-FFF2-40B4-BE49-F238E27FC236}">
                <a16:creationId xmlns:a16="http://schemas.microsoft.com/office/drawing/2014/main" id="{2FE2472D-E534-1242-A555-FECB2FA34E2F}"/>
              </a:ext>
            </a:extLst>
          </p:cNvPr>
          <p:cNvSpPr txBox="1">
            <a:spLocks/>
          </p:cNvSpPr>
          <p:nvPr/>
        </p:nvSpPr>
        <p:spPr>
          <a:xfrm>
            <a:off x="932690" y="4157273"/>
            <a:ext cx="10328276" cy="1905000"/>
          </a:xfrm>
          <a:prstGeom prst="rect">
            <a:avLst/>
          </a:prstGeom>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18000"/>
              </a:lnSpc>
              <a:spcBef>
                <a:spcPts val="0"/>
              </a:spcBef>
              <a:spcAft>
                <a:spcPts val="0"/>
              </a:spcAft>
              <a:buClr>
                <a:schemeClr val="lt2"/>
              </a:buClr>
              <a:buSzPts val="3600"/>
              <a:buFont typeface="Optimistic Display Medium"/>
              <a:buNone/>
              <a:defRPr sz="4800" b="0" i="0" u="none" strike="noStrike" kern="0" cap="none" spc="140" baseline="0">
                <a:solidFill>
                  <a:schemeClr val="tx1"/>
                </a:solidFill>
                <a:latin typeface="+mj-lt"/>
                <a:ea typeface="Optimistic Display Medium"/>
                <a:cs typeface="Optimistic Display Medium"/>
                <a:sym typeface="Optimistic Display Medium"/>
              </a:defRPr>
            </a:lvl1pPr>
            <a:lvl2pPr marR="0" lvl="1"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15000"/>
              </a:lnSpc>
              <a:spcBef>
                <a:spcPts val="0"/>
              </a:spcBef>
              <a:spcAft>
                <a:spcPts val="0"/>
              </a:spcAft>
              <a:buClr>
                <a:schemeClr val="lt2"/>
              </a:buClr>
              <a:buSzPts val="3600"/>
              <a:buFont typeface="Optimistic Text"/>
              <a:buNone/>
              <a:defRPr sz="4800" b="0" i="0" u="none" strike="noStrike" cap="none">
                <a:solidFill>
                  <a:schemeClr val="lt2"/>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buClr>
                <a:srgbClr val="1C2B33"/>
              </a:buClr>
            </a:pPr>
            <a:r>
              <a:rPr lang="en-US" sz="7200" spc="220" dirty="0"/>
              <a:t>Clickbait</a:t>
            </a:r>
            <a:r>
              <a:rPr lang="ar-EG" sz="7200" spc="220" dirty="0"/>
              <a:t> (طُعم النقرة) </a:t>
            </a:r>
            <a:endParaRPr lang="en-US" sz="7200" spc="220" dirty="0"/>
          </a:p>
        </p:txBody>
      </p:sp>
      <p:sp>
        <p:nvSpPr>
          <p:cNvPr id="10" name="TextBox 9">
            <a:extLst>
              <a:ext uri="{FF2B5EF4-FFF2-40B4-BE49-F238E27FC236}">
                <a16:creationId xmlns:a16="http://schemas.microsoft.com/office/drawing/2014/main" id="{26A43A51-281B-5948-AF1E-D239A5B940FD}"/>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40</a:t>
            </a:fld>
            <a:endParaRPr lang="en-US" dirty="0">
              <a:solidFill>
                <a:schemeClr val="bg2"/>
              </a:solidFill>
            </a:endParaRPr>
          </a:p>
        </p:txBody>
      </p:sp>
    </p:spTree>
    <p:extLst>
      <p:ext uri="{BB962C8B-B14F-4D97-AF65-F5344CB8AC3E}">
        <p14:creationId xmlns:p14="http://schemas.microsoft.com/office/powerpoint/2010/main" val="246353467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sidewalk, street&#10;&#10;Description automatically generated">
            <a:extLst>
              <a:ext uri="{FF2B5EF4-FFF2-40B4-BE49-F238E27FC236}">
                <a16:creationId xmlns:a16="http://schemas.microsoft.com/office/drawing/2014/main" id="{5D466C0C-272E-BB4F-DA86-C96DE9675014}"/>
              </a:ext>
            </a:extLst>
          </p:cNvPr>
          <p:cNvPicPr>
            <a:picLocks noChangeAspect="1"/>
          </p:cNvPicPr>
          <p:nvPr/>
        </p:nvPicPr>
        <p:blipFill rotWithShape="1">
          <a:blip r:embed="rId3"/>
          <a:srcRect l="28596" r="30434"/>
          <a:stretch/>
        </p:blipFill>
        <p:spPr>
          <a:xfrm>
            <a:off x="15955963" y="0"/>
            <a:ext cx="8431212"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10"/>
          </p:nvPr>
        </p:nvSpPr>
        <p:spPr>
          <a:xfrm>
            <a:off x="933450" y="6373496"/>
            <a:ext cx="14082713" cy="4724400"/>
          </a:xfrm>
        </p:spPr>
        <p:txBody>
          <a:bodyPr/>
          <a:lstStyle/>
          <a:p>
            <a:pPr algn="r" defTabSz="1828800" rtl="1">
              <a:lnSpc>
                <a:spcPts val="4200"/>
              </a:lnSpc>
              <a:spcAft>
                <a:spcPts val="0"/>
              </a:spcAft>
              <a:buSzPct val="100000"/>
              <a:buFont typeface="Optimistic Text"/>
              <a:buNone/>
              <a:defRPr/>
            </a:pPr>
            <a:r>
              <a:rPr lang="ar-EG" sz="2800" spc="40" dirty="0">
                <a:solidFill>
                  <a:srgbClr val="1C2B33"/>
                </a:solidFill>
                <a:latin typeface="Optimistic Text" panose="020B0503020203020204" pitchFamily="34" charset="0"/>
                <a:sym typeface="Arial"/>
              </a:rPr>
              <a:t>فيما يلي بعض الأدلة:</a:t>
            </a:r>
          </a:p>
          <a:p>
            <a:pPr marL="457200" indent="-457200" algn="r" defTabSz="1828800" rtl="1">
              <a:lnSpc>
                <a:spcPts val="4200"/>
              </a:lnSpc>
              <a:spcAft>
                <a:spcPts val="0"/>
              </a:spcAft>
              <a:buSzPct val="100000"/>
              <a:buFont typeface="Arial" panose="020B0604020202020204" pitchFamily="34" charset="0"/>
              <a:buChar char="•"/>
              <a:defRPr/>
            </a:pPr>
            <a:r>
              <a:rPr lang="ar-EG" sz="2800" spc="40" dirty="0">
                <a:solidFill>
                  <a:srgbClr val="1C2B33"/>
                </a:solidFill>
                <a:latin typeface="Optimistic Text" panose="020B0503020203020204" pitchFamily="34" charset="0"/>
                <a:sym typeface="Arial"/>
              </a:rPr>
              <a:t>عناوين أو صور مثيرة (مثل "لن تصدق ما يقوله هؤلاء المسؤولون عن تغير المناخ!")</a:t>
            </a:r>
          </a:p>
          <a:p>
            <a:pPr marL="457200" indent="-457200" algn="r" defTabSz="1828800" rtl="1">
              <a:lnSpc>
                <a:spcPts val="4200"/>
              </a:lnSpc>
              <a:spcAft>
                <a:spcPts val="0"/>
              </a:spcAft>
              <a:buSzPct val="100000"/>
              <a:buFont typeface="Arial" panose="020B0604020202020204" pitchFamily="34" charset="0"/>
              <a:buChar char="•"/>
              <a:defRPr/>
            </a:pPr>
            <a:r>
              <a:rPr lang="ar-EG" sz="2800" spc="40" dirty="0">
                <a:solidFill>
                  <a:srgbClr val="1C2B33"/>
                </a:solidFill>
                <a:latin typeface="Optimistic Text" panose="020B0503020203020204" pitchFamily="34" charset="0"/>
                <a:sym typeface="Arial"/>
              </a:rPr>
              <a:t>قوائم مرقمة (مثل 12 حقيقة مذهلة! أو 19 استخدامًا لا يصدق للبيض!)</a:t>
            </a:r>
          </a:p>
          <a:p>
            <a:pPr marL="457200" indent="-457200" algn="r" defTabSz="1828800" rtl="1">
              <a:lnSpc>
                <a:spcPts val="4200"/>
              </a:lnSpc>
              <a:spcAft>
                <a:spcPts val="0"/>
              </a:spcAft>
              <a:buSzPct val="100000"/>
              <a:buFont typeface="Arial" panose="020B0604020202020204" pitchFamily="34" charset="0"/>
              <a:buChar char="•"/>
              <a:defRPr/>
            </a:pPr>
            <a:r>
              <a:rPr lang="ar-EG" sz="2800" spc="40" dirty="0">
                <a:solidFill>
                  <a:srgbClr val="1C2B33"/>
                </a:solidFill>
                <a:latin typeface="Optimistic Text" panose="020B0503020203020204" pitchFamily="34" charset="0"/>
                <a:sym typeface="Arial"/>
              </a:rPr>
              <a:t>العناوين التي تخبرك كيف تشعر أو تفكر بدلاً من السماح لك باتخاذ قراراتك الخاصة (على سبيل المثال، تحولات هؤلاء المشاهير سوف تصدمك!)</a:t>
            </a:r>
          </a:p>
          <a:p>
            <a:pPr algn="r" defTabSz="1828800" rtl="1">
              <a:lnSpc>
                <a:spcPts val="4200"/>
              </a:lnSpc>
              <a:spcAft>
                <a:spcPts val="0"/>
              </a:spcAft>
              <a:buSzPct val="100000"/>
              <a:buFont typeface="Optimistic Text"/>
              <a:buNone/>
              <a:defRPr/>
            </a:pPr>
            <a:r>
              <a:rPr lang="ar-EG" sz="2800" spc="40" dirty="0">
                <a:solidFill>
                  <a:srgbClr val="1C2B33"/>
                </a:solidFill>
                <a:latin typeface="Optimistic Text" panose="020B0503020203020204" pitchFamily="34" charset="0"/>
                <a:sym typeface="Arial"/>
              </a:rPr>
              <a:t>لمزيد من المعلومات حول</a:t>
            </a:r>
            <a:r>
              <a:rPr lang="en-US" sz="2800" spc="40" dirty="0">
                <a:solidFill>
                  <a:srgbClr val="1C2B33"/>
                </a:solidFill>
                <a:latin typeface="Optimistic Text" panose="020B0503020203020204" pitchFamily="34" charset="0"/>
                <a:sym typeface="Arial"/>
              </a:rPr>
              <a:t>clickbait ، </a:t>
            </a:r>
            <a:r>
              <a:rPr lang="ar-EG" sz="2800" spc="40" dirty="0">
                <a:solidFill>
                  <a:srgbClr val="1C2B33"/>
                </a:solidFill>
                <a:latin typeface="Optimistic Text" panose="020B0503020203020204" pitchFamily="34" charset="0"/>
                <a:sym typeface="Arial"/>
              </a:rPr>
              <a:t>تفضل بزيارة </a:t>
            </a:r>
            <a:r>
              <a:rPr lang="ar-EG" sz="2800" spc="40" dirty="0">
                <a:solidFill>
                  <a:srgbClr val="1C2B33"/>
                </a:solidFill>
                <a:latin typeface="Optimistic Text" panose="020B0503020203020204" pitchFamily="34" charset="0"/>
                <a:sym typeface="Arial"/>
                <a:hlinkClick r:id="rId4"/>
              </a:rPr>
              <a:t>صفحة </a:t>
            </a:r>
            <a:r>
              <a:rPr lang="en-US" sz="2800" spc="40" dirty="0">
                <a:solidFill>
                  <a:srgbClr val="1C2B33"/>
                </a:solidFill>
                <a:latin typeface="Optimistic Text" panose="020B0503020203020204" pitchFamily="34" charset="0"/>
                <a:sym typeface="Arial"/>
                <a:hlinkClick r:id="rId4"/>
              </a:rPr>
              <a:t>GCF Global</a:t>
            </a:r>
            <a:r>
              <a:rPr lang="ar-EG" sz="2800" spc="40" dirty="0">
                <a:solidFill>
                  <a:srgbClr val="1C2B33"/>
                </a:solidFill>
                <a:latin typeface="Optimistic Text" panose="020B0503020203020204" pitchFamily="34" charset="0"/>
                <a:sym typeface="Arial"/>
              </a:rPr>
              <a:t>. </a:t>
            </a:r>
            <a:r>
              <a:rPr lang="en-US" sz="2800" spc="40" dirty="0">
                <a:solidFill>
                  <a:srgbClr val="1C2B33"/>
                </a:solidFill>
                <a:latin typeface="Optimistic Text" panose="020B0503020203020204" pitchFamily="34" charset="0"/>
                <a:sym typeface="Arial"/>
              </a:rPr>
              <a:t>GCF Global</a:t>
            </a:r>
            <a:r>
              <a:rPr lang="ar-EG" sz="2800" spc="40" dirty="0">
                <a:solidFill>
                  <a:srgbClr val="1C2B33"/>
                </a:solidFill>
                <a:latin typeface="Optimistic Text" panose="020B0503020203020204" pitchFamily="34" charset="0"/>
                <a:sym typeface="Arial"/>
              </a:rPr>
              <a:t> هي بوابة تعليمية عبر الإنترنت من </a:t>
            </a:r>
            <a:r>
              <a:rPr lang="en-US" sz="2800" spc="40" dirty="0">
                <a:solidFill>
                  <a:srgbClr val="1C2B33"/>
                </a:solidFill>
                <a:latin typeface="Optimistic Text" panose="020B0503020203020204" pitchFamily="34" charset="0"/>
                <a:sym typeface="Arial"/>
              </a:rPr>
              <a:t>Goodwill Community Foundation.</a:t>
            </a:r>
            <a:r>
              <a:rPr lang="ar-EG" sz="2800" spc="40" dirty="0">
                <a:solidFill>
                  <a:srgbClr val="1C2B33"/>
                </a:solidFill>
                <a:latin typeface="Optimistic Text" panose="020B0503020203020204" pitchFamily="34" charset="0"/>
                <a:sym typeface="Arial"/>
              </a:rPr>
              <a:t>.</a:t>
            </a:r>
            <a:endParaRPr lang="en-US" sz="2800" spc="40" dirty="0">
              <a:solidFill>
                <a:srgbClr val="1C2B33"/>
              </a:solidFill>
              <a:latin typeface="Optimistic Text" panose="020B0503020203020204" pitchFamily="34" charset="0"/>
              <a:sym typeface="Arial"/>
            </a:endParaRPr>
          </a:p>
        </p:txBody>
      </p:sp>
      <p:sp>
        <p:nvSpPr>
          <p:cNvPr id="6" name="TextBox 5">
            <a:extLst>
              <a:ext uri="{FF2B5EF4-FFF2-40B4-BE49-F238E27FC236}">
                <a16:creationId xmlns:a16="http://schemas.microsoft.com/office/drawing/2014/main" id="{B5F4BEE9-5475-A340-B963-AD130730A93D}"/>
              </a:ext>
            </a:extLst>
          </p:cNvPr>
          <p:cNvSpPr txBox="1"/>
          <p:nvPr/>
        </p:nvSpPr>
        <p:spPr>
          <a:xfrm>
            <a:off x="947631" y="12258040"/>
            <a:ext cx="145225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a:t>
            </a:r>
            <a:r>
              <a:rPr lang="en-GB" sz="1600" spc="20" dirty="0">
                <a:latin typeface="Optimistic Text" panose="020B0503020203020204" pitchFamily="34" charset="0"/>
              </a:rPr>
              <a:t>GCF Global </a:t>
            </a:r>
            <a:r>
              <a:rPr lang="ar-EG" sz="1600" spc="20" dirty="0">
                <a:latin typeface="Optimistic Text" panose="020B0503020203020204" pitchFamily="34" charset="0"/>
              </a:rPr>
              <a:t>هي بوابة تعليمية عبر الإنترنت من </a:t>
            </a:r>
            <a:r>
              <a:rPr lang="en-GB" sz="1600" spc="20" dirty="0">
                <a:latin typeface="Optimistic Text" panose="020B0503020203020204" pitchFamily="34" charset="0"/>
              </a:rPr>
              <a:t>Goodwill Community Foundation.</a:t>
            </a:r>
            <a:endParaRPr lang="en-US"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Text Placeholder 6">
            <a:extLst>
              <a:ext uri="{FF2B5EF4-FFF2-40B4-BE49-F238E27FC236}">
                <a16:creationId xmlns:a16="http://schemas.microsoft.com/office/drawing/2014/main" id="{93601AD3-455C-EA41-8276-9F36F9AD7C44}"/>
              </a:ext>
            </a:extLst>
          </p:cNvPr>
          <p:cNvSpPr txBox="1">
            <a:spLocks/>
          </p:cNvSpPr>
          <p:nvPr/>
        </p:nvSpPr>
        <p:spPr>
          <a:xfrm>
            <a:off x="933450" y="4332148"/>
            <a:ext cx="14082713" cy="171305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5"/>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dirty="0"/>
              <a:t>كيف يمكنك معرفة إذا كان شيء ما هو </a:t>
            </a:r>
            <a:r>
              <a:rPr lang="en-US" sz="6000" dirty="0"/>
              <a:t>clickbait</a:t>
            </a:r>
            <a:r>
              <a:rPr lang="ar-EG" sz="6000" dirty="0"/>
              <a:t>؟</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grpSp>
        <p:nvGrpSpPr>
          <p:cNvPr id="22" name="Google Shape;1788;p92">
            <a:extLst>
              <a:ext uri="{FF2B5EF4-FFF2-40B4-BE49-F238E27FC236}">
                <a16:creationId xmlns:a16="http://schemas.microsoft.com/office/drawing/2014/main" id="{813C791C-7076-2A4D-81CB-D420CD127C94}"/>
              </a:ext>
            </a:extLst>
          </p:cNvPr>
          <p:cNvGrpSpPr/>
          <p:nvPr/>
        </p:nvGrpSpPr>
        <p:grpSpPr>
          <a:xfrm>
            <a:off x="932690" y="2870297"/>
            <a:ext cx="643757" cy="1016377"/>
            <a:chOff x="14281770" y="7619220"/>
            <a:chExt cx="430910" cy="680330"/>
          </a:xfrm>
          <a:solidFill>
            <a:schemeClr val="accent2"/>
          </a:solidFill>
        </p:grpSpPr>
        <p:sp>
          <p:nvSpPr>
            <p:cNvPr id="23" name="Google Shape;1789;p92">
              <a:extLst>
                <a:ext uri="{FF2B5EF4-FFF2-40B4-BE49-F238E27FC236}">
                  <a16:creationId xmlns:a16="http://schemas.microsoft.com/office/drawing/2014/main" id="{54198C21-15E3-5D42-B24F-D2EE295112FD}"/>
                </a:ext>
              </a:extLst>
            </p:cNvPr>
            <p:cNvSpPr/>
            <p:nvPr/>
          </p:nvSpPr>
          <p:spPr>
            <a:xfrm>
              <a:off x="14455870" y="7800350"/>
              <a:ext cx="82670" cy="141850"/>
            </a:xfrm>
            <a:custGeom>
              <a:avLst/>
              <a:gdLst/>
              <a:ahLst/>
              <a:cxnLst/>
              <a:rect l="l" t="t" r="r" b="b"/>
              <a:pathLst>
                <a:path w="8267" h="14185" extrusionOk="0">
                  <a:moveTo>
                    <a:pt x="3721" y="241"/>
                  </a:moveTo>
                  <a:cubicBezTo>
                    <a:pt x="1574" y="444"/>
                    <a:pt x="0" y="2374"/>
                    <a:pt x="0" y="4533"/>
                  </a:cubicBezTo>
                  <a:lnTo>
                    <a:pt x="0" y="9664"/>
                  </a:lnTo>
                  <a:cubicBezTo>
                    <a:pt x="0" y="11810"/>
                    <a:pt x="1574" y="13741"/>
                    <a:pt x="3721" y="13944"/>
                  </a:cubicBezTo>
                  <a:cubicBezTo>
                    <a:pt x="6184" y="14185"/>
                    <a:pt x="8267" y="12255"/>
                    <a:pt x="8267" y="9842"/>
                  </a:cubicBezTo>
                  <a:lnTo>
                    <a:pt x="8267" y="4343"/>
                  </a:lnTo>
                  <a:cubicBezTo>
                    <a:pt x="8267" y="1930"/>
                    <a:pt x="6184" y="0"/>
                    <a:pt x="3721" y="241"/>
                  </a:cubicBezTo>
                  <a:close/>
                  <a:moveTo>
                    <a:pt x="5511" y="9842"/>
                  </a:moveTo>
                  <a:cubicBezTo>
                    <a:pt x="5511" y="10604"/>
                    <a:pt x="4889" y="11214"/>
                    <a:pt x="4140" y="11214"/>
                  </a:cubicBezTo>
                  <a:cubicBezTo>
                    <a:pt x="3378" y="11214"/>
                    <a:pt x="2755" y="10604"/>
                    <a:pt x="2755" y="9842"/>
                  </a:cubicBezTo>
                  <a:lnTo>
                    <a:pt x="2755" y="4343"/>
                  </a:lnTo>
                  <a:cubicBezTo>
                    <a:pt x="2755" y="3581"/>
                    <a:pt x="3378" y="2971"/>
                    <a:pt x="4140" y="2971"/>
                  </a:cubicBezTo>
                  <a:cubicBezTo>
                    <a:pt x="4889" y="2971"/>
                    <a:pt x="5511" y="3581"/>
                    <a:pt x="5511" y="43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1790;p92">
              <a:extLst>
                <a:ext uri="{FF2B5EF4-FFF2-40B4-BE49-F238E27FC236}">
                  <a16:creationId xmlns:a16="http://schemas.microsoft.com/office/drawing/2014/main" id="{E858A355-29A3-5044-95A6-BD38D0C7425C}"/>
                </a:ext>
              </a:extLst>
            </p:cNvPr>
            <p:cNvSpPr/>
            <p:nvPr/>
          </p:nvSpPr>
          <p:spPr>
            <a:xfrm>
              <a:off x="14281770" y="7619220"/>
              <a:ext cx="430910" cy="680330"/>
            </a:xfrm>
            <a:custGeom>
              <a:avLst/>
              <a:gdLst/>
              <a:ahLst/>
              <a:cxnLst/>
              <a:rect l="l" t="t" r="r" b="b"/>
              <a:pathLst>
                <a:path w="43091" h="68033" extrusionOk="0">
                  <a:moveTo>
                    <a:pt x="22923" y="9207"/>
                  </a:moveTo>
                  <a:lnTo>
                    <a:pt x="22923" y="457"/>
                  </a:lnTo>
                  <a:cubicBezTo>
                    <a:pt x="22923" y="203"/>
                    <a:pt x="22707" y="0"/>
                    <a:pt x="22466" y="0"/>
                  </a:cubicBezTo>
                  <a:lnTo>
                    <a:pt x="20624" y="0"/>
                  </a:lnTo>
                  <a:cubicBezTo>
                    <a:pt x="20383" y="0"/>
                    <a:pt x="20167" y="203"/>
                    <a:pt x="20167" y="457"/>
                  </a:cubicBezTo>
                  <a:lnTo>
                    <a:pt x="20167" y="9220"/>
                  </a:lnTo>
                  <a:cubicBezTo>
                    <a:pt x="8928" y="9969"/>
                    <a:pt x="0" y="19735"/>
                    <a:pt x="0" y="31203"/>
                  </a:cubicBezTo>
                  <a:lnTo>
                    <a:pt x="0" y="45796"/>
                  </a:lnTo>
                  <a:cubicBezTo>
                    <a:pt x="0" y="57848"/>
                    <a:pt x="9867" y="68033"/>
                    <a:pt x="21920" y="67830"/>
                  </a:cubicBezTo>
                  <a:cubicBezTo>
                    <a:pt x="33629" y="67627"/>
                    <a:pt x="43091" y="58039"/>
                    <a:pt x="43091" y="46291"/>
                  </a:cubicBezTo>
                  <a:lnTo>
                    <a:pt x="43091" y="30708"/>
                  </a:lnTo>
                  <a:cubicBezTo>
                    <a:pt x="43091" y="19291"/>
                    <a:pt x="34162" y="9918"/>
                    <a:pt x="22923" y="9207"/>
                  </a:cubicBezTo>
                  <a:close/>
                  <a:moveTo>
                    <a:pt x="40335" y="46291"/>
                  </a:moveTo>
                  <a:cubicBezTo>
                    <a:pt x="40335" y="56883"/>
                    <a:pt x="31508" y="65468"/>
                    <a:pt x="20828" y="65074"/>
                  </a:cubicBezTo>
                  <a:cubicBezTo>
                    <a:pt x="10655" y="64681"/>
                    <a:pt x="2755" y="56006"/>
                    <a:pt x="2755" y="45821"/>
                  </a:cubicBezTo>
                  <a:lnTo>
                    <a:pt x="2755" y="31165"/>
                  </a:lnTo>
                  <a:cubicBezTo>
                    <a:pt x="2755" y="20993"/>
                    <a:pt x="10655" y="12318"/>
                    <a:pt x="20828" y="11925"/>
                  </a:cubicBezTo>
                  <a:cubicBezTo>
                    <a:pt x="31508" y="11531"/>
                    <a:pt x="40335" y="20104"/>
                    <a:pt x="40335" y="3070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0" name="TextBox 9">
            <a:extLst>
              <a:ext uri="{FF2B5EF4-FFF2-40B4-BE49-F238E27FC236}">
                <a16:creationId xmlns:a16="http://schemas.microsoft.com/office/drawing/2014/main" id="{9C6CEC9A-DDB7-2E4D-B2FD-EDEEE7E45E1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5"/>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41</a:t>
            </a:fld>
            <a:endParaRPr lang="en-US" dirty="0">
              <a:solidFill>
                <a:schemeClr val="bg2"/>
              </a:solidFill>
            </a:endParaRPr>
          </a:p>
        </p:txBody>
      </p:sp>
    </p:spTree>
    <p:extLst>
      <p:ext uri="{BB962C8B-B14F-4D97-AF65-F5344CB8AC3E}">
        <p14:creationId xmlns:p14="http://schemas.microsoft.com/office/powerpoint/2010/main" val="103259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6" name="TextBox 5">
            <a:extLst>
              <a:ext uri="{FF2B5EF4-FFF2-40B4-BE49-F238E27FC236}">
                <a16:creationId xmlns:a16="http://schemas.microsoft.com/office/drawing/2014/main" id="{67D4CC19-848C-4A43-A8D1-5F57E8FCDCCC}"/>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Rectangle 8">
            <a:extLst>
              <a:ext uri="{FF2B5EF4-FFF2-40B4-BE49-F238E27FC236}">
                <a16:creationId xmlns:a16="http://schemas.microsoft.com/office/drawing/2014/main" id="{2DD5BC3C-92A4-4C4D-BFCF-D7201390785E}"/>
              </a:ext>
            </a:extLst>
          </p:cNvPr>
          <p:cNvSpPr/>
          <p:nvPr/>
        </p:nvSpPr>
        <p:spPr>
          <a:xfrm>
            <a:off x="953163" y="6590959"/>
            <a:ext cx="7278024" cy="35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 name="Title 2">
            <a:extLst>
              <a:ext uri="{FF2B5EF4-FFF2-40B4-BE49-F238E27FC236}">
                <a16:creationId xmlns:a16="http://schemas.microsoft.com/office/drawing/2014/main" id="{D80051F7-1EC6-A844-AFDE-55A37A9ED7DD}"/>
              </a:ext>
            </a:extLst>
          </p:cNvPr>
          <p:cNvSpPr txBox="1">
            <a:spLocks/>
          </p:cNvSpPr>
          <p:nvPr/>
        </p:nvSpPr>
        <p:spPr>
          <a:xfrm>
            <a:off x="932689" y="3623411"/>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ذاتي</a:t>
            </a:r>
            <a:endParaRPr lang="en-US" dirty="0"/>
          </a:p>
        </p:txBody>
      </p:sp>
      <p:sp>
        <p:nvSpPr>
          <p:cNvPr id="11" name="TextBox 10">
            <a:extLst>
              <a:ext uri="{FF2B5EF4-FFF2-40B4-BE49-F238E27FC236}">
                <a16:creationId xmlns:a16="http://schemas.microsoft.com/office/drawing/2014/main" id="{F200CEB0-CBB2-A84A-810D-15A3316AC281}"/>
              </a:ext>
            </a:extLst>
          </p:cNvPr>
          <p:cNvSpPr txBox="1"/>
          <p:nvPr/>
        </p:nvSpPr>
        <p:spPr>
          <a:xfrm>
            <a:off x="951535" y="4252563"/>
            <a:ext cx="21369637"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en-US" sz="2800" b="1" cap="all" spc="250" dirty="0">
                <a:solidFill>
                  <a:schemeClr val="accent1"/>
                </a:solidFill>
                <a:latin typeface="Optimistic Text" panose="020B0503020203020204" pitchFamily="34" charset="0"/>
              </a:rPr>
              <a:t>Clickbait</a:t>
            </a:r>
            <a:r>
              <a:rPr lang="ar-EG" sz="2800" b="1" cap="all" spc="250" dirty="0">
                <a:solidFill>
                  <a:schemeClr val="accent1"/>
                </a:solidFill>
                <a:latin typeface="Optimistic Text" panose="020B0503020203020204" pitchFamily="34" charset="0"/>
              </a:rPr>
              <a:t>: مراجعة</a:t>
            </a:r>
            <a:endParaRPr lang="en-US" sz="2800" b="1" cap="all" spc="250" dirty="0">
              <a:solidFill>
                <a:schemeClr val="accent1"/>
              </a:solidFill>
              <a:latin typeface="Optimistic Text" panose="020B0503020203020204" pitchFamily="34" charset="0"/>
            </a:endParaRPr>
          </a:p>
        </p:txBody>
      </p:sp>
      <p:sp>
        <p:nvSpPr>
          <p:cNvPr id="12" name="Text Placeholder 3">
            <a:extLst>
              <a:ext uri="{FF2B5EF4-FFF2-40B4-BE49-F238E27FC236}">
                <a16:creationId xmlns:a16="http://schemas.microsoft.com/office/drawing/2014/main" id="{DC7931DD-079A-6647-B350-26E1B876C0FC}"/>
              </a:ext>
            </a:extLst>
          </p:cNvPr>
          <p:cNvSpPr txBox="1">
            <a:spLocks/>
          </p:cNvSpPr>
          <p:nvPr/>
        </p:nvSpPr>
        <p:spPr>
          <a:xfrm>
            <a:off x="1402969" y="6960335"/>
            <a:ext cx="5913817"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03.</a:t>
            </a:r>
          </a:p>
          <a:p>
            <a:pPr algn="r" defTabSz="1828800" rtl="1">
              <a:lnSpc>
                <a:spcPts val="4200"/>
              </a:lnSpc>
              <a:spcAft>
                <a:spcPts val="1800"/>
              </a:spcAft>
              <a:buNone/>
            </a:pPr>
            <a:r>
              <a:rPr lang="ar-EG" sz="2800" spc="40" dirty="0">
                <a:latin typeface="Optimistic Text" panose="020B0503020203020204" pitchFamily="34" charset="0"/>
                <a:sym typeface="Arial"/>
              </a:rPr>
              <a:t>لما و لما لا؟</a:t>
            </a:r>
            <a:endParaRPr lang="en-US" sz="2800" spc="40" dirty="0">
              <a:latin typeface="Optimistic Text" panose="020B0503020203020204" pitchFamily="34" charset="0"/>
              <a:sym typeface="Arial"/>
            </a:endParaRPr>
          </a:p>
        </p:txBody>
      </p:sp>
      <p:sp>
        <p:nvSpPr>
          <p:cNvPr id="13" name="Rectangle 12">
            <a:extLst>
              <a:ext uri="{FF2B5EF4-FFF2-40B4-BE49-F238E27FC236}">
                <a16:creationId xmlns:a16="http://schemas.microsoft.com/office/drawing/2014/main" id="{C37C3C22-5707-0945-AF66-A8C19F14F654}"/>
              </a:ext>
            </a:extLst>
          </p:cNvPr>
          <p:cNvSpPr/>
          <p:nvPr/>
        </p:nvSpPr>
        <p:spPr>
          <a:xfrm>
            <a:off x="8443913" y="6590959"/>
            <a:ext cx="7278024" cy="35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Text Placeholder 3">
            <a:extLst>
              <a:ext uri="{FF2B5EF4-FFF2-40B4-BE49-F238E27FC236}">
                <a16:creationId xmlns:a16="http://schemas.microsoft.com/office/drawing/2014/main" id="{360A5BD4-979A-EF43-8C1A-26D2DF482F97}"/>
              </a:ext>
            </a:extLst>
          </p:cNvPr>
          <p:cNvSpPr txBox="1">
            <a:spLocks/>
          </p:cNvSpPr>
          <p:nvPr/>
        </p:nvSpPr>
        <p:spPr>
          <a:xfrm>
            <a:off x="8893719" y="6960335"/>
            <a:ext cx="6149430"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02</a:t>
            </a:r>
            <a:r>
              <a:rPr lang="ar-EG" sz="2800" dirty="0"/>
              <a:t>. </a:t>
            </a:r>
          </a:p>
          <a:p>
            <a:pPr algn="r" defTabSz="1828800" rtl="1">
              <a:lnSpc>
                <a:spcPts val="4200"/>
              </a:lnSpc>
              <a:spcAft>
                <a:spcPts val="1800"/>
              </a:spcAft>
              <a:buNone/>
            </a:pPr>
            <a:r>
              <a:rPr lang="ar-EG" sz="2800" dirty="0"/>
              <a:t>هل أحسست بالرغبة في النقر عليه؟</a:t>
            </a:r>
            <a:endParaRPr lang="en-US" sz="2800" spc="40" dirty="0">
              <a:latin typeface="Optimistic Text" panose="020B0503020203020204" pitchFamily="34" charset="0"/>
              <a:sym typeface="Arial"/>
            </a:endParaRPr>
          </a:p>
        </p:txBody>
      </p:sp>
      <p:sp>
        <p:nvSpPr>
          <p:cNvPr id="15" name="Rectangle 14">
            <a:extLst>
              <a:ext uri="{FF2B5EF4-FFF2-40B4-BE49-F238E27FC236}">
                <a16:creationId xmlns:a16="http://schemas.microsoft.com/office/drawing/2014/main" id="{603E2EC8-1363-9B4C-B314-EC99D8EE922D}"/>
              </a:ext>
            </a:extLst>
          </p:cNvPr>
          <p:cNvSpPr/>
          <p:nvPr/>
        </p:nvSpPr>
        <p:spPr>
          <a:xfrm>
            <a:off x="15957550" y="6590959"/>
            <a:ext cx="7278024" cy="35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Text Placeholder 3">
            <a:extLst>
              <a:ext uri="{FF2B5EF4-FFF2-40B4-BE49-F238E27FC236}">
                <a16:creationId xmlns:a16="http://schemas.microsoft.com/office/drawing/2014/main" id="{BA18122A-9439-B34C-9095-1811DC477B45}"/>
              </a:ext>
            </a:extLst>
          </p:cNvPr>
          <p:cNvSpPr txBox="1">
            <a:spLocks/>
          </p:cNvSpPr>
          <p:nvPr/>
        </p:nvSpPr>
        <p:spPr>
          <a:xfrm>
            <a:off x="16407356" y="6960335"/>
            <a:ext cx="5913817"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01</a:t>
            </a:r>
            <a:r>
              <a:rPr lang="ar-EG" sz="2800" dirty="0"/>
              <a:t>. </a:t>
            </a:r>
          </a:p>
          <a:p>
            <a:pPr algn="r" defTabSz="1828800" rtl="1">
              <a:lnSpc>
                <a:spcPts val="4200"/>
              </a:lnSpc>
              <a:spcAft>
                <a:spcPts val="1800"/>
              </a:spcAft>
              <a:buNone/>
            </a:pPr>
            <a:r>
              <a:rPr lang="ar-EG" sz="2800" dirty="0"/>
              <a:t>هل سبق لك أن واجهت عناوين </a:t>
            </a:r>
            <a:r>
              <a:rPr lang="ar-EG" sz="2800" dirty="0" err="1"/>
              <a:t>clickbait</a:t>
            </a:r>
            <a:r>
              <a:rPr lang="ar-EG" sz="2800" dirty="0"/>
              <a:t>؟</a:t>
            </a:r>
            <a:endParaRPr lang="en-US" sz="2800" spc="40" dirty="0">
              <a:latin typeface="Optimistic Text" panose="020B0503020203020204" pitchFamily="34" charset="0"/>
              <a:sym typeface="Arial"/>
            </a:endParaRPr>
          </a:p>
        </p:txBody>
      </p:sp>
      <p:grpSp>
        <p:nvGrpSpPr>
          <p:cNvPr id="19" name="Google Shape;1788;p92">
            <a:extLst>
              <a:ext uri="{FF2B5EF4-FFF2-40B4-BE49-F238E27FC236}">
                <a16:creationId xmlns:a16="http://schemas.microsoft.com/office/drawing/2014/main" id="{FAD0054D-8B4C-F64C-B4FF-2F89B9A65264}"/>
              </a:ext>
            </a:extLst>
          </p:cNvPr>
          <p:cNvGrpSpPr/>
          <p:nvPr/>
        </p:nvGrpSpPr>
        <p:grpSpPr>
          <a:xfrm>
            <a:off x="932690" y="2870297"/>
            <a:ext cx="643757" cy="1016377"/>
            <a:chOff x="14281770" y="7619220"/>
            <a:chExt cx="430910" cy="680330"/>
          </a:xfrm>
          <a:solidFill>
            <a:schemeClr val="accent2"/>
          </a:solidFill>
        </p:grpSpPr>
        <p:sp>
          <p:nvSpPr>
            <p:cNvPr id="20" name="Google Shape;1789;p92">
              <a:extLst>
                <a:ext uri="{FF2B5EF4-FFF2-40B4-BE49-F238E27FC236}">
                  <a16:creationId xmlns:a16="http://schemas.microsoft.com/office/drawing/2014/main" id="{4AB2D9FE-5918-E046-B194-E6586507764E}"/>
                </a:ext>
              </a:extLst>
            </p:cNvPr>
            <p:cNvSpPr/>
            <p:nvPr/>
          </p:nvSpPr>
          <p:spPr>
            <a:xfrm>
              <a:off x="14455870" y="7800350"/>
              <a:ext cx="82670" cy="141850"/>
            </a:xfrm>
            <a:custGeom>
              <a:avLst/>
              <a:gdLst/>
              <a:ahLst/>
              <a:cxnLst/>
              <a:rect l="l" t="t" r="r" b="b"/>
              <a:pathLst>
                <a:path w="8267" h="14185" extrusionOk="0">
                  <a:moveTo>
                    <a:pt x="3721" y="241"/>
                  </a:moveTo>
                  <a:cubicBezTo>
                    <a:pt x="1574" y="444"/>
                    <a:pt x="0" y="2374"/>
                    <a:pt x="0" y="4533"/>
                  </a:cubicBezTo>
                  <a:lnTo>
                    <a:pt x="0" y="9664"/>
                  </a:lnTo>
                  <a:cubicBezTo>
                    <a:pt x="0" y="11810"/>
                    <a:pt x="1574" y="13741"/>
                    <a:pt x="3721" y="13944"/>
                  </a:cubicBezTo>
                  <a:cubicBezTo>
                    <a:pt x="6184" y="14185"/>
                    <a:pt x="8267" y="12255"/>
                    <a:pt x="8267" y="9842"/>
                  </a:cubicBezTo>
                  <a:lnTo>
                    <a:pt x="8267" y="4343"/>
                  </a:lnTo>
                  <a:cubicBezTo>
                    <a:pt x="8267" y="1930"/>
                    <a:pt x="6184" y="0"/>
                    <a:pt x="3721" y="241"/>
                  </a:cubicBezTo>
                  <a:close/>
                  <a:moveTo>
                    <a:pt x="5511" y="9842"/>
                  </a:moveTo>
                  <a:cubicBezTo>
                    <a:pt x="5511" y="10604"/>
                    <a:pt x="4889" y="11214"/>
                    <a:pt x="4140" y="11214"/>
                  </a:cubicBezTo>
                  <a:cubicBezTo>
                    <a:pt x="3378" y="11214"/>
                    <a:pt x="2755" y="10604"/>
                    <a:pt x="2755" y="9842"/>
                  </a:cubicBezTo>
                  <a:lnTo>
                    <a:pt x="2755" y="4343"/>
                  </a:lnTo>
                  <a:cubicBezTo>
                    <a:pt x="2755" y="3581"/>
                    <a:pt x="3378" y="2971"/>
                    <a:pt x="4140" y="2971"/>
                  </a:cubicBezTo>
                  <a:cubicBezTo>
                    <a:pt x="4889" y="2971"/>
                    <a:pt x="5511" y="3581"/>
                    <a:pt x="5511" y="43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1790;p92">
              <a:extLst>
                <a:ext uri="{FF2B5EF4-FFF2-40B4-BE49-F238E27FC236}">
                  <a16:creationId xmlns:a16="http://schemas.microsoft.com/office/drawing/2014/main" id="{856EF4E2-ACD6-4A46-9BD5-FA1DA85D5C5B}"/>
                </a:ext>
              </a:extLst>
            </p:cNvPr>
            <p:cNvSpPr/>
            <p:nvPr/>
          </p:nvSpPr>
          <p:spPr>
            <a:xfrm>
              <a:off x="14281770" y="7619220"/>
              <a:ext cx="430910" cy="680330"/>
            </a:xfrm>
            <a:custGeom>
              <a:avLst/>
              <a:gdLst/>
              <a:ahLst/>
              <a:cxnLst/>
              <a:rect l="l" t="t" r="r" b="b"/>
              <a:pathLst>
                <a:path w="43091" h="68033" extrusionOk="0">
                  <a:moveTo>
                    <a:pt x="22923" y="9207"/>
                  </a:moveTo>
                  <a:lnTo>
                    <a:pt x="22923" y="457"/>
                  </a:lnTo>
                  <a:cubicBezTo>
                    <a:pt x="22923" y="203"/>
                    <a:pt x="22707" y="0"/>
                    <a:pt x="22466" y="0"/>
                  </a:cubicBezTo>
                  <a:lnTo>
                    <a:pt x="20624" y="0"/>
                  </a:lnTo>
                  <a:cubicBezTo>
                    <a:pt x="20383" y="0"/>
                    <a:pt x="20167" y="203"/>
                    <a:pt x="20167" y="457"/>
                  </a:cubicBezTo>
                  <a:lnTo>
                    <a:pt x="20167" y="9220"/>
                  </a:lnTo>
                  <a:cubicBezTo>
                    <a:pt x="8928" y="9969"/>
                    <a:pt x="0" y="19735"/>
                    <a:pt x="0" y="31203"/>
                  </a:cubicBezTo>
                  <a:lnTo>
                    <a:pt x="0" y="45796"/>
                  </a:lnTo>
                  <a:cubicBezTo>
                    <a:pt x="0" y="57848"/>
                    <a:pt x="9867" y="68033"/>
                    <a:pt x="21920" y="67830"/>
                  </a:cubicBezTo>
                  <a:cubicBezTo>
                    <a:pt x="33629" y="67627"/>
                    <a:pt x="43091" y="58039"/>
                    <a:pt x="43091" y="46291"/>
                  </a:cubicBezTo>
                  <a:lnTo>
                    <a:pt x="43091" y="30708"/>
                  </a:lnTo>
                  <a:cubicBezTo>
                    <a:pt x="43091" y="19291"/>
                    <a:pt x="34162" y="9918"/>
                    <a:pt x="22923" y="9207"/>
                  </a:cubicBezTo>
                  <a:close/>
                  <a:moveTo>
                    <a:pt x="40335" y="46291"/>
                  </a:moveTo>
                  <a:cubicBezTo>
                    <a:pt x="40335" y="56883"/>
                    <a:pt x="31508" y="65468"/>
                    <a:pt x="20828" y="65074"/>
                  </a:cubicBezTo>
                  <a:cubicBezTo>
                    <a:pt x="10655" y="64681"/>
                    <a:pt x="2755" y="56006"/>
                    <a:pt x="2755" y="45821"/>
                  </a:cubicBezTo>
                  <a:lnTo>
                    <a:pt x="2755" y="31165"/>
                  </a:lnTo>
                  <a:cubicBezTo>
                    <a:pt x="2755" y="20993"/>
                    <a:pt x="10655" y="12318"/>
                    <a:pt x="20828" y="11925"/>
                  </a:cubicBezTo>
                  <a:cubicBezTo>
                    <a:pt x="31508" y="11531"/>
                    <a:pt x="40335" y="20104"/>
                    <a:pt x="40335" y="30708"/>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385281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food&#10;&#10;Description automatically generated">
            <a:extLst>
              <a:ext uri="{FF2B5EF4-FFF2-40B4-BE49-F238E27FC236}">
                <a16:creationId xmlns:a16="http://schemas.microsoft.com/office/drawing/2014/main" id="{C76FFE39-A642-B730-6F4C-77B555941E34}"/>
              </a:ext>
            </a:extLst>
          </p:cNvPr>
          <p:cNvPicPr>
            <a:picLocks noChangeAspect="1"/>
          </p:cNvPicPr>
          <p:nvPr/>
        </p:nvPicPr>
        <p:blipFill>
          <a:blip r:embed="rId3"/>
          <a:stretch>
            <a:fillRect/>
          </a:stretch>
        </p:blipFill>
        <p:spPr>
          <a:xfrm>
            <a:off x="12193587" y="9524"/>
            <a:ext cx="12193588" cy="13690623"/>
          </a:xfrm>
          <a:prstGeom prst="rect">
            <a:avLst/>
          </a:prstGeom>
        </p:spPr>
      </p:pic>
      <p:sp>
        <p:nvSpPr>
          <p:cNvPr id="8" name="TextBox 7">
            <a:extLst>
              <a:ext uri="{FF2B5EF4-FFF2-40B4-BE49-F238E27FC236}">
                <a16:creationId xmlns:a16="http://schemas.microsoft.com/office/drawing/2014/main" id="{A5DEA061-FB38-794B-8EFC-CB2BE8B4A2FE}"/>
              </a:ext>
            </a:extLst>
          </p:cNvPr>
          <p:cNvSpPr txBox="1"/>
          <p:nvPr/>
        </p:nvSpPr>
        <p:spPr>
          <a:xfrm>
            <a:off x="947631" y="12192000"/>
            <a:ext cx="7816956" cy="5905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Title 2">
            <a:extLst>
              <a:ext uri="{FF2B5EF4-FFF2-40B4-BE49-F238E27FC236}">
                <a16:creationId xmlns:a16="http://schemas.microsoft.com/office/drawing/2014/main" id="{260FF424-077C-0548-83B8-30CF48EA564F}"/>
              </a:ext>
            </a:extLst>
          </p:cNvPr>
          <p:cNvSpPr txBox="1">
            <a:spLocks/>
          </p:cNvSpPr>
          <p:nvPr/>
        </p:nvSpPr>
        <p:spPr>
          <a:xfrm>
            <a:off x="932690" y="4099560"/>
            <a:ext cx="10328276"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err="1"/>
              <a:t>التدعيمات</a:t>
            </a:r>
            <a:endParaRPr lang="en-US" dirty="0"/>
          </a:p>
        </p:txBody>
      </p:sp>
      <p:sp>
        <p:nvSpPr>
          <p:cNvPr id="10" name="Text Placeholder 3">
            <a:extLst>
              <a:ext uri="{FF2B5EF4-FFF2-40B4-BE49-F238E27FC236}">
                <a16:creationId xmlns:a16="http://schemas.microsoft.com/office/drawing/2014/main" id="{C59B5C9C-49FA-0D46-BC3E-4552C25F7681}"/>
              </a:ext>
            </a:extLst>
          </p:cNvPr>
          <p:cNvSpPr txBox="1">
            <a:spLocks/>
          </p:cNvSpPr>
          <p:nvPr/>
        </p:nvSpPr>
        <p:spPr>
          <a:xfrm>
            <a:off x="933450" y="6748145"/>
            <a:ext cx="10327516" cy="323405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dirty="0"/>
              <a:t>من السهل التعرف على معظم الإعلانات، ولكن في بعض الأحيان يستخدم المعلنون المصادقات والمحتوى المدعوم لجعل إعلان يندمج مع المحتوى الصحفي. </a:t>
            </a:r>
          </a:p>
          <a:p>
            <a:pPr algn="r" defTabSz="1828800" rtl="1">
              <a:lnSpc>
                <a:spcPts val="4200"/>
              </a:lnSpc>
              <a:spcAft>
                <a:spcPts val="1800"/>
              </a:spcAft>
              <a:buNone/>
            </a:pPr>
            <a:r>
              <a:rPr lang="ar-EG" sz="2800" b="1" spc="40" dirty="0" err="1">
                <a:solidFill>
                  <a:schemeClr val="accent1"/>
                </a:solidFill>
                <a:latin typeface="Optimistic Text" panose="020B0503020203020204" pitchFamily="34" charset="0"/>
              </a:rPr>
              <a:t>التدعيمات</a:t>
            </a:r>
            <a:r>
              <a:rPr lang="ar-EG" sz="2800" dirty="0"/>
              <a:t> هي عندما تدفع الشركات للأشخاص للإعلان عن منتجاتهم على ملفاتهم الشخصية على وسائل التواصل الاجتماعي من خلال المنشورات الدعائية.</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grpSp>
        <p:nvGrpSpPr>
          <p:cNvPr id="18" name="Google Shape;2995;p97">
            <a:extLst>
              <a:ext uri="{FF2B5EF4-FFF2-40B4-BE49-F238E27FC236}">
                <a16:creationId xmlns:a16="http://schemas.microsoft.com/office/drawing/2014/main" id="{B0B44155-E6EC-1A4A-884E-1474406AFB69}"/>
              </a:ext>
            </a:extLst>
          </p:cNvPr>
          <p:cNvGrpSpPr/>
          <p:nvPr/>
        </p:nvGrpSpPr>
        <p:grpSpPr>
          <a:xfrm>
            <a:off x="932690" y="4132042"/>
            <a:ext cx="1062156" cy="1062156"/>
            <a:chOff x="1414204" y="343091"/>
            <a:chExt cx="71043" cy="71043"/>
          </a:xfrm>
          <a:solidFill>
            <a:schemeClr val="accent2"/>
          </a:solidFill>
        </p:grpSpPr>
        <p:sp>
          <p:nvSpPr>
            <p:cNvPr id="19" name="Google Shape;2996;p97">
              <a:extLst>
                <a:ext uri="{FF2B5EF4-FFF2-40B4-BE49-F238E27FC236}">
                  <a16:creationId xmlns:a16="http://schemas.microsoft.com/office/drawing/2014/main" id="{6530E5BF-51B0-E443-8A11-47C9C31A2FE9}"/>
                </a:ext>
              </a:extLst>
            </p:cNvPr>
            <p:cNvSpPr/>
            <p:nvPr/>
          </p:nvSpPr>
          <p:spPr>
            <a:xfrm>
              <a:off x="1414204" y="343091"/>
              <a:ext cx="71043" cy="71043"/>
            </a:xfrm>
            <a:custGeom>
              <a:avLst/>
              <a:gdLst/>
              <a:ahLst/>
              <a:cxnLst/>
              <a:rect l="l" t="t" r="r" b="b"/>
              <a:pathLst>
                <a:path w="71043" h="71043" extrusionOk="0">
                  <a:moveTo>
                    <a:pt x="31889" y="2260"/>
                  </a:moveTo>
                  <a:cubicBezTo>
                    <a:pt x="16370" y="3898"/>
                    <a:pt x="3898" y="16382"/>
                    <a:pt x="2260" y="31889"/>
                  </a:cubicBezTo>
                  <a:cubicBezTo>
                    <a:pt x="0" y="53187"/>
                    <a:pt x="17856" y="71043"/>
                    <a:pt x="39154" y="68783"/>
                  </a:cubicBezTo>
                  <a:cubicBezTo>
                    <a:pt x="54673" y="67144"/>
                    <a:pt x="67144" y="54673"/>
                    <a:pt x="68783" y="39154"/>
                  </a:cubicBezTo>
                  <a:cubicBezTo>
                    <a:pt x="71043" y="17868"/>
                    <a:pt x="53174" y="0"/>
                    <a:pt x="31889" y="2260"/>
                  </a:cubicBezTo>
                  <a:close/>
                  <a:moveTo>
                    <a:pt x="32181" y="66052"/>
                  </a:moveTo>
                  <a:cubicBezTo>
                    <a:pt x="17945" y="64541"/>
                    <a:pt x="6502" y="53098"/>
                    <a:pt x="4978" y="38862"/>
                  </a:cubicBezTo>
                  <a:cubicBezTo>
                    <a:pt x="2908" y="19316"/>
                    <a:pt x="19304" y="2921"/>
                    <a:pt x="38849" y="4991"/>
                  </a:cubicBezTo>
                  <a:cubicBezTo>
                    <a:pt x="53086" y="6502"/>
                    <a:pt x="64541" y="17945"/>
                    <a:pt x="66052" y="32194"/>
                  </a:cubicBezTo>
                  <a:cubicBezTo>
                    <a:pt x="68122" y="51739"/>
                    <a:pt x="51727" y="68135"/>
                    <a:pt x="32181" y="6605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2997;p97">
              <a:extLst>
                <a:ext uri="{FF2B5EF4-FFF2-40B4-BE49-F238E27FC236}">
                  <a16:creationId xmlns:a16="http://schemas.microsoft.com/office/drawing/2014/main" id="{337DE131-1842-404A-90E8-7FA110486CA8}"/>
                </a:ext>
              </a:extLst>
            </p:cNvPr>
            <p:cNvSpPr/>
            <p:nvPr/>
          </p:nvSpPr>
          <p:spPr>
            <a:xfrm>
              <a:off x="1437058" y="360746"/>
              <a:ext cx="25323" cy="35750"/>
            </a:xfrm>
            <a:custGeom>
              <a:avLst/>
              <a:gdLst/>
              <a:ahLst/>
              <a:cxnLst/>
              <a:rect l="l" t="t" r="r" b="b"/>
              <a:pathLst>
                <a:path w="25323" h="35750" extrusionOk="0">
                  <a:moveTo>
                    <a:pt x="17246" y="16497"/>
                  </a:moveTo>
                  <a:lnTo>
                    <a:pt x="14046" y="16497"/>
                  </a:lnTo>
                  <a:lnTo>
                    <a:pt x="14046" y="6413"/>
                  </a:lnTo>
                  <a:lnTo>
                    <a:pt x="22745" y="6413"/>
                  </a:lnTo>
                  <a:cubicBezTo>
                    <a:pt x="22999" y="6413"/>
                    <a:pt x="23202" y="6210"/>
                    <a:pt x="23202" y="5956"/>
                  </a:cubicBezTo>
                  <a:lnTo>
                    <a:pt x="23202" y="4127"/>
                  </a:lnTo>
                  <a:cubicBezTo>
                    <a:pt x="23202" y="3873"/>
                    <a:pt x="22999" y="3657"/>
                    <a:pt x="22745" y="3657"/>
                  </a:cubicBezTo>
                  <a:lnTo>
                    <a:pt x="14046" y="3657"/>
                  </a:lnTo>
                  <a:lnTo>
                    <a:pt x="14046" y="457"/>
                  </a:lnTo>
                  <a:cubicBezTo>
                    <a:pt x="14046" y="203"/>
                    <a:pt x="13830" y="0"/>
                    <a:pt x="13576" y="0"/>
                  </a:cubicBezTo>
                  <a:lnTo>
                    <a:pt x="11747" y="0"/>
                  </a:lnTo>
                  <a:cubicBezTo>
                    <a:pt x="11493" y="0"/>
                    <a:pt x="11290" y="203"/>
                    <a:pt x="11290" y="457"/>
                  </a:cubicBezTo>
                  <a:lnTo>
                    <a:pt x="11290" y="3657"/>
                  </a:lnTo>
                  <a:lnTo>
                    <a:pt x="8077" y="3657"/>
                  </a:lnTo>
                  <a:cubicBezTo>
                    <a:pt x="3606" y="3657"/>
                    <a:pt x="0" y="7454"/>
                    <a:pt x="304" y="11988"/>
                  </a:cubicBezTo>
                  <a:cubicBezTo>
                    <a:pt x="584" y="16128"/>
                    <a:pt x="4216" y="19240"/>
                    <a:pt x="8356" y="19240"/>
                  </a:cubicBezTo>
                  <a:lnTo>
                    <a:pt x="11290" y="19240"/>
                  </a:lnTo>
                  <a:lnTo>
                    <a:pt x="11290" y="29324"/>
                  </a:lnTo>
                  <a:lnTo>
                    <a:pt x="2578" y="29324"/>
                  </a:lnTo>
                  <a:cubicBezTo>
                    <a:pt x="2336" y="29324"/>
                    <a:pt x="2120" y="29540"/>
                    <a:pt x="2120" y="29794"/>
                  </a:cubicBezTo>
                  <a:lnTo>
                    <a:pt x="2120" y="31622"/>
                  </a:lnTo>
                  <a:cubicBezTo>
                    <a:pt x="2120" y="31876"/>
                    <a:pt x="2336" y="32080"/>
                    <a:pt x="2578" y="32080"/>
                  </a:cubicBezTo>
                  <a:lnTo>
                    <a:pt x="11290" y="32080"/>
                  </a:lnTo>
                  <a:lnTo>
                    <a:pt x="11290" y="35293"/>
                  </a:lnTo>
                  <a:cubicBezTo>
                    <a:pt x="11290" y="35547"/>
                    <a:pt x="11493" y="35750"/>
                    <a:pt x="11747" y="35750"/>
                  </a:cubicBezTo>
                  <a:lnTo>
                    <a:pt x="13576" y="35750"/>
                  </a:lnTo>
                  <a:cubicBezTo>
                    <a:pt x="13830" y="35750"/>
                    <a:pt x="14046" y="35547"/>
                    <a:pt x="14046" y="35293"/>
                  </a:cubicBezTo>
                  <a:lnTo>
                    <a:pt x="14046" y="32080"/>
                  </a:lnTo>
                  <a:lnTo>
                    <a:pt x="16967" y="32080"/>
                  </a:lnTo>
                  <a:cubicBezTo>
                    <a:pt x="21120" y="32080"/>
                    <a:pt x="24739" y="28956"/>
                    <a:pt x="25018" y="24815"/>
                  </a:cubicBezTo>
                  <a:cubicBezTo>
                    <a:pt x="25323" y="20294"/>
                    <a:pt x="21716" y="16497"/>
                    <a:pt x="17246" y="16497"/>
                  </a:cubicBezTo>
                  <a:close/>
                  <a:moveTo>
                    <a:pt x="22263" y="24790"/>
                  </a:moveTo>
                  <a:cubicBezTo>
                    <a:pt x="21996" y="27419"/>
                    <a:pt x="19659" y="29324"/>
                    <a:pt x="17018" y="29324"/>
                  </a:cubicBezTo>
                  <a:lnTo>
                    <a:pt x="14046" y="29324"/>
                  </a:lnTo>
                  <a:lnTo>
                    <a:pt x="14046" y="19240"/>
                  </a:lnTo>
                  <a:lnTo>
                    <a:pt x="17246" y="19240"/>
                  </a:lnTo>
                  <a:cubicBezTo>
                    <a:pt x="20193" y="19240"/>
                    <a:pt x="22555" y="21793"/>
                    <a:pt x="22263" y="24790"/>
                  </a:cubicBezTo>
                  <a:close/>
                  <a:moveTo>
                    <a:pt x="8077" y="16497"/>
                  </a:moveTo>
                  <a:cubicBezTo>
                    <a:pt x="5130" y="16497"/>
                    <a:pt x="2768" y="13957"/>
                    <a:pt x="3060" y="10947"/>
                  </a:cubicBezTo>
                  <a:cubicBezTo>
                    <a:pt x="3327" y="8331"/>
                    <a:pt x="5664" y="6413"/>
                    <a:pt x="8305" y="6413"/>
                  </a:cubicBezTo>
                  <a:lnTo>
                    <a:pt x="11290" y="6413"/>
                  </a:lnTo>
                  <a:lnTo>
                    <a:pt x="11290" y="16497"/>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2" name="TextBox 21">
            <a:extLst>
              <a:ext uri="{FF2B5EF4-FFF2-40B4-BE49-F238E27FC236}">
                <a16:creationId xmlns:a16="http://schemas.microsoft.com/office/drawing/2014/main" id="{14ADE9ED-95D6-6F42-971F-5340AD5E8A78}"/>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43</a:t>
            </a:fld>
            <a:endParaRPr lang="en-US" dirty="0">
              <a:solidFill>
                <a:schemeClr val="bg2"/>
              </a:solidFill>
            </a:endParaRPr>
          </a:p>
        </p:txBody>
      </p:sp>
    </p:spTree>
    <p:extLst>
      <p:ext uri="{BB962C8B-B14F-4D97-AF65-F5344CB8AC3E}">
        <p14:creationId xmlns:p14="http://schemas.microsoft.com/office/powerpoint/2010/main" val="117361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ar&#10;&#10;Description automatically generated with medium confidence">
            <a:extLst>
              <a:ext uri="{FF2B5EF4-FFF2-40B4-BE49-F238E27FC236}">
                <a16:creationId xmlns:a16="http://schemas.microsoft.com/office/drawing/2014/main" id="{B858D902-2E69-8A9F-1E3D-C1E0130B10C0}"/>
              </a:ext>
            </a:extLst>
          </p:cNvPr>
          <p:cNvPicPr>
            <a:picLocks noChangeAspect="1"/>
          </p:cNvPicPr>
          <p:nvPr/>
        </p:nvPicPr>
        <p:blipFill rotWithShape="1">
          <a:blip r:embed="rId3"/>
          <a:srcRect l="34635" t="-120" r="6127" b="120"/>
          <a:stretch/>
        </p:blipFill>
        <p:spPr>
          <a:xfrm>
            <a:off x="12172950" y="-16498"/>
            <a:ext cx="12214225" cy="13732497"/>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6" name="TextBox 5">
            <a:extLst>
              <a:ext uri="{FF2B5EF4-FFF2-40B4-BE49-F238E27FC236}">
                <a16:creationId xmlns:a16="http://schemas.microsoft.com/office/drawing/2014/main" id="{AF50CBCE-65F7-6444-8AF3-2450D6A478BF}"/>
              </a:ext>
            </a:extLst>
          </p:cNvPr>
          <p:cNvSpPr txBox="1"/>
          <p:nvPr/>
        </p:nvSpPr>
        <p:spPr>
          <a:xfrm>
            <a:off x="947631" y="12039600"/>
            <a:ext cx="7496282" cy="742950"/>
          </a:xfrm>
          <a:prstGeom prst="rect">
            <a:avLst/>
          </a:prstGeom>
          <a:noFill/>
        </p:spPr>
        <p:txBody>
          <a:bodyPr wrap="square" lIns="0" tIns="0" rIns="0" bIns="0" rtlCol="0" anchor="b">
            <a:noAutofit/>
          </a:bodyPr>
          <a:lstStyle/>
          <a:p>
            <a:pPr algn="r" defTabSz="1828800" rtl="1">
              <a:lnSpc>
                <a:spcPts val="2400"/>
              </a:lnSpc>
              <a:defRPr/>
            </a:pPr>
            <a:r>
              <a:rPr lang="ar-EG" sz="1600" dirty="0"/>
              <a:t>المصدر: اللجنة الفيدرالية للتجارة. (بدون تاريخ.). أدلة المصادقة الصادرة عن لجنة التجارة الفيدرالية: ما يسأله الناس. لجنة التجارة الفيدرالية.</a:t>
            </a:r>
            <a:endParaRPr lang="en-US"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Title 2">
            <a:extLst>
              <a:ext uri="{FF2B5EF4-FFF2-40B4-BE49-F238E27FC236}">
                <a16:creationId xmlns:a16="http://schemas.microsoft.com/office/drawing/2014/main" id="{E9624FFD-32EF-DE45-B2B2-17441BD80527}"/>
              </a:ext>
            </a:extLst>
          </p:cNvPr>
          <p:cNvSpPr txBox="1">
            <a:spLocks/>
          </p:cNvSpPr>
          <p:nvPr/>
        </p:nvSpPr>
        <p:spPr>
          <a:xfrm>
            <a:off x="932690" y="4107147"/>
            <a:ext cx="9890886"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محتوى مدعوم</a:t>
            </a:r>
            <a:endParaRPr lang="en-US" dirty="0"/>
          </a:p>
        </p:txBody>
      </p:sp>
      <p:sp>
        <p:nvSpPr>
          <p:cNvPr id="9" name="Text Placeholder 3">
            <a:extLst>
              <a:ext uri="{FF2B5EF4-FFF2-40B4-BE49-F238E27FC236}">
                <a16:creationId xmlns:a16="http://schemas.microsoft.com/office/drawing/2014/main" id="{B8F6F837-2B50-6340-874A-E23ACB8D0014}"/>
              </a:ext>
            </a:extLst>
          </p:cNvPr>
          <p:cNvSpPr txBox="1">
            <a:spLocks/>
          </p:cNvSpPr>
          <p:nvPr/>
        </p:nvSpPr>
        <p:spPr>
          <a:xfrm>
            <a:off x="933450" y="6755732"/>
            <a:ext cx="9890126" cy="257302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solidFill>
                  <a:schemeClr val="accent1"/>
                </a:solidFill>
                <a:latin typeface="Optimistic Text" panose="020B0503020203020204" pitchFamily="34" charset="0"/>
              </a:rPr>
              <a:t>المحتوى المدعوم </a:t>
            </a:r>
            <a:r>
              <a:rPr lang="ar-EG" sz="2800" dirty="0"/>
              <a:t>هو إعلان يتم إنشاؤه ليبدو كمصدر معلومات أو مقالة إخبارية محايدة. تنشر المواقع الإخبارية عبر الإنترنت محتوى مدعوم، وهو موجودة أيضًا على وسائل التواصل الاجتماعي وحسابات المؤثرين المفضلين لديك.</a:t>
            </a:r>
            <a:endParaRPr lang="en-US" sz="2800" spc="40" dirty="0">
              <a:latin typeface="Optimistic Text" panose="020B0503020203020204" pitchFamily="34" charset="0"/>
              <a:sym typeface="Arial"/>
            </a:endParaRPr>
          </a:p>
        </p:txBody>
      </p:sp>
      <p:grpSp>
        <p:nvGrpSpPr>
          <p:cNvPr id="17" name="Google Shape;3580;p100">
            <a:extLst>
              <a:ext uri="{FF2B5EF4-FFF2-40B4-BE49-F238E27FC236}">
                <a16:creationId xmlns:a16="http://schemas.microsoft.com/office/drawing/2014/main" id="{E2821219-C012-D549-98D4-1BDCBDEB93C3}"/>
              </a:ext>
            </a:extLst>
          </p:cNvPr>
          <p:cNvGrpSpPr/>
          <p:nvPr/>
        </p:nvGrpSpPr>
        <p:grpSpPr>
          <a:xfrm>
            <a:off x="932690" y="4139629"/>
            <a:ext cx="1059614" cy="1020413"/>
            <a:chOff x="1622817" y="343325"/>
            <a:chExt cx="72928" cy="70230"/>
          </a:xfrm>
          <a:solidFill>
            <a:schemeClr val="accent2"/>
          </a:solidFill>
        </p:grpSpPr>
        <p:sp>
          <p:nvSpPr>
            <p:cNvPr id="18" name="Google Shape;3581;p100">
              <a:extLst>
                <a:ext uri="{FF2B5EF4-FFF2-40B4-BE49-F238E27FC236}">
                  <a16:creationId xmlns:a16="http://schemas.microsoft.com/office/drawing/2014/main" id="{1A24BD6F-4714-8249-92DD-7A773944B044}"/>
                </a:ext>
              </a:extLst>
            </p:cNvPr>
            <p:cNvSpPr/>
            <p:nvPr/>
          </p:nvSpPr>
          <p:spPr>
            <a:xfrm>
              <a:off x="1647831" y="372661"/>
              <a:ext cx="10071" cy="10083"/>
            </a:xfrm>
            <a:custGeom>
              <a:avLst/>
              <a:gdLst/>
              <a:ahLst/>
              <a:cxnLst/>
              <a:rect l="l" t="t" r="r" b="b"/>
              <a:pathLst>
                <a:path w="10071" h="10083" extrusionOk="0">
                  <a:moveTo>
                    <a:pt x="5041" y="10083"/>
                  </a:moveTo>
                  <a:cubicBezTo>
                    <a:pt x="2247" y="10083"/>
                    <a:pt x="0" y="7810"/>
                    <a:pt x="0" y="5041"/>
                  </a:cubicBezTo>
                  <a:cubicBezTo>
                    <a:pt x="0" y="2260"/>
                    <a:pt x="2247"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299" y="7327"/>
                    <a:pt x="7327" y="6299"/>
                    <a:pt x="7327" y="5041"/>
                  </a:cubicBezTo>
                  <a:cubicBezTo>
                    <a:pt x="7327" y="3771"/>
                    <a:pt x="6299"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9" name="Google Shape;3582;p100">
              <a:extLst>
                <a:ext uri="{FF2B5EF4-FFF2-40B4-BE49-F238E27FC236}">
                  <a16:creationId xmlns:a16="http://schemas.microsoft.com/office/drawing/2014/main" id="{40EB85C4-C6AD-3446-92D6-CCB79E65C56E}"/>
                </a:ext>
              </a:extLst>
            </p:cNvPr>
            <p:cNvSpPr/>
            <p:nvPr/>
          </p:nvSpPr>
          <p:spPr>
            <a:xfrm>
              <a:off x="1634994" y="372661"/>
              <a:ext cx="10071" cy="10083"/>
            </a:xfrm>
            <a:custGeom>
              <a:avLst/>
              <a:gdLst/>
              <a:ahLst/>
              <a:cxnLst/>
              <a:rect l="l" t="t" r="r" b="b"/>
              <a:pathLst>
                <a:path w="10071" h="10083" extrusionOk="0">
                  <a:moveTo>
                    <a:pt x="5041" y="10083"/>
                  </a:moveTo>
                  <a:cubicBezTo>
                    <a:pt x="2260" y="10083"/>
                    <a:pt x="0" y="7810"/>
                    <a:pt x="0" y="5041"/>
                  </a:cubicBezTo>
                  <a:cubicBezTo>
                    <a:pt x="0" y="2260"/>
                    <a:pt x="2260"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0" name="Google Shape;3583;p100">
              <a:extLst>
                <a:ext uri="{FF2B5EF4-FFF2-40B4-BE49-F238E27FC236}">
                  <a16:creationId xmlns:a16="http://schemas.microsoft.com/office/drawing/2014/main" id="{DB82474F-65E4-8A4A-9E1C-34EF52DEABE5}"/>
                </a:ext>
              </a:extLst>
            </p:cNvPr>
            <p:cNvSpPr/>
            <p:nvPr/>
          </p:nvSpPr>
          <p:spPr>
            <a:xfrm>
              <a:off x="1660667" y="372661"/>
              <a:ext cx="10071" cy="10083"/>
            </a:xfrm>
            <a:custGeom>
              <a:avLst/>
              <a:gdLst/>
              <a:ahLst/>
              <a:cxnLst/>
              <a:rect l="l" t="t" r="r" b="b"/>
              <a:pathLst>
                <a:path w="10071" h="10083" extrusionOk="0">
                  <a:moveTo>
                    <a:pt x="5029" y="10083"/>
                  </a:moveTo>
                  <a:cubicBezTo>
                    <a:pt x="2247" y="10083"/>
                    <a:pt x="0" y="7810"/>
                    <a:pt x="0" y="5041"/>
                  </a:cubicBezTo>
                  <a:cubicBezTo>
                    <a:pt x="0" y="2260"/>
                    <a:pt x="2247" y="0"/>
                    <a:pt x="5029" y="0"/>
                  </a:cubicBezTo>
                  <a:cubicBezTo>
                    <a:pt x="7810" y="0"/>
                    <a:pt x="10071" y="2260"/>
                    <a:pt x="10071" y="5041"/>
                  </a:cubicBezTo>
                  <a:cubicBezTo>
                    <a:pt x="10071" y="7810"/>
                    <a:pt x="7810" y="10083"/>
                    <a:pt x="5029" y="10083"/>
                  </a:cubicBezTo>
                  <a:close/>
                  <a:moveTo>
                    <a:pt x="5029" y="2743"/>
                  </a:moveTo>
                  <a:cubicBezTo>
                    <a:pt x="3759" y="2743"/>
                    <a:pt x="2730" y="3771"/>
                    <a:pt x="2730" y="5041"/>
                  </a:cubicBezTo>
                  <a:cubicBezTo>
                    <a:pt x="2730" y="6299"/>
                    <a:pt x="3759" y="7327"/>
                    <a:pt x="5029" y="7327"/>
                  </a:cubicBezTo>
                  <a:cubicBezTo>
                    <a:pt x="6299" y="7327"/>
                    <a:pt x="7327" y="6299"/>
                    <a:pt x="7327" y="5041"/>
                  </a:cubicBezTo>
                  <a:cubicBezTo>
                    <a:pt x="7327" y="3771"/>
                    <a:pt x="6299" y="2743"/>
                    <a:pt x="50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3584;p100">
              <a:extLst>
                <a:ext uri="{FF2B5EF4-FFF2-40B4-BE49-F238E27FC236}">
                  <a16:creationId xmlns:a16="http://schemas.microsoft.com/office/drawing/2014/main" id="{CCE0ACB4-AAA7-8347-99F4-660A0BB25D16}"/>
                </a:ext>
              </a:extLst>
            </p:cNvPr>
            <p:cNvSpPr/>
            <p:nvPr/>
          </p:nvSpPr>
          <p:spPr>
            <a:xfrm>
              <a:off x="1637745" y="343325"/>
              <a:ext cx="58000" cy="39979"/>
            </a:xfrm>
            <a:custGeom>
              <a:avLst/>
              <a:gdLst/>
              <a:ahLst/>
              <a:cxnLst/>
              <a:rect l="l" t="t" r="r" b="b"/>
              <a:pathLst>
                <a:path w="58000" h="39979" extrusionOk="0">
                  <a:moveTo>
                    <a:pt x="56489" y="39954"/>
                  </a:moveTo>
                  <a:lnTo>
                    <a:pt x="54660" y="39801"/>
                  </a:lnTo>
                  <a:cubicBezTo>
                    <a:pt x="54419" y="39776"/>
                    <a:pt x="54229" y="39560"/>
                    <a:pt x="54254" y="39306"/>
                  </a:cubicBezTo>
                  <a:cubicBezTo>
                    <a:pt x="55244" y="27368"/>
                    <a:pt x="55232" y="15265"/>
                    <a:pt x="54216" y="3327"/>
                  </a:cubicBezTo>
                  <a:cubicBezTo>
                    <a:pt x="54178" y="3035"/>
                    <a:pt x="53886" y="2743"/>
                    <a:pt x="53581" y="2743"/>
                  </a:cubicBezTo>
                  <a:lnTo>
                    <a:pt x="457" y="2743"/>
                  </a:lnTo>
                  <a:cubicBezTo>
                    <a:pt x="203" y="2743"/>
                    <a:pt x="0" y="2552"/>
                    <a:pt x="0" y="2285"/>
                  </a:cubicBezTo>
                  <a:lnTo>
                    <a:pt x="0" y="469"/>
                  </a:lnTo>
                  <a:cubicBezTo>
                    <a:pt x="0" y="203"/>
                    <a:pt x="203" y="0"/>
                    <a:pt x="457" y="0"/>
                  </a:cubicBezTo>
                  <a:lnTo>
                    <a:pt x="53581" y="0"/>
                  </a:lnTo>
                  <a:cubicBezTo>
                    <a:pt x="55321" y="0"/>
                    <a:pt x="56794" y="1358"/>
                    <a:pt x="56946" y="3086"/>
                  </a:cubicBezTo>
                  <a:cubicBezTo>
                    <a:pt x="57988" y="15189"/>
                    <a:pt x="58000" y="27444"/>
                    <a:pt x="56997" y="39535"/>
                  </a:cubicBezTo>
                  <a:cubicBezTo>
                    <a:pt x="56972" y="39789"/>
                    <a:pt x="56756" y="39979"/>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3585;p100">
              <a:extLst>
                <a:ext uri="{FF2B5EF4-FFF2-40B4-BE49-F238E27FC236}">
                  <a16:creationId xmlns:a16="http://schemas.microsoft.com/office/drawing/2014/main" id="{EAD67D28-1280-7D44-AA54-9E9F4156A6C8}"/>
                </a:ext>
              </a:extLst>
            </p:cNvPr>
            <p:cNvSpPr/>
            <p:nvPr/>
          </p:nvSpPr>
          <p:spPr>
            <a:xfrm>
              <a:off x="1622817" y="356152"/>
              <a:ext cx="60109" cy="57403"/>
            </a:xfrm>
            <a:custGeom>
              <a:avLst/>
              <a:gdLst/>
              <a:ahLst/>
              <a:cxnLst/>
              <a:rect l="l" t="t" r="r" b="b"/>
              <a:pathLst>
                <a:path w="60109" h="57403" extrusionOk="0">
                  <a:moveTo>
                    <a:pt x="21805" y="57403"/>
                  </a:moveTo>
                  <a:cubicBezTo>
                    <a:pt x="21297" y="57403"/>
                    <a:pt x="20789" y="57276"/>
                    <a:pt x="20332" y="57035"/>
                  </a:cubicBezTo>
                  <a:cubicBezTo>
                    <a:pt x="19253" y="56476"/>
                    <a:pt x="18592" y="55397"/>
                    <a:pt x="18592" y="54190"/>
                  </a:cubicBezTo>
                  <a:lnTo>
                    <a:pt x="18592" y="43548"/>
                  </a:lnTo>
                  <a:cubicBezTo>
                    <a:pt x="18592" y="43294"/>
                    <a:pt x="18389" y="43091"/>
                    <a:pt x="18135" y="43091"/>
                  </a:cubicBezTo>
                  <a:lnTo>
                    <a:pt x="4419" y="43091"/>
                  </a:lnTo>
                  <a:cubicBezTo>
                    <a:pt x="2679" y="43091"/>
                    <a:pt x="1193" y="41732"/>
                    <a:pt x="1041" y="40004"/>
                  </a:cubicBezTo>
                  <a:cubicBezTo>
                    <a:pt x="0" y="27762"/>
                    <a:pt x="0" y="15341"/>
                    <a:pt x="1041" y="3086"/>
                  </a:cubicBezTo>
                  <a:cubicBezTo>
                    <a:pt x="1193" y="1371"/>
                    <a:pt x="2679" y="0"/>
                    <a:pt x="4419" y="0"/>
                  </a:cubicBezTo>
                  <a:lnTo>
                    <a:pt x="55676" y="0"/>
                  </a:lnTo>
                  <a:cubicBezTo>
                    <a:pt x="57416" y="0"/>
                    <a:pt x="58902" y="1371"/>
                    <a:pt x="59054" y="3086"/>
                  </a:cubicBezTo>
                  <a:cubicBezTo>
                    <a:pt x="60109" y="15341"/>
                    <a:pt x="60109" y="27762"/>
                    <a:pt x="59054" y="40004"/>
                  </a:cubicBezTo>
                  <a:cubicBezTo>
                    <a:pt x="58902" y="41732"/>
                    <a:pt x="57416" y="43091"/>
                    <a:pt x="55676" y="43091"/>
                  </a:cubicBezTo>
                  <a:lnTo>
                    <a:pt x="43738" y="43091"/>
                  </a:lnTo>
                  <a:cubicBezTo>
                    <a:pt x="43256" y="43091"/>
                    <a:pt x="42798" y="43243"/>
                    <a:pt x="42405" y="43510"/>
                  </a:cubicBezTo>
                  <a:lnTo>
                    <a:pt x="23660" y="56807"/>
                  </a:lnTo>
                  <a:cubicBezTo>
                    <a:pt x="23101" y="57200"/>
                    <a:pt x="22453" y="57403"/>
                    <a:pt x="21805" y="57403"/>
                  </a:cubicBezTo>
                  <a:close/>
                  <a:moveTo>
                    <a:pt x="4419" y="2755"/>
                  </a:moveTo>
                  <a:cubicBezTo>
                    <a:pt x="4114" y="2755"/>
                    <a:pt x="3809" y="3022"/>
                    <a:pt x="3784" y="3327"/>
                  </a:cubicBezTo>
                  <a:cubicBezTo>
                    <a:pt x="2755" y="15417"/>
                    <a:pt x="2755" y="27673"/>
                    <a:pt x="3784" y="39763"/>
                  </a:cubicBezTo>
                  <a:cubicBezTo>
                    <a:pt x="3809" y="40068"/>
                    <a:pt x="4114" y="40335"/>
                    <a:pt x="4419" y="40335"/>
                  </a:cubicBezTo>
                  <a:lnTo>
                    <a:pt x="18135" y="40335"/>
                  </a:lnTo>
                  <a:cubicBezTo>
                    <a:pt x="19900" y="40335"/>
                    <a:pt x="21335" y="41770"/>
                    <a:pt x="21335" y="43548"/>
                  </a:cubicBezTo>
                  <a:lnTo>
                    <a:pt x="21335" y="54190"/>
                  </a:lnTo>
                  <a:cubicBezTo>
                    <a:pt x="21335" y="54432"/>
                    <a:pt x="21501" y="54546"/>
                    <a:pt x="21590" y="54597"/>
                  </a:cubicBezTo>
                  <a:cubicBezTo>
                    <a:pt x="21678" y="54648"/>
                    <a:pt x="21869" y="54711"/>
                    <a:pt x="22072" y="54559"/>
                  </a:cubicBezTo>
                  <a:lnTo>
                    <a:pt x="40817" y="41262"/>
                  </a:lnTo>
                  <a:cubicBezTo>
                    <a:pt x="41681" y="40652"/>
                    <a:pt x="42684" y="40335"/>
                    <a:pt x="43738" y="40335"/>
                  </a:cubicBezTo>
                  <a:lnTo>
                    <a:pt x="55676" y="40335"/>
                  </a:lnTo>
                  <a:cubicBezTo>
                    <a:pt x="55981" y="40335"/>
                    <a:pt x="56286" y="40068"/>
                    <a:pt x="56311" y="39763"/>
                  </a:cubicBezTo>
                  <a:cubicBezTo>
                    <a:pt x="57353" y="27673"/>
                    <a:pt x="57353" y="15417"/>
                    <a:pt x="56311" y="3327"/>
                  </a:cubicBezTo>
                  <a:cubicBezTo>
                    <a:pt x="56286" y="3035"/>
                    <a:pt x="55981" y="2755"/>
                    <a:pt x="55676"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3586;p100">
              <a:extLst>
                <a:ext uri="{FF2B5EF4-FFF2-40B4-BE49-F238E27FC236}">
                  <a16:creationId xmlns:a16="http://schemas.microsoft.com/office/drawing/2014/main" id="{C69EB5FE-B10E-7B4C-83EF-1D9FAB039EE3}"/>
                </a:ext>
              </a:extLst>
            </p:cNvPr>
            <p:cNvSpPr/>
            <p:nvPr/>
          </p:nvSpPr>
          <p:spPr>
            <a:xfrm>
              <a:off x="1631332" y="349749"/>
              <a:ext cx="58000" cy="39966"/>
            </a:xfrm>
            <a:custGeom>
              <a:avLst/>
              <a:gdLst/>
              <a:ahLst/>
              <a:cxnLst/>
              <a:rect l="l" t="t" r="r" b="b"/>
              <a:pathLst>
                <a:path w="58000" h="39966" extrusionOk="0">
                  <a:moveTo>
                    <a:pt x="56489" y="39954"/>
                  </a:moveTo>
                  <a:lnTo>
                    <a:pt x="54660" y="39789"/>
                  </a:lnTo>
                  <a:cubicBezTo>
                    <a:pt x="54419" y="39763"/>
                    <a:pt x="54229" y="39560"/>
                    <a:pt x="54241" y="39293"/>
                  </a:cubicBezTo>
                  <a:cubicBezTo>
                    <a:pt x="55244" y="27355"/>
                    <a:pt x="55232" y="15265"/>
                    <a:pt x="54203" y="3314"/>
                  </a:cubicBezTo>
                  <a:cubicBezTo>
                    <a:pt x="54178" y="3022"/>
                    <a:pt x="53886" y="2743"/>
                    <a:pt x="53581" y="2743"/>
                  </a:cubicBezTo>
                  <a:lnTo>
                    <a:pt x="457" y="2743"/>
                  </a:lnTo>
                  <a:cubicBezTo>
                    <a:pt x="190" y="2743"/>
                    <a:pt x="0" y="2540"/>
                    <a:pt x="0" y="2285"/>
                  </a:cubicBezTo>
                  <a:lnTo>
                    <a:pt x="0" y="457"/>
                  </a:lnTo>
                  <a:cubicBezTo>
                    <a:pt x="0" y="203"/>
                    <a:pt x="190" y="0"/>
                    <a:pt x="457" y="0"/>
                  </a:cubicBezTo>
                  <a:lnTo>
                    <a:pt x="53581" y="0"/>
                  </a:lnTo>
                  <a:cubicBezTo>
                    <a:pt x="55321" y="0"/>
                    <a:pt x="56794" y="1346"/>
                    <a:pt x="56946" y="3086"/>
                  </a:cubicBezTo>
                  <a:cubicBezTo>
                    <a:pt x="57988" y="15176"/>
                    <a:pt x="58000" y="27432"/>
                    <a:pt x="56984" y="39535"/>
                  </a:cubicBezTo>
                  <a:cubicBezTo>
                    <a:pt x="56972" y="39776"/>
                    <a:pt x="56743" y="39966"/>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4" name="TextBox 13">
            <a:extLst>
              <a:ext uri="{FF2B5EF4-FFF2-40B4-BE49-F238E27FC236}">
                <a16:creationId xmlns:a16="http://schemas.microsoft.com/office/drawing/2014/main" id="{2132CB89-A58D-8448-944C-BF3759741EC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44</a:t>
            </a:fld>
            <a:endParaRPr lang="en-US" dirty="0">
              <a:solidFill>
                <a:schemeClr val="bg2"/>
              </a:solidFill>
            </a:endParaRPr>
          </a:p>
        </p:txBody>
      </p:sp>
    </p:spTree>
    <p:extLst>
      <p:ext uri="{BB962C8B-B14F-4D97-AF65-F5344CB8AC3E}">
        <p14:creationId xmlns:p14="http://schemas.microsoft.com/office/powerpoint/2010/main" val="215408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orking on a computer&#10;&#10;Description automatically generated with medium confidence">
            <a:extLst>
              <a:ext uri="{FF2B5EF4-FFF2-40B4-BE49-F238E27FC236}">
                <a16:creationId xmlns:a16="http://schemas.microsoft.com/office/drawing/2014/main" id="{04AFA520-2CD6-BD9E-BBFF-7D932A6C3626}"/>
              </a:ext>
            </a:extLst>
          </p:cNvPr>
          <p:cNvPicPr>
            <a:picLocks noChangeAspect="1"/>
          </p:cNvPicPr>
          <p:nvPr/>
        </p:nvPicPr>
        <p:blipFill rotWithShape="1">
          <a:blip r:embed="rId3"/>
          <a:srcRect l="8623" r="32381"/>
          <a:stretch/>
        </p:blipFill>
        <p:spPr>
          <a:xfrm>
            <a:off x="12193587" y="-28576"/>
            <a:ext cx="12193588" cy="13744575"/>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6" name="TextBox 5">
            <a:extLst>
              <a:ext uri="{FF2B5EF4-FFF2-40B4-BE49-F238E27FC236}">
                <a16:creationId xmlns:a16="http://schemas.microsoft.com/office/drawing/2014/main" id="{BD845FEF-6836-E848-A428-AD31F5562386}"/>
              </a:ext>
            </a:extLst>
          </p:cNvPr>
          <p:cNvSpPr txBox="1"/>
          <p:nvPr/>
        </p:nvSpPr>
        <p:spPr>
          <a:xfrm>
            <a:off x="947631" y="12344400"/>
            <a:ext cx="7816956" cy="4381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Text Placeholder 6">
            <a:extLst>
              <a:ext uri="{FF2B5EF4-FFF2-40B4-BE49-F238E27FC236}">
                <a16:creationId xmlns:a16="http://schemas.microsoft.com/office/drawing/2014/main" id="{EBF1C9D0-7E95-E648-BE26-6B7DB72A01A0}"/>
              </a:ext>
            </a:extLst>
          </p:cNvPr>
          <p:cNvSpPr txBox="1">
            <a:spLocks/>
          </p:cNvSpPr>
          <p:nvPr/>
        </p:nvSpPr>
        <p:spPr>
          <a:xfrm>
            <a:off x="933451" y="6373496"/>
            <a:ext cx="10574336" cy="47244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0"/>
              </a:spcAft>
              <a:buSzPct val="100000"/>
              <a:buFont typeface="Optimistic Text"/>
              <a:buNone/>
              <a:defRPr/>
            </a:pPr>
            <a:r>
              <a:rPr lang="ar-EG" sz="2800" dirty="0"/>
              <a:t>يمكنك تحديد التدعيم والمحتوى المدعوم باستخدام هذه الاستراتيجيات: </a:t>
            </a:r>
          </a:p>
          <a:p>
            <a:pPr marL="457200" indent="-457200" algn="r" defTabSz="1828800" rtl="1">
              <a:lnSpc>
                <a:spcPts val="4200"/>
              </a:lnSpc>
              <a:spcAft>
                <a:spcPts val="0"/>
              </a:spcAft>
              <a:buSzPct val="100000"/>
              <a:buFont typeface="Arial" panose="020B0604020202020204" pitchFamily="34" charset="0"/>
              <a:buChar char="•"/>
              <a:defRPr/>
            </a:pPr>
            <a:r>
              <a:rPr lang="ar-EG" sz="2800" dirty="0"/>
              <a:t>تحقق من العنوان الثانوي (من كتب المقال) للمقالة. قد يتضمن المحتوى المدعوم عبارات مثل "</a:t>
            </a:r>
            <a:r>
              <a:rPr lang="ar-EG" sz="2800" b="1" spc="40" dirty="0">
                <a:solidFill>
                  <a:schemeClr val="accent1"/>
                </a:solidFill>
                <a:latin typeface="Optimistic Text" panose="020B0503020203020204" pitchFamily="34" charset="0"/>
              </a:rPr>
              <a:t>منشور من قبل علامة تجارية</a:t>
            </a:r>
            <a:r>
              <a:rPr lang="ar-EG" sz="2800" dirty="0"/>
              <a:t>" أو "</a:t>
            </a:r>
            <a:r>
              <a:rPr lang="ar-EG" sz="2800" b="1" spc="40" dirty="0">
                <a:solidFill>
                  <a:schemeClr val="accent1"/>
                </a:solidFill>
                <a:latin typeface="Optimistic Text" panose="020B0503020203020204" pitchFamily="34" charset="0"/>
              </a:rPr>
              <a:t>محتوى من ..." </a:t>
            </a:r>
            <a:r>
              <a:rPr lang="ar-EG" sz="2800" dirty="0"/>
              <a:t>أو "</a:t>
            </a:r>
            <a:r>
              <a:rPr lang="ar-EG" sz="2800" b="1" spc="40" dirty="0">
                <a:solidFill>
                  <a:schemeClr val="accent1"/>
                </a:solidFill>
                <a:latin typeface="Optimistic Text" panose="020B0503020203020204" pitchFamily="34" charset="0"/>
              </a:rPr>
              <a:t>منشور مدفوع</a:t>
            </a:r>
            <a:r>
              <a:rPr lang="ar-EG" sz="2800" dirty="0"/>
              <a:t>" في العنوان الثانوي. قد تظهر هذه الكلمات أيضًا بخط رفيع في مكان ما داخل المقالة نفسها. </a:t>
            </a:r>
          </a:p>
          <a:p>
            <a:pPr marL="457200" indent="-457200" algn="r" defTabSz="1828800" rtl="1">
              <a:lnSpc>
                <a:spcPts val="4200"/>
              </a:lnSpc>
              <a:spcAft>
                <a:spcPts val="0"/>
              </a:spcAft>
              <a:buSzPct val="100000"/>
              <a:buFont typeface="Arial" panose="020B0604020202020204" pitchFamily="34" charset="0"/>
              <a:buChar char="•"/>
              <a:defRPr/>
            </a:pPr>
            <a:r>
              <a:rPr lang="ar-EG" sz="2800" dirty="0"/>
              <a:t>في منشورات وسائل التواصل الاجتماعي، ابحث عن علامات التصنيف التي تكشف عن التأييد أو الرعاية (على سبيل المثال، # إعلان أو # رعاية)</a:t>
            </a:r>
            <a:endParaRPr lang="en-US" sz="2800" spc="40" dirty="0">
              <a:solidFill>
                <a:srgbClr val="1C2B33"/>
              </a:solidFill>
              <a:latin typeface="Optimistic Text" panose="020B0503020203020204" pitchFamily="34" charset="0"/>
              <a:sym typeface="Arial"/>
            </a:endParaRPr>
          </a:p>
        </p:txBody>
      </p:sp>
      <p:sp>
        <p:nvSpPr>
          <p:cNvPr id="9" name="Text Placeholder 6">
            <a:extLst>
              <a:ext uri="{FF2B5EF4-FFF2-40B4-BE49-F238E27FC236}">
                <a16:creationId xmlns:a16="http://schemas.microsoft.com/office/drawing/2014/main" id="{14E8B129-9D6D-B34D-8622-3891C459E36D}"/>
              </a:ext>
            </a:extLst>
          </p:cNvPr>
          <p:cNvSpPr txBox="1">
            <a:spLocks/>
          </p:cNvSpPr>
          <p:nvPr/>
        </p:nvSpPr>
        <p:spPr>
          <a:xfrm>
            <a:off x="933450" y="4332148"/>
            <a:ext cx="10574337" cy="171305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dirty="0"/>
              <a:t>تحديد التدعيم والمحتوى المدعوم</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grpSp>
        <p:nvGrpSpPr>
          <p:cNvPr id="16" name="Google Shape;2995;p97">
            <a:extLst>
              <a:ext uri="{FF2B5EF4-FFF2-40B4-BE49-F238E27FC236}">
                <a16:creationId xmlns:a16="http://schemas.microsoft.com/office/drawing/2014/main" id="{4E152E5E-DA97-B543-9842-7ED1DCC226DD}"/>
              </a:ext>
            </a:extLst>
          </p:cNvPr>
          <p:cNvGrpSpPr/>
          <p:nvPr/>
        </p:nvGrpSpPr>
        <p:grpSpPr>
          <a:xfrm>
            <a:off x="932690" y="2870297"/>
            <a:ext cx="1062156" cy="1062156"/>
            <a:chOff x="1414204" y="343091"/>
            <a:chExt cx="71043" cy="71043"/>
          </a:xfrm>
          <a:solidFill>
            <a:schemeClr val="accent2"/>
          </a:solidFill>
        </p:grpSpPr>
        <p:sp>
          <p:nvSpPr>
            <p:cNvPr id="17" name="Google Shape;2996;p97">
              <a:extLst>
                <a:ext uri="{FF2B5EF4-FFF2-40B4-BE49-F238E27FC236}">
                  <a16:creationId xmlns:a16="http://schemas.microsoft.com/office/drawing/2014/main" id="{54DFE0F8-9118-C140-861F-D292DA491F57}"/>
                </a:ext>
              </a:extLst>
            </p:cNvPr>
            <p:cNvSpPr/>
            <p:nvPr/>
          </p:nvSpPr>
          <p:spPr>
            <a:xfrm>
              <a:off x="1414204" y="343091"/>
              <a:ext cx="71043" cy="71043"/>
            </a:xfrm>
            <a:custGeom>
              <a:avLst/>
              <a:gdLst/>
              <a:ahLst/>
              <a:cxnLst/>
              <a:rect l="l" t="t" r="r" b="b"/>
              <a:pathLst>
                <a:path w="71043" h="71043" extrusionOk="0">
                  <a:moveTo>
                    <a:pt x="31889" y="2260"/>
                  </a:moveTo>
                  <a:cubicBezTo>
                    <a:pt x="16370" y="3898"/>
                    <a:pt x="3898" y="16382"/>
                    <a:pt x="2260" y="31889"/>
                  </a:cubicBezTo>
                  <a:cubicBezTo>
                    <a:pt x="0" y="53187"/>
                    <a:pt x="17856" y="71043"/>
                    <a:pt x="39154" y="68783"/>
                  </a:cubicBezTo>
                  <a:cubicBezTo>
                    <a:pt x="54673" y="67144"/>
                    <a:pt x="67144" y="54673"/>
                    <a:pt x="68783" y="39154"/>
                  </a:cubicBezTo>
                  <a:cubicBezTo>
                    <a:pt x="71043" y="17868"/>
                    <a:pt x="53174" y="0"/>
                    <a:pt x="31889" y="2260"/>
                  </a:cubicBezTo>
                  <a:close/>
                  <a:moveTo>
                    <a:pt x="32181" y="66052"/>
                  </a:moveTo>
                  <a:cubicBezTo>
                    <a:pt x="17945" y="64541"/>
                    <a:pt x="6502" y="53098"/>
                    <a:pt x="4978" y="38862"/>
                  </a:cubicBezTo>
                  <a:cubicBezTo>
                    <a:pt x="2908" y="19316"/>
                    <a:pt x="19304" y="2921"/>
                    <a:pt x="38849" y="4991"/>
                  </a:cubicBezTo>
                  <a:cubicBezTo>
                    <a:pt x="53086" y="6502"/>
                    <a:pt x="64541" y="17945"/>
                    <a:pt x="66052" y="32194"/>
                  </a:cubicBezTo>
                  <a:cubicBezTo>
                    <a:pt x="68122" y="51739"/>
                    <a:pt x="51727" y="68135"/>
                    <a:pt x="32181" y="6605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18" name="Google Shape;2997;p97">
              <a:extLst>
                <a:ext uri="{FF2B5EF4-FFF2-40B4-BE49-F238E27FC236}">
                  <a16:creationId xmlns:a16="http://schemas.microsoft.com/office/drawing/2014/main" id="{7C753C00-B013-6445-B1A0-34DA618C1B24}"/>
                </a:ext>
              </a:extLst>
            </p:cNvPr>
            <p:cNvSpPr/>
            <p:nvPr/>
          </p:nvSpPr>
          <p:spPr>
            <a:xfrm>
              <a:off x="1437058" y="360746"/>
              <a:ext cx="25323" cy="35750"/>
            </a:xfrm>
            <a:custGeom>
              <a:avLst/>
              <a:gdLst/>
              <a:ahLst/>
              <a:cxnLst/>
              <a:rect l="l" t="t" r="r" b="b"/>
              <a:pathLst>
                <a:path w="25323" h="35750" extrusionOk="0">
                  <a:moveTo>
                    <a:pt x="17246" y="16497"/>
                  </a:moveTo>
                  <a:lnTo>
                    <a:pt x="14046" y="16497"/>
                  </a:lnTo>
                  <a:lnTo>
                    <a:pt x="14046" y="6413"/>
                  </a:lnTo>
                  <a:lnTo>
                    <a:pt x="22745" y="6413"/>
                  </a:lnTo>
                  <a:cubicBezTo>
                    <a:pt x="22999" y="6413"/>
                    <a:pt x="23202" y="6210"/>
                    <a:pt x="23202" y="5956"/>
                  </a:cubicBezTo>
                  <a:lnTo>
                    <a:pt x="23202" y="4127"/>
                  </a:lnTo>
                  <a:cubicBezTo>
                    <a:pt x="23202" y="3873"/>
                    <a:pt x="22999" y="3657"/>
                    <a:pt x="22745" y="3657"/>
                  </a:cubicBezTo>
                  <a:lnTo>
                    <a:pt x="14046" y="3657"/>
                  </a:lnTo>
                  <a:lnTo>
                    <a:pt x="14046" y="457"/>
                  </a:lnTo>
                  <a:cubicBezTo>
                    <a:pt x="14046" y="203"/>
                    <a:pt x="13830" y="0"/>
                    <a:pt x="13576" y="0"/>
                  </a:cubicBezTo>
                  <a:lnTo>
                    <a:pt x="11747" y="0"/>
                  </a:lnTo>
                  <a:cubicBezTo>
                    <a:pt x="11493" y="0"/>
                    <a:pt x="11290" y="203"/>
                    <a:pt x="11290" y="457"/>
                  </a:cubicBezTo>
                  <a:lnTo>
                    <a:pt x="11290" y="3657"/>
                  </a:lnTo>
                  <a:lnTo>
                    <a:pt x="8077" y="3657"/>
                  </a:lnTo>
                  <a:cubicBezTo>
                    <a:pt x="3606" y="3657"/>
                    <a:pt x="0" y="7454"/>
                    <a:pt x="304" y="11988"/>
                  </a:cubicBezTo>
                  <a:cubicBezTo>
                    <a:pt x="584" y="16128"/>
                    <a:pt x="4216" y="19240"/>
                    <a:pt x="8356" y="19240"/>
                  </a:cubicBezTo>
                  <a:lnTo>
                    <a:pt x="11290" y="19240"/>
                  </a:lnTo>
                  <a:lnTo>
                    <a:pt x="11290" y="29324"/>
                  </a:lnTo>
                  <a:lnTo>
                    <a:pt x="2578" y="29324"/>
                  </a:lnTo>
                  <a:cubicBezTo>
                    <a:pt x="2336" y="29324"/>
                    <a:pt x="2120" y="29540"/>
                    <a:pt x="2120" y="29794"/>
                  </a:cubicBezTo>
                  <a:lnTo>
                    <a:pt x="2120" y="31622"/>
                  </a:lnTo>
                  <a:cubicBezTo>
                    <a:pt x="2120" y="31876"/>
                    <a:pt x="2336" y="32080"/>
                    <a:pt x="2578" y="32080"/>
                  </a:cubicBezTo>
                  <a:lnTo>
                    <a:pt x="11290" y="32080"/>
                  </a:lnTo>
                  <a:lnTo>
                    <a:pt x="11290" y="35293"/>
                  </a:lnTo>
                  <a:cubicBezTo>
                    <a:pt x="11290" y="35547"/>
                    <a:pt x="11493" y="35750"/>
                    <a:pt x="11747" y="35750"/>
                  </a:cubicBezTo>
                  <a:lnTo>
                    <a:pt x="13576" y="35750"/>
                  </a:lnTo>
                  <a:cubicBezTo>
                    <a:pt x="13830" y="35750"/>
                    <a:pt x="14046" y="35547"/>
                    <a:pt x="14046" y="35293"/>
                  </a:cubicBezTo>
                  <a:lnTo>
                    <a:pt x="14046" y="32080"/>
                  </a:lnTo>
                  <a:lnTo>
                    <a:pt x="16967" y="32080"/>
                  </a:lnTo>
                  <a:cubicBezTo>
                    <a:pt x="21120" y="32080"/>
                    <a:pt x="24739" y="28956"/>
                    <a:pt x="25018" y="24815"/>
                  </a:cubicBezTo>
                  <a:cubicBezTo>
                    <a:pt x="25323" y="20294"/>
                    <a:pt x="21716" y="16497"/>
                    <a:pt x="17246" y="16497"/>
                  </a:cubicBezTo>
                  <a:close/>
                  <a:moveTo>
                    <a:pt x="22263" y="24790"/>
                  </a:moveTo>
                  <a:cubicBezTo>
                    <a:pt x="21996" y="27419"/>
                    <a:pt x="19659" y="29324"/>
                    <a:pt x="17018" y="29324"/>
                  </a:cubicBezTo>
                  <a:lnTo>
                    <a:pt x="14046" y="29324"/>
                  </a:lnTo>
                  <a:lnTo>
                    <a:pt x="14046" y="19240"/>
                  </a:lnTo>
                  <a:lnTo>
                    <a:pt x="17246" y="19240"/>
                  </a:lnTo>
                  <a:cubicBezTo>
                    <a:pt x="20193" y="19240"/>
                    <a:pt x="22555" y="21793"/>
                    <a:pt x="22263" y="24790"/>
                  </a:cubicBezTo>
                  <a:close/>
                  <a:moveTo>
                    <a:pt x="8077" y="16497"/>
                  </a:moveTo>
                  <a:cubicBezTo>
                    <a:pt x="5130" y="16497"/>
                    <a:pt x="2768" y="13957"/>
                    <a:pt x="3060" y="10947"/>
                  </a:cubicBezTo>
                  <a:cubicBezTo>
                    <a:pt x="3327" y="8331"/>
                    <a:pt x="5664" y="6413"/>
                    <a:pt x="8305" y="6413"/>
                  </a:cubicBezTo>
                  <a:lnTo>
                    <a:pt x="11290" y="6413"/>
                  </a:lnTo>
                  <a:lnTo>
                    <a:pt x="11290" y="16497"/>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19" name="Google Shape;3580;p100">
            <a:extLst>
              <a:ext uri="{FF2B5EF4-FFF2-40B4-BE49-F238E27FC236}">
                <a16:creationId xmlns:a16="http://schemas.microsoft.com/office/drawing/2014/main" id="{EFC92049-AB37-A142-A114-FFA81799B658}"/>
              </a:ext>
            </a:extLst>
          </p:cNvPr>
          <p:cNvGrpSpPr/>
          <p:nvPr/>
        </p:nvGrpSpPr>
        <p:grpSpPr>
          <a:xfrm>
            <a:off x="3278172" y="2870297"/>
            <a:ext cx="1059614" cy="1020413"/>
            <a:chOff x="1622817" y="343325"/>
            <a:chExt cx="72928" cy="70230"/>
          </a:xfrm>
          <a:solidFill>
            <a:schemeClr val="accent2"/>
          </a:solidFill>
        </p:grpSpPr>
        <p:sp>
          <p:nvSpPr>
            <p:cNvPr id="20" name="Google Shape;3581;p100">
              <a:extLst>
                <a:ext uri="{FF2B5EF4-FFF2-40B4-BE49-F238E27FC236}">
                  <a16:creationId xmlns:a16="http://schemas.microsoft.com/office/drawing/2014/main" id="{CAD06E08-47A9-494B-9295-F96F62E30B33}"/>
                </a:ext>
              </a:extLst>
            </p:cNvPr>
            <p:cNvSpPr/>
            <p:nvPr/>
          </p:nvSpPr>
          <p:spPr>
            <a:xfrm>
              <a:off x="1647831" y="372661"/>
              <a:ext cx="10071" cy="10083"/>
            </a:xfrm>
            <a:custGeom>
              <a:avLst/>
              <a:gdLst/>
              <a:ahLst/>
              <a:cxnLst/>
              <a:rect l="l" t="t" r="r" b="b"/>
              <a:pathLst>
                <a:path w="10071" h="10083" extrusionOk="0">
                  <a:moveTo>
                    <a:pt x="5041" y="10083"/>
                  </a:moveTo>
                  <a:cubicBezTo>
                    <a:pt x="2247" y="10083"/>
                    <a:pt x="0" y="7810"/>
                    <a:pt x="0" y="5041"/>
                  </a:cubicBezTo>
                  <a:cubicBezTo>
                    <a:pt x="0" y="2260"/>
                    <a:pt x="2247"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299" y="7327"/>
                    <a:pt x="7327" y="6299"/>
                    <a:pt x="7327" y="5041"/>
                  </a:cubicBezTo>
                  <a:cubicBezTo>
                    <a:pt x="7327" y="3771"/>
                    <a:pt x="6299"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1" name="Google Shape;3582;p100">
              <a:extLst>
                <a:ext uri="{FF2B5EF4-FFF2-40B4-BE49-F238E27FC236}">
                  <a16:creationId xmlns:a16="http://schemas.microsoft.com/office/drawing/2014/main" id="{D6264FAA-E89F-FD4A-8E3D-E157E6799F61}"/>
                </a:ext>
              </a:extLst>
            </p:cNvPr>
            <p:cNvSpPr/>
            <p:nvPr/>
          </p:nvSpPr>
          <p:spPr>
            <a:xfrm>
              <a:off x="1634994" y="372661"/>
              <a:ext cx="10071" cy="10083"/>
            </a:xfrm>
            <a:custGeom>
              <a:avLst/>
              <a:gdLst/>
              <a:ahLst/>
              <a:cxnLst/>
              <a:rect l="l" t="t" r="r" b="b"/>
              <a:pathLst>
                <a:path w="10071" h="10083" extrusionOk="0">
                  <a:moveTo>
                    <a:pt x="5041" y="10083"/>
                  </a:moveTo>
                  <a:cubicBezTo>
                    <a:pt x="2260" y="10083"/>
                    <a:pt x="0" y="7810"/>
                    <a:pt x="0" y="5041"/>
                  </a:cubicBezTo>
                  <a:cubicBezTo>
                    <a:pt x="0" y="2260"/>
                    <a:pt x="2260"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3583;p100">
              <a:extLst>
                <a:ext uri="{FF2B5EF4-FFF2-40B4-BE49-F238E27FC236}">
                  <a16:creationId xmlns:a16="http://schemas.microsoft.com/office/drawing/2014/main" id="{11C363E3-2BF1-AF46-A8B1-60B7B89B4557}"/>
                </a:ext>
              </a:extLst>
            </p:cNvPr>
            <p:cNvSpPr/>
            <p:nvPr/>
          </p:nvSpPr>
          <p:spPr>
            <a:xfrm>
              <a:off x="1660667" y="372661"/>
              <a:ext cx="10071" cy="10083"/>
            </a:xfrm>
            <a:custGeom>
              <a:avLst/>
              <a:gdLst/>
              <a:ahLst/>
              <a:cxnLst/>
              <a:rect l="l" t="t" r="r" b="b"/>
              <a:pathLst>
                <a:path w="10071" h="10083" extrusionOk="0">
                  <a:moveTo>
                    <a:pt x="5029" y="10083"/>
                  </a:moveTo>
                  <a:cubicBezTo>
                    <a:pt x="2247" y="10083"/>
                    <a:pt x="0" y="7810"/>
                    <a:pt x="0" y="5041"/>
                  </a:cubicBezTo>
                  <a:cubicBezTo>
                    <a:pt x="0" y="2260"/>
                    <a:pt x="2247" y="0"/>
                    <a:pt x="5029" y="0"/>
                  </a:cubicBezTo>
                  <a:cubicBezTo>
                    <a:pt x="7810" y="0"/>
                    <a:pt x="10071" y="2260"/>
                    <a:pt x="10071" y="5041"/>
                  </a:cubicBezTo>
                  <a:cubicBezTo>
                    <a:pt x="10071" y="7810"/>
                    <a:pt x="7810" y="10083"/>
                    <a:pt x="5029" y="10083"/>
                  </a:cubicBezTo>
                  <a:close/>
                  <a:moveTo>
                    <a:pt x="5029" y="2743"/>
                  </a:moveTo>
                  <a:cubicBezTo>
                    <a:pt x="3759" y="2743"/>
                    <a:pt x="2730" y="3771"/>
                    <a:pt x="2730" y="5041"/>
                  </a:cubicBezTo>
                  <a:cubicBezTo>
                    <a:pt x="2730" y="6299"/>
                    <a:pt x="3759" y="7327"/>
                    <a:pt x="5029" y="7327"/>
                  </a:cubicBezTo>
                  <a:cubicBezTo>
                    <a:pt x="6299" y="7327"/>
                    <a:pt x="7327" y="6299"/>
                    <a:pt x="7327" y="5041"/>
                  </a:cubicBezTo>
                  <a:cubicBezTo>
                    <a:pt x="7327" y="3771"/>
                    <a:pt x="6299" y="2743"/>
                    <a:pt x="50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3" name="Google Shape;3584;p100">
              <a:extLst>
                <a:ext uri="{FF2B5EF4-FFF2-40B4-BE49-F238E27FC236}">
                  <a16:creationId xmlns:a16="http://schemas.microsoft.com/office/drawing/2014/main" id="{4EEF5074-ADC4-174D-A528-70CBEADD53DC}"/>
                </a:ext>
              </a:extLst>
            </p:cNvPr>
            <p:cNvSpPr/>
            <p:nvPr/>
          </p:nvSpPr>
          <p:spPr>
            <a:xfrm>
              <a:off x="1637745" y="343325"/>
              <a:ext cx="58000" cy="39979"/>
            </a:xfrm>
            <a:custGeom>
              <a:avLst/>
              <a:gdLst/>
              <a:ahLst/>
              <a:cxnLst/>
              <a:rect l="l" t="t" r="r" b="b"/>
              <a:pathLst>
                <a:path w="58000" h="39979" extrusionOk="0">
                  <a:moveTo>
                    <a:pt x="56489" y="39954"/>
                  </a:moveTo>
                  <a:lnTo>
                    <a:pt x="54660" y="39801"/>
                  </a:lnTo>
                  <a:cubicBezTo>
                    <a:pt x="54419" y="39776"/>
                    <a:pt x="54229" y="39560"/>
                    <a:pt x="54254" y="39306"/>
                  </a:cubicBezTo>
                  <a:cubicBezTo>
                    <a:pt x="55244" y="27368"/>
                    <a:pt x="55232" y="15265"/>
                    <a:pt x="54216" y="3327"/>
                  </a:cubicBezTo>
                  <a:cubicBezTo>
                    <a:pt x="54178" y="3035"/>
                    <a:pt x="53886" y="2743"/>
                    <a:pt x="53581" y="2743"/>
                  </a:cubicBezTo>
                  <a:lnTo>
                    <a:pt x="457" y="2743"/>
                  </a:lnTo>
                  <a:cubicBezTo>
                    <a:pt x="203" y="2743"/>
                    <a:pt x="0" y="2552"/>
                    <a:pt x="0" y="2285"/>
                  </a:cubicBezTo>
                  <a:lnTo>
                    <a:pt x="0" y="469"/>
                  </a:lnTo>
                  <a:cubicBezTo>
                    <a:pt x="0" y="203"/>
                    <a:pt x="203" y="0"/>
                    <a:pt x="457" y="0"/>
                  </a:cubicBezTo>
                  <a:lnTo>
                    <a:pt x="53581" y="0"/>
                  </a:lnTo>
                  <a:cubicBezTo>
                    <a:pt x="55321" y="0"/>
                    <a:pt x="56794" y="1358"/>
                    <a:pt x="56946" y="3086"/>
                  </a:cubicBezTo>
                  <a:cubicBezTo>
                    <a:pt x="57988" y="15189"/>
                    <a:pt x="58000" y="27444"/>
                    <a:pt x="56997" y="39535"/>
                  </a:cubicBezTo>
                  <a:cubicBezTo>
                    <a:pt x="56972" y="39789"/>
                    <a:pt x="56756" y="39979"/>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4" name="Google Shape;3585;p100">
              <a:extLst>
                <a:ext uri="{FF2B5EF4-FFF2-40B4-BE49-F238E27FC236}">
                  <a16:creationId xmlns:a16="http://schemas.microsoft.com/office/drawing/2014/main" id="{BD547420-650F-E14B-812F-57FFF344CAB1}"/>
                </a:ext>
              </a:extLst>
            </p:cNvPr>
            <p:cNvSpPr/>
            <p:nvPr/>
          </p:nvSpPr>
          <p:spPr>
            <a:xfrm>
              <a:off x="1622817" y="356152"/>
              <a:ext cx="60109" cy="57403"/>
            </a:xfrm>
            <a:custGeom>
              <a:avLst/>
              <a:gdLst/>
              <a:ahLst/>
              <a:cxnLst/>
              <a:rect l="l" t="t" r="r" b="b"/>
              <a:pathLst>
                <a:path w="60109" h="57403" extrusionOk="0">
                  <a:moveTo>
                    <a:pt x="21805" y="57403"/>
                  </a:moveTo>
                  <a:cubicBezTo>
                    <a:pt x="21297" y="57403"/>
                    <a:pt x="20789" y="57276"/>
                    <a:pt x="20332" y="57035"/>
                  </a:cubicBezTo>
                  <a:cubicBezTo>
                    <a:pt x="19253" y="56476"/>
                    <a:pt x="18592" y="55397"/>
                    <a:pt x="18592" y="54190"/>
                  </a:cubicBezTo>
                  <a:lnTo>
                    <a:pt x="18592" y="43548"/>
                  </a:lnTo>
                  <a:cubicBezTo>
                    <a:pt x="18592" y="43294"/>
                    <a:pt x="18389" y="43091"/>
                    <a:pt x="18135" y="43091"/>
                  </a:cubicBezTo>
                  <a:lnTo>
                    <a:pt x="4419" y="43091"/>
                  </a:lnTo>
                  <a:cubicBezTo>
                    <a:pt x="2679" y="43091"/>
                    <a:pt x="1193" y="41732"/>
                    <a:pt x="1041" y="40004"/>
                  </a:cubicBezTo>
                  <a:cubicBezTo>
                    <a:pt x="0" y="27762"/>
                    <a:pt x="0" y="15341"/>
                    <a:pt x="1041" y="3086"/>
                  </a:cubicBezTo>
                  <a:cubicBezTo>
                    <a:pt x="1193" y="1371"/>
                    <a:pt x="2679" y="0"/>
                    <a:pt x="4419" y="0"/>
                  </a:cubicBezTo>
                  <a:lnTo>
                    <a:pt x="55676" y="0"/>
                  </a:lnTo>
                  <a:cubicBezTo>
                    <a:pt x="57416" y="0"/>
                    <a:pt x="58902" y="1371"/>
                    <a:pt x="59054" y="3086"/>
                  </a:cubicBezTo>
                  <a:cubicBezTo>
                    <a:pt x="60109" y="15341"/>
                    <a:pt x="60109" y="27762"/>
                    <a:pt x="59054" y="40004"/>
                  </a:cubicBezTo>
                  <a:cubicBezTo>
                    <a:pt x="58902" y="41732"/>
                    <a:pt x="57416" y="43091"/>
                    <a:pt x="55676" y="43091"/>
                  </a:cubicBezTo>
                  <a:lnTo>
                    <a:pt x="43738" y="43091"/>
                  </a:lnTo>
                  <a:cubicBezTo>
                    <a:pt x="43256" y="43091"/>
                    <a:pt x="42798" y="43243"/>
                    <a:pt x="42405" y="43510"/>
                  </a:cubicBezTo>
                  <a:lnTo>
                    <a:pt x="23660" y="56807"/>
                  </a:lnTo>
                  <a:cubicBezTo>
                    <a:pt x="23101" y="57200"/>
                    <a:pt x="22453" y="57403"/>
                    <a:pt x="21805" y="57403"/>
                  </a:cubicBezTo>
                  <a:close/>
                  <a:moveTo>
                    <a:pt x="4419" y="2755"/>
                  </a:moveTo>
                  <a:cubicBezTo>
                    <a:pt x="4114" y="2755"/>
                    <a:pt x="3809" y="3022"/>
                    <a:pt x="3784" y="3327"/>
                  </a:cubicBezTo>
                  <a:cubicBezTo>
                    <a:pt x="2755" y="15417"/>
                    <a:pt x="2755" y="27673"/>
                    <a:pt x="3784" y="39763"/>
                  </a:cubicBezTo>
                  <a:cubicBezTo>
                    <a:pt x="3809" y="40068"/>
                    <a:pt x="4114" y="40335"/>
                    <a:pt x="4419" y="40335"/>
                  </a:cubicBezTo>
                  <a:lnTo>
                    <a:pt x="18135" y="40335"/>
                  </a:lnTo>
                  <a:cubicBezTo>
                    <a:pt x="19900" y="40335"/>
                    <a:pt x="21335" y="41770"/>
                    <a:pt x="21335" y="43548"/>
                  </a:cubicBezTo>
                  <a:lnTo>
                    <a:pt x="21335" y="54190"/>
                  </a:lnTo>
                  <a:cubicBezTo>
                    <a:pt x="21335" y="54432"/>
                    <a:pt x="21501" y="54546"/>
                    <a:pt x="21590" y="54597"/>
                  </a:cubicBezTo>
                  <a:cubicBezTo>
                    <a:pt x="21678" y="54648"/>
                    <a:pt x="21869" y="54711"/>
                    <a:pt x="22072" y="54559"/>
                  </a:cubicBezTo>
                  <a:lnTo>
                    <a:pt x="40817" y="41262"/>
                  </a:lnTo>
                  <a:cubicBezTo>
                    <a:pt x="41681" y="40652"/>
                    <a:pt x="42684" y="40335"/>
                    <a:pt x="43738" y="40335"/>
                  </a:cubicBezTo>
                  <a:lnTo>
                    <a:pt x="55676" y="40335"/>
                  </a:lnTo>
                  <a:cubicBezTo>
                    <a:pt x="55981" y="40335"/>
                    <a:pt x="56286" y="40068"/>
                    <a:pt x="56311" y="39763"/>
                  </a:cubicBezTo>
                  <a:cubicBezTo>
                    <a:pt x="57353" y="27673"/>
                    <a:pt x="57353" y="15417"/>
                    <a:pt x="56311" y="3327"/>
                  </a:cubicBezTo>
                  <a:cubicBezTo>
                    <a:pt x="56286" y="3035"/>
                    <a:pt x="55981" y="2755"/>
                    <a:pt x="55676"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3586;p100">
              <a:extLst>
                <a:ext uri="{FF2B5EF4-FFF2-40B4-BE49-F238E27FC236}">
                  <a16:creationId xmlns:a16="http://schemas.microsoft.com/office/drawing/2014/main" id="{861A9558-33DF-7D4B-80DC-99C13E8D68C3}"/>
                </a:ext>
              </a:extLst>
            </p:cNvPr>
            <p:cNvSpPr/>
            <p:nvPr/>
          </p:nvSpPr>
          <p:spPr>
            <a:xfrm>
              <a:off x="1631332" y="349749"/>
              <a:ext cx="58000" cy="39966"/>
            </a:xfrm>
            <a:custGeom>
              <a:avLst/>
              <a:gdLst/>
              <a:ahLst/>
              <a:cxnLst/>
              <a:rect l="l" t="t" r="r" b="b"/>
              <a:pathLst>
                <a:path w="58000" h="39966" extrusionOk="0">
                  <a:moveTo>
                    <a:pt x="56489" y="39954"/>
                  </a:moveTo>
                  <a:lnTo>
                    <a:pt x="54660" y="39789"/>
                  </a:lnTo>
                  <a:cubicBezTo>
                    <a:pt x="54419" y="39763"/>
                    <a:pt x="54229" y="39560"/>
                    <a:pt x="54241" y="39293"/>
                  </a:cubicBezTo>
                  <a:cubicBezTo>
                    <a:pt x="55244" y="27355"/>
                    <a:pt x="55232" y="15265"/>
                    <a:pt x="54203" y="3314"/>
                  </a:cubicBezTo>
                  <a:cubicBezTo>
                    <a:pt x="54178" y="3022"/>
                    <a:pt x="53886" y="2743"/>
                    <a:pt x="53581" y="2743"/>
                  </a:cubicBezTo>
                  <a:lnTo>
                    <a:pt x="457" y="2743"/>
                  </a:lnTo>
                  <a:cubicBezTo>
                    <a:pt x="190" y="2743"/>
                    <a:pt x="0" y="2540"/>
                    <a:pt x="0" y="2285"/>
                  </a:cubicBezTo>
                  <a:lnTo>
                    <a:pt x="0" y="457"/>
                  </a:lnTo>
                  <a:cubicBezTo>
                    <a:pt x="0" y="203"/>
                    <a:pt x="190" y="0"/>
                    <a:pt x="457" y="0"/>
                  </a:cubicBezTo>
                  <a:lnTo>
                    <a:pt x="53581" y="0"/>
                  </a:lnTo>
                  <a:cubicBezTo>
                    <a:pt x="55321" y="0"/>
                    <a:pt x="56794" y="1346"/>
                    <a:pt x="56946" y="3086"/>
                  </a:cubicBezTo>
                  <a:cubicBezTo>
                    <a:pt x="57988" y="15176"/>
                    <a:pt x="58000" y="27432"/>
                    <a:pt x="56984" y="39535"/>
                  </a:cubicBezTo>
                  <a:cubicBezTo>
                    <a:pt x="56972" y="39776"/>
                    <a:pt x="56743" y="39966"/>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26" name="Text Placeholder 6">
            <a:extLst>
              <a:ext uri="{FF2B5EF4-FFF2-40B4-BE49-F238E27FC236}">
                <a16:creationId xmlns:a16="http://schemas.microsoft.com/office/drawing/2014/main" id="{94FCFF87-D3EF-824C-9270-FA028B41E5B8}"/>
              </a:ext>
            </a:extLst>
          </p:cNvPr>
          <p:cNvSpPr txBox="1">
            <a:spLocks/>
          </p:cNvSpPr>
          <p:nvPr/>
        </p:nvSpPr>
        <p:spPr>
          <a:xfrm>
            <a:off x="2340441" y="3242818"/>
            <a:ext cx="592137" cy="537261"/>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defTabSz="1828800" fontAlgn="base">
              <a:lnSpc>
                <a:spcPts val="7200"/>
              </a:lnSpc>
              <a:spcAft>
                <a:spcPts val="0"/>
              </a:spcAft>
              <a:buFont typeface="Optimistic Text"/>
              <a:buNone/>
              <a:defRPr/>
            </a:pPr>
            <a:r>
              <a:rPr lang="en-US" sz="6000" spc="260" dirty="0">
                <a:solidFill>
                  <a:schemeClr val="accent2"/>
                </a:solidFill>
                <a:latin typeface="Optimistic Text Light" panose="020B0403020203020204" pitchFamily="34" charset="0"/>
                <a:cs typeface="Optimistic Text Light" panose="020B0403020203020204" pitchFamily="34" charset="0"/>
                <a:sym typeface="Arial"/>
              </a:rPr>
              <a:t>+</a:t>
            </a:r>
          </a:p>
        </p:txBody>
      </p:sp>
      <p:sp>
        <p:nvSpPr>
          <p:cNvPr id="28" name="TextBox 27">
            <a:extLst>
              <a:ext uri="{FF2B5EF4-FFF2-40B4-BE49-F238E27FC236}">
                <a16:creationId xmlns:a16="http://schemas.microsoft.com/office/drawing/2014/main" id="{23ED61AA-C9D3-BF48-A362-8E0087FA68E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45</a:t>
            </a:fld>
            <a:endParaRPr lang="en-US" dirty="0"/>
          </a:p>
        </p:txBody>
      </p:sp>
    </p:spTree>
    <p:extLst>
      <p:ext uri="{BB962C8B-B14F-4D97-AF65-F5344CB8AC3E}">
        <p14:creationId xmlns:p14="http://schemas.microsoft.com/office/powerpoint/2010/main" val="280133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ECB5C92C-DFE0-2B47-A72B-74BCDE21634D}"/>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Rectangle 8">
            <a:extLst>
              <a:ext uri="{FF2B5EF4-FFF2-40B4-BE49-F238E27FC236}">
                <a16:creationId xmlns:a16="http://schemas.microsoft.com/office/drawing/2014/main" id="{383110AC-D707-CB44-AE59-2D86E81A6893}"/>
              </a:ext>
            </a:extLst>
          </p:cNvPr>
          <p:cNvSpPr/>
          <p:nvPr/>
        </p:nvSpPr>
        <p:spPr>
          <a:xfrm>
            <a:off x="953163" y="6590959"/>
            <a:ext cx="7278024" cy="35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 name="Title 2">
            <a:extLst>
              <a:ext uri="{FF2B5EF4-FFF2-40B4-BE49-F238E27FC236}">
                <a16:creationId xmlns:a16="http://schemas.microsoft.com/office/drawing/2014/main" id="{DA221E1A-45D7-D541-862C-E02C724ED499}"/>
              </a:ext>
            </a:extLst>
          </p:cNvPr>
          <p:cNvSpPr txBox="1">
            <a:spLocks/>
          </p:cNvSpPr>
          <p:nvPr/>
        </p:nvSpPr>
        <p:spPr>
          <a:xfrm>
            <a:off x="932689" y="3623411"/>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ذاتي</a:t>
            </a:r>
            <a:endParaRPr lang="en-US" dirty="0"/>
          </a:p>
        </p:txBody>
      </p:sp>
      <p:sp>
        <p:nvSpPr>
          <p:cNvPr id="11" name="TextBox 10">
            <a:extLst>
              <a:ext uri="{FF2B5EF4-FFF2-40B4-BE49-F238E27FC236}">
                <a16:creationId xmlns:a16="http://schemas.microsoft.com/office/drawing/2014/main" id="{622710EC-0983-CC41-B211-2B74A4839B17}"/>
              </a:ext>
            </a:extLst>
          </p:cNvPr>
          <p:cNvSpPr txBox="1"/>
          <p:nvPr/>
        </p:nvSpPr>
        <p:spPr>
          <a:xfrm>
            <a:off x="951535" y="4252563"/>
            <a:ext cx="21576677"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التدعيم والمحتوى المدعوم: مراجعة</a:t>
            </a:r>
            <a:endParaRPr lang="en-US" sz="2800" b="1" cap="all" spc="250" dirty="0">
              <a:solidFill>
                <a:schemeClr val="accent1"/>
              </a:solidFill>
              <a:latin typeface="Optimistic Text" panose="020B0503020203020204" pitchFamily="34" charset="0"/>
            </a:endParaRPr>
          </a:p>
        </p:txBody>
      </p:sp>
      <p:sp>
        <p:nvSpPr>
          <p:cNvPr id="12" name="Text Placeholder 3">
            <a:extLst>
              <a:ext uri="{FF2B5EF4-FFF2-40B4-BE49-F238E27FC236}">
                <a16:creationId xmlns:a16="http://schemas.microsoft.com/office/drawing/2014/main" id="{18D7C960-B10C-8C4D-AA3D-C67B0067BE30}"/>
              </a:ext>
            </a:extLst>
          </p:cNvPr>
          <p:cNvSpPr txBox="1">
            <a:spLocks/>
          </p:cNvSpPr>
          <p:nvPr/>
        </p:nvSpPr>
        <p:spPr>
          <a:xfrm>
            <a:off x="1402969" y="6960335"/>
            <a:ext cx="6576349"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03.</a:t>
            </a:r>
          </a:p>
          <a:p>
            <a:pPr algn="r" defTabSz="1828800" rtl="1">
              <a:lnSpc>
                <a:spcPts val="4200"/>
              </a:lnSpc>
              <a:spcAft>
                <a:spcPts val="1800"/>
              </a:spcAft>
              <a:buNone/>
            </a:pPr>
            <a:r>
              <a:rPr lang="ar-EG" sz="2800" spc="40" dirty="0">
                <a:latin typeface="Optimistic Text" panose="020B0503020203020204" pitchFamily="34" charset="0"/>
                <a:sym typeface="Arial"/>
              </a:rPr>
              <a:t>هل تعتقد أن المحتوى المدعوم مخادع أو غير جدير بالثقة؟ لما و لما لا؟</a:t>
            </a:r>
            <a:endParaRPr lang="en-US" sz="2800" spc="40" dirty="0">
              <a:latin typeface="Optimistic Text" panose="020B0503020203020204" pitchFamily="34" charset="0"/>
              <a:sym typeface="Arial"/>
            </a:endParaRPr>
          </a:p>
        </p:txBody>
      </p:sp>
      <p:sp>
        <p:nvSpPr>
          <p:cNvPr id="13" name="Rectangle 12">
            <a:extLst>
              <a:ext uri="{FF2B5EF4-FFF2-40B4-BE49-F238E27FC236}">
                <a16:creationId xmlns:a16="http://schemas.microsoft.com/office/drawing/2014/main" id="{6C9DE5A6-B9F2-964C-A88A-D4A8F2235A31}"/>
              </a:ext>
            </a:extLst>
          </p:cNvPr>
          <p:cNvSpPr/>
          <p:nvPr/>
        </p:nvSpPr>
        <p:spPr>
          <a:xfrm>
            <a:off x="8443913" y="6590959"/>
            <a:ext cx="7278024" cy="35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Text Placeholder 3">
            <a:extLst>
              <a:ext uri="{FF2B5EF4-FFF2-40B4-BE49-F238E27FC236}">
                <a16:creationId xmlns:a16="http://schemas.microsoft.com/office/drawing/2014/main" id="{3C158BE2-E8DD-C340-827F-DB55D30F0221}"/>
              </a:ext>
            </a:extLst>
          </p:cNvPr>
          <p:cNvSpPr txBox="1">
            <a:spLocks/>
          </p:cNvSpPr>
          <p:nvPr/>
        </p:nvSpPr>
        <p:spPr>
          <a:xfrm>
            <a:off x="8893719" y="6960335"/>
            <a:ext cx="6599236"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02</a:t>
            </a:r>
            <a:r>
              <a:rPr lang="ar-EG" sz="2800" dirty="0"/>
              <a:t>. </a:t>
            </a:r>
          </a:p>
          <a:p>
            <a:pPr algn="r" defTabSz="1828800" rtl="1">
              <a:lnSpc>
                <a:spcPts val="4200"/>
              </a:lnSpc>
              <a:spcAft>
                <a:spcPts val="1800"/>
              </a:spcAft>
              <a:buNone/>
            </a:pPr>
            <a:r>
              <a:rPr lang="ar-EG" sz="2800" dirty="0"/>
              <a:t>هل تعلم أنها كانت إعلانات؟ كيف استطعت معرفة ذلك؟</a:t>
            </a:r>
            <a:endParaRPr lang="en-US" sz="2800" spc="40" dirty="0">
              <a:latin typeface="Optimistic Text" panose="020B0503020203020204" pitchFamily="34" charset="0"/>
              <a:sym typeface="Arial"/>
            </a:endParaRPr>
          </a:p>
        </p:txBody>
      </p:sp>
      <p:sp>
        <p:nvSpPr>
          <p:cNvPr id="15" name="Rectangle 14">
            <a:extLst>
              <a:ext uri="{FF2B5EF4-FFF2-40B4-BE49-F238E27FC236}">
                <a16:creationId xmlns:a16="http://schemas.microsoft.com/office/drawing/2014/main" id="{9C9E9E9B-547E-6E49-A02D-ADAC126BD49A}"/>
              </a:ext>
            </a:extLst>
          </p:cNvPr>
          <p:cNvSpPr/>
          <p:nvPr/>
        </p:nvSpPr>
        <p:spPr>
          <a:xfrm>
            <a:off x="15957550" y="6590959"/>
            <a:ext cx="7278024" cy="3524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Text Placeholder 3">
            <a:extLst>
              <a:ext uri="{FF2B5EF4-FFF2-40B4-BE49-F238E27FC236}">
                <a16:creationId xmlns:a16="http://schemas.microsoft.com/office/drawing/2014/main" id="{CE4DF5AB-F0AE-FE4F-8EC4-42BA448D64EC}"/>
              </a:ext>
            </a:extLst>
          </p:cNvPr>
          <p:cNvSpPr txBox="1">
            <a:spLocks/>
          </p:cNvSpPr>
          <p:nvPr/>
        </p:nvSpPr>
        <p:spPr>
          <a:xfrm>
            <a:off x="16407356" y="6960335"/>
            <a:ext cx="6120857"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01</a:t>
            </a:r>
            <a:r>
              <a:rPr lang="ar-EG" sz="2800" dirty="0"/>
              <a:t>. </a:t>
            </a:r>
          </a:p>
          <a:p>
            <a:pPr algn="r" defTabSz="1828800" rtl="1">
              <a:lnSpc>
                <a:spcPts val="4200"/>
              </a:lnSpc>
              <a:spcAft>
                <a:spcPts val="1800"/>
              </a:spcAft>
              <a:buNone/>
            </a:pPr>
            <a:r>
              <a:rPr lang="ar-EG" sz="2800" dirty="0"/>
              <a:t>هل سبق لك أن واجهت </a:t>
            </a:r>
            <a:r>
              <a:rPr lang="ar-EG" sz="2800" dirty="0" err="1"/>
              <a:t>تدعيمات</a:t>
            </a:r>
            <a:r>
              <a:rPr lang="ar-EG" sz="2800" dirty="0"/>
              <a:t> أو منشورات مدعومة على وسائل التواصل الاجتماعي أو على موقع إخباري؟</a:t>
            </a:r>
            <a:endParaRPr lang="en-US" sz="2800" spc="40" dirty="0">
              <a:latin typeface="Optimistic Text" panose="020B0503020203020204" pitchFamily="34" charset="0"/>
              <a:sym typeface="Arial"/>
            </a:endParaRPr>
          </a:p>
        </p:txBody>
      </p:sp>
      <p:grpSp>
        <p:nvGrpSpPr>
          <p:cNvPr id="20" name="Google Shape;2995;p97">
            <a:extLst>
              <a:ext uri="{FF2B5EF4-FFF2-40B4-BE49-F238E27FC236}">
                <a16:creationId xmlns:a16="http://schemas.microsoft.com/office/drawing/2014/main" id="{49E782F1-91E1-5548-82A9-9CD6A4234C69}"/>
              </a:ext>
            </a:extLst>
          </p:cNvPr>
          <p:cNvGrpSpPr/>
          <p:nvPr/>
        </p:nvGrpSpPr>
        <p:grpSpPr>
          <a:xfrm>
            <a:off x="932690" y="2870297"/>
            <a:ext cx="1062156" cy="1062156"/>
            <a:chOff x="1414204" y="343091"/>
            <a:chExt cx="71043" cy="71043"/>
          </a:xfrm>
          <a:solidFill>
            <a:schemeClr val="accent2"/>
          </a:solidFill>
        </p:grpSpPr>
        <p:sp>
          <p:nvSpPr>
            <p:cNvPr id="21" name="Google Shape;2996;p97">
              <a:extLst>
                <a:ext uri="{FF2B5EF4-FFF2-40B4-BE49-F238E27FC236}">
                  <a16:creationId xmlns:a16="http://schemas.microsoft.com/office/drawing/2014/main" id="{B621068D-4210-8741-BB77-FD28BB7A9957}"/>
                </a:ext>
              </a:extLst>
            </p:cNvPr>
            <p:cNvSpPr/>
            <p:nvPr/>
          </p:nvSpPr>
          <p:spPr>
            <a:xfrm>
              <a:off x="1414204" y="343091"/>
              <a:ext cx="71043" cy="71043"/>
            </a:xfrm>
            <a:custGeom>
              <a:avLst/>
              <a:gdLst/>
              <a:ahLst/>
              <a:cxnLst/>
              <a:rect l="l" t="t" r="r" b="b"/>
              <a:pathLst>
                <a:path w="71043" h="71043" extrusionOk="0">
                  <a:moveTo>
                    <a:pt x="31889" y="2260"/>
                  </a:moveTo>
                  <a:cubicBezTo>
                    <a:pt x="16370" y="3898"/>
                    <a:pt x="3898" y="16382"/>
                    <a:pt x="2260" y="31889"/>
                  </a:cubicBezTo>
                  <a:cubicBezTo>
                    <a:pt x="0" y="53187"/>
                    <a:pt x="17856" y="71043"/>
                    <a:pt x="39154" y="68783"/>
                  </a:cubicBezTo>
                  <a:cubicBezTo>
                    <a:pt x="54673" y="67144"/>
                    <a:pt x="67144" y="54673"/>
                    <a:pt x="68783" y="39154"/>
                  </a:cubicBezTo>
                  <a:cubicBezTo>
                    <a:pt x="71043" y="17868"/>
                    <a:pt x="53174" y="0"/>
                    <a:pt x="31889" y="2260"/>
                  </a:cubicBezTo>
                  <a:close/>
                  <a:moveTo>
                    <a:pt x="32181" y="66052"/>
                  </a:moveTo>
                  <a:cubicBezTo>
                    <a:pt x="17945" y="64541"/>
                    <a:pt x="6502" y="53098"/>
                    <a:pt x="4978" y="38862"/>
                  </a:cubicBezTo>
                  <a:cubicBezTo>
                    <a:pt x="2908" y="19316"/>
                    <a:pt x="19304" y="2921"/>
                    <a:pt x="38849" y="4991"/>
                  </a:cubicBezTo>
                  <a:cubicBezTo>
                    <a:pt x="53086" y="6502"/>
                    <a:pt x="64541" y="17945"/>
                    <a:pt x="66052" y="32194"/>
                  </a:cubicBezTo>
                  <a:cubicBezTo>
                    <a:pt x="68122" y="51739"/>
                    <a:pt x="51727" y="68135"/>
                    <a:pt x="32181" y="66052"/>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2" name="Google Shape;2997;p97">
              <a:extLst>
                <a:ext uri="{FF2B5EF4-FFF2-40B4-BE49-F238E27FC236}">
                  <a16:creationId xmlns:a16="http://schemas.microsoft.com/office/drawing/2014/main" id="{03C2BA86-C6D7-F34A-B860-0A2AACAB5BC1}"/>
                </a:ext>
              </a:extLst>
            </p:cNvPr>
            <p:cNvSpPr/>
            <p:nvPr/>
          </p:nvSpPr>
          <p:spPr>
            <a:xfrm>
              <a:off x="1437058" y="360746"/>
              <a:ext cx="25323" cy="35750"/>
            </a:xfrm>
            <a:custGeom>
              <a:avLst/>
              <a:gdLst/>
              <a:ahLst/>
              <a:cxnLst/>
              <a:rect l="l" t="t" r="r" b="b"/>
              <a:pathLst>
                <a:path w="25323" h="35750" extrusionOk="0">
                  <a:moveTo>
                    <a:pt x="17246" y="16497"/>
                  </a:moveTo>
                  <a:lnTo>
                    <a:pt x="14046" y="16497"/>
                  </a:lnTo>
                  <a:lnTo>
                    <a:pt x="14046" y="6413"/>
                  </a:lnTo>
                  <a:lnTo>
                    <a:pt x="22745" y="6413"/>
                  </a:lnTo>
                  <a:cubicBezTo>
                    <a:pt x="22999" y="6413"/>
                    <a:pt x="23202" y="6210"/>
                    <a:pt x="23202" y="5956"/>
                  </a:cubicBezTo>
                  <a:lnTo>
                    <a:pt x="23202" y="4127"/>
                  </a:lnTo>
                  <a:cubicBezTo>
                    <a:pt x="23202" y="3873"/>
                    <a:pt x="22999" y="3657"/>
                    <a:pt x="22745" y="3657"/>
                  </a:cubicBezTo>
                  <a:lnTo>
                    <a:pt x="14046" y="3657"/>
                  </a:lnTo>
                  <a:lnTo>
                    <a:pt x="14046" y="457"/>
                  </a:lnTo>
                  <a:cubicBezTo>
                    <a:pt x="14046" y="203"/>
                    <a:pt x="13830" y="0"/>
                    <a:pt x="13576" y="0"/>
                  </a:cubicBezTo>
                  <a:lnTo>
                    <a:pt x="11747" y="0"/>
                  </a:lnTo>
                  <a:cubicBezTo>
                    <a:pt x="11493" y="0"/>
                    <a:pt x="11290" y="203"/>
                    <a:pt x="11290" y="457"/>
                  </a:cubicBezTo>
                  <a:lnTo>
                    <a:pt x="11290" y="3657"/>
                  </a:lnTo>
                  <a:lnTo>
                    <a:pt x="8077" y="3657"/>
                  </a:lnTo>
                  <a:cubicBezTo>
                    <a:pt x="3606" y="3657"/>
                    <a:pt x="0" y="7454"/>
                    <a:pt x="304" y="11988"/>
                  </a:cubicBezTo>
                  <a:cubicBezTo>
                    <a:pt x="584" y="16128"/>
                    <a:pt x="4216" y="19240"/>
                    <a:pt x="8356" y="19240"/>
                  </a:cubicBezTo>
                  <a:lnTo>
                    <a:pt x="11290" y="19240"/>
                  </a:lnTo>
                  <a:lnTo>
                    <a:pt x="11290" y="29324"/>
                  </a:lnTo>
                  <a:lnTo>
                    <a:pt x="2578" y="29324"/>
                  </a:lnTo>
                  <a:cubicBezTo>
                    <a:pt x="2336" y="29324"/>
                    <a:pt x="2120" y="29540"/>
                    <a:pt x="2120" y="29794"/>
                  </a:cubicBezTo>
                  <a:lnTo>
                    <a:pt x="2120" y="31622"/>
                  </a:lnTo>
                  <a:cubicBezTo>
                    <a:pt x="2120" y="31876"/>
                    <a:pt x="2336" y="32080"/>
                    <a:pt x="2578" y="32080"/>
                  </a:cubicBezTo>
                  <a:lnTo>
                    <a:pt x="11290" y="32080"/>
                  </a:lnTo>
                  <a:lnTo>
                    <a:pt x="11290" y="35293"/>
                  </a:lnTo>
                  <a:cubicBezTo>
                    <a:pt x="11290" y="35547"/>
                    <a:pt x="11493" y="35750"/>
                    <a:pt x="11747" y="35750"/>
                  </a:cubicBezTo>
                  <a:lnTo>
                    <a:pt x="13576" y="35750"/>
                  </a:lnTo>
                  <a:cubicBezTo>
                    <a:pt x="13830" y="35750"/>
                    <a:pt x="14046" y="35547"/>
                    <a:pt x="14046" y="35293"/>
                  </a:cubicBezTo>
                  <a:lnTo>
                    <a:pt x="14046" y="32080"/>
                  </a:lnTo>
                  <a:lnTo>
                    <a:pt x="16967" y="32080"/>
                  </a:lnTo>
                  <a:cubicBezTo>
                    <a:pt x="21120" y="32080"/>
                    <a:pt x="24739" y="28956"/>
                    <a:pt x="25018" y="24815"/>
                  </a:cubicBezTo>
                  <a:cubicBezTo>
                    <a:pt x="25323" y="20294"/>
                    <a:pt x="21716" y="16497"/>
                    <a:pt x="17246" y="16497"/>
                  </a:cubicBezTo>
                  <a:close/>
                  <a:moveTo>
                    <a:pt x="22263" y="24790"/>
                  </a:moveTo>
                  <a:cubicBezTo>
                    <a:pt x="21996" y="27419"/>
                    <a:pt x="19659" y="29324"/>
                    <a:pt x="17018" y="29324"/>
                  </a:cubicBezTo>
                  <a:lnTo>
                    <a:pt x="14046" y="29324"/>
                  </a:lnTo>
                  <a:lnTo>
                    <a:pt x="14046" y="19240"/>
                  </a:lnTo>
                  <a:lnTo>
                    <a:pt x="17246" y="19240"/>
                  </a:lnTo>
                  <a:cubicBezTo>
                    <a:pt x="20193" y="19240"/>
                    <a:pt x="22555" y="21793"/>
                    <a:pt x="22263" y="24790"/>
                  </a:cubicBezTo>
                  <a:close/>
                  <a:moveTo>
                    <a:pt x="8077" y="16497"/>
                  </a:moveTo>
                  <a:cubicBezTo>
                    <a:pt x="5130" y="16497"/>
                    <a:pt x="2768" y="13957"/>
                    <a:pt x="3060" y="10947"/>
                  </a:cubicBezTo>
                  <a:cubicBezTo>
                    <a:pt x="3327" y="8331"/>
                    <a:pt x="5664" y="6413"/>
                    <a:pt x="8305" y="6413"/>
                  </a:cubicBezTo>
                  <a:lnTo>
                    <a:pt x="11290" y="6413"/>
                  </a:lnTo>
                  <a:lnTo>
                    <a:pt x="11290" y="16497"/>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grpSp>
        <p:nvGrpSpPr>
          <p:cNvPr id="23" name="Google Shape;3580;p100">
            <a:extLst>
              <a:ext uri="{FF2B5EF4-FFF2-40B4-BE49-F238E27FC236}">
                <a16:creationId xmlns:a16="http://schemas.microsoft.com/office/drawing/2014/main" id="{6CF47717-50BC-0B4B-B8E3-E9144CED6356}"/>
              </a:ext>
            </a:extLst>
          </p:cNvPr>
          <p:cNvGrpSpPr/>
          <p:nvPr/>
        </p:nvGrpSpPr>
        <p:grpSpPr>
          <a:xfrm>
            <a:off x="3278172" y="2870297"/>
            <a:ext cx="1059614" cy="1020413"/>
            <a:chOff x="1622817" y="343325"/>
            <a:chExt cx="72928" cy="70230"/>
          </a:xfrm>
          <a:solidFill>
            <a:schemeClr val="accent2"/>
          </a:solidFill>
        </p:grpSpPr>
        <p:sp>
          <p:nvSpPr>
            <p:cNvPr id="24" name="Google Shape;3581;p100">
              <a:extLst>
                <a:ext uri="{FF2B5EF4-FFF2-40B4-BE49-F238E27FC236}">
                  <a16:creationId xmlns:a16="http://schemas.microsoft.com/office/drawing/2014/main" id="{8DB2D083-2324-0C4F-BAC0-BC37365E4E1E}"/>
                </a:ext>
              </a:extLst>
            </p:cNvPr>
            <p:cNvSpPr/>
            <p:nvPr/>
          </p:nvSpPr>
          <p:spPr>
            <a:xfrm>
              <a:off x="1647831" y="372661"/>
              <a:ext cx="10071" cy="10083"/>
            </a:xfrm>
            <a:custGeom>
              <a:avLst/>
              <a:gdLst/>
              <a:ahLst/>
              <a:cxnLst/>
              <a:rect l="l" t="t" r="r" b="b"/>
              <a:pathLst>
                <a:path w="10071" h="10083" extrusionOk="0">
                  <a:moveTo>
                    <a:pt x="5041" y="10083"/>
                  </a:moveTo>
                  <a:cubicBezTo>
                    <a:pt x="2247" y="10083"/>
                    <a:pt x="0" y="7810"/>
                    <a:pt x="0" y="5041"/>
                  </a:cubicBezTo>
                  <a:cubicBezTo>
                    <a:pt x="0" y="2260"/>
                    <a:pt x="2247"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299" y="7327"/>
                    <a:pt x="7327" y="6299"/>
                    <a:pt x="7327" y="5041"/>
                  </a:cubicBezTo>
                  <a:cubicBezTo>
                    <a:pt x="7327" y="3771"/>
                    <a:pt x="6299"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5" name="Google Shape;3582;p100">
              <a:extLst>
                <a:ext uri="{FF2B5EF4-FFF2-40B4-BE49-F238E27FC236}">
                  <a16:creationId xmlns:a16="http://schemas.microsoft.com/office/drawing/2014/main" id="{161E9AD4-3EE1-E941-87CA-097C1F009C29}"/>
                </a:ext>
              </a:extLst>
            </p:cNvPr>
            <p:cNvSpPr/>
            <p:nvPr/>
          </p:nvSpPr>
          <p:spPr>
            <a:xfrm>
              <a:off x="1634994" y="372661"/>
              <a:ext cx="10071" cy="10083"/>
            </a:xfrm>
            <a:custGeom>
              <a:avLst/>
              <a:gdLst/>
              <a:ahLst/>
              <a:cxnLst/>
              <a:rect l="l" t="t" r="r" b="b"/>
              <a:pathLst>
                <a:path w="10071" h="10083" extrusionOk="0">
                  <a:moveTo>
                    <a:pt x="5041" y="10083"/>
                  </a:moveTo>
                  <a:cubicBezTo>
                    <a:pt x="2260" y="10083"/>
                    <a:pt x="0" y="7810"/>
                    <a:pt x="0" y="5041"/>
                  </a:cubicBezTo>
                  <a:cubicBezTo>
                    <a:pt x="0" y="2260"/>
                    <a:pt x="2260" y="0"/>
                    <a:pt x="5041" y="0"/>
                  </a:cubicBezTo>
                  <a:cubicBezTo>
                    <a:pt x="7823" y="0"/>
                    <a:pt x="10071" y="2260"/>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3583;p100">
              <a:extLst>
                <a:ext uri="{FF2B5EF4-FFF2-40B4-BE49-F238E27FC236}">
                  <a16:creationId xmlns:a16="http://schemas.microsoft.com/office/drawing/2014/main" id="{DFF41B9E-36A1-0742-BAA2-9DCFD2BDFA35}"/>
                </a:ext>
              </a:extLst>
            </p:cNvPr>
            <p:cNvSpPr/>
            <p:nvPr/>
          </p:nvSpPr>
          <p:spPr>
            <a:xfrm>
              <a:off x="1660667" y="372661"/>
              <a:ext cx="10071" cy="10083"/>
            </a:xfrm>
            <a:custGeom>
              <a:avLst/>
              <a:gdLst/>
              <a:ahLst/>
              <a:cxnLst/>
              <a:rect l="l" t="t" r="r" b="b"/>
              <a:pathLst>
                <a:path w="10071" h="10083" extrusionOk="0">
                  <a:moveTo>
                    <a:pt x="5029" y="10083"/>
                  </a:moveTo>
                  <a:cubicBezTo>
                    <a:pt x="2247" y="10083"/>
                    <a:pt x="0" y="7810"/>
                    <a:pt x="0" y="5041"/>
                  </a:cubicBezTo>
                  <a:cubicBezTo>
                    <a:pt x="0" y="2260"/>
                    <a:pt x="2247" y="0"/>
                    <a:pt x="5029" y="0"/>
                  </a:cubicBezTo>
                  <a:cubicBezTo>
                    <a:pt x="7810" y="0"/>
                    <a:pt x="10071" y="2260"/>
                    <a:pt x="10071" y="5041"/>
                  </a:cubicBezTo>
                  <a:cubicBezTo>
                    <a:pt x="10071" y="7810"/>
                    <a:pt x="7810" y="10083"/>
                    <a:pt x="5029" y="10083"/>
                  </a:cubicBezTo>
                  <a:close/>
                  <a:moveTo>
                    <a:pt x="5029" y="2743"/>
                  </a:moveTo>
                  <a:cubicBezTo>
                    <a:pt x="3759" y="2743"/>
                    <a:pt x="2730" y="3771"/>
                    <a:pt x="2730" y="5041"/>
                  </a:cubicBezTo>
                  <a:cubicBezTo>
                    <a:pt x="2730" y="6299"/>
                    <a:pt x="3759" y="7327"/>
                    <a:pt x="5029" y="7327"/>
                  </a:cubicBezTo>
                  <a:cubicBezTo>
                    <a:pt x="6299" y="7327"/>
                    <a:pt x="7327" y="6299"/>
                    <a:pt x="7327" y="5041"/>
                  </a:cubicBezTo>
                  <a:cubicBezTo>
                    <a:pt x="7327" y="3771"/>
                    <a:pt x="6299" y="2743"/>
                    <a:pt x="5029"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7" name="Google Shape;3584;p100">
              <a:extLst>
                <a:ext uri="{FF2B5EF4-FFF2-40B4-BE49-F238E27FC236}">
                  <a16:creationId xmlns:a16="http://schemas.microsoft.com/office/drawing/2014/main" id="{C1E47241-68F8-144F-82B8-53D1C316EA0E}"/>
                </a:ext>
              </a:extLst>
            </p:cNvPr>
            <p:cNvSpPr/>
            <p:nvPr/>
          </p:nvSpPr>
          <p:spPr>
            <a:xfrm>
              <a:off x="1637745" y="343325"/>
              <a:ext cx="58000" cy="39979"/>
            </a:xfrm>
            <a:custGeom>
              <a:avLst/>
              <a:gdLst/>
              <a:ahLst/>
              <a:cxnLst/>
              <a:rect l="l" t="t" r="r" b="b"/>
              <a:pathLst>
                <a:path w="58000" h="39979" extrusionOk="0">
                  <a:moveTo>
                    <a:pt x="56489" y="39954"/>
                  </a:moveTo>
                  <a:lnTo>
                    <a:pt x="54660" y="39801"/>
                  </a:lnTo>
                  <a:cubicBezTo>
                    <a:pt x="54419" y="39776"/>
                    <a:pt x="54229" y="39560"/>
                    <a:pt x="54254" y="39306"/>
                  </a:cubicBezTo>
                  <a:cubicBezTo>
                    <a:pt x="55244" y="27368"/>
                    <a:pt x="55232" y="15265"/>
                    <a:pt x="54216" y="3327"/>
                  </a:cubicBezTo>
                  <a:cubicBezTo>
                    <a:pt x="54178" y="3035"/>
                    <a:pt x="53886" y="2743"/>
                    <a:pt x="53581" y="2743"/>
                  </a:cubicBezTo>
                  <a:lnTo>
                    <a:pt x="457" y="2743"/>
                  </a:lnTo>
                  <a:cubicBezTo>
                    <a:pt x="203" y="2743"/>
                    <a:pt x="0" y="2552"/>
                    <a:pt x="0" y="2285"/>
                  </a:cubicBezTo>
                  <a:lnTo>
                    <a:pt x="0" y="469"/>
                  </a:lnTo>
                  <a:cubicBezTo>
                    <a:pt x="0" y="203"/>
                    <a:pt x="203" y="0"/>
                    <a:pt x="457" y="0"/>
                  </a:cubicBezTo>
                  <a:lnTo>
                    <a:pt x="53581" y="0"/>
                  </a:lnTo>
                  <a:cubicBezTo>
                    <a:pt x="55321" y="0"/>
                    <a:pt x="56794" y="1358"/>
                    <a:pt x="56946" y="3086"/>
                  </a:cubicBezTo>
                  <a:cubicBezTo>
                    <a:pt x="57988" y="15189"/>
                    <a:pt x="58000" y="27444"/>
                    <a:pt x="56997" y="39535"/>
                  </a:cubicBezTo>
                  <a:cubicBezTo>
                    <a:pt x="56972" y="39789"/>
                    <a:pt x="56756" y="39979"/>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3585;p100">
              <a:extLst>
                <a:ext uri="{FF2B5EF4-FFF2-40B4-BE49-F238E27FC236}">
                  <a16:creationId xmlns:a16="http://schemas.microsoft.com/office/drawing/2014/main" id="{64DE4BF2-9A21-2A4A-BDF7-B1FFFD3CE931}"/>
                </a:ext>
              </a:extLst>
            </p:cNvPr>
            <p:cNvSpPr/>
            <p:nvPr/>
          </p:nvSpPr>
          <p:spPr>
            <a:xfrm>
              <a:off x="1622817" y="356152"/>
              <a:ext cx="60109" cy="57403"/>
            </a:xfrm>
            <a:custGeom>
              <a:avLst/>
              <a:gdLst/>
              <a:ahLst/>
              <a:cxnLst/>
              <a:rect l="l" t="t" r="r" b="b"/>
              <a:pathLst>
                <a:path w="60109" h="57403" extrusionOk="0">
                  <a:moveTo>
                    <a:pt x="21805" y="57403"/>
                  </a:moveTo>
                  <a:cubicBezTo>
                    <a:pt x="21297" y="57403"/>
                    <a:pt x="20789" y="57276"/>
                    <a:pt x="20332" y="57035"/>
                  </a:cubicBezTo>
                  <a:cubicBezTo>
                    <a:pt x="19253" y="56476"/>
                    <a:pt x="18592" y="55397"/>
                    <a:pt x="18592" y="54190"/>
                  </a:cubicBezTo>
                  <a:lnTo>
                    <a:pt x="18592" y="43548"/>
                  </a:lnTo>
                  <a:cubicBezTo>
                    <a:pt x="18592" y="43294"/>
                    <a:pt x="18389" y="43091"/>
                    <a:pt x="18135" y="43091"/>
                  </a:cubicBezTo>
                  <a:lnTo>
                    <a:pt x="4419" y="43091"/>
                  </a:lnTo>
                  <a:cubicBezTo>
                    <a:pt x="2679" y="43091"/>
                    <a:pt x="1193" y="41732"/>
                    <a:pt x="1041" y="40004"/>
                  </a:cubicBezTo>
                  <a:cubicBezTo>
                    <a:pt x="0" y="27762"/>
                    <a:pt x="0" y="15341"/>
                    <a:pt x="1041" y="3086"/>
                  </a:cubicBezTo>
                  <a:cubicBezTo>
                    <a:pt x="1193" y="1371"/>
                    <a:pt x="2679" y="0"/>
                    <a:pt x="4419" y="0"/>
                  </a:cubicBezTo>
                  <a:lnTo>
                    <a:pt x="55676" y="0"/>
                  </a:lnTo>
                  <a:cubicBezTo>
                    <a:pt x="57416" y="0"/>
                    <a:pt x="58902" y="1371"/>
                    <a:pt x="59054" y="3086"/>
                  </a:cubicBezTo>
                  <a:cubicBezTo>
                    <a:pt x="60109" y="15341"/>
                    <a:pt x="60109" y="27762"/>
                    <a:pt x="59054" y="40004"/>
                  </a:cubicBezTo>
                  <a:cubicBezTo>
                    <a:pt x="58902" y="41732"/>
                    <a:pt x="57416" y="43091"/>
                    <a:pt x="55676" y="43091"/>
                  </a:cubicBezTo>
                  <a:lnTo>
                    <a:pt x="43738" y="43091"/>
                  </a:lnTo>
                  <a:cubicBezTo>
                    <a:pt x="43256" y="43091"/>
                    <a:pt x="42798" y="43243"/>
                    <a:pt x="42405" y="43510"/>
                  </a:cubicBezTo>
                  <a:lnTo>
                    <a:pt x="23660" y="56807"/>
                  </a:lnTo>
                  <a:cubicBezTo>
                    <a:pt x="23101" y="57200"/>
                    <a:pt x="22453" y="57403"/>
                    <a:pt x="21805" y="57403"/>
                  </a:cubicBezTo>
                  <a:close/>
                  <a:moveTo>
                    <a:pt x="4419" y="2755"/>
                  </a:moveTo>
                  <a:cubicBezTo>
                    <a:pt x="4114" y="2755"/>
                    <a:pt x="3809" y="3022"/>
                    <a:pt x="3784" y="3327"/>
                  </a:cubicBezTo>
                  <a:cubicBezTo>
                    <a:pt x="2755" y="15417"/>
                    <a:pt x="2755" y="27673"/>
                    <a:pt x="3784" y="39763"/>
                  </a:cubicBezTo>
                  <a:cubicBezTo>
                    <a:pt x="3809" y="40068"/>
                    <a:pt x="4114" y="40335"/>
                    <a:pt x="4419" y="40335"/>
                  </a:cubicBezTo>
                  <a:lnTo>
                    <a:pt x="18135" y="40335"/>
                  </a:lnTo>
                  <a:cubicBezTo>
                    <a:pt x="19900" y="40335"/>
                    <a:pt x="21335" y="41770"/>
                    <a:pt x="21335" y="43548"/>
                  </a:cubicBezTo>
                  <a:lnTo>
                    <a:pt x="21335" y="54190"/>
                  </a:lnTo>
                  <a:cubicBezTo>
                    <a:pt x="21335" y="54432"/>
                    <a:pt x="21501" y="54546"/>
                    <a:pt x="21590" y="54597"/>
                  </a:cubicBezTo>
                  <a:cubicBezTo>
                    <a:pt x="21678" y="54648"/>
                    <a:pt x="21869" y="54711"/>
                    <a:pt x="22072" y="54559"/>
                  </a:cubicBezTo>
                  <a:lnTo>
                    <a:pt x="40817" y="41262"/>
                  </a:lnTo>
                  <a:cubicBezTo>
                    <a:pt x="41681" y="40652"/>
                    <a:pt x="42684" y="40335"/>
                    <a:pt x="43738" y="40335"/>
                  </a:cubicBezTo>
                  <a:lnTo>
                    <a:pt x="55676" y="40335"/>
                  </a:lnTo>
                  <a:cubicBezTo>
                    <a:pt x="55981" y="40335"/>
                    <a:pt x="56286" y="40068"/>
                    <a:pt x="56311" y="39763"/>
                  </a:cubicBezTo>
                  <a:cubicBezTo>
                    <a:pt x="57353" y="27673"/>
                    <a:pt x="57353" y="15417"/>
                    <a:pt x="56311" y="3327"/>
                  </a:cubicBezTo>
                  <a:cubicBezTo>
                    <a:pt x="56286" y="3035"/>
                    <a:pt x="55981" y="2755"/>
                    <a:pt x="55676"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3586;p100">
              <a:extLst>
                <a:ext uri="{FF2B5EF4-FFF2-40B4-BE49-F238E27FC236}">
                  <a16:creationId xmlns:a16="http://schemas.microsoft.com/office/drawing/2014/main" id="{4B8ED217-1979-B648-92DD-C02FAC4DB1A9}"/>
                </a:ext>
              </a:extLst>
            </p:cNvPr>
            <p:cNvSpPr/>
            <p:nvPr/>
          </p:nvSpPr>
          <p:spPr>
            <a:xfrm>
              <a:off x="1631332" y="349749"/>
              <a:ext cx="58000" cy="39966"/>
            </a:xfrm>
            <a:custGeom>
              <a:avLst/>
              <a:gdLst/>
              <a:ahLst/>
              <a:cxnLst/>
              <a:rect l="l" t="t" r="r" b="b"/>
              <a:pathLst>
                <a:path w="58000" h="39966" extrusionOk="0">
                  <a:moveTo>
                    <a:pt x="56489" y="39954"/>
                  </a:moveTo>
                  <a:lnTo>
                    <a:pt x="54660" y="39789"/>
                  </a:lnTo>
                  <a:cubicBezTo>
                    <a:pt x="54419" y="39763"/>
                    <a:pt x="54229" y="39560"/>
                    <a:pt x="54241" y="39293"/>
                  </a:cubicBezTo>
                  <a:cubicBezTo>
                    <a:pt x="55244" y="27355"/>
                    <a:pt x="55232" y="15265"/>
                    <a:pt x="54203" y="3314"/>
                  </a:cubicBezTo>
                  <a:cubicBezTo>
                    <a:pt x="54178" y="3022"/>
                    <a:pt x="53886" y="2743"/>
                    <a:pt x="53581" y="2743"/>
                  </a:cubicBezTo>
                  <a:lnTo>
                    <a:pt x="457" y="2743"/>
                  </a:lnTo>
                  <a:cubicBezTo>
                    <a:pt x="190" y="2743"/>
                    <a:pt x="0" y="2540"/>
                    <a:pt x="0" y="2285"/>
                  </a:cubicBezTo>
                  <a:lnTo>
                    <a:pt x="0" y="457"/>
                  </a:lnTo>
                  <a:cubicBezTo>
                    <a:pt x="0" y="203"/>
                    <a:pt x="190" y="0"/>
                    <a:pt x="457" y="0"/>
                  </a:cubicBezTo>
                  <a:lnTo>
                    <a:pt x="53581" y="0"/>
                  </a:lnTo>
                  <a:cubicBezTo>
                    <a:pt x="55321" y="0"/>
                    <a:pt x="56794" y="1346"/>
                    <a:pt x="56946" y="3086"/>
                  </a:cubicBezTo>
                  <a:cubicBezTo>
                    <a:pt x="57988" y="15176"/>
                    <a:pt x="58000" y="27432"/>
                    <a:pt x="56984" y="39535"/>
                  </a:cubicBezTo>
                  <a:cubicBezTo>
                    <a:pt x="56972" y="39776"/>
                    <a:pt x="56743" y="39966"/>
                    <a:pt x="56489" y="3995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30" name="Text Placeholder 6">
            <a:extLst>
              <a:ext uri="{FF2B5EF4-FFF2-40B4-BE49-F238E27FC236}">
                <a16:creationId xmlns:a16="http://schemas.microsoft.com/office/drawing/2014/main" id="{2AFF971B-1E50-3D4F-B2D9-8011103FDABC}"/>
              </a:ext>
            </a:extLst>
          </p:cNvPr>
          <p:cNvSpPr txBox="1">
            <a:spLocks/>
          </p:cNvSpPr>
          <p:nvPr/>
        </p:nvSpPr>
        <p:spPr>
          <a:xfrm>
            <a:off x="2340441" y="3242818"/>
            <a:ext cx="592137" cy="537261"/>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ctr" defTabSz="1828800" fontAlgn="base">
              <a:lnSpc>
                <a:spcPts val="7200"/>
              </a:lnSpc>
              <a:spcAft>
                <a:spcPts val="0"/>
              </a:spcAft>
              <a:buFont typeface="Optimistic Text"/>
              <a:buNone/>
              <a:defRPr/>
            </a:pPr>
            <a:r>
              <a:rPr lang="en-US" sz="6000" spc="260" dirty="0">
                <a:solidFill>
                  <a:schemeClr val="accent2"/>
                </a:solidFill>
                <a:latin typeface="Optimistic Text Light" panose="020B0403020203020204" pitchFamily="34" charset="0"/>
                <a:cs typeface="Optimistic Text Light" panose="020B0403020203020204" pitchFamily="34" charset="0"/>
                <a:sym typeface="Arial"/>
              </a:rPr>
              <a:t>+</a:t>
            </a:r>
          </a:p>
        </p:txBody>
      </p:sp>
    </p:spTree>
    <p:extLst>
      <p:ext uri="{BB962C8B-B14F-4D97-AF65-F5344CB8AC3E}">
        <p14:creationId xmlns:p14="http://schemas.microsoft.com/office/powerpoint/2010/main" val="234005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A83B0-01E7-954F-98FD-B8E15B9D6F06}"/>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1" name="Text Placeholder 4">
            <a:extLst>
              <a:ext uri="{FF2B5EF4-FFF2-40B4-BE49-F238E27FC236}">
                <a16:creationId xmlns:a16="http://schemas.microsoft.com/office/drawing/2014/main" id="{CE065CC0-3BC9-824F-9E07-7802E321A365}"/>
              </a:ext>
            </a:extLst>
          </p:cNvPr>
          <p:cNvSpPr txBox="1">
            <a:spLocks/>
          </p:cNvSpPr>
          <p:nvPr/>
        </p:nvSpPr>
        <p:spPr>
          <a:xfrm>
            <a:off x="13138150" y="4982753"/>
            <a:ext cx="10315575" cy="3750495"/>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b="1" dirty="0"/>
              <a:t>محو الأمية الإعلامية الرقمية: مواقع الويب</a:t>
            </a:r>
            <a:endParaRPr lang="en-US" sz="2800" b="1"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hlinkClick r:id="rId4"/>
              </a:rPr>
              <a:t>للجميع - مشروع محو الأمية الإخبارية</a:t>
            </a:r>
            <a:endParaRPr lang="ar-EG" sz="2800"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en-US" sz="2800" spc="40" dirty="0">
                <a:latin typeface="Optimistic Text" panose="020B0503020203020204" pitchFamily="34" charset="0"/>
                <a:sym typeface="Arial"/>
                <a:hlinkClick r:id="rId5"/>
              </a:rPr>
              <a:t>Mediactive - ASU News Co/Lab</a:t>
            </a:r>
            <a:endParaRPr lang="en-US" sz="2800"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hlinkClick r:id="rId6"/>
              </a:rPr>
              <a:t>دروس محو الأمية الرقمية للوسائط في </a:t>
            </a:r>
            <a:r>
              <a:rPr lang="en-US" sz="2800" spc="40" dirty="0" err="1">
                <a:latin typeface="Optimistic Text" panose="020B0503020203020204" pitchFamily="34" charset="0"/>
                <a:sym typeface="Arial"/>
                <a:hlinkClick r:id="rId6"/>
              </a:rPr>
              <a:t>GCFGloba</a:t>
            </a:r>
            <a:r>
              <a:rPr lang="en-US" sz="2800" spc="40" dirty="0" err="1">
                <a:latin typeface="Optimistic Text" panose="020B0503020203020204" pitchFamily="34" charset="0"/>
                <a:sym typeface="Arial"/>
              </a:rPr>
              <a:t>l</a:t>
            </a:r>
            <a:endParaRPr lang="en-US" sz="2800"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hlinkClick r:id="rId7"/>
              </a:rPr>
              <a:t>محو الأمية الإعلامية والمعلوماتية</a:t>
            </a:r>
            <a:r>
              <a:rPr lang="ar-EG" sz="2800" spc="40" dirty="0">
                <a:latin typeface="Optimistic Text" panose="020B0503020203020204" pitchFamily="34" charset="0"/>
                <a:sym typeface="Arial"/>
              </a:rPr>
              <a:t> (اليونسكو)</a:t>
            </a:r>
          </a:p>
          <a:p>
            <a:pPr marL="514350" indent="-514350" algn="r" defTabSz="1828800" rtl="1">
              <a:lnSpc>
                <a:spcPts val="4200"/>
              </a:lnSpc>
              <a:spcAft>
                <a:spcPts val="1800"/>
              </a:spcAft>
              <a:buSzPct val="100000"/>
              <a:buFont typeface="Arial" panose="020B0604020202020204" pitchFamily="34" charset="0"/>
              <a:buChar char="•"/>
              <a:defRPr/>
            </a:pPr>
            <a:r>
              <a:rPr lang="ar-EG" sz="2800" spc="40" dirty="0">
                <a:latin typeface="Optimistic Text" panose="020B0503020203020204" pitchFamily="34" charset="0"/>
                <a:sym typeface="Arial"/>
                <a:hlinkClick r:id="rId8"/>
              </a:rPr>
              <a:t>الموارد | مركز الجمهور الواعي</a:t>
            </a:r>
            <a:endParaRPr lang="en-US" sz="2800" spc="40" dirty="0">
              <a:latin typeface="Optimistic Text" panose="020B0503020203020204" pitchFamily="34" charset="0"/>
              <a:sym typeface="Arial"/>
            </a:endParaRPr>
          </a:p>
          <a:p>
            <a:pPr defTabSz="1828800">
              <a:lnSpc>
                <a:spcPts val="4200"/>
              </a:lnSpc>
              <a:spcAft>
                <a:spcPts val="1800"/>
              </a:spcAft>
              <a:buSzPct val="100000"/>
              <a:buNone/>
              <a:defRPr/>
            </a:pPr>
            <a:endParaRPr lang="en-US" sz="2800" spc="40" dirty="0">
              <a:latin typeface="Optimistic Text" panose="020B0503020203020204" pitchFamily="34" charset="0"/>
              <a:sym typeface="Arial"/>
            </a:endParaRPr>
          </a:p>
          <a:p>
            <a:pPr algn="r" defTabSz="1828800" rtl="1">
              <a:lnSpc>
                <a:spcPts val="4200"/>
              </a:lnSpc>
              <a:spcAft>
                <a:spcPts val="1800"/>
              </a:spcAft>
              <a:buSzPct val="100000"/>
              <a:buNone/>
              <a:defRPr/>
            </a:pPr>
            <a:r>
              <a:rPr lang="ar-EG" sz="2800" b="1" dirty="0"/>
              <a:t>محو أمية الوسائط الرقمية: المحتوى الرقمي</a:t>
            </a:r>
            <a:endParaRPr lang="en-US" sz="2800" b="1" spc="40" dirty="0">
              <a:latin typeface="Optimistic Text" panose="020B0503020203020204" pitchFamily="34" charset="0"/>
              <a:sym typeface="Arial"/>
            </a:endParaRPr>
          </a:p>
          <a:p>
            <a:pPr marL="514350" indent="-514350" algn="r" defTabSz="1828800" rtl="1">
              <a:lnSpc>
                <a:spcPts val="4200"/>
              </a:lnSpc>
              <a:spcAft>
                <a:spcPts val="1800"/>
              </a:spcAft>
              <a:buSzPct val="100000"/>
              <a:buFont typeface="Arial" panose="020B0604020202020204" pitchFamily="34" charset="0"/>
              <a:buChar char="•"/>
              <a:defRPr/>
            </a:pPr>
            <a:r>
              <a:rPr lang="ar-EG" sz="2800" dirty="0">
                <a:hlinkClick r:id="rId9"/>
              </a:rPr>
              <a:t>لعبة كامبريدج تدحض مؤامرات فيروس كورونا </a:t>
            </a:r>
            <a:endParaRPr lang="ar-EG" sz="2800" dirty="0"/>
          </a:p>
          <a:p>
            <a:pPr marL="514350" indent="-514350" algn="r" defTabSz="1828800" rtl="1">
              <a:lnSpc>
                <a:spcPts val="4200"/>
              </a:lnSpc>
              <a:spcAft>
                <a:spcPts val="1800"/>
              </a:spcAft>
              <a:buSzPct val="100000"/>
              <a:buFont typeface="Arial" panose="020B0604020202020204" pitchFamily="34" charset="0"/>
              <a:buChar char="•"/>
              <a:defRPr/>
            </a:pPr>
            <a:r>
              <a:rPr lang="en-US" sz="2800" dirty="0">
                <a:hlinkClick r:id="rId10"/>
              </a:rPr>
              <a:t>INFORMABLE</a:t>
            </a:r>
            <a:r>
              <a:rPr lang="ar-EG" sz="2800" dirty="0">
                <a:hlinkClick r:id="rId10"/>
              </a:rPr>
              <a:t> لعبة محمولة مناسبة </a:t>
            </a:r>
            <a:endParaRPr lang="ar-EG" sz="2800" dirty="0"/>
          </a:p>
          <a:p>
            <a:pPr marL="514350" indent="-514350" algn="r" defTabSz="1828800" rtl="1">
              <a:lnSpc>
                <a:spcPts val="4200"/>
              </a:lnSpc>
              <a:spcAft>
                <a:spcPts val="1800"/>
              </a:spcAft>
              <a:buSzPct val="100000"/>
              <a:buFont typeface="Arial" panose="020B0604020202020204" pitchFamily="34" charset="0"/>
              <a:buChar char="•"/>
              <a:defRPr/>
            </a:pPr>
            <a:r>
              <a:rPr lang="ar-EG" sz="2800" dirty="0">
                <a:hlinkClick r:id="rId11"/>
              </a:rPr>
              <a:t>محو الأمية على الويب لمدققي الحقائق من الطلاب</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689" y="5600700"/>
            <a:ext cx="10498898" cy="2514600"/>
          </a:xfrm>
        </p:spPr>
        <p:txBody>
          <a:bodyPr anchor="ctr">
            <a:normAutofit/>
          </a:bodyPr>
          <a:lstStyle/>
          <a:p>
            <a:pPr algn="r" rtl="1"/>
            <a:r>
              <a:rPr lang="ar-EG" dirty="0"/>
              <a:t>مصادر إضافية للإعلان عبر الإنترنت</a:t>
            </a:r>
            <a:endParaRPr lang="en-US" dirty="0"/>
          </a:p>
        </p:txBody>
      </p:sp>
      <p:sp>
        <p:nvSpPr>
          <p:cNvPr id="9" name="TextBox 8">
            <a:extLst>
              <a:ext uri="{FF2B5EF4-FFF2-40B4-BE49-F238E27FC236}">
                <a16:creationId xmlns:a16="http://schemas.microsoft.com/office/drawing/2014/main" id="{028D6CF6-4EB3-6B4F-B53F-928E0F43ABA4}"/>
              </a:ext>
            </a:extLst>
          </p:cNvPr>
          <p:cNvSpPr txBox="1"/>
          <p:nvPr/>
        </p:nvSpPr>
        <p:spPr>
          <a:xfrm>
            <a:off x="947631" y="11811000"/>
            <a:ext cx="7816956" cy="9715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TextBox 6">
            <a:extLst>
              <a:ext uri="{FF2B5EF4-FFF2-40B4-BE49-F238E27FC236}">
                <a16:creationId xmlns:a16="http://schemas.microsoft.com/office/drawing/2014/main" id="{F791D37D-545B-4A4D-B862-A088022D796D}"/>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47</a:t>
            </a:fld>
            <a:endParaRPr lang="en-US" dirty="0"/>
          </a:p>
        </p:txBody>
      </p:sp>
    </p:spTree>
    <p:extLst>
      <p:ext uri="{BB962C8B-B14F-4D97-AF65-F5344CB8AC3E}">
        <p14:creationId xmlns:p14="http://schemas.microsoft.com/office/powerpoint/2010/main" val="37236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AFE5B-C2C9-7147-970C-4B51B9314F98}"/>
              </a:ext>
            </a:extLst>
          </p:cNvPr>
          <p:cNvSpPr/>
          <p:nvPr/>
        </p:nvSpPr>
        <p:spPr>
          <a:xfrm>
            <a:off x="8443912" y="0"/>
            <a:ext cx="15943263"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821" y="6141720"/>
            <a:ext cx="4998009" cy="1432560"/>
          </a:xfrm>
        </p:spPr>
        <p:txBody>
          <a:bodyPr anchor="ctr">
            <a:noAutofit/>
          </a:bodyPr>
          <a:lstStyle/>
          <a:p>
            <a:r>
              <a:rPr lang="ar-EG" dirty="0"/>
              <a:t>أنشطة</a:t>
            </a:r>
            <a:endParaRPr lang="en-US" dirty="0"/>
          </a:p>
        </p:txBody>
      </p:sp>
      <p:sp>
        <p:nvSpPr>
          <p:cNvPr id="8" name="Title 2">
            <a:extLst>
              <a:ext uri="{FF2B5EF4-FFF2-40B4-BE49-F238E27FC236}">
                <a16:creationId xmlns:a16="http://schemas.microsoft.com/office/drawing/2014/main" id="{41A057E4-78DD-D847-A387-703F864F3E8A}"/>
              </a:ext>
            </a:extLst>
          </p:cNvPr>
          <p:cNvSpPr txBox="1">
            <a:spLocks/>
          </p:cNvSpPr>
          <p:nvPr/>
        </p:nvSpPr>
        <p:spPr>
          <a:xfrm>
            <a:off x="11420962" y="3474198"/>
            <a:ext cx="9308568" cy="81533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sz="4800" dirty="0"/>
              <a:t>تحديد المصداقية</a:t>
            </a:r>
            <a:endParaRPr lang="en-US" sz="4800" dirty="0"/>
          </a:p>
        </p:txBody>
      </p:sp>
      <p:sp>
        <p:nvSpPr>
          <p:cNvPr id="6" name="Oval 5">
            <a:extLst>
              <a:ext uri="{FF2B5EF4-FFF2-40B4-BE49-F238E27FC236}">
                <a16:creationId xmlns:a16="http://schemas.microsoft.com/office/drawing/2014/main" id="{F5D85DEB-D8C3-2146-BDC2-2E1CB1FB7C49}"/>
              </a:ext>
            </a:extLst>
          </p:cNvPr>
          <p:cNvSpPr/>
          <p:nvPr/>
        </p:nvSpPr>
        <p:spPr>
          <a:xfrm>
            <a:off x="9882210" y="3283698"/>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4400" b="1" spc="50" dirty="0">
                <a:solidFill>
                  <a:schemeClr val="bg1"/>
                </a:solidFill>
                <a:cs typeface="Optimistic Text" panose="020B0503020203020204" pitchFamily="34" charset="0"/>
              </a:rPr>
              <a:t>1</a:t>
            </a:r>
          </a:p>
        </p:txBody>
      </p:sp>
      <p:sp>
        <p:nvSpPr>
          <p:cNvPr id="20" name="Title 2">
            <a:extLst>
              <a:ext uri="{FF2B5EF4-FFF2-40B4-BE49-F238E27FC236}">
                <a16:creationId xmlns:a16="http://schemas.microsoft.com/office/drawing/2014/main" id="{880BB46E-DA07-0C49-AB5A-4C445F1EFB34}"/>
              </a:ext>
            </a:extLst>
          </p:cNvPr>
          <p:cNvSpPr txBox="1">
            <a:spLocks/>
          </p:cNvSpPr>
          <p:nvPr/>
        </p:nvSpPr>
        <p:spPr>
          <a:xfrm>
            <a:off x="11420961" y="6442449"/>
            <a:ext cx="12418105" cy="81533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sz="4800" dirty="0"/>
              <a:t>محتوى مدعوم أم لا؟</a:t>
            </a:r>
            <a:endParaRPr lang="en-US" sz="4800" dirty="0"/>
          </a:p>
        </p:txBody>
      </p:sp>
      <p:sp>
        <p:nvSpPr>
          <p:cNvPr id="21" name="Oval 20">
            <a:extLst>
              <a:ext uri="{FF2B5EF4-FFF2-40B4-BE49-F238E27FC236}">
                <a16:creationId xmlns:a16="http://schemas.microsoft.com/office/drawing/2014/main" id="{FC193999-362D-E14F-915A-89F5876DBA63}"/>
              </a:ext>
            </a:extLst>
          </p:cNvPr>
          <p:cNvSpPr/>
          <p:nvPr/>
        </p:nvSpPr>
        <p:spPr>
          <a:xfrm>
            <a:off x="9882210" y="6251949"/>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4400" b="1" spc="50" dirty="0">
                <a:solidFill>
                  <a:schemeClr val="bg1"/>
                </a:solidFill>
                <a:cs typeface="Optimistic Text" panose="020B0503020203020204" pitchFamily="34" charset="0"/>
              </a:rPr>
              <a:t>2</a:t>
            </a:r>
          </a:p>
        </p:txBody>
      </p:sp>
      <p:sp>
        <p:nvSpPr>
          <p:cNvPr id="9" name="Title 2">
            <a:extLst>
              <a:ext uri="{FF2B5EF4-FFF2-40B4-BE49-F238E27FC236}">
                <a16:creationId xmlns:a16="http://schemas.microsoft.com/office/drawing/2014/main" id="{32316F43-3098-7141-9D23-9119341666A3}"/>
              </a:ext>
            </a:extLst>
          </p:cNvPr>
          <p:cNvSpPr txBox="1">
            <a:spLocks/>
          </p:cNvSpPr>
          <p:nvPr/>
        </p:nvSpPr>
        <p:spPr>
          <a:xfrm>
            <a:off x="11420961" y="9601200"/>
            <a:ext cx="12418105" cy="81533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sz="4800" dirty="0"/>
              <a:t>ضبط تفضيلات الإعلانات</a:t>
            </a:r>
            <a:endParaRPr lang="en-US" sz="4800" dirty="0"/>
          </a:p>
        </p:txBody>
      </p:sp>
      <p:sp>
        <p:nvSpPr>
          <p:cNvPr id="10" name="Oval 9">
            <a:extLst>
              <a:ext uri="{FF2B5EF4-FFF2-40B4-BE49-F238E27FC236}">
                <a16:creationId xmlns:a16="http://schemas.microsoft.com/office/drawing/2014/main" id="{0AD889F5-0F7A-6148-AC4C-5B6B9AEE745C}"/>
              </a:ext>
            </a:extLst>
          </p:cNvPr>
          <p:cNvSpPr/>
          <p:nvPr/>
        </p:nvSpPr>
        <p:spPr>
          <a:xfrm>
            <a:off x="9882210" y="9410700"/>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4400" b="1" spc="50" dirty="0">
                <a:solidFill>
                  <a:schemeClr val="bg1"/>
                </a:solidFill>
                <a:cs typeface="Optimistic Text" panose="020B0503020203020204" pitchFamily="34" charset="0"/>
              </a:rPr>
              <a:t>3</a:t>
            </a:r>
          </a:p>
        </p:txBody>
      </p:sp>
      <p:sp>
        <p:nvSpPr>
          <p:cNvPr id="11" name="TextBox 10">
            <a:extLst>
              <a:ext uri="{FF2B5EF4-FFF2-40B4-BE49-F238E27FC236}">
                <a16:creationId xmlns:a16="http://schemas.microsoft.com/office/drawing/2014/main" id="{B984A977-27E5-4B47-80D8-1D42652E50ED}"/>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48</a:t>
            </a:fld>
            <a:endParaRPr lang="en-US" dirty="0"/>
          </a:p>
        </p:txBody>
      </p:sp>
    </p:spTree>
    <p:extLst>
      <p:ext uri="{BB962C8B-B14F-4D97-AF65-F5344CB8AC3E}">
        <p14:creationId xmlns:p14="http://schemas.microsoft.com/office/powerpoint/2010/main" val="402122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9EF9E3A-3E35-554C-93C8-917AACFFC548}"/>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3" name="TextBox 12">
            <a:extLst>
              <a:ext uri="{FF2B5EF4-FFF2-40B4-BE49-F238E27FC236}">
                <a16:creationId xmlns:a16="http://schemas.microsoft.com/office/drawing/2014/main" id="{973FB922-09C0-1842-832A-64BB280767F6}"/>
              </a:ext>
            </a:extLst>
          </p:cNvPr>
          <p:cNvSpPr txBox="1"/>
          <p:nvPr/>
        </p:nvSpPr>
        <p:spPr>
          <a:xfrm>
            <a:off x="947631" y="11353800"/>
            <a:ext cx="8807556" cy="1428750"/>
          </a:xfrm>
          <a:prstGeom prst="rect">
            <a:avLst/>
          </a:prstGeom>
          <a:noFill/>
        </p:spPr>
        <p:txBody>
          <a:bodyPr wrap="square" lIns="0" tIns="0" rIns="0" bIns="0" rtlCol="0" anchor="b">
            <a:noAutofit/>
          </a:bodyPr>
          <a:lstStyle/>
          <a:p>
            <a:pPr algn="r" defTabSz="1828800" rtl="1">
              <a:lnSpc>
                <a:spcPts val="2400"/>
              </a:lnSpc>
              <a:defRPr/>
            </a:pPr>
            <a:r>
              <a:rPr lang="ar-EG" sz="1600" dirty="0"/>
              <a:t>المصدر: </a:t>
            </a:r>
            <a:r>
              <a:rPr lang="ar-EG" sz="1600" dirty="0" err="1"/>
              <a:t>First</a:t>
            </a:r>
            <a:r>
              <a:rPr lang="ar-EG" sz="1600" dirty="0"/>
              <a:t> </a:t>
            </a:r>
            <a:r>
              <a:rPr lang="ar-EG" sz="1600" dirty="0" err="1"/>
              <a:t>Draft</a:t>
            </a:r>
            <a:r>
              <a:rPr lang="ar-EG" sz="1600" dirty="0"/>
              <a:t> </a:t>
            </a:r>
            <a:r>
              <a:rPr lang="ar-EG" sz="1600" dirty="0" err="1"/>
              <a:t>News</a:t>
            </a:r>
            <a:r>
              <a:rPr lang="ar-EG" sz="1600" dirty="0"/>
              <a:t>. (بدون تاريخ.). الكثير من المعلومات:  دليل عام للتنقل في عالم المعلومات. </a:t>
            </a:r>
            <a:r>
              <a:rPr lang="ar-EG" sz="1600" dirty="0" err="1"/>
              <a:t>First</a:t>
            </a:r>
            <a:r>
              <a:rPr lang="ar-EG" sz="1600" dirty="0"/>
              <a:t> </a:t>
            </a:r>
            <a:r>
              <a:rPr lang="ar-EG" sz="1600" dirty="0" err="1"/>
              <a:t>Draft</a:t>
            </a:r>
            <a:r>
              <a:rPr lang="ar-EG" sz="1600" dirty="0"/>
              <a:t> </a:t>
            </a:r>
            <a:r>
              <a:rPr lang="ar-EG" sz="1600" dirty="0" err="1"/>
              <a:t>News</a:t>
            </a:r>
            <a:r>
              <a:rPr lang="ar-EG" sz="1600" dirty="0"/>
              <a:t>. ملحوظة: </a:t>
            </a:r>
            <a:r>
              <a:rPr lang="ar-EG" sz="1600" dirty="0" err="1"/>
              <a:t>First</a:t>
            </a:r>
            <a:r>
              <a:rPr lang="ar-EG" sz="1600" dirty="0"/>
              <a:t> </a:t>
            </a:r>
            <a:r>
              <a:rPr lang="ar-EG" sz="1600" dirty="0" err="1"/>
              <a:t>Draft</a:t>
            </a:r>
            <a:r>
              <a:rPr lang="ar-EG" sz="1600" dirty="0"/>
              <a:t> </a:t>
            </a:r>
            <a:r>
              <a:rPr lang="ar-EG" sz="1600" dirty="0" err="1"/>
              <a:t>News</a:t>
            </a:r>
            <a:r>
              <a:rPr lang="ar-EG" sz="1600" dirty="0"/>
              <a:t> ممول جزئيًا بواسطة فيسبوك.</a:t>
            </a:r>
            <a:endParaRPr lang="en-US"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5" name="Text Placeholder 3">
            <a:extLst>
              <a:ext uri="{FF2B5EF4-FFF2-40B4-BE49-F238E27FC236}">
                <a16:creationId xmlns:a16="http://schemas.microsoft.com/office/drawing/2014/main" id="{DFE00967-A75D-0C46-B3CA-4FDD7A9CD9D7}"/>
              </a:ext>
            </a:extLst>
          </p:cNvPr>
          <p:cNvSpPr txBox="1">
            <a:spLocks/>
          </p:cNvSpPr>
          <p:nvPr/>
        </p:nvSpPr>
        <p:spPr>
          <a:xfrm>
            <a:off x="11260966" y="4869180"/>
            <a:ext cx="11676821"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fontAlgn="base">
              <a:buSzPct val="100000"/>
              <a:buNone/>
            </a:pPr>
            <a:r>
              <a:rPr lang="ar-EG" sz="2800" dirty="0"/>
              <a:t>في هذا النشاط، سيتم تزويد المشاركين بأمثلة مختلفة من المحتوى الرقمي وسيُطلب منهم تقييم مصداقية وموثوقية المحتوى. بعد ذلك، سيُسأل المشاركون أسئلة المناقشة/ التفكير. </a:t>
            </a:r>
          </a:p>
          <a:p>
            <a:pPr marL="514350" indent="-514350" algn="r" rtl="1" fontAlgn="base">
              <a:buSzPct val="100000"/>
              <a:buFont typeface="+mj-lt"/>
              <a:buAutoNum type="arabicPeriod"/>
            </a:pPr>
            <a:r>
              <a:rPr lang="ar-EG" sz="2800" dirty="0"/>
              <a:t>هل يأتي هذا المحتوى من مصدر موثوق؟ كيف علمت بذلك؟ هل استخدمت أيًا من استراتيجيات التقييم التي تعلمتها في هذه الوحدة؟ </a:t>
            </a:r>
          </a:p>
          <a:p>
            <a:pPr marL="514350" indent="-514350" algn="r" rtl="1" fontAlgn="base">
              <a:buSzPct val="100000"/>
              <a:buFont typeface="+mj-lt"/>
              <a:buAutoNum type="arabicPeriod"/>
            </a:pPr>
            <a:r>
              <a:rPr lang="ar-EG" sz="2800" dirty="0"/>
              <a:t>هل هذا المحتوى يثير أي ردود فعل عاطفية؟ هل تعتقد أن منشئ المحتوى قصد هذا النوع من التفاعل؟ </a:t>
            </a:r>
          </a:p>
          <a:p>
            <a:pPr marL="514350" indent="-514350" algn="r" rtl="1" fontAlgn="base">
              <a:buSzPct val="100000"/>
              <a:buFont typeface="+mj-lt"/>
              <a:buAutoNum type="arabicPeriod"/>
            </a:pPr>
            <a:r>
              <a:rPr lang="ar-EG" sz="2800" dirty="0"/>
              <a:t>هل تود مشاركة هذا المحتوى مع الآخرين؟ لما و لما لا؟</a:t>
            </a:r>
            <a:endParaRPr lang="en-US" sz="2800" dirty="0"/>
          </a:p>
        </p:txBody>
      </p:sp>
      <p:sp>
        <p:nvSpPr>
          <p:cNvPr id="21" name="Rectangle 20">
            <a:extLst>
              <a:ext uri="{FF2B5EF4-FFF2-40B4-BE49-F238E27FC236}">
                <a16:creationId xmlns:a16="http://schemas.microsoft.com/office/drawing/2014/main" id="{CCF6FB85-70F4-B04F-838C-D94ADB7BABD1}"/>
              </a:ext>
            </a:extLst>
          </p:cNvPr>
          <p:cNvSpPr/>
          <p:nvPr/>
        </p:nvSpPr>
        <p:spPr>
          <a:xfrm>
            <a:off x="941387" y="5881143"/>
            <a:ext cx="844783" cy="523220"/>
          </a:xfrm>
          <a:prstGeom prst="rect">
            <a:avLst/>
          </a:prstGeom>
        </p:spPr>
        <p:txBody>
          <a:bodyPr wrap="none" lIns="0" anchor="ctr">
            <a:spAutoFit/>
          </a:bodyPr>
          <a:lstStyle/>
          <a:p>
            <a:r>
              <a:rPr lang="ar-EG" sz="2800" b="1" spc="320" dirty="0">
                <a:solidFill>
                  <a:schemeClr val="tx1"/>
                </a:solidFill>
              </a:rPr>
              <a:t>نشاط</a:t>
            </a:r>
            <a:endParaRPr lang="en-US" sz="2800" b="1" spc="320" dirty="0">
              <a:solidFill>
                <a:schemeClr val="tx1"/>
              </a:solidFill>
            </a:endParaRPr>
          </a:p>
        </p:txBody>
      </p:sp>
      <p:sp>
        <p:nvSpPr>
          <p:cNvPr id="22" name="Title 2">
            <a:extLst>
              <a:ext uri="{FF2B5EF4-FFF2-40B4-BE49-F238E27FC236}">
                <a16:creationId xmlns:a16="http://schemas.microsoft.com/office/drawing/2014/main" id="{A531EA77-9B71-F141-8DE6-4F279FB3E0D7}"/>
              </a:ext>
            </a:extLst>
          </p:cNvPr>
          <p:cNvSpPr txBox="1">
            <a:spLocks/>
          </p:cNvSpPr>
          <p:nvPr/>
        </p:nvSpPr>
        <p:spPr>
          <a:xfrm>
            <a:off x="8905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تحديد المصداقية</a:t>
            </a:r>
            <a:endParaRPr lang="en-US" dirty="0"/>
          </a:p>
        </p:txBody>
      </p:sp>
      <p:sp>
        <p:nvSpPr>
          <p:cNvPr id="23" name="Oval 22">
            <a:extLst>
              <a:ext uri="{FF2B5EF4-FFF2-40B4-BE49-F238E27FC236}">
                <a16:creationId xmlns:a16="http://schemas.microsoft.com/office/drawing/2014/main" id="{5E5B8D66-A567-9D44-B711-6202385E17DE}"/>
              </a:ext>
            </a:extLst>
          </p:cNvPr>
          <p:cNvSpPr/>
          <p:nvPr/>
        </p:nvSpPr>
        <p:spPr>
          <a:xfrm>
            <a:off x="933450"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Oval 23">
            <a:extLst>
              <a:ext uri="{FF2B5EF4-FFF2-40B4-BE49-F238E27FC236}">
                <a16:creationId xmlns:a16="http://schemas.microsoft.com/office/drawing/2014/main" id="{94BF29E2-AFE3-CE41-B754-CAE1FD394260}"/>
              </a:ext>
            </a:extLst>
          </p:cNvPr>
          <p:cNvSpPr/>
          <p:nvPr/>
        </p:nvSpPr>
        <p:spPr>
          <a:xfrm>
            <a:off x="1449387"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5" name="Oval 24">
            <a:extLst>
              <a:ext uri="{FF2B5EF4-FFF2-40B4-BE49-F238E27FC236}">
                <a16:creationId xmlns:a16="http://schemas.microsoft.com/office/drawing/2014/main" id="{85BF313D-2F91-0A4E-A9C5-6F72A7C27CE7}"/>
              </a:ext>
            </a:extLst>
          </p:cNvPr>
          <p:cNvSpPr/>
          <p:nvPr/>
        </p:nvSpPr>
        <p:spPr>
          <a:xfrm>
            <a:off x="1965324"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TextBox 15">
            <a:extLst>
              <a:ext uri="{FF2B5EF4-FFF2-40B4-BE49-F238E27FC236}">
                <a16:creationId xmlns:a16="http://schemas.microsoft.com/office/drawing/2014/main" id="{EDA4CE29-7EE1-1141-AB97-D8396CA51CB1}"/>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49</a:t>
            </a:fld>
            <a:endParaRPr lang="en-US" dirty="0"/>
          </a:p>
        </p:txBody>
      </p:sp>
    </p:spTree>
    <p:extLst>
      <p:ext uri="{BB962C8B-B14F-4D97-AF65-F5344CB8AC3E}">
        <p14:creationId xmlns:p14="http://schemas.microsoft.com/office/powerpoint/2010/main" val="400348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09A7-A0E4-F242-8995-A70503964571}"/>
              </a:ext>
            </a:extLst>
          </p:cNvPr>
          <p:cNvSpPr>
            <a:spLocks noGrp="1"/>
          </p:cNvSpPr>
          <p:nvPr>
            <p:ph type="ctrTitle"/>
          </p:nvPr>
        </p:nvSpPr>
        <p:spPr>
          <a:xfrm>
            <a:off x="1871711" y="3520440"/>
            <a:ext cx="8874076" cy="2542032"/>
          </a:xfrm>
        </p:spPr>
        <p:txBody>
          <a:bodyPr/>
          <a:lstStyle/>
          <a:p>
            <a:pPr algn="r" rtl="1"/>
            <a:r>
              <a:rPr lang="ar-EG" dirty="0"/>
              <a:t>01 </a:t>
            </a:r>
            <a:br>
              <a:rPr lang="ar-EG" dirty="0"/>
            </a:br>
            <a:r>
              <a:rPr lang="ar-EG" dirty="0"/>
              <a:t>مقدمة في الثقافة الإعلامية</a:t>
            </a:r>
            <a:endParaRPr lang="en-US" dirty="0"/>
          </a:p>
        </p:txBody>
      </p:sp>
      <p:pic>
        <p:nvPicPr>
          <p:cNvPr id="4" name="Picture 3" descr="A person sitting at a table&#10;&#10;Description automatically generated with low confidence">
            <a:extLst>
              <a:ext uri="{FF2B5EF4-FFF2-40B4-BE49-F238E27FC236}">
                <a16:creationId xmlns:a16="http://schemas.microsoft.com/office/drawing/2014/main" id="{9ECF3150-CF1D-ED6C-AF4B-5CE4ECA156A8}"/>
              </a:ext>
            </a:extLst>
          </p:cNvPr>
          <p:cNvPicPr>
            <a:picLocks noChangeAspect="1"/>
          </p:cNvPicPr>
          <p:nvPr/>
        </p:nvPicPr>
        <p:blipFill rotWithShape="1">
          <a:blip r:embed="rId3"/>
          <a:srcRect r="39905"/>
          <a:stretch/>
        </p:blipFill>
        <p:spPr>
          <a:xfrm>
            <a:off x="11261726" y="0"/>
            <a:ext cx="13127036" cy="12287250"/>
          </a:xfrm>
          <a:prstGeom prst="rect">
            <a:avLst/>
          </a:prstGeom>
        </p:spPr>
      </p:pic>
    </p:spTree>
    <p:extLst>
      <p:ext uri="{BB962C8B-B14F-4D97-AF65-F5344CB8AC3E}">
        <p14:creationId xmlns:p14="http://schemas.microsoft.com/office/powerpoint/2010/main" val="316031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F32444B0-526C-EA49-ABA5-5A48EB573A90}"/>
              </a:ext>
            </a:extLst>
          </p:cNvPr>
          <p:cNvSpPr txBox="1"/>
          <p:nvPr/>
        </p:nvSpPr>
        <p:spPr>
          <a:xfrm>
            <a:off x="947631" y="12258040"/>
            <a:ext cx="78931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Rectangle 8">
            <a:extLst>
              <a:ext uri="{FF2B5EF4-FFF2-40B4-BE49-F238E27FC236}">
                <a16:creationId xmlns:a16="http://schemas.microsoft.com/office/drawing/2014/main" id="{7EA9C65E-60BA-B64B-83E4-B87416C479FD}"/>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2" name="Text Placeholder 3">
            <a:extLst>
              <a:ext uri="{FF2B5EF4-FFF2-40B4-BE49-F238E27FC236}">
                <a16:creationId xmlns:a16="http://schemas.microsoft.com/office/drawing/2014/main" id="{6CD9C57F-F809-9C43-8E64-8E3CB6094F93}"/>
              </a:ext>
            </a:extLst>
          </p:cNvPr>
          <p:cNvSpPr txBox="1">
            <a:spLocks/>
          </p:cNvSpPr>
          <p:nvPr/>
        </p:nvSpPr>
        <p:spPr>
          <a:xfrm>
            <a:off x="11260966" y="4869180"/>
            <a:ext cx="11524421"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514350" indent="-514350" algn="r" rtl="1" fontAlgn="base">
              <a:buSzPct val="100000"/>
              <a:buFont typeface="+mj-lt"/>
              <a:buAutoNum type="arabicPeriod"/>
            </a:pPr>
            <a:r>
              <a:rPr lang="ar-EG" sz="2800" dirty="0"/>
              <a:t>هل هذا محتوى مدعوم؟ إذا كان الأمر كذلك، أي نوع؟ </a:t>
            </a:r>
          </a:p>
          <a:p>
            <a:pPr marL="514350" indent="-514350" algn="r" rtl="1" fontAlgn="base">
              <a:buSzPct val="100000"/>
              <a:buFont typeface="+mj-lt"/>
              <a:buAutoNum type="arabicPeriod"/>
            </a:pPr>
            <a:r>
              <a:rPr lang="ar-EG" sz="2800" dirty="0"/>
              <a:t>كيف حددت ما إذا كان هذا محتوى مدعوم أم لا؟</a:t>
            </a:r>
            <a:endParaRPr lang="en-US" sz="2800" dirty="0"/>
          </a:p>
        </p:txBody>
      </p:sp>
      <p:sp>
        <p:nvSpPr>
          <p:cNvPr id="11" name="Rectangle 10">
            <a:extLst>
              <a:ext uri="{FF2B5EF4-FFF2-40B4-BE49-F238E27FC236}">
                <a16:creationId xmlns:a16="http://schemas.microsoft.com/office/drawing/2014/main" id="{87B6CC62-E297-4342-8D07-CCFDAE62259F}"/>
              </a:ext>
            </a:extLst>
          </p:cNvPr>
          <p:cNvSpPr/>
          <p:nvPr/>
        </p:nvSpPr>
        <p:spPr>
          <a:xfrm>
            <a:off x="941387" y="5881143"/>
            <a:ext cx="844783" cy="523220"/>
          </a:xfrm>
          <a:prstGeom prst="rect">
            <a:avLst/>
          </a:prstGeom>
        </p:spPr>
        <p:txBody>
          <a:bodyPr wrap="none" lIns="0" anchor="ctr">
            <a:spAutoFit/>
          </a:bodyPr>
          <a:lstStyle/>
          <a:p>
            <a:r>
              <a:rPr lang="ar-EG" sz="2800" b="1" spc="320" dirty="0">
                <a:solidFill>
                  <a:schemeClr val="tx1"/>
                </a:solidFill>
              </a:rPr>
              <a:t>نشاط</a:t>
            </a:r>
            <a:endParaRPr lang="en-US" sz="2800" b="1" spc="320" dirty="0">
              <a:solidFill>
                <a:schemeClr val="tx1"/>
              </a:solidFill>
            </a:endParaRPr>
          </a:p>
        </p:txBody>
      </p:sp>
      <p:sp>
        <p:nvSpPr>
          <p:cNvPr id="18" name="Title 2">
            <a:extLst>
              <a:ext uri="{FF2B5EF4-FFF2-40B4-BE49-F238E27FC236}">
                <a16:creationId xmlns:a16="http://schemas.microsoft.com/office/drawing/2014/main" id="{22D16AAC-8A2F-D042-9A83-5C56B8D3AB8E}"/>
              </a:ext>
            </a:extLst>
          </p:cNvPr>
          <p:cNvSpPr txBox="1">
            <a:spLocks/>
          </p:cNvSpPr>
          <p:nvPr/>
        </p:nvSpPr>
        <p:spPr>
          <a:xfrm>
            <a:off x="8905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ar-EG" dirty="0"/>
              <a:t>محتوى مدعوم أم لا؟</a:t>
            </a:r>
            <a:endParaRPr lang="en-US" dirty="0"/>
          </a:p>
        </p:txBody>
      </p:sp>
      <p:sp>
        <p:nvSpPr>
          <p:cNvPr id="19" name="Oval 18">
            <a:extLst>
              <a:ext uri="{FF2B5EF4-FFF2-40B4-BE49-F238E27FC236}">
                <a16:creationId xmlns:a16="http://schemas.microsoft.com/office/drawing/2014/main" id="{4CB8DEAE-628E-9F4A-B5D0-D7C20D3E0603}"/>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20" name="Oval 19">
            <a:extLst>
              <a:ext uri="{FF2B5EF4-FFF2-40B4-BE49-F238E27FC236}">
                <a16:creationId xmlns:a16="http://schemas.microsoft.com/office/drawing/2014/main" id="{48410C6B-EDA0-4C48-9E80-8FE4DE85D86B}"/>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21" name="Oval 20">
            <a:extLst>
              <a:ext uri="{FF2B5EF4-FFF2-40B4-BE49-F238E27FC236}">
                <a16:creationId xmlns:a16="http://schemas.microsoft.com/office/drawing/2014/main" id="{55C7E0EE-80DD-7540-80B1-CEECDCA4FADF}"/>
              </a:ext>
            </a:extLst>
          </p:cNvPr>
          <p:cNvSpPr/>
          <p:nvPr/>
        </p:nvSpPr>
        <p:spPr>
          <a:xfrm>
            <a:off x="1965324"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3" name="TextBox 12">
            <a:extLst>
              <a:ext uri="{FF2B5EF4-FFF2-40B4-BE49-F238E27FC236}">
                <a16:creationId xmlns:a16="http://schemas.microsoft.com/office/drawing/2014/main" id="{9E764114-C23C-E545-AD08-0471A156E87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50</a:t>
            </a:fld>
            <a:endParaRPr lang="en-US" dirty="0"/>
          </a:p>
        </p:txBody>
      </p:sp>
    </p:spTree>
    <p:extLst>
      <p:ext uri="{BB962C8B-B14F-4D97-AF65-F5344CB8AC3E}">
        <p14:creationId xmlns:p14="http://schemas.microsoft.com/office/powerpoint/2010/main" val="3370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1A31F54-DBCA-9F46-891D-D6FDC07FB00B}"/>
              </a:ext>
            </a:extLst>
          </p:cNvPr>
          <p:cNvSpPr/>
          <p:nvPr/>
        </p:nvSpPr>
        <p:spPr>
          <a:xfrm>
            <a:off x="10301990" y="-15240"/>
            <a:ext cx="1408518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2" name="Text Placeholder 3">
            <a:extLst>
              <a:ext uri="{FF2B5EF4-FFF2-40B4-BE49-F238E27FC236}">
                <a16:creationId xmlns:a16="http://schemas.microsoft.com/office/drawing/2014/main" id="{687ACB42-B491-7C41-8DFD-8DD8487561EF}"/>
              </a:ext>
            </a:extLst>
          </p:cNvPr>
          <p:cNvSpPr txBox="1">
            <a:spLocks/>
          </p:cNvSpPr>
          <p:nvPr/>
        </p:nvSpPr>
        <p:spPr>
          <a:xfrm>
            <a:off x="11260966" y="4869180"/>
            <a:ext cx="10610021"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fontAlgn="base">
              <a:buNone/>
            </a:pPr>
            <a:r>
              <a:rPr lang="ar-EG" sz="2800" dirty="0"/>
              <a:t>في هذا النشاط، سيراجع المشاركون تفضيلاتهم الإعلانية على وسائل التواصل الاجتماعي.</a:t>
            </a:r>
            <a:endParaRPr lang="en-US" sz="2800" dirty="0"/>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21" name="TextBox 20">
            <a:extLst>
              <a:ext uri="{FF2B5EF4-FFF2-40B4-BE49-F238E27FC236}">
                <a16:creationId xmlns:a16="http://schemas.microsoft.com/office/drawing/2014/main" id="{5D06E6B7-8B19-0A4F-B14A-12BFA9D9CD33}"/>
              </a:ext>
            </a:extLst>
          </p:cNvPr>
          <p:cNvSpPr txBox="1"/>
          <p:nvPr/>
        </p:nvSpPr>
        <p:spPr>
          <a:xfrm>
            <a:off x="947631" y="12258040"/>
            <a:ext cx="78931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8" name="Rectangle 17">
            <a:extLst>
              <a:ext uri="{FF2B5EF4-FFF2-40B4-BE49-F238E27FC236}">
                <a16:creationId xmlns:a16="http://schemas.microsoft.com/office/drawing/2014/main" id="{AFED3AE3-C8ED-6F46-82D7-97AC30F45FD1}"/>
              </a:ext>
            </a:extLst>
          </p:cNvPr>
          <p:cNvSpPr/>
          <p:nvPr/>
        </p:nvSpPr>
        <p:spPr>
          <a:xfrm>
            <a:off x="941387" y="5881143"/>
            <a:ext cx="844783" cy="523220"/>
          </a:xfrm>
          <a:prstGeom prst="rect">
            <a:avLst/>
          </a:prstGeom>
        </p:spPr>
        <p:txBody>
          <a:bodyPr wrap="none" lIns="0" anchor="ctr">
            <a:spAutoFit/>
          </a:bodyPr>
          <a:lstStyle/>
          <a:p>
            <a:r>
              <a:rPr lang="ar-EG" sz="2800" b="1" spc="320" dirty="0">
                <a:solidFill>
                  <a:schemeClr val="tx1"/>
                </a:solidFill>
              </a:rPr>
              <a:t>نشاط</a:t>
            </a:r>
            <a:endParaRPr lang="en-US" sz="2800" b="1" spc="320" dirty="0">
              <a:solidFill>
                <a:schemeClr val="tx1"/>
              </a:solidFill>
            </a:endParaRPr>
          </a:p>
        </p:txBody>
      </p:sp>
      <p:sp>
        <p:nvSpPr>
          <p:cNvPr id="19" name="Title 2">
            <a:extLst>
              <a:ext uri="{FF2B5EF4-FFF2-40B4-BE49-F238E27FC236}">
                <a16:creationId xmlns:a16="http://schemas.microsoft.com/office/drawing/2014/main" id="{8928DEEB-F780-DE43-8C29-7A3209F0AA61}"/>
              </a:ext>
            </a:extLst>
          </p:cNvPr>
          <p:cNvSpPr txBox="1">
            <a:spLocks/>
          </p:cNvSpPr>
          <p:nvPr/>
        </p:nvSpPr>
        <p:spPr>
          <a:xfrm>
            <a:off x="8905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ar-EG" dirty="0"/>
              <a:t>ضبط تفضيلات الإعلانات</a:t>
            </a:r>
            <a:endParaRPr lang="en-US" dirty="0"/>
          </a:p>
        </p:txBody>
      </p:sp>
      <p:sp>
        <p:nvSpPr>
          <p:cNvPr id="20" name="Oval 19">
            <a:extLst>
              <a:ext uri="{FF2B5EF4-FFF2-40B4-BE49-F238E27FC236}">
                <a16:creationId xmlns:a16="http://schemas.microsoft.com/office/drawing/2014/main" id="{82A72953-AAD5-2E43-94FF-DA32F3714925}"/>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22" name="Oval 21">
            <a:extLst>
              <a:ext uri="{FF2B5EF4-FFF2-40B4-BE49-F238E27FC236}">
                <a16:creationId xmlns:a16="http://schemas.microsoft.com/office/drawing/2014/main" id="{482DAD32-889A-E740-9CF0-07C83C4A5B9B}"/>
              </a:ext>
            </a:extLst>
          </p:cNvPr>
          <p:cNvSpPr/>
          <p:nvPr/>
        </p:nvSpPr>
        <p:spPr>
          <a:xfrm>
            <a:off x="1449387"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23" name="Oval 22">
            <a:extLst>
              <a:ext uri="{FF2B5EF4-FFF2-40B4-BE49-F238E27FC236}">
                <a16:creationId xmlns:a16="http://schemas.microsoft.com/office/drawing/2014/main" id="{211C512E-A074-A74D-B4FC-EFA7A31A32FB}"/>
              </a:ext>
            </a:extLst>
          </p:cNvPr>
          <p:cNvSpPr/>
          <p:nvPr/>
        </p:nvSpPr>
        <p:spPr>
          <a:xfrm>
            <a:off x="1965324"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14" name="TextBox 13">
            <a:extLst>
              <a:ext uri="{FF2B5EF4-FFF2-40B4-BE49-F238E27FC236}">
                <a16:creationId xmlns:a16="http://schemas.microsoft.com/office/drawing/2014/main" id="{DC208185-3F31-2240-9262-1156601033A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51</a:t>
            </a:fld>
            <a:endParaRPr lang="en-US" dirty="0"/>
          </a:p>
        </p:txBody>
      </p:sp>
    </p:spTree>
    <p:extLst>
      <p:ext uri="{BB962C8B-B14F-4D97-AF65-F5344CB8AC3E}">
        <p14:creationId xmlns:p14="http://schemas.microsoft.com/office/powerpoint/2010/main" val="270171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10"/>
          </p:nvPr>
        </p:nvSpPr>
        <p:spPr>
          <a:xfrm>
            <a:off x="933450" y="6283238"/>
            <a:ext cx="11717337" cy="3851362"/>
          </a:xfrm>
        </p:spPr>
        <p:txBody>
          <a:bodyPr/>
          <a:lstStyle/>
          <a:p>
            <a:pPr marL="342900" indent="-342900" algn="r" rtl="1">
              <a:buFont typeface="Arial" pitchFamily="34" charset="0"/>
              <a:buChar char="•"/>
            </a:pPr>
            <a:r>
              <a:rPr lang="ar-EG" dirty="0"/>
              <a:t>تُتيح لك </a:t>
            </a:r>
            <a:r>
              <a:rPr lang="ar-EG" dirty="0">
                <a:hlinkClick r:id="rId3"/>
              </a:rPr>
              <a:t>تفضيلات الإعلانات</a:t>
            </a:r>
            <a:r>
              <a:rPr lang="ar-EG" dirty="0"/>
              <a:t> إمكانية عرض وإضافة وإزالة التفضيلات التي قمنا بإنشائها لك استنادًا إلى مجموعة من العناصر مثل معلومات صفحتك الشخصية والإجراءات التي تتخذها على فيسبوك والتطبيقات ومواقع الويب التي تستخدمها خارج فيسبوك. على سبيل المثال، إذا كانت تفضيلاتك تتضمن "ركوب الدراجات" فقد تظهر لك إعلانات مُقدَّمة من متجر دراجات محلي. يؤثر تغيير تفضيلات الإعلانات الخاصة بك في نوعية الإعلانات التي تشاهدها، ولكن ذلك لن يغير العدد الإجمالي للإعلانات التي تشاهدها. إذا كنت لا ترغب في قيام فيسبوك باستخدام المعلومات استنادًا إلى أنشطتك على المواقع أو التطبيقات خارج فيسبوك لإظهار الإعلانات لك، يمكنك اختيار إلغاء ذلك من </a:t>
            </a:r>
            <a:r>
              <a:rPr lang="ar-EG" dirty="0">
                <a:hlinkClick r:id="rId4"/>
              </a:rPr>
              <a:t>الإعدادات</a:t>
            </a:r>
            <a:r>
              <a:rPr lang="ar-EG" dirty="0"/>
              <a:t>.</a:t>
            </a:r>
          </a:p>
          <a:p>
            <a:pPr marL="342900" indent="-342900" algn="r" rtl="1">
              <a:buFont typeface="Arial" pitchFamily="34" charset="0"/>
              <a:buChar char="•"/>
            </a:pPr>
            <a:r>
              <a:rPr lang="ar-EG" dirty="0"/>
              <a:t>تعرَّف على المزيد عن كيفية </a:t>
            </a:r>
            <a:r>
              <a:rPr lang="ar-EG" dirty="0">
                <a:hlinkClick r:id="rId5"/>
              </a:rPr>
              <a:t>قيام فيسبوك بتحديد الإعلانات التي يعرضها لك</a:t>
            </a:r>
            <a:r>
              <a:rPr lang="ar-EG" dirty="0"/>
              <a:t> وكيفية </a:t>
            </a:r>
            <a:r>
              <a:rPr lang="ar-EG" dirty="0">
                <a:hlinkClick r:id="rId6"/>
              </a:rPr>
              <a:t>إبداء ملاحظات حول الإعلانات التي تشاهدها</a:t>
            </a:r>
            <a:r>
              <a:rPr lang="ar-EG" dirty="0"/>
              <a:t>.</a:t>
            </a:r>
          </a:p>
        </p:txBody>
      </p:sp>
      <p:sp>
        <p:nvSpPr>
          <p:cNvPr id="10" name="TextBox 9">
            <a:extLst>
              <a:ext uri="{FF2B5EF4-FFF2-40B4-BE49-F238E27FC236}">
                <a16:creationId xmlns:a16="http://schemas.microsoft.com/office/drawing/2014/main" id="{E286B73C-398E-654F-B0CB-809586D2F6A9}"/>
              </a:ext>
            </a:extLst>
          </p:cNvPr>
          <p:cNvSpPr txBox="1"/>
          <p:nvPr/>
        </p:nvSpPr>
        <p:spPr>
          <a:xfrm>
            <a:off x="947631" y="12575364"/>
            <a:ext cx="15284556" cy="207186"/>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5" name="Text Placeholder 6">
            <a:extLst>
              <a:ext uri="{FF2B5EF4-FFF2-40B4-BE49-F238E27FC236}">
                <a16:creationId xmlns:a16="http://schemas.microsoft.com/office/drawing/2014/main" id="{3D5F8F28-084D-A842-AE63-8D2398E11EAF}"/>
              </a:ext>
            </a:extLst>
          </p:cNvPr>
          <p:cNvSpPr txBox="1">
            <a:spLocks/>
          </p:cNvSpPr>
          <p:nvPr/>
        </p:nvSpPr>
        <p:spPr>
          <a:xfrm>
            <a:off x="933450" y="4225838"/>
            <a:ext cx="11412537"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7"/>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تعديل تفضيلات الإعلانات على </a:t>
            </a:r>
            <a:r>
              <a:rPr lang="ar-EG" sz="6000" spc="260" dirty="0">
                <a:solidFill>
                  <a:srgbClr val="1C2B33"/>
                </a:solidFill>
                <a:latin typeface="Optimistic Display" panose="020B0603020203020204" pitchFamily="34" charset="0"/>
                <a:cs typeface="Optimistic Display" panose="020B0603020203020204" pitchFamily="34" charset="0"/>
                <a:sym typeface="Arial"/>
                <a:hlinkClick r:id="rId8"/>
              </a:rPr>
              <a:t>فيسبوك</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6" name="Rectangle 15">
            <a:extLst>
              <a:ext uri="{FF2B5EF4-FFF2-40B4-BE49-F238E27FC236}">
                <a16:creationId xmlns:a16="http://schemas.microsoft.com/office/drawing/2014/main" id="{392423D1-5E87-BF48-80E0-99AE7E2EDFAA}"/>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7" name="Google Shape;648;p3">
            <a:extLst>
              <a:ext uri="{FF2B5EF4-FFF2-40B4-BE49-F238E27FC236}">
                <a16:creationId xmlns:a16="http://schemas.microsoft.com/office/drawing/2014/main" id="{AF7E4B09-F3FC-8346-87DE-8DF53F343979}"/>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0" name="Picture 19">
            <a:extLst>
              <a:ext uri="{FF2B5EF4-FFF2-40B4-BE49-F238E27FC236}">
                <a16:creationId xmlns:a16="http://schemas.microsoft.com/office/drawing/2014/main" id="{5D36B108-ECAF-2149-98CA-C18535158C7F}"/>
              </a:ext>
            </a:extLst>
          </p:cNvPr>
          <p:cNvPicPr>
            <a:picLocks noChangeAspect="1"/>
          </p:cNvPicPr>
          <p:nvPr/>
        </p:nvPicPr>
        <p:blipFill rotWithShape="1">
          <a:blip r:embed="rId9"/>
          <a:srcRect b="12781"/>
          <a:stretch/>
        </p:blipFill>
        <p:spPr>
          <a:xfrm>
            <a:off x="17186526" y="2424805"/>
            <a:ext cx="5047749" cy="8866390"/>
          </a:xfrm>
          <a:prstGeom prst="rect">
            <a:avLst/>
          </a:prstGeom>
        </p:spPr>
      </p:pic>
      <p:pic>
        <p:nvPicPr>
          <p:cNvPr id="21" name="Picture 20">
            <a:extLst>
              <a:ext uri="{FF2B5EF4-FFF2-40B4-BE49-F238E27FC236}">
                <a16:creationId xmlns:a16="http://schemas.microsoft.com/office/drawing/2014/main" id="{C6F3E25A-957C-7E4B-B34A-07D8609AF8E3}"/>
              </a:ext>
            </a:extLst>
          </p:cNvPr>
          <p:cNvPicPr>
            <a:picLocks noChangeAspect="1"/>
          </p:cNvPicPr>
          <p:nvPr/>
        </p:nvPicPr>
        <p:blipFill rotWithShape="1">
          <a:blip r:embed="rId10"/>
          <a:srcRect b="93024"/>
          <a:stretch/>
        </p:blipFill>
        <p:spPr>
          <a:xfrm>
            <a:off x="17186526" y="2424805"/>
            <a:ext cx="5047749" cy="690429"/>
          </a:xfrm>
          <a:prstGeom prst="rect">
            <a:avLst/>
          </a:prstGeom>
        </p:spPr>
      </p:pic>
      <p:sp>
        <p:nvSpPr>
          <p:cNvPr id="27" name="TextBox 26">
            <a:extLst>
              <a:ext uri="{FF2B5EF4-FFF2-40B4-BE49-F238E27FC236}">
                <a16:creationId xmlns:a16="http://schemas.microsoft.com/office/drawing/2014/main" id="{6AD25928-D7F6-F547-BAD1-AC278B46B77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7"/>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52</a:t>
            </a:fld>
            <a:endParaRPr lang="en-US" dirty="0"/>
          </a:p>
        </p:txBody>
      </p:sp>
    </p:spTree>
    <p:extLst>
      <p:ext uri="{BB962C8B-B14F-4D97-AF65-F5344CB8AC3E}">
        <p14:creationId xmlns:p14="http://schemas.microsoft.com/office/powerpoint/2010/main" val="22050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E66CB76-71A3-6B45-9A00-9D3BB74F0A8E}"/>
              </a:ext>
            </a:extLst>
          </p:cNvPr>
          <p:cNvSpPr txBox="1">
            <a:spLocks/>
          </p:cNvSpPr>
          <p:nvPr/>
        </p:nvSpPr>
        <p:spPr>
          <a:xfrm>
            <a:off x="933449" y="5273756"/>
            <a:ext cx="14384337" cy="552776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3000"/>
              </a:lnSpc>
              <a:buSzPct val="100000"/>
              <a:buNone/>
            </a:pPr>
            <a:r>
              <a:rPr lang="ar-EG" b="1" dirty="0"/>
              <a:t>كيف يحدد إنستجرام الإعلانات التي تظهر لي؟</a:t>
            </a:r>
            <a:endParaRPr lang="en-US" b="1" dirty="0"/>
          </a:p>
          <a:p>
            <a:pPr algn="r" rtl="1"/>
            <a:r>
              <a:rPr lang="ar-EG" dirty="0"/>
              <a:t>نريد أن نعرض عليك إعلانات من الأنشطة التجارية ذات الصلة التي تشكل أهمية بالنسبة لك. ولذلك، قد نستخدم معلومات حول ما تفعله على إنستجرام (وميتا</a:t>
            </a:r>
            <a:r>
              <a:rPr lang="en-US" dirty="0"/>
              <a:t>، </a:t>
            </a:r>
            <a:r>
              <a:rPr lang="ar-EG" dirty="0"/>
              <a:t>الشركة الأم)، بالإضافة إلى نشاطك على مواقع وتطبيقات الجهات الخارجية التي تستخدمها. قد نستخدم أيضًا المعلومات التي تقدمها الشركات خارج إنستجرام أو فيسبوك لتحديد الإعلانات التي نعرضها لك. على سبيل المثال، قد تشاهد إعلانات بناءً على الأشخاص الذين تتابعهم والمنشورات التي تعجبك على إنستجرام</a:t>
            </a:r>
            <a:r>
              <a:rPr lang="en-US" dirty="0"/>
              <a:t>، </a:t>
            </a:r>
            <a:r>
              <a:rPr lang="ar-EG" dirty="0"/>
              <a:t>ومعلوماتك واهتماماتك على فيسبوك (إذا كان لديك حساب فيسبوك)</a:t>
            </a:r>
            <a:r>
              <a:rPr lang="en-US" dirty="0"/>
              <a:t>، </a:t>
            </a:r>
            <a:r>
              <a:rPr lang="ar-EG" dirty="0"/>
              <a:t>أو مواقع الويب والتطبيقات التي تزورها، أو معلني المعلومات وشركائهم ويشارك شركاء التسويق معنا ما لديهم بالفعل، مثل عنوان بريدك الإلكتروني.</a:t>
            </a:r>
          </a:p>
          <a:p>
            <a:pPr algn="r" rtl="1"/>
            <a:r>
              <a:rPr lang="ar-EG" b="1" dirty="0"/>
              <a:t>تعرف عن المزيد عن:</a:t>
            </a:r>
          </a:p>
          <a:p>
            <a:pPr marL="342900" indent="-342900" algn="r" rtl="1">
              <a:buFont typeface="Arial" pitchFamily="34" charset="0"/>
              <a:buChar char="•"/>
            </a:pPr>
            <a:r>
              <a:rPr lang="ar-EG" dirty="0"/>
              <a:t>عرض </a:t>
            </a:r>
            <a:r>
              <a:rPr lang="ar-EG" dirty="0">
                <a:hlinkClick r:id="rId4"/>
              </a:rPr>
              <a:t>تفضيلات موضوعات الإعلانات</a:t>
            </a:r>
            <a:r>
              <a:rPr lang="ar-EG" dirty="0"/>
              <a:t> وضبطها.</a:t>
            </a:r>
          </a:p>
          <a:p>
            <a:pPr marL="342900" indent="-342900" algn="r" rtl="1">
              <a:buFont typeface="Arial" pitchFamily="34" charset="0"/>
              <a:buChar char="•"/>
            </a:pPr>
            <a:r>
              <a:rPr lang="ar-EG" dirty="0"/>
              <a:t>إخفاء </a:t>
            </a:r>
            <a:r>
              <a:rPr lang="ar-EG" dirty="0">
                <a:hlinkClick r:id="rId5"/>
              </a:rPr>
              <a:t>الإعلانات التي لا تعجبك</a:t>
            </a:r>
            <a:r>
              <a:rPr lang="ar-EG" dirty="0"/>
              <a:t> أو الإبلاغ عنها.</a:t>
            </a:r>
          </a:p>
          <a:p>
            <a:pPr marL="342900" indent="-342900" algn="r" rtl="1">
              <a:buFont typeface="Arial" pitchFamily="34" charset="0"/>
              <a:buChar char="•"/>
            </a:pPr>
            <a:r>
              <a:rPr lang="ar-EG" dirty="0">
                <a:hlinkClick r:id="rId6"/>
              </a:rPr>
              <a:t>ضبط طريقة عرض الإعلانات عليك</a:t>
            </a:r>
            <a:r>
              <a:rPr lang="ar-EG" dirty="0"/>
              <a:t> استنادًا إلى بيانات عن نشاطك من الشركاء.</a:t>
            </a:r>
          </a:p>
          <a:p>
            <a:pPr algn="r" rtl="1"/>
            <a:r>
              <a:rPr lang="en-US" dirty="0"/>
              <a:t>.</a:t>
            </a:r>
          </a:p>
          <a:p>
            <a:pPr algn="r" rtl="1"/>
            <a:endParaRPr lang="en-US" dirty="0"/>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8" name="TextBox 7">
            <a:extLst>
              <a:ext uri="{FF2B5EF4-FFF2-40B4-BE49-F238E27FC236}">
                <a16:creationId xmlns:a16="http://schemas.microsoft.com/office/drawing/2014/main" id="{69040A19-F5D7-9545-B9BF-1AAA7DD2AAF8}"/>
              </a:ext>
            </a:extLst>
          </p:cNvPr>
          <p:cNvSpPr txBox="1"/>
          <p:nvPr/>
        </p:nvSpPr>
        <p:spPr>
          <a:xfrm>
            <a:off x="947631" y="12258040"/>
            <a:ext cx="152845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9" name="Text Placeholder 6">
            <a:extLst>
              <a:ext uri="{FF2B5EF4-FFF2-40B4-BE49-F238E27FC236}">
                <a16:creationId xmlns:a16="http://schemas.microsoft.com/office/drawing/2014/main" id="{59F0D708-F67C-3849-99FE-A5D56A915263}"/>
              </a:ext>
            </a:extLst>
          </p:cNvPr>
          <p:cNvSpPr txBox="1">
            <a:spLocks/>
          </p:cNvSpPr>
          <p:nvPr/>
        </p:nvSpPr>
        <p:spPr>
          <a:xfrm>
            <a:off x="933450" y="3216356"/>
            <a:ext cx="14384336"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تعديل تفضيلات الإعلانات على </a:t>
            </a:r>
            <a:r>
              <a:rPr lang="ar-EG" sz="6000" spc="260" dirty="0">
                <a:solidFill>
                  <a:srgbClr val="1C2B33"/>
                </a:solidFill>
                <a:latin typeface="Optimistic Display" panose="020B0603020203020204" pitchFamily="34" charset="0"/>
                <a:cs typeface="Optimistic Display" panose="020B0603020203020204" pitchFamily="34" charset="0"/>
                <a:sym typeface="Arial"/>
                <a:hlinkClick r:id="rId7"/>
              </a:rPr>
              <a:t>إنستجرام</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28" name="Rectangle 27">
            <a:extLst>
              <a:ext uri="{FF2B5EF4-FFF2-40B4-BE49-F238E27FC236}">
                <a16:creationId xmlns:a16="http://schemas.microsoft.com/office/drawing/2014/main" id="{38654E59-42AB-BC48-805E-E3D6A50DC450}"/>
              </a:ext>
            </a:extLst>
          </p:cNvPr>
          <p:cNvSpPr/>
          <p:nvPr/>
        </p:nvSpPr>
        <p:spPr>
          <a:xfrm>
            <a:off x="1525587" y="8660100"/>
            <a:ext cx="6339252" cy="1017971"/>
          </a:xfrm>
          <a:prstGeom prst="rect">
            <a:avLst/>
          </a:prstGeom>
        </p:spPr>
        <p:txBody>
          <a:bodyPr wrap="square" lIns="0">
            <a:noAutofit/>
          </a:bodyPr>
          <a:lstStyle/>
          <a:p>
            <a:pPr marL="342900" indent="-342900" algn="r" rtl="1">
              <a:buFont typeface="Arial" pitchFamily="34" charset="0"/>
              <a:buChar char="•"/>
            </a:pPr>
            <a:r>
              <a:rPr lang="ar-EG" sz="2000" dirty="0"/>
              <a:t>تعرَّف على المزيد حول الإعلانات والخصوصية في </a:t>
            </a:r>
            <a:r>
              <a:rPr lang="ar-EG" sz="2000" dirty="0">
                <a:hlinkClick r:id="rId8"/>
              </a:rPr>
              <a:t>سياسة البيانات</a:t>
            </a:r>
            <a:r>
              <a:rPr lang="ar-EG" sz="2000" dirty="0"/>
              <a:t> المتَّبعة لدينا.</a:t>
            </a:r>
          </a:p>
          <a:p>
            <a:pPr marL="342900" indent="-342900" algn="r" rtl="1">
              <a:buFont typeface="Arial" pitchFamily="34" charset="0"/>
              <a:buChar char="•"/>
            </a:pPr>
            <a:r>
              <a:rPr lang="ar-EG" sz="2000" dirty="0"/>
              <a:t>تعرَّف على المزيد حول </a:t>
            </a:r>
            <a:r>
              <a:rPr lang="ar-EG" sz="2000" dirty="0">
                <a:hlinkClick r:id="rId9"/>
              </a:rPr>
              <a:t>كيفية عمل الإعلانات على تقنيات </a:t>
            </a:r>
            <a:r>
              <a:rPr lang="en-US" sz="2000" dirty="0">
                <a:hlinkClick r:id="rId9"/>
              </a:rPr>
              <a:t>Meta</a:t>
            </a:r>
            <a:endParaRPr lang="en-US" sz="2000" spc="50" dirty="0">
              <a:solidFill>
                <a:schemeClr val="accent2"/>
              </a:solidFill>
              <a:sym typeface="Optimistic Text"/>
            </a:endParaRPr>
          </a:p>
        </p:txBody>
      </p:sp>
      <p:sp>
        <p:nvSpPr>
          <p:cNvPr id="17" name="Rectangle 16">
            <a:extLst>
              <a:ext uri="{FF2B5EF4-FFF2-40B4-BE49-F238E27FC236}">
                <a16:creationId xmlns:a16="http://schemas.microsoft.com/office/drawing/2014/main" id="{09C2536F-8F49-AE4C-B697-DC03A2AF03E5}"/>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Google Shape;648;p3">
            <a:extLst>
              <a:ext uri="{FF2B5EF4-FFF2-40B4-BE49-F238E27FC236}">
                <a16:creationId xmlns:a16="http://schemas.microsoft.com/office/drawing/2014/main" id="{E1686629-605B-6D47-AB2A-27066EB72E80}"/>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pic>
        <p:nvPicPr>
          <p:cNvPr id="27" name="Picture 26">
            <a:extLst>
              <a:ext uri="{FF2B5EF4-FFF2-40B4-BE49-F238E27FC236}">
                <a16:creationId xmlns:a16="http://schemas.microsoft.com/office/drawing/2014/main" id="{9F7A7180-A913-DB47-B27D-8E4EB6561054}"/>
              </a:ext>
            </a:extLst>
          </p:cNvPr>
          <p:cNvPicPr>
            <a:picLocks noChangeAspect="1"/>
          </p:cNvPicPr>
          <p:nvPr/>
        </p:nvPicPr>
        <p:blipFill rotWithShape="1">
          <a:blip r:embed="rId10"/>
          <a:srcRect b="5781"/>
          <a:stretch/>
        </p:blipFill>
        <p:spPr>
          <a:xfrm>
            <a:off x="17186526" y="2424805"/>
            <a:ext cx="5047749" cy="8901029"/>
          </a:xfrm>
          <a:prstGeom prst="rect">
            <a:avLst/>
          </a:prstGeom>
          <a:solidFill>
            <a:srgbClr val="FFFFFF"/>
          </a:solidFill>
          <a:ln w="9525" cap="flat" cmpd="sng">
            <a:solidFill>
              <a:srgbClr val="CBD2D9"/>
            </a:solidFill>
            <a:prstDash val="solid"/>
            <a:round/>
            <a:headEnd type="none" w="sm" len="sm"/>
            <a:tailEnd type="none" w="sm" len="sm"/>
          </a:ln>
        </p:spPr>
      </p:pic>
      <p:sp>
        <p:nvSpPr>
          <p:cNvPr id="15" name="TextBox 14">
            <a:extLst>
              <a:ext uri="{FF2B5EF4-FFF2-40B4-BE49-F238E27FC236}">
                <a16:creationId xmlns:a16="http://schemas.microsoft.com/office/drawing/2014/main" id="{467BB74D-FB35-0540-A461-0A2C22E5888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53</a:t>
            </a:fld>
            <a:endParaRPr lang="en-US" dirty="0"/>
          </a:p>
        </p:txBody>
      </p:sp>
    </p:spTree>
    <p:extLst>
      <p:ext uri="{BB962C8B-B14F-4D97-AF65-F5344CB8AC3E}">
        <p14:creationId xmlns:p14="http://schemas.microsoft.com/office/powerpoint/2010/main" val="365897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643F8A9-0D5A-034B-821D-363C9D5CE877}"/>
              </a:ext>
            </a:extLst>
          </p:cNvPr>
          <p:cNvSpPr/>
          <p:nvPr/>
        </p:nvSpPr>
        <p:spPr>
          <a:xfrm>
            <a:off x="8443913" y="5097497"/>
            <a:ext cx="7278024"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1" name="Text Placeholder 3">
            <a:extLst>
              <a:ext uri="{FF2B5EF4-FFF2-40B4-BE49-F238E27FC236}">
                <a16:creationId xmlns:a16="http://schemas.microsoft.com/office/drawing/2014/main" id="{47D71494-3802-3D42-B2F1-FE48822E85C7}"/>
              </a:ext>
            </a:extLst>
          </p:cNvPr>
          <p:cNvSpPr txBox="1">
            <a:spLocks/>
          </p:cNvSpPr>
          <p:nvPr/>
        </p:nvSpPr>
        <p:spPr>
          <a:xfrm>
            <a:off x="8893719" y="5466874"/>
            <a:ext cx="6599236"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02.</a:t>
            </a:r>
          </a:p>
          <a:p>
            <a:pPr algn="r" defTabSz="1828800" rtl="1">
              <a:lnSpc>
                <a:spcPts val="4200"/>
              </a:lnSpc>
              <a:spcAft>
                <a:spcPts val="1800"/>
              </a:spcAft>
              <a:buNone/>
            </a:pPr>
            <a:r>
              <a:rPr lang="ar-EG" sz="2800" spc="40" dirty="0">
                <a:latin typeface="Optimistic Text" panose="020B0503020203020204" pitchFamily="34" charset="0"/>
                <a:sym typeface="Arial"/>
              </a:rPr>
              <a:t>_____ هو جزء من المحتوى الرقمي يتم التلاعب به من خلال أدوات التحرير المتقدمة باستخدام الذكاء الاصطناعي.</a:t>
            </a:r>
          </a:p>
          <a:p>
            <a:pPr lvl="2" algn="r" defTabSz="1828800" rtl="1">
              <a:lnSpc>
                <a:spcPts val="4200"/>
              </a:lnSpc>
              <a:spcAft>
                <a:spcPts val="1800"/>
              </a:spcAft>
              <a:buNone/>
            </a:pPr>
            <a:r>
              <a:rPr lang="ar-EG" sz="2800" spc="40" dirty="0">
                <a:latin typeface="Optimistic Text" panose="020B0503020203020204" pitchFamily="34" charset="0"/>
                <a:sym typeface="Arial"/>
              </a:rPr>
              <a:t>تزييف رخيصة</a:t>
            </a:r>
          </a:p>
          <a:p>
            <a:pPr lvl="2" algn="r" defTabSz="1828800" rtl="1">
              <a:lnSpc>
                <a:spcPts val="4200"/>
              </a:lnSpc>
              <a:spcAft>
                <a:spcPts val="1800"/>
              </a:spcAft>
              <a:buNone/>
            </a:pPr>
            <a:r>
              <a:rPr lang="ar-EG" sz="2800" spc="40" dirty="0">
                <a:latin typeface="Optimistic Text" panose="020B0503020203020204" pitchFamily="34" charset="0"/>
                <a:sym typeface="Arial"/>
              </a:rPr>
              <a:t>عنوان </a:t>
            </a:r>
            <a:r>
              <a:rPr lang="en-US" sz="2800" spc="40" dirty="0">
                <a:latin typeface="Optimistic Text" panose="020B0503020203020204" pitchFamily="34" charset="0"/>
                <a:sym typeface="Arial"/>
              </a:rPr>
              <a:t>Clickbait</a:t>
            </a:r>
          </a:p>
          <a:p>
            <a:pPr lvl="2" algn="r" defTabSz="1828800" rtl="1">
              <a:lnSpc>
                <a:spcPts val="4200"/>
              </a:lnSpc>
              <a:spcAft>
                <a:spcPts val="1800"/>
              </a:spcAft>
              <a:buNone/>
            </a:pPr>
            <a:r>
              <a:rPr lang="ar-EG" sz="2800" spc="40" dirty="0">
                <a:latin typeface="Optimistic Text" panose="020B0503020203020204" pitchFamily="34" charset="0"/>
                <a:sym typeface="Arial"/>
              </a:rPr>
              <a:t>تزييف عميق</a:t>
            </a:r>
          </a:p>
          <a:p>
            <a:pPr lvl="2" algn="r" defTabSz="1828800" rtl="1">
              <a:lnSpc>
                <a:spcPts val="4200"/>
              </a:lnSpc>
              <a:spcAft>
                <a:spcPts val="1800"/>
              </a:spcAft>
              <a:buNone/>
            </a:pPr>
            <a:r>
              <a:rPr lang="ar-EG" sz="2800" spc="40" dirty="0" err="1">
                <a:latin typeface="Optimistic Text" panose="020B0503020203020204" pitchFamily="34" charset="0"/>
                <a:sym typeface="Arial"/>
              </a:rPr>
              <a:t>ميمات</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solidFill>
                  <a:schemeClr val="tx2"/>
                </a:solidFill>
              </a:rPr>
              <a:t>02 معلومات رقمية موثوقة</a:t>
            </a:r>
            <a:endParaRPr lang="en-US" dirty="0">
              <a:solidFill>
                <a:schemeClr val="tx2"/>
              </a:solidFill>
            </a:endParaRPr>
          </a:p>
        </p:txBody>
      </p:sp>
      <p:sp>
        <p:nvSpPr>
          <p:cNvPr id="11" name="TextBox 10">
            <a:extLst>
              <a:ext uri="{FF2B5EF4-FFF2-40B4-BE49-F238E27FC236}">
                <a16:creationId xmlns:a16="http://schemas.microsoft.com/office/drawing/2014/main" id="{7A4D458C-9C0B-BC4E-97BF-C5701D7C9FB1}"/>
              </a:ext>
            </a:extLst>
          </p:cNvPr>
          <p:cNvSpPr txBox="1"/>
          <p:nvPr/>
        </p:nvSpPr>
        <p:spPr>
          <a:xfrm>
            <a:off x="947631" y="12487332"/>
            <a:ext cx="22294956" cy="295218"/>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7" name="Title 2">
            <a:extLst>
              <a:ext uri="{FF2B5EF4-FFF2-40B4-BE49-F238E27FC236}">
                <a16:creationId xmlns:a16="http://schemas.microsoft.com/office/drawing/2014/main" id="{A98859C1-636B-4946-AF3E-55A5D42D4AF9}"/>
              </a:ext>
            </a:extLst>
          </p:cNvPr>
          <p:cNvSpPr>
            <a:spLocks noGrp="1"/>
          </p:cNvSpPr>
          <p:nvPr>
            <p:ph type="title"/>
          </p:nvPr>
        </p:nvSpPr>
        <p:spPr>
          <a:xfrm>
            <a:off x="932689" y="2194560"/>
            <a:ext cx="19717511" cy="2514600"/>
          </a:xfrm>
        </p:spPr>
        <p:txBody>
          <a:bodyPr>
            <a:normAutofit/>
          </a:bodyPr>
          <a:lstStyle/>
          <a:p>
            <a:pPr algn="r" rtl="1"/>
            <a:r>
              <a:rPr lang="ar-EG" dirty="0"/>
              <a:t>تحقق من الفهم</a:t>
            </a:r>
            <a:endParaRPr lang="en-US" dirty="0"/>
          </a:p>
        </p:txBody>
      </p:sp>
      <p:sp>
        <p:nvSpPr>
          <p:cNvPr id="18" name="TextBox 17">
            <a:extLst>
              <a:ext uri="{FF2B5EF4-FFF2-40B4-BE49-F238E27FC236}">
                <a16:creationId xmlns:a16="http://schemas.microsoft.com/office/drawing/2014/main" id="{4FA8ABCD-91DD-9243-8E75-6B4F61BB75E0}"/>
              </a:ext>
            </a:extLst>
          </p:cNvPr>
          <p:cNvSpPr txBox="1"/>
          <p:nvPr/>
        </p:nvSpPr>
        <p:spPr>
          <a:xfrm>
            <a:off x="951535" y="2823712"/>
            <a:ext cx="21833851"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القسم الثاني: مراجعة</a:t>
            </a:r>
            <a:endParaRPr lang="en-US" sz="2800" b="1" cap="all" spc="250" dirty="0">
              <a:solidFill>
                <a:schemeClr val="accent1"/>
              </a:solidFill>
              <a:latin typeface="Optimistic Text" panose="020B0503020203020204" pitchFamily="34" charset="0"/>
            </a:endParaRPr>
          </a:p>
        </p:txBody>
      </p:sp>
      <p:sp>
        <p:nvSpPr>
          <p:cNvPr id="38" name="Rectangle 37">
            <a:extLst>
              <a:ext uri="{FF2B5EF4-FFF2-40B4-BE49-F238E27FC236}">
                <a16:creationId xmlns:a16="http://schemas.microsoft.com/office/drawing/2014/main" id="{1F0A53DE-D9B7-8A45-AC61-A944F0FB6D0D}"/>
              </a:ext>
            </a:extLst>
          </p:cNvPr>
          <p:cNvSpPr/>
          <p:nvPr/>
        </p:nvSpPr>
        <p:spPr>
          <a:xfrm>
            <a:off x="953163" y="5097497"/>
            <a:ext cx="7278024"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2" name="Rectangle 41">
            <a:extLst>
              <a:ext uri="{FF2B5EF4-FFF2-40B4-BE49-F238E27FC236}">
                <a16:creationId xmlns:a16="http://schemas.microsoft.com/office/drawing/2014/main" id="{9519EA63-FE47-C64C-99E5-86081E28DAB5}"/>
              </a:ext>
            </a:extLst>
          </p:cNvPr>
          <p:cNvSpPr/>
          <p:nvPr/>
        </p:nvSpPr>
        <p:spPr>
          <a:xfrm>
            <a:off x="15957550" y="5097497"/>
            <a:ext cx="7278024"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43" name="Text Placeholder 3">
            <a:extLst>
              <a:ext uri="{FF2B5EF4-FFF2-40B4-BE49-F238E27FC236}">
                <a16:creationId xmlns:a16="http://schemas.microsoft.com/office/drawing/2014/main" id="{087E8D6B-DF14-3F4F-BDBF-3B430C3B8F41}"/>
              </a:ext>
            </a:extLst>
          </p:cNvPr>
          <p:cNvSpPr txBox="1">
            <a:spLocks/>
          </p:cNvSpPr>
          <p:nvPr/>
        </p:nvSpPr>
        <p:spPr>
          <a:xfrm>
            <a:off x="16407356" y="5466874"/>
            <a:ext cx="6378031"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صحيح أم خطأ: المعلومات المضللة هي معلومات خاطئة تم إنشاؤها أو مشاركتها بقصد خبيث لإحداث ضرر أو التلاعب أو تضليل فرد أو جماعة أو منظمة.</a:t>
            </a:r>
            <a:endParaRPr lang="en-US" sz="2800" spc="40" dirty="0">
              <a:latin typeface="Optimistic Text" panose="020B0503020203020204" pitchFamily="34" charset="0"/>
              <a:sym typeface="Arial"/>
            </a:endParaRPr>
          </a:p>
        </p:txBody>
      </p:sp>
      <p:sp>
        <p:nvSpPr>
          <p:cNvPr id="19" name="Text Placeholder 3">
            <a:extLst>
              <a:ext uri="{FF2B5EF4-FFF2-40B4-BE49-F238E27FC236}">
                <a16:creationId xmlns:a16="http://schemas.microsoft.com/office/drawing/2014/main" id="{EFA6E94D-5567-2448-84F7-D09404AA93BA}"/>
              </a:ext>
            </a:extLst>
          </p:cNvPr>
          <p:cNvSpPr txBox="1">
            <a:spLocks/>
          </p:cNvSpPr>
          <p:nvPr/>
        </p:nvSpPr>
        <p:spPr>
          <a:xfrm>
            <a:off x="1402970" y="5466874"/>
            <a:ext cx="6333582"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dirty="0"/>
              <a:t>03</a:t>
            </a:r>
            <a:r>
              <a:rPr lang="ar-EG" sz="2800" dirty="0"/>
              <a:t>. </a:t>
            </a:r>
          </a:p>
          <a:p>
            <a:pPr algn="r" defTabSz="1828800" rtl="1">
              <a:lnSpc>
                <a:spcPts val="4200"/>
              </a:lnSpc>
              <a:spcAft>
                <a:spcPts val="1800"/>
              </a:spcAft>
              <a:buNone/>
            </a:pPr>
            <a:r>
              <a:rPr lang="ar-EG" sz="2800" dirty="0"/>
              <a:t>صحيح أم خطأ: من السهل عادةً التمييز بين الصور الحقيقية والصور التي تم التلاعب بها على الإنترنت.</a:t>
            </a:r>
            <a:endParaRPr lang="en-US" sz="2800" spc="40" dirty="0">
              <a:latin typeface="Optimistic Text" panose="020B0503020203020204" pitchFamily="34" charset="0"/>
              <a:sym typeface="Arial"/>
            </a:endParaRPr>
          </a:p>
        </p:txBody>
      </p:sp>
      <p:sp>
        <p:nvSpPr>
          <p:cNvPr id="20" name="TextBox 19">
            <a:extLst>
              <a:ext uri="{FF2B5EF4-FFF2-40B4-BE49-F238E27FC236}">
                <a16:creationId xmlns:a16="http://schemas.microsoft.com/office/drawing/2014/main" id="{E4B7DE90-5F61-3D42-9B0D-80FC56C6A0A7}"/>
              </a:ext>
            </a:extLst>
          </p:cNvPr>
          <p:cNvSpPr txBox="1"/>
          <p:nvPr/>
        </p:nvSpPr>
        <p:spPr>
          <a:xfrm>
            <a:off x="1402970" y="8617939"/>
            <a:ext cx="6333582" cy="582660"/>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2"/>
                </a:solidFill>
                <a:latin typeface="Optimistic Text" panose="020B0503020203020204" pitchFamily="34" charset="0"/>
                <a:cs typeface="Optimistic Text" panose="020B0503020203020204" pitchFamily="34" charset="0"/>
              </a:rPr>
              <a:t>صحيح</a:t>
            </a:r>
            <a:endParaRPr lang="en-US" sz="2800" b="1" cap="all" spc="250" dirty="0">
              <a:solidFill>
                <a:schemeClr val="accent2"/>
              </a:solidFill>
              <a:latin typeface="Optimistic Text" panose="020B0503020203020204" pitchFamily="34" charset="0"/>
              <a:cs typeface="Optimistic Text" panose="020B0503020203020204" pitchFamily="34" charset="0"/>
            </a:endParaRPr>
          </a:p>
        </p:txBody>
      </p:sp>
      <p:sp>
        <p:nvSpPr>
          <p:cNvPr id="31" name="TextBox 30">
            <a:extLst>
              <a:ext uri="{FF2B5EF4-FFF2-40B4-BE49-F238E27FC236}">
                <a16:creationId xmlns:a16="http://schemas.microsoft.com/office/drawing/2014/main" id="{DD1ED11C-6612-2C40-9BFE-D35AE4BACDFF}"/>
              </a:ext>
            </a:extLst>
          </p:cNvPr>
          <p:cNvSpPr txBox="1"/>
          <p:nvPr/>
        </p:nvSpPr>
        <p:spPr>
          <a:xfrm>
            <a:off x="16407356" y="7982401"/>
            <a:ext cx="6378031" cy="582660"/>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2"/>
                </a:solidFill>
                <a:latin typeface="Optimistic Text" panose="020B0503020203020204" pitchFamily="34" charset="0"/>
                <a:cs typeface="Optimistic Text" panose="020B0503020203020204" pitchFamily="34" charset="0"/>
              </a:rPr>
              <a:t>صحيح</a:t>
            </a:r>
            <a:endParaRPr lang="en-US" sz="2800" b="1" cap="all" spc="250" dirty="0">
              <a:solidFill>
                <a:schemeClr val="accent2"/>
              </a:solidFill>
              <a:latin typeface="Optimistic Text" panose="020B0503020203020204" pitchFamily="34" charset="0"/>
              <a:cs typeface="Optimistic Text" panose="020B0503020203020204" pitchFamily="34" charset="0"/>
            </a:endParaRPr>
          </a:p>
        </p:txBody>
      </p:sp>
      <p:sp>
        <p:nvSpPr>
          <p:cNvPr id="22" name="Oval 21">
            <a:extLst>
              <a:ext uri="{FF2B5EF4-FFF2-40B4-BE49-F238E27FC236}">
                <a16:creationId xmlns:a16="http://schemas.microsoft.com/office/drawing/2014/main" id="{6FFF4166-8039-D946-8DFF-3560E50B9594}"/>
              </a:ext>
            </a:extLst>
          </p:cNvPr>
          <p:cNvSpPr/>
          <p:nvPr/>
        </p:nvSpPr>
        <p:spPr>
          <a:xfrm>
            <a:off x="15201625" y="812806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3" name="Oval 22">
            <a:extLst>
              <a:ext uri="{FF2B5EF4-FFF2-40B4-BE49-F238E27FC236}">
                <a16:creationId xmlns:a16="http://schemas.microsoft.com/office/drawing/2014/main" id="{EEB5E852-7A29-BE46-9BD1-546ECCEC6D55}"/>
              </a:ext>
            </a:extLst>
          </p:cNvPr>
          <p:cNvSpPr/>
          <p:nvPr/>
        </p:nvSpPr>
        <p:spPr>
          <a:xfrm>
            <a:off x="15201625" y="894735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Oval 23">
            <a:extLst>
              <a:ext uri="{FF2B5EF4-FFF2-40B4-BE49-F238E27FC236}">
                <a16:creationId xmlns:a16="http://schemas.microsoft.com/office/drawing/2014/main" id="{EA446A5F-8CB2-5647-92AF-7BCDD2B0DFC6}"/>
              </a:ext>
            </a:extLst>
          </p:cNvPr>
          <p:cNvSpPr/>
          <p:nvPr/>
        </p:nvSpPr>
        <p:spPr>
          <a:xfrm>
            <a:off x="15201625" y="9721498"/>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5" name="Oval 24">
            <a:extLst>
              <a:ext uri="{FF2B5EF4-FFF2-40B4-BE49-F238E27FC236}">
                <a16:creationId xmlns:a16="http://schemas.microsoft.com/office/drawing/2014/main" id="{5D15665C-F39A-CF4D-818C-6C774764D125}"/>
              </a:ext>
            </a:extLst>
          </p:cNvPr>
          <p:cNvSpPr/>
          <p:nvPr/>
        </p:nvSpPr>
        <p:spPr>
          <a:xfrm>
            <a:off x="15233427" y="104394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8" name="Google Shape;1699;p92">
            <a:extLst>
              <a:ext uri="{FF2B5EF4-FFF2-40B4-BE49-F238E27FC236}">
                <a16:creationId xmlns:a16="http://schemas.microsoft.com/office/drawing/2014/main" id="{48AC0320-3731-3A47-B94B-3DB870DDB9BA}"/>
              </a:ext>
            </a:extLst>
          </p:cNvPr>
          <p:cNvSpPr/>
          <p:nvPr/>
        </p:nvSpPr>
        <p:spPr>
          <a:xfrm>
            <a:off x="15198425" y="9601200"/>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Tree>
    <p:extLst>
      <p:ext uri="{BB962C8B-B14F-4D97-AF65-F5344CB8AC3E}">
        <p14:creationId xmlns:p14="http://schemas.microsoft.com/office/powerpoint/2010/main" val="6925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FE6D-715B-4949-9DBC-8480A17FF440}"/>
              </a:ext>
            </a:extLst>
          </p:cNvPr>
          <p:cNvSpPr>
            <a:spLocks noGrp="1"/>
          </p:cNvSpPr>
          <p:nvPr>
            <p:ph type="ctrTitle"/>
          </p:nvPr>
        </p:nvSpPr>
        <p:spPr>
          <a:xfrm>
            <a:off x="1871710" y="3520440"/>
            <a:ext cx="8450215" cy="2542032"/>
          </a:xfrm>
        </p:spPr>
        <p:txBody>
          <a:bodyPr/>
          <a:lstStyle/>
          <a:p>
            <a:pPr algn="r" rtl="1"/>
            <a:r>
              <a:rPr lang="ar-EG" dirty="0"/>
              <a:t>03 الثقافة الإعلامية والهوية والسمعة على الإنترنت </a:t>
            </a:r>
            <a:endParaRPr lang="en-US" dirty="0"/>
          </a:p>
        </p:txBody>
      </p:sp>
      <p:pic>
        <p:nvPicPr>
          <p:cNvPr id="4" name="Picture 3" descr="A person using a computer&#10;&#10;Description automatically generated with medium confidence">
            <a:extLst>
              <a:ext uri="{FF2B5EF4-FFF2-40B4-BE49-F238E27FC236}">
                <a16:creationId xmlns:a16="http://schemas.microsoft.com/office/drawing/2014/main" id="{F5B85EB7-9496-E559-1997-351E9DE4526C}"/>
              </a:ext>
            </a:extLst>
          </p:cNvPr>
          <p:cNvPicPr>
            <a:picLocks noChangeAspect="1"/>
          </p:cNvPicPr>
          <p:nvPr/>
        </p:nvPicPr>
        <p:blipFill rotWithShape="1">
          <a:blip r:embed="rId3"/>
          <a:srcRect l="18135" r="10603"/>
          <a:stretch/>
        </p:blipFill>
        <p:spPr>
          <a:xfrm>
            <a:off x="11260138" y="19050"/>
            <a:ext cx="13100048" cy="12255226"/>
          </a:xfrm>
          <a:prstGeom prst="rect">
            <a:avLst/>
          </a:prstGeom>
        </p:spPr>
      </p:pic>
    </p:spTree>
    <p:extLst>
      <p:ext uri="{BB962C8B-B14F-4D97-AF65-F5344CB8AC3E}">
        <p14:creationId xmlns:p14="http://schemas.microsoft.com/office/powerpoint/2010/main" val="229063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9" name="TextBox 8">
            <a:extLst>
              <a:ext uri="{FF2B5EF4-FFF2-40B4-BE49-F238E27FC236}">
                <a16:creationId xmlns:a16="http://schemas.microsoft.com/office/drawing/2014/main" id="{81DD80D1-CFAA-324E-8A61-A5EE3E9F4ECF}"/>
              </a:ext>
            </a:extLst>
          </p:cNvPr>
          <p:cNvSpPr txBox="1"/>
          <p:nvPr/>
        </p:nvSpPr>
        <p:spPr>
          <a:xfrm>
            <a:off x="947631" y="12258040"/>
            <a:ext cx="7816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6" name="Rectangle 5">
            <a:extLst>
              <a:ext uri="{FF2B5EF4-FFF2-40B4-BE49-F238E27FC236}">
                <a16:creationId xmlns:a16="http://schemas.microsoft.com/office/drawing/2014/main" id="{7491D6CB-EA8F-E649-8CD6-76961790F33F}"/>
              </a:ext>
            </a:extLst>
          </p:cNvPr>
          <p:cNvSpPr/>
          <p:nvPr/>
        </p:nvSpPr>
        <p:spPr>
          <a:xfrm>
            <a:off x="13138150" y="0"/>
            <a:ext cx="11249024"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0" name="Title 2">
            <a:extLst>
              <a:ext uri="{FF2B5EF4-FFF2-40B4-BE49-F238E27FC236}">
                <a16:creationId xmlns:a16="http://schemas.microsoft.com/office/drawing/2014/main" id="{290CFDE3-83CF-5840-8A34-46C8C8BE6971}"/>
              </a:ext>
            </a:extLst>
          </p:cNvPr>
          <p:cNvSpPr txBox="1">
            <a:spLocks/>
          </p:cNvSpPr>
          <p:nvPr/>
        </p:nvSpPr>
        <p:spPr>
          <a:xfrm>
            <a:off x="3749676" y="6141720"/>
            <a:ext cx="8443912"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nSpc>
                <a:spcPts val="8640"/>
              </a:lnSpc>
              <a:defRPr/>
            </a:pPr>
            <a:r>
              <a:rPr lang="ar-EG" dirty="0"/>
              <a:t>الثقافة الإعلامية والهوية على الإنترنت</a:t>
            </a:r>
            <a:endParaRPr lang="en-US" dirty="0">
              <a:solidFill>
                <a:srgbClr val="1C2B33"/>
              </a:solidFill>
            </a:endParaRPr>
          </a:p>
        </p:txBody>
      </p:sp>
      <p:sp>
        <p:nvSpPr>
          <p:cNvPr id="11" name="Text Placeholder 3">
            <a:extLst>
              <a:ext uri="{FF2B5EF4-FFF2-40B4-BE49-F238E27FC236}">
                <a16:creationId xmlns:a16="http://schemas.microsoft.com/office/drawing/2014/main" id="{0A7E7C19-8EDA-E843-86FC-20D4A7EC514E}"/>
              </a:ext>
            </a:extLst>
          </p:cNvPr>
          <p:cNvSpPr txBox="1">
            <a:spLocks/>
          </p:cNvSpPr>
          <p:nvPr/>
        </p:nvSpPr>
        <p:spPr>
          <a:xfrm>
            <a:off x="14077950" y="4838570"/>
            <a:ext cx="9375775" cy="575323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defTabSz="1828800" rtl="1">
              <a:lnSpc>
                <a:spcPts val="4200"/>
              </a:lnSpc>
              <a:spcAft>
                <a:spcPts val="1800"/>
              </a:spcAft>
              <a:buNone/>
            </a:pPr>
            <a:r>
              <a:rPr lang="ar-EG" sz="2800" dirty="0"/>
              <a:t>تساعدك مهارات </a:t>
            </a:r>
            <a:r>
              <a:rPr lang="ar-EG" sz="2800" b="1" spc="40" dirty="0">
                <a:solidFill>
                  <a:schemeClr val="accent1"/>
                </a:solidFill>
                <a:latin typeface="Optimistic Text" panose="020B0503020203020204" pitchFamily="34" charset="0"/>
              </a:rPr>
              <a:t>الثقافة الإعلامية </a:t>
            </a:r>
            <a:r>
              <a:rPr lang="ar-EG" sz="2800" dirty="0"/>
              <a:t>على أن تكون مستهلكًا مهمًا ومبدعًا للمعلومات، سواء في وضع عدم الاتصال أو عبر الإنترنت. </a:t>
            </a:r>
          </a:p>
          <a:p>
            <a:pPr lvl="0" algn="r" defTabSz="1828800" rtl="1">
              <a:lnSpc>
                <a:spcPts val="4200"/>
              </a:lnSpc>
              <a:spcAft>
                <a:spcPts val="1800"/>
              </a:spcAft>
              <a:buNone/>
            </a:pPr>
            <a:r>
              <a:rPr lang="ar-EG" sz="2800" dirty="0"/>
              <a:t>ومع ذلك، يمكن أن يؤدي تحيز التأكيد و</a:t>
            </a:r>
            <a:r>
              <a:rPr lang="ar-EG" sz="2800" b="1" dirty="0"/>
              <a:t>خوارزميات</a:t>
            </a:r>
            <a:r>
              <a:rPr lang="ar-EG" sz="2800" dirty="0"/>
              <a:t> الكمبيوتر إلى تكوين غرف الصدى، وعزل الأشخاص عن بعضهم البعض، وزيادة صعوبة استخدام مهارات </a:t>
            </a:r>
            <a:r>
              <a:rPr lang="ar-EG" sz="2800" b="1" dirty="0"/>
              <a:t>الثقافة الإعلامية </a:t>
            </a:r>
            <a:r>
              <a:rPr lang="ar-EG" sz="2800" dirty="0"/>
              <a:t>للمشاركة في التفكير النقدي والمناقشة الهادفة للمحتوى عبر الإنترنت.</a:t>
            </a:r>
            <a:endParaRPr lang="en-US" sz="2800" spc="40" dirty="0">
              <a:solidFill>
                <a:srgbClr val="1C2B33"/>
              </a:solidFill>
              <a:latin typeface="Optimistic Text" panose="020B0503020203020204" pitchFamily="34" charset="0"/>
              <a:sym typeface="Arial"/>
            </a:endParaRPr>
          </a:p>
        </p:txBody>
      </p:sp>
      <p:sp>
        <p:nvSpPr>
          <p:cNvPr id="12" name="Google Shape;610;p78">
            <a:extLst>
              <a:ext uri="{FF2B5EF4-FFF2-40B4-BE49-F238E27FC236}">
                <a16:creationId xmlns:a16="http://schemas.microsoft.com/office/drawing/2014/main" id="{CD715067-2436-FF4B-B826-5FF66A002446}"/>
              </a:ext>
            </a:extLst>
          </p:cNvPr>
          <p:cNvSpPr/>
          <p:nvPr/>
        </p:nvSpPr>
        <p:spPr>
          <a:xfrm>
            <a:off x="932821"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solidFill>
              <a:schemeClr val="bg2"/>
            </a:solid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26" name="Google Shape;2041;p93">
            <a:extLst>
              <a:ext uri="{FF2B5EF4-FFF2-40B4-BE49-F238E27FC236}">
                <a16:creationId xmlns:a16="http://schemas.microsoft.com/office/drawing/2014/main" id="{C881986E-89DD-6143-A1C8-EA47EBC0BF12}"/>
              </a:ext>
            </a:extLst>
          </p:cNvPr>
          <p:cNvGrpSpPr/>
          <p:nvPr/>
        </p:nvGrpSpPr>
        <p:grpSpPr>
          <a:xfrm>
            <a:off x="1590404" y="6336810"/>
            <a:ext cx="995522" cy="1042381"/>
            <a:chOff x="12050160" y="7613520"/>
            <a:chExt cx="688970" cy="721400"/>
          </a:xfrm>
          <a:solidFill>
            <a:schemeClr val="bg1"/>
          </a:solidFill>
        </p:grpSpPr>
        <p:sp>
          <p:nvSpPr>
            <p:cNvPr id="27" name="Google Shape;2042;p93">
              <a:extLst>
                <a:ext uri="{FF2B5EF4-FFF2-40B4-BE49-F238E27FC236}">
                  <a16:creationId xmlns:a16="http://schemas.microsoft.com/office/drawing/2014/main" id="{064E2CCD-9574-CE48-B262-913E4997BDF7}"/>
                </a:ext>
              </a:extLst>
            </p:cNvPr>
            <p:cNvSpPr/>
            <p:nvPr/>
          </p:nvSpPr>
          <p:spPr>
            <a:xfrm>
              <a:off x="12050160" y="8068390"/>
              <a:ext cx="688970" cy="229100"/>
            </a:xfrm>
            <a:custGeom>
              <a:avLst/>
              <a:gdLst/>
              <a:ahLst/>
              <a:cxnLst/>
              <a:rect l="l" t="t" r="r" b="b"/>
              <a:pathLst>
                <a:path w="68897" h="22910" extrusionOk="0">
                  <a:moveTo>
                    <a:pt x="65392" y="22910"/>
                  </a:moveTo>
                  <a:lnTo>
                    <a:pt x="30619" y="22910"/>
                  </a:lnTo>
                  <a:lnTo>
                    <a:pt x="30619" y="20167"/>
                  </a:lnTo>
                  <a:lnTo>
                    <a:pt x="65392" y="20167"/>
                  </a:lnTo>
                  <a:cubicBezTo>
                    <a:pt x="65722" y="20167"/>
                    <a:pt x="65862" y="19964"/>
                    <a:pt x="65900" y="19875"/>
                  </a:cubicBezTo>
                  <a:cubicBezTo>
                    <a:pt x="65963" y="19735"/>
                    <a:pt x="65951" y="19583"/>
                    <a:pt x="65836" y="19456"/>
                  </a:cubicBezTo>
                  <a:cubicBezTo>
                    <a:pt x="64008" y="17183"/>
                    <a:pt x="63055" y="14490"/>
                    <a:pt x="63055" y="11455"/>
                  </a:cubicBezTo>
                  <a:cubicBezTo>
                    <a:pt x="63055" y="8407"/>
                    <a:pt x="64008" y="5714"/>
                    <a:pt x="65836" y="3467"/>
                  </a:cubicBezTo>
                  <a:cubicBezTo>
                    <a:pt x="65951" y="3327"/>
                    <a:pt x="65963" y="3187"/>
                    <a:pt x="65900" y="3035"/>
                  </a:cubicBezTo>
                  <a:cubicBezTo>
                    <a:pt x="65862" y="2946"/>
                    <a:pt x="65722" y="2743"/>
                    <a:pt x="65392" y="2743"/>
                  </a:cubicBezTo>
                  <a:lnTo>
                    <a:pt x="7505" y="2743"/>
                  </a:lnTo>
                  <a:cubicBezTo>
                    <a:pt x="6972" y="2743"/>
                    <a:pt x="5981" y="3238"/>
                    <a:pt x="5626" y="3797"/>
                  </a:cubicBezTo>
                  <a:cubicBezTo>
                    <a:pt x="2857" y="8508"/>
                    <a:pt x="2857" y="14401"/>
                    <a:pt x="5651" y="19151"/>
                  </a:cubicBezTo>
                  <a:cubicBezTo>
                    <a:pt x="5981" y="19672"/>
                    <a:pt x="6972" y="20167"/>
                    <a:pt x="7505" y="20167"/>
                  </a:cubicBezTo>
                  <a:lnTo>
                    <a:pt x="19621" y="20167"/>
                  </a:lnTo>
                  <a:lnTo>
                    <a:pt x="19621" y="22910"/>
                  </a:lnTo>
                  <a:lnTo>
                    <a:pt x="7505" y="22910"/>
                  </a:lnTo>
                  <a:cubicBezTo>
                    <a:pt x="5968" y="22910"/>
                    <a:pt x="4127" y="21882"/>
                    <a:pt x="3302" y="20573"/>
                  </a:cubicBezTo>
                  <a:cubicBezTo>
                    <a:pt x="0" y="14935"/>
                    <a:pt x="0" y="7975"/>
                    <a:pt x="3276" y="2362"/>
                  </a:cubicBezTo>
                  <a:cubicBezTo>
                    <a:pt x="4127" y="1015"/>
                    <a:pt x="5968" y="0"/>
                    <a:pt x="7505" y="0"/>
                  </a:cubicBezTo>
                  <a:lnTo>
                    <a:pt x="65392" y="0"/>
                  </a:lnTo>
                  <a:cubicBezTo>
                    <a:pt x="66700" y="0"/>
                    <a:pt x="67830" y="711"/>
                    <a:pt x="68376" y="1854"/>
                  </a:cubicBezTo>
                  <a:cubicBezTo>
                    <a:pt x="68897" y="2959"/>
                    <a:pt x="68757" y="4241"/>
                    <a:pt x="67970" y="5194"/>
                  </a:cubicBezTo>
                  <a:cubicBezTo>
                    <a:pt x="66547" y="6959"/>
                    <a:pt x="65811" y="9067"/>
                    <a:pt x="65811" y="11455"/>
                  </a:cubicBezTo>
                  <a:cubicBezTo>
                    <a:pt x="65811" y="13855"/>
                    <a:pt x="66547" y="15951"/>
                    <a:pt x="67970" y="17716"/>
                  </a:cubicBezTo>
                  <a:cubicBezTo>
                    <a:pt x="68757" y="18668"/>
                    <a:pt x="68897" y="19951"/>
                    <a:pt x="68376" y="21056"/>
                  </a:cubicBezTo>
                  <a:cubicBezTo>
                    <a:pt x="67830" y="22199"/>
                    <a:pt x="66700" y="22910"/>
                    <a:pt x="65392" y="22910"/>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8" name="Google Shape;2043;p93">
              <a:extLst>
                <a:ext uri="{FF2B5EF4-FFF2-40B4-BE49-F238E27FC236}">
                  <a16:creationId xmlns:a16="http://schemas.microsoft.com/office/drawing/2014/main" id="{0297B9AE-C6E1-B245-B9B7-55449FC365B2}"/>
                </a:ext>
              </a:extLst>
            </p:cNvPr>
            <p:cNvSpPr/>
            <p:nvPr/>
          </p:nvSpPr>
          <p:spPr>
            <a:xfrm>
              <a:off x="12196010" y="8169240"/>
              <a:ext cx="489960" cy="27437"/>
            </a:xfrm>
            <a:custGeom>
              <a:avLst/>
              <a:gdLst/>
              <a:ahLst/>
              <a:cxnLst/>
              <a:rect l="l" t="t" r="r" b="b"/>
              <a:pathLst>
                <a:path w="48996" h="2743" extrusionOk="0">
                  <a:moveTo>
                    <a:pt x="48996" y="2743"/>
                  </a:moveTo>
                  <a:lnTo>
                    <a:pt x="457" y="2743"/>
                  </a:lnTo>
                  <a:cubicBezTo>
                    <a:pt x="190" y="2743"/>
                    <a:pt x="0" y="2540"/>
                    <a:pt x="0" y="2286"/>
                  </a:cubicBezTo>
                  <a:lnTo>
                    <a:pt x="0" y="457"/>
                  </a:lnTo>
                  <a:cubicBezTo>
                    <a:pt x="0" y="203"/>
                    <a:pt x="190" y="0"/>
                    <a:pt x="457" y="0"/>
                  </a:cubicBezTo>
                  <a:lnTo>
                    <a:pt x="48996" y="0"/>
                  </a:ln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9" name="Google Shape;2044;p93">
              <a:extLst>
                <a:ext uri="{FF2B5EF4-FFF2-40B4-BE49-F238E27FC236}">
                  <a16:creationId xmlns:a16="http://schemas.microsoft.com/office/drawing/2014/main" id="{73671F00-5320-7D4B-9780-D6920402F617}"/>
                </a:ext>
              </a:extLst>
            </p:cNvPr>
            <p:cNvSpPr/>
            <p:nvPr/>
          </p:nvSpPr>
          <p:spPr>
            <a:xfrm>
              <a:off x="12232530" y="8169190"/>
              <a:ext cx="137540" cy="165730"/>
            </a:xfrm>
            <a:custGeom>
              <a:avLst/>
              <a:gdLst/>
              <a:ahLst/>
              <a:cxnLst/>
              <a:rect l="l" t="t" r="r" b="b"/>
              <a:pathLst>
                <a:path w="13754" h="16573" extrusionOk="0">
                  <a:moveTo>
                    <a:pt x="1384" y="16497"/>
                  </a:moveTo>
                  <a:cubicBezTo>
                    <a:pt x="1168" y="16497"/>
                    <a:pt x="952" y="16446"/>
                    <a:pt x="762" y="16357"/>
                  </a:cubicBezTo>
                  <a:cubicBezTo>
                    <a:pt x="304" y="16116"/>
                    <a:pt x="0" y="15633"/>
                    <a:pt x="0" y="15125"/>
                  </a:cubicBezTo>
                  <a:lnTo>
                    <a:pt x="0" y="1371"/>
                  </a:lnTo>
                  <a:cubicBezTo>
                    <a:pt x="0" y="609"/>
                    <a:pt x="622" y="0"/>
                    <a:pt x="1384" y="0"/>
                  </a:cubicBezTo>
                  <a:lnTo>
                    <a:pt x="12382" y="0"/>
                  </a:lnTo>
                  <a:cubicBezTo>
                    <a:pt x="13131" y="0"/>
                    <a:pt x="13754" y="609"/>
                    <a:pt x="13754" y="1371"/>
                  </a:cubicBezTo>
                  <a:lnTo>
                    <a:pt x="13754" y="15125"/>
                  </a:lnTo>
                  <a:cubicBezTo>
                    <a:pt x="13754" y="15621"/>
                    <a:pt x="13487" y="16078"/>
                    <a:pt x="13042" y="16332"/>
                  </a:cubicBezTo>
                  <a:cubicBezTo>
                    <a:pt x="12611" y="16573"/>
                    <a:pt x="12077" y="16560"/>
                    <a:pt x="11658" y="16294"/>
                  </a:cubicBezTo>
                  <a:lnTo>
                    <a:pt x="6489" y="13106"/>
                  </a:lnTo>
                  <a:lnTo>
                    <a:pt x="2184" y="16230"/>
                  </a:lnTo>
                  <a:cubicBezTo>
                    <a:pt x="1943" y="16408"/>
                    <a:pt x="1663" y="16497"/>
                    <a:pt x="1384" y="16497"/>
                  </a:cubicBezTo>
                  <a:close/>
                  <a:moveTo>
                    <a:pt x="6426" y="10083"/>
                  </a:moveTo>
                  <a:cubicBezTo>
                    <a:pt x="6680" y="10083"/>
                    <a:pt x="6921" y="10147"/>
                    <a:pt x="7150" y="10287"/>
                  </a:cubicBezTo>
                  <a:lnTo>
                    <a:pt x="10998" y="12661"/>
                  </a:lnTo>
                  <a:lnTo>
                    <a:pt x="10998" y="2743"/>
                  </a:lnTo>
                  <a:lnTo>
                    <a:pt x="2755" y="2743"/>
                  </a:lnTo>
                  <a:lnTo>
                    <a:pt x="2755" y="12433"/>
                  </a:lnTo>
                  <a:lnTo>
                    <a:pt x="5626" y="10350"/>
                  </a:lnTo>
                  <a:cubicBezTo>
                    <a:pt x="5854" y="10172"/>
                    <a:pt x="6146" y="10083"/>
                    <a:pt x="6426" y="1008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0" name="Google Shape;2045;p93">
              <a:extLst>
                <a:ext uri="{FF2B5EF4-FFF2-40B4-BE49-F238E27FC236}">
                  <a16:creationId xmlns:a16="http://schemas.microsoft.com/office/drawing/2014/main" id="{4AFDABD4-7604-BB48-862D-79FBD3F79E36}"/>
                </a:ext>
              </a:extLst>
            </p:cNvPr>
            <p:cNvSpPr/>
            <p:nvPr/>
          </p:nvSpPr>
          <p:spPr>
            <a:xfrm>
              <a:off x="12357370" y="7613520"/>
              <a:ext cx="65926" cy="153410"/>
            </a:xfrm>
            <a:custGeom>
              <a:avLst/>
              <a:gdLst/>
              <a:ahLst/>
              <a:cxnLst/>
              <a:rect l="l" t="t" r="r" b="b"/>
              <a:pathLst>
                <a:path w="6591" h="15341" extrusionOk="0">
                  <a:moveTo>
                    <a:pt x="2921" y="15341"/>
                  </a:moveTo>
                  <a:cubicBezTo>
                    <a:pt x="2793" y="14998"/>
                    <a:pt x="0" y="6972"/>
                    <a:pt x="4165" y="279"/>
                  </a:cubicBezTo>
                  <a:cubicBezTo>
                    <a:pt x="4292" y="63"/>
                    <a:pt x="4610" y="0"/>
                    <a:pt x="4813" y="152"/>
                  </a:cubicBezTo>
                  <a:lnTo>
                    <a:pt x="6350" y="1168"/>
                  </a:lnTo>
                  <a:cubicBezTo>
                    <a:pt x="6540" y="1308"/>
                    <a:pt x="6591" y="1587"/>
                    <a:pt x="6464" y="1790"/>
                  </a:cubicBezTo>
                  <a:cubicBezTo>
                    <a:pt x="3073" y="7327"/>
                    <a:pt x="5486" y="14351"/>
                    <a:pt x="5511" y="1441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2046;p93">
              <a:extLst>
                <a:ext uri="{FF2B5EF4-FFF2-40B4-BE49-F238E27FC236}">
                  <a16:creationId xmlns:a16="http://schemas.microsoft.com/office/drawing/2014/main" id="{F7090912-CFF3-C143-95B8-1F6FA07D5A19}"/>
                </a:ext>
              </a:extLst>
            </p:cNvPr>
            <p:cNvSpPr/>
            <p:nvPr/>
          </p:nvSpPr>
          <p:spPr>
            <a:xfrm>
              <a:off x="12218280" y="7725110"/>
              <a:ext cx="358900" cy="329690"/>
            </a:xfrm>
            <a:custGeom>
              <a:avLst/>
              <a:gdLst/>
              <a:ahLst/>
              <a:cxnLst/>
              <a:rect l="l" t="t" r="r" b="b"/>
              <a:pathLst>
                <a:path w="35890" h="32969" extrusionOk="0">
                  <a:moveTo>
                    <a:pt x="13969" y="31572"/>
                  </a:moveTo>
                  <a:cubicBezTo>
                    <a:pt x="10248" y="31572"/>
                    <a:pt x="7607" y="29540"/>
                    <a:pt x="6540" y="28105"/>
                  </a:cubicBezTo>
                  <a:cubicBezTo>
                    <a:pt x="0" y="20002"/>
                    <a:pt x="508" y="12192"/>
                    <a:pt x="533" y="11861"/>
                  </a:cubicBezTo>
                  <a:cubicBezTo>
                    <a:pt x="838" y="7594"/>
                    <a:pt x="2425" y="4584"/>
                    <a:pt x="5181" y="2857"/>
                  </a:cubicBezTo>
                  <a:cubicBezTo>
                    <a:pt x="9778" y="0"/>
                    <a:pt x="16090" y="1904"/>
                    <a:pt x="17945" y="2540"/>
                  </a:cubicBezTo>
                  <a:cubicBezTo>
                    <a:pt x="19799" y="1892"/>
                    <a:pt x="26136" y="12"/>
                    <a:pt x="30708" y="2844"/>
                  </a:cubicBezTo>
                  <a:cubicBezTo>
                    <a:pt x="33464" y="4559"/>
                    <a:pt x="35026" y="7594"/>
                    <a:pt x="35331" y="11861"/>
                  </a:cubicBezTo>
                  <a:cubicBezTo>
                    <a:pt x="35356" y="12192"/>
                    <a:pt x="35890" y="19977"/>
                    <a:pt x="29324" y="28130"/>
                  </a:cubicBezTo>
                  <a:cubicBezTo>
                    <a:pt x="27901" y="29984"/>
                    <a:pt x="23660" y="32969"/>
                    <a:pt x="17945" y="30835"/>
                  </a:cubicBezTo>
                  <a:cubicBezTo>
                    <a:pt x="16509" y="31356"/>
                    <a:pt x="15176" y="31572"/>
                    <a:pt x="13969" y="31572"/>
                  </a:cubicBezTo>
                  <a:close/>
                  <a:moveTo>
                    <a:pt x="11150" y="4076"/>
                  </a:moveTo>
                  <a:cubicBezTo>
                    <a:pt x="9588" y="4076"/>
                    <a:pt x="7975" y="4356"/>
                    <a:pt x="6642" y="5194"/>
                  </a:cubicBezTo>
                  <a:cubicBezTo>
                    <a:pt x="4660" y="6426"/>
                    <a:pt x="3517" y="8712"/>
                    <a:pt x="3276" y="12065"/>
                  </a:cubicBezTo>
                  <a:cubicBezTo>
                    <a:pt x="3276" y="12141"/>
                    <a:pt x="2857" y="19164"/>
                    <a:pt x="8712" y="26428"/>
                  </a:cubicBezTo>
                  <a:cubicBezTo>
                    <a:pt x="8851" y="26619"/>
                    <a:pt x="11836" y="30353"/>
                    <a:pt x="17386" y="28117"/>
                  </a:cubicBezTo>
                  <a:cubicBezTo>
                    <a:pt x="17589" y="28028"/>
                    <a:pt x="17653" y="28028"/>
                    <a:pt x="17894" y="27990"/>
                  </a:cubicBezTo>
                  <a:lnTo>
                    <a:pt x="17970" y="28003"/>
                  </a:lnTo>
                  <a:cubicBezTo>
                    <a:pt x="18110" y="28016"/>
                    <a:pt x="18364" y="28054"/>
                    <a:pt x="18491" y="28117"/>
                  </a:cubicBezTo>
                  <a:cubicBezTo>
                    <a:pt x="24028" y="30340"/>
                    <a:pt x="27038" y="26593"/>
                    <a:pt x="27165" y="26428"/>
                  </a:cubicBezTo>
                  <a:cubicBezTo>
                    <a:pt x="33032" y="19151"/>
                    <a:pt x="32588" y="12141"/>
                    <a:pt x="32588" y="12065"/>
                  </a:cubicBezTo>
                  <a:cubicBezTo>
                    <a:pt x="32346" y="8712"/>
                    <a:pt x="31229" y="6400"/>
                    <a:pt x="29260" y="5168"/>
                  </a:cubicBezTo>
                  <a:cubicBezTo>
                    <a:pt x="25171" y="2628"/>
                    <a:pt x="18529" y="5257"/>
                    <a:pt x="18465" y="5283"/>
                  </a:cubicBezTo>
                  <a:cubicBezTo>
                    <a:pt x="18135" y="5410"/>
                    <a:pt x="17767" y="5410"/>
                    <a:pt x="17424" y="5283"/>
                  </a:cubicBezTo>
                  <a:cubicBezTo>
                    <a:pt x="17386" y="5257"/>
                    <a:pt x="14376" y="4076"/>
                    <a:pt x="11150" y="407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2047;p93">
              <a:extLst>
                <a:ext uri="{FF2B5EF4-FFF2-40B4-BE49-F238E27FC236}">
                  <a16:creationId xmlns:a16="http://schemas.microsoft.com/office/drawing/2014/main" id="{1220DC2E-A45D-B246-9F96-BCA374569C61}"/>
                </a:ext>
              </a:extLst>
            </p:cNvPr>
            <p:cNvSpPr/>
            <p:nvPr/>
          </p:nvSpPr>
          <p:spPr>
            <a:xfrm>
              <a:off x="12382900" y="7622950"/>
              <a:ext cx="134610" cy="106290"/>
            </a:xfrm>
            <a:custGeom>
              <a:avLst/>
              <a:gdLst/>
              <a:ahLst/>
              <a:cxnLst/>
              <a:rect l="l" t="t" r="r" b="b"/>
              <a:pathLst>
                <a:path w="13461" h="10629" extrusionOk="0">
                  <a:moveTo>
                    <a:pt x="4838" y="10629"/>
                  </a:moveTo>
                  <a:cubicBezTo>
                    <a:pt x="3555" y="10629"/>
                    <a:pt x="2158" y="10426"/>
                    <a:pt x="660" y="10020"/>
                  </a:cubicBezTo>
                  <a:lnTo>
                    <a:pt x="1384" y="7378"/>
                  </a:lnTo>
                  <a:cubicBezTo>
                    <a:pt x="1650" y="7454"/>
                    <a:pt x="1904" y="7518"/>
                    <a:pt x="2158" y="7581"/>
                  </a:cubicBezTo>
                  <a:lnTo>
                    <a:pt x="0" y="6464"/>
                  </a:lnTo>
                  <a:cubicBezTo>
                    <a:pt x="3378" y="0"/>
                    <a:pt x="9740" y="1117"/>
                    <a:pt x="12649" y="2616"/>
                  </a:cubicBezTo>
                  <a:cubicBezTo>
                    <a:pt x="13169" y="2882"/>
                    <a:pt x="13461" y="3467"/>
                    <a:pt x="13360" y="4051"/>
                  </a:cubicBezTo>
                  <a:cubicBezTo>
                    <a:pt x="13334" y="4190"/>
                    <a:pt x="12776" y="7391"/>
                    <a:pt x="9804" y="9283"/>
                  </a:cubicBezTo>
                  <a:cubicBezTo>
                    <a:pt x="8407" y="10185"/>
                    <a:pt x="6743" y="10629"/>
                    <a:pt x="4838" y="10629"/>
                  </a:cubicBezTo>
                  <a:close/>
                  <a:moveTo>
                    <a:pt x="2476" y="7645"/>
                  </a:moveTo>
                  <a:cubicBezTo>
                    <a:pt x="4889" y="8128"/>
                    <a:pt x="6845" y="7912"/>
                    <a:pt x="8293" y="7010"/>
                  </a:cubicBezTo>
                  <a:cubicBezTo>
                    <a:pt x="9372" y="6324"/>
                    <a:pt x="9994" y="5346"/>
                    <a:pt x="10312" y="4610"/>
                  </a:cubicBezTo>
                  <a:cubicBezTo>
                    <a:pt x="8470" y="4000"/>
                    <a:pt x="4737" y="3428"/>
                    <a:pt x="2476" y="764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5" name="TextBox 14">
            <a:extLst>
              <a:ext uri="{FF2B5EF4-FFF2-40B4-BE49-F238E27FC236}">
                <a16:creationId xmlns:a16="http://schemas.microsoft.com/office/drawing/2014/main" id="{22AF5D54-DE79-2840-AC3E-467AE86F9A15}"/>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56</a:t>
            </a:fld>
            <a:endParaRPr lang="en-US" dirty="0"/>
          </a:p>
        </p:txBody>
      </p:sp>
    </p:spTree>
    <p:extLst>
      <p:ext uri="{BB962C8B-B14F-4D97-AF65-F5344CB8AC3E}">
        <p14:creationId xmlns:p14="http://schemas.microsoft.com/office/powerpoint/2010/main" val="134446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9EC94F3A-FE54-EA45-8160-C098A4DF378E}"/>
              </a:ext>
            </a:extLst>
          </p:cNvPr>
          <p:cNvSpPr txBox="1">
            <a:spLocks/>
          </p:cNvSpPr>
          <p:nvPr/>
        </p:nvSpPr>
        <p:spPr>
          <a:xfrm>
            <a:off x="932689" y="3704048"/>
            <a:ext cx="13851697"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تكوين بصمتك الرقمية</a:t>
            </a:r>
            <a:endParaRPr lang="en-US" dirty="0"/>
          </a:p>
        </p:txBody>
      </p:sp>
      <p:sp>
        <p:nvSpPr>
          <p:cNvPr id="8" name="Text Placeholder 4">
            <a:extLst>
              <a:ext uri="{FF2B5EF4-FFF2-40B4-BE49-F238E27FC236}">
                <a16:creationId xmlns:a16="http://schemas.microsoft.com/office/drawing/2014/main" id="{42845E0B-CB70-6644-8DC7-2CC18BA0D82B}"/>
              </a:ext>
            </a:extLst>
          </p:cNvPr>
          <p:cNvSpPr txBox="1">
            <a:spLocks/>
          </p:cNvSpPr>
          <p:nvPr/>
        </p:nvSpPr>
        <p:spPr>
          <a:xfrm>
            <a:off x="931068" y="5029200"/>
            <a:ext cx="13146882" cy="53042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dirty="0"/>
              <a:t>في </a:t>
            </a:r>
            <a:r>
              <a:rPr lang="ar-EG" sz="2800" dirty="0">
                <a:hlinkClick r:id="rId4"/>
              </a:rPr>
              <a:t>وحدة الخصوصية</a:t>
            </a:r>
            <a:r>
              <a:rPr lang="ar-EG" sz="2800" dirty="0"/>
              <a:t>، يمكنك تعلم أن البصمة الرقمية هي جميع المعلومات المتعلقة بفرد على الإنترنت. </a:t>
            </a:r>
          </a:p>
          <a:p>
            <a:pPr algn="r" defTabSz="1828800" rtl="1">
              <a:lnSpc>
                <a:spcPts val="4200"/>
              </a:lnSpc>
              <a:spcAft>
                <a:spcPts val="1800"/>
              </a:spcAft>
              <a:buSzPct val="100000"/>
              <a:buNone/>
              <a:defRPr/>
            </a:pPr>
            <a:r>
              <a:rPr lang="ar-EG" sz="2800" dirty="0"/>
              <a:t>يمكن أن يشمل ذلك المعلومات الشخصية التي شاركها شخص ما في شكل: </a:t>
            </a:r>
          </a:p>
          <a:p>
            <a:pPr marL="457200" indent="-457200" algn="r" defTabSz="1828800" rtl="1">
              <a:lnSpc>
                <a:spcPts val="4200"/>
              </a:lnSpc>
              <a:spcAft>
                <a:spcPts val="1800"/>
              </a:spcAft>
              <a:buSzPct val="100000"/>
              <a:buFont typeface="Arial" panose="020B0604020202020204" pitchFamily="34" charset="0"/>
              <a:buChar char="•"/>
              <a:defRPr/>
            </a:pPr>
            <a:r>
              <a:rPr lang="ar-EG" sz="2800" dirty="0"/>
              <a:t>ملفات صوتية </a:t>
            </a:r>
          </a:p>
          <a:p>
            <a:pPr marL="457200" indent="-457200" algn="r" defTabSz="1828800" rtl="1">
              <a:lnSpc>
                <a:spcPts val="4200"/>
              </a:lnSpc>
              <a:spcAft>
                <a:spcPts val="1800"/>
              </a:spcAft>
              <a:buSzPct val="100000"/>
              <a:buFont typeface="Arial" panose="020B0604020202020204" pitchFamily="34" charset="0"/>
              <a:buChar char="•"/>
              <a:defRPr/>
            </a:pPr>
            <a:r>
              <a:rPr lang="ar-EG" sz="2800" dirty="0"/>
              <a:t>صور </a:t>
            </a:r>
          </a:p>
          <a:p>
            <a:pPr marL="457200" indent="-457200" algn="r" defTabSz="1828800" rtl="1">
              <a:lnSpc>
                <a:spcPts val="4200"/>
              </a:lnSpc>
              <a:spcAft>
                <a:spcPts val="1800"/>
              </a:spcAft>
              <a:buSzPct val="100000"/>
              <a:buFont typeface="Arial" panose="020B0604020202020204" pitchFamily="34" charset="0"/>
              <a:buChar char="•"/>
              <a:defRPr/>
            </a:pPr>
            <a:r>
              <a:rPr lang="ar-EG" sz="2800" dirty="0"/>
              <a:t>منشورات </a:t>
            </a:r>
          </a:p>
          <a:p>
            <a:pPr marL="457200" indent="-457200" algn="r" defTabSz="1828800" rtl="1">
              <a:lnSpc>
                <a:spcPts val="4200"/>
              </a:lnSpc>
              <a:spcAft>
                <a:spcPts val="1800"/>
              </a:spcAft>
              <a:buSzPct val="100000"/>
              <a:buFont typeface="Arial" panose="020B0604020202020204" pitchFamily="34" charset="0"/>
              <a:buChar char="•"/>
              <a:defRPr/>
            </a:pPr>
            <a:r>
              <a:rPr lang="ar-EG" sz="2800" dirty="0"/>
              <a:t>مواقع التواصل الاجتماعي </a:t>
            </a:r>
          </a:p>
          <a:p>
            <a:pPr marL="457200" indent="-457200" algn="r" defTabSz="1828800" rtl="1">
              <a:lnSpc>
                <a:spcPts val="4200"/>
              </a:lnSpc>
              <a:spcAft>
                <a:spcPts val="1800"/>
              </a:spcAft>
              <a:buSzPct val="100000"/>
              <a:buFont typeface="Arial" panose="020B0604020202020204" pitchFamily="34" charset="0"/>
              <a:buChar char="•"/>
              <a:defRPr/>
            </a:pPr>
            <a:r>
              <a:rPr lang="ar-EG" sz="2800" dirty="0"/>
              <a:t>نص </a:t>
            </a:r>
          </a:p>
          <a:p>
            <a:pPr marL="457200" indent="-457200" algn="r" defTabSz="1828800" rtl="1">
              <a:lnSpc>
                <a:spcPts val="4200"/>
              </a:lnSpc>
              <a:spcAft>
                <a:spcPts val="1800"/>
              </a:spcAft>
              <a:buSzPct val="100000"/>
              <a:buFont typeface="Arial" panose="020B0604020202020204" pitchFamily="34" charset="0"/>
              <a:buChar char="•"/>
              <a:defRPr/>
            </a:pPr>
            <a:r>
              <a:rPr lang="ar-EG" sz="2800" dirty="0"/>
              <a:t>فيديوهات</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5" name="TextBox 4">
            <a:extLst>
              <a:ext uri="{FF2B5EF4-FFF2-40B4-BE49-F238E27FC236}">
                <a16:creationId xmlns:a16="http://schemas.microsoft.com/office/drawing/2014/main" id="{3BBC0775-35C4-1A4C-8613-947612251A20}"/>
              </a:ext>
            </a:extLst>
          </p:cNvPr>
          <p:cNvSpPr txBox="1"/>
          <p:nvPr/>
        </p:nvSpPr>
        <p:spPr>
          <a:xfrm>
            <a:off x="947631" y="12258040"/>
            <a:ext cx="143701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TextBox 6">
            <a:extLst>
              <a:ext uri="{FF2B5EF4-FFF2-40B4-BE49-F238E27FC236}">
                <a16:creationId xmlns:a16="http://schemas.microsoft.com/office/drawing/2014/main" id="{C2646716-DBC5-1E4E-AFF4-EE6BE625D37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57</a:t>
            </a:fld>
            <a:endParaRPr lang="en-US" dirty="0">
              <a:solidFill>
                <a:schemeClr val="bg2"/>
              </a:solidFill>
            </a:endParaRPr>
          </a:p>
        </p:txBody>
      </p:sp>
      <p:pic>
        <p:nvPicPr>
          <p:cNvPr id="3" name="Picture 2" descr="A person sitting in a car&#10;&#10;Description automatically generated with medium confidence">
            <a:extLst>
              <a:ext uri="{FF2B5EF4-FFF2-40B4-BE49-F238E27FC236}">
                <a16:creationId xmlns:a16="http://schemas.microsoft.com/office/drawing/2014/main" id="{190CAC5D-5865-03BA-A4F1-709E0786227C}"/>
              </a:ext>
            </a:extLst>
          </p:cNvPr>
          <p:cNvPicPr>
            <a:picLocks noChangeAspect="1"/>
          </p:cNvPicPr>
          <p:nvPr/>
        </p:nvPicPr>
        <p:blipFill rotWithShape="1">
          <a:blip r:embed="rId5"/>
          <a:srcRect l="7705"/>
          <a:stretch/>
        </p:blipFill>
        <p:spPr>
          <a:xfrm>
            <a:off x="15967076" y="-28576"/>
            <a:ext cx="8431211" cy="13715999"/>
          </a:xfrm>
          <a:prstGeom prst="rect">
            <a:avLst/>
          </a:prstGeom>
        </p:spPr>
      </p:pic>
    </p:spTree>
    <p:extLst>
      <p:ext uri="{BB962C8B-B14F-4D97-AF65-F5344CB8AC3E}">
        <p14:creationId xmlns:p14="http://schemas.microsoft.com/office/powerpoint/2010/main" val="63286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5" name="TextBox 4">
            <a:extLst>
              <a:ext uri="{FF2B5EF4-FFF2-40B4-BE49-F238E27FC236}">
                <a16:creationId xmlns:a16="http://schemas.microsoft.com/office/drawing/2014/main" id="{3BBC0775-35C4-1A4C-8613-947612251A20}"/>
              </a:ext>
            </a:extLst>
          </p:cNvPr>
          <p:cNvSpPr txBox="1"/>
          <p:nvPr/>
        </p:nvSpPr>
        <p:spPr>
          <a:xfrm>
            <a:off x="947631" y="12268200"/>
            <a:ext cx="7740756" cy="5143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1" name="TextBox 10">
            <a:extLst>
              <a:ext uri="{FF2B5EF4-FFF2-40B4-BE49-F238E27FC236}">
                <a16:creationId xmlns:a16="http://schemas.microsoft.com/office/drawing/2014/main" id="{2EFFB369-5656-9546-831A-5995059FD93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58</a:t>
            </a:fld>
            <a:endParaRPr lang="en-US" dirty="0">
              <a:solidFill>
                <a:schemeClr val="bg2"/>
              </a:solidFill>
            </a:endParaRPr>
          </a:p>
        </p:txBody>
      </p:sp>
      <p:sp>
        <p:nvSpPr>
          <p:cNvPr id="15" name="Title 2">
            <a:extLst>
              <a:ext uri="{FF2B5EF4-FFF2-40B4-BE49-F238E27FC236}">
                <a16:creationId xmlns:a16="http://schemas.microsoft.com/office/drawing/2014/main" id="{5961D407-1D46-CA4C-A283-344E48F3B6FC}"/>
              </a:ext>
            </a:extLst>
          </p:cNvPr>
          <p:cNvSpPr txBox="1">
            <a:spLocks/>
          </p:cNvSpPr>
          <p:nvPr/>
        </p:nvSpPr>
        <p:spPr>
          <a:xfrm>
            <a:off x="932690" y="4244658"/>
            <a:ext cx="10803698"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تكوين بصمتك الرقمية</a:t>
            </a:r>
            <a:endParaRPr lang="en-US" dirty="0"/>
          </a:p>
        </p:txBody>
      </p:sp>
      <p:sp>
        <p:nvSpPr>
          <p:cNvPr id="16" name="Text Placeholder 4">
            <a:extLst>
              <a:ext uri="{FF2B5EF4-FFF2-40B4-BE49-F238E27FC236}">
                <a16:creationId xmlns:a16="http://schemas.microsoft.com/office/drawing/2014/main" id="{1D7619FD-B534-6941-84BF-2365276C8835}"/>
              </a:ext>
            </a:extLst>
          </p:cNvPr>
          <p:cNvSpPr txBox="1">
            <a:spLocks/>
          </p:cNvSpPr>
          <p:nvPr/>
        </p:nvSpPr>
        <p:spPr>
          <a:xfrm>
            <a:off x="931068" y="5569810"/>
            <a:ext cx="11262520" cy="5304248"/>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dirty="0"/>
              <a:t>تتضمن البصمة الرقمية أيضًا التفاعلات مع العائلة والأصدقاء والمجموعات والمؤسسات من خلال التعليقات </a:t>
            </a:r>
            <a:r>
              <a:rPr lang="ar-EG" sz="2800" dirty="0" err="1"/>
              <a:t>والإعجابات</a:t>
            </a:r>
            <a:r>
              <a:rPr lang="ar-EG" sz="2800" dirty="0"/>
              <a:t>، وكذلك، بالمعنى الدقيق للكلمة، جميع مواقع الويب التي تزورها. </a:t>
            </a:r>
          </a:p>
          <a:p>
            <a:pPr algn="r" defTabSz="1828800" rtl="1">
              <a:lnSpc>
                <a:spcPts val="4200"/>
              </a:lnSpc>
              <a:spcAft>
                <a:spcPts val="1800"/>
              </a:spcAft>
              <a:buSzPct val="100000"/>
              <a:buNone/>
              <a:defRPr/>
            </a:pPr>
            <a:r>
              <a:rPr lang="ar-EG" sz="2800" dirty="0"/>
              <a:t>بالإضافة إلى المعلومات الشخصية والمحتوى الشخصي، يمكن أن تتأثر بصمتك الرقمية بالمحتوى والوسائط التي تعيد نشرها وتشاركها من الآخرين، والتي يشاركها الآخرون عنك. إذا كنت ترغب في ترك بصمة رقمية إيجابية، ففكر مليًا في مصداقية وموثوقية المعلومات التي تشاركها مع الآخرين.</a:t>
            </a:r>
            <a:endParaRPr lang="en-US" sz="2800" spc="40" dirty="0">
              <a:latin typeface="Optimistic Text" panose="020B0503020203020204" pitchFamily="34" charset="0"/>
              <a:sym typeface="Arial"/>
            </a:endParaRPr>
          </a:p>
        </p:txBody>
      </p:sp>
      <p:pic>
        <p:nvPicPr>
          <p:cNvPr id="3" name="Picture 2" descr="A person using a computer&#10;&#10;Description automatically generated with low confidence">
            <a:extLst>
              <a:ext uri="{FF2B5EF4-FFF2-40B4-BE49-F238E27FC236}">
                <a16:creationId xmlns:a16="http://schemas.microsoft.com/office/drawing/2014/main" id="{E6CA43BF-9CD6-917F-7B0E-E8D3C29CF3F1}"/>
              </a:ext>
            </a:extLst>
          </p:cNvPr>
          <p:cNvPicPr>
            <a:picLocks noChangeAspect="1"/>
          </p:cNvPicPr>
          <p:nvPr/>
        </p:nvPicPr>
        <p:blipFill rotWithShape="1">
          <a:blip r:embed="rId4"/>
          <a:srcRect l="33110" r="12146"/>
          <a:stretch/>
        </p:blipFill>
        <p:spPr>
          <a:xfrm>
            <a:off x="13138151" y="0"/>
            <a:ext cx="11249024" cy="13716000"/>
          </a:xfrm>
          <a:prstGeom prst="rect">
            <a:avLst/>
          </a:prstGeom>
        </p:spPr>
      </p:pic>
    </p:spTree>
    <p:extLst>
      <p:ext uri="{BB962C8B-B14F-4D97-AF65-F5344CB8AC3E}">
        <p14:creationId xmlns:p14="http://schemas.microsoft.com/office/powerpoint/2010/main" val="138236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10"/>
          </p:nvPr>
        </p:nvSpPr>
        <p:spPr>
          <a:xfrm>
            <a:off x="933449" y="5199019"/>
            <a:ext cx="10498137" cy="3317962"/>
          </a:xfrm>
        </p:spPr>
        <p:txBody>
          <a:bodyPr/>
          <a:lstStyle/>
          <a:p>
            <a:pPr algn="r" rtl="1" fontAlgn="base">
              <a:buNone/>
            </a:pPr>
            <a:r>
              <a:rPr lang="ar-EG" dirty="0"/>
              <a:t>من المهم تقييم مصدر المعلومات، ولكن ضع في اعتبارك أيضًا الرسالة التي ترسلها عن طريق إعادة نشر هذا المحتوى أو مشاركته. عادةً ما يرى الأشخاص مثل هذا التفاعل على أنه يظهر دعمًا للمحتوى، ما لم تحدد في مشاركتك عكس ذلك.</a:t>
            </a:r>
          </a:p>
          <a:p>
            <a:pPr algn="r" rtl="1" fontAlgn="base">
              <a:buNone/>
            </a:pPr>
            <a:r>
              <a:rPr lang="ar-EG" b="1" dirty="0">
                <a:solidFill>
                  <a:schemeClr val="accent1"/>
                </a:solidFill>
              </a:rPr>
              <a:t>فكر</a:t>
            </a:r>
            <a:r>
              <a:rPr lang="ar-EG" dirty="0"/>
              <a:t> (</a:t>
            </a:r>
            <a:r>
              <a:rPr lang="en-US" b="1" dirty="0"/>
              <a:t>THINK</a:t>
            </a:r>
            <a:r>
              <a:rPr lang="ar-EG" dirty="0"/>
              <a:t>) قبل أن تنشر. استخدم بعض المعلمين هذه الاستراتيجية لتعليم طلاب المدارس عن المواطنة الرقمية الإيجابية، لكنها تصلح للأشخاص من جميع الأعمار. اطرح السؤال التالي: هل المعلومات التي سأقوم بنشرها أو مشاركتها</a:t>
            </a:r>
          </a:p>
          <a:p>
            <a:pPr algn="r" rtl="1" fontAlgn="base">
              <a:buNone/>
            </a:pPr>
            <a:r>
              <a:rPr lang="ar-EG" dirty="0"/>
              <a:t>حقيقية (</a:t>
            </a:r>
            <a:r>
              <a:rPr lang="en-US" b="1" dirty="0"/>
              <a:t>T</a:t>
            </a:r>
            <a:r>
              <a:rPr lang="en-US" dirty="0"/>
              <a:t>rue</a:t>
            </a:r>
            <a:r>
              <a:rPr lang="ar-EG" dirty="0"/>
              <a:t>)</a:t>
            </a:r>
          </a:p>
          <a:p>
            <a:pPr algn="r" rtl="1" fontAlgn="base">
              <a:buNone/>
            </a:pPr>
            <a:r>
              <a:rPr lang="ar-EG" dirty="0"/>
              <a:t>مفيدة (</a:t>
            </a:r>
            <a:r>
              <a:rPr lang="en-US" b="1" dirty="0"/>
              <a:t>H</a:t>
            </a:r>
            <a:r>
              <a:rPr lang="en-US" dirty="0"/>
              <a:t>elpful</a:t>
            </a:r>
            <a:r>
              <a:rPr lang="ar-EG" dirty="0"/>
              <a:t>)</a:t>
            </a:r>
          </a:p>
          <a:p>
            <a:pPr algn="r" rtl="1" fontAlgn="base">
              <a:buNone/>
            </a:pPr>
            <a:r>
              <a:rPr lang="ar-EG" dirty="0"/>
              <a:t>ملهمة (</a:t>
            </a:r>
            <a:r>
              <a:rPr lang="en-US" b="1" dirty="0"/>
              <a:t>I</a:t>
            </a:r>
            <a:r>
              <a:rPr lang="en-US" dirty="0"/>
              <a:t>nspiring</a:t>
            </a:r>
            <a:r>
              <a:rPr lang="ar-EG" dirty="0"/>
              <a:t>)</a:t>
            </a:r>
          </a:p>
          <a:p>
            <a:pPr algn="r" rtl="1" fontAlgn="base">
              <a:buNone/>
            </a:pPr>
            <a:r>
              <a:rPr lang="ar-EG" dirty="0"/>
              <a:t>ضرورية (</a:t>
            </a:r>
            <a:r>
              <a:rPr lang="en-US" b="1" dirty="0"/>
              <a:t>N</a:t>
            </a:r>
            <a:r>
              <a:rPr lang="en-US" dirty="0"/>
              <a:t>ecessary</a:t>
            </a:r>
            <a:r>
              <a:rPr lang="ar-EG" dirty="0"/>
              <a:t>)</a:t>
            </a:r>
          </a:p>
          <a:p>
            <a:pPr algn="r" rtl="1" fontAlgn="base">
              <a:buNone/>
            </a:pPr>
            <a:r>
              <a:rPr lang="ar-EG" dirty="0"/>
              <a:t>جيدة؟ (</a:t>
            </a:r>
            <a:r>
              <a:rPr lang="en-US" b="1" dirty="0"/>
              <a:t>K</a:t>
            </a:r>
            <a:r>
              <a:rPr lang="en-US" dirty="0"/>
              <a:t>ind</a:t>
            </a:r>
            <a:r>
              <a:rPr lang="ar-EG" dirty="0"/>
              <a:t>)</a:t>
            </a:r>
            <a:endParaRPr lang="en-US" dirty="0"/>
          </a:p>
        </p:txBody>
      </p:sp>
      <p:sp>
        <p:nvSpPr>
          <p:cNvPr id="5" name="TextBox 4">
            <a:extLst>
              <a:ext uri="{FF2B5EF4-FFF2-40B4-BE49-F238E27FC236}">
                <a16:creationId xmlns:a16="http://schemas.microsoft.com/office/drawing/2014/main" id="{99966E8B-9A85-1A43-95A3-F26C3A9A470B}"/>
              </a:ext>
            </a:extLst>
          </p:cNvPr>
          <p:cNvSpPr txBox="1"/>
          <p:nvPr/>
        </p:nvSpPr>
        <p:spPr>
          <a:xfrm>
            <a:off x="947631" y="12258040"/>
            <a:ext cx="10788756" cy="524510"/>
          </a:xfrm>
          <a:prstGeom prst="rect">
            <a:avLst/>
          </a:prstGeom>
          <a:noFill/>
        </p:spPr>
        <p:txBody>
          <a:bodyPr wrap="square" lIns="0" tIns="0" rIns="0" bIns="0" rtlCol="0" anchor="b">
            <a:noAutofit/>
          </a:bodyPr>
          <a:lstStyle/>
          <a:p>
            <a:pPr algn="r" defTabSz="1828800" rtl="1">
              <a:lnSpc>
                <a:spcPts val="2400"/>
              </a:lnSpc>
              <a:defRPr/>
            </a:pPr>
            <a:r>
              <a:rPr lang="ar-EG" sz="1600" dirty="0"/>
              <a:t>المصدر: LaChofiLandia2013 ، 15 نوفمبر. 5 طرق لعمل بصمة رقمية إيجابية! موقع يوتيوب.</a:t>
            </a:r>
            <a:endParaRPr lang="en-US"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Text Placeholder 6">
            <a:extLst>
              <a:ext uri="{FF2B5EF4-FFF2-40B4-BE49-F238E27FC236}">
                <a16:creationId xmlns:a16="http://schemas.microsoft.com/office/drawing/2014/main" id="{71C9A4F0-4826-DE43-8413-2D18644CF6C7}"/>
              </a:ext>
            </a:extLst>
          </p:cNvPr>
          <p:cNvSpPr txBox="1">
            <a:spLocks/>
          </p:cNvSpPr>
          <p:nvPr/>
        </p:nvSpPr>
        <p:spPr>
          <a:xfrm>
            <a:off x="933450" y="3141619"/>
            <a:ext cx="10498137"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dirty="0"/>
              <a:t>تكوين بصمة رقمية إيجابية</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8" name="TextBox 7">
            <a:extLst>
              <a:ext uri="{FF2B5EF4-FFF2-40B4-BE49-F238E27FC236}">
                <a16:creationId xmlns:a16="http://schemas.microsoft.com/office/drawing/2014/main" id="{273B2F29-AB2A-4844-B672-F42FA62B9CB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59</a:t>
            </a:fld>
            <a:endParaRPr lang="en-US" dirty="0">
              <a:solidFill>
                <a:schemeClr val="bg2"/>
              </a:solidFill>
            </a:endParaRPr>
          </a:p>
        </p:txBody>
      </p:sp>
      <p:pic>
        <p:nvPicPr>
          <p:cNvPr id="3" name="Picture 2" descr="A person in a headscarf using a computer&#10;&#10;Description automatically generated with medium confidence">
            <a:extLst>
              <a:ext uri="{FF2B5EF4-FFF2-40B4-BE49-F238E27FC236}">
                <a16:creationId xmlns:a16="http://schemas.microsoft.com/office/drawing/2014/main" id="{F901480F-2F11-2E2E-C09F-E83C0B7A0D17}"/>
              </a:ext>
            </a:extLst>
          </p:cNvPr>
          <p:cNvPicPr>
            <a:picLocks noChangeAspect="1"/>
          </p:cNvPicPr>
          <p:nvPr/>
        </p:nvPicPr>
        <p:blipFill rotWithShape="1">
          <a:blip r:embed="rId4"/>
          <a:srcRect l="33067" r="12200"/>
          <a:stretch/>
        </p:blipFill>
        <p:spPr>
          <a:xfrm>
            <a:off x="13138149" y="0"/>
            <a:ext cx="11249026" cy="13700212"/>
          </a:xfrm>
          <a:prstGeom prst="rect">
            <a:avLst/>
          </a:prstGeom>
        </p:spPr>
      </p:pic>
    </p:spTree>
    <p:extLst>
      <p:ext uri="{BB962C8B-B14F-4D97-AF65-F5344CB8AC3E}">
        <p14:creationId xmlns:p14="http://schemas.microsoft.com/office/powerpoint/2010/main" val="17553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10;&#10;Description automatically generated">
            <a:extLst>
              <a:ext uri="{FF2B5EF4-FFF2-40B4-BE49-F238E27FC236}">
                <a16:creationId xmlns:a16="http://schemas.microsoft.com/office/drawing/2014/main" id="{F59B7BF1-523C-023B-5907-AE753AA62DEF}"/>
              </a:ext>
            </a:extLst>
          </p:cNvPr>
          <p:cNvPicPr>
            <a:picLocks noChangeAspect="1"/>
          </p:cNvPicPr>
          <p:nvPr/>
        </p:nvPicPr>
        <p:blipFill rotWithShape="1">
          <a:blip r:embed="rId3"/>
          <a:srcRect l="15941" r="24715"/>
          <a:stretch/>
        </p:blipFill>
        <p:spPr>
          <a:xfrm>
            <a:off x="12193586" y="-1"/>
            <a:ext cx="12194416" cy="13716001"/>
          </a:xfrm>
          <a:prstGeom prst="rect">
            <a:avLst/>
          </a:prstGeom>
        </p:spPr>
      </p:pic>
      <p:sp>
        <p:nvSpPr>
          <p:cNvPr id="6" name="TextBox 5">
            <a:extLst>
              <a:ext uri="{FF2B5EF4-FFF2-40B4-BE49-F238E27FC236}">
                <a16:creationId xmlns:a16="http://schemas.microsoft.com/office/drawing/2014/main" id="{A2ECF3AD-C803-744F-95DC-47BA7A8FDA99}"/>
              </a:ext>
            </a:extLst>
          </p:cNvPr>
          <p:cNvSpPr txBox="1"/>
          <p:nvPr/>
        </p:nvSpPr>
        <p:spPr>
          <a:xfrm>
            <a:off x="947631" y="11811000"/>
            <a:ext cx="8959956" cy="9715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a:t>
            </a:r>
            <a:r>
              <a:rPr lang="en-US" sz="1600" spc="20" dirty="0">
                <a:latin typeface="Optimistic Text" panose="020B0503020203020204" pitchFamily="34" charset="0"/>
              </a:rPr>
              <a:t>National Association for Media Literacy Education</a:t>
            </a:r>
            <a:r>
              <a:rPr lang="ar-EG" sz="1600" spc="20" dirty="0">
                <a:latin typeface="Optimistic Text" panose="020B0503020203020204" pitchFamily="34" charset="0"/>
              </a:rPr>
              <a:t>. (بدون تاريخ). تعريف الثقافة الإعلامية.</a:t>
            </a:r>
          </a:p>
          <a:p>
            <a:pPr algn="r" defTabSz="1828800" rtl="1">
              <a:lnSpc>
                <a:spcPts val="2400"/>
              </a:lnSpc>
              <a:defRPr/>
            </a:pPr>
            <a:r>
              <a:rPr lang="ar-EG" sz="1600" spc="20" dirty="0">
                <a:latin typeface="Optimistic Text" panose="020B0503020203020204" pitchFamily="34" charset="0"/>
              </a:rPr>
              <a:t> </a:t>
            </a:r>
            <a:r>
              <a:rPr lang="en-US" sz="1600" spc="20" dirty="0">
                <a:latin typeface="Optimistic Text" panose="020B0503020203020204" pitchFamily="34" charset="0"/>
              </a:rPr>
              <a:t>NAMLE</a:t>
            </a:r>
            <a:r>
              <a:rPr lang="ar-EG" sz="1600" spc="20" dirty="0">
                <a:latin typeface="Optimistic Text" panose="020B0503020203020204" pitchFamily="34" charset="0"/>
              </a:rPr>
              <a:t> الثقافة الإعلامية الآن. (بدون تاريخ). ما هي الثقافة الإعلامية؟ الثقافة الإعلامية الآن.</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Subtitle 3">
            <a:extLst>
              <a:ext uri="{FF2B5EF4-FFF2-40B4-BE49-F238E27FC236}">
                <a16:creationId xmlns:a16="http://schemas.microsoft.com/office/drawing/2014/main" id="{3C5A2A49-C1CE-4D49-80DB-161D0B5BE24C}"/>
              </a:ext>
            </a:extLst>
          </p:cNvPr>
          <p:cNvSpPr>
            <a:spLocks noGrp="1"/>
          </p:cNvSpPr>
          <p:nvPr>
            <p:ph type="subTitle" idx="2"/>
          </p:nvPr>
        </p:nvSpPr>
        <p:spPr>
          <a:xfrm>
            <a:off x="932821" y="909036"/>
            <a:ext cx="10328145" cy="463200"/>
          </a:xfrm>
        </p:spPr>
        <p:txBody>
          <a:bodyPr/>
          <a:lstStyle/>
          <a:p>
            <a:r>
              <a:rPr lang="ar-EG" dirty="0"/>
              <a:t>01 مقدمة في الثقافة الإعلامية</a:t>
            </a:r>
            <a:endParaRPr lang="en-US" dirty="0"/>
          </a:p>
        </p:txBody>
      </p:sp>
      <p:sp>
        <p:nvSpPr>
          <p:cNvPr id="8" name="Title 2">
            <a:extLst>
              <a:ext uri="{FF2B5EF4-FFF2-40B4-BE49-F238E27FC236}">
                <a16:creationId xmlns:a16="http://schemas.microsoft.com/office/drawing/2014/main" id="{B7409011-D88C-104B-8AB3-3B152C300FD5}"/>
              </a:ext>
            </a:extLst>
          </p:cNvPr>
          <p:cNvSpPr txBox="1">
            <a:spLocks/>
          </p:cNvSpPr>
          <p:nvPr/>
        </p:nvSpPr>
        <p:spPr>
          <a:xfrm>
            <a:off x="932690" y="3382552"/>
            <a:ext cx="10328276" cy="2514600"/>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ما هي الثقافة الإعلامية؟</a:t>
            </a:r>
            <a:endParaRPr lang="en-US" dirty="0"/>
          </a:p>
        </p:txBody>
      </p:sp>
      <p:sp>
        <p:nvSpPr>
          <p:cNvPr id="9" name="Text Placeholder 4">
            <a:extLst>
              <a:ext uri="{FF2B5EF4-FFF2-40B4-BE49-F238E27FC236}">
                <a16:creationId xmlns:a16="http://schemas.microsoft.com/office/drawing/2014/main" id="{3EC78F19-983B-424D-8A6E-BC2F976BACE7}"/>
              </a:ext>
            </a:extLst>
          </p:cNvPr>
          <p:cNvSpPr txBox="1">
            <a:spLocks/>
          </p:cNvSpPr>
          <p:nvPr/>
        </p:nvSpPr>
        <p:spPr>
          <a:xfrm>
            <a:off x="931068" y="6049552"/>
            <a:ext cx="10329070" cy="161689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Font typeface="Optimistic Text"/>
              <a:buNone/>
              <a:defRPr/>
            </a:pPr>
            <a:r>
              <a:rPr lang="ar-EG" sz="2800" b="1" spc="40" dirty="0">
                <a:solidFill>
                  <a:schemeClr val="accent1"/>
                </a:solidFill>
                <a:latin typeface="Optimistic Text" panose="020B0503020203020204" pitchFamily="34" charset="0"/>
                <a:sym typeface="Arial"/>
              </a:rPr>
              <a:t>الثقافة الإعلامية </a:t>
            </a:r>
            <a:r>
              <a:rPr lang="ar-EG" sz="2800" spc="40" dirty="0">
                <a:latin typeface="Optimistic Text" panose="020B0503020203020204" pitchFamily="34" charset="0"/>
                <a:sym typeface="Arial"/>
              </a:rPr>
              <a:t>هي القدرة على الوصول إلى جميع أشكال الاتصال وتحليلها وتقييمها وإنشاءها والتصرف بناءً عليها. تتضمن الثقافة الإعلامية القدرة على التعرف على الرسائل بأشكال مختلفة، وفهم كيف يمكن للرسائل أن تؤثر على الأشخاص بشكل مختلف، والتفكير مليًا بشأن المحتوى والوسائط التي يجب مشاركتها.</a:t>
            </a:r>
            <a:endParaRPr lang="en-US" sz="2800" spc="40" dirty="0">
              <a:latin typeface="Optimistic Text" panose="020B0503020203020204" pitchFamily="34" charset="0"/>
              <a:sym typeface="Arial"/>
            </a:endParaRPr>
          </a:p>
        </p:txBody>
      </p:sp>
      <p:sp>
        <p:nvSpPr>
          <p:cNvPr id="10" name="TextBox 9">
            <a:extLst>
              <a:ext uri="{FF2B5EF4-FFF2-40B4-BE49-F238E27FC236}">
                <a16:creationId xmlns:a16="http://schemas.microsoft.com/office/drawing/2014/main" id="{AC3DCE39-AA2C-1A4D-9920-D5A25DBB4BA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6</a:t>
            </a:fld>
            <a:endParaRPr lang="en-US" dirty="0">
              <a:solidFill>
                <a:schemeClr val="bg2"/>
              </a:solidFill>
            </a:endParaRPr>
          </a:p>
        </p:txBody>
      </p:sp>
    </p:spTree>
    <p:extLst>
      <p:ext uri="{BB962C8B-B14F-4D97-AF65-F5344CB8AC3E}">
        <p14:creationId xmlns:p14="http://schemas.microsoft.com/office/powerpoint/2010/main" val="422071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D446C44-A0BF-AF43-8BA1-E4CBC7708417}"/>
              </a:ext>
            </a:extLst>
          </p:cNvPr>
          <p:cNvSpPr txBox="1">
            <a:spLocks/>
          </p:cNvSpPr>
          <p:nvPr/>
        </p:nvSpPr>
        <p:spPr>
          <a:xfrm>
            <a:off x="932689" y="5228048"/>
            <a:ext cx="8822497"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عواقب المشاركة</a:t>
            </a:r>
            <a:endParaRPr lang="en-US" dirty="0"/>
          </a:p>
        </p:txBody>
      </p:sp>
      <p:sp>
        <p:nvSpPr>
          <p:cNvPr id="8" name="Text Placeholder 4">
            <a:extLst>
              <a:ext uri="{FF2B5EF4-FFF2-40B4-BE49-F238E27FC236}">
                <a16:creationId xmlns:a16="http://schemas.microsoft.com/office/drawing/2014/main" id="{6212C29A-A016-B44D-B74E-18DB98F6EABE}"/>
              </a:ext>
            </a:extLst>
          </p:cNvPr>
          <p:cNvSpPr txBox="1">
            <a:spLocks/>
          </p:cNvSpPr>
          <p:nvPr/>
        </p:nvSpPr>
        <p:spPr>
          <a:xfrm>
            <a:off x="931068" y="6553200"/>
            <a:ext cx="8824119" cy="2895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dirty="0"/>
              <a:t>في الدرس الأخير، تعلمت الفرق بين المعلومات المضللة وسوء فهم المعلومات. </a:t>
            </a:r>
          </a:p>
          <a:p>
            <a:pPr algn="r" defTabSz="1828800" rtl="1">
              <a:lnSpc>
                <a:spcPts val="4200"/>
              </a:lnSpc>
              <a:spcAft>
                <a:spcPts val="1800"/>
              </a:spcAft>
              <a:buSzPct val="100000"/>
              <a:buNone/>
              <a:defRPr/>
            </a:pPr>
            <a:r>
              <a:rPr lang="ar-EG" sz="2800" dirty="0"/>
              <a:t>على الرغم من عدم وجود نية خبيثة وراء المعلومات الخاطئة، لا يزال من الممكن أن تكون هناك عواقب لمشاركة معلومات خادعة أو خاطئة.</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5" name="TextBox 4">
            <a:extLst>
              <a:ext uri="{FF2B5EF4-FFF2-40B4-BE49-F238E27FC236}">
                <a16:creationId xmlns:a16="http://schemas.microsoft.com/office/drawing/2014/main" id="{2D497ED6-F348-EF49-8778-B08D02A953E4}"/>
              </a:ext>
            </a:extLst>
          </p:cNvPr>
          <p:cNvSpPr txBox="1"/>
          <p:nvPr/>
        </p:nvSpPr>
        <p:spPr>
          <a:xfrm>
            <a:off x="947631" y="12192000"/>
            <a:ext cx="7893156" cy="5905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0" name="TextBox 9">
            <a:extLst>
              <a:ext uri="{FF2B5EF4-FFF2-40B4-BE49-F238E27FC236}">
                <a16:creationId xmlns:a16="http://schemas.microsoft.com/office/drawing/2014/main" id="{5141531C-C450-1546-831C-2ACF36FC9423}"/>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60</a:t>
            </a:fld>
            <a:endParaRPr lang="en-US" dirty="0">
              <a:solidFill>
                <a:schemeClr val="bg2"/>
              </a:solidFill>
            </a:endParaRPr>
          </a:p>
        </p:txBody>
      </p:sp>
      <p:pic>
        <p:nvPicPr>
          <p:cNvPr id="4" name="Picture 3">
            <a:extLst>
              <a:ext uri="{FF2B5EF4-FFF2-40B4-BE49-F238E27FC236}">
                <a16:creationId xmlns:a16="http://schemas.microsoft.com/office/drawing/2014/main" id="{CB6013AB-23D1-47C4-DC32-3CED20DFEA43}"/>
              </a:ext>
            </a:extLst>
          </p:cNvPr>
          <p:cNvPicPr>
            <a:picLocks noChangeAspect="1"/>
          </p:cNvPicPr>
          <p:nvPr/>
        </p:nvPicPr>
        <p:blipFill rotWithShape="1">
          <a:blip r:embed="rId4"/>
          <a:srcRect l="16597" t="-92" r="28683" b="92"/>
          <a:stretch/>
        </p:blipFill>
        <p:spPr>
          <a:xfrm>
            <a:off x="13138151" y="0"/>
            <a:ext cx="11249024" cy="13716000"/>
          </a:xfrm>
          <a:prstGeom prst="rect">
            <a:avLst/>
          </a:prstGeom>
        </p:spPr>
      </p:pic>
    </p:spTree>
    <p:extLst>
      <p:ext uri="{BB962C8B-B14F-4D97-AF65-F5344CB8AC3E}">
        <p14:creationId xmlns:p14="http://schemas.microsoft.com/office/powerpoint/2010/main" val="13502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ead scarf and holding a phone&#10;&#10;Description automatically generated with low confidence">
            <a:extLst>
              <a:ext uri="{FF2B5EF4-FFF2-40B4-BE49-F238E27FC236}">
                <a16:creationId xmlns:a16="http://schemas.microsoft.com/office/drawing/2014/main" id="{DE03FF34-D1A5-E572-A66D-9B6F0E20C066}"/>
              </a:ext>
            </a:extLst>
          </p:cNvPr>
          <p:cNvPicPr>
            <a:picLocks noChangeAspect="1"/>
          </p:cNvPicPr>
          <p:nvPr/>
        </p:nvPicPr>
        <p:blipFill rotWithShape="1">
          <a:blip r:embed="rId3"/>
          <a:srcRect l="20885" r="24443"/>
          <a:stretch/>
        </p:blipFill>
        <p:spPr>
          <a:xfrm>
            <a:off x="13138150" y="0"/>
            <a:ext cx="11249025" cy="13716000"/>
          </a:xfrm>
          <a:prstGeom prst="rect">
            <a:avLst/>
          </a:prstGeom>
        </p:spPr>
      </p:pic>
      <p:sp>
        <p:nvSpPr>
          <p:cNvPr id="8" name="Text Placeholder 6">
            <a:extLst>
              <a:ext uri="{FF2B5EF4-FFF2-40B4-BE49-F238E27FC236}">
                <a16:creationId xmlns:a16="http://schemas.microsoft.com/office/drawing/2014/main" id="{2FD11310-AECD-FC45-AD83-B5CC39611A1B}"/>
              </a:ext>
            </a:extLst>
          </p:cNvPr>
          <p:cNvSpPr txBox="1">
            <a:spLocks/>
          </p:cNvSpPr>
          <p:nvPr/>
        </p:nvSpPr>
        <p:spPr>
          <a:xfrm>
            <a:off x="933449" y="6283238"/>
            <a:ext cx="9659937" cy="3317962"/>
          </a:xfrm>
          <a:prstGeom prst="rect">
            <a:avLst/>
          </a:prstGeom>
        </p:spPr>
        <p:txBody>
          <a:bodyPr vert="horz" lIns="0" tIns="0" rIns="0" bIns="0" rtlCol="0">
            <a:noAutofit/>
          </a:bodyPr>
          <a:lstStyle>
            <a:defPPr marR="0" lvl="0" algn="l" rtl="0">
              <a:lnSpc>
                <a:spcPct val="100000"/>
              </a:lnSpc>
              <a:spcBef>
                <a:spcPts val="0"/>
              </a:spcBef>
              <a:spcAft>
                <a:spcPts val="0"/>
              </a:spcAft>
              <a:defRPr/>
            </a:defPPr>
            <a:lvl1pPr marL="0" indent="0" defTabSz="1828800" eaLnBrk="1" hangingPunct="1">
              <a:lnSpc>
                <a:spcPts val="4200"/>
              </a:lnSpc>
              <a:spcAft>
                <a:spcPts val="1800"/>
              </a:spcAft>
              <a:buSzPct val="100000"/>
              <a:buFontTx/>
              <a:buNone/>
              <a:tabLst/>
              <a:defRPr sz="2800" spc="40" baseline="0">
                <a:solidFill>
                  <a:schemeClr val="tx1"/>
                </a:solidFill>
                <a:latin typeface="Optimistic Text" panose="020B05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algn="r" rtl="1"/>
            <a:r>
              <a:rPr lang="ar-EG" dirty="0"/>
              <a:t>غالبًا ما ينظر أصحاب العمل إلى حسابات وسائل التواصل الاجتماعي للمرشحين للوظائف، والتي يمكن أن تؤثر على اتخاذ القرار أثناء عملية التوظيف. إذا كان لديك وظيفة حاليًا، فقد يتأثر صاحب العمل أيضًا أو يتخذ إجراءً بناءً على أنشطتك عبر الإنترنت.</a:t>
            </a:r>
            <a:endParaRPr lang="en-US" dirty="0"/>
          </a:p>
        </p:txBody>
      </p:sp>
      <p:sp>
        <p:nvSpPr>
          <p:cNvPr id="10" name="Text Placeholder 6">
            <a:extLst>
              <a:ext uri="{FF2B5EF4-FFF2-40B4-BE49-F238E27FC236}">
                <a16:creationId xmlns:a16="http://schemas.microsoft.com/office/drawing/2014/main" id="{A04723D5-DC89-9444-81F7-27386C19EE3A}"/>
              </a:ext>
            </a:extLst>
          </p:cNvPr>
          <p:cNvSpPr txBox="1">
            <a:spLocks/>
          </p:cNvSpPr>
          <p:nvPr/>
        </p:nvSpPr>
        <p:spPr>
          <a:xfrm>
            <a:off x="933450" y="4225838"/>
            <a:ext cx="9659936"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العواقب المتعلقة بالتوظيف</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5" name="TextBox 4">
            <a:extLst>
              <a:ext uri="{FF2B5EF4-FFF2-40B4-BE49-F238E27FC236}">
                <a16:creationId xmlns:a16="http://schemas.microsoft.com/office/drawing/2014/main" id="{6799CDAA-1D32-0946-AFB5-27BF540B3771}"/>
              </a:ext>
            </a:extLst>
          </p:cNvPr>
          <p:cNvSpPr txBox="1"/>
          <p:nvPr/>
        </p:nvSpPr>
        <p:spPr>
          <a:xfrm>
            <a:off x="947631" y="11430000"/>
            <a:ext cx="7893156" cy="13525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TextBox 8">
            <a:extLst>
              <a:ext uri="{FF2B5EF4-FFF2-40B4-BE49-F238E27FC236}">
                <a16:creationId xmlns:a16="http://schemas.microsoft.com/office/drawing/2014/main" id="{938A3503-67EE-374E-9871-526F3FD4A14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61</a:t>
            </a:fld>
            <a:endParaRPr lang="en-US" dirty="0">
              <a:solidFill>
                <a:schemeClr val="bg2"/>
              </a:solidFill>
            </a:endParaRPr>
          </a:p>
        </p:txBody>
      </p:sp>
    </p:spTree>
    <p:extLst>
      <p:ext uri="{BB962C8B-B14F-4D97-AF65-F5344CB8AC3E}">
        <p14:creationId xmlns:p14="http://schemas.microsoft.com/office/powerpoint/2010/main" val="39495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5" name="TextBox 4">
            <a:extLst>
              <a:ext uri="{FF2B5EF4-FFF2-40B4-BE49-F238E27FC236}">
                <a16:creationId xmlns:a16="http://schemas.microsoft.com/office/drawing/2014/main" id="{260D119A-9E1E-3440-A8B7-9B83C17C3CB1}"/>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6" name="Rectangle 5">
            <a:extLst>
              <a:ext uri="{FF2B5EF4-FFF2-40B4-BE49-F238E27FC236}">
                <a16:creationId xmlns:a16="http://schemas.microsoft.com/office/drawing/2014/main" id="{0A964FC9-DEBD-394A-89A6-8F576BDB13A2}"/>
              </a:ext>
            </a:extLst>
          </p:cNvPr>
          <p:cNvSpPr/>
          <p:nvPr/>
        </p:nvSpPr>
        <p:spPr>
          <a:xfrm>
            <a:off x="12230763" y="5162107"/>
            <a:ext cx="11011824" cy="443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9" name="TextBox 8">
            <a:extLst>
              <a:ext uri="{FF2B5EF4-FFF2-40B4-BE49-F238E27FC236}">
                <a16:creationId xmlns:a16="http://schemas.microsoft.com/office/drawing/2014/main" id="{E467BD84-4CE4-0643-93DC-86DB117E93F4}"/>
              </a:ext>
            </a:extLst>
          </p:cNvPr>
          <p:cNvSpPr txBox="1"/>
          <p:nvPr/>
        </p:nvSpPr>
        <p:spPr>
          <a:xfrm>
            <a:off x="951535" y="2823712"/>
            <a:ext cx="22291052"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البصمة الرقمية وعواقب المشاركة: مراجعة</a:t>
            </a:r>
            <a:endParaRPr lang="en-US" sz="2800" b="1" cap="all" spc="250" dirty="0">
              <a:solidFill>
                <a:schemeClr val="accent1"/>
              </a:solidFill>
              <a:latin typeface="Optimistic Text" panose="020B0503020203020204" pitchFamily="34" charset="0"/>
            </a:endParaRPr>
          </a:p>
        </p:txBody>
      </p:sp>
      <p:sp>
        <p:nvSpPr>
          <p:cNvPr id="10" name="Text Placeholder 3">
            <a:extLst>
              <a:ext uri="{FF2B5EF4-FFF2-40B4-BE49-F238E27FC236}">
                <a16:creationId xmlns:a16="http://schemas.microsoft.com/office/drawing/2014/main" id="{55430CEC-CABE-4244-98FB-791443B4C518}"/>
              </a:ext>
            </a:extLst>
          </p:cNvPr>
          <p:cNvSpPr txBox="1">
            <a:spLocks/>
          </p:cNvSpPr>
          <p:nvPr/>
        </p:nvSpPr>
        <p:spPr>
          <a:xfrm>
            <a:off x="12680569" y="5531484"/>
            <a:ext cx="9342817" cy="37649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فكر في شيء نشرته مؤخرًا على الإنترنت. هل كان له تأثير إيجابي أو سلبي على بصمتك الرقمية؟ لماذا؟</a:t>
            </a:r>
            <a:endParaRPr lang="en-US" sz="2800" spc="40" dirty="0">
              <a:latin typeface="Optimistic Text" panose="020B0503020203020204" pitchFamily="34" charset="0"/>
              <a:sym typeface="Arial"/>
            </a:endParaRPr>
          </a:p>
        </p:txBody>
      </p:sp>
      <p:sp>
        <p:nvSpPr>
          <p:cNvPr id="11" name="Title 2">
            <a:extLst>
              <a:ext uri="{FF2B5EF4-FFF2-40B4-BE49-F238E27FC236}">
                <a16:creationId xmlns:a16="http://schemas.microsoft.com/office/drawing/2014/main" id="{507EB134-D272-B143-87FD-9973F70CE9BB}"/>
              </a:ext>
            </a:extLst>
          </p:cNvPr>
          <p:cNvSpPr txBox="1">
            <a:spLocks/>
          </p:cNvSpPr>
          <p:nvPr/>
        </p:nvSpPr>
        <p:spPr>
          <a:xfrm>
            <a:off x="932689" y="2194560"/>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ذاتي</a:t>
            </a:r>
            <a:endParaRPr lang="en-US" dirty="0"/>
          </a:p>
        </p:txBody>
      </p:sp>
      <p:sp>
        <p:nvSpPr>
          <p:cNvPr id="15" name="Rectangle 14">
            <a:extLst>
              <a:ext uri="{FF2B5EF4-FFF2-40B4-BE49-F238E27FC236}">
                <a16:creationId xmlns:a16="http://schemas.microsoft.com/office/drawing/2014/main" id="{5A4A934A-5D25-6249-83AC-C9747CB972E1}"/>
              </a:ext>
            </a:extLst>
          </p:cNvPr>
          <p:cNvSpPr/>
          <p:nvPr/>
        </p:nvSpPr>
        <p:spPr>
          <a:xfrm>
            <a:off x="953163" y="5162107"/>
            <a:ext cx="11011824" cy="443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6" name="Text Placeholder 3">
            <a:extLst>
              <a:ext uri="{FF2B5EF4-FFF2-40B4-BE49-F238E27FC236}">
                <a16:creationId xmlns:a16="http://schemas.microsoft.com/office/drawing/2014/main" id="{94433271-7832-C84E-8BC1-4F3C9B47B31E}"/>
              </a:ext>
            </a:extLst>
          </p:cNvPr>
          <p:cNvSpPr txBox="1">
            <a:spLocks/>
          </p:cNvSpPr>
          <p:nvPr/>
        </p:nvSpPr>
        <p:spPr>
          <a:xfrm>
            <a:off x="1402969" y="5531485"/>
            <a:ext cx="9342817" cy="20123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02.</a:t>
            </a:r>
          </a:p>
          <a:p>
            <a:pPr algn="r" defTabSz="1828800" rtl="1">
              <a:lnSpc>
                <a:spcPts val="4200"/>
              </a:lnSpc>
              <a:spcAft>
                <a:spcPts val="1800"/>
              </a:spcAft>
              <a:buNone/>
            </a:pPr>
            <a:r>
              <a:rPr lang="ar-EG" sz="2800" spc="40" dirty="0">
                <a:latin typeface="Optimistic Text" panose="020B0503020203020204" pitchFamily="34" charset="0"/>
                <a:sym typeface="Arial"/>
              </a:rPr>
              <a:t>فكر في شيء نشرته مؤخرًا على الإنترنت. هل ستكون هناك أي عواقب إيجابية أو سلبية لمشاركة هذه المعلومات؟</a:t>
            </a:r>
            <a:endParaRPr lang="en-US" sz="2800" spc="40" dirty="0">
              <a:latin typeface="Optimistic Text" panose="020B0503020203020204" pitchFamily="34" charset="0"/>
              <a:sym typeface="Arial"/>
            </a:endParaRPr>
          </a:p>
        </p:txBody>
      </p:sp>
    </p:spTree>
    <p:extLst>
      <p:ext uri="{BB962C8B-B14F-4D97-AF65-F5344CB8AC3E}">
        <p14:creationId xmlns:p14="http://schemas.microsoft.com/office/powerpoint/2010/main" val="85141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6" name="TextBox 5">
            <a:extLst>
              <a:ext uri="{FF2B5EF4-FFF2-40B4-BE49-F238E27FC236}">
                <a16:creationId xmlns:a16="http://schemas.microsoft.com/office/drawing/2014/main" id="{31CD5C7A-C79F-D74F-A761-EC864EDE8F66}"/>
              </a:ext>
            </a:extLst>
          </p:cNvPr>
          <p:cNvSpPr txBox="1"/>
          <p:nvPr/>
        </p:nvSpPr>
        <p:spPr>
          <a:xfrm>
            <a:off x="947631" y="12039600"/>
            <a:ext cx="7740756" cy="7429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2" name="Title 2">
            <a:extLst>
              <a:ext uri="{FF2B5EF4-FFF2-40B4-BE49-F238E27FC236}">
                <a16:creationId xmlns:a16="http://schemas.microsoft.com/office/drawing/2014/main" id="{10EB2E1F-001E-7E46-9B51-C2800C85BFD3}"/>
              </a:ext>
            </a:extLst>
          </p:cNvPr>
          <p:cNvSpPr txBox="1">
            <a:spLocks/>
          </p:cNvSpPr>
          <p:nvPr/>
        </p:nvSpPr>
        <p:spPr>
          <a:xfrm>
            <a:off x="932689" y="3856448"/>
            <a:ext cx="10575097"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r>
              <a:rPr lang="ar-EG" dirty="0"/>
              <a:t>انحياز تأكيدي</a:t>
            </a:r>
          </a:p>
        </p:txBody>
      </p:sp>
      <p:sp>
        <p:nvSpPr>
          <p:cNvPr id="13" name="Text Placeholder 4">
            <a:extLst>
              <a:ext uri="{FF2B5EF4-FFF2-40B4-BE49-F238E27FC236}">
                <a16:creationId xmlns:a16="http://schemas.microsoft.com/office/drawing/2014/main" id="{2B407E62-2C28-7248-830F-F8C8645AD4F7}"/>
              </a:ext>
            </a:extLst>
          </p:cNvPr>
          <p:cNvSpPr txBox="1">
            <a:spLocks/>
          </p:cNvSpPr>
          <p:nvPr/>
        </p:nvSpPr>
        <p:spPr>
          <a:xfrm>
            <a:off x="931068" y="5181600"/>
            <a:ext cx="10729119" cy="2895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b="1" spc="40" dirty="0">
                <a:solidFill>
                  <a:schemeClr val="accent1"/>
                </a:solidFill>
                <a:latin typeface="Optimistic Text" panose="020B0503020203020204" pitchFamily="34" charset="0"/>
                <a:sym typeface="Arial"/>
              </a:rPr>
              <a:t>الانحياز التأكيدي </a:t>
            </a:r>
            <a:r>
              <a:rPr lang="ar-EG" sz="2800" spc="40" dirty="0">
                <a:latin typeface="Optimistic Text" panose="020B0503020203020204" pitchFamily="34" charset="0"/>
                <a:sym typeface="Arial"/>
              </a:rPr>
              <a:t>هو الميل لدينا لاستهلاك المعلومات بطريقة تدعم معتقداتنا الحالية. يمكن أن يؤثر الانحياز التأكيدي على كيفية العثور على المعلومات وتفسيرها ومشاركتها واستدعائها.</a:t>
            </a:r>
          </a:p>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عندما تتحدى المعلومات الموثوقة معتقداتنا الحالية، يصبح من الصعب تقبل هذه المعلومات على أنها صحيحة. لهذا السبب، يمكن أن يؤثر الانحياز التأكيدي على انتشار المعلومات المضللة وسوء فهم المعلومات.</a:t>
            </a:r>
            <a:endParaRPr lang="en-US" sz="2800" spc="40" dirty="0">
              <a:latin typeface="Optimistic Text" panose="020B0503020203020204" pitchFamily="34" charset="0"/>
              <a:sym typeface="Arial"/>
            </a:endParaRPr>
          </a:p>
        </p:txBody>
      </p:sp>
      <p:sp>
        <p:nvSpPr>
          <p:cNvPr id="7" name="TextBox 6">
            <a:extLst>
              <a:ext uri="{FF2B5EF4-FFF2-40B4-BE49-F238E27FC236}">
                <a16:creationId xmlns:a16="http://schemas.microsoft.com/office/drawing/2014/main" id="{AE506D9C-C53F-854C-ACFF-9E89F3199AA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63</a:t>
            </a:fld>
            <a:endParaRPr lang="en-US" dirty="0">
              <a:solidFill>
                <a:schemeClr val="bg2"/>
              </a:solidFill>
            </a:endParaRPr>
          </a:p>
        </p:txBody>
      </p:sp>
      <p:pic>
        <p:nvPicPr>
          <p:cNvPr id="3" name="Picture 2" descr="A person sitting at a desk with a computer&#10;&#10;Description automatically generated with low confidence">
            <a:extLst>
              <a:ext uri="{FF2B5EF4-FFF2-40B4-BE49-F238E27FC236}">
                <a16:creationId xmlns:a16="http://schemas.microsoft.com/office/drawing/2014/main" id="{EFAC573C-6844-CA19-105F-7E808DD61EAD}"/>
              </a:ext>
            </a:extLst>
          </p:cNvPr>
          <p:cNvPicPr>
            <a:picLocks noChangeAspect="1"/>
          </p:cNvPicPr>
          <p:nvPr/>
        </p:nvPicPr>
        <p:blipFill rotWithShape="1">
          <a:blip r:embed="rId4"/>
          <a:srcRect l="45257"/>
          <a:stretch/>
        </p:blipFill>
        <p:spPr>
          <a:xfrm>
            <a:off x="13138148" y="0"/>
            <a:ext cx="11249025" cy="13716000"/>
          </a:xfrm>
          <a:prstGeom prst="rect">
            <a:avLst/>
          </a:prstGeom>
        </p:spPr>
      </p:pic>
    </p:spTree>
    <p:extLst>
      <p:ext uri="{BB962C8B-B14F-4D97-AF65-F5344CB8AC3E}">
        <p14:creationId xmlns:p14="http://schemas.microsoft.com/office/powerpoint/2010/main" val="301145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980B806F-607B-C241-9E10-ACC9243724E3}"/>
              </a:ext>
            </a:extLst>
          </p:cNvPr>
          <p:cNvSpPr txBox="1">
            <a:spLocks/>
          </p:cNvSpPr>
          <p:nvPr/>
        </p:nvSpPr>
        <p:spPr>
          <a:xfrm>
            <a:off x="933450" y="4225838"/>
            <a:ext cx="11249024"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كيف نحارب الانحياز التأكيدي؟</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10"/>
          </p:nvPr>
        </p:nvSpPr>
        <p:spPr>
          <a:xfrm>
            <a:off x="933450" y="6283238"/>
            <a:ext cx="11249024" cy="5299161"/>
          </a:xfrm>
        </p:spPr>
        <p:txBody>
          <a:bodyPr vert="horz" lIns="0" tIns="0" rIns="0" bIns="0" rtlCol="0">
            <a:noAutofit/>
          </a:bodyPr>
          <a:lstStyle/>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الخطوة الأولى هي الوعي. بمجرد أن تكون على دراية بانحياز تأكيدي محتمل، يمكنك البدء في العمل ضده.</a:t>
            </a:r>
          </a:p>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الخطوة التالية هي الانخراط بنشاط مع وجهات نظر متنوعة ومعلومات من مجموعة واسعة من المصادر الموثوقة.</a:t>
            </a:r>
          </a:p>
          <a:p>
            <a:pPr marL="457200" indent="-457200" algn="r" defTabSz="1828800" rtl="1">
              <a:lnSpc>
                <a:spcPts val="4200"/>
              </a:lnSpc>
              <a:spcAft>
                <a:spcPts val="1800"/>
              </a:spcAft>
              <a:buSzPct val="100000"/>
              <a:buFont typeface="Arial" panose="020B0604020202020204" pitchFamily="34" charset="0"/>
              <a:buChar char="•"/>
            </a:pPr>
            <a:r>
              <a:rPr lang="ar-EG" sz="2800" spc="40" dirty="0">
                <a:latin typeface="Optimistic Text" panose="020B0503020203020204" pitchFamily="34" charset="0"/>
                <a:sym typeface="Arial"/>
              </a:rPr>
              <a:t>فكر بموضوعية في جميع مصادر المحتوى والمعلومات، بغض النظر عن آرائك الشخصية. سيساعدك هذا على التوقف والتفكير في مصداقية المصدر وموثوقيته قبل مشاركته مع الآخرين.</a:t>
            </a:r>
            <a:endParaRPr lang="en-US" sz="2800" spc="40" dirty="0">
              <a:latin typeface="Optimistic Text" panose="020B0503020203020204" pitchFamily="34" charset="0"/>
              <a:sym typeface="Arial"/>
            </a:endParaRPr>
          </a:p>
        </p:txBody>
      </p:sp>
      <p:sp>
        <p:nvSpPr>
          <p:cNvPr id="6" name="TextBox 5">
            <a:extLst>
              <a:ext uri="{FF2B5EF4-FFF2-40B4-BE49-F238E27FC236}">
                <a16:creationId xmlns:a16="http://schemas.microsoft.com/office/drawing/2014/main" id="{312F10C4-BAC0-944E-B7B7-0160FC89F4A1}"/>
              </a:ext>
            </a:extLst>
          </p:cNvPr>
          <p:cNvSpPr txBox="1"/>
          <p:nvPr/>
        </p:nvSpPr>
        <p:spPr>
          <a:xfrm>
            <a:off x="947631" y="12039600"/>
            <a:ext cx="11626956" cy="742950"/>
          </a:xfrm>
          <a:prstGeom prst="rect">
            <a:avLst/>
          </a:prstGeom>
          <a:noFill/>
        </p:spPr>
        <p:txBody>
          <a:bodyPr wrap="square" lIns="0" tIns="0" rIns="0" bIns="0" rtlCol="0" anchor="b">
            <a:noAutofit/>
          </a:bodyPr>
          <a:lstStyle/>
          <a:p>
            <a:pPr defTabSz="1828800">
              <a:lnSpc>
                <a:spcPts val="2400"/>
              </a:lnSpc>
              <a:defRPr/>
            </a:pPr>
            <a:endParaRPr lang="ar-EG" sz="1600" spc="20" dirty="0">
              <a:latin typeface="Optimistic Text" panose="020B0503020203020204" pitchFamily="34" charset="0"/>
            </a:endParaRPr>
          </a:p>
          <a:p>
            <a:pPr algn="r" defTabSz="1828800" rtl="1">
              <a:lnSpc>
                <a:spcPts val="2400"/>
              </a:lnSpc>
              <a:defRPr/>
            </a:pPr>
            <a:r>
              <a:rPr lang="ar-EG" sz="1600" spc="20" dirty="0">
                <a:latin typeface="Optimistic Text" panose="020B0503020203020204" pitchFamily="34" charset="0"/>
              </a:rPr>
              <a:t>المصدر: مشروع محو الأمية الإخبارية. (بدون تاريخ.). لا تدع الانحياز التأكيدي يضيق وجهة نظرك. مشروع محو الأمية الإخبارية.</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TextBox 8">
            <a:extLst>
              <a:ext uri="{FF2B5EF4-FFF2-40B4-BE49-F238E27FC236}">
                <a16:creationId xmlns:a16="http://schemas.microsoft.com/office/drawing/2014/main" id="{5A3D42FF-FA7A-AF49-8559-965E4210FCA0}"/>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64</a:t>
            </a:fld>
            <a:endParaRPr lang="en-US" dirty="0">
              <a:solidFill>
                <a:schemeClr val="bg2"/>
              </a:solidFill>
            </a:endParaRPr>
          </a:p>
        </p:txBody>
      </p:sp>
      <p:pic>
        <p:nvPicPr>
          <p:cNvPr id="3" name="Picture 2" descr="A group of people sitting at a table&#10;&#10;Description automatically generated with low confidence">
            <a:extLst>
              <a:ext uri="{FF2B5EF4-FFF2-40B4-BE49-F238E27FC236}">
                <a16:creationId xmlns:a16="http://schemas.microsoft.com/office/drawing/2014/main" id="{6AD396FB-7E8C-31F8-CD01-23AF4B065A20}"/>
              </a:ext>
            </a:extLst>
          </p:cNvPr>
          <p:cNvPicPr>
            <a:picLocks noChangeAspect="1"/>
          </p:cNvPicPr>
          <p:nvPr/>
        </p:nvPicPr>
        <p:blipFill rotWithShape="1">
          <a:blip r:embed="rId4"/>
          <a:srcRect l="25346" r="19947"/>
          <a:stretch/>
        </p:blipFill>
        <p:spPr>
          <a:xfrm>
            <a:off x="13138150" y="0"/>
            <a:ext cx="11249025" cy="13716000"/>
          </a:xfrm>
          <a:prstGeom prst="rect">
            <a:avLst/>
          </a:prstGeom>
        </p:spPr>
      </p:pic>
    </p:spTree>
    <p:extLst>
      <p:ext uri="{BB962C8B-B14F-4D97-AF65-F5344CB8AC3E}">
        <p14:creationId xmlns:p14="http://schemas.microsoft.com/office/powerpoint/2010/main" val="37539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ar, child, crowd&#10;&#10;Description automatically generated">
            <a:extLst>
              <a:ext uri="{FF2B5EF4-FFF2-40B4-BE49-F238E27FC236}">
                <a16:creationId xmlns:a16="http://schemas.microsoft.com/office/drawing/2014/main" id="{BCDE0AC6-D6E2-3491-EE2B-ECB111B12DC3}"/>
              </a:ext>
            </a:extLst>
          </p:cNvPr>
          <p:cNvPicPr>
            <a:picLocks noChangeAspect="1"/>
          </p:cNvPicPr>
          <p:nvPr/>
        </p:nvPicPr>
        <p:blipFill rotWithShape="1">
          <a:blip r:embed="rId3"/>
          <a:srcRect l="23058" t="-410" r="35972" b="410"/>
          <a:stretch/>
        </p:blipFill>
        <p:spPr>
          <a:xfrm>
            <a:off x="15948024" y="0"/>
            <a:ext cx="8431211" cy="13716000"/>
          </a:xfrm>
          <a:prstGeom prst="rect">
            <a:avLst/>
          </a:prstGeom>
        </p:spPr>
      </p:pic>
      <p:sp>
        <p:nvSpPr>
          <p:cNvPr id="11" name="Title 2">
            <a:extLst>
              <a:ext uri="{FF2B5EF4-FFF2-40B4-BE49-F238E27FC236}">
                <a16:creationId xmlns:a16="http://schemas.microsoft.com/office/drawing/2014/main" id="{969F2B2B-AF29-1644-ACF3-871FCE38EAF7}"/>
              </a:ext>
            </a:extLst>
          </p:cNvPr>
          <p:cNvSpPr txBox="1">
            <a:spLocks/>
          </p:cNvSpPr>
          <p:nvPr/>
        </p:nvSpPr>
        <p:spPr>
          <a:xfrm>
            <a:off x="932689" y="2693492"/>
            <a:ext cx="14308898"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غرف الصدى</a:t>
            </a:r>
            <a:endParaRPr lang="en-US" dirty="0"/>
          </a:p>
        </p:txBody>
      </p:sp>
      <p:sp>
        <p:nvSpPr>
          <p:cNvPr id="12" name="Text Placeholder 4">
            <a:extLst>
              <a:ext uri="{FF2B5EF4-FFF2-40B4-BE49-F238E27FC236}">
                <a16:creationId xmlns:a16="http://schemas.microsoft.com/office/drawing/2014/main" id="{7A837338-E9DD-A14E-B683-A0BFD6BD5592}"/>
              </a:ext>
            </a:extLst>
          </p:cNvPr>
          <p:cNvSpPr txBox="1">
            <a:spLocks/>
          </p:cNvSpPr>
          <p:nvPr/>
        </p:nvSpPr>
        <p:spPr>
          <a:xfrm>
            <a:off x="931068" y="4018644"/>
            <a:ext cx="14310519" cy="2895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b="1" spc="40" dirty="0">
                <a:solidFill>
                  <a:schemeClr val="accent1"/>
                </a:solidFill>
                <a:latin typeface="Optimistic Text" panose="020B0503020203020204" pitchFamily="34" charset="0"/>
                <a:sym typeface="Arial"/>
              </a:rPr>
              <a:t>غرفة الصدى </a:t>
            </a:r>
            <a:r>
              <a:rPr lang="ar-EG" sz="2800" spc="40" dirty="0">
                <a:latin typeface="Optimistic Text" panose="020B0503020203020204" pitchFamily="34" charset="0"/>
                <a:sym typeface="Arial"/>
              </a:rPr>
              <a:t>هي مكان يتفاعل فيه الفرد فقط مع المحتوى أو المعلومات التي تعكس وتعزز آرائه الخاصة. تتأثر غرف الصدى جزئيًا بميل الناس نحو الانحياز التأكيدي ويمكن دعمها من خلال الخوارزميات التي تقدم توصيات المحتوى بناءً على استهلاك الوسائط السابق.</a:t>
            </a:r>
          </a:p>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يمكن أن تشوه غرف الصدى وجهة نظر شخص ما لدرجة تجعلهم غير قادرين أو يجدون صعوبة في التفكير في وجهات نظر مختلفة ومناقشة القضايا المعقدة بعناية. يمكنها أيضًا تعزيز المعلومات الخاطئة التي تدعم معتقدات المرء الراسخة.</a:t>
            </a:r>
          </a:p>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تحدث غرف الصدى في أي مكان يتبادل فيه الناس المعلومات. ومع ذلك، فهي شائعة عبر الإنترنت لأنه من السهل العثور على أشخاص متشابهين في التفكير ووجهات نظر باستخدام محركات البحث وأدوات الوسائط الاجتماعية، والتي تم تصميمها لتسهيل النتائج السريعة بناءً على تفضيلات المستخدم.</a:t>
            </a:r>
            <a:endParaRPr lang="en-US" sz="2800" spc="40" dirty="0">
              <a:latin typeface="Optimistic Text" panose="020B0503020203020204" pitchFamily="34" charset="0"/>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9" name="TextBox 8">
            <a:extLst>
              <a:ext uri="{FF2B5EF4-FFF2-40B4-BE49-F238E27FC236}">
                <a16:creationId xmlns:a16="http://schemas.microsoft.com/office/drawing/2014/main" id="{E334B6DB-785F-D04D-B4FF-6C755DC705E7}"/>
              </a:ext>
            </a:extLst>
          </p:cNvPr>
          <p:cNvSpPr txBox="1"/>
          <p:nvPr/>
        </p:nvSpPr>
        <p:spPr>
          <a:xfrm>
            <a:off x="947631" y="12258040"/>
            <a:ext cx="14293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TextBox 6">
            <a:extLst>
              <a:ext uri="{FF2B5EF4-FFF2-40B4-BE49-F238E27FC236}">
                <a16:creationId xmlns:a16="http://schemas.microsoft.com/office/drawing/2014/main" id="{50205B94-D470-8940-873B-D435BE72ED2E}"/>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65</a:t>
            </a:fld>
            <a:endParaRPr lang="en-US" dirty="0"/>
          </a:p>
        </p:txBody>
      </p:sp>
    </p:spTree>
    <p:extLst>
      <p:ext uri="{BB962C8B-B14F-4D97-AF65-F5344CB8AC3E}">
        <p14:creationId xmlns:p14="http://schemas.microsoft.com/office/powerpoint/2010/main" val="45028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looking at a computer screen&#10;&#10;Description automatically generated with medium confidence">
            <a:extLst>
              <a:ext uri="{FF2B5EF4-FFF2-40B4-BE49-F238E27FC236}">
                <a16:creationId xmlns:a16="http://schemas.microsoft.com/office/drawing/2014/main" id="{8E2EC6C7-6683-1E05-1D60-FC1D0E047145}"/>
              </a:ext>
            </a:extLst>
          </p:cNvPr>
          <p:cNvPicPr>
            <a:picLocks noChangeAspect="1"/>
          </p:cNvPicPr>
          <p:nvPr/>
        </p:nvPicPr>
        <p:blipFill rotWithShape="1">
          <a:blip r:embed="rId3"/>
          <a:srcRect l="39006"/>
          <a:stretch/>
        </p:blipFill>
        <p:spPr>
          <a:xfrm>
            <a:off x="13138150" y="0"/>
            <a:ext cx="11249025" cy="13716000"/>
          </a:xfrm>
          <a:prstGeom prst="rect">
            <a:avLst/>
          </a:prstGeom>
        </p:spPr>
      </p:pic>
      <p:sp>
        <p:nvSpPr>
          <p:cNvPr id="9" name="Text Placeholder 6">
            <a:extLst>
              <a:ext uri="{FF2B5EF4-FFF2-40B4-BE49-F238E27FC236}">
                <a16:creationId xmlns:a16="http://schemas.microsoft.com/office/drawing/2014/main" id="{DF095A52-8A06-0F43-82BD-59A322A15C3C}"/>
              </a:ext>
            </a:extLst>
          </p:cNvPr>
          <p:cNvSpPr txBox="1">
            <a:spLocks/>
          </p:cNvSpPr>
          <p:nvPr/>
        </p:nvSpPr>
        <p:spPr>
          <a:xfrm>
            <a:off x="933450" y="3276599"/>
            <a:ext cx="10955337" cy="1765665"/>
          </a:xfrm>
          <a:prstGeom prst="rect">
            <a:avLst/>
          </a:prstGeom>
        </p:spPr>
        <p:txBody>
          <a:bodyPr vert="horz" lIns="0" tIns="0" rIns="0" bIns="0" rtlCol="0" anchor="b">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كيف تعرف أنك جزء من غرفة صدى؟</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1" name="Text Placeholder 6">
            <a:extLst>
              <a:ext uri="{FF2B5EF4-FFF2-40B4-BE49-F238E27FC236}">
                <a16:creationId xmlns:a16="http://schemas.microsoft.com/office/drawing/2014/main" id="{A65AB3D7-108D-6E46-93BF-365383EE3B5E}"/>
              </a:ext>
            </a:extLst>
          </p:cNvPr>
          <p:cNvSpPr txBox="1">
            <a:spLocks/>
          </p:cNvSpPr>
          <p:nvPr/>
        </p:nvSpPr>
        <p:spPr>
          <a:xfrm>
            <a:off x="933450" y="5334000"/>
            <a:ext cx="8821737" cy="347036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342900" indent="-342900" algn="r" rtl="1" fontAlgn="base">
              <a:lnSpc>
                <a:spcPts val="3000"/>
              </a:lnSpc>
              <a:buSzPct val="100000"/>
              <a:buFont typeface="Arial" panose="020B0604020202020204" pitchFamily="34" charset="0"/>
              <a:buChar char="•"/>
            </a:pPr>
            <a:r>
              <a:rPr lang="ar-EG" dirty="0"/>
              <a:t>هل المجتمع أو المجموعة التي تشارك فيها تركز فقط على منظور واحد؟</a:t>
            </a:r>
          </a:p>
          <a:p>
            <a:pPr marL="342900" indent="-342900" algn="r" rtl="1" fontAlgn="base">
              <a:lnSpc>
                <a:spcPts val="3000"/>
              </a:lnSpc>
              <a:buSzPct val="100000"/>
              <a:buFont typeface="Arial" panose="020B0604020202020204" pitchFamily="34" charset="0"/>
              <a:buChar char="•"/>
            </a:pPr>
            <a:r>
              <a:rPr lang="ar-EG" dirty="0"/>
              <a:t>هل هذا المنظور مدعوم بأدلة من مصادر موثوقة أم تخمين وإشاعات؟</a:t>
            </a:r>
          </a:p>
          <a:p>
            <a:pPr marL="342900" indent="-342900" algn="r" rtl="1" fontAlgn="base">
              <a:lnSpc>
                <a:spcPts val="3000"/>
              </a:lnSpc>
              <a:buSzPct val="100000"/>
              <a:buFont typeface="Arial" panose="020B0604020202020204" pitchFamily="34" charset="0"/>
              <a:buChar char="•"/>
            </a:pPr>
            <a:r>
              <a:rPr lang="ar-EG" dirty="0"/>
              <a:t>هل وجهات النظر الأخرى متنازع عليها دون دعم واقعي؟</a:t>
            </a:r>
          </a:p>
          <a:p>
            <a:pPr algn="r" rtl="1" fontAlgn="base">
              <a:lnSpc>
                <a:spcPts val="3000"/>
              </a:lnSpc>
              <a:buSzPct val="100000"/>
              <a:buNone/>
            </a:pPr>
            <a:r>
              <a:rPr lang="ar-EG" b="1" dirty="0"/>
              <a:t>تجنب أن تصبح جزءًا من غرفة صدى من خلال القيام بما يلي:</a:t>
            </a:r>
          </a:p>
          <a:p>
            <a:pPr marL="342900" indent="-342900" algn="r" rtl="1" fontAlgn="base">
              <a:lnSpc>
                <a:spcPts val="3000"/>
              </a:lnSpc>
              <a:buSzPct val="100000"/>
              <a:buFont typeface="Arial" pitchFamily="34" charset="0"/>
              <a:buChar char="•"/>
            </a:pPr>
            <a:r>
              <a:rPr lang="ar-EG" dirty="0"/>
              <a:t>البقاء منفتح الذهن</a:t>
            </a:r>
          </a:p>
          <a:p>
            <a:pPr marL="342900" indent="-342900" algn="r" rtl="1" fontAlgn="base">
              <a:lnSpc>
                <a:spcPts val="3000"/>
              </a:lnSpc>
              <a:buSzPct val="100000"/>
              <a:buFont typeface="Arial" pitchFamily="34" charset="0"/>
              <a:buChar char="•"/>
            </a:pPr>
            <a:r>
              <a:rPr lang="ar-EG" dirty="0"/>
              <a:t>الانخراط بنشاط مع وجهات نظر ومعلومات متنوعة من مجموعة متنوعة من المصادر الموثوقة</a:t>
            </a:r>
          </a:p>
          <a:p>
            <a:pPr marL="342900" indent="-342900" algn="r" rtl="1" fontAlgn="base">
              <a:lnSpc>
                <a:spcPts val="3000"/>
              </a:lnSpc>
              <a:buSzPct val="100000"/>
              <a:buFont typeface="Arial" pitchFamily="34" charset="0"/>
              <a:buChar char="•"/>
            </a:pPr>
            <a:r>
              <a:rPr lang="ar-EG" dirty="0"/>
              <a:t>التحقق من منافذ الأخبار المتعددة للحصول على معلومات كاملة</a:t>
            </a:r>
          </a:p>
          <a:p>
            <a:pPr marL="342900" indent="-342900" algn="r" rtl="1" fontAlgn="base">
              <a:lnSpc>
                <a:spcPts val="3000"/>
              </a:lnSpc>
              <a:buSzPct val="100000"/>
              <a:buFont typeface="Arial" pitchFamily="34" charset="0"/>
              <a:buChar char="•"/>
            </a:pPr>
            <a:r>
              <a:rPr lang="ar-EG" dirty="0"/>
              <a:t>إدراك الانحياز التأكيدي</a:t>
            </a:r>
            <a:endParaRPr lang="en-US" dirty="0"/>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6" name="TextBox 5">
            <a:extLst>
              <a:ext uri="{FF2B5EF4-FFF2-40B4-BE49-F238E27FC236}">
                <a16:creationId xmlns:a16="http://schemas.microsoft.com/office/drawing/2014/main" id="{6831C336-CC6E-1741-9760-48545CB352C2}"/>
              </a:ext>
            </a:extLst>
          </p:cNvPr>
          <p:cNvSpPr txBox="1"/>
          <p:nvPr/>
        </p:nvSpPr>
        <p:spPr>
          <a:xfrm>
            <a:off x="947631" y="12344400"/>
            <a:ext cx="7893156" cy="4381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TextBox 6">
            <a:extLst>
              <a:ext uri="{FF2B5EF4-FFF2-40B4-BE49-F238E27FC236}">
                <a16:creationId xmlns:a16="http://schemas.microsoft.com/office/drawing/2014/main" id="{BF1830C6-F3F3-EB43-A0B7-D24BD3F16FD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66</a:t>
            </a:fld>
            <a:endParaRPr lang="en-US" dirty="0">
              <a:solidFill>
                <a:schemeClr val="bg2"/>
              </a:solidFill>
            </a:endParaRPr>
          </a:p>
        </p:txBody>
      </p:sp>
    </p:spTree>
    <p:extLst>
      <p:ext uri="{BB962C8B-B14F-4D97-AF65-F5344CB8AC3E}">
        <p14:creationId xmlns:p14="http://schemas.microsoft.com/office/powerpoint/2010/main" val="156891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97DB62-4854-2D42-8225-8EFBDCAB4669}"/>
              </a:ext>
            </a:extLst>
          </p:cNvPr>
          <p:cNvSpPr/>
          <p:nvPr/>
        </p:nvSpPr>
        <p:spPr>
          <a:xfrm>
            <a:off x="13138150" y="-15240"/>
            <a:ext cx="11249025"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 name="Text Placeholder 3">
            <a:extLst>
              <a:ext uri="{FF2B5EF4-FFF2-40B4-BE49-F238E27FC236}">
                <a16:creationId xmlns:a16="http://schemas.microsoft.com/office/drawing/2014/main" id="{3E2DBDF4-BD6A-784A-811C-90B1D134FB66}"/>
              </a:ext>
            </a:extLst>
          </p:cNvPr>
          <p:cNvSpPr txBox="1">
            <a:spLocks/>
          </p:cNvSpPr>
          <p:nvPr/>
        </p:nvSpPr>
        <p:spPr>
          <a:xfrm>
            <a:off x="14077950" y="4869180"/>
            <a:ext cx="9393238"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fontAlgn="base">
              <a:buNone/>
            </a:pPr>
            <a:r>
              <a:rPr lang="ar-EG" sz="2800" b="1" dirty="0"/>
              <a:t>التفكير الشخصي</a:t>
            </a:r>
          </a:p>
          <a:p>
            <a:pPr marL="514350" indent="-514350" algn="r" rtl="1" fontAlgn="base">
              <a:buFont typeface="+mj-lt"/>
              <a:buAutoNum type="arabicPeriod"/>
            </a:pPr>
            <a:r>
              <a:rPr lang="ar-EG" sz="2800" dirty="0"/>
              <a:t>ما هي مجالات هويتك على الإنترنت التي قد تؤدي إلى أن تصبح جزءًا من غرفة صدى؟</a:t>
            </a:r>
          </a:p>
          <a:p>
            <a:pPr marL="514350" indent="-514350" algn="r" rtl="1" fontAlgn="base">
              <a:buFont typeface="+mj-lt"/>
              <a:buAutoNum type="arabicPeriod"/>
            </a:pPr>
            <a:r>
              <a:rPr lang="ar-EG" sz="2800" dirty="0"/>
              <a:t>كيف يمكنك مواجهة هذا؟</a:t>
            </a:r>
            <a:endParaRPr lang="en-US" sz="2800" dirty="0"/>
          </a:p>
        </p:txBody>
      </p:sp>
      <p:sp>
        <p:nvSpPr>
          <p:cNvPr id="16" name="TextBox 15">
            <a:extLst>
              <a:ext uri="{FF2B5EF4-FFF2-40B4-BE49-F238E27FC236}">
                <a16:creationId xmlns:a16="http://schemas.microsoft.com/office/drawing/2014/main" id="{AB0F7AD5-A59B-754B-83E7-5C2290540842}"/>
              </a:ext>
            </a:extLst>
          </p:cNvPr>
          <p:cNvSpPr txBox="1"/>
          <p:nvPr/>
        </p:nvSpPr>
        <p:spPr>
          <a:xfrm>
            <a:off x="947631" y="12258040"/>
            <a:ext cx="78931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17" name="Rectangle 16">
            <a:extLst>
              <a:ext uri="{FF2B5EF4-FFF2-40B4-BE49-F238E27FC236}">
                <a16:creationId xmlns:a16="http://schemas.microsoft.com/office/drawing/2014/main" id="{F5BFDA52-7F25-9047-86B7-055A85F99C4F}"/>
              </a:ext>
            </a:extLst>
          </p:cNvPr>
          <p:cNvSpPr/>
          <p:nvPr/>
        </p:nvSpPr>
        <p:spPr>
          <a:xfrm>
            <a:off x="941387" y="5881143"/>
            <a:ext cx="844783" cy="523220"/>
          </a:xfrm>
          <a:prstGeom prst="rect">
            <a:avLst/>
          </a:prstGeom>
        </p:spPr>
        <p:txBody>
          <a:bodyPr wrap="none" lIns="0" anchor="ctr">
            <a:spAutoFit/>
          </a:bodyPr>
          <a:lstStyle/>
          <a:p>
            <a:r>
              <a:rPr lang="ar-EG" sz="2800" b="1" spc="320" dirty="0">
                <a:solidFill>
                  <a:schemeClr val="tx1"/>
                </a:solidFill>
              </a:rPr>
              <a:t>نشاط</a:t>
            </a:r>
            <a:endParaRPr lang="en-US" sz="2800" b="1" spc="320" dirty="0">
              <a:solidFill>
                <a:schemeClr val="tx1"/>
              </a:solidFill>
            </a:endParaRPr>
          </a:p>
        </p:txBody>
      </p:sp>
      <p:sp>
        <p:nvSpPr>
          <p:cNvPr id="18" name="Title 2">
            <a:extLst>
              <a:ext uri="{FF2B5EF4-FFF2-40B4-BE49-F238E27FC236}">
                <a16:creationId xmlns:a16="http://schemas.microsoft.com/office/drawing/2014/main" id="{83982D9F-F735-A144-9DE6-8939FBE7BA4B}"/>
              </a:ext>
            </a:extLst>
          </p:cNvPr>
          <p:cNvSpPr txBox="1">
            <a:spLocks/>
          </p:cNvSpPr>
          <p:nvPr/>
        </p:nvSpPr>
        <p:spPr>
          <a:xfrm>
            <a:off x="890587" y="6553200"/>
            <a:ext cx="8229599"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ar-EG" dirty="0"/>
              <a:t>غرفة الصدى</a:t>
            </a:r>
            <a:endParaRPr lang="en-US" dirty="0"/>
          </a:p>
        </p:txBody>
      </p:sp>
      <p:sp>
        <p:nvSpPr>
          <p:cNvPr id="8" name="TextBox 7">
            <a:extLst>
              <a:ext uri="{FF2B5EF4-FFF2-40B4-BE49-F238E27FC236}">
                <a16:creationId xmlns:a16="http://schemas.microsoft.com/office/drawing/2014/main" id="{519D8AD7-9B12-2540-B006-4D8B0C48E277}"/>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67</a:t>
            </a:fld>
            <a:endParaRPr lang="en-US" dirty="0"/>
          </a:p>
        </p:txBody>
      </p:sp>
    </p:spTree>
    <p:extLst>
      <p:ext uri="{BB962C8B-B14F-4D97-AF65-F5344CB8AC3E}">
        <p14:creationId xmlns:p14="http://schemas.microsoft.com/office/powerpoint/2010/main" val="347607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03 الثقافة الإعلامية والهوية والسمعة على الإنترنت </a:t>
            </a:r>
            <a:endParaRPr lang="en-US" dirty="0"/>
          </a:p>
        </p:txBody>
      </p:sp>
      <p:sp>
        <p:nvSpPr>
          <p:cNvPr id="13" name="TextBox 12">
            <a:extLst>
              <a:ext uri="{FF2B5EF4-FFF2-40B4-BE49-F238E27FC236}">
                <a16:creationId xmlns:a16="http://schemas.microsoft.com/office/drawing/2014/main" id="{F691B787-D049-D844-B8B3-938D8E012761}"/>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8" name="Rectangle 17">
            <a:extLst>
              <a:ext uri="{FF2B5EF4-FFF2-40B4-BE49-F238E27FC236}">
                <a16:creationId xmlns:a16="http://schemas.microsoft.com/office/drawing/2014/main" id="{5DB12B10-8BD8-6A4D-903C-2D2AD0626938}"/>
              </a:ext>
            </a:extLst>
          </p:cNvPr>
          <p:cNvSpPr/>
          <p:nvPr/>
        </p:nvSpPr>
        <p:spPr>
          <a:xfrm>
            <a:off x="6600973" y="5097497"/>
            <a:ext cx="7278024"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9" name="Text Placeholder 3">
            <a:extLst>
              <a:ext uri="{FF2B5EF4-FFF2-40B4-BE49-F238E27FC236}">
                <a16:creationId xmlns:a16="http://schemas.microsoft.com/office/drawing/2014/main" id="{7C227BBB-C597-C445-865E-3CB9ABF62E98}"/>
              </a:ext>
            </a:extLst>
          </p:cNvPr>
          <p:cNvSpPr txBox="1">
            <a:spLocks/>
          </p:cNvSpPr>
          <p:nvPr/>
        </p:nvSpPr>
        <p:spPr>
          <a:xfrm>
            <a:off x="7050779" y="5466874"/>
            <a:ext cx="6599236" cy="626792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02. </a:t>
            </a:r>
            <a:endParaRPr lang="ar-EG" sz="2800" spc="40" dirty="0">
              <a:latin typeface="Optimistic Text" panose="020B0503020203020204" pitchFamily="34" charset="0"/>
              <a:sym typeface="Arial"/>
            </a:endParaRPr>
          </a:p>
          <a:p>
            <a:pPr algn="r" defTabSz="1828800" rtl="1">
              <a:lnSpc>
                <a:spcPts val="4200"/>
              </a:lnSpc>
              <a:spcAft>
                <a:spcPts val="1800"/>
              </a:spcAft>
              <a:buNone/>
            </a:pPr>
            <a:r>
              <a:rPr lang="en-US" sz="2800" spc="40" dirty="0">
                <a:latin typeface="Optimistic Text" panose="020B0503020203020204" pitchFamily="34" charset="0"/>
                <a:sym typeface="Arial"/>
              </a:rPr>
              <a:t>_____ </a:t>
            </a:r>
            <a:r>
              <a:rPr lang="ar-EG" sz="2800" spc="40" dirty="0">
                <a:latin typeface="Optimistic Text" panose="020B0503020203020204" pitchFamily="34" charset="0"/>
                <a:sym typeface="Arial"/>
              </a:rPr>
              <a:t>هو إعداد يتفاعل فيه الفرد فقط مع المحتوى أو المعلومات التي تعكس وتعزز آرائه الخاصة.</a:t>
            </a:r>
          </a:p>
          <a:p>
            <a:pPr lvl="2" algn="r" defTabSz="1828800" rtl="1">
              <a:lnSpc>
                <a:spcPts val="4200"/>
              </a:lnSpc>
              <a:spcAft>
                <a:spcPts val="1800"/>
              </a:spcAft>
              <a:buNone/>
            </a:pPr>
            <a:r>
              <a:rPr lang="ar-EG" sz="2800" spc="40" dirty="0">
                <a:latin typeface="Optimistic Text" panose="020B0503020203020204" pitchFamily="34" charset="0"/>
                <a:sym typeface="Arial"/>
              </a:rPr>
              <a:t>غرفة الصدى</a:t>
            </a:r>
          </a:p>
          <a:p>
            <a:pPr lvl="2" algn="r" defTabSz="1828800" rtl="1">
              <a:lnSpc>
                <a:spcPts val="4200"/>
              </a:lnSpc>
              <a:spcAft>
                <a:spcPts val="1800"/>
              </a:spcAft>
              <a:buNone/>
            </a:pPr>
            <a:r>
              <a:rPr lang="ar-EG" sz="2800" spc="40" dirty="0">
                <a:latin typeface="Optimistic Text" panose="020B0503020203020204" pitchFamily="34" charset="0"/>
                <a:sym typeface="Arial"/>
              </a:rPr>
              <a:t>منفذ الأخبار</a:t>
            </a:r>
          </a:p>
          <a:p>
            <a:pPr lvl="2" algn="r" defTabSz="1828800" rtl="1">
              <a:lnSpc>
                <a:spcPts val="4200"/>
              </a:lnSpc>
              <a:spcAft>
                <a:spcPts val="1800"/>
              </a:spcAft>
              <a:buNone/>
            </a:pPr>
            <a:r>
              <a:rPr lang="ar-EG" sz="2800" spc="40" dirty="0">
                <a:latin typeface="Optimistic Text" panose="020B0503020203020204" pitchFamily="34" charset="0"/>
                <a:sym typeface="Arial"/>
              </a:rPr>
              <a:t>المجتمع عبر الإنترنت</a:t>
            </a:r>
          </a:p>
          <a:p>
            <a:pPr lvl="2" algn="r" defTabSz="1828800" rtl="1">
              <a:lnSpc>
                <a:spcPts val="4200"/>
              </a:lnSpc>
              <a:spcAft>
                <a:spcPts val="1800"/>
              </a:spcAft>
              <a:buNone/>
            </a:pPr>
            <a:r>
              <a:rPr lang="ar-EG" sz="2800" spc="40" dirty="0">
                <a:latin typeface="Optimistic Text" panose="020B0503020203020204" pitchFamily="34" charset="0"/>
                <a:sym typeface="Arial"/>
              </a:rPr>
              <a:t>موقع التواصل الاجتماعي</a:t>
            </a:r>
            <a:endParaRPr lang="en-US" sz="2800" spc="40" dirty="0">
              <a:latin typeface="Optimistic Text" panose="020B0503020203020204" pitchFamily="34" charset="0"/>
              <a:sym typeface="Arial"/>
            </a:endParaRPr>
          </a:p>
        </p:txBody>
      </p:sp>
      <p:sp>
        <p:nvSpPr>
          <p:cNvPr id="20" name="Title 2">
            <a:extLst>
              <a:ext uri="{FF2B5EF4-FFF2-40B4-BE49-F238E27FC236}">
                <a16:creationId xmlns:a16="http://schemas.microsoft.com/office/drawing/2014/main" id="{E3FF903B-3D51-C24A-9C6D-DF98752AB72C}"/>
              </a:ext>
            </a:extLst>
          </p:cNvPr>
          <p:cNvSpPr>
            <a:spLocks noGrp="1"/>
          </p:cNvSpPr>
          <p:nvPr>
            <p:ph type="title"/>
          </p:nvPr>
        </p:nvSpPr>
        <p:spPr>
          <a:xfrm>
            <a:off x="932689" y="2194560"/>
            <a:ext cx="19717511" cy="2514600"/>
          </a:xfrm>
        </p:spPr>
        <p:txBody>
          <a:bodyPr>
            <a:normAutofit/>
          </a:bodyPr>
          <a:lstStyle/>
          <a:p>
            <a:pPr algn="r" rtl="1"/>
            <a:r>
              <a:rPr lang="ar-EG" dirty="0"/>
              <a:t>تحقق من الفهم</a:t>
            </a:r>
            <a:endParaRPr lang="en-US" dirty="0"/>
          </a:p>
        </p:txBody>
      </p:sp>
      <p:sp>
        <p:nvSpPr>
          <p:cNvPr id="21" name="TextBox 20">
            <a:extLst>
              <a:ext uri="{FF2B5EF4-FFF2-40B4-BE49-F238E27FC236}">
                <a16:creationId xmlns:a16="http://schemas.microsoft.com/office/drawing/2014/main" id="{3454E229-F7B2-E540-BCA3-FDB910A7D332}"/>
              </a:ext>
            </a:extLst>
          </p:cNvPr>
          <p:cNvSpPr txBox="1"/>
          <p:nvPr/>
        </p:nvSpPr>
        <p:spPr>
          <a:xfrm>
            <a:off x="951536" y="2823712"/>
            <a:ext cx="22291050"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غرفة الصدى: مراجعة</a:t>
            </a:r>
            <a:endParaRPr lang="en-US" sz="2800" b="1" cap="all" spc="250" dirty="0">
              <a:solidFill>
                <a:schemeClr val="accent1"/>
              </a:solidFill>
              <a:latin typeface="Optimistic Text" panose="020B0503020203020204" pitchFamily="34" charset="0"/>
            </a:endParaRPr>
          </a:p>
        </p:txBody>
      </p:sp>
      <p:sp>
        <p:nvSpPr>
          <p:cNvPr id="22" name="Rectangle 21">
            <a:extLst>
              <a:ext uri="{FF2B5EF4-FFF2-40B4-BE49-F238E27FC236}">
                <a16:creationId xmlns:a16="http://schemas.microsoft.com/office/drawing/2014/main" id="{721CD4D7-87AF-6546-9C08-FA7C9067F516}"/>
              </a:ext>
            </a:extLst>
          </p:cNvPr>
          <p:cNvSpPr/>
          <p:nvPr/>
        </p:nvSpPr>
        <p:spPr>
          <a:xfrm>
            <a:off x="953163" y="5097497"/>
            <a:ext cx="5443799"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3" name="Rectangle 22">
            <a:extLst>
              <a:ext uri="{FF2B5EF4-FFF2-40B4-BE49-F238E27FC236}">
                <a16:creationId xmlns:a16="http://schemas.microsoft.com/office/drawing/2014/main" id="{3335DF05-01D4-E04B-92F5-163021B43F5F}"/>
              </a:ext>
            </a:extLst>
          </p:cNvPr>
          <p:cNvSpPr/>
          <p:nvPr/>
        </p:nvSpPr>
        <p:spPr>
          <a:xfrm>
            <a:off x="14114609" y="5097497"/>
            <a:ext cx="9127977"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Text Placeholder 3">
            <a:extLst>
              <a:ext uri="{FF2B5EF4-FFF2-40B4-BE49-F238E27FC236}">
                <a16:creationId xmlns:a16="http://schemas.microsoft.com/office/drawing/2014/main" id="{06E15433-B71B-6246-AE07-63EAFC4685E7}"/>
              </a:ext>
            </a:extLst>
          </p:cNvPr>
          <p:cNvSpPr txBox="1">
            <a:spLocks/>
          </p:cNvSpPr>
          <p:nvPr/>
        </p:nvSpPr>
        <p:spPr>
          <a:xfrm>
            <a:off x="14564416" y="5466874"/>
            <a:ext cx="7963797" cy="6565752"/>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03</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ما هي بعض الاستراتيجيات لتجنب غرف الصدى؟ (اختر كل ما ينطبق):</a:t>
            </a:r>
          </a:p>
          <a:p>
            <a:pPr lvl="2" algn="r" defTabSz="1828800" rtl="1">
              <a:lnSpc>
                <a:spcPts val="4200"/>
              </a:lnSpc>
              <a:spcAft>
                <a:spcPts val="1800"/>
              </a:spcAft>
              <a:buNone/>
            </a:pPr>
            <a:r>
              <a:rPr lang="ar-EG" sz="2800" spc="40" dirty="0">
                <a:latin typeface="Optimistic Text" panose="020B0503020203020204" pitchFamily="34" charset="0"/>
                <a:sym typeface="Arial"/>
              </a:rPr>
              <a:t>تحقق من مصادر الأخبار المتعددة</a:t>
            </a:r>
          </a:p>
          <a:p>
            <a:pPr lvl="2" algn="r" defTabSz="1828800" rtl="1">
              <a:lnSpc>
                <a:spcPts val="4200"/>
              </a:lnSpc>
              <a:spcAft>
                <a:spcPts val="1800"/>
              </a:spcAft>
              <a:buNone/>
            </a:pPr>
            <a:r>
              <a:rPr lang="ar-EG" sz="2800" spc="40" dirty="0">
                <a:latin typeface="Optimistic Text" panose="020B0503020203020204" pitchFamily="34" charset="0"/>
                <a:sym typeface="Arial"/>
              </a:rPr>
              <a:t>الانخراط في وجهات نظر متنوعة</a:t>
            </a:r>
          </a:p>
          <a:p>
            <a:pPr lvl="2" algn="r" defTabSz="1828800" rtl="1">
              <a:lnSpc>
                <a:spcPts val="4200"/>
              </a:lnSpc>
              <a:spcAft>
                <a:spcPts val="1800"/>
              </a:spcAft>
              <a:buNone/>
            </a:pPr>
            <a:r>
              <a:rPr lang="ar-EG" sz="2800" spc="40" dirty="0">
                <a:latin typeface="Optimistic Text" panose="020B0503020203020204" pitchFamily="34" charset="0"/>
                <a:sym typeface="Arial"/>
              </a:rPr>
              <a:t>لا تقرأ أبدًا قسم التعليقات في مقال أو موقع </a:t>
            </a:r>
          </a:p>
          <a:p>
            <a:pPr lvl="2" algn="r" defTabSz="1828800" rtl="1">
              <a:lnSpc>
                <a:spcPts val="4200"/>
              </a:lnSpc>
              <a:spcAft>
                <a:spcPts val="1800"/>
              </a:spcAft>
              <a:buNone/>
            </a:pPr>
            <a:r>
              <a:rPr lang="ar-EG" sz="2800" spc="40" dirty="0">
                <a:latin typeface="Optimistic Text" panose="020B0503020203020204" pitchFamily="34" charset="0"/>
                <a:sym typeface="Arial"/>
              </a:rPr>
              <a:t>تحدث فقط إلى الأصدقاء والعائلة عبر الإنترنت</a:t>
            </a:r>
          </a:p>
          <a:p>
            <a:pPr lvl="2" algn="r" defTabSz="1828800" rtl="1">
              <a:lnSpc>
                <a:spcPts val="4200"/>
              </a:lnSpc>
              <a:spcAft>
                <a:spcPts val="1800"/>
              </a:spcAft>
              <a:buNone/>
            </a:pPr>
            <a:r>
              <a:rPr lang="ar-EG" sz="2800" spc="40" dirty="0">
                <a:latin typeface="Optimistic Text" panose="020B0503020203020204" pitchFamily="34" charset="0"/>
                <a:sym typeface="Arial"/>
              </a:rPr>
              <a:t>العمل ضد الانحياز التأكيدي</a:t>
            </a:r>
            <a:endParaRPr lang="en-US" sz="2800" spc="40" dirty="0">
              <a:latin typeface="Optimistic Text" panose="020B0503020203020204" pitchFamily="34" charset="0"/>
              <a:sym typeface="Arial"/>
            </a:endParaRPr>
          </a:p>
        </p:txBody>
      </p:sp>
      <p:sp>
        <p:nvSpPr>
          <p:cNvPr id="25" name="Text Placeholder 3">
            <a:extLst>
              <a:ext uri="{FF2B5EF4-FFF2-40B4-BE49-F238E27FC236}">
                <a16:creationId xmlns:a16="http://schemas.microsoft.com/office/drawing/2014/main" id="{98C4177B-257C-D648-9964-44C9803BF979}"/>
              </a:ext>
            </a:extLst>
          </p:cNvPr>
          <p:cNvSpPr txBox="1">
            <a:spLocks/>
          </p:cNvSpPr>
          <p:nvPr/>
        </p:nvSpPr>
        <p:spPr>
          <a:xfrm>
            <a:off x="1402970" y="5466874"/>
            <a:ext cx="4694617" cy="344239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صحيح أم خطأ: يمكن أن يؤثر الانحياز التأكيدي على كيفية العثور على المعلومات وتفسيرها ومشاركتها واستدعائها.</a:t>
            </a:r>
            <a:endParaRPr lang="en-US" sz="2800" spc="40" dirty="0">
              <a:latin typeface="Optimistic Text" panose="020B0503020203020204" pitchFamily="34" charset="0"/>
              <a:sym typeface="Arial"/>
            </a:endParaRPr>
          </a:p>
        </p:txBody>
      </p:sp>
      <p:sp>
        <p:nvSpPr>
          <p:cNvPr id="26" name="TextBox 25">
            <a:extLst>
              <a:ext uri="{FF2B5EF4-FFF2-40B4-BE49-F238E27FC236}">
                <a16:creationId xmlns:a16="http://schemas.microsoft.com/office/drawing/2014/main" id="{F81B7A89-5FA7-1949-BA31-DE462B8E13D9}"/>
              </a:ext>
            </a:extLst>
          </p:cNvPr>
          <p:cNvSpPr txBox="1"/>
          <p:nvPr/>
        </p:nvSpPr>
        <p:spPr>
          <a:xfrm>
            <a:off x="1402970" y="8622189"/>
            <a:ext cx="4694617" cy="582660"/>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2"/>
                </a:solidFill>
                <a:latin typeface="Optimistic Text" panose="020B0503020203020204" pitchFamily="34" charset="0"/>
                <a:cs typeface="Optimistic Text" panose="020B0503020203020204" pitchFamily="34" charset="0"/>
              </a:rPr>
              <a:t>صحيح</a:t>
            </a:r>
            <a:endParaRPr lang="en-US" sz="2800" b="1" cap="all" spc="250" dirty="0">
              <a:solidFill>
                <a:schemeClr val="accent2"/>
              </a:solidFill>
              <a:latin typeface="Optimistic Text" panose="020B0503020203020204" pitchFamily="34" charset="0"/>
              <a:cs typeface="Optimistic Text" panose="020B0503020203020204" pitchFamily="34" charset="0"/>
            </a:endParaRPr>
          </a:p>
        </p:txBody>
      </p:sp>
      <p:sp>
        <p:nvSpPr>
          <p:cNvPr id="28" name="Oval 27">
            <a:extLst>
              <a:ext uri="{FF2B5EF4-FFF2-40B4-BE49-F238E27FC236}">
                <a16:creationId xmlns:a16="http://schemas.microsoft.com/office/drawing/2014/main" id="{5389ED0F-BA34-5E40-A2BE-2F2396691630}"/>
              </a:ext>
            </a:extLst>
          </p:cNvPr>
          <p:cNvSpPr/>
          <p:nvPr/>
        </p:nvSpPr>
        <p:spPr>
          <a:xfrm>
            <a:off x="13194425" y="769515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9" name="Oval 28">
            <a:extLst>
              <a:ext uri="{FF2B5EF4-FFF2-40B4-BE49-F238E27FC236}">
                <a16:creationId xmlns:a16="http://schemas.microsoft.com/office/drawing/2014/main" id="{D36288BF-AC31-3241-85B9-AE2F81B6D807}"/>
              </a:ext>
            </a:extLst>
          </p:cNvPr>
          <p:cNvSpPr/>
          <p:nvPr/>
        </p:nvSpPr>
        <p:spPr>
          <a:xfrm>
            <a:off x="13245901" y="8472158"/>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0" name="Oval 29">
            <a:extLst>
              <a:ext uri="{FF2B5EF4-FFF2-40B4-BE49-F238E27FC236}">
                <a16:creationId xmlns:a16="http://schemas.microsoft.com/office/drawing/2014/main" id="{90840ADC-BF2E-6D44-99A5-60665416C317}"/>
              </a:ext>
            </a:extLst>
          </p:cNvPr>
          <p:cNvSpPr/>
          <p:nvPr/>
        </p:nvSpPr>
        <p:spPr>
          <a:xfrm>
            <a:off x="13245901" y="9204849"/>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1" name="Oval 30">
            <a:extLst>
              <a:ext uri="{FF2B5EF4-FFF2-40B4-BE49-F238E27FC236}">
                <a16:creationId xmlns:a16="http://schemas.microsoft.com/office/drawing/2014/main" id="{DBF6F47A-0DCE-FD4B-9CEC-1D2F7230AF9F}"/>
              </a:ext>
            </a:extLst>
          </p:cNvPr>
          <p:cNvSpPr/>
          <p:nvPr/>
        </p:nvSpPr>
        <p:spPr>
          <a:xfrm>
            <a:off x="13224557" y="99822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2" name="Google Shape;1699;p92">
            <a:extLst>
              <a:ext uri="{FF2B5EF4-FFF2-40B4-BE49-F238E27FC236}">
                <a16:creationId xmlns:a16="http://schemas.microsoft.com/office/drawing/2014/main" id="{DFB86707-E06C-A346-8631-5319D962057C}"/>
              </a:ext>
            </a:extLst>
          </p:cNvPr>
          <p:cNvSpPr/>
          <p:nvPr/>
        </p:nvSpPr>
        <p:spPr>
          <a:xfrm>
            <a:off x="13194425" y="7589788"/>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Oval 33">
            <a:extLst>
              <a:ext uri="{FF2B5EF4-FFF2-40B4-BE49-F238E27FC236}">
                <a16:creationId xmlns:a16="http://schemas.microsoft.com/office/drawing/2014/main" id="{E3B5E011-AC1D-4B4E-B59C-37E73543D350}"/>
              </a:ext>
            </a:extLst>
          </p:cNvPr>
          <p:cNvSpPr/>
          <p:nvPr/>
        </p:nvSpPr>
        <p:spPr>
          <a:xfrm>
            <a:off x="22231838" y="7624834"/>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5" name="Oval 34">
            <a:extLst>
              <a:ext uri="{FF2B5EF4-FFF2-40B4-BE49-F238E27FC236}">
                <a16:creationId xmlns:a16="http://schemas.microsoft.com/office/drawing/2014/main" id="{B8B0F7A1-0BC7-6D44-AB3A-7CBC1B22CA79}"/>
              </a:ext>
            </a:extLst>
          </p:cNvPr>
          <p:cNvSpPr/>
          <p:nvPr/>
        </p:nvSpPr>
        <p:spPr>
          <a:xfrm>
            <a:off x="22197219" y="8326493"/>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6" name="Oval 35">
            <a:extLst>
              <a:ext uri="{FF2B5EF4-FFF2-40B4-BE49-F238E27FC236}">
                <a16:creationId xmlns:a16="http://schemas.microsoft.com/office/drawing/2014/main" id="{BC59E2CE-FCF5-8A42-A69C-A56B9E486259}"/>
              </a:ext>
            </a:extLst>
          </p:cNvPr>
          <p:cNvSpPr/>
          <p:nvPr/>
        </p:nvSpPr>
        <p:spPr>
          <a:xfrm>
            <a:off x="22231838" y="9118862"/>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7" name="Oval 36">
            <a:extLst>
              <a:ext uri="{FF2B5EF4-FFF2-40B4-BE49-F238E27FC236}">
                <a16:creationId xmlns:a16="http://schemas.microsoft.com/office/drawing/2014/main" id="{533BA631-022D-E14C-8BFA-C96B8549107D}"/>
              </a:ext>
            </a:extLst>
          </p:cNvPr>
          <p:cNvSpPr/>
          <p:nvPr/>
        </p:nvSpPr>
        <p:spPr>
          <a:xfrm>
            <a:off x="22236883" y="99822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9" name="Oval 38">
            <a:extLst>
              <a:ext uri="{FF2B5EF4-FFF2-40B4-BE49-F238E27FC236}">
                <a16:creationId xmlns:a16="http://schemas.microsoft.com/office/drawing/2014/main" id="{6B7B051B-D723-1144-A075-CC8974F6EE90}"/>
              </a:ext>
            </a:extLst>
          </p:cNvPr>
          <p:cNvSpPr/>
          <p:nvPr/>
        </p:nvSpPr>
        <p:spPr>
          <a:xfrm>
            <a:off x="22162600" y="10713903"/>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grpSp>
        <p:nvGrpSpPr>
          <p:cNvPr id="42" name="Group 41">
            <a:extLst>
              <a:ext uri="{FF2B5EF4-FFF2-40B4-BE49-F238E27FC236}">
                <a16:creationId xmlns:a16="http://schemas.microsoft.com/office/drawing/2014/main" id="{A12F5BE5-64F3-A649-B878-5684F51F9401}"/>
              </a:ext>
            </a:extLst>
          </p:cNvPr>
          <p:cNvGrpSpPr/>
          <p:nvPr/>
        </p:nvGrpSpPr>
        <p:grpSpPr>
          <a:xfrm>
            <a:off x="22242293" y="7529781"/>
            <a:ext cx="695494" cy="3429234"/>
            <a:chOff x="14548308" y="7479399"/>
            <a:chExt cx="523512" cy="3954853"/>
          </a:xfrm>
        </p:grpSpPr>
        <p:sp>
          <p:nvSpPr>
            <p:cNvPr id="38" name="Google Shape;1699;p92">
              <a:extLst>
                <a:ext uri="{FF2B5EF4-FFF2-40B4-BE49-F238E27FC236}">
                  <a16:creationId xmlns:a16="http://schemas.microsoft.com/office/drawing/2014/main" id="{681E981C-6FAF-DF4E-A587-9F659BDB649C}"/>
                </a:ext>
              </a:extLst>
            </p:cNvPr>
            <p:cNvSpPr/>
            <p:nvPr/>
          </p:nvSpPr>
          <p:spPr>
            <a:xfrm>
              <a:off x="14548308" y="7479399"/>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0" name="Google Shape;1699;p92">
              <a:extLst>
                <a:ext uri="{FF2B5EF4-FFF2-40B4-BE49-F238E27FC236}">
                  <a16:creationId xmlns:a16="http://schemas.microsoft.com/office/drawing/2014/main" id="{7D90A180-5A4D-8D4B-A0A6-D05C7995BABE}"/>
                </a:ext>
              </a:extLst>
            </p:cNvPr>
            <p:cNvSpPr/>
            <p:nvPr/>
          </p:nvSpPr>
          <p:spPr>
            <a:xfrm>
              <a:off x="14548308" y="8233378"/>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41" name="Google Shape;1699;p92">
              <a:extLst>
                <a:ext uri="{FF2B5EF4-FFF2-40B4-BE49-F238E27FC236}">
                  <a16:creationId xmlns:a16="http://schemas.microsoft.com/office/drawing/2014/main" id="{9E9E3D83-BD09-414F-AD4E-8B325221938F}"/>
                </a:ext>
              </a:extLst>
            </p:cNvPr>
            <p:cNvSpPr/>
            <p:nvPr/>
          </p:nvSpPr>
          <p:spPr>
            <a:xfrm>
              <a:off x="14548308" y="11072830"/>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Tree>
    <p:extLst>
      <p:ext uri="{BB962C8B-B14F-4D97-AF65-F5344CB8AC3E}">
        <p14:creationId xmlns:p14="http://schemas.microsoft.com/office/powerpoint/2010/main" val="110108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84102-1F7C-5E46-99D0-AB3929886B6B}"/>
              </a:ext>
            </a:extLst>
          </p:cNvPr>
          <p:cNvSpPr>
            <a:spLocks noGrp="1"/>
          </p:cNvSpPr>
          <p:nvPr>
            <p:ph type="ctrTitle"/>
          </p:nvPr>
        </p:nvSpPr>
        <p:spPr>
          <a:xfrm>
            <a:off x="1871710" y="3520440"/>
            <a:ext cx="8493077" cy="2542032"/>
          </a:xfrm>
        </p:spPr>
        <p:txBody>
          <a:bodyPr/>
          <a:lstStyle/>
          <a:p>
            <a:pPr algn="r" rtl="1"/>
            <a:r>
              <a:rPr lang="ar-EG" dirty="0"/>
              <a:t>04 </a:t>
            </a:r>
            <a:br>
              <a:rPr lang="ar-EG" dirty="0"/>
            </a:br>
            <a:r>
              <a:rPr lang="ar-EG" dirty="0"/>
              <a:t>التعامل مع المعلومات الخاطئة</a:t>
            </a:r>
            <a:endParaRPr lang="en-US" dirty="0"/>
          </a:p>
        </p:txBody>
      </p:sp>
      <p:pic>
        <p:nvPicPr>
          <p:cNvPr id="4" name="Picture 3" descr="A picture containing person, indoor, person&#10;&#10;Description automatically generated">
            <a:extLst>
              <a:ext uri="{FF2B5EF4-FFF2-40B4-BE49-F238E27FC236}">
                <a16:creationId xmlns:a16="http://schemas.microsoft.com/office/drawing/2014/main" id="{22FA7420-3FBB-2FAE-468E-C85A059A5DF7}"/>
              </a:ext>
            </a:extLst>
          </p:cNvPr>
          <p:cNvPicPr>
            <a:picLocks noChangeAspect="1"/>
          </p:cNvPicPr>
          <p:nvPr/>
        </p:nvPicPr>
        <p:blipFill rotWithShape="1">
          <a:blip r:embed="rId3"/>
          <a:srcRect l="13301" t="155" r="15255" b="-155"/>
          <a:stretch/>
        </p:blipFill>
        <p:spPr>
          <a:xfrm>
            <a:off x="11280774" y="19050"/>
            <a:ext cx="13127037" cy="12255226"/>
          </a:xfrm>
          <a:prstGeom prst="rect">
            <a:avLst/>
          </a:prstGeom>
        </p:spPr>
      </p:pic>
    </p:spTree>
    <p:extLst>
      <p:ext uri="{BB962C8B-B14F-4D97-AF65-F5344CB8AC3E}">
        <p14:creationId xmlns:p14="http://schemas.microsoft.com/office/powerpoint/2010/main" val="215462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A9F1EDF-71B6-D94F-8FCB-8FAFDA28C651}"/>
              </a:ext>
            </a:extLst>
          </p:cNvPr>
          <p:cNvSpPr txBox="1">
            <a:spLocks/>
          </p:cNvSpPr>
          <p:nvPr/>
        </p:nvSpPr>
        <p:spPr>
          <a:xfrm>
            <a:off x="932689" y="4572000"/>
            <a:ext cx="11260897" cy="2514600"/>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nSpc>
                <a:spcPts val="8640"/>
              </a:lnSpc>
            </a:pPr>
            <a:r>
              <a:rPr lang="ar-EG" dirty="0"/>
              <a:t>لماذا تعتبر الثقافة الإعلامية مهمة؟</a:t>
            </a:r>
            <a:endParaRPr lang="en-US" dirty="0"/>
          </a:p>
        </p:txBody>
      </p:sp>
      <p:sp>
        <p:nvSpPr>
          <p:cNvPr id="9" name="Text Placeholder 4">
            <a:extLst>
              <a:ext uri="{FF2B5EF4-FFF2-40B4-BE49-F238E27FC236}">
                <a16:creationId xmlns:a16="http://schemas.microsoft.com/office/drawing/2014/main" id="{EA4DFC2C-17BD-BE48-AE65-3B9C72632AC1}"/>
              </a:ext>
            </a:extLst>
          </p:cNvPr>
          <p:cNvSpPr txBox="1">
            <a:spLocks/>
          </p:cNvSpPr>
          <p:nvPr/>
        </p:nvSpPr>
        <p:spPr>
          <a:xfrm>
            <a:off x="931068" y="7239000"/>
            <a:ext cx="10329898" cy="161689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Font typeface="Optimistic Text"/>
              <a:buNone/>
              <a:defRPr/>
            </a:pPr>
            <a:r>
              <a:rPr lang="ar-EG" sz="2800" spc="40" dirty="0">
                <a:latin typeface="Optimistic Text" panose="020B0503020203020204" pitchFamily="34" charset="0"/>
                <a:sym typeface="Arial"/>
              </a:rPr>
              <a:t>يمكن للثقافة الإعلامية أن تساعد الناس على أن يكونوا مستهلكين فعالين ومستنيرين ومبدعين للمحتوى الإعلامي في مجتمع عالمي.</a:t>
            </a:r>
            <a:endParaRPr lang="en-US" sz="2800" spc="40" dirty="0">
              <a:latin typeface="Optimistic Text" panose="020B0503020203020204" pitchFamily="34" charset="0"/>
              <a:sym typeface="Arial"/>
            </a:endParaRPr>
          </a:p>
        </p:txBody>
      </p:sp>
      <p:sp>
        <p:nvSpPr>
          <p:cNvPr id="6" name="TextBox 5">
            <a:extLst>
              <a:ext uri="{FF2B5EF4-FFF2-40B4-BE49-F238E27FC236}">
                <a16:creationId xmlns:a16="http://schemas.microsoft.com/office/drawing/2014/main" id="{A2ECF3AD-C803-744F-95DC-47BA7A8FDA99}"/>
              </a:ext>
            </a:extLst>
          </p:cNvPr>
          <p:cNvSpPr txBox="1"/>
          <p:nvPr/>
        </p:nvSpPr>
        <p:spPr>
          <a:xfrm>
            <a:off x="947632" y="10972800"/>
            <a:ext cx="7496282" cy="1809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منظمة الأمم المتحدة للتربية والعلم والثقافة. (بدون تاريخ). خمسة قوانين لوسائل الإعلام ومحو الأمية المعلوماتية. اليونسكو.</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7" name="Subtitle 3">
            <a:extLst>
              <a:ext uri="{FF2B5EF4-FFF2-40B4-BE49-F238E27FC236}">
                <a16:creationId xmlns:a16="http://schemas.microsoft.com/office/drawing/2014/main" id="{3314DE3A-1890-9449-9C31-002A1A59104A}"/>
              </a:ext>
            </a:extLst>
          </p:cNvPr>
          <p:cNvSpPr>
            <a:spLocks noGrp="1"/>
          </p:cNvSpPr>
          <p:nvPr>
            <p:ph type="subTitle" idx="2"/>
          </p:nvPr>
        </p:nvSpPr>
        <p:spPr>
          <a:xfrm>
            <a:off x="932821" y="909036"/>
            <a:ext cx="10328145" cy="463200"/>
          </a:xfrm>
        </p:spPr>
        <p:txBody>
          <a:bodyPr/>
          <a:lstStyle/>
          <a:p>
            <a:r>
              <a:rPr lang="ar-EG" dirty="0"/>
              <a:t>01 مقدمة في الثقافة الإعلامية</a:t>
            </a:r>
            <a:endParaRPr lang="en-US" dirty="0"/>
          </a:p>
        </p:txBody>
      </p:sp>
      <p:sp>
        <p:nvSpPr>
          <p:cNvPr id="13" name="Rectangle 12">
            <a:extLst>
              <a:ext uri="{FF2B5EF4-FFF2-40B4-BE49-F238E27FC236}">
                <a16:creationId xmlns:a16="http://schemas.microsoft.com/office/drawing/2014/main" id="{F39105C3-899C-1345-9F60-CA13541E1A9F}"/>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4" name="Text Placeholder 4">
            <a:extLst>
              <a:ext uri="{FF2B5EF4-FFF2-40B4-BE49-F238E27FC236}">
                <a16:creationId xmlns:a16="http://schemas.microsoft.com/office/drawing/2014/main" id="{AC2A1F13-0761-8243-97A2-CF3AAAC413B2}"/>
              </a:ext>
            </a:extLst>
          </p:cNvPr>
          <p:cNvSpPr>
            <a:spLocks noGrp="1"/>
          </p:cNvSpPr>
          <p:nvPr>
            <p:ph type="body" sz="quarter" idx="10"/>
          </p:nvPr>
        </p:nvSpPr>
        <p:spPr>
          <a:xfrm>
            <a:off x="13138150" y="4982753"/>
            <a:ext cx="9875837" cy="3750495"/>
          </a:xfrm>
        </p:spPr>
        <p:txBody>
          <a:bodyPr anchor="ctr">
            <a:noAutofit/>
          </a:bodyPr>
          <a:lstStyle/>
          <a:p>
            <a:pPr lvl="0" algn="r" defTabSz="1828800" rtl="1">
              <a:lnSpc>
                <a:spcPts val="4200"/>
              </a:lnSpc>
              <a:spcAft>
                <a:spcPts val="1800"/>
              </a:spcAft>
              <a:buFont typeface="Optimistic Text"/>
              <a:buNone/>
              <a:defRPr/>
            </a:pPr>
            <a:r>
              <a:rPr lang="ar-EG" sz="2800" spc="40" dirty="0">
                <a:latin typeface="Optimistic Text" panose="020B0503020203020204" pitchFamily="34" charset="0"/>
                <a:sym typeface="Arial"/>
              </a:rPr>
              <a:t>تعتبر منظمة الأمم المتحدة للتربية والعلم والثقافة (اليونسكو) الثقافة الإعلامية جزءًا مهمًا من حقوق الإنسان ووضعت خمسة قوانين للثقافة الإعلامية والمعلوماتية:</a:t>
            </a:r>
          </a:p>
          <a:p>
            <a:pPr marL="457200" lvl="0" indent="-457200" algn="r" defTabSz="1828800" rtl="1">
              <a:lnSpc>
                <a:spcPts val="4200"/>
              </a:lnSpc>
              <a:spcAft>
                <a:spcPts val="1800"/>
              </a:spcAft>
              <a:buFont typeface="Arial" pitchFamily="34" charset="0"/>
              <a:buChar char="•"/>
              <a:defRPr/>
            </a:pPr>
            <a:r>
              <a:rPr lang="ar-EG" sz="2800" spc="40" dirty="0">
                <a:latin typeface="Optimistic Text" panose="020B0503020203020204" pitchFamily="34" charset="0"/>
                <a:sym typeface="Arial"/>
              </a:rPr>
              <a:t>جميع مزودي المعلومات (مثل الإنترنت والمكتبات ووسائل الإعلام) مهمون للمشاركة المدنية</a:t>
            </a:r>
          </a:p>
          <a:p>
            <a:pPr marL="457200" lvl="0" indent="-457200" algn="r" defTabSz="1828800" rtl="1">
              <a:lnSpc>
                <a:spcPts val="4200"/>
              </a:lnSpc>
              <a:spcAft>
                <a:spcPts val="1800"/>
              </a:spcAft>
              <a:buFont typeface="Arial" pitchFamily="34" charset="0"/>
              <a:buChar char="•"/>
              <a:defRPr/>
            </a:pPr>
            <a:r>
              <a:rPr lang="ar-EG" sz="2800" spc="40" dirty="0">
                <a:latin typeface="Optimistic Text" panose="020B0503020203020204" pitchFamily="34" charset="0"/>
                <a:sym typeface="Arial"/>
              </a:rPr>
              <a:t>كل مواطن هو صانع للمعلومات والمعرفة وله الحق في مشاركة رسالته</a:t>
            </a:r>
          </a:p>
          <a:p>
            <a:pPr marL="457200" lvl="0" indent="-457200" algn="r" defTabSz="1828800" rtl="1">
              <a:lnSpc>
                <a:spcPts val="4200"/>
              </a:lnSpc>
              <a:spcAft>
                <a:spcPts val="1800"/>
              </a:spcAft>
              <a:buFont typeface="Arial" pitchFamily="34" charset="0"/>
              <a:buChar char="•"/>
              <a:defRPr/>
            </a:pPr>
            <a:r>
              <a:rPr lang="ar-EG" sz="2800" spc="40" dirty="0">
                <a:latin typeface="Optimistic Text" panose="020B0503020203020204" pitchFamily="34" charset="0"/>
                <a:sym typeface="Arial"/>
              </a:rPr>
              <a:t>المعلومات والمعرفة ليست خالية من التحيز أو القيم المتأصلة</a:t>
            </a:r>
          </a:p>
          <a:p>
            <a:pPr marL="457200" lvl="0" indent="-457200" algn="r" defTabSz="1828800" rtl="1">
              <a:lnSpc>
                <a:spcPts val="4200"/>
              </a:lnSpc>
              <a:spcAft>
                <a:spcPts val="1800"/>
              </a:spcAft>
              <a:buFont typeface="Arial" pitchFamily="34" charset="0"/>
              <a:buChar char="•"/>
              <a:defRPr/>
            </a:pPr>
            <a:r>
              <a:rPr lang="ar-EG" sz="2800" spc="40" dirty="0">
                <a:latin typeface="Optimistic Text" panose="020B0503020203020204" pitchFamily="34" charset="0"/>
                <a:sym typeface="Arial"/>
              </a:rPr>
              <a:t>لكل مواطن الحق في الحصول على معلومات ومعرفة جديدة</a:t>
            </a:r>
          </a:p>
          <a:p>
            <a:pPr marL="457200" lvl="0" indent="-457200" algn="r" defTabSz="1828800" rtl="1">
              <a:lnSpc>
                <a:spcPts val="4200"/>
              </a:lnSpc>
              <a:spcAft>
                <a:spcPts val="1800"/>
              </a:spcAft>
              <a:buFont typeface="Arial" pitchFamily="34" charset="0"/>
              <a:buChar char="•"/>
              <a:defRPr/>
            </a:pPr>
            <a:r>
              <a:rPr lang="ar-EG" sz="2800" spc="40" dirty="0">
                <a:latin typeface="Optimistic Text" panose="020B0503020203020204" pitchFamily="34" charset="0"/>
                <a:sym typeface="Arial"/>
              </a:rPr>
              <a:t>المعرفة الإعلامية والمعلوماتية هي عملية ديناميكية تشمل المواقف والمعارف والمهارات المتعلقة بالوصول إلى المعلومات والمعرفة وتقييمها واستخدامها وإنتاجها وتوصيلها</a:t>
            </a:r>
            <a:endParaRPr lang="en-US" sz="2800" spc="40" dirty="0">
              <a:latin typeface="Optimistic Text" panose="020B0503020203020204" pitchFamily="34" charset="0"/>
              <a:sym typeface="Arial"/>
            </a:endParaRPr>
          </a:p>
        </p:txBody>
      </p:sp>
      <p:sp>
        <p:nvSpPr>
          <p:cNvPr id="10" name="TextBox 9">
            <a:extLst>
              <a:ext uri="{FF2B5EF4-FFF2-40B4-BE49-F238E27FC236}">
                <a16:creationId xmlns:a16="http://schemas.microsoft.com/office/drawing/2014/main" id="{C934E039-878C-8A4F-8BC4-9F37B3B2CCFB}"/>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a:t>
            </a:fld>
            <a:endParaRPr lang="en-US" dirty="0"/>
          </a:p>
        </p:txBody>
      </p:sp>
    </p:spTree>
    <p:extLst>
      <p:ext uri="{BB962C8B-B14F-4D97-AF65-F5344CB8AC3E}">
        <p14:creationId xmlns:p14="http://schemas.microsoft.com/office/powerpoint/2010/main" val="1961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8" name="TextBox 7">
            <a:extLst>
              <a:ext uri="{FF2B5EF4-FFF2-40B4-BE49-F238E27FC236}">
                <a16:creationId xmlns:a16="http://schemas.microsoft.com/office/drawing/2014/main" id="{C8A56A9A-AE41-6E45-A2F9-25F6F0706A8A}"/>
              </a:ext>
            </a:extLst>
          </p:cNvPr>
          <p:cNvSpPr txBox="1"/>
          <p:nvPr/>
        </p:nvSpPr>
        <p:spPr>
          <a:xfrm>
            <a:off x="947631" y="11889375"/>
            <a:ext cx="11245956" cy="893175"/>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أورباني، س.</a:t>
            </a:r>
            <a:r>
              <a:rPr lang="en-US" sz="1600" spc="20" dirty="0">
                <a:latin typeface="Optimistic Text" panose="020B0503020203020204" pitchFamily="34" charset="0"/>
              </a:rPr>
              <a:t>، </a:t>
            </a:r>
            <a:r>
              <a:rPr lang="ar-EG" sz="1600" spc="20" dirty="0">
                <a:latin typeface="Optimistic Text" panose="020B0503020203020204" pitchFamily="34" charset="0"/>
              </a:rPr>
              <a:t>(14 </a:t>
            </a:r>
            <a:r>
              <a:rPr lang="en-US" sz="1600" spc="20" dirty="0">
                <a:latin typeface="Optimistic Text" panose="020B0503020203020204" pitchFamily="34" charset="0"/>
              </a:rPr>
              <a:t> </a:t>
            </a:r>
            <a:r>
              <a:rPr lang="ar-EG" sz="1600" spc="20" dirty="0">
                <a:latin typeface="Optimistic Text" panose="020B0503020203020204" pitchFamily="34" charset="0"/>
              </a:rPr>
              <a:t>أكتوبر 2019). التحقق من المعلومات عبر الإنترنت: الأساسيات المطلقة. </a:t>
            </a:r>
            <a:r>
              <a:rPr lang="en-US" sz="1600" spc="20" dirty="0">
                <a:latin typeface="Optimistic Text" panose="020B0503020203020204" pitchFamily="34" charset="0"/>
              </a:rPr>
              <a:t>First Draft</a:t>
            </a:r>
            <a:r>
              <a:rPr lang="ar-EG" sz="1600" spc="20" dirty="0">
                <a:latin typeface="Optimistic Text" panose="020B0503020203020204" pitchFamily="34" charset="0"/>
              </a:rPr>
              <a:t>.</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Rectangle 8">
            <a:extLst>
              <a:ext uri="{FF2B5EF4-FFF2-40B4-BE49-F238E27FC236}">
                <a16:creationId xmlns:a16="http://schemas.microsoft.com/office/drawing/2014/main" id="{186C1097-D89A-4F49-BAAF-3C4A27B5DAF2}"/>
              </a:ext>
            </a:extLst>
          </p:cNvPr>
          <p:cNvSpPr/>
          <p:nvPr/>
        </p:nvSpPr>
        <p:spPr>
          <a:xfrm>
            <a:off x="13138150" y="0"/>
            <a:ext cx="11249024"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10" name="Title 2">
            <a:extLst>
              <a:ext uri="{FF2B5EF4-FFF2-40B4-BE49-F238E27FC236}">
                <a16:creationId xmlns:a16="http://schemas.microsoft.com/office/drawing/2014/main" id="{8862D81D-CFB4-B447-9637-259471E90D3A}"/>
              </a:ext>
            </a:extLst>
          </p:cNvPr>
          <p:cNvSpPr txBox="1">
            <a:spLocks/>
          </p:cNvSpPr>
          <p:nvPr/>
        </p:nvSpPr>
        <p:spPr>
          <a:xfrm>
            <a:off x="3749675" y="6141720"/>
            <a:ext cx="8730891"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nSpc>
                <a:spcPts val="8640"/>
              </a:lnSpc>
              <a:defRPr/>
            </a:pPr>
            <a:r>
              <a:rPr lang="ar-EG" dirty="0">
                <a:solidFill>
                  <a:srgbClr val="1C2B33"/>
                </a:solidFill>
              </a:rPr>
              <a:t>التصدي للمعلومات المضللة والمعلومات الخاطئة</a:t>
            </a:r>
            <a:endParaRPr lang="en-US" dirty="0">
              <a:solidFill>
                <a:srgbClr val="1C2B33"/>
              </a:solidFill>
            </a:endParaRPr>
          </a:p>
        </p:txBody>
      </p:sp>
      <p:sp>
        <p:nvSpPr>
          <p:cNvPr id="11" name="Text Placeholder 3">
            <a:extLst>
              <a:ext uri="{FF2B5EF4-FFF2-40B4-BE49-F238E27FC236}">
                <a16:creationId xmlns:a16="http://schemas.microsoft.com/office/drawing/2014/main" id="{9C235280-CDF7-7D46-8078-F040263D1167}"/>
              </a:ext>
            </a:extLst>
          </p:cNvPr>
          <p:cNvSpPr txBox="1">
            <a:spLocks/>
          </p:cNvSpPr>
          <p:nvPr/>
        </p:nvSpPr>
        <p:spPr>
          <a:xfrm>
            <a:off x="14077950" y="4838570"/>
            <a:ext cx="9375775"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defTabSz="1828800" rtl="1">
              <a:lnSpc>
                <a:spcPts val="4200"/>
              </a:lnSpc>
              <a:spcAft>
                <a:spcPts val="1800"/>
              </a:spcAft>
              <a:buNone/>
            </a:pPr>
            <a:r>
              <a:rPr lang="ar-EG" sz="2800" spc="40" dirty="0">
                <a:solidFill>
                  <a:srgbClr val="1C2B33"/>
                </a:solidFill>
                <a:latin typeface="Optimistic Text" panose="020B0503020203020204" pitchFamily="34" charset="0"/>
                <a:sym typeface="Arial"/>
              </a:rPr>
              <a:t>يمكن أن تُحدث </a:t>
            </a:r>
            <a:r>
              <a:rPr lang="ar-EG" sz="2800" b="1" spc="40" dirty="0">
                <a:solidFill>
                  <a:schemeClr val="accent1"/>
                </a:solidFill>
                <a:latin typeface="Optimistic Text" panose="020B0503020203020204" pitchFamily="34" charset="0"/>
                <a:sym typeface="Arial"/>
              </a:rPr>
              <a:t>المعلومات المضللة والمعلومات الخاطئة </a:t>
            </a:r>
            <a:r>
              <a:rPr lang="ar-EG" sz="2800" spc="40" dirty="0">
                <a:solidFill>
                  <a:srgbClr val="1C2B33"/>
                </a:solidFill>
                <a:latin typeface="Optimistic Text" panose="020B0503020203020204" pitchFamily="34" charset="0"/>
                <a:sym typeface="Arial"/>
              </a:rPr>
              <a:t>تأثيرًا على مشاعر الناس من خلال العديد من الاستراتيجيات التي قد تجعل من الصعب معرفة الفرق بين الحقيقة والرأي:</a:t>
            </a:r>
          </a:p>
          <a:p>
            <a:pPr marL="457200" lvl="0" indent="-457200" algn="r" defTabSz="1828800" rtl="1">
              <a:lnSpc>
                <a:spcPts val="4200"/>
              </a:lnSpc>
              <a:spcAft>
                <a:spcPts val="1800"/>
              </a:spcAft>
              <a:buFont typeface="Arial" pitchFamily="34" charset="0"/>
              <a:buChar char="•"/>
            </a:pPr>
            <a:r>
              <a:rPr lang="ar-EG" sz="2800" spc="40" dirty="0">
                <a:solidFill>
                  <a:srgbClr val="1C2B33"/>
                </a:solidFill>
                <a:latin typeface="Optimistic Text" panose="020B0503020203020204" pitchFamily="34" charset="0"/>
                <a:sym typeface="Arial"/>
              </a:rPr>
              <a:t>الهجمات</a:t>
            </a:r>
          </a:p>
          <a:p>
            <a:pPr marL="457200" lvl="0" indent="-457200" algn="r" defTabSz="1828800" rtl="1">
              <a:lnSpc>
                <a:spcPts val="4200"/>
              </a:lnSpc>
              <a:spcAft>
                <a:spcPts val="1800"/>
              </a:spcAft>
              <a:buFont typeface="Arial" pitchFamily="34" charset="0"/>
              <a:buChar char="•"/>
            </a:pPr>
            <a:r>
              <a:rPr lang="ar-EG" sz="2800" spc="40" dirty="0">
                <a:solidFill>
                  <a:srgbClr val="1C2B33"/>
                </a:solidFill>
                <a:latin typeface="Optimistic Text" panose="020B0503020203020204" pitchFamily="34" charset="0"/>
                <a:sym typeface="Arial"/>
              </a:rPr>
              <a:t>التملق أو اللغة الشاملة المخادعة</a:t>
            </a:r>
          </a:p>
          <a:p>
            <a:pPr marL="457200" lvl="0" indent="-457200" algn="r" defTabSz="1828800" rtl="1">
              <a:lnSpc>
                <a:spcPts val="4200"/>
              </a:lnSpc>
              <a:spcAft>
                <a:spcPts val="1800"/>
              </a:spcAft>
              <a:buFont typeface="Arial" pitchFamily="34" charset="0"/>
              <a:buChar char="•"/>
            </a:pPr>
            <a:r>
              <a:rPr lang="ar-EG" sz="2800" spc="40" dirty="0">
                <a:solidFill>
                  <a:srgbClr val="1C2B33"/>
                </a:solidFill>
                <a:latin typeface="Optimistic Text" panose="020B0503020203020204" pitchFamily="34" charset="0"/>
                <a:sym typeface="Arial"/>
              </a:rPr>
              <a:t>تقديم الدليل (بما في ذلك نواة الحقيقة لجعل المعلومات المضللة تبدو أكثر مصداقية، ولكن استخدامها خارج السياق)</a:t>
            </a:r>
          </a:p>
          <a:p>
            <a:pPr marL="457200" lvl="0" indent="-457200" algn="r" defTabSz="1828800" rtl="1">
              <a:lnSpc>
                <a:spcPts val="4200"/>
              </a:lnSpc>
              <a:spcAft>
                <a:spcPts val="1800"/>
              </a:spcAft>
              <a:buFont typeface="Arial" pitchFamily="34" charset="0"/>
              <a:buChar char="•"/>
            </a:pPr>
            <a:r>
              <a:rPr lang="ar-EG" sz="2800" spc="40" dirty="0">
                <a:solidFill>
                  <a:srgbClr val="1C2B33"/>
                </a:solidFill>
                <a:latin typeface="Optimistic Text" panose="020B0503020203020204" pitchFamily="34" charset="0"/>
                <a:sym typeface="Arial"/>
              </a:rPr>
              <a:t>رواية القصص الشخصية</a:t>
            </a:r>
          </a:p>
          <a:p>
            <a:pPr lvl="0" algn="r" defTabSz="1828800" rtl="1">
              <a:lnSpc>
                <a:spcPts val="4200"/>
              </a:lnSpc>
              <a:spcAft>
                <a:spcPts val="1800"/>
              </a:spcAft>
              <a:buNone/>
            </a:pPr>
            <a:r>
              <a:rPr lang="ar-EG" sz="2800" spc="40" dirty="0">
                <a:solidFill>
                  <a:srgbClr val="1C2B33"/>
                </a:solidFill>
                <a:latin typeface="Optimistic Text" panose="020B0503020203020204" pitchFamily="34" charset="0"/>
                <a:sym typeface="Arial"/>
              </a:rPr>
              <a:t>كن متشككًا عاطفيًا. عندما تتلاعب المعلومات بمشاعرك أو تعطيك رد فعل عاطفي قوي، كن حذرًا.</a:t>
            </a:r>
          </a:p>
          <a:p>
            <a:pPr lvl="0" algn="r" defTabSz="1828800" rtl="1">
              <a:lnSpc>
                <a:spcPts val="4200"/>
              </a:lnSpc>
              <a:spcAft>
                <a:spcPts val="1800"/>
              </a:spcAft>
              <a:buNone/>
            </a:pPr>
            <a:r>
              <a:rPr lang="ar-EG" sz="2800" spc="40" dirty="0">
                <a:solidFill>
                  <a:srgbClr val="1C2B33"/>
                </a:solidFill>
                <a:latin typeface="Optimistic Text" panose="020B0503020203020204" pitchFamily="34" charset="0"/>
                <a:sym typeface="Arial"/>
              </a:rPr>
              <a:t>قبل الرد، توقف مؤقتًا وفكر فيما قد تحاول المعلومات فعله. استخدم تقنيات الثقافة الإعلامية لتقييم مصدر المعلومات هذا.</a:t>
            </a:r>
            <a:endParaRPr lang="en-US" sz="2800" spc="40" dirty="0">
              <a:solidFill>
                <a:srgbClr val="1C2B33"/>
              </a:solidFill>
              <a:latin typeface="Optimistic Text" panose="020B0503020203020204" pitchFamily="34" charset="0"/>
              <a:sym typeface="Arial"/>
            </a:endParaRPr>
          </a:p>
        </p:txBody>
      </p:sp>
      <p:sp>
        <p:nvSpPr>
          <p:cNvPr id="12" name="Google Shape;610;p78">
            <a:extLst>
              <a:ext uri="{FF2B5EF4-FFF2-40B4-BE49-F238E27FC236}">
                <a16:creationId xmlns:a16="http://schemas.microsoft.com/office/drawing/2014/main" id="{BC91F687-9D99-EB45-B312-EC2082C18725}"/>
              </a:ext>
            </a:extLst>
          </p:cNvPr>
          <p:cNvSpPr/>
          <p:nvPr/>
        </p:nvSpPr>
        <p:spPr>
          <a:xfrm>
            <a:off x="932821"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solidFill>
              <a:schemeClr val="bg2"/>
            </a:solid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29" name="Google Shape;2715;p96">
            <a:extLst>
              <a:ext uri="{FF2B5EF4-FFF2-40B4-BE49-F238E27FC236}">
                <a16:creationId xmlns:a16="http://schemas.microsoft.com/office/drawing/2014/main" id="{22DF25C9-4F14-0548-AB36-89B0BB993763}"/>
              </a:ext>
            </a:extLst>
          </p:cNvPr>
          <p:cNvGrpSpPr/>
          <p:nvPr/>
        </p:nvGrpSpPr>
        <p:grpSpPr>
          <a:xfrm>
            <a:off x="1653458" y="6324600"/>
            <a:ext cx="1015129" cy="1008942"/>
            <a:chOff x="1414899" y="339015"/>
            <a:chExt cx="73506" cy="73058"/>
          </a:xfrm>
          <a:solidFill>
            <a:schemeClr val="bg1"/>
          </a:solidFill>
        </p:grpSpPr>
        <p:sp>
          <p:nvSpPr>
            <p:cNvPr id="30" name="Google Shape;2716;p96">
              <a:extLst>
                <a:ext uri="{FF2B5EF4-FFF2-40B4-BE49-F238E27FC236}">
                  <a16:creationId xmlns:a16="http://schemas.microsoft.com/office/drawing/2014/main" id="{67126D10-09F9-FC44-A911-ECA609767594}"/>
                </a:ext>
              </a:extLst>
            </p:cNvPr>
            <p:cNvSpPr/>
            <p:nvPr/>
          </p:nvSpPr>
          <p:spPr>
            <a:xfrm>
              <a:off x="1436428" y="352488"/>
              <a:ext cx="14668" cy="2755"/>
            </a:xfrm>
            <a:custGeom>
              <a:avLst/>
              <a:gdLst/>
              <a:ahLst/>
              <a:cxnLst/>
              <a:rect l="l" t="t" r="r" b="b"/>
              <a:pathLst>
                <a:path w="14668" h="2755" extrusionOk="0">
                  <a:moveTo>
                    <a:pt x="14211" y="2755"/>
                  </a:moveTo>
                  <a:lnTo>
                    <a:pt x="457" y="2755"/>
                  </a:lnTo>
                  <a:cubicBezTo>
                    <a:pt x="203" y="2755"/>
                    <a:pt x="0" y="2552"/>
                    <a:pt x="0" y="2298"/>
                  </a:cubicBezTo>
                  <a:lnTo>
                    <a:pt x="0" y="457"/>
                  </a:lnTo>
                  <a:cubicBezTo>
                    <a:pt x="0" y="215"/>
                    <a:pt x="203" y="0"/>
                    <a:pt x="457" y="0"/>
                  </a:cubicBezTo>
                  <a:lnTo>
                    <a:pt x="14211" y="0"/>
                  </a:lnTo>
                  <a:cubicBezTo>
                    <a:pt x="14465" y="0"/>
                    <a:pt x="14668" y="215"/>
                    <a:pt x="14668" y="457"/>
                  </a:cubicBezTo>
                  <a:lnTo>
                    <a:pt x="14668" y="2298"/>
                  </a:lnTo>
                  <a:cubicBezTo>
                    <a:pt x="14668" y="2552"/>
                    <a:pt x="14465" y="2755"/>
                    <a:pt x="14211"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1" name="Google Shape;2717;p96">
              <a:extLst>
                <a:ext uri="{FF2B5EF4-FFF2-40B4-BE49-F238E27FC236}">
                  <a16:creationId xmlns:a16="http://schemas.microsoft.com/office/drawing/2014/main" id="{E66616BE-C2AC-344C-BD24-41C77D1F5092}"/>
                </a:ext>
              </a:extLst>
            </p:cNvPr>
            <p:cNvSpPr/>
            <p:nvPr/>
          </p:nvSpPr>
          <p:spPr>
            <a:xfrm>
              <a:off x="1422690" y="348823"/>
              <a:ext cx="10071" cy="10083"/>
            </a:xfrm>
            <a:custGeom>
              <a:avLst/>
              <a:gdLst/>
              <a:ahLst/>
              <a:cxnLst/>
              <a:rect l="l" t="t" r="r" b="b"/>
              <a:pathLst>
                <a:path w="10071" h="10083" extrusionOk="0">
                  <a:moveTo>
                    <a:pt x="5029" y="10083"/>
                  </a:moveTo>
                  <a:cubicBezTo>
                    <a:pt x="2247" y="10083"/>
                    <a:pt x="0" y="7823"/>
                    <a:pt x="0" y="5041"/>
                  </a:cubicBezTo>
                  <a:cubicBezTo>
                    <a:pt x="0" y="2260"/>
                    <a:pt x="2247" y="0"/>
                    <a:pt x="5029" y="0"/>
                  </a:cubicBezTo>
                  <a:cubicBezTo>
                    <a:pt x="7810" y="0"/>
                    <a:pt x="10071" y="2260"/>
                    <a:pt x="10071" y="5041"/>
                  </a:cubicBezTo>
                  <a:cubicBezTo>
                    <a:pt x="10071" y="7823"/>
                    <a:pt x="7810" y="10083"/>
                    <a:pt x="5029" y="10083"/>
                  </a:cubicBezTo>
                  <a:close/>
                  <a:moveTo>
                    <a:pt x="5029" y="2755"/>
                  </a:moveTo>
                  <a:cubicBezTo>
                    <a:pt x="3759" y="2755"/>
                    <a:pt x="2730" y="3784"/>
                    <a:pt x="2730" y="5041"/>
                  </a:cubicBezTo>
                  <a:cubicBezTo>
                    <a:pt x="2730" y="6311"/>
                    <a:pt x="3759" y="7340"/>
                    <a:pt x="5029" y="7340"/>
                  </a:cubicBezTo>
                  <a:cubicBezTo>
                    <a:pt x="6299" y="7340"/>
                    <a:pt x="7327" y="6311"/>
                    <a:pt x="7327" y="5041"/>
                  </a:cubicBezTo>
                  <a:cubicBezTo>
                    <a:pt x="7327" y="3784"/>
                    <a:pt x="6299" y="2755"/>
                    <a:pt x="5029" y="275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2" name="Google Shape;2718;p96">
              <a:extLst>
                <a:ext uri="{FF2B5EF4-FFF2-40B4-BE49-F238E27FC236}">
                  <a16:creationId xmlns:a16="http://schemas.microsoft.com/office/drawing/2014/main" id="{540040F0-E8C9-5047-88AA-09EA6A101574}"/>
                </a:ext>
              </a:extLst>
            </p:cNvPr>
            <p:cNvSpPr/>
            <p:nvPr/>
          </p:nvSpPr>
          <p:spPr>
            <a:xfrm>
              <a:off x="1453201" y="339015"/>
              <a:ext cx="35204" cy="35191"/>
            </a:xfrm>
            <a:custGeom>
              <a:avLst/>
              <a:gdLst/>
              <a:ahLst/>
              <a:cxnLst/>
              <a:rect l="l" t="t" r="r" b="b"/>
              <a:pathLst>
                <a:path w="35204" h="35191" extrusionOk="0">
                  <a:moveTo>
                    <a:pt x="28943" y="28943"/>
                  </a:moveTo>
                  <a:cubicBezTo>
                    <a:pt x="22694" y="35191"/>
                    <a:pt x="12522" y="35191"/>
                    <a:pt x="6261" y="28943"/>
                  </a:cubicBezTo>
                  <a:cubicBezTo>
                    <a:pt x="0" y="22694"/>
                    <a:pt x="0" y="12509"/>
                    <a:pt x="6261" y="6261"/>
                  </a:cubicBezTo>
                  <a:cubicBezTo>
                    <a:pt x="12522" y="0"/>
                    <a:pt x="22694" y="0"/>
                    <a:pt x="28943" y="6261"/>
                  </a:cubicBezTo>
                  <a:cubicBezTo>
                    <a:pt x="35204" y="12509"/>
                    <a:pt x="35204" y="22694"/>
                    <a:pt x="28943" y="28943"/>
                  </a:cubicBezTo>
                  <a:close/>
                  <a:moveTo>
                    <a:pt x="8204" y="8204"/>
                  </a:moveTo>
                  <a:cubicBezTo>
                    <a:pt x="3022" y="13385"/>
                    <a:pt x="3022" y="21818"/>
                    <a:pt x="8204" y="27000"/>
                  </a:cubicBezTo>
                  <a:cubicBezTo>
                    <a:pt x="13385" y="32181"/>
                    <a:pt x="21818" y="32181"/>
                    <a:pt x="27000" y="27000"/>
                  </a:cubicBezTo>
                  <a:cubicBezTo>
                    <a:pt x="32194" y="21818"/>
                    <a:pt x="32194" y="13385"/>
                    <a:pt x="27000" y="8204"/>
                  </a:cubicBezTo>
                  <a:cubicBezTo>
                    <a:pt x="21818" y="3022"/>
                    <a:pt x="13385" y="3022"/>
                    <a:pt x="8204" y="820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3" name="Google Shape;2719;p96">
              <a:extLst>
                <a:ext uri="{FF2B5EF4-FFF2-40B4-BE49-F238E27FC236}">
                  <a16:creationId xmlns:a16="http://schemas.microsoft.com/office/drawing/2014/main" id="{745C4FE0-137E-2746-A466-CA35C7B14EA0}"/>
                </a:ext>
              </a:extLst>
            </p:cNvPr>
            <p:cNvSpPr/>
            <p:nvPr/>
          </p:nvSpPr>
          <p:spPr>
            <a:xfrm>
              <a:off x="1467547" y="351574"/>
              <a:ext cx="5600" cy="14668"/>
            </a:xfrm>
            <a:custGeom>
              <a:avLst/>
              <a:gdLst/>
              <a:ahLst/>
              <a:cxnLst/>
              <a:rect l="l" t="t" r="r" b="b"/>
              <a:pathLst>
                <a:path w="5600" h="14668" extrusionOk="0">
                  <a:moveTo>
                    <a:pt x="4635" y="14211"/>
                  </a:moveTo>
                  <a:cubicBezTo>
                    <a:pt x="4635" y="14465"/>
                    <a:pt x="4419" y="14668"/>
                    <a:pt x="4178" y="14668"/>
                  </a:cubicBezTo>
                  <a:lnTo>
                    <a:pt x="1422" y="14668"/>
                  </a:lnTo>
                  <a:cubicBezTo>
                    <a:pt x="1003" y="14668"/>
                    <a:pt x="609" y="14478"/>
                    <a:pt x="342" y="14147"/>
                  </a:cubicBezTo>
                  <a:cubicBezTo>
                    <a:pt x="88" y="13817"/>
                    <a:pt x="0" y="13398"/>
                    <a:pt x="88" y="12979"/>
                  </a:cubicBezTo>
                  <a:lnTo>
                    <a:pt x="2438" y="2755"/>
                  </a:lnTo>
                  <a:lnTo>
                    <a:pt x="1422" y="2755"/>
                  </a:lnTo>
                  <a:cubicBezTo>
                    <a:pt x="1181" y="2755"/>
                    <a:pt x="965" y="2552"/>
                    <a:pt x="965" y="2298"/>
                  </a:cubicBezTo>
                  <a:lnTo>
                    <a:pt x="965" y="457"/>
                  </a:lnTo>
                  <a:cubicBezTo>
                    <a:pt x="965" y="203"/>
                    <a:pt x="1181" y="0"/>
                    <a:pt x="1422" y="0"/>
                  </a:cubicBezTo>
                  <a:lnTo>
                    <a:pt x="4178" y="0"/>
                  </a:lnTo>
                  <a:cubicBezTo>
                    <a:pt x="4597" y="0"/>
                    <a:pt x="4991" y="190"/>
                    <a:pt x="5257" y="520"/>
                  </a:cubicBezTo>
                  <a:cubicBezTo>
                    <a:pt x="5511" y="850"/>
                    <a:pt x="5600" y="1270"/>
                    <a:pt x="5511" y="1689"/>
                  </a:cubicBezTo>
                  <a:lnTo>
                    <a:pt x="3162" y="11912"/>
                  </a:lnTo>
                  <a:lnTo>
                    <a:pt x="4178" y="11912"/>
                  </a:lnTo>
                  <a:cubicBezTo>
                    <a:pt x="4419" y="11912"/>
                    <a:pt x="4635" y="12115"/>
                    <a:pt x="4635" y="12369"/>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4" name="Google Shape;2720;p96">
              <a:extLst>
                <a:ext uri="{FF2B5EF4-FFF2-40B4-BE49-F238E27FC236}">
                  <a16:creationId xmlns:a16="http://schemas.microsoft.com/office/drawing/2014/main" id="{5B8C221C-2910-5149-B3FA-B7C31424F355}"/>
                </a:ext>
              </a:extLst>
            </p:cNvPr>
            <p:cNvSpPr/>
            <p:nvPr/>
          </p:nvSpPr>
          <p:spPr>
            <a:xfrm>
              <a:off x="1471260" y="346999"/>
              <a:ext cx="2755" cy="2743"/>
            </a:xfrm>
            <a:custGeom>
              <a:avLst/>
              <a:gdLst/>
              <a:ahLst/>
              <a:cxnLst/>
              <a:rect l="l" t="t" r="r" b="b"/>
              <a:pathLst>
                <a:path w="2755" h="2743" extrusionOk="0">
                  <a:moveTo>
                    <a:pt x="2298" y="2743"/>
                  </a:moveTo>
                  <a:lnTo>
                    <a:pt x="457" y="2743"/>
                  </a:lnTo>
                  <a:cubicBezTo>
                    <a:pt x="203" y="2743"/>
                    <a:pt x="0" y="2540"/>
                    <a:pt x="0" y="2285"/>
                  </a:cubicBezTo>
                  <a:lnTo>
                    <a:pt x="0" y="457"/>
                  </a:lnTo>
                  <a:cubicBezTo>
                    <a:pt x="0" y="203"/>
                    <a:pt x="203" y="0"/>
                    <a:pt x="457" y="0"/>
                  </a:cubicBezTo>
                  <a:lnTo>
                    <a:pt x="2298" y="0"/>
                  </a:lnTo>
                  <a:cubicBezTo>
                    <a:pt x="2552" y="0"/>
                    <a:pt x="2755" y="203"/>
                    <a:pt x="2755" y="457"/>
                  </a:cubicBezTo>
                  <a:lnTo>
                    <a:pt x="2755" y="2285"/>
                  </a:lnTo>
                  <a:cubicBezTo>
                    <a:pt x="2755" y="2540"/>
                    <a:pt x="2552" y="2743"/>
                    <a:pt x="2298" y="2743"/>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Google Shape;2721;p96">
              <a:extLst>
                <a:ext uri="{FF2B5EF4-FFF2-40B4-BE49-F238E27FC236}">
                  <a16:creationId xmlns:a16="http://schemas.microsoft.com/office/drawing/2014/main" id="{C8994820-3043-8343-BF0E-9D314DEF5824}"/>
                </a:ext>
              </a:extLst>
            </p:cNvPr>
            <p:cNvSpPr/>
            <p:nvPr/>
          </p:nvSpPr>
          <p:spPr>
            <a:xfrm>
              <a:off x="1414899" y="344243"/>
              <a:ext cx="68414" cy="67830"/>
            </a:xfrm>
            <a:custGeom>
              <a:avLst/>
              <a:gdLst/>
              <a:ahLst/>
              <a:cxnLst/>
              <a:rect l="l" t="t" r="r" b="b"/>
              <a:pathLst>
                <a:path w="68414" h="67830" extrusionOk="0">
                  <a:moveTo>
                    <a:pt x="65481" y="29845"/>
                  </a:moveTo>
                  <a:cubicBezTo>
                    <a:pt x="65620" y="41427"/>
                    <a:pt x="65201" y="53009"/>
                    <a:pt x="64160" y="64503"/>
                  </a:cubicBezTo>
                  <a:cubicBezTo>
                    <a:pt x="64147" y="64820"/>
                    <a:pt x="63855" y="65074"/>
                    <a:pt x="63550" y="65074"/>
                  </a:cubicBezTo>
                  <a:lnTo>
                    <a:pt x="5194" y="65074"/>
                  </a:lnTo>
                  <a:cubicBezTo>
                    <a:pt x="4889" y="65074"/>
                    <a:pt x="4584" y="64808"/>
                    <a:pt x="4559" y="64503"/>
                  </a:cubicBezTo>
                  <a:cubicBezTo>
                    <a:pt x="2755" y="44208"/>
                    <a:pt x="2755" y="23621"/>
                    <a:pt x="4559" y="3327"/>
                  </a:cubicBezTo>
                  <a:cubicBezTo>
                    <a:pt x="4584" y="3009"/>
                    <a:pt x="4876" y="2755"/>
                    <a:pt x="5194" y="2755"/>
                  </a:cubicBezTo>
                  <a:lnTo>
                    <a:pt x="38468" y="2755"/>
                  </a:lnTo>
                  <a:cubicBezTo>
                    <a:pt x="38633" y="2755"/>
                    <a:pt x="38773" y="2667"/>
                    <a:pt x="38849" y="2527"/>
                  </a:cubicBezTo>
                  <a:cubicBezTo>
                    <a:pt x="39281" y="1778"/>
                    <a:pt x="39776" y="1041"/>
                    <a:pt x="40309" y="368"/>
                  </a:cubicBezTo>
                  <a:cubicBezTo>
                    <a:pt x="40411" y="215"/>
                    <a:pt x="40322" y="0"/>
                    <a:pt x="40132" y="0"/>
                  </a:cubicBezTo>
                  <a:lnTo>
                    <a:pt x="5194" y="0"/>
                  </a:lnTo>
                  <a:cubicBezTo>
                    <a:pt x="3454" y="0"/>
                    <a:pt x="1968" y="1346"/>
                    <a:pt x="1816" y="3086"/>
                  </a:cubicBezTo>
                  <a:cubicBezTo>
                    <a:pt x="0" y="23533"/>
                    <a:pt x="0" y="44284"/>
                    <a:pt x="1816" y="64757"/>
                  </a:cubicBezTo>
                  <a:cubicBezTo>
                    <a:pt x="1968" y="66471"/>
                    <a:pt x="3454" y="67830"/>
                    <a:pt x="5194" y="67830"/>
                  </a:cubicBezTo>
                  <a:lnTo>
                    <a:pt x="63550" y="67830"/>
                  </a:lnTo>
                  <a:cubicBezTo>
                    <a:pt x="65278" y="67830"/>
                    <a:pt x="66763" y="66497"/>
                    <a:pt x="66903" y="64770"/>
                  </a:cubicBezTo>
                  <a:cubicBezTo>
                    <a:pt x="67983" y="52628"/>
                    <a:pt x="68414" y="40411"/>
                    <a:pt x="68224" y="28193"/>
                  </a:cubicBezTo>
                  <a:cubicBezTo>
                    <a:pt x="68224" y="28003"/>
                    <a:pt x="67995" y="27914"/>
                    <a:pt x="67856" y="28016"/>
                  </a:cubicBezTo>
                  <a:cubicBezTo>
                    <a:pt x="67170" y="28536"/>
                    <a:pt x="66459" y="29032"/>
                    <a:pt x="65722" y="29451"/>
                  </a:cubicBezTo>
                  <a:cubicBezTo>
                    <a:pt x="65570" y="29540"/>
                    <a:pt x="65481" y="29679"/>
                    <a:pt x="65481" y="29845"/>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5" name="TextBox 14">
            <a:extLst>
              <a:ext uri="{FF2B5EF4-FFF2-40B4-BE49-F238E27FC236}">
                <a16:creationId xmlns:a16="http://schemas.microsoft.com/office/drawing/2014/main" id="{73443275-E00D-D849-80E9-1841263F08E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70</a:t>
            </a:fld>
            <a:endParaRPr lang="en-US" dirty="0"/>
          </a:p>
        </p:txBody>
      </p:sp>
    </p:spTree>
    <p:extLst>
      <p:ext uri="{BB962C8B-B14F-4D97-AF65-F5344CB8AC3E}">
        <p14:creationId xmlns:p14="http://schemas.microsoft.com/office/powerpoint/2010/main" val="251179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7A3BD6F-D778-0249-AC84-E46D791D79CB}"/>
              </a:ext>
            </a:extLst>
          </p:cNvPr>
          <p:cNvSpPr/>
          <p:nvPr/>
        </p:nvSpPr>
        <p:spPr>
          <a:xfrm>
            <a:off x="18773775" y="0"/>
            <a:ext cx="5613399"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1" name="Google Shape;648;p3">
            <a:extLst>
              <a:ext uri="{FF2B5EF4-FFF2-40B4-BE49-F238E27FC236}">
                <a16:creationId xmlns:a16="http://schemas.microsoft.com/office/drawing/2014/main" id="{C9EDAB8A-6FDD-094E-BEBF-5A9E926708D4}"/>
              </a:ext>
            </a:extLst>
          </p:cNvPr>
          <p:cNvSpPr/>
          <p:nvPr/>
        </p:nvSpPr>
        <p:spPr>
          <a:xfrm>
            <a:off x="16892588" y="1438775"/>
            <a:ext cx="5635625" cy="11009576"/>
          </a:xfrm>
          <a:prstGeom prst="roundRect">
            <a:avLst>
              <a:gd name="adj" fmla="val 12084"/>
            </a:avLst>
          </a:prstGeom>
          <a:solidFill>
            <a:srgbClr val="FFFFFF"/>
          </a:solidFill>
          <a:ln w="9525" cap="flat" cmpd="sng">
            <a:solidFill>
              <a:srgbClr val="CBD2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2489" b="0" i="0" u="none" strike="noStrike" cap="none">
              <a:solidFill>
                <a:srgbClr val="000000"/>
              </a:solidFill>
              <a:latin typeface="Arial"/>
              <a:ea typeface="Arial"/>
              <a:cs typeface="Arial"/>
              <a:sym typeface="Arial"/>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10"/>
          </p:nvPr>
        </p:nvSpPr>
        <p:spPr>
          <a:xfrm>
            <a:off x="933449" y="6283238"/>
            <a:ext cx="12555537" cy="4232362"/>
          </a:xfrm>
        </p:spPr>
        <p:txBody>
          <a:bodyPr/>
          <a:lstStyle/>
          <a:p>
            <a:pPr algn="r" rtl="1"/>
            <a:r>
              <a:rPr lang="ar-EG" b="1" dirty="0"/>
              <a:t>لتمييز منشور كأخبار زائفة:</a:t>
            </a:r>
          </a:p>
          <a:p>
            <a:pPr marL="457200" indent="-457200" algn="r" rtl="1">
              <a:buFont typeface="+mj-lt"/>
              <a:buAutoNum type="arabicPeriod"/>
            </a:pPr>
            <a:r>
              <a:rPr lang="ar-EG" dirty="0"/>
              <a:t>انقر على الثلاث نقاط الأفقية بجوار المنشور الذي تريد تمييزه كزائف.</a:t>
            </a:r>
          </a:p>
          <a:p>
            <a:pPr marL="457200" indent="-457200" algn="r" rtl="1">
              <a:buFont typeface="+mj-lt"/>
              <a:buAutoNum type="arabicPeriod"/>
            </a:pPr>
            <a:r>
              <a:rPr lang="ar-EG" dirty="0"/>
              <a:t>انقر على </a:t>
            </a:r>
            <a:r>
              <a:rPr lang="ar-EG" b="1" dirty="0"/>
              <a:t>الإبلاغ عن المنشور</a:t>
            </a:r>
            <a:r>
              <a:rPr lang="ar-EG" dirty="0"/>
              <a:t>.</a:t>
            </a:r>
          </a:p>
          <a:p>
            <a:pPr marL="457200" indent="-457200" algn="r" rtl="1">
              <a:buFont typeface="+mj-lt"/>
              <a:buAutoNum type="arabicPeriod"/>
            </a:pPr>
            <a:r>
              <a:rPr lang="ar-EG" dirty="0"/>
              <a:t>انقر على </a:t>
            </a:r>
            <a:r>
              <a:rPr lang="ar-EG" b="1" dirty="0"/>
              <a:t>معلومات زائفة</a:t>
            </a:r>
            <a:r>
              <a:rPr lang="ar-EG" dirty="0"/>
              <a:t>، ثم حدِّد نوع المعلومات الزائفة.</a:t>
            </a:r>
          </a:p>
          <a:p>
            <a:pPr marL="457200" indent="-457200" algn="r" rtl="1">
              <a:buFont typeface="+mj-lt"/>
              <a:buAutoNum type="arabicPeriod"/>
            </a:pPr>
            <a:r>
              <a:rPr lang="ar-EG" dirty="0"/>
              <a:t>انقر على </a:t>
            </a:r>
            <a:r>
              <a:rPr lang="ar-EG" b="1" dirty="0"/>
              <a:t>إرسال</a:t>
            </a:r>
            <a:r>
              <a:rPr lang="ar-EG" dirty="0"/>
              <a:t>.</a:t>
            </a:r>
          </a:p>
          <a:p>
            <a:pPr algn="r" rtl="1"/>
            <a:r>
              <a:rPr lang="ar-EG" dirty="0"/>
              <a:t>تعرَّف على المزيد عن سبب </a:t>
            </a:r>
            <a:r>
              <a:rPr lang="ar-EG" dirty="0">
                <a:hlinkClick r:id="rId3"/>
              </a:rPr>
              <a:t>مطالبتك بإرسال ملاحظات بشأن شيء ما على فيسبوك.</a:t>
            </a:r>
            <a:endParaRPr lang="ar-EG" dirty="0"/>
          </a:p>
        </p:txBody>
      </p:sp>
      <p:sp>
        <p:nvSpPr>
          <p:cNvPr id="5" name="TextBox 4">
            <a:extLst>
              <a:ext uri="{FF2B5EF4-FFF2-40B4-BE49-F238E27FC236}">
                <a16:creationId xmlns:a16="http://schemas.microsoft.com/office/drawing/2014/main" id="{D811A877-4ED4-F040-992A-0694E2597BFC}"/>
              </a:ext>
            </a:extLst>
          </p:cNvPr>
          <p:cNvSpPr txBox="1"/>
          <p:nvPr/>
        </p:nvSpPr>
        <p:spPr>
          <a:xfrm>
            <a:off x="947631" y="12258040"/>
            <a:ext cx="151321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2" name="Text Placeholder 6">
            <a:extLst>
              <a:ext uri="{FF2B5EF4-FFF2-40B4-BE49-F238E27FC236}">
                <a16:creationId xmlns:a16="http://schemas.microsoft.com/office/drawing/2014/main" id="{53F77129-B42E-0B4D-8D89-D3AD838A669E}"/>
              </a:ext>
            </a:extLst>
          </p:cNvPr>
          <p:cNvSpPr txBox="1">
            <a:spLocks/>
          </p:cNvSpPr>
          <p:nvPr/>
        </p:nvSpPr>
        <p:spPr>
          <a:xfrm>
            <a:off x="933450" y="4225838"/>
            <a:ext cx="11869737" cy="1765665"/>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كيفية الإبلاغ عن المعلومات الخاطئة على </a:t>
            </a:r>
            <a:r>
              <a:rPr lang="ar-EG" sz="6000" spc="260" dirty="0">
                <a:solidFill>
                  <a:srgbClr val="1C2B33"/>
                </a:solidFill>
                <a:latin typeface="Optimistic Display" panose="020B0603020203020204" pitchFamily="34" charset="0"/>
                <a:cs typeface="Optimistic Display" panose="020B0603020203020204" pitchFamily="34" charset="0"/>
                <a:sym typeface="Arial"/>
                <a:hlinkClick r:id="rId5"/>
              </a:rPr>
              <a:t>فيسبوك</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9" name="TextBox 18">
            <a:extLst>
              <a:ext uri="{FF2B5EF4-FFF2-40B4-BE49-F238E27FC236}">
                <a16:creationId xmlns:a16="http://schemas.microsoft.com/office/drawing/2014/main" id="{42B9388C-A880-FB40-A5AF-55BF71D1485A}"/>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71</a:t>
            </a:fld>
            <a:endParaRPr lang="en-US" dirty="0"/>
          </a:p>
        </p:txBody>
      </p:sp>
      <p:pic>
        <p:nvPicPr>
          <p:cNvPr id="23" name="Picture 22">
            <a:extLst>
              <a:ext uri="{FF2B5EF4-FFF2-40B4-BE49-F238E27FC236}">
                <a16:creationId xmlns:a16="http://schemas.microsoft.com/office/drawing/2014/main" id="{0D829E1E-2276-ED47-B841-41353E3FD33B}"/>
              </a:ext>
            </a:extLst>
          </p:cNvPr>
          <p:cNvPicPr>
            <a:picLocks noChangeAspect="1"/>
          </p:cNvPicPr>
          <p:nvPr/>
        </p:nvPicPr>
        <p:blipFill rotWithShape="1">
          <a:blip r:embed="rId6"/>
          <a:srcRect b="10230"/>
          <a:stretch/>
        </p:blipFill>
        <p:spPr>
          <a:xfrm>
            <a:off x="17182172" y="2493671"/>
            <a:ext cx="5056456" cy="8899785"/>
          </a:xfrm>
          <a:prstGeom prst="rect">
            <a:avLst/>
          </a:prstGeom>
        </p:spPr>
      </p:pic>
    </p:spTree>
    <p:extLst>
      <p:ext uri="{BB962C8B-B14F-4D97-AF65-F5344CB8AC3E}">
        <p14:creationId xmlns:p14="http://schemas.microsoft.com/office/powerpoint/2010/main" val="122118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5" name="TextBox 4">
            <a:extLst>
              <a:ext uri="{FF2B5EF4-FFF2-40B4-BE49-F238E27FC236}">
                <a16:creationId xmlns:a16="http://schemas.microsoft.com/office/drawing/2014/main" id="{3B9E125E-417F-914D-A75E-4759B937AEC9}"/>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ليونز، ت. (23 مايو ، 2018). أسئلة صعبة: ما هي استراتيجية فيسبوك لوقف الأخبار الكاذبة؟ فيسبوك.</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6" name="Text Placeholder 6">
            <a:extLst>
              <a:ext uri="{FF2B5EF4-FFF2-40B4-BE49-F238E27FC236}">
                <a16:creationId xmlns:a16="http://schemas.microsoft.com/office/drawing/2014/main" id="{FE821258-FFF1-384A-9762-EF321BF38353}"/>
              </a:ext>
            </a:extLst>
          </p:cNvPr>
          <p:cNvSpPr txBox="1">
            <a:spLocks/>
          </p:cNvSpPr>
          <p:nvPr/>
        </p:nvSpPr>
        <p:spPr>
          <a:xfrm>
            <a:off x="933450" y="3772376"/>
            <a:ext cx="22302124" cy="803362"/>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fontAlgn="base">
              <a:lnSpc>
                <a:spcPts val="7200"/>
              </a:lnSpc>
              <a:spcAft>
                <a:spcPts val="0"/>
              </a:spcAft>
              <a:buFont typeface="Optimistic Text"/>
              <a:buNone/>
              <a:defRPr/>
            </a:pPr>
            <a:r>
              <a:rPr lang="ar-EG" sz="6000" spc="260" dirty="0">
                <a:solidFill>
                  <a:srgbClr val="1C2B33"/>
                </a:solidFill>
                <a:latin typeface="Optimistic Display" panose="020B0603020203020204" pitchFamily="34" charset="0"/>
                <a:cs typeface="Optimistic Display" panose="020B0603020203020204" pitchFamily="34" charset="0"/>
                <a:sym typeface="Arial"/>
              </a:rPr>
              <a:t>كيف يتصدى فيسبوك للمعلومات المضللة</a:t>
            </a:r>
            <a:endParaRPr lang="en-US" sz="6000" spc="260" dirty="0">
              <a:solidFill>
                <a:srgbClr val="1C2B33"/>
              </a:solidFill>
              <a:latin typeface="Optimistic Display" panose="020B0603020203020204" pitchFamily="34" charset="0"/>
              <a:cs typeface="Optimistic Display" panose="020B0603020203020204" pitchFamily="34" charset="0"/>
              <a:sym typeface="Arial"/>
            </a:endParaRPr>
          </a:p>
        </p:txBody>
      </p:sp>
      <p:sp>
        <p:nvSpPr>
          <p:cNvPr id="17" name="Rectangle 16">
            <a:extLst>
              <a:ext uri="{FF2B5EF4-FFF2-40B4-BE49-F238E27FC236}">
                <a16:creationId xmlns:a16="http://schemas.microsoft.com/office/drawing/2014/main" id="{AAF3208A-A940-6640-8CF8-AF06CF79D3C3}"/>
              </a:ext>
            </a:extLst>
          </p:cNvPr>
          <p:cNvSpPr/>
          <p:nvPr/>
        </p:nvSpPr>
        <p:spPr>
          <a:xfrm>
            <a:off x="953164" y="5162107"/>
            <a:ext cx="54492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Text Placeholder 3">
            <a:extLst>
              <a:ext uri="{FF2B5EF4-FFF2-40B4-BE49-F238E27FC236}">
                <a16:creationId xmlns:a16="http://schemas.microsoft.com/office/drawing/2014/main" id="{ABE27D70-FA1C-0F4D-813A-B124F8D1764A}"/>
              </a:ext>
            </a:extLst>
          </p:cNvPr>
          <p:cNvSpPr txBox="1">
            <a:spLocks/>
          </p:cNvSpPr>
          <p:nvPr/>
        </p:nvSpPr>
        <p:spPr>
          <a:xfrm>
            <a:off x="1402970" y="5531484"/>
            <a:ext cx="4542218"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cap="all" spc="250" dirty="0">
                <a:solidFill>
                  <a:schemeClr val="accent2"/>
                </a:solidFill>
                <a:latin typeface="Optimistic Text" panose="020B0503020203020204" pitchFamily="34" charset="0"/>
                <a:sym typeface="Arial"/>
              </a:rPr>
              <a:t>01. إزالة</a:t>
            </a:r>
          </a:p>
          <a:p>
            <a:pPr algn="r" defTabSz="1828800" rtl="1">
              <a:lnSpc>
                <a:spcPts val="4200"/>
              </a:lnSpc>
              <a:spcAft>
                <a:spcPts val="1800"/>
              </a:spcAft>
              <a:buNone/>
            </a:pPr>
            <a:r>
              <a:rPr lang="ar-EG" sz="2800" spc="40" dirty="0">
                <a:latin typeface="Optimistic Text" panose="020B0503020203020204" pitchFamily="34" charset="0"/>
                <a:sym typeface="Arial"/>
              </a:rPr>
              <a:t>يزيل أي محتوى ينتهك معايير مجتمع فيسبوك.</a:t>
            </a:r>
            <a:endParaRPr lang="en-US" sz="2800" spc="40" dirty="0">
              <a:latin typeface="Optimistic Text" panose="020B0503020203020204" pitchFamily="34" charset="0"/>
              <a:sym typeface="Arial"/>
            </a:endParaRPr>
          </a:p>
        </p:txBody>
      </p:sp>
      <p:sp>
        <p:nvSpPr>
          <p:cNvPr id="19" name="Rectangle 18">
            <a:extLst>
              <a:ext uri="{FF2B5EF4-FFF2-40B4-BE49-F238E27FC236}">
                <a16:creationId xmlns:a16="http://schemas.microsoft.com/office/drawing/2014/main" id="{66A10557-04C6-4244-86A7-5DA3E0CC7C97}"/>
              </a:ext>
            </a:extLst>
          </p:cNvPr>
          <p:cNvSpPr/>
          <p:nvPr/>
        </p:nvSpPr>
        <p:spPr>
          <a:xfrm>
            <a:off x="6569075" y="5162107"/>
            <a:ext cx="9205912"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0" name="Text Placeholder 3">
            <a:extLst>
              <a:ext uri="{FF2B5EF4-FFF2-40B4-BE49-F238E27FC236}">
                <a16:creationId xmlns:a16="http://schemas.microsoft.com/office/drawing/2014/main" id="{96931B85-4A60-2549-AE4F-155ECCCD8982}"/>
              </a:ext>
            </a:extLst>
          </p:cNvPr>
          <p:cNvSpPr txBox="1">
            <a:spLocks/>
          </p:cNvSpPr>
          <p:nvPr/>
        </p:nvSpPr>
        <p:spPr>
          <a:xfrm>
            <a:off x="7018881" y="5531484"/>
            <a:ext cx="8298906" cy="45269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cap="all" spc="250" dirty="0">
                <a:solidFill>
                  <a:schemeClr val="accent2"/>
                </a:solidFill>
                <a:latin typeface="Optimistic Text" panose="020B0503020203020204" pitchFamily="34" charset="0"/>
                <a:sym typeface="Arial"/>
              </a:rPr>
              <a:t>02. تقليل</a:t>
            </a:r>
          </a:p>
          <a:p>
            <a:pPr algn="r" defTabSz="1828800" rtl="1">
              <a:lnSpc>
                <a:spcPts val="4200"/>
              </a:lnSpc>
              <a:spcAft>
                <a:spcPts val="1800"/>
              </a:spcAft>
              <a:buNone/>
            </a:pPr>
            <a:r>
              <a:rPr lang="ar-EG" sz="2800" spc="40" dirty="0">
                <a:latin typeface="Optimistic Text" panose="020B0503020203020204" pitchFamily="34" charset="0"/>
                <a:sym typeface="Arial"/>
              </a:rPr>
              <a:t>يقلل من تأثير المحتوى الخاطئ أو المضلل عن طريق تقليل ظهوره في آخر الأخبار أو نتائج البحث. يقلل من توزيع المجموعات التي تنشر معلومات مضللة عن طريق إزالتها من المجموعات الموصى بها للانضمام وإظهار مشاركاتها أقل في آخر الأخبار أعضاء المجموعة.</a:t>
            </a:r>
            <a:endParaRPr lang="en-US" sz="2800" spc="40" dirty="0">
              <a:latin typeface="Optimistic Text" panose="020B0503020203020204" pitchFamily="34" charset="0"/>
              <a:sym typeface="Arial"/>
            </a:endParaRPr>
          </a:p>
        </p:txBody>
      </p:sp>
      <p:sp>
        <p:nvSpPr>
          <p:cNvPr id="21" name="Rectangle 20">
            <a:extLst>
              <a:ext uri="{FF2B5EF4-FFF2-40B4-BE49-F238E27FC236}">
                <a16:creationId xmlns:a16="http://schemas.microsoft.com/office/drawing/2014/main" id="{ABDE2F57-0A9F-A64C-8C67-4D0979102C48}"/>
              </a:ext>
            </a:extLst>
          </p:cNvPr>
          <p:cNvSpPr/>
          <p:nvPr/>
        </p:nvSpPr>
        <p:spPr>
          <a:xfrm>
            <a:off x="15957550" y="5162107"/>
            <a:ext cx="7278024" cy="5429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2" name="Text Placeholder 3">
            <a:extLst>
              <a:ext uri="{FF2B5EF4-FFF2-40B4-BE49-F238E27FC236}">
                <a16:creationId xmlns:a16="http://schemas.microsoft.com/office/drawing/2014/main" id="{E7495E24-A2A0-724C-8185-6872794A69CB}"/>
              </a:ext>
            </a:extLst>
          </p:cNvPr>
          <p:cNvSpPr txBox="1">
            <a:spLocks/>
          </p:cNvSpPr>
          <p:nvPr/>
        </p:nvSpPr>
        <p:spPr>
          <a:xfrm>
            <a:off x="16407356" y="5531484"/>
            <a:ext cx="5913817"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cap="all" spc="250" dirty="0">
                <a:solidFill>
                  <a:schemeClr val="accent2"/>
                </a:solidFill>
                <a:latin typeface="Optimistic Text" panose="020B0503020203020204" pitchFamily="34" charset="0"/>
                <a:sym typeface="Arial"/>
              </a:rPr>
              <a:t>03. إعلام</a:t>
            </a:r>
          </a:p>
          <a:p>
            <a:pPr algn="r" defTabSz="1828800" rtl="1">
              <a:lnSpc>
                <a:spcPts val="4200"/>
              </a:lnSpc>
              <a:spcAft>
                <a:spcPts val="1800"/>
              </a:spcAft>
              <a:buNone/>
            </a:pPr>
            <a:r>
              <a:rPr lang="ar-EG" sz="2800" spc="40" dirty="0">
                <a:latin typeface="Optimistic Text" panose="020B0503020203020204" pitchFamily="34" charset="0"/>
                <a:sym typeface="Arial"/>
              </a:rPr>
              <a:t>يستخدم مدقق حقائق مستقل لمراجعة المحتوى ويقدم إشعارات وعلامات تحذير للمحتوى المشكوك فيه.</a:t>
            </a:r>
            <a:endParaRPr lang="en-US" sz="2800" spc="40" dirty="0">
              <a:latin typeface="Optimistic Text" panose="020B0503020203020204" pitchFamily="34" charset="0"/>
              <a:sym typeface="Arial"/>
            </a:endParaRPr>
          </a:p>
        </p:txBody>
      </p:sp>
    </p:spTree>
    <p:extLst>
      <p:ext uri="{BB962C8B-B14F-4D97-AF65-F5344CB8AC3E}">
        <p14:creationId xmlns:p14="http://schemas.microsoft.com/office/powerpoint/2010/main" val="380067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5" name="TextBox 4">
            <a:extLst>
              <a:ext uri="{FF2B5EF4-FFF2-40B4-BE49-F238E27FC236}">
                <a16:creationId xmlns:a16="http://schemas.microsoft.com/office/drawing/2014/main" id="{F117288B-FE5D-BF47-BA90-E32F67FC73D9}"/>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6" name="Rectangle 5">
            <a:extLst>
              <a:ext uri="{FF2B5EF4-FFF2-40B4-BE49-F238E27FC236}">
                <a16:creationId xmlns:a16="http://schemas.microsoft.com/office/drawing/2014/main" id="{1627FE60-5085-9B46-A9FA-3CAED846190C}"/>
              </a:ext>
            </a:extLst>
          </p:cNvPr>
          <p:cNvSpPr/>
          <p:nvPr/>
        </p:nvSpPr>
        <p:spPr>
          <a:xfrm>
            <a:off x="953163" y="5162107"/>
            <a:ext cx="11011824" cy="443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8" name="TextBox 7">
            <a:extLst>
              <a:ext uri="{FF2B5EF4-FFF2-40B4-BE49-F238E27FC236}">
                <a16:creationId xmlns:a16="http://schemas.microsoft.com/office/drawing/2014/main" id="{59D67F9E-C4B7-9C4E-BC6E-849869CB9A56}"/>
              </a:ext>
            </a:extLst>
          </p:cNvPr>
          <p:cNvSpPr txBox="1"/>
          <p:nvPr/>
        </p:nvSpPr>
        <p:spPr>
          <a:xfrm>
            <a:off x="951534" y="2823712"/>
            <a:ext cx="22267239"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التصدي للمعلومات المضللة والمعلومات الخاطئة: مراجعة</a:t>
            </a:r>
            <a:endParaRPr lang="en-US" sz="2800" b="1" cap="all" spc="250" dirty="0">
              <a:solidFill>
                <a:schemeClr val="accent1"/>
              </a:solidFill>
              <a:latin typeface="Optimistic Text" panose="020B0503020203020204" pitchFamily="34" charset="0"/>
            </a:endParaRPr>
          </a:p>
        </p:txBody>
      </p:sp>
      <p:sp>
        <p:nvSpPr>
          <p:cNvPr id="9" name="Text Placeholder 3">
            <a:extLst>
              <a:ext uri="{FF2B5EF4-FFF2-40B4-BE49-F238E27FC236}">
                <a16:creationId xmlns:a16="http://schemas.microsoft.com/office/drawing/2014/main" id="{E6757DCC-F360-4D43-9656-E3D25B88D7C8}"/>
              </a:ext>
            </a:extLst>
          </p:cNvPr>
          <p:cNvSpPr txBox="1">
            <a:spLocks/>
          </p:cNvSpPr>
          <p:nvPr/>
        </p:nvSpPr>
        <p:spPr>
          <a:xfrm>
            <a:off x="1402969" y="5531485"/>
            <a:ext cx="9342817" cy="20123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02.</a:t>
            </a:r>
          </a:p>
          <a:p>
            <a:pPr algn="r" defTabSz="1828800" rtl="1">
              <a:lnSpc>
                <a:spcPts val="4200"/>
              </a:lnSpc>
              <a:spcAft>
                <a:spcPts val="1800"/>
              </a:spcAft>
              <a:buNone/>
            </a:pPr>
            <a:r>
              <a:rPr lang="ar-EG" sz="2800" spc="40" dirty="0">
                <a:latin typeface="Optimistic Text" panose="020B0503020203020204" pitchFamily="34" charset="0"/>
                <a:sym typeface="Arial"/>
              </a:rPr>
              <a:t>ماذا كان رد فعلك العاطفي؟ هل تغير شعورك الآن؟</a:t>
            </a:r>
            <a:endParaRPr lang="en-US" sz="2800" spc="40" dirty="0">
              <a:latin typeface="Optimistic Text" panose="020B0503020203020204" pitchFamily="34" charset="0"/>
              <a:sym typeface="Arial"/>
            </a:endParaRPr>
          </a:p>
        </p:txBody>
      </p:sp>
      <p:sp>
        <p:nvSpPr>
          <p:cNvPr id="10" name="Title 2">
            <a:extLst>
              <a:ext uri="{FF2B5EF4-FFF2-40B4-BE49-F238E27FC236}">
                <a16:creationId xmlns:a16="http://schemas.microsoft.com/office/drawing/2014/main" id="{7D466C2D-A6A5-2340-92AE-5CF2E816B5D5}"/>
              </a:ext>
            </a:extLst>
          </p:cNvPr>
          <p:cNvSpPr txBox="1">
            <a:spLocks/>
          </p:cNvSpPr>
          <p:nvPr/>
        </p:nvSpPr>
        <p:spPr>
          <a:xfrm>
            <a:off x="932689" y="2194560"/>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الذاتي</a:t>
            </a:r>
            <a:endParaRPr lang="en-US" dirty="0"/>
          </a:p>
        </p:txBody>
      </p:sp>
      <p:sp>
        <p:nvSpPr>
          <p:cNvPr id="14" name="Rectangle 13">
            <a:extLst>
              <a:ext uri="{FF2B5EF4-FFF2-40B4-BE49-F238E27FC236}">
                <a16:creationId xmlns:a16="http://schemas.microsoft.com/office/drawing/2014/main" id="{F9185A24-9997-4E44-A1EB-90AD0091700F}"/>
              </a:ext>
            </a:extLst>
          </p:cNvPr>
          <p:cNvSpPr/>
          <p:nvPr/>
        </p:nvSpPr>
        <p:spPr>
          <a:xfrm>
            <a:off x="12206950" y="5162107"/>
            <a:ext cx="11011824" cy="443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Text Placeholder 3">
            <a:extLst>
              <a:ext uri="{FF2B5EF4-FFF2-40B4-BE49-F238E27FC236}">
                <a16:creationId xmlns:a16="http://schemas.microsoft.com/office/drawing/2014/main" id="{922771D1-96D3-884B-92F5-7C2E91CB2B5A}"/>
              </a:ext>
            </a:extLst>
          </p:cNvPr>
          <p:cNvSpPr txBox="1">
            <a:spLocks/>
          </p:cNvSpPr>
          <p:nvPr/>
        </p:nvSpPr>
        <p:spPr>
          <a:xfrm>
            <a:off x="12656756" y="5531485"/>
            <a:ext cx="9342817" cy="20123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فكر في المحتوى الذي شاركته مؤخرًا عبر الإنترنت. لماذا شاركته؟ كيف تعتقد أن منشئ المحتوى يريدك أن تشعر؟</a:t>
            </a:r>
            <a:endParaRPr lang="en-US" sz="2800" spc="40" dirty="0">
              <a:latin typeface="Optimistic Text" panose="020B0503020203020204" pitchFamily="34" charset="0"/>
              <a:sym typeface="Arial"/>
            </a:endParaRPr>
          </a:p>
        </p:txBody>
      </p:sp>
    </p:spTree>
    <p:extLst>
      <p:ext uri="{BB962C8B-B14F-4D97-AF65-F5344CB8AC3E}">
        <p14:creationId xmlns:p14="http://schemas.microsoft.com/office/powerpoint/2010/main" val="362896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5" name="TextBox 4">
            <a:extLst>
              <a:ext uri="{FF2B5EF4-FFF2-40B4-BE49-F238E27FC236}">
                <a16:creationId xmlns:a16="http://schemas.microsoft.com/office/drawing/2014/main" id="{ABA4E353-2A99-5248-BE70-3A88F8D4FC66}"/>
              </a:ext>
            </a:extLst>
          </p:cNvPr>
          <p:cNvSpPr txBox="1"/>
          <p:nvPr/>
        </p:nvSpPr>
        <p:spPr>
          <a:xfrm>
            <a:off x="947631" y="11963400"/>
            <a:ext cx="7816956" cy="8191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6" name="Rectangle 5">
            <a:extLst>
              <a:ext uri="{FF2B5EF4-FFF2-40B4-BE49-F238E27FC236}">
                <a16:creationId xmlns:a16="http://schemas.microsoft.com/office/drawing/2014/main" id="{2BBA9C37-33B4-724D-8045-4A1BD6E1A99B}"/>
              </a:ext>
            </a:extLst>
          </p:cNvPr>
          <p:cNvSpPr/>
          <p:nvPr/>
        </p:nvSpPr>
        <p:spPr>
          <a:xfrm>
            <a:off x="13138150" y="0"/>
            <a:ext cx="11249024"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
                <a:srgbClr val="1C2B33"/>
              </a:buClr>
              <a:buSzTx/>
              <a:buFont typeface="Optimistic Text"/>
              <a:buNone/>
              <a:tabLst/>
              <a:defRPr/>
            </a:pPr>
            <a:endParaRPr kumimoji="0" lang="en-US" sz="2400" b="0" i="0" u="none" strike="noStrike" kern="0" cap="none" spc="50" normalizeH="0" baseline="0" noProof="0" dirty="0">
              <a:ln>
                <a:noFill/>
              </a:ln>
              <a:solidFill>
                <a:srgbClr val="1C2B33"/>
              </a:solidFill>
              <a:effectLst/>
              <a:uLnTx/>
              <a:uFillTx/>
              <a:latin typeface="Optimistic Text"/>
              <a:ea typeface="+mn-ea"/>
              <a:cs typeface="Optimistic Text" panose="020B0503020203020204" pitchFamily="34" charset="0"/>
              <a:sym typeface="Arial"/>
            </a:endParaRPr>
          </a:p>
        </p:txBody>
      </p:sp>
      <p:sp>
        <p:nvSpPr>
          <p:cNvPr id="8" name="Title 2">
            <a:extLst>
              <a:ext uri="{FF2B5EF4-FFF2-40B4-BE49-F238E27FC236}">
                <a16:creationId xmlns:a16="http://schemas.microsoft.com/office/drawing/2014/main" id="{574EE943-2F25-AA43-8BD6-BB197DA3C85B}"/>
              </a:ext>
            </a:extLst>
          </p:cNvPr>
          <p:cNvSpPr txBox="1">
            <a:spLocks/>
          </p:cNvSpPr>
          <p:nvPr/>
        </p:nvSpPr>
        <p:spPr>
          <a:xfrm>
            <a:off x="3749675" y="6141720"/>
            <a:ext cx="8730891" cy="1432560"/>
          </a:xfrm>
          <a:prstGeom prst="rect">
            <a:avLst/>
          </a:prstGeom>
        </p:spPr>
        <p:txBody>
          <a:bodyPr vert="horz" lIns="0" tIns="0" rIns="0" bIns="0" rtlCol="0" anchor="ctr"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rtl="1">
              <a:lnSpc>
                <a:spcPts val="8640"/>
              </a:lnSpc>
              <a:defRPr/>
            </a:pPr>
            <a:r>
              <a:rPr lang="ar-EG" dirty="0">
                <a:solidFill>
                  <a:srgbClr val="1C2B33"/>
                </a:solidFill>
              </a:rPr>
              <a:t>الحديث عن المعلومات الخاطئة</a:t>
            </a:r>
            <a:endParaRPr lang="en-US" dirty="0">
              <a:solidFill>
                <a:srgbClr val="1C2B33"/>
              </a:solidFill>
            </a:endParaRPr>
          </a:p>
        </p:txBody>
      </p:sp>
      <p:sp>
        <p:nvSpPr>
          <p:cNvPr id="9" name="Text Placeholder 3">
            <a:extLst>
              <a:ext uri="{FF2B5EF4-FFF2-40B4-BE49-F238E27FC236}">
                <a16:creationId xmlns:a16="http://schemas.microsoft.com/office/drawing/2014/main" id="{EECB54A9-490E-D346-944C-FF0080B4BE9E}"/>
              </a:ext>
            </a:extLst>
          </p:cNvPr>
          <p:cNvSpPr txBox="1">
            <a:spLocks/>
          </p:cNvSpPr>
          <p:nvPr/>
        </p:nvSpPr>
        <p:spPr>
          <a:xfrm>
            <a:off x="14077950" y="4838570"/>
            <a:ext cx="9375775" cy="403886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lvl="0" algn="r" defTabSz="1828800" rtl="1">
              <a:lnSpc>
                <a:spcPts val="4200"/>
              </a:lnSpc>
              <a:spcAft>
                <a:spcPts val="1800"/>
              </a:spcAft>
              <a:buNone/>
            </a:pPr>
            <a:r>
              <a:rPr lang="ar-EG" sz="2800" spc="40" dirty="0">
                <a:solidFill>
                  <a:srgbClr val="1C2B33"/>
                </a:solidFill>
                <a:latin typeface="Optimistic Text" panose="020B0503020203020204" pitchFamily="34" charset="0"/>
                <a:sym typeface="Arial"/>
              </a:rPr>
              <a:t>يمكن أن يكون التعامل مع </a:t>
            </a:r>
            <a:r>
              <a:rPr lang="ar-EG" sz="2800" b="1" spc="40" dirty="0">
                <a:solidFill>
                  <a:schemeClr val="accent1"/>
                </a:solidFill>
                <a:latin typeface="Optimistic Text" panose="020B0503020203020204" pitchFamily="34" charset="0"/>
                <a:sym typeface="Arial"/>
              </a:rPr>
              <a:t>المعلومات الخاطئة </a:t>
            </a:r>
            <a:r>
              <a:rPr lang="ar-EG" sz="2800" spc="40" dirty="0">
                <a:solidFill>
                  <a:srgbClr val="1C2B33"/>
                </a:solidFill>
                <a:latin typeface="Optimistic Text" panose="020B0503020203020204" pitchFamily="34" charset="0"/>
                <a:sym typeface="Arial"/>
              </a:rPr>
              <a:t>أمرًا معقدًا لأن الناس غالبًا لا يدركون مدى تأثيرها على حياتهم. يمكن أن يساعد تطوير مهارات </a:t>
            </a:r>
            <a:r>
              <a:rPr lang="ar-EG" sz="2800" b="1" spc="40" dirty="0">
                <a:solidFill>
                  <a:schemeClr val="accent1"/>
                </a:solidFill>
                <a:latin typeface="Optimistic Text" panose="020B0503020203020204" pitchFamily="34" charset="0"/>
                <a:sym typeface="Arial"/>
              </a:rPr>
              <a:t>الثقافة الإعلامية </a:t>
            </a:r>
            <a:r>
              <a:rPr lang="ar-EG" sz="2800" spc="40" dirty="0">
                <a:solidFill>
                  <a:srgbClr val="1C2B33"/>
                </a:solidFill>
                <a:latin typeface="Optimistic Text" panose="020B0503020203020204" pitchFamily="34" charset="0"/>
                <a:sym typeface="Arial"/>
              </a:rPr>
              <a:t>في تمكينك من أن تكون مستهلكًا أكثر أهمية، ومنشئًا، ومشاركًا للمحتوى عبر الإنترنت.</a:t>
            </a:r>
          </a:p>
          <a:p>
            <a:pPr lvl="0" algn="r" defTabSz="1828800" rtl="1">
              <a:lnSpc>
                <a:spcPts val="4200"/>
              </a:lnSpc>
              <a:spcAft>
                <a:spcPts val="1800"/>
              </a:spcAft>
              <a:buNone/>
            </a:pPr>
            <a:r>
              <a:rPr lang="ar-EG" sz="2800" spc="40" dirty="0">
                <a:solidFill>
                  <a:srgbClr val="1C2B33"/>
                </a:solidFill>
                <a:latin typeface="Optimistic Text" panose="020B0503020203020204" pitchFamily="34" charset="0"/>
                <a:sym typeface="Arial"/>
              </a:rPr>
              <a:t>يمكنك أيضًا مساعدة الآخرين على تطوير مهارات </a:t>
            </a:r>
            <a:r>
              <a:rPr lang="ar-EG" sz="2800" b="1" spc="40" dirty="0">
                <a:solidFill>
                  <a:schemeClr val="accent1"/>
                </a:solidFill>
                <a:latin typeface="Optimistic Text" panose="020B0503020203020204" pitchFamily="34" charset="0"/>
                <a:sym typeface="Arial"/>
              </a:rPr>
              <a:t>الثقافة الإعلامية </a:t>
            </a:r>
            <a:r>
              <a:rPr lang="ar-EG" sz="2800" spc="40" dirty="0">
                <a:solidFill>
                  <a:srgbClr val="1C2B33"/>
                </a:solidFill>
                <a:latin typeface="Optimistic Text" panose="020B0503020203020204" pitchFamily="34" charset="0"/>
                <a:sym typeface="Arial"/>
              </a:rPr>
              <a:t>ووقف انتشار المعلومات الخاطئة. لكن الحديث عن المعلومات الخاطئة يمكن أن يكون تحديًا، خاصة مع العائلة والأصدقاء.</a:t>
            </a:r>
            <a:endParaRPr lang="en-US" sz="2800" spc="40" dirty="0">
              <a:solidFill>
                <a:srgbClr val="1C2B33"/>
              </a:solidFill>
              <a:latin typeface="Optimistic Text" panose="020B0503020203020204" pitchFamily="34" charset="0"/>
              <a:sym typeface="Arial"/>
            </a:endParaRPr>
          </a:p>
        </p:txBody>
      </p:sp>
      <p:sp>
        <p:nvSpPr>
          <p:cNvPr id="10" name="Google Shape;610;p78">
            <a:extLst>
              <a:ext uri="{FF2B5EF4-FFF2-40B4-BE49-F238E27FC236}">
                <a16:creationId xmlns:a16="http://schemas.microsoft.com/office/drawing/2014/main" id="{4721D31A-B394-C144-B24D-0300B157EC60}"/>
              </a:ext>
            </a:extLst>
          </p:cNvPr>
          <p:cNvSpPr/>
          <p:nvPr/>
        </p:nvSpPr>
        <p:spPr>
          <a:xfrm>
            <a:off x="932821" y="5721272"/>
            <a:ext cx="2310688" cy="2273456"/>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accent2"/>
          </a:solidFill>
          <a:ln w="9525" cap="flat" cmpd="sng">
            <a:solidFill>
              <a:schemeClr val="bg2"/>
            </a:solid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endParaRPr sz="9000" b="0" i="0" u="none" strike="noStrike" cap="none">
              <a:solidFill>
                <a:srgbClr val="000000"/>
              </a:solidFill>
              <a:latin typeface="Calibri"/>
              <a:ea typeface="Calibri"/>
              <a:cs typeface="Calibri"/>
              <a:sym typeface="Calibri"/>
            </a:endParaRPr>
          </a:p>
        </p:txBody>
      </p:sp>
      <p:grpSp>
        <p:nvGrpSpPr>
          <p:cNvPr id="24" name="Google Shape;1677;p92">
            <a:extLst>
              <a:ext uri="{FF2B5EF4-FFF2-40B4-BE49-F238E27FC236}">
                <a16:creationId xmlns:a16="http://schemas.microsoft.com/office/drawing/2014/main" id="{2FE53D58-79B0-7541-B566-21D5C0206203}"/>
              </a:ext>
            </a:extLst>
          </p:cNvPr>
          <p:cNvGrpSpPr/>
          <p:nvPr/>
        </p:nvGrpSpPr>
        <p:grpSpPr>
          <a:xfrm>
            <a:off x="1536806" y="6312865"/>
            <a:ext cx="1102718" cy="1090271"/>
            <a:chOff x="1621007" y="131104"/>
            <a:chExt cx="75658" cy="74804"/>
          </a:xfrm>
          <a:solidFill>
            <a:schemeClr val="bg1"/>
          </a:solidFill>
        </p:grpSpPr>
        <p:sp>
          <p:nvSpPr>
            <p:cNvPr id="25" name="Google Shape;1678;p92">
              <a:extLst>
                <a:ext uri="{FF2B5EF4-FFF2-40B4-BE49-F238E27FC236}">
                  <a16:creationId xmlns:a16="http://schemas.microsoft.com/office/drawing/2014/main" id="{3BA21F99-5AD2-6348-9FD0-72C17C4CBF2C}"/>
                </a:ext>
              </a:extLst>
            </p:cNvPr>
            <p:cNvSpPr/>
            <p:nvPr/>
          </p:nvSpPr>
          <p:spPr>
            <a:xfrm>
              <a:off x="1621007" y="131104"/>
              <a:ext cx="54546" cy="50418"/>
            </a:xfrm>
            <a:custGeom>
              <a:avLst/>
              <a:gdLst/>
              <a:ahLst/>
              <a:cxnLst/>
              <a:rect l="l" t="t" r="r" b="b"/>
              <a:pathLst>
                <a:path w="54546" h="50418" extrusionOk="0">
                  <a:moveTo>
                    <a:pt x="18110" y="50418"/>
                  </a:moveTo>
                  <a:cubicBezTo>
                    <a:pt x="18681" y="50418"/>
                    <a:pt x="19240" y="50253"/>
                    <a:pt x="19748" y="49949"/>
                  </a:cubicBezTo>
                  <a:lnTo>
                    <a:pt x="36880" y="39738"/>
                  </a:lnTo>
                  <a:cubicBezTo>
                    <a:pt x="37223" y="39522"/>
                    <a:pt x="37630" y="39408"/>
                    <a:pt x="38036" y="39408"/>
                  </a:cubicBezTo>
                  <a:lnTo>
                    <a:pt x="50241" y="39408"/>
                  </a:lnTo>
                  <a:cubicBezTo>
                    <a:pt x="51981" y="39408"/>
                    <a:pt x="53454" y="38061"/>
                    <a:pt x="53606" y="36321"/>
                  </a:cubicBezTo>
                  <a:cubicBezTo>
                    <a:pt x="54546" y="25298"/>
                    <a:pt x="54546" y="14109"/>
                    <a:pt x="53606" y="3086"/>
                  </a:cubicBezTo>
                  <a:cubicBezTo>
                    <a:pt x="53454" y="1358"/>
                    <a:pt x="51981" y="0"/>
                    <a:pt x="50241" y="0"/>
                  </a:cubicBezTo>
                  <a:lnTo>
                    <a:pt x="4305" y="0"/>
                  </a:lnTo>
                  <a:cubicBezTo>
                    <a:pt x="2565" y="0"/>
                    <a:pt x="1092" y="1358"/>
                    <a:pt x="952" y="3086"/>
                  </a:cubicBezTo>
                  <a:cubicBezTo>
                    <a:pt x="0" y="14109"/>
                    <a:pt x="0" y="25298"/>
                    <a:pt x="952" y="36321"/>
                  </a:cubicBezTo>
                  <a:cubicBezTo>
                    <a:pt x="1092" y="38061"/>
                    <a:pt x="2565" y="39408"/>
                    <a:pt x="4305" y="39408"/>
                  </a:cubicBezTo>
                  <a:lnTo>
                    <a:pt x="14439" y="39408"/>
                  </a:lnTo>
                  <a:cubicBezTo>
                    <a:pt x="14706" y="39408"/>
                    <a:pt x="14897" y="39611"/>
                    <a:pt x="14897" y="39865"/>
                  </a:cubicBezTo>
                  <a:lnTo>
                    <a:pt x="14897" y="47193"/>
                  </a:lnTo>
                  <a:cubicBezTo>
                    <a:pt x="14897" y="48361"/>
                    <a:pt x="15506" y="49403"/>
                    <a:pt x="16522" y="49987"/>
                  </a:cubicBezTo>
                  <a:cubicBezTo>
                    <a:pt x="17018" y="50266"/>
                    <a:pt x="17564" y="50418"/>
                    <a:pt x="18110" y="50418"/>
                  </a:cubicBezTo>
                  <a:close/>
                  <a:moveTo>
                    <a:pt x="14439" y="36664"/>
                  </a:moveTo>
                  <a:lnTo>
                    <a:pt x="4305" y="36664"/>
                  </a:lnTo>
                  <a:cubicBezTo>
                    <a:pt x="4013" y="36664"/>
                    <a:pt x="3708" y="36385"/>
                    <a:pt x="3683" y="36093"/>
                  </a:cubicBezTo>
                  <a:cubicBezTo>
                    <a:pt x="2755" y="25222"/>
                    <a:pt x="2755" y="14185"/>
                    <a:pt x="3683" y="3327"/>
                  </a:cubicBezTo>
                  <a:cubicBezTo>
                    <a:pt x="3708" y="3022"/>
                    <a:pt x="4013" y="2743"/>
                    <a:pt x="4305" y="2743"/>
                  </a:cubicBezTo>
                  <a:lnTo>
                    <a:pt x="50241" y="2743"/>
                  </a:lnTo>
                  <a:cubicBezTo>
                    <a:pt x="50545" y="2743"/>
                    <a:pt x="50838" y="3022"/>
                    <a:pt x="50876" y="3327"/>
                  </a:cubicBezTo>
                  <a:cubicBezTo>
                    <a:pt x="51790" y="14185"/>
                    <a:pt x="51790" y="25222"/>
                    <a:pt x="50876" y="36093"/>
                  </a:cubicBezTo>
                  <a:cubicBezTo>
                    <a:pt x="50838" y="36398"/>
                    <a:pt x="50545" y="36664"/>
                    <a:pt x="50241" y="36664"/>
                  </a:cubicBezTo>
                  <a:lnTo>
                    <a:pt x="38036" y="36664"/>
                  </a:lnTo>
                  <a:cubicBezTo>
                    <a:pt x="37134" y="36664"/>
                    <a:pt x="36245" y="36906"/>
                    <a:pt x="35458" y="37376"/>
                  </a:cubicBezTo>
                  <a:lnTo>
                    <a:pt x="18351" y="47586"/>
                  </a:lnTo>
                  <a:cubicBezTo>
                    <a:pt x="18148" y="47713"/>
                    <a:pt x="17970" y="47650"/>
                    <a:pt x="17881" y="47599"/>
                  </a:cubicBezTo>
                  <a:cubicBezTo>
                    <a:pt x="17805" y="47548"/>
                    <a:pt x="17652" y="47434"/>
                    <a:pt x="17652" y="47193"/>
                  </a:cubicBezTo>
                  <a:lnTo>
                    <a:pt x="17652" y="39865"/>
                  </a:lnTo>
                  <a:cubicBezTo>
                    <a:pt x="17652" y="38100"/>
                    <a:pt x="16217" y="36664"/>
                    <a:pt x="14439" y="36664"/>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26" name="Google Shape;1679;p92">
              <a:extLst>
                <a:ext uri="{FF2B5EF4-FFF2-40B4-BE49-F238E27FC236}">
                  <a16:creationId xmlns:a16="http://schemas.microsoft.com/office/drawing/2014/main" id="{A211F922-F059-0F49-8048-1A3575D0DC7E}"/>
                </a:ext>
              </a:extLst>
            </p:cNvPr>
            <p:cNvSpPr/>
            <p:nvPr/>
          </p:nvSpPr>
          <p:spPr>
            <a:xfrm>
              <a:off x="1637369" y="148517"/>
              <a:ext cx="59296" cy="57391"/>
            </a:xfrm>
            <a:custGeom>
              <a:avLst/>
              <a:gdLst/>
              <a:ahLst/>
              <a:cxnLst/>
              <a:rect l="l" t="t" r="r" b="b"/>
              <a:pathLst>
                <a:path w="59296" h="57391" extrusionOk="0">
                  <a:moveTo>
                    <a:pt x="58242" y="3086"/>
                  </a:moveTo>
                  <a:cubicBezTo>
                    <a:pt x="58089" y="1358"/>
                    <a:pt x="56616" y="0"/>
                    <a:pt x="54876" y="0"/>
                  </a:cubicBezTo>
                  <a:lnTo>
                    <a:pt x="42087" y="0"/>
                  </a:lnTo>
                  <a:cubicBezTo>
                    <a:pt x="41821" y="0"/>
                    <a:pt x="41617" y="203"/>
                    <a:pt x="41617" y="457"/>
                  </a:cubicBezTo>
                  <a:lnTo>
                    <a:pt x="41617" y="2298"/>
                  </a:lnTo>
                  <a:cubicBezTo>
                    <a:pt x="41617" y="2552"/>
                    <a:pt x="41821" y="2755"/>
                    <a:pt x="42087" y="2755"/>
                  </a:cubicBezTo>
                  <a:lnTo>
                    <a:pt x="54876" y="2755"/>
                  </a:lnTo>
                  <a:cubicBezTo>
                    <a:pt x="55181" y="2755"/>
                    <a:pt x="55473" y="3035"/>
                    <a:pt x="55511" y="3327"/>
                  </a:cubicBezTo>
                  <a:cubicBezTo>
                    <a:pt x="56540" y="15417"/>
                    <a:pt x="56540" y="27673"/>
                    <a:pt x="55511" y="39763"/>
                  </a:cubicBezTo>
                  <a:cubicBezTo>
                    <a:pt x="55473" y="40081"/>
                    <a:pt x="55194" y="40335"/>
                    <a:pt x="54876" y="40335"/>
                  </a:cubicBezTo>
                  <a:lnTo>
                    <a:pt x="41160" y="40335"/>
                  </a:lnTo>
                  <a:cubicBezTo>
                    <a:pt x="39395" y="40335"/>
                    <a:pt x="37947" y="41770"/>
                    <a:pt x="37947" y="43548"/>
                  </a:cubicBezTo>
                  <a:lnTo>
                    <a:pt x="37947" y="54178"/>
                  </a:lnTo>
                  <a:cubicBezTo>
                    <a:pt x="37947" y="54419"/>
                    <a:pt x="37807" y="54546"/>
                    <a:pt x="37706" y="54597"/>
                  </a:cubicBezTo>
                  <a:cubicBezTo>
                    <a:pt x="37617" y="54635"/>
                    <a:pt x="37426" y="54698"/>
                    <a:pt x="37236" y="54559"/>
                  </a:cubicBezTo>
                  <a:lnTo>
                    <a:pt x="18478" y="41262"/>
                  </a:lnTo>
                  <a:cubicBezTo>
                    <a:pt x="17627" y="40652"/>
                    <a:pt x="16611" y="40335"/>
                    <a:pt x="15570" y="40335"/>
                  </a:cubicBezTo>
                  <a:lnTo>
                    <a:pt x="3619" y="40335"/>
                  </a:lnTo>
                  <a:cubicBezTo>
                    <a:pt x="3302" y="40335"/>
                    <a:pt x="3009" y="40081"/>
                    <a:pt x="2984" y="39763"/>
                  </a:cubicBezTo>
                  <a:cubicBezTo>
                    <a:pt x="2921" y="38861"/>
                    <a:pt x="2844" y="37985"/>
                    <a:pt x="2781" y="37096"/>
                  </a:cubicBezTo>
                  <a:cubicBezTo>
                    <a:pt x="2755" y="36855"/>
                    <a:pt x="2552" y="36664"/>
                    <a:pt x="2324" y="36664"/>
                  </a:cubicBezTo>
                  <a:lnTo>
                    <a:pt x="482" y="36664"/>
                  </a:lnTo>
                  <a:cubicBezTo>
                    <a:pt x="215" y="36664"/>
                    <a:pt x="0" y="36893"/>
                    <a:pt x="25" y="37160"/>
                  </a:cubicBezTo>
                  <a:cubicBezTo>
                    <a:pt x="88" y="38100"/>
                    <a:pt x="177" y="39128"/>
                    <a:pt x="254" y="40017"/>
                  </a:cubicBezTo>
                  <a:cubicBezTo>
                    <a:pt x="393" y="41706"/>
                    <a:pt x="1917" y="43078"/>
                    <a:pt x="3619" y="43078"/>
                  </a:cubicBezTo>
                  <a:lnTo>
                    <a:pt x="15570" y="43078"/>
                  </a:lnTo>
                  <a:cubicBezTo>
                    <a:pt x="16040" y="43078"/>
                    <a:pt x="16497" y="43230"/>
                    <a:pt x="16891" y="43510"/>
                  </a:cubicBezTo>
                  <a:lnTo>
                    <a:pt x="35648" y="56794"/>
                  </a:lnTo>
                  <a:cubicBezTo>
                    <a:pt x="36195" y="57188"/>
                    <a:pt x="36842" y="57391"/>
                    <a:pt x="37490" y="57391"/>
                  </a:cubicBezTo>
                  <a:cubicBezTo>
                    <a:pt x="38138" y="57391"/>
                    <a:pt x="38798" y="57200"/>
                    <a:pt x="39370" y="56794"/>
                  </a:cubicBezTo>
                  <a:cubicBezTo>
                    <a:pt x="40246" y="56172"/>
                    <a:pt x="40703" y="55117"/>
                    <a:pt x="40703" y="54051"/>
                  </a:cubicBezTo>
                  <a:lnTo>
                    <a:pt x="40703" y="43548"/>
                  </a:lnTo>
                  <a:cubicBezTo>
                    <a:pt x="40703" y="43294"/>
                    <a:pt x="40919" y="43078"/>
                    <a:pt x="41160" y="43078"/>
                  </a:cubicBezTo>
                  <a:lnTo>
                    <a:pt x="54876" y="43078"/>
                  </a:lnTo>
                  <a:cubicBezTo>
                    <a:pt x="56616" y="43078"/>
                    <a:pt x="58089" y="41719"/>
                    <a:pt x="58242" y="39992"/>
                  </a:cubicBezTo>
                  <a:cubicBezTo>
                    <a:pt x="59296" y="27749"/>
                    <a:pt x="59296" y="15328"/>
                    <a:pt x="58242" y="3086"/>
                  </a:cubicBezTo>
                  <a:close/>
                </a:path>
              </a:pathLst>
            </a:custGeom>
            <a:grpFill/>
            <a:ln>
              <a:no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grpSp>
      <p:sp>
        <p:nvSpPr>
          <p:cNvPr id="11" name="TextBox 10">
            <a:extLst>
              <a:ext uri="{FF2B5EF4-FFF2-40B4-BE49-F238E27FC236}">
                <a16:creationId xmlns:a16="http://schemas.microsoft.com/office/drawing/2014/main" id="{749A5D7A-A384-4142-A627-498A24D1B084}"/>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74</a:t>
            </a:fld>
            <a:endParaRPr lang="en-US" dirty="0"/>
          </a:p>
        </p:txBody>
      </p:sp>
    </p:spTree>
    <p:extLst>
      <p:ext uri="{BB962C8B-B14F-4D97-AF65-F5344CB8AC3E}">
        <p14:creationId xmlns:p14="http://schemas.microsoft.com/office/powerpoint/2010/main" val="110662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7" name="Text Placeholder 6">
            <a:extLst>
              <a:ext uri="{FF2B5EF4-FFF2-40B4-BE49-F238E27FC236}">
                <a16:creationId xmlns:a16="http://schemas.microsoft.com/office/drawing/2014/main" id="{8F10397F-FDF0-B44A-9885-99A2E91C0619}"/>
              </a:ext>
            </a:extLst>
          </p:cNvPr>
          <p:cNvSpPr>
            <a:spLocks noGrp="1"/>
          </p:cNvSpPr>
          <p:nvPr>
            <p:ph type="body" sz="quarter" idx="10"/>
          </p:nvPr>
        </p:nvSpPr>
        <p:spPr>
          <a:xfrm>
            <a:off x="959675" y="3127848"/>
            <a:ext cx="22206712" cy="1426521"/>
          </a:xfrm>
        </p:spPr>
        <p:txBody>
          <a:bodyPr/>
          <a:lstStyle/>
          <a:p>
            <a:pPr algn="r" rtl="1" fontAlgn="base">
              <a:buNone/>
            </a:pPr>
            <a:r>
              <a:rPr lang="ar-EG" dirty="0"/>
              <a:t>ما هي بعض الاستراتيجيات التي يمكنك استخدامها للتواصل مع العائلة والأصدقاء لوقف انتشار المعلومات الخاطئة عند الاتصال بالإنترنت؟ ماذا لو قام شخص ما تعرفه أو تهتم به بمشاركة معلومات مضللة؟ كيف يمكنك مساعدته؟</a:t>
            </a:r>
          </a:p>
          <a:p>
            <a:pPr algn="r" rtl="1" fontAlgn="base">
              <a:buNone/>
            </a:pPr>
            <a:r>
              <a:rPr lang="ar-EG" dirty="0"/>
              <a:t>تشارك </a:t>
            </a:r>
            <a:r>
              <a:rPr lang="en-US" dirty="0"/>
              <a:t>PEN America، </a:t>
            </a:r>
            <a:r>
              <a:rPr lang="ar-EG" dirty="0"/>
              <a:t>وهي منظمة تدافع عن حرية التعبير، هذه الاستراتيجيات الخمس حول كيفية التحدث مع الآخرين حول المعلومات الخاطئة:</a:t>
            </a:r>
            <a:endParaRPr lang="en-US" b="1" dirty="0"/>
          </a:p>
        </p:txBody>
      </p:sp>
      <p:sp>
        <p:nvSpPr>
          <p:cNvPr id="5" name="TextBox 4">
            <a:extLst>
              <a:ext uri="{FF2B5EF4-FFF2-40B4-BE49-F238E27FC236}">
                <a16:creationId xmlns:a16="http://schemas.microsoft.com/office/drawing/2014/main" id="{C3FCE7BE-0B6C-E54A-9885-DCDFC768CEFA}"/>
              </a:ext>
            </a:extLst>
          </p:cNvPr>
          <p:cNvSpPr txBox="1"/>
          <p:nvPr/>
        </p:nvSpPr>
        <p:spPr>
          <a:xfrm>
            <a:off x="947631" y="12070719"/>
            <a:ext cx="17189556" cy="711831"/>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المصدر: </a:t>
            </a:r>
            <a:r>
              <a:rPr lang="en-US" sz="1600" spc="20" dirty="0">
                <a:latin typeface="Optimistic Text" panose="020B0503020203020204" pitchFamily="34" charset="0"/>
              </a:rPr>
              <a:t>PEN America.</a:t>
            </a:r>
            <a:r>
              <a:rPr lang="ar-EG" sz="1600" spc="20" dirty="0">
                <a:latin typeface="Optimistic Text" panose="020B0503020203020204" pitchFamily="34" charset="0"/>
              </a:rPr>
              <a:t> (9 سبتمبر 2020). كيف تتحدث مع الأصدقاء والعائلة الذين يشاركون معلومات خاطئة. </a:t>
            </a:r>
            <a:r>
              <a:rPr lang="en-US" sz="1600" spc="20" dirty="0">
                <a:latin typeface="Optimistic Text" panose="020B0503020203020204" pitchFamily="34" charset="0"/>
              </a:rPr>
              <a:t>PEN America</a:t>
            </a:r>
            <a:r>
              <a:rPr lang="ar-EG" sz="1600" spc="20" dirty="0">
                <a:latin typeface="Optimistic Text" panose="020B0503020203020204" pitchFamily="34" charset="0"/>
              </a:rPr>
              <a:t>.</a:t>
            </a:r>
          </a:p>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grpSp>
        <p:nvGrpSpPr>
          <p:cNvPr id="11" name="Group 10">
            <a:extLst>
              <a:ext uri="{FF2B5EF4-FFF2-40B4-BE49-F238E27FC236}">
                <a16:creationId xmlns:a16="http://schemas.microsoft.com/office/drawing/2014/main" id="{F83D2BEF-F86A-554C-BCB9-419EE94864A2}"/>
              </a:ext>
            </a:extLst>
          </p:cNvPr>
          <p:cNvGrpSpPr/>
          <p:nvPr/>
        </p:nvGrpSpPr>
        <p:grpSpPr>
          <a:xfrm>
            <a:off x="13139876" y="4800600"/>
            <a:ext cx="10287623" cy="2107555"/>
            <a:chOff x="13139876" y="4800600"/>
            <a:chExt cx="10287623" cy="2107555"/>
          </a:xfrm>
        </p:grpSpPr>
        <p:sp>
          <p:nvSpPr>
            <p:cNvPr id="8" name="Google Shape;610;p78">
              <a:extLst>
                <a:ext uri="{FF2B5EF4-FFF2-40B4-BE49-F238E27FC236}">
                  <a16:creationId xmlns:a16="http://schemas.microsoft.com/office/drawing/2014/main" id="{6341AFE8-AF06-F945-9378-B7874223F72F}"/>
                </a:ext>
              </a:extLst>
            </p:cNvPr>
            <p:cNvSpPr/>
            <p:nvPr/>
          </p:nvSpPr>
          <p:spPr>
            <a:xfrm>
              <a:off x="13139876" y="4800600"/>
              <a:ext cx="723488" cy="71183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rPr>
                <a:t>4</a:t>
              </a:r>
              <a:endParaRPr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endParaRPr>
            </a:p>
          </p:txBody>
        </p:sp>
        <p:sp>
          <p:nvSpPr>
            <p:cNvPr id="10" name="Text Placeholder 3">
              <a:extLst>
                <a:ext uri="{FF2B5EF4-FFF2-40B4-BE49-F238E27FC236}">
                  <a16:creationId xmlns:a16="http://schemas.microsoft.com/office/drawing/2014/main" id="{BE0A6E4C-F886-0145-997F-3E0FECEA16FA}"/>
                </a:ext>
              </a:extLst>
            </p:cNvPr>
            <p:cNvSpPr txBox="1">
              <a:spLocks/>
            </p:cNvSpPr>
            <p:nvPr/>
          </p:nvSpPr>
          <p:spPr>
            <a:xfrm>
              <a:off x="14077950" y="4930764"/>
              <a:ext cx="9349549" cy="197739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3000"/>
                </a:lnSpc>
                <a:buSzPct val="100000"/>
                <a:buNone/>
              </a:pPr>
              <a:r>
                <a:rPr lang="ar-EG" b="1" cap="all" spc="180" dirty="0">
                  <a:solidFill>
                    <a:schemeClr val="accent2"/>
                  </a:solidFill>
                  <a:latin typeface="Optimistic Text" panose="020B0503020203020204" pitchFamily="34" charset="0"/>
                </a:rPr>
                <a:t>تجنب التصعيد</a:t>
              </a:r>
            </a:p>
            <a:p>
              <a:pPr algn="r" rtl="1">
                <a:lnSpc>
                  <a:spcPts val="3000"/>
                </a:lnSpc>
                <a:buSzPct val="100000"/>
                <a:buNone/>
              </a:pPr>
              <a:r>
                <a:rPr lang="ar-EG" dirty="0"/>
                <a:t>حتى عندما تكون متعاطفًا، أحيانًا تزعج المحادثات حول المعلومات الخاطئة الشخص الآخر. فقط تذكر أنه من الصعب على الناس تقبل كونهم على خطأ. قد لا يكون الهدف هو تغيير رأي شخص ما، بل تقديم دليل يفضح الادعاء.</a:t>
              </a:r>
              <a:endParaRPr lang="en-US" dirty="0"/>
            </a:p>
          </p:txBody>
        </p:sp>
      </p:grpSp>
      <p:sp>
        <p:nvSpPr>
          <p:cNvPr id="12" name="Title 2">
            <a:extLst>
              <a:ext uri="{FF2B5EF4-FFF2-40B4-BE49-F238E27FC236}">
                <a16:creationId xmlns:a16="http://schemas.microsoft.com/office/drawing/2014/main" id="{AFDD49D4-4767-BF47-8E8C-34053C45806E}"/>
              </a:ext>
            </a:extLst>
          </p:cNvPr>
          <p:cNvSpPr txBox="1">
            <a:spLocks/>
          </p:cNvSpPr>
          <p:nvPr/>
        </p:nvSpPr>
        <p:spPr>
          <a:xfrm>
            <a:off x="932689" y="1801484"/>
            <a:ext cx="22233698" cy="1234440"/>
          </a:xfrm>
          <a:prstGeom prst="rect">
            <a:avLst/>
          </a:prstGeom>
        </p:spPr>
        <p:txBody>
          <a:bodyPr vert="horz" lIns="0" tIns="0" rIns="0" bIns="0" rtlCol="0" anchor="b">
            <a:noAutofit/>
          </a:bodyPr>
          <a:lstStyle>
            <a:defPPr marR="0" lvl="0" algn="l" rtl="0">
              <a:lnSpc>
                <a:spcPct val="100000"/>
              </a:lnSpc>
              <a:spcBef>
                <a:spcPts val="0"/>
              </a:spcBef>
              <a:spcAft>
                <a:spcPts val="0"/>
              </a:spcAft>
              <a:defRPr/>
            </a:defPPr>
            <a:lvl1pPr marL="0" indent="0" defTabSz="1828800" eaLnBrk="1" fontAlgn="base" hangingPunct="1">
              <a:lnSpc>
                <a:spcPts val="7200"/>
              </a:lnSpc>
              <a:buSzPct val="25000"/>
              <a:buNone/>
              <a:tabLst/>
              <a:defRPr sz="6000" spc="260" baseline="0">
                <a:latin typeface="Optimistic Display" panose="020B0603020203020204" pitchFamily="34" charset="0"/>
                <a:cs typeface="Optimistic Display" panose="020B0603020203020204" pitchFamily="34" charset="0"/>
              </a:defRPr>
            </a:lvl1pPr>
            <a:lvl2pPr marL="640080" indent="-365760" eaLnBrk="1" hangingPunct="1">
              <a:lnSpc>
                <a:spcPct val="129000"/>
              </a:lnSpc>
              <a:spcAft>
                <a:spcPts val="1200"/>
              </a:spcAft>
              <a:buClrTx/>
              <a:buSzPct val="85000"/>
              <a:buFont typeface="Optimistic Text" panose="020B0604020202020204" pitchFamily="34" charset="0"/>
              <a:buChar char="•"/>
              <a:defRPr sz="2000"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z="2000"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z="2000"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z="2000" spc="50" baseline="0">
                <a:solidFill>
                  <a:schemeClr val="tx1"/>
                </a:solidFill>
              </a:defRPr>
            </a:lvl5pPr>
            <a:lvl6pPr eaLnBrk="1" hangingPunct="1"/>
            <a:lvl7pPr eaLnBrk="1" hangingPunct="1"/>
            <a:lvl8pPr eaLnBrk="1" hangingPunct="1"/>
            <a:lvl9pPr eaLnBrk="1" hangingPunct="1"/>
          </a:lstStyle>
          <a:p>
            <a:pPr algn="r" rtl="1"/>
            <a:r>
              <a:rPr lang="ar-EG" dirty="0"/>
              <a:t>كيف تتحدث مع الآخرين عن المعلومات الخاطئة</a:t>
            </a:r>
            <a:endParaRPr lang="en-US" dirty="0"/>
          </a:p>
        </p:txBody>
      </p:sp>
      <p:grpSp>
        <p:nvGrpSpPr>
          <p:cNvPr id="3" name="Group 2">
            <a:extLst>
              <a:ext uri="{FF2B5EF4-FFF2-40B4-BE49-F238E27FC236}">
                <a16:creationId xmlns:a16="http://schemas.microsoft.com/office/drawing/2014/main" id="{0469A725-5AF7-644D-A7C8-358CA9559BBD}"/>
              </a:ext>
            </a:extLst>
          </p:cNvPr>
          <p:cNvGrpSpPr/>
          <p:nvPr/>
        </p:nvGrpSpPr>
        <p:grpSpPr>
          <a:xfrm>
            <a:off x="959676" y="4775031"/>
            <a:ext cx="11233912" cy="1733254"/>
            <a:chOff x="959676" y="4775031"/>
            <a:chExt cx="11233912" cy="1733254"/>
          </a:xfrm>
        </p:grpSpPr>
        <p:sp>
          <p:nvSpPr>
            <p:cNvPr id="9" name="Text Placeholder 3">
              <a:extLst>
                <a:ext uri="{FF2B5EF4-FFF2-40B4-BE49-F238E27FC236}">
                  <a16:creationId xmlns:a16="http://schemas.microsoft.com/office/drawing/2014/main" id="{8FA7635A-C163-1049-B4AE-3CA4AE2EE911}"/>
                </a:ext>
              </a:extLst>
            </p:cNvPr>
            <p:cNvSpPr txBox="1">
              <a:spLocks/>
            </p:cNvSpPr>
            <p:nvPr/>
          </p:nvSpPr>
          <p:spPr>
            <a:xfrm>
              <a:off x="1871664" y="4930764"/>
              <a:ext cx="10321924" cy="157752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3000"/>
                </a:lnSpc>
                <a:buSzPct val="100000"/>
                <a:buNone/>
              </a:pPr>
              <a:r>
                <a:rPr lang="ar-EG" b="1" cap="all" spc="180" dirty="0">
                  <a:solidFill>
                    <a:schemeClr val="accent2"/>
                  </a:solidFill>
                  <a:latin typeface="Optimistic Text" panose="020B0503020203020204" pitchFamily="34" charset="0"/>
                </a:rPr>
                <a:t>قم بمراجعة الحقائق بنفسك أولاً</a:t>
              </a:r>
            </a:p>
            <a:p>
              <a:pPr algn="r" rtl="1">
                <a:lnSpc>
                  <a:spcPts val="3000"/>
                </a:lnSpc>
                <a:buSzPct val="100000"/>
                <a:buNone/>
              </a:pPr>
              <a:r>
                <a:rPr lang="ar-EG" dirty="0"/>
                <a:t>قد تشك في أن صديقك أو أحد أفراد أسرتك يشارك معلومات خاطئة، ولكن تأكد أو تحقق من أن المحتوى الذي شاركوه خاطئ أو مضلل قبل التحدث معهم حول هذا الموضوع.</a:t>
              </a:r>
              <a:endParaRPr lang="en-US" dirty="0"/>
            </a:p>
          </p:txBody>
        </p:sp>
        <p:sp>
          <p:nvSpPr>
            <p:cNvPr id="13" name="Google Shape;610;p78">
              <a:extLst>
                <a:ext uri="{FF2B5EF4-FFF2-40B4-BE49-F238E27FC236}">
                  <a16:creationId xmlns:a16="http://schemas.microsoft.com/office/drawing/2014/main" id="{76FCA13C-3FD8-1949-A8EA-1C02985BDDBD}"/>
                </a:ext>
              </a:extLst>
            </p:cNvPr>
            <p:cNvSpPr/>
            <p:nvPr/>
          </p:nvSpPr>
          <p:spPr>
            <a:xfrm>
              <a:off x="959676" y="4775031"/>
              <a:ext cx="723488" cy="71183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rPr>
                <a:t>1</a:t>
              </a:r>
              <a:endParaRPr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endParaRPr>
            </a:p>
          </p:txBody>
        </p:sp>
      </p:grpSp>
      <p:grpSp>
        <p:nvGrpSpPr>
          <p:cNvPr id="4" name="Group 3">
            <a:extLst>
              <a:ext uri="{FF2B5EF4-FFF2-40B4-BE49-F238E27FC236}">
                <a16:creationId xmlns:a16="http://schemas.microsoft.com/office/drawing/2014/main" id="{13F45157-712B-314A-B983-0D058A792010}"/>
              </a:ext>
            </a:extLst>
          </p:cNvPr>
          <p:cNvGrpSpPr/>
          <p:nvPr/>
        </p:nvGrpSpPr>
        <p:grpSpPr>
          <a:xfrm>
            <a:off x="959676" y="6755769"/>
            <a:ext cx="11233912" cy="2106302"/>
            <a:chOff x="959676" y="6755769"/>
            <a:chExt cx="11233912" cy="2106302"/>
          </a:xfrm>
        </p:grpSpPr>
        <p:sp>
          <p:nvSpPr>
            <p:cNvPr id="14" name="Google Shape;610;p78">
              <a:extLst>
                <a:ext uri="{FF2B5EF4-FFF2-40B4-BE49-F238E27FC236}">
                  <a16:creationId xmlns:a16="http://schemas.microsoft.com/office/drawing/2014/main" id="{7C99ACB2-C151-8A49-934E-6985029CDD9E}"/>
                </a:ext>
              </a:extLst>
            </p:cNvPr>
            <p:cNvSpPr/>
            <p:nvPr/>
          </p:nvSpPr>
          <p:spPr>
            <a:xfrm>
              <a:off x="959676" y="6755769"/>
              <a:ext cx="723488" cy="71183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rPr>
                <a:t>2</a:t>
              </a:r>
              <a:endParaRPr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endParaRPr>
            </a:p>
          </p:txBody>
        </p:sp>
        <p:sp>
          <p:nvSpPr>
            <p:cNvPr id="17" name="Text Placeholder 3">
              <a:extLst>
                <a:ext uri="{FF2B5EF4-FFF2-40B4-BE49-F238E27FC236}">
                  <a16:creationId xmlns:a16="http://schemas.microsoft.com/office/drawing/2014/main" id="{CF7EE3D2-16D1-CA4E-8A4D-2345805A730B}"/>
                </a:ext>
              </a:extLst>
            </p:cNvPr>
            <p:cNvSpPr txBox="1">
              <a:spLocks/>
            </p:cNvSpPr>
            <p:nvPr/>
          </p:nvSpPr>
          <p:spPr>
            <a:xfrm>
              <a:off x="1871664" y="6884680"/>
              <a:ext cx="10321924" cy="1977391"/>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3000"/>
                </a:lnSpc>
                <a:spcBef>
                  <a:spcPts val="1200"/>
                </a:spcBef>
                <a:buSzPct val="100000"/>
                <a:buNone/>
              </a:pPr>
              <a:r>
                <a:rPr lang="ar-EG" b="1" cap="all" spc="180" dirty="0">
                  <a:solidFill>
                    <a:schemeClr val="accent2"/>
                  </a:solidFill>
                  <a:latin typeface="Optimistic Text" panose="020B0503020203020204" pitchFamily="34" charset="0"/>
                </a:rPr>
                <a:t>التعليق أو عدم التعليق؟</a:t>
              </a:r>
            </a:p>
            <a:p>
              <a:pPr algn="r" rtl="1">
                <a:lnSpc>
                  <a:spcPts val="3000"/>
                </a:lnSpc>
                <a:spcBef>
                  <a:spcPts val="1200"/>
                </a:spcBef>
                <a:buSzPct val="100000"/>
                <a:buNone/>
              </a:pPr>
              <a:r>
                <a:rPr lang="ar-EG" dirty="0"/>
                <a:t>يمكن أن يساعد التصحيح العام في تثقيف الآخرين بشأن المعلومات الخاطئة، ولكن يمكن أيضًا أن يمنح المنشور رؤية أكبر. يمكن أيضًا أن يكون من المزعج للناشر أن يتم مواجهته علنًا. قد تفكر في إرسال رسالة خاصة إليهم تشير بأدب إلى المعلومات المضللة.</a:t>
              </a:r>
              <a:endParaRPr lang="en-US" dirty="0"/>
            </a:p>
          </p:txBody>
        </p:sp>
      </p:grpSp>
      <p:grpSp>
        <p:nvGrpSpPr>
          <p:cNvPr id="6" name="Group 5">
            <a:extLst>
              <a:ext uri="{FF2B5EF4-FFF2-40B4-BE49-F238E27FC236}">
                <a16:creationId xmlns:a16="http://schemas.microsoft.com/office/drawing/2014/main" id="{27680B0D-CE03-E348-B605-E3F4B95318A2}"/>
              </a:ext>
            </a:extLst>
          </p:cNvPr>
          <p:cNvGrpSpPr/>
          <p:nvPr/>
        </p:nvGrpSpPr>
        <p:grpSpPr>
          <a:xfrm>
            <a:off x="959676" y="9144000"/>
            <a:ext cx="11233912" cy="2285999"/>
            <a:chOff x="959676" y="9144000"/>
            <a:chExt cx="11233912" cy="2285999"/>
          </a:xfrm>
        </p:grpSpPr>
        <p:sp>
          <p:nvSpPr>
            <p:cNvPr id="15" name="Google Shape;610;p78">
              <a:extLst>
                <a:ext uri="{FF2B5EF4-FFF2-40B4-BE49-F238E27FC236}">
                  <a16:creationId xmlns:a16="http://schemas.microsoft.com/office/drawing/2014/main" id="{E73B8215-FB41-EB4F-9D75-FA6DA96B1B31}"/>
                </a:ext>
              </a:extLst>
            </p:cNvPr>
            <p:cNvSpPr/>
            <p:nvPr/>
          </p:nvSpPr>
          <p:spPr>
            <a:xfrm>
              <a:off x="959676" y="9144000"/>
              <a:ext cx="723488" cy="71183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rPr>
                <a:t>3</a:t>
              </a:r>
              <a:endParaRPr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endParaRPr>
            </a:p>
          </p:txBody>
        </p:sp>
        <p:sp>
          <p:nvSpPr>
            <p:cNvPr id="18" name="Text Placeholder 3">
              <a:extLst>
                <a:ext uri="{FF2B5EF4-FFF2-40B4-BE49-F238E27FC236}">
                  <a16:creationId xmlns:a16="http://schemas.microsoft.com/office/drawing/2014/main" id="{B638DCF4-1553-4D45-83CF-9E1DFBADF0E6}"/>
                </a:ext>
              </a:extLst>
            </p:cNvPr>
            <p:cNvSpPr txBox="1">
              <a:spLocks/>
            </p:cNvSpPr>
            <p:nvPr/>
          </p:nvSpPr>
          <p:spPr>
            <a:xfrm>
              <a:off x="1871664" y="9238466"/>
              <a:ext cx="10321924" cy="2191533"/>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3000"/>
                </a:lnSpc>
                <a:spcBef>
                  <a:spcPts val="1200"/>
                </a:spcBef>
                <a:buSzPct val="100000"/>
                <a:buNone/>
              </a:pPr>
              <a:r>
                <a:rPr lang="ar-EG" b="1" cap="all" spc="180" dirty="0">
                  <a:solidFill>
                    <a:schemeClr val="accent2"/>
                  </a:solidFill>
                  <a:latin typeface="Optimistic Text" panose="020B0503020203020204" pitchFamily="34" charset="0"/>
                </a:rPr>
                <a:t>كن متعاطفًا</a:t>
              </a:r>
            </a:p>
            <a:p>
              <a:pPr algn="r" rtl="1">
                <a:lnSpc>
                  <a:spcPts val="3000"/>
                </a:lnSpc>
                <a:spcBef>
                  <a:spcPts val="1200"/>
                </a:spcBef>
                <a:buSzPct val="100000"/>
                <a:buNone/>
              </a:pPr>
              <a:r>
                <a:rPr lang="ar-EG" dirty="0"/>
                <a:t>قد يكون من المحرج أن يتم مواجهتك علانية. استخدم نبرة إيجابية وداعمة عند التعامل مع شخص يشارك معلومات خاطئة، وقدم أدلة موثوقة لدعم موقفك. خلاف ذلك، فإنك تخاطر بتنفير الشخص أكثر.</a:t>
              </a:r>
              <a:endParaRPr lang="en-US" dirty="0"/>
            </a:p>
          </p:txBody>
        </p:sp>
      </p:grpSp>
      <p:grpSp>
        <p:nvGrpSpPr>
          <p:cNvPr id="23" name="Group 22">
            <a:extLst>
              <a:ext uri="{FF2B5EF4-FFF2-40B4-BE49-F238E27FC236}">
                <a16:creationId xmlns:a16="http://schemas.microsoft.com/office/drawing/2014/main" id="{133D9EF2-1528-F741-BAF8-46A1F93FD468}"/>
              </a:ext>
            </a:extLst>
          </p:cNvPr>
          <p:cNvGrpSpPr/>
          <p:nvPr/>
        </p:nvGrpSpPr>
        <p:grpSpPr>
          <a:xfrm>
            <a:off x="13139876" y="7162800"/>
            <a:ext cx="10287623" cy="2286000"/>
            <a:chOff x="13139876" y="7162800"/>
            <a:chExt cx="10287623" cy="2286000"/>
          </a:xfrm>
        </p:grpSpPr>
        <p:sp>
          <p:nvSpPr>
            <p:cNvPr id="16" name="Google Shape;610;p78">
              <a:extLst>
                <a:ext uri="{FF2B5EF4-FFF2-40B4-BE49-F238E27FC236}">
                  <a16:creationId xmlns:a16="http://schemas.microsoft.com/office/drawing/2014/main" id="{750329B4-47CF-2C49-9E00-46D13AFE6816}"/>
                </a:ext>
              </a:extLst>
            </p:cNvPr>
            <p:cNvSpPr/>
            <p:nvPr/>
          </p:nvSpPr>
          <p:spPr>
            <a:xfrm>
              <a:off x="13139876" y="7162800"/>
              <a:ext cx="723488" cy="711831"/>
            </a:xfrm>
            <a:custGeom>
              <a:avLst/>
              <a:gdLst/>
              <a:ahLst/>
              <a:cxnLst/>
              <a:rect l="l" t="t" r="r" b="b"/>
              <a:pathLst>
                <a:path w="528091" h="519582" extrusionOk="0">
                  <a:moveTo>
                    <a:pt x="0" y="259791"/>
                  </a:moveTo>
                  <a:cubicBezTo>
                    <a:pt x="0" y="108788"/>
                    <a:pt x="100584" y="0"/>
                    <a:pt x="258660" y="0"/>
                  </a:cubicBezTo>
                  <a:lnTo>
                    <a:pt x="269430" y="0"/>
                  </a:lnTo>
                  <a:cubicBezTo>
                    <a:pt x="427494" y="0"/>
                    <a:pt x="528091" y="108788"/>
                    <a:pt x="528091" y="259791"/>
                  </a:cubicBezTo>
                  <a:cubicBezTo>
                    <a:pt x="528091" y="410794"/>
                    <a:pt x="427494" y="519582"/>
                    <a:pt x="269430" y="519582"/>
                  </a:cubicBezTo>
                  <a:lnTo>
                    <a:pt x="258660" y="519582"/>
                  </a:lnTo>
                  <a:cubicBezTo>
                    <a:pt x="100584" y="519582"/>
                    <a:pt x="0" y="410794"/>
                    <a:pt x="0" y="259791"/>
                  </a:cubicBezTo>
                  <a:close/>
                </a:path>
              </a:pathLst>
            </a:custGeom>
            <a:solidFill>
              <a:schemeClr val="bg1"/>
            </a:solidFill>
            <a:ln w="9525" cap="flat" cmpd="sng">
              <a:noFill/>
              <a:prstDash val="solid"/>
              <a:round/>
              <a:headEnd type="none" w="sm" len="sm"/>
              <a:tailEnd type="none" w="sm" len="sm"/>
            </a:ln>
          </p:spPr>
          <p:txBody>
            <a:bodyPr spcFirstLastPara="1" wrap="square" lIns="457125" tIns="228500" rIns="457125" bIns="228500" anchor="ctr" anchorCtr="0">
              <a:noAutofit/>
            </a:bodyPr>
            <a:lstStyle/>
            <a:p>
              <a:pPr marL="0" marR="0" lvl="0" indent="0" algn="ctr" rtl="0">
                <a:spcBef>
                  <a:spcPts val="0"/>
                </a:spcBef>
                <a:spcAft>
                  <a:spcPts val="0"/>
                </a:spcAft>
                <a:buNone/>
              </a:pPr>
              <a:r>
                <a:rPr lang="en-US"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rPr>
                <a:t>5</a:t>
              </a:r>
              <a:endParaRPr sz="2000" u="none" strike="noStrike" cap="none" dirty="0">
                <a:solidFill>
                  <a:schemeClr val="accent2"/>
                </a:solidFill>
                <a:latin typeface="Optimistic Display" panose="020B0603020203020204" pitchFamily="34" charset="0"/>
                <a:ea typeface="Calibri"/>
                <a:cs typeface="Optimistic Display" panose="020B0603020203020204" pitchFamily="34" charset="0"/>
                <a:sym typeface="Calibri"/>
              </a:endParaRPr>
            </a:p>
          </p:txBody>
        </p:sp>
        <p:sp>
          <p:nvSpPr>
            <p:cNvPr id="19" name="Text Placeholder 3">
              <a:extLst>
                <a:ext uri="{FF2B5EF4-FFF2-40B4-BE49-F238E27FC236}">
                  <a16:creationId xmlns:a16="http://schemas.microsoft.com/office/drawing/2014/main" id="{2DAB075A-15E8-FB44-827C-80978E3B7D74}"/>
                </a:ext>
              </a:extLst>
            </p:cNvPr>
            <p:cNvSpPr txBox="1">
              <a:spLocks/>
            </p:cNvSpPr>
            <p:nvPr/>
          </p:nvSpPr>
          <p:spPr>
            <a:xfrm>
              <a:off x="14077950" y="7283946"/>
              <a:ext cx="9349549" cy="2164854"/>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3000"/>
                </a:lnSpc>
                <a:spcBef>
                  <a:spcPts val="1200"/>
                </a:spcBef>
                <a:buSzPct val="100000"/>
                <a:buNone/>
              </a:pPr>
              <a:r>
                <a:rPr lang="ar-EG" b="1" cap="all" spc="180" dirty="0">
                  <a:solidFill>
                    <a:schemeClr val="accent2"/>
                  </a:solidFill>
                  <a:latin typeface="Optimistic Text" panose="020B0503020203020204" pitchFamily="34" charset="0"/>
                </a:rPr>
                <a:t>كن موردًا للآخرين</a:t>
              </a:r>
            </a:p>
            <a:p>
              <a:pPr algn="r" rtl="1">
                <a:lnSpc>
                  <a:spcPts val="3000"/>
                </a:lnSpc>
                <a:spcBef>
                  <a:spcPts val="1200"/>
                </a:spcBef>
                <a:buSzPct val="100000"/>
                <a:buNone/>
              </a:pPr>
              <a:r>
                <a:rPr lang="ar-EG" dirty="0"/>
                <a:t>فكر في الرسالة التي ترسلها عن طريق المحتوى الخاص بك على الإنترنت. عندما تنشر على صفحتك الشخصية، تأكد من مشاركة المعلومات الواقعية من مصادر موثوقة. يمكنك أيضًا التفكير في مشاركة موارد وأدوات التحقق من الحقائق لمساعدة الآخرين.</a:t>
              </a:r>
              <a:endParaRPr lang="en-US" dirty="0"/>
            </a:p>
          </p:txBody>
        </p:sp>
      </p:grpSp>
    </p:spTree>
    <p:extLst>
      <p:ext uri="{BB962C8B-B14F-4D97-AF65-F5344CB8AC3E}">
        <p14:creationId xmlns:p14="http://schemas.microsoft.com/office/powerpoint/2010/main" val="318485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anim calcmode="lin" valueType="num">
                                      <p:cBhvr>
                                        <p:cTn id="32" dur="500" fill="hold"/>
                                        <p:tgtEl>
                                          <p:spTgt spid="23"/>
                                        </p:tgtEl>
                                        <p:attrNameLst>
                                          <p:attrName>ppt_x</p:attrName>
                                        </p:attrNameLst>
                                      </p:cBhvr>
                                      <p:tavLst>
                                        <p:tav tm="0">
                                          <p:val>
                                            <p:strVal val="#ppt_x"/>
                                          </p:val>
                                        </p:tav>
                                        <p:tav tm="100000">
                                          <p:val>
                                            <p:strVal val="#ppt_x"/>
                                          </p:val>
                                        </p:tav>
                                      </p:tavLst>
                                    </p:anim>
                                    <p:anim calcmode="lin" valueType="num">
                                      <p:cBhvr>
                                        <p:cTn id="3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5" name="TextBox 4">
            <a:extLst>
              <a:ext uri="{FF2B5EF4-FFF2-40B4-BE49-F238E27FC236}">
                <a16:creationId xmlns:a16="http://schemas.microsoft.com/office/drawing/2014/main" id="{297516B3-BFBA-A741-B828-2819CCFB93F0}"/>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TextBox 7">
            <a:extLst>
              <a:ext uri="{FF2B5EF4-FFF2-40B4-BE49-F238E27FC236}">
                <a16:creationId xmlns:a16="http://schemas.microsoft.com/office/drawing/2014/main" id="{C7B1D3AC-50C0-0545-A317-C68391B42D5E}"/>
              </a:ext>
            </a:extLst>
          </p:cNvPr>
          <p:cNvSpPr txBox="1"/>
          <p:nvPr/>
        </p:nvSpPr>
        <p:spPr>
          <a:xfrm>
            <a:off x="951535" y="2823712"/>
            <a:ext cx="22291052"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الحديث عن المعلومات الخاطئة: مراجعة</a:t>
            </a:r>
          </a:p>
        </p:txBody>
      </p:sp>
      <p:sp>
        <p:nvSpPr>
          <p:cNvPr id="12" name="Title 2">
            <a:extLst>
              <a:ext uri="{FF2B5EF4-FFF2-40B4-BE49-F238E27FC236}">
                <a16:creationId xmlns:a16="http://schemas.microsoft.com/office/drawing/2014/main" id="{C40FFC60-125D-9746-8A5C-3DC61BF32311}"/>
              </a:ext>
            </a:extLst>
          </p:cNvPr>
          <p:cNvSpPr txBox="1">
            <a:spLocks/>
          </p:cNvSpPr>
          <p:nvPr/>
        </p:nvSpPr>
        <p:spPr>
          <a:xfrm>
            <a:off x="932689" y="2194560"/>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ذاتي</a:t>
            </a:r>
            <a:endParaRPr lang="en-US" dirty="0"/>
          </a:p>
        </p:txBody>
      </p:sp>
      <p:sp>
        <p:nvSpPr>
          <p:cNvPr id="14" name="Rectangle 13">
            <a:extLst>
              <a:ext uri="{FF2B5EF4-FFF2-40B4-BE49-F238E27FC236}">
                <a16:creationId xmlns:a16="http://schemas.microsoft.com/office/drawing/2014/main" id="{6CE7FC61-0008-0141-B96B-6548858034CF}"/>
              </a:ext>
            </a:extLst>
          </p:cNvPr>
          <p:cNvSpPr/>
          <p:nvPr/>
        </p:nvSpPr>
        <p:spPr>
          <a:xfrm>
            <a:off x="953163" y="5162107"/>
            <a:ext cx="7278024" cy="4439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5" name="Text Placeholder 3">
            <a:extLst>
              <a:ext uri="{FF2B5EF4-FFF2-40B4-BE49-F238E27FC236}">
                <a16:creationId xmlns:a16="http://schemas.microsoft.com/office/drawing/2014/main" id="{E5945AF0-399B-644C-B33B-500C25D24C95}"/>
              </a:ext>
            </a:extLst>
          </p:cNvPr>
          <p:cNvSpPr txBox="1">
            <a:spLocks/>
          </p:cNvSpPr>
          <p:nvPr/>
        </p:nvSpPr>
        <p:spPr>
          <a:xfrm>
            <a:off x="1402969" y="5531483"/>
            <a:ext cx="6576349"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03.</a:t>
            </a:r>
          </a:p>
          <a:p>
            <a:pPr algn="r" defTabSz="1828800" rtl="1">
              <a:lnSpc>
                <a:spcPts val="4200"/>
              </a:lnSpc>
              <a:spcAft>
                <a:spcPts val="1800"/>
              </a:spcAft>
              <a:buNone/>
            </a:pPr>
            <a:r>
              <a:rPr lang="ar-EG" sz="2800" spc="40" dirty="0">
                <a:latin typeface="Optimistic Text" panose="020B0503020203020204" pitchFamily="34" charset="0"/>
                <a:sym typeface="Arial"/>
              </a:rPr>
              <a:t>كيف يمكنك التعامل مع هذا الموقف بشكل مختلف في المستقبل؟</a:t>
            </a:r>
          </a:p>
        </p:txBody>
      </p:sp>
      <p:sp>
        <p:nvSpPr>
          <p:cNvPr id="16" name="Rectangle 15">
            <a:extLst>
              <a:ext uri="{FF2B5EF4-FFF2-40B4-BE49-F238E27FC236}">
                <a16:creationId xmlns:a16="http://schemas.microsoft.com/office/drawing/2014/main" id="{AA8AD915-3358-8F4E-9271-936AFCD0C1BE}"/>
              </a:ext>
            </a:extLst>
          </p:cNvPr>
          <p:cNvSpPr/>
          <p:nvPr/>
        </p:nvSpPr>
        <p:spPr>
          <a:xfrm>
            <a:off x="8443913" y="5162107"/>
            <a:ext cx="7278024" cy="4439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7" name="Text Placeholder 3">
            <a:extLst>
              <a:ext uri="{FF2B5EF4-FFF2-40B4-BE49-F238E27FC236}">
                <a16:creationId xmlns:a16="http://schemas.microsoft.com/office/drawing/2014/main" id="{C9EBF613-976D-744D-874D-6EFDD53900C6}"/>
              </a:ext>
            </a:extLst>
          </p:cNvPr>
          <p:cNvSpPr txBox="1">
            <a:spLocks/>
          </p:cNvSpPr>
          <p:nvPr/>
        </p:nvSpPr>
        <p:spPr>
          <a:xfrm>
            <a:off x="8893719" y="5531483"/>
            <a:ext cx="6599236"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02.</a:t>
            </a:r>
          </a:p>
          <a:p>
            <a:pPr algn="r" defTabSz="1828800" rtl="1">
              <a:lnSpc>
                <a:spcPts val="4200"/>
              </a:lnSpc>
              <a:spcAft>
                <a:spcPts val="1800"/>
              </a:spcAft>
              <a:buNone/>
            </a:pPr>
            <a:r>
              <a:rPr lang="ar-EG" sz="2800" spc="40" dirty="0">
                <a:latin typeface="Optimistic Text" panose="020B0503020203020204" pitchFamily="34" charset="0"/>
                <a:sym typeface="Arial"/>
              </a:rPr>
              <a:t>هل جعلهم أكثر أو أقل ميلًا لأن يكونوا انتقائيين فيما ينشرونه أو يشاركونه، أم أنه لم يُحدث أي فرق؟</a:t>
            </a:r>
            <a:endParaRPr lang="en-US" sz="2800" spc="40" dirty="0">
              <a:latin typeface="Optimistic Text" panose="020B0503020203020204" pitchFamily="34" charset="0"/>
              <a:sym typeface="Arial"/>
            </a:endParaRPr>
          </a:p>
        </p:txBody>
      </p:sp>
      <p:sp>
        <p:nvSpPr>
          <p:cNvPr id="18" name="Rectangle 17">
            <a:extLst>
              <a:ext uri="{FF2B5EF4-FFF2-40B4-BE49-F238E27FC236}">
                <a16:creationId xmlns:a16="http://schemas.microsoft.com/office/drawing/2014/main" id="{773660E1-53D6-EF40-A615-2A3D44111105}"/>
              </a:ext>
            </a:extLst>
          </p:cNvPr>
          <p:cNvSpPr/>
          <p:nvPr/>
        </p:nvSpPr>
        <p:spPr>
          <a:xfrm>
            <a:off x="15957550" y="5162107"/>
            <a:ext cx="7278024" cy="4439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9" name="Text Placeholder 3">
            <a:extLst>
              <a:ext uri="{FF2B5EF4-FFF2-40B4-BE49-F238E27FC236}">
                <a16:creationId xmlns:a16="http://schemas.microsoft.com/office/drawing/2014/main" id="{9DB90869-DF23-7048-BA21-6E92C62CF4F1}"/>
              </a:ext>
            </a:extLst>
          </p:cNvPr>
          <p:cNvSpPr txBox="1">
            <a:spLocks/>
          </p:cNvSpPr>
          <p:nvPr/>
        </p:nvSpPr>
        <p:spPr>
          <a:xfrm>
            <a:off x="16407356" y="5531483"/>
            <a:ext cx="6120857"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هل لديك أفراد من العائلة أو أصدقاء يشاركونك معلومات خاطئة؟ هل سبق لك أن حاولت محادثتهم بشأن ما يشاركونه؟ كيف سار الأمر؟</a:t>
            </a:r>
            <a:endParaRPr lang="en-US" sz="2800" spc="40" dirty="0">
              <a:latin typeface="Optimistic Text" panose="020B0503020203020204" pitchFamily="34" charset="0"/>
              <a:sym typeface="Arial"/>
            </a:endParaRPr>
          </a:p>
          <a:p>
            <a:pPr defTabSz="1828800">
              <a:lnSpc>
                <a:spcPts val="4200"/>
              </a:lnSpc>
              <a:spcAft>
                <a:spcPts val="1800"/>
              </a:spcAft>
              <a:buNone/>
            </a:pPr>
            <a:endParaRPr lang="en-US" sz="2800" spc="40" dirty="0">
              <a:latin typeface="Optimistic Text" panose="020B0503020203020204" pitchFamily="34" charset="0"/>
              <a:sym typeface="Arial"/>
            </a:endParaRPr>
          </a:p>
        </p:txBody>
      </p:sp>
    </p:spTree>
    <p:extLst>
      <p:ext uri="{BB962C8B-B14F-4D97-AF65-F5344CB8AC3E}">
        <p14:creationId xmlns:p14="http://schemas.microsoft.com/office/powerpoint/2010/main" val="12284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lking on a cell phone&#10;&#10;Description automatically generated with low confidence">
            <a:extLst>
              <a:ext uri="{FF2B5EF4-FFF2-40B4-BE49-F238E27FC236}">
                <a16:creationId xmlns:a16="http://schemas.microsoft.com/office/drawing/2014/main" id="{63C9C21E-1759-783B-B771-1F981DAE8B92}"/>
              </a:ext>
            </a:extLst>
          </p:cNvPr>
          <p:cNvPicPr>
            <a:picLocks noChangeAspect="1"/>
          </p:cNvPicPr>
          <p:nvPr/>
        </p:nvPicPr>
        <p:blipFill rotWithShape="1">
          <a:blip r:embed="rId3"/>
          <a:srcRect l="26803" r="32221"/>
          <a:stretch/>
        </p:blipFill>
        <p:spPr>
          <a:xfrm>
            <a:off x="15955961" y="0"/>
            <a:ext cx="8431214" cy="13716000"/>
          </a:xfrm>
          <a:prstGeom prst="rect">
            <a:avLst/>
          </a:prstGeom>
        </p:spPr>
      </p:pic>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5" name="TextBox 4">
            <a:extLst>
              <a:ext uri="{FF2B5EF4-FFF2-40B4-BE49-F238E27FC236}">
                <a16:creationId xmlns:a16="http://schemas.microsoft.com/office/drawing/2014/main" id="{69DD5F6C-C132-5C4D-B8F0-4D69BC6FF437}"/>
              </a:ext>
            </a:extLst>
          </p:cNvPr>
          <p:cNvSpPr txBox="1"/>
          <p:nvPr/>
        </p:nvSpPr>
        <p:spPr>
          <a:xfrm>
            <a:off x="947631" y="12039600"/>
            <a:ext cx="7893156" cy="7429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Title 2">
            <a:extLst>
              <a:ext uri="{FF2B5EF4-FFF2-40B4-BE49-F238E27FC236}">
                <a16:creationId xmlns:a16="http://schemas.microsoft.com/office/drawing/2014/main" id="{C91D1431-98FA-BE4F-853B-979D78BE708C}"/>
              </a:ext>
            </a:extLst>
          </p:cNvPr>
          <p:cNvSpPr txBox="1">
            <a:spLocks/>
          </p:cNvSpPr>
          <p:nvPr/>
        </p:nvSpPr>
        <p:spPr>
          <a:xfrm>
            <a:off x="932689" y="2177874"/>
            <a:ext cx="13318298" cy="1172752"/>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تصحيح المعلومات</a:t>
            </a:r>
            <a:endParaRPr lang="en-US" dirty="0"/>
          </a:p>
        </p:txBody>
      </p:sp>
      <p:sp>
        <p:nvSpPr>
          <p:cNvPr id="9" name="Text Placeholder 4">
            <a:extLst>
              <a:ext uri="{FF2B5EF4-FFF2-40B4-BE49-F238E27FC236}">
                <a16:creationId xmlns:a16="http://schemas.microsoft.com/office/drawing/2014/main" id="{421AE96F-845E-F345-844F-96734CAEA8B5}"/>
              </a:ext>
            </a:extLst>
          </p:cNvPr>
          <p:cNvSpPr txBox="1">
            <a:spLocks/>
          </p:cNvSpPr>
          <p:nvPr/>
        </p:nvSpPr>
        <p:spPr>
          <a:xfrm>
            <a:off x="931068" y="3503026"/>
            <a:ext cx="13472319" cy="2895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من السهل ارتكاب الأخطاء عند مشاركة المعلومات على وسائل التواصل الاجتماعي. حتى عندما تكون مجتهدًا في تقييم المصادر بشكل نقدي، فقد ينتهي بك الأمر بمشاركة معلومات مضللة. فيما يلي بعض الاستراتيجيات للمساعدة في تصحيح المعلومات:</a:t>
            </a:r>
          </a:p>
          <a:p>
            <a:pPr marL="457200" indent="-457200" algn="r" defTabSz="1828800" rtl="1">
              <a:lnSpc>
                <a:spcPts val="4200"/>
              </a:lnSpc>
              <a:spcAft>
                <a:spcPts val="1800"/>
              </a:spcAft>
              <a:buSzPct val="100000"/>
              <a:buFont typeface="Arial" pitchFamily="34" charset="0"/>
              <a:buChar char="•"/>
              <a:defRPr/>
            </a:pPr>
            <a:r>
              <a:rPr lang="ar-EG" sz="2800" spc="40" dirty="0">
                <a:latin typeface="Optimistic Text" panose="020B0503020203020204" pitchFamily="34" charset="0"/>
                <a:sym typeface="Arial"/>
              </a:rPr>
              <a:t>اصنع </a:t>
            </a:r>
            <a:r>
              <a:rPr lang="ar-EG" sz="2800" b="1" spc="40" dirty="0">
                <a:latin typeface="Optimistic Text" panose="020B0503020203020204" pitchFamily="34" charset="0"/>
                <a:sym typeface="Arial"/>
              </a:rPr>
              <a:t>"شطيرة الحقيقة". </a:t>
            </a:r>
            <a:r>
              <a:rPr lang="ar-EG" sz="2800" spc="40" dirty="0">
                <a:latin typeface="Optimistic Text" panose="020B0503020203020204" pitchFamily="34" charset="0"/>
                <a:sym typeface="Arial"/>
              </a:rPr>
              <a:t>إذا كنت تشارك شيئًا ما واكتشفت لاحقًا أنه خاطئ أو مضلل، فاذكر الحقيقة أولاً ثم الخطأ - فقط لتوفير السياق - ثم ادعم الحقيقة. يميل الناس إلى تذكر المعلومات المتكررة.</a:t>
            </a:r>
          </a:p>
          <a:p>
            <a:pPr marL="457200" indent="-457200" algn="r" defTabSz="1828800" rtl="1">
              <a:lnSpc>
                <a:spcPts val="4200"/>
              </a:lnSpc>
              <a:spcAft>
                <a:spcPts val="1800"/>
              </a:spcAft>
              <a:buSzPct val="100000"/>
              <a:buFont typeface="Arial" pitchFamily="34" charset="0"/>
              <a:buChar char="•"/>
              <a:defRPr/>
            </a:pPr>
            <a:r>
              <a:rPr lang="ar-EG" sz="2800" b="1" spc="40" dirty="0">
                <a:latin typeface="Optimistic Text" panose="020B0503020203020204" pitchFamily="34" charset="0"/>
                <a:sym typeface="Arial"/>
              </a:rPr>
              <a:t>كن استباقيًا</a:t>
            </a:r>
            <a:r>
              <a:rPr lang="ar-EG" sz="2800" spc="40" dirty="0">
                <a:latin typeface="Optimistic Text" panose="020B0503020203020204" pitchFamily="34" charset="0"/>
                <a:sym typeface="Arial"/>
              </a:rPr>
              <a:t>. إذا واجهت معلومات خاطئة على وسائل التواصل الاجتماعي، فاستخدم أدوات الإبلاغ في المنصة للإبلاغ عن المنشور أو الملف الشخصي.</a:t>
            </a:r>
          </a:p>
          <a:p>
            <a:pPr marL="457200" indent="-457200" algn="r" defTabSz="1828800" rtl="1">
              <a:lnSpc>
                <a:spcPts val="4200"/>
              </a:lnSpc>
              <a:spcAft>
                <a:spcPts val="1800"/>
              </a:spcAft>
              <a:buSzPct val="100000"/>
              <a:buFont typeface="Arial" pitchFamily="34" charset="0"/>
              <a:buChar char="•"/>
              <a:defRPr/>
            </a:pPr>
            <a:r>
              <a:rPr lang="ar-EG" sz="2800" b="1" spc="40" dirty="0">
                <a:latin typeface="Optimistic Text" panose="020B0503020203020204" pitchFamily="34" charset="0"/>
                <a:sym typeface="Arial"/>
              </a:rPr>
              <a:t>مشاركة المصادر الموثوقة</a:t>
            </a:r>
            <a:r>
              <a:rPr lang="ar-EG" sz="2800" spc="40" dirty="0">
                <a:latin typeface="Optimistic Text" panose="020B0503020203020204" pitchFamily="34" charset="0"/>
                <a:sym typeface="Arial"/>
              </a:rPr>
              <a:t>. توفير روابط لمصادر تحتوي على معلومات موثوقة حول الموضوع.</a:t>
            </a:r>
          </a:p>
          <a:p>
            <a:pPr algn="r" defTabSz="1828800" rtl="1">
              <a:lnSpc>
                <a:spcPts val="4200"/>
              </a:lnSpc>
              <a:spcAft>
                <a:spcPts val="1800"/>
              </a:spcAft>
              <a:buSzPct val="100000"/>
              <a:buNone/>
              <a:defRPr/>
            </a:pPr>
            <a:r>
              <a:rPr lang="ar-EG" sz="2800" spc="40" dirty="0">
                <a:latin typeface="Optimistic Text" panose="020B0503020203020204" pitchFamily="34" charset="0"/>
                <a:sym typeface="Arial"/>
              </a:rPr>
              <a:t>عند التعامل مع المحتوى عبر الإنترنت، تذكر أن تستخدم الاستراتيجيات التي تعلمتها في هذه الوحدة لتكون مستهلكًا مهمًا ومنشئًا للمعلومات.</a:t>
            </a:r>
            <a:endParaRPr lang="en-US" sz="2800" spc="40" dirty="0">
              <a:latin typeface="Optimistic Text" panose="020B0503020203020204" pitchFamily="34" charset="0"/>
              <a:sym typeface="Arial"/>
            </a:endParaRPr>
          </a:p>
          <a:p>
            <a:pPr defTabSz="1828800">
              <a:lnSpc>
                <a:spcPts val="4200"/>
              </a:lnSpc>
              <a:spcAft>
                <a:spcPts val="1800"/>
              </a:spcAft>
              <a:buSzPct val="100000"/>
              <a:buNone/>
              <a:defRPr/>
            </a:pPr>
            <a:endParaRPr lang="en-US" sz="2800" spc="40" dirty="0">
              <a:latin typeface="Optimistic Text" panose="020B0503020203020204" pitchFamily="34" charset="0"/>
              <a:sym typeface="Arial"/>
            </a:endParaRPr>
          </a:p>
        </p:txBody>
      </p:sp>
      <p:sp>
        <p:nvSpPr>
          <p:cNvPr id="7" name="TextBox 6">
            <a:extLst>
              <a:ext uri="{FF2B5EF4-FFF2-40B4-BE49-F238E27FC236}">
                <a16:creationId xmlns:a16="http://schemas.microsoft.com/office/drawing/2014/main" id="{8648D8E1-1D61-BE41-AAC1-D089D5942B4D}"/>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4"/>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solidFill>
                  <a:schemeClr val="bg2"/>
                </a:solidFill>
              </a:rPr>
              <a:pPr lvl="0"/>
              <a:t>77</a:t>
            </a:fld>
            <a:endParaRPr lang="en-US" dirty="0">
              <a:solidFill>
                <a:schemeClr val="bg2"/>
              </a:solidFill>
            </a:endParaRPr>
          </a:p>
        </p:txBody>
      </p:sp>
    </p:spTree>
    <p:extLst>
      <p:ext uri="{BB962C8B-B14F-4D97-AF65-F5344CB8AC3E}">
        <p14:creationId xmlns:p14="http://schemas.microsoft.com/office/powerpoint/2010/main" val="25619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5" name="TextBox 4">
            <a:extLst>
              <a:ext uri="{FF2B5EF4-FFF2-40B4-BE49-F238E27FC236}">
                <a16:creationId xmlns:a16="http://schemas.microsoft.com/office/drawing/2014/main" id="{B725A547-5872-5446-873B-2A25625FA7DF}"/>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6" name="Rectangle 5">
            <a:extLst>
              <a:ext uri="{FF2B5EF4-FFF2-40B4-BE49-F238E27FC236}">
                <a16:creationId xmlns:a16="http://schemas.microsoft.com/office/drawing/2014/main" id="{CB681FDB-2979-2949-9985-1908538D1DE8}"/>
              </a:ext>
            </a:extLst>
          </p:cNvPr>
          <p:cNvSpPr/>
          <p:nvPr/>
        </p:nvSpPr>
        <p:spPr>
          <a:xfrm>
            <a:off x="12002163" y="5162107"/>
            <a:ext cx="11011824" cy="44390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8" name="TextBox 7">
            <a:extLst>
              <a:ext uri="{FF2B5EF4-FFF2-40B4-BE49-F238E27FC236}">
                <a16:creationId xmlns:a16="http://schemas.microsoft.com/office/drawing/2014/main" id="{35A2CA83-67DA-B349-AA52-6E0C60865257}"/>
              </a:ext>
            </a:extLst>
          </p:cNvPr>
          <p:cNvSpPr txBox="1"/>
          <p:nvPr/>
        </p:nvSpPr>
        <p:spPr>
          <a:xfrm>
            <a:off x="951535" y="2823712"/>
            <a:ext cx="21529052"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تصحيح السجل: مراجعة</a:t>
            </a:r>
            <a:endParaRPr lang="en-US" sz="2800" b="1" cap="all" spc="250" dirty="0">
              <a:solidFill>
                <a:schemeClr val="accent1"/>
              </a:solidFill>
              <a:latin typeface="Optimistic Text" panose="020B0503020203020204" pitchFamily="34" charset="0"/>
            </a:endParaRPr>
          </a:p>
        </p:txBody>
      </p:sp>
      <p:sp>
        <p:nvSpPr>
          <p:cNvPr id="9" name="Text Placeholder 3">
            <a:extLst>
              <a:ext uri="{FF2B5EF4-FFF2-40B4-BE49-F238E27FC236}">
                <a16:creationId xmlns:a16="http://schemas.microsoft.com/office/drawing/2014/main" id="{09D7732E-7886-F640-B673-072E3DF465B3}"/>
              </a:ext>
            </a:extLst>
          </p:cNvPr>
          <p:cNvSpPr txBox="1">
            <a:spLocks/>
          </p:cNvSpPr>
          <p:nvPr/>
        </p:nvSpPr>
        <p:spPr>
          <a:xfrm>
            <a:off x="12836666" y="5791200"/>
            <a:ext cx="9342817" cy="2012316"/>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r>
              <a:rPr lang="ar-EG" sz="2800" spc="40" dirty="0">
                <a:latin typeface="Optimistic Text" panose="020B0503020203020204" pitchFamily="34" charset="0"/>
                <a:sym typeface="Arial"/>
              </a:rPr>
              <a:t>.</a:t>
            </a:r>
          </a:p>
          <a:p>
            <a:pPr algn="r" defTabSz="1828800" rtl="1">
              <a:lnSpc>
                <a:spcPts val="4200"/>
              </a:lnSpc>
              <a:spcAft>
                <a:spcPts val="1800"/>
              </a:spcAft>
              <a:buNone/>
            </a:pPr>
            <a:r>
              <a:rPr lang="ar-EG" sz="2800" spc="40" dirty="0">
                <a:latin typeface="Optimistic Text" panose="020B0503020203020204" pitchFamily="34" charset="0"/>
                <a:sym typeface="Arial"/>
              </a:rPr>
              <a:t>فكر في شيء قمت بمشاركته مؤخرًا عبر الإنترنت. هل تحققت منه أو توقفت مؤقتًا للتفكير في تأثيره المحتمل قبل مشاركته؟</a:t>
            </a:r>
            <a:endParaRPr lang="en-US" sz="2800" spc="40" dirty="0">
              <a:latin typeface="Optimistic Text" panose="020B0503020203020204" pitchFamily="34" charset="0"/>
              <a:sym typeface="Arial"/>
            </a:endParaRPr>
          </a:p>
        </p:txBody>
      </p:sp>
      <p:sp>
        <p:nvSpPr>
          <p:cNvPr id="10" name="Title 2">
            <a:extLst>
              <a:ext uri="{FF2B5EF4-FFF2-40B4-BE49-F238E27FC236}">
                <a16:creationId xmlns:a16="http://schemas.microsoft.com/office/drawing/2014/main" id="{74DDC3CD-C68C-5543-BB40-7321168A9794}"/>
              </a:ext>
            </a:extLst>
          </p:cNvPr>
          <p:cNvSpPr txBox="1">
            <a:spLocks/>
          </p:cNvSpPr>
          <p:nvPr/>
        </p:nvSpPr>
        <p:spPr>
          <a:xfrm>
            <a:off x="932689" y="2194560"/>
            <a:ext cx="19717511" cy="2514600"/>
          </a:xfrm>
          <a:prstGeom prst="rect">
            <a:avLst/>
          </a:prstGeom>
        </p:spPr>
        <p:txBody>
          <a:bodyPr vert="horz" lIns="0" tIns="0" rIns="0" bIns="0" rtlCol="0" anchor="b" anchorCtr="0">
            <a:norm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t>مناقشة/ تأمل ذاتي</a:t>
            </a:r>
            <a:endParaRPr lang="en-US" dirty="0"/>
          </a:p>
        </p:txBody>
      </p:sp>
    </p:spTree>
    <p:extLst>
      <p:ext uri="{BB962C8B-B14F-4D97-AF65-F5344CB8AC3E}">
        <p14:creationId xmlns:p14="http://schemas.microsoft.com/office/powerpoint/2010/main" val="361196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6" name="TextBox 5">
            <a:extLst>
              <a:ext uri="{FF2B5EF4-FFF2-40B4-BE49-F238E27FC236}">
                <a16:creationId xmlns:a16="http://schemas.microsoft.com/office/drawing/2014/main" id="{BD2B2FA3-3DB8-7744-9D7E-C8BF5C0EFE16}"/>
              </a:ext>
            </a:extLst>
          </p:cNvPr>
          <p:cNvSpPr txBox="1"/>
          <p:nvPr/>
        </p:nvSpPr>
        <p:spPr>
          <a:xfrm>
            <a:off x="947631" y="11963400"/>
            <a:ext cx="7816956" cy="8191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9" name="Rectangle 8">
            <a:extLst>
              <a:ext uri="{FF2B5EF4-FFF2-40B4-BE49-F238E27FC236}">
                <a16:creationId xmlns:a16="http://schemas.microsoft.com/office/drawing/2014/main" id="{BE4017E3-8F7D-864A-857B-D29AD2CEC481}"/>
              </a:ext>
            </a:extLst>
          </p:cNvPr>
          <p:cNvSpPr/>
          <p:nvPr/>
        </p:nvSpPr>
        <p:spPr>
          <a:xfrm>
            <a:off x="12193587" y="0"/>
            <a:ext cx="12193588"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 name="Text Placeholder 4">
            <a:extLst>
              <a:ext uri="{FF2B5EF4-FFF2-40B4-BE49-F238E27FC236}">
                <a16:creationId xmlns:a16="http://schemas.microsoft.com/office/drawing/2014/main" id="{6C1B802E-0881-6C46-867F-7C3733FA42FF}"/>
              </a:ext>
            </a:extLst>
          </p:cNvPr>
          <p:cNvSpPr txBox="1">
            <a:spLocks/>
          </p:cNvSpPr>
          <p:nvPr/>
        </p:nvSpPr>
        <p:spPr>
          <a:xfrm>
            <a:off x="13138150" y="4982753"/>
            <a:ext cx="10315575" cy="3750495"/>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r>
              <a:rPr lang="ar-SA" sz="2800" b="1" dirty="0"/>
              <a:t>تدقيق الحقائق</a:t>
            </a:r>
            <a:endParaRPr lang="en-US" sz="2800" dirty="0"/>
          </a:p>
          <a:p>
            <a:pPr marL="457200" lvl="0" indent="-457200" algn="r" rtl="1">
              <a:buFont typeface="Arial" pitchFamily="34" charset="0"/>
              <a:buChar char="•"/>
            </a:pPr>
            <a:r>
              <a:rPr lang="ar-SA" sz="2800" u="sng" dirty="0">
                <a:hlinkClick r:id="rId4"/>
              </a:rPr>
              <a:t>حول برنامج التحقق من صحة الحقائق من طرف ثالث على فيسبوك</a:t>
            </a:r>
            <a:endParaRPr lang="en-US" sz="2800" dirty="0"/>
          </a:p>
          <a:p>
            <a:pPr marL="457200" lvl="0" indent="-457200" algn="r" rtl="1">
              <a:buFont typeface="Arial" pitchFamily="34" charset="0"/>
              <a:buChar char="•"/>
            </a:pPr>
            <a:r>
              <a:rPr lang="ar-SA" sz="2800" u="sng" dirty="0">
                <a:hlinkClick r:id="rId5"/>
              </a:rPr>
              <a:t>شبكة دولية لتقصي الحقائق من بوينتر</a:t>
            </a:r>
            <a:r>
              <a:rPr lang="ar-SA" sz="2800" dirty="0"/>
              <a:t> (</a:t>
            </a:r>
            <a:r>
              <a:rPr lang="en-US" sz="2800" dirty="0"/>
              <a:t>IFCN</a:t>
            </a:r>
            <a:r>
              <a:rPr lang="ar-SA" sz="2800" dirty="0"/>
              <a:t>)</a:t>
            </a:r>
            <a:endParaRPr lang="en-US" sz="2800" dirty="0"/>
          </a:p>
          <a:p>
            <a:pPr marL="457200" lvl="0" indent="-457200" algn="r" rtl="1">
              <a:buFont typeface="Arial" pitchFamily="34" charset="0"/>
              <a:buChar char="•"/>
            </a:pPr>
            <a:r>
              <a:rPr lang="en-US" sz="2800" u="sng" dirty="0" err="1">
                <a:hlinkClick r:id="rId6"/>
              </a:rPr>
              <a:t>PolitiFact</a:t>
            </a:r>
            <a:endParaRPr lang="en-US" sz="2800" dirty="0"/>
          </a:p>
          <a:p>
            <a:pPr marL="457200" lvl="0" indent="-457200" algn="r" rtl="1">
              <a:buFont typeface="Arial" pitchFamily="34" charset="0"/>
              <a:buChar char="•"/>
            </a:pPr>
            <a:r>
              <a:rPr lang="ar-SA" sz="2800" u="sng" dirty="0">
                <a:hlinkClick r:id="rId7"/>
              </a:rPr>
              <a:t>مشاريع - </a:t>
            </a:r>
            <a:r>
              <a:rPr lang="en-US" sz="2800" u="sng" dirty="0" err="1">
                <a:hlinkClick r:id="rId7"/>
              </a:rPr>
              <a:t>CredCatalog</a:t>
            </a:r>
            <a:endParaRPr lang="en-US" sz="2800" dirty="0"/>
          </a:p>
          <a:p>
            <a:pPr algn="r" rtl="1"/>
            <a:r>
              <a:rPr lang="ar-SA" sz="2800" b="1" dirty="0"/>
              <a:t>مصادر أخرى</a:t>
            </a:r>
            <a:endParaRPr lang="en-US" sz="2800" dirty="0"/>
          </a:p>
          <a:p>
            <a:pPr marL="457200" lvl="0" indent="-457200" algn="r" rtl="1">
              <a:buFont typeface="Arial" pitchFamily="34" charset="0"/>
              <a:buChar char="•"/>
            </a:pPr>
            <a:r>
              <a:rPr lang="ar-SA" sz="2800" u="sng" dirty="0">
                <a:hlinkClick r:id="rId8"/>
              </a:rPr>
              <a:t>كيفية ضحد الأخبار الكاذبة</a:t>
            </a:r>
            <a:endParaRPr lang="en-US" sz="2800" dirty="0"/>
          </a:p>
          <a:p>
            <a:pPr marL="457200" lvl="0" indent="-457200" algn="r" rtl="1">
              <a:buFont typeface="Arial" pitchFamily="34" charset="0"/>
              <a:buChar char="•"/>
            </a:pPr>
            <a:r>
              <a:rPr lang="ar-SA" sz="2800" u="sng" dirty="0">
                <a:hlinkClick r:id="rId9"/>
              </a:rPr>
              <a:t>حارب المعلومات الخاطئة عن فيروس كورونا</a:t>
            </a:r>
            <a:endParaRPr lang="en-US" sz="2800" dirty="0"/>
          </a:p>
          <a:p>
            <a:pPr marL="457200" lvl="0" indent="-457200" algn="r" rtl="1">
              <a:buFont typeface="Arial" pitchFamily="34" charset="0"/>
              <a:buChar char="•"/>
            </a:pPr>
            <a:r>
              <a:rPr lang="ar-SA" sz="2800" u="sng" dirty="0">
                <a:hlinkClick r:id="rId10"/>
              </a:rPr>
              <a:t>دليل </a:t>
            </a:r>
            <a:r>
              <a:rPr lang="en-US" sz="2800" u="sng" dirty="0">
                <a:hlinkClick r:id="rId10"/>
              </a:rPr>
              <a:t>PEN America</a:t>
            </a:r>
            <a:r>
              <a:rPr lang="ar-SA" sz="2800" u="sng" dirty="0">
                <a:hlinkClick r:id="rId10"/>
              </a:rPr>
              <a:t> حول فيروس كوفيد-19 والمعلومات الخاطئة</a:t>
            </a:r>
            <a:endParaRPr lang="en-US" sz="2800" dirty="0"/>
          </a:p>
          <a:p>
            <a:pPr marL="457200" lvl="0" indent="-457200" algn="r" rtl="1">
              <a:buFont typeface="Arial" pitchFamily="34" charset="0"/>
              <a:buChar char="•"/>
            </a:pPr>
            <a:r>
              <a:rPr lang="ar-SA" sz="2800" u="sng" dirty="0">
                <a:hlinkClick r:id="rId11"/>
              </a:rPr>
              <a:t>الكثير من المعلومات: دليل عام للتنقل في عالم المعلومات - </a:t>
            </a:r>
            <a:r>
              <a:rPr lang="en-US" sz="2800" u="sng" dirty="0">
                <a:hlinkClick r:id="rId11"/>
              </a:rPr>
              <a:t>First Draft</a:t>
            </a:r>
            <a:endParaRPr lang="en-US" sz="2800" dirty="0"/>
          </a:p>
          <a:p>
            <a:pPr marL="457200" lvl="0" indent="-457200" algn="r" rtl="1">
              <a:buFont typeface="Arial" pitchFamily="34" charset="0"/>
              <a:buChar char="•"/>
            </a:pPr>
            <a:r>
              <a:rPr lang="ar-SA" sz="2800" u="sng" dirty="0">
                <a:hlinkClick r:id="rId12"/>
              </a:rPr>
              <a:t>كيف تتحدث دون بدء المواجهة</a:t>
            </a:r>
            <a:endParaRPr lang="en-US" sz="2800" dirty="0"/>
          </a:p>
          <a:p>
            <a:pPr marL="457200" lvl="0" indent="-457200" algn="r" rtl="1">
              <a:buFont typeface="Arial" pitchFamily="34" charset="0"/>
              <a:buChar char="•"/>
            </a:pPr>
            <a:r>
              <a:rPr lang="ar-SA" sz="2800" u="sng" dirty="0">
                <a:hlinkClick r:id="rId13"/>
              </a:rPr>
              <a:t>اتخاذ إجراءات ضد المعلومات الخاطئة في جميع أنحاء تطبيقات فيسبوك</a:t>
            </a:r>
            <a:endParaRPr lang="en-US" sz="2800" dirty="0"/>
          </a:p>
        </p:txBody>
      </p:sp>
      <p:sp>
        <p:nvSpPr>
          <p:cNvPr id="11" name="Title 2">
            <a:extLst>
              <a:ext uri="{FF2B5EF4-FFF2-40B4-BE49-F238E27FC236}">
                <a16:creationId xmlns:a16="http://schemas.microsoft.com/office/drawing/2014/main" id="{C596F850-398D-FB46-BE85-9294D664A190}"/>
              </a:ext>
            </a:extLst>
          </p:cNvPr>
          <p:cNvSpPr>
            <a:spLocks noGrp="1"/>
          </p:cNvSpPr>
          <p:nvPr>
            <p:ph type="title"/>
          </p:nvPr>
        </p:nvSpPr>
        <p:spPr>
          <a:xfrm>
            <a:off x="932689" y="5600700"/>
            <a:ext cx="10498898" cy="2514600"/>
          </a:xfrm>
        </p:spPr>
        <p:txBody>
          <a:bodyPr anchor="ctr">
            <a:noAutofit/>
          </a:bodyPr>
          <a:lstStyle/>
          <a:p>
            <a:pPr algn="r" rtl="1"/>
            <a:r>
              <a:rPr lang="ar-EG" dirty="0"/>
              <a:t>مصادر إضافية للتعامل مع المعلومات الخاطئة</a:t>
            </a:r>
            <a:endParaRPr lang="en-US" dirty="0"/>
          </a:p>
        </p:txBody>
      </p:sp>
      <p:sp>
        <p:nvSpPr>
          <p:cNvPr id="7" name="TextBox 6">
            <a:extLst>
              <a:ext uri="{FF2B5EF4-FFF2-40B4-BE49-F238E27FC236}">
                <a16:creationId xmlns:a16="http://schemas.microsoft.com/office/drawing/2014/main" id="{94088987-7328-3B44-8489-AEF0124740DC}"/>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79</a:t>
            </a:fld>
            <a:endParaRPr lang="en-US" dirty="0"/>
          </a:p>
        </p:txBody>
      </p:sp>
    </p:spTree>
    <p:extLst>
      <p:ext uri="{BB962C8B-B14F-4D97-AF65-F5344CB8AC3E}">
        <p14:creationId xmlns:p14="http://schemas.microsoft.com/office/powerpoint/2010/main" val="325456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09A7-A0E4-F242-8995-A70503964571}"/>
              </a:ext>
            </a:extLst>
          </p:cNvPr>
          <p:cNvSpPr>
            <a:spLocks noGrp="1"/>
          </p:cNvSpPr>
          <p:nvPr>
            <p:ph type="ctrTitle"/>
          </p:nvPr>
        </p:nvSpPr>
        <p:spPr>
          <a:xfrm>
            <a:off x="1871711" y="3520440"/>
            <a:ext cx="10626676" cy="2542032"/>
          </a:xfrm>
        </p:spPr>
        <p:txBody>
          <a:bodyPr/>
          <a:lstStyle/>
          <a:p>
            <a:pPr algn="r" rtl="1"/>
            <a:r>
              <a:rPr lang="ar-EG" dirty="0"/>
              <a:t>02 </a:t>
            </a:r>
            <a:br>
              <a:rPr lang="ar-EG" dirty="0"/>
            </a:br>
            <a:r>
              <a:rPr lang="ar-EG" dirty="0"/>
              <a:t>معلومات رقمية موثوقة</a:t>
            </a:r>
            <a:endParaRPr lang="en-US" dirty="0"/>
          </a:p>
        </p:txBody>
      </p:sp>
      <p:pic>
        <p:nvPicPr>
          <p:cNvPr id="4" name="Picture 3" descr="A group of people sitting at a table looking at a computer&#10;&#10;Description automatically generated with medium confidence">
            <a:extLst>
              <a:ext uri="{FF2B5EF4-FFF2-40B4-BE49-F238E27FC236}">
                <a16:creationId xmlns:a16="http://schemas.microsoft.com/office/drawing/2014/main" id="{768E3EBD-9978-FACA-B51A-29E55E1A7BF8}"/>
              </a:ext>
            </a:extLst>
          </p:cNvPr>
          <p:cNvPicPr>
            <a:picLocks noChangeAspect="1"/>
          </p:cNvPicPr>
          <p:nvPr/>
        </p:nvPicPr>
        <p:blipFill rotWithShape="1">
          <a:blip r:embed="rId3"/>
          <a:srcRect l="16691" r="22312"/>
          <a:stretch/>
        </p:blipFill>
        <p:spPr>
          <a:xfrm>
            <a:off x="13138149" y="0"/>
            <a:ext cx="11249024" cy="12309665"/>
          </a:xfrm>
          <a:prstGeom prst="rect">
            <a:avLst/>
          </a:prstGeom>
        </p:spPr>
      </p:pic>
    </p:spTree>
    <p:extLst>
      <p:ext uri="{BB962C8B-B14F-4D97-AF65-F5344CB8AC3E}">
        <p14:creationId xmlns:p14="http://schemas.microsoft.com/office/powerpoint/2010/main" val="204651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AFE5B-C2C9-7147-970C-4B51B9314F98}"/>
              </a:ext>
            </a:extLst>
          </p:cNvPr>
          <p:cNvSpPr/>
          <p:nvPr/>
        </p:nvSpPr>
        <p:spPr>
          <a:xfrm>
            <a:off x="8443912" y="0"/>
            <a:ext cx="15943263"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0328145" cy="463200"/>
          </a:xfrm>
        </p:spPr>
        <p:txBody>
          <a:bodyPr/>
          <a:lstStyle/>
          <a:p>
            <a:r>
              <a:rPr lang="ar-EG" dirty="0"/>
              <a:t>04 التعامل مع المعلومات الخاطئة</a:t>
            </a:r>
            <a:endParaRPr lang="en-US" dirty="0"/>
          </a:p>
        </p:txBody>
      </p:sp>
      <p:sp>
        <p:nvSpPr>
          <p:cNvPr id="3" name="Title 2">
            <a:extLst>
              <a:ext uri="{FF2B5EF4-FFF2-40B4-BE49-F238E27FC236}">
                <a16:creationId xmlns:a16="http://schemas.microsoft.com/office/drawing/2014/main" id="{89899A46-2B07-6246-B2A2-CE86A0762E1B}"/>
              </a:ext>
            </a:extLst>
          </p:cNvPr>
          <p:cNvSpPr>
            <a:spLocks noGrp="1"/>
          </p:cNvSpPr>
          <p:nvPr>
            <p:ph type="title"/>
          </p:nvPr>
        </p:nvSpPr>
        <p:spPr>
          <a:xfrm>
            <a:off x="932821" y="6141720"/>
            <a:ext cx="4998009" cy="1432560"/>
          </a:xfrm>
        </p:spPr>
        <p:txBody>
          <a:bodyPr anchor="ctr">
            <a:noAutofit/>
          </a:bodyPr>
          <a:lstStyle/>
          <a:p>
            <a:r>
              <a:rPr lang="ar-EG" dirty="0"/>
              <a:t>أنشطة</a:t>
            </a:r>
            <a:endParaRPr lang="en-US" dirty="0"/>
          </a:p>
        </p:txBody>
      </p:sp>
      <p:sp>
        <p:nvSpPr>
          <p:cNvPr id="6" name="Oval 5">
            <a:extLst>
              <a:ext uri="{FF2B5EF4-FFF2-40B4-BE49-F238E27FC236}">
                <a16:creationId xmlns:a16="http://schemas.microsoft.com/office/drawing/2014/main" id="{F5D85DEB-D8C3-2146-BDC2-2E1CB1FB7C49}"/>
              </a:ext>
            </a:extLst>
          </p:cNvPr>
          <p:cNvSpPr/>
          <p:nvPr/>
        </p:nvSpPr>
        <p:spPr>
          <a:xfrm>
            <a:off x="9882210" y="4775705"/>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4400" b="1" spc="50" dirty="0">
                <a:solidFill>
                  <a:schemeClr val="bg1"/>
                </a:solidFill>
                <a:cs typeface="Optimistic Text" panose="020B0503020203020204" pitchFamily="34" charset="0"/>
              </a:rPr>
              <a:t>1</a:t>
            </a:r>
          </a:p>
        </p:txBody>
      </p:sp>
      <p:sp>
        <p:nvSpPr>
          <p:cNvPr id="20" name="Title 2">
            <a:extLst>
              <a:ext uri="{FF2B5EF4-FFF2-40B4-BE49-F238E27FC236}">
                <a16:creationId xmlns:a16="http://schemas.microsoft.com/office/drawing/2014/main" id="{880BB46E-DA07-0C49-AB5A-4C445F1EFB34}"/>
              </a:ext>
            </a:extLst>
          </p:cNvPr>
          <p:cNvSpPr txBox="1">
            <a:spLocks/>
          </p:cNvSpPr>
          <p:nvPr/>
        </p:nvSpPr>
        <p:spPr>
          <a:xfrm>
            <a:off x="11420962" y="4966205"/>
            <a:ext cx="12418105" cy="81533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sz="4800" dirty="0"/>
              <a:t>كيفية الإبلاغ عن معلومات خاطئة عبر الإنترنت</a:t>
            </a:r>
            <a:endParaRPr lang="en-US" sz="4800" dirty="0"/>
          </a:p>
        </p:txBody>
      </p:sp>
      <p:sp>
        <p:nvSpPr>
          <p:cNvPr id="21" name="Oval 20">
            <a:extLst>
              <a:ext uri="{FF2B5EF4-FFF2-40B4-BE49-F238E27FC236}">
                <a16:creationId xmlns:a16="http://schemas.microsoft.com/office/drawing/2014/main" id="{FC193999-362D-E14F-915A-89F5876DBA63}"/>
              </a:ext>
            </a:extLst>
          </p:cNvPr>
          <p:cNvSpPr/>
          <p:nvPr/>
        </p:nvSpPr>
        <p:spPr>
          <a:xfrm>
            <a:off x="9882210" y="7743957"/>
            <a:ext cx="1196339" cy="11963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4400" b="1" spc="50" dirty="0">
                <a:solidFill>
                  <a:schemeClr val="bg1"/>
                </a:solidFill>
                <a:cs typeface="Optimistic Text" panose="020B0503020203020204" pitchFamily="34" charset="0"/>
              </a:rPr>
              <a:t>2</a:t>
            </a:r>
          </a:p>
        </p:txBody>
      </p:sp>
      <p:sp>
        <p:nvSpPr>
          <p:cNvPr id="9" name="Title 2">
            <a:extLst>
              <a:ext uri="{FF2B5EF4-FFF2-40B4-BE49-F238E27FC236}">
                <a16:creationId xmlns:a16="http://schemas.microsoft.com/office/drawing/2014/main" id="{D829BA1B-F11A-2B4D-9CFE-D4534A587B35}"/>
              </a:ext>
            </a:extLst>
          </p:cNvPr>
          <p:cNvSpPr txBox="1">
            <a:spLocks/>
          </p:cNvSpPr>
          <p:nvPr/>
        </p:nvSpPr>
        <p:spPr>
          <a:xfrm>
            <a:off x="11420962" y="7934457"/>
            <a:ext cx="9308568" cy="815339"/>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sz="4800" dirty="0"/>
              <a:t>هل يجب عليك المشاركة؟ (اختياري)</a:t>
            </a:r>
            <a:endParaRPr lang="en-US" sz="4800" dirty="0"/>
          </a:p>
        </p:txBody>
      </p:sp>
      <p:sp>
        <p:nvSpPr>
          <p:cNvPr id="10" name="TextBox 9">
            <a:extLst>
              <a:ext uri="{FF2B5EF4-FFF2-40B4-BE49-F238E27FC236}">
                <a16:creationId xmlns:a16="http://schemas.microsoft.com/office/drawing/2014/main" id="{3FC181D8-027C-E249-8B58-5800DA905D46}"/>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2"/>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80</a:t>
            </a:fld>
            <a:endParaRPr lang="en-US" dirty="0"/>
          </a:p>
        </p:txBody>
      </p:sp>
    </p:spTree>
    <p:extLst>
      <p:ext uri="{BB962C8B-B14F-4D97-AF65-F5344CB8AC3E}">
        <p14:creationId xmlns:p14="http://schemas.microsoft.com/office/powerpoint/2010/main" val="153546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6" name="TextBox 5">
            <a:extLst>
              <a:ext uri="{FF2B5EF4-FFF2-40B4-BE49-F238E27FC236}">
                <a16:creationId xmlns:a16="http://schemas.microsoft.com/office/drawing/2014/main" id="{62B477A9-ADA8-7246-AC3F-7C20D5BC5CAC}"/>
              </a:ext>
            </a:extLst>
          </p:cNvPr>
          <p:cNvSpPr txBox="1"/>
          <p:nvPr/>
        </p:nvSpPr>
        <p:spPr>
          <a:xfrm>
            <a:off x="947631" y="12039600"/>
            <a:ext cx="7893156" cy="7429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8" name="Rectangle 7">
            <a:extLst>
              <a:ext uri="{FF2B5EF4-FFF2-40B4-BE49-F238E27FC236}">
                <a16:creationId xmlns:a16="http://schemas.microsoft.com/office/drawing/2014/main" id="{A159E159-C916-6E41-B89C-DFFEC14BD3AD}"/>
              </a:ext>
            </a:extLst>
          </p:cNvPr>
          <p:cNvSpPr/>
          <p:nvPr/>
        </p:nvSpPr>
        <p:spPr>
          <a:xfrm>
            <a:off x="12193588" y="-15240"/>
            <a:ext cx="12193587"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9" name="Text Placeholder 3">
            <a:extLst>
              <a:ext uri="{FF2B5EF4-FFF2-40B4-BE49-F238E27FC236}">
                <a16:creationId xmlns:a16="http://schemas.microsoft.com/office/drawing/2014/main" id="{C147D191-43F2-F245-8AFC-F49FE286C77D}"/>
              </a:ext>
            </a:extLst>
          </p:cNvPr>
          <p:cNvSpPr txBox="1">
            <a:spLocks/>
          </p:cNvSpPr>
          <p:nvPr/>
        </p:nvSpPr>
        <p:spPr>
          <a:xfrm>
            <a:off x="13138150" y="4869180"/>
            <a:ext cx="10333038"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fontAlgn="base">
              <a:buNone/>
            </a:pPr>
            <a:r>
              <a:rPr lang="ar-EG" sz="2800" dirty="0"/>
              <a:t>راجع خطوات الإبلاغ عن المعلومات الخاطئة أو المضللة على منصات التواصل الاجتماعي المختلفة باستخدام موقع منظمة الصحة العالمية: </a:t>
            </a:r>
            <a:r>
              <a:rPr lang="ar-EG" sz="2800" dirty="0">
                <a:hlinkClick r:id="rId4"/>
              </a:rPr>
              <a:t>كيفية الإبلاغ عن المعلومات الخاطئة عبر الإنترنت</a:t>
            </a:r>
            <a:r>
              <a:rPr lang="ar-EG" sz="2800" dirty="0"/>
              <a:t>.</a:t>
            </a:r>
            <a:endParaRPr lang="en-US" sz="2800" dirty="0"/>
          </a:p>
        </p:txBody>
      </p:sp>
      <p:sp>
        <p:nvSpPr>
          <p:cNvPr id="15" name="Rectangle 14">
            <a:extLst>
              <a:ext uri="{FF2B5EF4-FFF2-40B4-BE49-F238E27FC236}">
                <a16:creationId xmlns:a16="http://schemas.microsoft.com/office/drawing/2014/main" id="{A2F2CFE0-7545-F541-B71C-D9EEB96D52D6}"/>
              </a:ext>
            </a:extLst>
          </p:cNvPr>
          <p:cNvSpPr/>
          <p:nvPr/>
        </p:nvSpPr>
        <p:spPr>
          <a:xfrm>
            <a:off x="941387" y="5881143"/>
            <a:ext cx="844783" cy="523220"/>
          </a:xfrm>
          <a:prstGeom prst="rect">
            <a:avLst/>
          </a:prstGeom>
        </p:spPr>
        <p:txBody>
          <a:bodyPr wrap="none" lIns="0" anchor="ctr">
            <a:spAutoFit/>
          </a:bodyPr>
          <a:lstStyle/>
          <a:p>
            <a:r>
              <a:rPr lang="ar-EG" sz="2800" b="1" spc="320" dirty="0">
                <a:solidFill>
                  <a:schemeClr val="tx1"/>
                </a:solidFill>
              </a:rPr>
              <a:t>نشاط</a:t>
            </a:r>
            <a:endParaRPr lang="en-US" sz="2800" b="1" spc="320" dirty="0">
              <a:solidFill>
                <a:schemeClr val="tx1"/>
              </a:solidFill>
            </a:endParaRPr>
          </a:p>
        </p:txBody>
      </p:sp>
      <p:sp>
        <p:nvSpPr>
          <p:cNvPr id="16" name="Title 2">
            <a:extLst>
              <a:ext uri="{FF2B5EF4-FFF2-40B4-BE49-F238E27FC236}">
                <a16:creationId xmlns:a16="http://schemas.microsoft.com/office/drawing/2014/main" id="{D418FD16-FCD1-5142-94AF-2ABEAE9B477D}"/>
              </a:ext>
            </a:extLst>
          </p:cNvPr>
          <p:cNvSpPr txBox="1">
            <a:spLocks/>
          </p:cNvSpPr>
          <p:nvPr/>
        </p:nvSpPr>
        <p:spPr>
          <a:xfrm>
            <a:off x="890586" y="6553200"/>
            <a:ext cx="10369551"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كيفية الإبلاغ عن معلومات خاطئة عبر الإنترنت</a:t>
            </a:r>
            <a:endParaRPr lang="en-US" dirty="0"/>
          </a:p>
        </p:txBody>
      </p:sp>
      <p:sp>
        <p:nvSpPr>
          <p:cNvPr id="17" name="Oval 16">
            <a:extLst>
              <a:ext uri="{FF2B5EF4-FFF2-40B4-BE49-F238E27FC236}">
                <a16:creationId xmlns:a16="http://schemas.microsoft.com/office/drawing/2014/main" id="{F06EFD80-CDAE-A246-B87E-3080002CCA58}"/>
              </a:ext>
            </a:extLst>
          </p:cNvPr>
          <p:cNvSpPr/>
          <p:nvPr/>
        </p:nvSpPr>
        <p:spPr>
          <a:xfrm>
            <a:off x="933450"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chemeClr val="tx1"/>
              </a:solidFill>
              <a:cs typeface="Optimistic Text" panose="020B0503020203020204" pitchFamily="34" charset="0"/>
            </a:endParaRPr>
          </a:p>
        </p:txBody>
      </p:sp>
      <p:sp>
        <p:nvSpPr>
          <p:cNvPr id="18" name="Oval 17">
            <a:extLst>
              <a:ext uri="{FF2B5EF4-FFF2-40B4-BE49-F238E27FC236}">
                <a16:creationId xmlns:a16="http://schemas.microsoft.com/office/drawing/2014/main" id="{AD00E6B7-669C-C84D-92F9-8EDE00FE7C23}"/>
              </a:ext>
            </a:extLst>
          </p:cNvPr>
          <p:cNvSpPr/>
          <p:nvPr/>
        </p:nvSpPr>
        <p:spPr>
          <a:xfrm>
            <a:off x="1449387"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10" name="TextBox 9">
            <a:extLst>
              <a:ext uri="{FF2B5EF4-FFF2-40B4-BE49-F238E27FC236}">
                <a16:creationId xmlns:a16="http://schemas.microsoft.com/office/drawing/2014/main" id="{116CEEBE-8653-CB45-AA80-8A4A2C0FF6E9}"/>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81</a:t>
            </a:fld>
            <a:endParaRPr lang="en-US" dirty="0"/>
          </a:p>
        </p:txBody>
      </p:sp>
    </p:spTree>
    <p:extLst>
      <p:ext uri="{BB962C8B-B14F-4D97-AF65-F5344CB8AC3E}">
        <p14:creationId xmlns:p14="http://schemas.microsoft.com/office/powerpoint/2010/main" val="275330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5" name="TextBox 4">
            <a:extLst>
              <a:ext uri="{FF2B5EF4-FFF2-40B4-BE49-F238E27FC236}">
                <a16:creationId xmlns:a16="http://schemas.microsoft.com/office/drawing/2014/main" id="{4E825FB7-3CA7-CA49-94FB-0249D7920D9E}"/>
              </a:ext>
            </a:extLst>
          </p:cNvPr>
          <p:cNvSpPr txBox="1"/>
          <p:nvPr/>
        </p:nvSpPr>
        <p:spPr>
          <a:xfrm>
            <a:off x="947631" y="12039600"/>
            <a:ext cx="7893156" cy="7429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6" name="Rectangle 5">
            <a:extLst>
              <a:ext uri="{FF2B5EF4-FFF2-40B4-BE49-F238E27FC236}">
                <a16:creationId xmlns:a16="http://schemas.microsoft.com/office/drawing/2014/main" id="{9E40EF29-550B-8448-BADA-628CF1E0177C}"/>
              </a:ext>
            </a:extLst>
          </p:cNvPr>
          <p:cNvSpPr/>
          <p:nvPr/>
        </p:nvSpPr>
        <p:spPr>
          <a:xfrm>
            <a:off x="12193588" y="-15240"/>
            <a:ext cx="12193587"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8" name="Text Placeholder 3">
            <a:extLst>
              <a:ext uri="{FF2B5EF4-FFF2-40B4-BE49-F238E27FC236}">
                <a16:creationId xmlns:a16="http://schemas.microsoft.com/office/drawing/2014/main" id="{21059640-4434-2F43-9134-512DE6DAA1DD}"/>
              </a:ext>
            </a:extLst>
          </p:cNvPr>
          <p:cNvSpPr txBox="1">
            <a:spLocks/>
          </p:cNvSpPr>
          <p:nvPr/>
        </p:nvSpPr>
        <p:spPr>
          <a:xfrm>
            <a:off x="13138150" y="4869180"/>
            <a:ext cx="10333038" cy="3977640"/>
          </a:xfrm>
          <a:prstGeom prst="rect">
            <a:avLst/>
          </a:prstGeom>
        </p:spPr>
        <p:txBody>
          <a:bodyPr vert="horz" lIns="0" tIns="0" rIns="0" bIns="0" rtlCol="0" anchor="ctr">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marL="457200" indent="-457200" algn="r" rtl="1" fontAlgn="base">
              <a:buSzPct val="100000"/>
              <a:buFont typeface="Arial" panose="020B0604020202020204" pitchFamily="34" charset="0"/>
              <a:buChar char="•"/>
            </a:pPr>
            <a:r>
              <a:rPr lang="ar-EG" sz="2800" dirty="0"/>
              <a:t>"سيساعدك هذا الاختبار في تقييم ما إذا كان بإمكانك التمييز بين المعلومات الخادعة وغير الدقيقة التي لا ينبغي مشاركتها عبر الإنترنت، والمعلومات الدقيقة المستندة إلى الحقائق التي تقدم أدلة قوية تدعم ادعاءاتها."</a:t>
            </a:r>
          </a:p>
          <a:p>
            <a:pPr marL="457200" indent="-457200" algn="r" rtl="1" fontAlgn="base">
              <a:buSzPct val="100000"/>
              <a:buFont typeface="Arial" panose="020B0604020202020204" pitchFamily="34" charset="0"/>
              <a:buChar char="•"/>
            </a:pPr>
            <a:r>
              <a:rPr lang="ar-EG" sz="2800" dirty="0"/>
              <a:t>"ضع في اعتبارك أن كل مثال قد يكون أو لا يكون شيئًا ترغب في مشاركته على وسائل التواصل الاجتماعي. التحدي الذي تواجهه هنا هو تحديد المنشورات التي تعد أمثلة على معلومات موثوقة يمكن مشاركتها بمسؤولية، وأيها أكاذيب يجب تجنب نشرها".</a:t>
            </a:r>
            <a:endParaRPr lang="en-US" sz="2800" dirty="0"/>
          </a:p>
        </p:txBody>
      </p:sp>
      <p:sp>
        <p:nvSpPr>
          <p:cNvPr id="14" name="Rectangle 13">
            <a:extLst>
              <a:ext uri="{FF2B5EF4-FFF2-40B4-BE49-F238E27FC236}">
                <a16:creationId xmlns:a16="http://schemas.microsoft.com/office/drawing/2014/main" id="{DC9AC7A4-1010-5846-B268-C5E4DB7DE29E}"/>
              </a:ext>
            </a:extLst>
          </p:cNvPr>
          <p:cNvSpPr/>
          <p:nvPr/>
        </p:nvSpPr>
        <p:spPr>
          <a:xfrm>
            <a:off x="941387" y="5881143"/>
            <a:ext cx="2205412" cy="523220"/>
          </a:xfrm>
          <a:prstGeom prst="rect">
            <a:avLst/>
          </a:prstGeom>
        </p:spPr>
        <p:txBody>
          <a:bodyPr wrap="none" lIns="0" anchor="ctr">
            <a:spAutoFit/>
          </a:bodyPr>
          <a:lstStyle/>
          <a:p>
            <a:r>
              <a:rPr lang="ar-EG" sz="2800" b="1" spc="320" dirty="0">
                <a:solidFill>
                  <a:schemeClr val="tx1"/>
                </a:solidFill>
              </a:rPr>
              <a:t>نشاط اختياري</a:t>
            </a:r>
            <a:endParaRPr lang="en-US" sz="2800" b="1" spc="320" dirty="0">
              <a:solidFill>
                <a:schemeClr val="tx1"/>
              </a:solidFill>
            </a:endParaRPr>
          </a:p>
        </p:txBody>
      </p:sp>
      <p:sp>
        <p:nvSpPr>
          <p:cNvPr id="15" name="Title 2">
            <a:extLst>
              <a:ext uri="{FF2B5EF4-FFF2-40B4-BE49-F238E27FC236}">
                <a16:creationId xmlns:a16="http://schemas.microsoft.com/office/drawing/2014/main" id="{73EE8D3A-75BB-444B-9960-B614D09EB43A}"/>
              </a:ext>
            </a:extLst>
          </p:cNvPr>
          <p:cNvSpPr txBox="1">
            <a:spLocks/>
          </p:cNvSpPr>
          <p:nvPr/>
        </p:nvSpPr>
        <p:spPr>
          <a:xfrm>
            <a:off x="890587" y="6553200"/>
            <a:ext cx="8712200" cy="3657600"/>
          </a:xfrm>
          <a:prstGeom prst="rect">
            <a:avLst/>
          </a:prstGeom>
        </p:spPr>
        <p:txBody>
          <a:bodyPr vert="horz" lIns="0" tIns="0" rIns="0" bIns="0" rtlCol="0" anchor="t"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r>
              <a:rPr lang="ar-EG" dirty="0"/>
              <a:t>هل يجب عليك المشاركة؟ </a:t>
            </a:r>
            <a:endParaRPr lang="en-US" dirty="0"/>
          </a:p>
        </p:txBody>
      </p:sp>
      <p:sp>
        <p:nvSpPr>
          <p:cNvPr id="18" name="Oval 17">
            <a:extLst>
              <a:ext uri="{FF2B5EF4-FFF2-40B4-BE49-F238E27FC236}">
                <a16:creationId xmlns:a16="http://schemas.microsoft.com/office/drawing/2014/main" id="{DC4C11C8-83B4-3E47-94BE-5FE0A01F1B90}"/>
              </a:ext>
            </a:extLst>
          </p:cNvPr>
          <p:cNvSpPr/>
          <p:nvPr/>
        </p:nvSpPr>
        <p:spPr>
          <a:xfrm>
            <a:off x="933450" y="5207000"/>
            <a:ext cx="304800" cy="304800"/>
          </a:xfrm>
          <a:prstGeom prst="ellipse">
            <a:avLst/>
          </a:prstGeom>
          <a:solidFill>
            <a:srgbClr val="CB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pc="50" dirty="0">
              <a:solidFill>
                <a:srgbClr val="1C2B33"/>
              </a:solidFill>
              <a:cs typeface="Optimistic Text" panose="020B0503020203020204" pitchFamily="34" charset="0"/>
            </a:endParaRPr>
          </a:p>
        </p:txBody>
      </p:sp>
      <p:sp>
        <p:nvSpPr>
          <p:cNvPr id="19" name="Oval 18">
            <a:extLst>
              <a:ext uri="{FF2B5EF4-FFF2-40B4-BE49-F238E27FC236}">
                <a16:creationId xmlns:a16="http://schemas.microsoft.com/office/drawing/2014/main" id="{02523479-E675-444A-B342-DB834C088D9B}"/>
              </a:ext>
            </a:extLst>
          </p:cNvPr>
          <p:cNvSpPr/>
          <p:nvPr/>
        </p:nvSpPr>
        <p:spPr>
          <a:xfrm>
            <a:off x="1449387" y="5207000"/>
            <a:ext cx="304800" cy="304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0" name="TextBox 9">
            <a:extLst>
              <a:ext uri="{FF2B5EF4-FFF2-40B4-BE49-F238E27FC236}">
                <a16:creationId xmlns:a16="http://schemas.microsoft.com/office/drawing/2014/main" id="{CC78286D-DC87-FD45-A8DB-73FC43D7453F}"/>
              </a:ext>
            </a:extLst>
          </p:cNvPr>
          <p:cNvSpPr txBox="1"/>
          <p:nvPr/>
        </p:nvSpPr>
        <p:spPr>
          <a:xfrm>
            <a:off x="22024975" y="12668250"/>
            <a:ext cx="1428750" cy="438150"/>
          </a:xfrm>
          <a:prstGeom prst="rect">
            <a:avLst/>
          </a:prstGeom>
        </p:spPr>
        <p:txBody>
          <a:bodyPr rIns="0">
            <a:noAutofit/>
          </a:bodyPr>
          <a:lstStyle>
            <a:defPPr marR="0" lvl="0" algn="l" rtl="0">
              <a:lnSpc>
                <a:spcPct val="100000"/>
              </a:lnSpc>
              <a:spcBef>
                <a:spcPts val="0"/>
              </a:spcBef>
              <a:spcAft>
                <a:spcPts val="0"/>
              </a:spcAft>
              <a:defRPr/>
            </a:defPPr>
            <a:lvl1pPr marL="45720" indent="-45720" algn="r" eaLnBrk="1" hangingPunct="1">
              <a:lnSpc>
                <a:spcPct val="129000"/>
              </a:lnSpc>
              <a:spcAft>
                <a:spcPts val="1200"/>
              </a:spcAft>
              <a:buSzPct val="25000"/>
              <a:buFontTx/>
              <a:buBlip>
                <a:blip r:embed="rId3"/>
              </a:buBlip>
              <a:tabLst/>
              <a:defRPr sz="1600" spc="50" baseline="0">
                <a:solidFill>
                  <a:schemeClr val="tx1"/>
                </a:solidFill>
              </a:defRPr>
            </a:lvl1pPr>
            <a:lvl2pPr marL="640080" indent="-365760" eaLnBrk="1" hangingPunct="1">
              <a:lnSpc>
                <a:spcPct val="129000"/>
              </a:lnSpc>
              <a:spcAft>
                <a:spcPts val="1200"/>
              </a:spcAft>
              <a:buClrTx/>
              <a:buSzPct val="85000"/>
              <a:buFont typeface="Optimistic Text" panose="020B0604020202020204" pitchFamily="34" charset="0"/>
              <a:buChar char="•"/>
              <a:defRPr spc="50" baseline="0">
                <a:solidFill>
                  <a:schemeClr val="tx1"/>
                </a:solidFill>
              </a:defRPr>
            </a:lvl2pPr>
            <a:lvl3pPr marL="1005840" indent="-365760" eaLnBrk="1" hangingPunct="1">
              <a:lnSpc>
                <a:spcPct val="129000"/>
              </a:lnSpc>
              <a:spcAft>
                <a:spcPts val="1200"/>
              </a:spcAft>
              <a:buClrTx/>
              <a:buSzPct val="85000"/>
              <a:buFont typeface=".PingFang SC Regular"/>
              <a:buChar char="﹘"/>
              <a:defRPr spc="50" baseline="0">
                <a:solidFill>
                  <a:schemeClr val="tx1"/>
                </a:solidFill>
              </a:defRPr>
            </a:lvl3pPr>
            <a:lvl4pPr marL="1371600" indent="-365760" eaLnBrk="1" hangingPunct="1">
              <a:lnSpc>
                <a:spcPct val="129000"/>
              </a:lnSpc>
              <a:spcAft>
                <a:spcPts val="1200"/>
              </a:spcAft>
              <a:buClrTx/>
              <a:buSzPct val="85000"/>
              <a:buFont typeface=".PingFang SC Regular"/>
              <a:buChar char="﹘"/>
              <a:defRPr spc="50" baseline="0">
                <a:solidFill>
                  <a:schemeClr val="tx1"/>
                </a:solidFill>
              </a:defRPr>
            </a:lvl4pPr>
            <a:lvl5pPr marL="1737360" indent="-365760" eaLnBrk="1" hangingPunct="1">
              <a:lnSpc>
                <a:spcPct val="129000"/>
              </a:lnSpc>
              <a:spcAft>
                <a:spcPts val="1200"/>
              </a:spcAft>
              <a:buClrTx/>
              <a:buSzPct val="85000"/>
              <a:buFont typeface=".PingFang SC Regular"/>
              <a:buChar char="﹘"/>
              <a:defRPr spc="50" baseline="0">
                <a:solidFill>
                  <a:schemeClr val="tx1"/>
                </a:solidFill>
              </a:defRPr>
            </a:lvl5pPr>
            <a:lvl6pPr eaLnBrk="1" hangingPunct="1"/>
            <a:lvl7pPr eaLnBrk="1" hangingPunct="1"/>
            <a:lvl8pPr eaLnBrk="1" hangingPunct="1"/>
            <a:lvl9pPr eaLnBrk="1" hangingPunct="1"/>
          </a:lstStyle>
          <a:p>
            <a:pPr lvl="0"/>
            <a:fld id="{FDB46036-B8C8-1B45-BC70-41893D8B3A8D}" type="slidenum">
              <a:rPr lang="en-US" smtClean="0"/>
              <a:pPr lvl="0"/>
              <a:t>82</a:t>
            </a:fld>
            <a:endParaRPr lang="en-US" dirty="0"/>
          </a:p>
        </p:txBody>
      </p:sp>
    </p:spTree>
    <p:extLst>
      <p:ext uri="{BB962C8B-B14F-4D97-AF65-F5344CB8AC3E}">
        <p14:creationId xmlns:p14="http://schemas.microsoft.com/office/powerpoint/2010/main" val="253608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429F7B-BF7F-A541-9B1D-E7BF2BA86BD4}"/>
              </a:ext>
            </a:extLst>
          </p:cNvPr>
          <p:cNvSpPr>
            <a:spLocks noGrp="1"/>
          </p:cNvSpPr>
          <p:nvPr>
            <p:ph type="subTitle" idx="2"/>
          </p:nvPr>
        </p:nvSpPr>
        <p:spPr>
          <a:xfrm>
            <a:off x="932821" y="909036"/>
            <a:ext cx="14689766" cy="463200"/>
          </a:xfrm>
        </p:spPr>
        <p:txBody>
          <a:bodyPr/>
          <a:lstStyle/>
          <a:p>
            <a:r>
              <a:rPr lang="ar-EG" dirty="0"/>
              <a:t>04 التعامل مع المعلومات الخاطئة</a:t>
            </a:r>
            <a:endParaRPr lang="en-US" dirty="0"/>
          </a:p>
        </p:txBody>
      </p:sp>
      <p:sp>
        <p:nvSpPr>
          <p:cNvPr id="9" name="TextBox 8">
            <a:extLst>
              <a:ext uri="{FF2B5EF4-FFF2-40B4-BE49-F238E27FC236}">
                <a16:creationId xmlns:a16="http://schemas.microsoft.com/office/drawing/2014/main" id="{4E1E519F-6F1B-AB4E-B86E-8EA33F2BDE4A}"/>
              </a:ext>
            </a:extLst>
          </p:cNvPr>
          <p:cNvSpPr txBox="1"/>
          <p:nvPr/>
        </p:nvSpPr>
        <p:spPr>
          <a:xfrm>
            <a:off x="947631" y="12258040"/>
            <a:ext cx="22294956" cy="52451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
        <p:nvSpPr>
          <p:cNvPr id="12" name="Rectangle 11">
            <a:extLst>
              <a:ext uri="{FF2B5EF4-FFF2-40B4-BE49-F238E27FC236}">
                <a16:creationId xmlns:a16="http://schemas.microsoft.com/office/drawing/2014/main" id="{319C183F-9555-AE48-B4C6-C449259CCCBC}"/>
              </a:ext>
            </a:extLst>
          </p:cNvPr>
          <p:cNvSpPr/>
          <p:nvPr/>
        </p:nvSpPr>
        <p:spPr>
          <a:xfrm>
            <a:off x="947631" y="5097497"/>
            <a:ext cx="11245956"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3" name="Text Placeholder 3">
            <a:extLst>
              <a:ext uri="{FF2B5EF4-FFF2-40B4-BE49-F238E27FC236}">
                <a16:creationId xmlns:a16="http://schemas.microsoft.com/office/drawing/2014/main" id="{DD8D8128-E58E-954F-9309-0B92834A77B3}"/>
              </a:ext>
            </a:extLst>
          </p:cNvPr>
          <p:cNvSpPr txBox="1">
            <a:spLocks/>
          </p:cNvSpPr>
          <p:nvPr/>
        </p:nvSpPr>
        <p:spPr>
          <a:xfrm>
            <a:off x="1397437" y="5466874"/>
            <a:ext cx="10504820"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01.</a:t>
            </a:r>
          </a:p>
          <a:p>
            <a:pPr algn="r" defTabSz="1828800" rtl="1">
              <a:lnSpc>
                <a:spcPts val="4200"/>
              </a:lnSpc>
              <a:spcAft>
                <a:spcPts val="1800"/>
              </a:spcAft>
              <a:buNone/>
            </a:pPr>
            <a:r>
              <a:rPr lang="ar-EG" sz="2800" spc="40" dirty="0">
                <a:latin typeface="Optimistic Text" panose="020B0503020203020204" pitchFamily="34" charset="0"/>
                <a:sym typeface="Arial"/>
              </a:rPr>
              <a:t>ما هي الاستراتيجيات التي يستخدمها فيسبوك لمكافحة المعلومات الخاطئة؟</a:t>
            </a:r>
          </a:p>
          <a:p>
            <a:pPr lvl="2" algn="r" defTabSz="1828800" rtl="1">
              <a:lnSpc>
                <a:spcPts val="4200"/>
              </a:lnSpc>
              <a:spcAft>
                <a:spcPts val="1800"/>
              </a:spcAft>
              <a:buNone/>
            </a:pPr>
            <a:r>
              <a:rPr lang="ar-EG" sz="2800" spc="40" dirty="0">
                <a:latin typeface="Optimistic Text" panose="020B0503020203020204" pitchFamily="34" charset="0"/>
                <a:sym typeface="Arial"/>
              </a:rPr>
              <a:t>منع أي شخص من مشاركة المعلومات الخاطئة</a:t>
            </a:r>
          </a:p>
          <a:p>
            <a:pPr lvl="2" algn="r" defTabSz="1828800" rtl="1">
              <a:lnSpc>
                <a:spcPts val="4200"/>
              </a:lnSpc>
              <a:spcAft>
                <a:spcPts val="1800"/>
              </a:spcAft>
              <a:buNone/>
            </a:pPr>
            <a:r>
              <a:rPr lang="ar-EG" sz="2800" spc="40" dirty="0">
                <a:latin typeface="Optimistic Text" panose="020B0503020203020204" pitchFamily="34" charset="0"/>
                <a:sym typeface="Arial"/>
              </a:rPr>
              <a:t>إزالة وتقليل المعلومات الخاطئة أو المضللة</a:t>
            </a:r>
          </a:p>
          <a:p>
            <a:pPr lvl="2" algn="r" defTabSz="1828800" rtl="1">
              <a:lnSpc>
                <a:spcPts val="4200"/>
              </a:lnSpc>
              <a:spcAft>
                <a:spcPts val="1800"/>
              </a:spcAft>
              <a:buNone/>
            </a:pPr>
            <a:r>
              <a:rPr lang="ar-EG" sz="2800" spc="40" dirty="0">
                <a:latin typeface="Optimistic Text" panose="020B0503020203020204" pitchFamily="34" charset="0"/>
                <a:sym typeface="Arial"/>
              </a:rPr>
              <a:t>إزالة وتقليل المعلومات الخاطئة أو المضللة وإبلاغ المستخدمين بالمعلومات المضللة المحتملة</a:t>
            </a:r>
          </a:p>
          <a:p>
            <a:pPr lvl="2" algn="r" defTabSz="1828800" rtl="1">
              <a:lnSpc>
                <a:spcPts val="4200"/>
              </a:lnSpc>
              <a:spcAft>
                <a:spcPts val="1800"/>
              </a:spcAft>
              <a:buNone/>
            </a:pPr>
            <a:r>
              <a:rPr lang="ar-EG" sz="2800" spc="40" dirty="0">
                <a:latin typeface="Optimistic Text" panose="020B0503020203020204" pitchFamily="34" charset="0"/>
                <a:sym typeface="Arial"/>
              </a:rPr>
              <a:t>الاعتماد فقط على المستخدمين لمراقبة بعضهم البعض ومنع المعلومات المضللة</a:t>
            </a:r>
            <a:endParaRPr lang="en-US" sz="2800" spc="40" dirty="0">
              <a:latin typeface="Optimistic Text" panose="020B0503020203020204" pitchFamily="34" charset="0"/>
              <a:sym typeface="Arial"/>
            </a:endParaRPr>
          </a:p>
        </p:txBody>
      </p:sp>
      <p:sp>
        <p:nvSpPr>
          <p:cNvPr id="14" name="Title 2">
            <a:extLst>
              <a:ext uri="{FF2B5EF4-FFF2-40B4-BE49-F238E27FC236}">
                <a16:creationId xmlns:a16="http://schemas.microsoft.com/office/drawing/2014/main" id="{250BAC62-C9C3-4647-957A-DD2E843FC26B}"/>
              </a:ext>
            </a:extLst>
          </p:cNvPr>
          <p:cNvSpPr>
            <a:spLocks noGrp="1"/>
          </p:cNvSpPr>
          <p:nvPr>
            <p:ph type="title"/>
          </p:nvPr>
        </p:nvSpPr>
        <p:spPr>
          <a:xfrm>
            <a:off x="932689" y="2194560"/>
            <a:ext cx="19717511" cy="2514600"/>
          </a:xfrm>
        </p:spPr>
        <p:txBody>
          <a:bodyPr>
            <a:normAutofit/>
          </a:bodyPr>
          <a:lstStyle/>
          <a:p>
            <a:pPr algn="r" rtl="1"/>
            <a:r>
              <a:rPr lang="ar-EG" dirty="0"/>
              <a:t>تحقق من الفهم</a:t>
            </a:r>
            <a:endParaRPr lang="en-US" dirty="0"/>
          </a:p>
        </p:txBody>
      </p:sp>
      <p:sp>
        <p:nvSpPr>
          <p:cNvPr id="15" name="TextBox 14">
            <a:extLst>
              <a:ext uri="{FF2B5EF4-FFF2-40B4-BE49-F238E27FC236}">
                <a16:creationId xmlns:a16="http://schemas.microsoft.com/office/drawing/2014/main" id="{E46D7F4D-A716-C249-90B8-2625DF658430}"/>
              </a:ext>
            </a:extLst>
          </p:cNvPr>
          <p:cNvSpPr txBox="1"/>
          <p:nvPr/>
        </p:nvSpPr>
        <p:spPr>
          <a:xfrm>
            <a:off x="951535" y="2823712"/>
            <a:ext cx="22519653" cy="647198"/>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1"/>
                </a:solidFill>
                <a:latin typeface="Optimistic Text" panose="020B0503020203020204" pitchFamily="34" charset="0"/>
              </a:rPr>
              <a:t>القسم الرابع: مراجعة</a:t>
            </a:r>
            <a:endParaRPr lang="en-US" sz="2800" b="1" cap="all" spc="250" dirty="0">
              <a:solidFill>
                <a:schemeClr val="accent1"/>
              </a:solidFill>
              <a:latin typeface="Optimistic Text" panose="020B0503020203020204" pitchFamily="34" charset="0"/>
            </a:endParaRPr>
          </a:p>
        </p:txBody>
      </p:sp>
      <p:sp>
        <p:nvSpPr>
          <p:cNvPr id="17" name="Rectangle 16">
            <a:extLst>
              <a:ext uri="{FF2B5EF4-FFF2-40B4-BE49-F238E27FC236}">
                <a16:creationId xmlns:a16="http://schemas.microsoft.com/office/drawing/2014/main" id="{C8C099B4-22EE-4A46-9FED-2A187A65F2E2}"/>
              </a:ext>
            </a:extLst>
          </p:cNvPr>
          <p:cNvSpPr/>
          <p:nvPr/>
        </p:nvSpPr>
        <p:spPr>
          <a:xfrm>
            <a:off x="12378945" y="5097497"/>
            <a:ext cx="5453444"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18" name="Text Placeholder 3">
            <a:extLst>
              <a:ext uri="{FF2B5EF4-FFF2-40B4-BE49-F238E27FC236}">
                <a16:creationId xmlns:a16="http://schemas.microsoft.com/office/drawing/2014/main" id="{1E80C047-E5CC-0A4C-BB76-924A27442F38}"/>
              </a:ext>
            </a:extLst>
          </p:cNvPr>
          <p:cNvSpPr txBox="1">
            <a:spLocks/>
          </p:cNvSpPr>
          <p:nvPr/>
        </p:nvSpPr>
        <p:spPr>
          <a:xfrm>
            <a:off x="12828752" y="5466874"/>
            <a:ext cx="4546436"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02.</a:t>
            </a:r>
          </a:p>
          <a:p>
            <a:pPr algn="r" defTabSz="1828800" rtl="1">
              <a:lnSpc>
                <a:spcPts val="4200"/>
              </a:lnSpc>
              <a:spcAft>
                <a:spcPts val="1800"/>
              </a:spcAft>
              <a:buNone/>
            </a:pPr>
            <a:r>
              <a:rPr lang="ar-EG" sz="2800" spc="40" dirty="0">
                <a:latin typeface="Optimistic Text" panose="020B0503020203020204" pitchFamily="34" charset="0"/>
                <a:sym typeface="Arial"/>
              </a:rPr>
              <a:t>صحيح أم خطأ: من الممارسات الجيدة أن تكون متعاطفًا عند التواصل مع الآخرين بشأن المعلومات الخاطئة المحتملة.</a:t>
            </a:r>
            <a:endParaRPr lang="en-US" sz="2800" spc="40" dirty="0">
              <a:latin typeface="Optimistic Text" panose="020B0503020203020204" pitchFamily="34" charset="0"/>
              <a:sym typeface="Arial"/>
            </a:endParaRPr>
          </a:p>
        </p:txBody>
      </p:sp>
      <p:sp>
        <p:nvSpPr>
          <p:cNvPr id="21" name="Oval 20">
            <a:extLst>
              <a:ext uri="{FF2B5EF4-FFF2-40B4-BE49-F238E27FC236}">
                <a16:creationId xmlns:a16="http://schemas.microsoft.com/office/drawing/2014/main" id="{DE51C3A8-A0F6-5148-B301-1F3E5BC78B00}"/>
              </a:ext>
            </a:extLst>
          </p:cNvPr>
          <p:cNvSpPr/>
          <p:nvPr/>
        </p:nvSpPr>
        <p:spPr>
          <a:xfrm>
            <a:off x="11532462" y="7085056"/>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2" name="Oval 21">
            <a:extLst>
              <a:ext uri="{FF2B5EF4-FFF2-40B4-BE49-F238E27FC236}">
                <a16:creationId xmlns:a16="http://schemas.microsoft.com/office/drawing/2014/main" id="{5E7BA493-0729-7440-943E-80A9AA421D24}"/>
              </a:ext>
            </a:extLst>
          </p:cNvPr>
          <p:cNvSpPr/>
          <p:nvPr/>
        </p:nvSpPr>
        <p:spPr>
          <a:xfrm>
            <a:off x="11508892" y="7904365"/>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3" name="Oval 22">
            <a:extLst>
              <a:ext uri="{FF2B5EF4-FFF2-40B4-BE49-F238E27FC236}">
                <a16:creationId xmlns:a16="http://schemas.microsoft.com/office/drawing/2014/main" id="{CF269069-D6DB-404F-B028-2EA3864663BC}"/>
              </a:ext>
            </a:extLst>
          </p:cNvPr>
          <p:cNvSpPr/>
          <p:nvPr/>
        </p:nvSpPr>
        <p:spPr>
          <a:xfrm>
            <a:off x="11544582" y="8623298"/>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4" name="Oval 23">
            <a:extLst>
              <a:ext uri="{FF2B5EF4-FFF2-40B4-BE49-F238E27FC236}">
                <a16:creationId xmlns:a16="http://schemas.microsoft.com/office/drawing/2014/main" id="{A566E818-2538-554D-B1A5-0F03B02F9572}"/>
              </a:ext>
            </a:extLst>
          </p:cNvPr>
          <p:cNvSpPr/>
          <p:nvPr/>
        </p:nvSpPr>
        <p:spPr>
          <a:xfrm>
            <a:off x="11589592" y="9906000"/>
            <a:ext cx="291330" cy="29133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25" name="Google Shape;1699;p92">
            <a:extLst>
              <a:ext uri="{FF2B5EF4-FFF2-40B4-BE49-F238E27FC236}">
                <a16:creationId xmlns:a16="http://schemas.microsoft.com/office/drawing/2014/main" id="{13FCC756-F1F3-9946-BA33-7E19DB3E97F2}"/>
              </a:ext>
            </a:extLst>
          </p:cNvPr>
          <p:cNvSpPr/>
          <p:nvPr/>
        </p:nvSpPr>
        <p:spPr>
          <a:xfrm>
            <a:off x="11473501" y="8528187"/>
            <a:ext cx="523512" cy="361422"/>
          </a:xfrm>
          <a:custGeom>
            <a:avLst/>
            <a:gdLst/>
            <a:ahLst/>
            <a:cxnLst/>
            <a:rect l="l" t="t" r="r" b="b"/>
            <a:pathLst>
              <a:path w="61201" h="42252" extrusionOk="0">
                <a:moveTo>
                  <a:pt x="19532" y="42252"/>
                </a:moveTo>
                <a:cubicBezTo>
                  <a:pt x="18694" y="42252"/>
                  <a:pt x="17881" y="41922"/>
                  <a:pt x="17284" y="41338"/>
                </a:cubicBezTo>
                <a:lnTo>
                  <a:pt x="177" y="24536"/>
                </a:lnTo>
                <a:cubicBezTo>
                  <a:pt x="0" y="24358"/>
                  <a:pt x="0" y="24066"/>
                  <a:pt x="177" y="23888"/>
                </a:cubicBezTo>
                <a:lnTo>
                  <a:pt x="1460" y="22580"/>
                </a:lnTo>
                <a:cubicBezTo>
                  <a:pt x="1638" y="22402"/>
                  <a:pt x="1930" y="22402"/>
                  <a:pt x="2108" y="22580"/>
                </a:cubicBezTo>
                <a:lnTo>
                  <a:pt x="19215" y="39370"/>
                </a:lnTo>
                <a:cubicBezTo>
                  <a:pt x="19329" y="39496"/>
                  <a:pt x="19481" y="39509"/>
                  <a:pt x="19545" y="39509"/>
                </a:cubicBezTo>
                <a:cubicBezTo>
                  <a:pt x="19634" y="39496"/>
                  <a:pt x="19773" y="39471"/>
                  <a:pt x="19875" y="39344"/>
                </a:cubicBezTo>
                <a:cubicBezTo>
                  <a:pt x="32753" y="24345"/>
                  <a:pt x="45631" y="11531"/>
                  <a:pt x="59220" y="165"/>
                </a:cubicBezTo>
                <a:cubicBezTo>
                  <a:pt x="59410" y="0"/>
                  <a:pt x="59702" y="25"/>
                  <a:pt x="59867" y="215"/>
                </a:cubicBezTo>
                <a:lnTo>
                  <a:pt x="61036" y="1625"/>
                </a:lnTo>
                <a:cubicBezTo>
                  <a:pt x="61201" y="1828"/>
                  <a:pt x="61175" y="2108"/>
                  <a:pt x="60985" y="2273"/>
                </a:cubicBezTo>
                <a:cubicBezTo>
                  <a:pt x="47510" y="13538"/>
                  <a:pt x="34734" y="26263"/>
                  <a:pt x="21958" y="41135"/>
                </a:cubicBezTo>
                <a:cubicBezTo>
                  <a:pt x="21386" y="41808"/>
                  <a:pt x="20548" y="42214"/>
                  <a:pt x="19672" y="42252"/>
                </a:cubicBezTo>
                <a:lnTo>
                  <a:pt x="19532" y="42252"/>
                </a:lnTo>
                <a:close/>
              </a:path>
            </a:pathLst>
          </a:custGeom>
          <a:solidFill>
            <a:schemeClr val="accent2"/>
          </a:solidFill>
          <a:ln>
            <a:solidFill>
              <a:schemeClr val="accent2"/>
            </a:solidFill>
          </a:ln>
        </p:spPr>
        <p:txBody>
          <a:bodyPr spcFirstLastPara="1" wrap="square" lIns="914250" tIns="457000" rIns="914250" bIns="457000" anchor="ctr" anchorCtr="0">
            <a:noAutofit/>
          </a:bodyPr>
          <a:lstStyle/>
          <a:p>
            <a:pPr marL="0" marR="0" lvl="0" indent="0" algn="ctr" rtl="0">
              <a:spcBef>
                <a:spcPts val="0"/>
              </a:spcBef>
              <a:spcAft>
                <a:spcPts val="0"/>
              </a:spcAft>
              <a:buNone/>
            </a:pPr>
            <a:endParaRPr sz="18000" b="0" i="0" u="none" strike="noStrike" cap="none"/>
          </a:p>
        </p:txBody>
      </p:sp>
      <p:sp>
        <p:nvSpPr>
          <p:cNvPr id="35" name="Rectangle 34">
            <a:extLst>
              <a:ext uri="{FF2B5EF4-FFF2-40B4-BE49-F238E27FC236}">
                <a16:creationId xmlns:a16="http://schemas.microsoft.com/office/drawing/2014/main" id="{239A0D61-4B0E-3A43-AF76-BBA7B7964C7A}"/>
              </a:ext>
            </a:extLst>
          </p:cNvPr>
          <p:cNvSpPr/>
          <p:nvPr/>
        </p:nvSpPr>
        <p:spPr>
          <a:xfrm>
            <a:off x="18017745" y="5097497"/>
            <a:ext cx="5453444" cy="693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2400" spc="50" dirty="0">
              <a:solidFill>
                <a:srgbClr val="1C2B33"/>
              </a:solidFill>
              <a:cs typeface="Optimistic Text" panose="020B0503020203020204" pitchFamily="34" charset="0"/>
            </a:endParaRPr>
          </a:p>
        </p:txBody>
      </p:sp>
      <p:sp>
        <p:nvSpPr>
          <p:cNvPr id="36" name="Text Placeholder 3">
            <a:extLst>
              <a:ext uri="{FF2B5EF4-FFF2-40B4-BE49-F238E27FC236}">
                <a16:creationId xmlns:a16="http://schemas.microsoft.com/office/drawing/2014/main" id="{05B8E92D-ADF4-364E-8969-987B7E5416C3}"/>
              </a:ext>
            </a:extLst>
          </p:cNvPr>
          <p:cNvSpPr txBox="1">
            <a:spLocks/>
          </p:cNvSpPr>
          <p:nvPr/>
        </p:nvSpPr>
        <p:spPr>
          <a:xfrm>
            <a:off x="18467552" y="5466874"/>
            <a:ext cx="4546436" cy="3155315"/>
          </a:xfrm>
          <a:prstGeom prst="rect">
            <a:avLst/>
          </a:prstGeom>
        </p:spPr>
        <p:txBody>
          <a:bodyPr vert="horz" lIns="0" tIns="0" rIns="0" bIns="0" rtlCol="0" anchor="t">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3"/>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b="1" spc="40" dirty="0">
                <a:latin typeface="Optimistic Text" panose="020B0503020203020204" pitchFamily="34" charset="0"/>
                <a:sym typeface="Arial"/>
              </a:rPr>
              <a:t>03.</a:t>
            </a:r>
          </a:p>
          <a:p>
            <a:pPr algn="r" defTabSz="1828800" rtl="1">
              <a:lnSpc>
                <a:spcPts val="4200"/>
              </a:lnSpc>
              <a:spcAft>
                <a:spcPts val="1800"/>
              </a:spcAft>
              <a:buNone/>
            </a:pPr>
            <a:r>
              <a:rPr lang="ar-EG" sz="2800" spc="40" dirty="0">
                <a:latin typeface="Optimistic Text" panose="020B0503020203020204" pitchFamily="34" charset="0"/>
                <a:sym typeface="Arial"/>
              </a:rPr>
              <a:t>صحيح أم خطأ: يقل احتمال تصديق الناس للمعلومات المتكررة.</a:t>
            </a:r>
            <a:endParaRPr lang="en-US" sz="2800" spc="40" dirty="0">
              <a:latin typeface="Optimistic Text" panose="020B0503020203020204" pitchFamily="34" charset="0"/>
              <a:sym typeface="Arial"/>
            </a:endParaRPr>
          </a:p>
        </p:txBody>
      </p:sp>
      <p:sp>
        <p:nvSpPr>
          <p:cNvPr id="37" name="TextBox 36">
            <a:extLst>
              <a:ext uri="{FF2B5EF4-FFF2-40B4-BE49-F238E27FC236}">
                <a16:creationId xmlns:a16="http://schemas.microsoft.com/office/drawing/2014/main" id="{F81E6B73-3BEF-904E-9002-BB380058F6E8}"/>
              </a:ext>
            </a:extLst>
          </p:cNvPr>
          <p:cNvSpPr txBox="1"/>
          <p:nvPr/>
        </p:nvSpPr>
        <p:spPr>
          <a:xfrm>
            <a:off x="12828752" y="9086538"/>
            <a:ext cx="4546436" cy="582660"/>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2"/>
                </a:solidFill>
                <a:latin typeface="Optimistic Text" panose="020B0503020203020204" pitchFamily="34" charset="0"/>
                <a:cs typeface="Optimistic Text" panose="020B0503020203020204" pitchFamily="34" charset="0"/>
              </a:rPr>
              <a:t>صحيح</a:t>
            </a:r>
            <a:endParaRPr lang="en-US" sz="2800" b="1" cap="all" spc="250" dirty="0">
              <a:solidFill>
                <a:schemeClr val="accent2"/>
              </a:solidFill>
              <a:latin typeface="Optimistic Text" panose="020B0503020203020204" pitchFamily="34" charset="0"/>
              <a:cs typeface="Optimistic Text" panose="020B0503020203020204" pitchFamily="34" charset="0"/>
            </a:endParaRPr>
          </a:p>
        </p:txBody>
      </p:sp>
      <p:sp>
        <p:nvSpPr>
          <p:cNvPr id="38" name="TextBox 37">
            <a:extLst>
              <a:ext uri="{FF2B5EF4-FFF2-40B4-BE49-F238E27FC236}">
                <a16:creationId xmlns:a16="http://schemas.microsoft.com/office/drawing/2014/main" id="{92E2B088-7DEA-A241-8458-6CAC6A7A5C68}"/>
              </a:ext>
            </a:extLst>
          </p:cNvPr>
          <p:cNvSpPr txBox="1"/>
          <p:nvPr/>
        </p:nvSpPr>
        <p:spPr>
          <a:xfrm>
            <a:off x="18467552" y="8082127"/>
            <a:ext cx="4546436" cy="582660"/>
          </a:xfrm>
          <a:prstGeom prst="rect">
            <a:avLst/>
          </a:prstGeom>
          <a:noFill/>
        </p:spPr>
        <p:txBody>
          <a:bodyPr wrap="square" lIns="0" tIns="0" rIns="0" bIns="0" rtlCol="0" anchor="t">
            <a:noAutofit/>
          </a:bodyPr>
          <a:lstStyle/>
          <a:p>
            <a:pPr algn="r" rtl="1">
              <a:lnSpc>
                <a:spcPts val="4200"/>
              </a:lnSpc>
              <a:spcBef>
                <a:spcPts val="2400"/>
              </a:spcBef>
              <a:spcAft>
                <a:spcPts val="1200"/>
              </a:spcAft>
              <a:defRPr/>
            </a:pPr>
            <a:r>
              <a:rPr lang="ar-EG" sz="2800" b="1" cap="all" spc="250" dirty="0">
                <a:solidFill>
                  <a:schemeClr val="accent2"/>
                </a:solidFill>
                <a:latin typeface="Optimistic Text" panose="020B0503020203020204" pitchFamily="34" charset="0"/>
                <a:cs typeface="Optimistic Text" panose="020B0503020203020204" pitchFamily="34" charset="0"/>
              </a:rPr>
              <a:t>خطأ</a:t>
            </a:r>
            <a:endParaRPr lang="en-US" sz="2800" b="1" cap="all" spc="250" dirty="0">
              <a:solidFill>
                <a:schemeClr val="accent2"/>
              </a:solidFill>
              <a:latin typeface="Optimistic Text" panose="020B0503020203020204" pitchFamily="34" charset="0"/>
              <a:cs typeface="Optimistic Text" panose="020B0503020203020204" pitchFamily="34" charset="0"/>
            </a:endParaRPr>
          </a:p>
        </p:txBody>
      </p:sp>
    </p:spTree>
    <p:extLst>
      <p:ext uri="{BB962C8B-B14F-4D97-AF65-F5344CB8AC3E}">
        <p14:creationId xmlns:p14="http://schemas.microsoft.com/office/powerpoint/2010/main" val="96910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7" grpId="0"/>
      <p:bldP spid="3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looking at the phone&#10;&#10;Description automatically generated with medium confidence">
            <a:extLst>
              <a:ext uri="{FF2B5EF4-FFF2-40B4-BE49-F238E27FC236}">
                <a16:creationId xmlns:a16="http://schemas.microsoft.com/office/drawing/2014/main" id="{7857CA6A-1382-B6B8-873A-64844F1B3BFF}"/>
              </a:ext>
            </a:extLst>
          </p:cNvPr>
          <p:cNvPicPr>
            <a:picLocks noChangeAspect="1"/>
          </p:cNvPicPr>
          <p:nvPr/>
        </p:nvPicPr>
        <p:blipFill rotWithShape="1">
          <a:blip r:embed="rId3"/>
          <a:srcRect t="15557" b="9687"/>
          <a:stretch/>
        </p:blipFill>
        <p:spPr>
          <a:xfrm>
            <a:off x="0" y="0"/>
            <a:ext cx="12221204" cy="13706476"/>
          </a:xfrm>
          <a:prstGeom prst="rect">
            <a:avLst/>
          </a:prstGeom>
        </p:spPr>
      </p:pic>
      <p:sp>
        <p:nvSpPr>
          <p:cNvPr id="7" name="Title 2">
            <a:extLst>
              <a:ext uri="{FF2B5EF4-FFF2-40B4-BE49-F238E27FC236}">
                <a16:creationId xmlns:a16="http://schemas.microsoft.com/office/drawing/2014/main" id="{19838D0E-B544-C94A-B0FE-F85A17254902}"/>
              </a:ext>
            </a:extLst>
          </p:cNvPr>
          <p:cNvSpPr txBox="1">
            <a:spLocks/>
          </p:cNvSpPr>
          <p:nvPr/>
        </p:nvSpPr>
        <p:spPr>
          <a:xfrm>
            <a:off x="13107987" y="3657600"/>
            <a:ext cx="9829799" cy="2514600"/>
          </a:xfrm>
          <a:prstGeom prst="rect">
            <a:avLst/>
          </a:prstGeom>
        </p:spPr>
        <p:txBody>
          <a:bodyPr vert="horz" lIns="0" tIns="0" rIns="0" bIns="0" rtlCol="0" anchor="b" anchorCtr="0">
            <a:noAutofit/>
          </a:bodyPr>
          <a:lstStyle>
            <a:defPPr marR="0" lvl="0" algn="l" rtl="0">
              <a:lnSpc>
                <a:spcPct val="100000"/>
              </a:lnSpc>
              <a:spcBef>
                <a:spcPts val="0"/>
              </a:spcBef>
              <a:spcAft>
                <a:spcPts val="0"/>
              </a:spcAft>
            </a:defPPr>
            <a:lvl1pPr marR="0" lvl="0" algn="l" rtl="0" eaLnBrk="1" hangingPunct="1">
              <a:lnSpc>
                <a:spcPct val="108000"/>
              </a:lnSpc>
              <a:spcBef>
                <a:spcPts val="0"/>
              </a:spcBef>
              <a:spcAft>
                <a:spcPts val="0"/>
              </a:spcAft>
              <a:buClr>
                <a:srgbClr val="1C2B33"/>
              </a:buClr>
              <a:buFont typeface="Optimistic Display Medium"/>
              <a:defRPr sz="7200" b="0" i="0" u="none" strike="noStrike" kern="0" cap="none" spc="220" baseline="0">
                <a:solidFill>
                  <a:schemeClr val="tx1"/>
                </a:solidFill>
                <a:latin typeface="+mj-lt"/>
                <a:ea typeface="Optimistic Display Medium"/>
                <a:cs typeface="Optimistic Display Medium"/>
                <a:sym typeface="Optimistic Display Medium"/>
              </a:defRPr>
            </a:lvl1pPr>
            <a:lvl2pPr marR="0" lvl="1"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2pPr>
            <a:lvl3pPr marR="0" lvl="2"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3pPr>
            <a:lvl4pPr marR="0" lvl="3"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4pPr>
            <a:lvl5pPr marR="0" lvl="4"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rtl="1">
              <a:lnSpc>
                <a:spcPts val="8640"/>
              </a:lnSpc>
            </a:pPr>
            <a:r>
              <a:rPr lang="ar-EG" dirty="0">
                <a:sym typeface="Arial"/>
              </a:rPr>
              <a:t>التحديد والتقييم</a:t>
            </a:r>
            <a:endParaRPr lang="en-US" dirty="0">
              <a:sym typeface="Arial"/>
            </a:endParaRPr>
          </a:p>
        </p:txBody>
      </p:sp>
      <p:sp>
        <p:nvSpPr>
          <p:cNvPr id="8" name="Text Placeholder 4">
            <a:extLst>
              <a:ext uri="{FF2B5EF4-FFF2-40B4-BE49-F238E27FC236}">
                <a16:creationId xmlns:a16="http://schemas.microsoft.com/office/drawing/2014/main" id="{4983E4BB-A08F-A342-961C-EEE268F6300D}"/>
              </a:ext>
            </a:extLst>
          </p:cNvPr>
          <p:cNvSpPr txBox="1">
            <a:spLocks/>
          </p:cNvSpPr>
          <p:nvPr/>
        </p:nvSpPr>
        <p:spPr>
          <a:xfrm>
            <a:off x="13138150" y="6324600"/>
            <a:ext cx="10315576" cy="2133600"/>
          </a:xfrm>
          <a:prstGeom prst="rect">
            <a:avLst/>
          </a:prstGeom>
        </p:spPr>
        <p:txBody>
          <a:bodyPr vert="horz" lIns="0" tIns="0" rIns="0" bIns="0" rtlCol="0">
            <a:noAutofit/>
          </a:bodyPr>
          <a:lstStyle>
            <a:defPPr marR="0" lvl="0" algn="l" rtl="0">
              <a:lnSpc>
                <a:spcPct val="100000"/>
              </a:lnSpc>
              <a:spcBef>
                <a:spcPts val="0"/>
              </a:spcBef>
              <a:spcAft>
                <a:spcPts val="0"/>
              </a:spcAft>
            </a:defPPr>
            <a:lvl1pPr marL="0" marR="0" lvl="0" indent="0" algn="l" rtl="0" eaLnBrk="1" hangingPunct="1">
              <a:lnSpc>
                <a:spcPct val="129000"/>
              </a:lnSpc>
              <a:spcBef>
                <a:spcPts val="0"/>
              </a:spcBef>
              <a:spcAft>
                <a:spcPts val="1200"/>
              </a:spcAft>
              <a:buClr>
                <a:srgbClr val="1C2B33"/>
              </a:buClr>
              <a:buSzPct val="25000"/>
              <a:buFontTx/>
              <a:buBlip>
                <a:blip r:embed="rId4"/>
              </a:buBlip>
              <a:tabLst/>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1pPr>
            <a:lvl2pPr marL="640080" marR="0" lvl="1" indent="-365760" algn="l" rtl="0" eaLnBrk="1" hangingPunct="1">
              <a:lnSpc>
                <a:spcPct val="129000"/>
              </a:lnSpc>
              <a:spcBef>
                <a:spcPts val="0"/>
              </a:spcBef>
              <a:spcAft>
                <a:spcPts val="1200"/>
              </a:spcAft>
              <a:buClrTx/>
              <a:buSzPct val="85000"/>
              <a:buFont typeface="Optimistic Text" panose="020B0604020202020204" pitchFamily="34" charset="0"/>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2pPr>
            <a:lvl3pPr marL="1005840" marR="0" lvl="2"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3pPr>
            <a:lvl4pPr marL="1371600" marR="0" lvl="3"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4pPr>
            <a:lvl5pPr marL="1737360" marR="0" lvl="4" indent="-365760" algn="l" rtl="0" eaLnBrk="1" hangingPunct="1">
              <a:lnSpc>
                <a:spcPct val="129000"/>
              </a:lnSpc>
              <a:spcBef>
                <a:spcPts val="0"/>
              </a:spcBef>
              <a:spcAft>
                <a:spcPts val="1200"/>
              </a:spcAft>
              <a:buClrTx/>
              <a:buSzPct val="85000"/>
              <a:buFont typeface=".PingFang SC Regular"/>
              <a:buChar char="﹘"/>
              <a:defRPr sz="2000" b="0" i="0" u="none" strike="noStrike" cap="none" spc="50" baseline="0">
                <a:solidFill>
                  <a:schemeClr val="tx1"/>
                </a:solidFill>
                <a:latin typeface="+mn-lt"/>
                <a:ea typeface="Optimistic Text" panose="020B0503020203020204" pitchFamily="34" charset="0"/>
                <a:cs typeface="Optimistic Text" panose="020B0503020203020204" pitchFamily="34" charset="0"/>
                <a:sym typeface="Optimistic Text"/>
              </a:defRPr>
            </a:lvl5pPr>
            <a:lvl6pPr marR="0" lvl="5"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6pPr>
            <a:lvl7pPr marR="0" lvl="6"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7pPr>
            <a:lvl8pPr marR="0" lvl="7"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8pPr>
            <a:lvl9pPr marR="0" lvl="8" algn="l" rtl="0" eaLnBrk="1" hangingPunct="1">
              <a:lnSpc>
                <a:spcPct val="100000"/>
              </a:lnSpc>
              <a:spcBef>
                <a:spcPts val="0"/>
              </a:spcBef>
              <a:spcAft>
                <a:spcPts val="0"/>
              </a:spcAft>
              <a:buClr>
                <a:srgbClr val="1C2B33"/>
              </a:buClr>
              <a:buFont typeface="Optimistic Text"/>
              <a:defRPr sz="2400" b="0" i="0" u="none" strike="noStrike" cap="none">
                <a:solidFill>
                  <a:srgbClr val="1C2B33"/>
                </a:solidFill>
                <a:latin typeface="+mn-lt"/>
                <a:ea typeface="Optimistic Text" panose="020B0503020203020204" pitchFamily="34" charset="0"/>
                <a:cs typeface="Optimistic Text" panose="020B0503020203020204" pitchFamily="34" charset="0"/>
                <a:sym typeface="Optimistic Text"/>
              </a:defRPr>
            </a:lvl9pPr>
          </a:lstStyle>
          <a:p>
            <a:pPr algn="r" defTabSz="1828800" rtl="1">
              <a:lnSpc>
                <a:spcPts val="4200"/>
              </a:lnSpc>
              <a:spcAft>
                <a:spcPts val="1800"/>
              </a:spcAft>
              <a:buNone/>
            </a:pPr>
            <a:r>
              <a:rPr lang="ar-EG" sz="2800" spc="40" dirty="0">
                <a:latin typeface="Optimistic Text" panose="020B0503020203020204" pitchFamily="34" charset="0"/>
                <a:sym typeface="Arial"/>
              </a:rPr>
              <a:t>سيتمكن المشاركون من تحديد وتقييم مصداقية المصادر الرقمية (بما في ذلك التحقق من المصادر وتحديد التحيز والمعلومات المضللة والوسائط التي تم التلاعب بها وتقييم عمليات البحث).</a:t>
            </a:r>
            <a:endParaRPr lang="en-US" sz="2800" spc="40" dirty="0">
              <a:latin typeface="Optimistic Text" panose="020B0503020203020204" pitchFamily="34" charset="0"/>
              <a:sym typeface="Arial"/>
            </a:endParaRPr>
          </a:p>
        </p:txBody>
      </p:sp>
      <p:sp>
        <p:nvSpPr>
          <p:cNvPr id="4" name="Subtitle 3">
            <a:extLst>
              <a:ext uri="{FF2B5EF4-FFF2-40B4-BE49-F238E27FC236}">
                <a16:creationId xmlns:a16="http://schemas.microsoft.com/office/drawing/2014/main" id="{20602304-610C-8849-AFFC-CB9DECA32F84}"/>
              </a:ext>
            </a:extLst>
          </p:cNvPr>
          <p:cNvSpPr>
            <a:spLocks noGrp="1"/>
          </p:cNvSpPr>
          <p:nvPr>
            <p:ph type="subTitle" idx="2"/>
          </p:nvPr>
        </p:nvSpPr>
        <p:spPr/>
        <p:txBody>
          <a:bodyPr/>
          <a:lstStyle/>
          <a:p>
            <a:r>
              <a:rPr lang="ar-EG" dirty="0">
                <a:solidFill>
                  <a:schemeClr val="tx2"/>
                </a:solidFill>
              </a:rPr>
              <a:t>02 معلومات رقمية موثوقة</a:t>
            </a:r>
            <a:endParaRPr lang="en-US" dirty="0">
              <a:solidFill>
                <a:schemeClr val="tx2"/>
              </a:solidFill>
            </a:endParaRPr>
          </a:p>
        </p:txBody>
      </p:sp>
      <p:sp>
        <p:nvSpPr>
          <p:cNvPr id="5" name="TextBox 4">
            <a:extLst>
              <a:ext uri="{FF2B5EF4-FFF2-40B4-BE49-F238E27FC236}">
                <a16:creationId xmlns:a16="http://schemas.microsoft.com/office/drawing/2014/main" id="{E094EEAE-41A7-D44D-A7DC-542CF3D30793}"/>
              </a:ext>
            </a:extLst>
          </p:cNvPr>
          <p:cNvSpPr txBox="1"/>
          <p:nvPr/>
        </p:nvSpPr>
        <p:spPr>
          <a:xfrm>
            <a:off x="13154025" y="11353800"/>
            <a:ext cx="7816956" cy="1428750"/>
          </a:xfrm>
          <a:prstGeom prst="rect">
            <a:avLst/>
          </a:prstGeom>
          <a:noFill/>
        </p:spPr>
        <p:txBody>
          <a:bodyPr wrap="square" lIns="0" tIns="0" rIns="0" bIns="0" rtlCol="0" anchor="b">
            <a:noAutofit/>
          </a:bodyPr>
          <a:lstStyle/>
          <a:p>
            <a:pPr algn="r" defTabSz="1828800" rtl="1">
              <a:lnSpc>
                <a:spcPts val="2400"/>
              </a:lnSpc>
              <a:defRPr/>
            </a:pPr>
            <a:r>
              <a:rPr lang="ar-EG" sz="1600" spc="20" dirty="0">
                <a:latin typeface="Optimistic Text" panose="020B0503020203020204" pitchFamily="34" charset="0"/>
              </a:rPr>
              <a:t>تمت مراجعة هذه الوحدة من قبل </a:t>
            </a:r>
            <a:r>
              <a:rPr lang="en-US" sz="1600" spc="20" dirty="0">
                <a:latin typeface="Optimistic Text" panose="020B0503020203020204" pitchFamily="34" charset="0"/>
              </a:rPr>
              <a:t>News Co/Lab </a:t>
            </a:r>
            <a:r>
              <a:rPr lang="ar-EG" sz="1600" spc="20" dirty="0">
                <a:latin typeface="Optimistic Text" panose="020B0503020203020204" pitchFamily="34" charset="0"/>
              </a:rPr>
              <a:t> في كلية والتر كرونكايت للصحافة والإعلام بجامعة ولاية أريزونا.</a:t>
            </a:r>
            <a:endParaRPr lang="en-US" sz="1600" spc="20" dirty="0">
              <a:latin typeface="Optimistic Text" panose="020B0503020203020204" pitchFamily="34" charset="0"/>
            </a:endParaRPr>
          </a:p>
        </p:txBody>
      </p:sp>
    </p:spTree>
    <p:extLst>
      <p:ext uri="{BB962C8B-B14F-4D97-AF65-F5344CB8AC3E}">
        <p14:creationId xmlns:p14="http://schemas.microsoft.com/office/powerpoint/2010/main" val="4855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8eff2a5e71d857db80af1378292858de43459"/>
</p:tagLst>
</file>

<file path=ppt/theme/theme1.xml><?xml version="1.0" encoding="utf-8"?>
<a:theme xmlns:a="http://schemas.openxmlformats.org/drawingml/2006/main" name="White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
        <a:cs typeface=""/>
      </a:majorFont>
      <a:minorFont>
        <a:latin typeface="Optimistic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3C1AAF4A-D67B-494F-B4BC-B5618403D7D7}"/>
    </a:ext>
  </a:extLst>
</a:theme>
</file>

<file path=ppt/theme/theme2.xml><?xml version="1.0" encoding="utf-8"?>
<a:theme xmlns:a="http://schemas.openxmlformats.org/drawingml/2006/main" name="Dark Gray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
        <a:cs typeface=""/>
      </a:majorFont>
      <a:minorFont>
        <a:latin typeface="Optimistic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A30B3968-3DA2-B146-851B-605408BFD094}"/>
    </a:ext>
  </a:extLst>
</a:theme>
</file>

<file path=ppt/theme/theme3.xml><?xml version="1.0" encoding="utf-8"?>
<a:theme xmlns:a="http://schemas.openxmlformats.org/drawingml/2006/main" name="Light Gray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
        <a:cs typeface=""/>
      </a:majorFont>
      <a:minorFont>
        <a:latin typeface="Optimistic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101975CE-E409-E444-B384-7E60E73F87CE}"/>
    </a:ext>
  </a:extLst>
</a:theme>
</file>

<file path=ppt/theme/theme4.xml><?xml version="1.0" encoding="utf-8"?>
<a:theme xmlns:a="http://schemas.openxmlformats.org/drawingml/2006/main" name="1_White (Meta_v1)">
  <a:themeElements>
    <a:clrScheme name="Meta_v1">
      <a:dk1>
        <a:srgbClr val="1C2B33"/>
      </a:dk1>
      <a:lt1>
        <a:srgbClr val="F0F4F7"/>
      </a:lt1>
      <a:dk2>
        <a:srgbClr val="000000"/>
      </a:dk2>
      <a:lt2>
        <a:srgbClr val="FFFFFF"/>
      </a:lt2>
      <a:accent1>
        <a:srgbClr val="627B8E"/>
      </a:accent1>
      <a:accent2>
        <a:srgbClr val="1677F1"/>
      </a:accent2>
      <a:accent3>
        <a:srgbClr val="4B4195"/>
      </a:accent3>
      <a:accent4>
        <a:srgbClr val="0061A0"/>
      </a:accent4>
      <a:accent5>
        <a:srgbClr val="00797F"/>
      </a:accent5>
      <a:accent6>
        <a:srgbClr val="E69600"/>
      </a:accent6>
      <a:hlink>
        <a:srgbClr val="1677F1"/>
      </a:hlink>
      <a:folHlink>
        <a:srgbClr val="1677F1"/>
      </a:folHlink>
    </a:clrScheme>
    <a:fontScheme name="Meta">
      <a:majorFont>
        <a:latin typeface="Optimistic Display Medium"/>
        <a:ea typeface=""/>
        <a:cs typeface=""/>
      </a:majorFont>
      <a:minorFont>
        <a:latin typeface="Optimistic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lnSpc>
            <a:spcPct val="125000"/>
          </a:lnSpc>
          <a:defRPr sz="2400" spc="50" dirty="0">
            <a:solidFill>
              <a:srgbClr val="1C2B33"/>
            </a:solidFill>
            <a:cs typeface="Optimistic Text" panose="020B0503020203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50800">
          <a:solidFill>
            <a:schemeClr val="tx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rmAutofit/>
      </a:bodyPr>
      <a:lstStyle>
        <a:defPPr algn="l">
          <a:lnSpc>
            <a:spcPct val="129000"/>
          </a:lnSpc>
          <a:spcAft>
            <a:spcPts val="1200"/>
          </a:spcAft>
          <a:defRPr sz="2400" spc="50" dirty="0" smtClean="0">
            <a:cs typeface="Optimistic Text" panose="020B0503020203020204" pitchFamily="34" charset="0"/>
          </a:defRPr>
        </a:defPPr>
      </a:lstStyle>
    </a:txDef>
  </a:objectDefaults>
  <a:extraClrSchemeLst/>
  <a:extLst>
    <a:ext uri="{05A4C25C-085E-4340-85A3-A5531E510DB2}">
      <thm15:themeFamily xmlns:thm15="http://schemas.microsoft.com/office/thememl/2012/main" name="Meta Presentation Template" id="{A0CF740B-08F6-E743-AFEF-E640ED8C408A}" vid="{3C1AAF4A-D67B-494F-B4BC-B5618403D7D7}"/>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White (Meta_v1)</Template>
  <TotalTime>8780</TotalTime>
  <Words>14999</Words>
  <Application>Microsoft Macintosh PowerPoint</Application>
  <PresentationFormat>Custom</PresentationFormat>
  <Paragraphs>1215</Paragraphs>
  <Slides>84</Slides>
  <Notes>81</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84</vt:i4>
      </vt:variant>
    </vt:vector>
  </HeadingPairs>
  <TitlesOfParts>
    <vt:vector size="96" baseType="lpstr">
      <vt:lpstr>.PingFang SC Regular</vt:lpstr>
      <vt:lpstr>Arial</vt:lpstr>
      <vt:lpstr>Calibri</vt:lpstr>
      <vt:lpstr>Montserrat Medium</vt:lpstr>
      <vt:lpstr>Optimistic Display</vt:lpstr>
      <vt:lpstr>Optimistic Display Medium</vt:lpstr>
      <vt:lpstr>Optimistic Text</vt:lpstr>
      <vt:lpstr>Optimistic Text Light</vt:lpstr>
      <vt:lpstr>White (Meta_v1)</vt:lpstr>
      <vt:lpstr>Dark Gray (Meta_v1)</vt:lpstr>
      <vt:lpstr>Light Gray (Meta_v1)</vt:lpstr>
      <vt:lpstr>1_White (Meta_v1)</vt:lpstr>
      <vt:lpstr>PowerPoint Presentation</vt:lpstr>
      <vt:lpstr>PowerPoint Presentation</vt:lpstr>
      <vt:lpstr>PowerPoint Presentation</vt:lpstr>
      <vt:lpstr>أهداف الوحدة التعليمية</vt:lpstr>
      <vt:lpstr>01  مقدمة في الثقافة الإعلامية</vt:lpstr>
      <vt:lpstr>PowerPoint Presentation</vt:lpstr>
      <vt:lpstr>PowerPoint Presentation</vt:lpstr>
      <vt:lpstr>02  معلومات رقمية موثوقة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مصادر إضافية للإعلان عبر الإنترنت</vt:lpstr>
      <vt:lpstr>أنشطة</vt:lpstr>
      <vt:lpstr>PowerPoint Presentation</vt:lpstr>
      <vt:lpstr>PowerPoint Presentation</vt:lpstr>
      <vt:lpstr>PowerPoint Presentation</vt:lpstr>
      <vt:lpstr>PowerPoint Presentation</vt:lpstr>
      <vt:lpstr>PowerPoint Presentation</vt:lpstr>
      <vt:lpstr>تحقق من الفهم</vt:lpstr>
      <vt:lpstr>03 الثقافة الإعلامية والهوية والسمعة على الإنترنت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تحقق من الفهم</vt:lpstr>
      <vt:lpstr>04  التعامل مع المعلومات الخاطئة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مصادر إضافية للتعامل مع المعلومات الخاطئة</vt:lpstr>
      <vt:lpstr>أنشطة</vt:lpstr>
      <vt:lpstr>PowerPoint Presentation</vt:lpstr>
      <vt:lpstr>PowerPoint Presentation</vt:lpstr>
      <vt:lpstr>تحقق من الفهم</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security training</dc:title>
  <dc:creator>Aviva Isenberg</dc:creator>
  <cp:lastModifiedBy>Ece Gul</cp:lastModifiedBy>
  <cp:revision>245</cp:revision>
  <dcterms:created xsi:type="dcterms:W3CDTF">2021-11-08T15:19:35Z</dcterms:created>
  <dcterms:modified xsi:type="dcterms:W3CDTF">2022-10-18T09:15:52Z</dcterms:modified>
</cp:coreProperties>
</file>