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38.xml"/>
  <Override ContentType="application/vnd.openxmlformats-officedocument.presentationml.slideLayout+xml" PartName="/ppt/slideLayouts/slideLayout42.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9.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4.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94" r:id="rId3"/>
    <p:sldMasterId id="2147483695" r:id="rId4"/>
    <p:sldMasterId id="2147483696" r:id="rId5"/>
    <p:sldMasterId id="2147483697"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Lst>
  <p:sldSz cy="6858000" cx="12192000"/>
  <p:notesSz cx="12192000" cy="6858000"/>
  <p:embeddedFontLst>
    <p:embeddedFont>
      <p:font typeface="Optimistic Display Medium"/>
      <p:regular r:id="rId67"/>
      <p:bold r:id="rId68"/>
    </p:embeddedFont>
    <p:embeddedFont>
      <p:font typeface="Montserrat SemiBold"/>
      <p:regular r:id="rId69"/>
      <p:bold r:id="rId70"/>
      <p:italic r:id="rId71"/>
      <p:boldItalic r:id="rId72"/>
    </p:embeddedFont>
    <p:embeddedFont>
      <p:font typeface="Montserrat"/>
      <p:regular r:id="rId73"/>
      <p:bold r:id="rId74"/>
      <p:italic r:id="rId75"/>
      <p:boldItalic r:id="rId76"/>
    </p:embeddedFont>
    <p:embeddedFont>
      <p:font typeface="Inter"/>
      <p:regular r:id="rId77"/>
      <p:bold r:id="rId78"/>
      <p:italic r:id="rId79"/>
      <p:boldItalic r:id="rId80"/>
    </p:embeddedFont>
    <p:embeddedFont>
      <p:font typeface="Montserrat Medium"/>
      <p:regular r:id="rId81"/>
      <p:bold r:id="rId82"/>
      <p:italic r:id="rId83"/>
      <p:boldItalic r:id="rId84"/>
    </p:embeddedFont>
    <p:embeddedFont>
      <p:font typeface="Roboto Condensed"/>
      <p:regular r:id="rId85"/>
      <p:bold r:id="rId86"/>
      <p:italic r:id="rId87"/>
      <p:boldItalic r:id="rId88"/>
    </p:embeddedFont>
    <p:embeddedFont>
      <p:font typeface="Optimistic Text"/>
      <p:regular r:id="rId89"/>
      <p:bold r:id="rId90"/>
    </p:embeddedFont>
    <p:embeddedFont>
      <p:font typeface="Optimistic Text Light"/>
      <p:regular r:id="rId91"/>
      <p:bold r:id="rId92"/>
    </p:embeddedFont>
    <p:embeddedFont>
      <p:font typeface="Optimistic Display Light"/>
      <p:regular r:id="rId93"/>
    </p:embeddedFont>
    <p:embeddedFont>
      <p:font typeface="Optimistic Display"/>
      <p:bold r:id="rId9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3.xml"/><Relationship Id="rId84" Type="http://schemas.openxmlformats.org/officeDocument/2006/relationships/font" Target="fonts/MontserratMedium-boldItalic.fntdata"/><Relationship Id="rId83" Type="http://schemas.openxmlformats.org/officeDocument/2006/relationships/font" Target="fonts/MontserratMedium-italic.fntdata"/><Relationship Id="rId42" Type="http://schemas.openxmlformats.org/officeDocument/2006/relationships/slide" Target="slides/slide35.xml"/><Relationship Id="rId86" Type="http://schemas.openxmlformats.org/officeDocument/2006/relationships/font" Target="fonts/RobotoCondensed-bold.fntdata"/><Relationship Id="rId41" Type="http://schemas.openxmlformats.org/officeDocument/2006/relationships/slide" Target="slides/slide34.xml"/><Relationship Id="rId85" Type="http://schemas.openxmlformats.org/officeDocument/2006/relationships/font" Target="fonts/RobotoCondensed-regular.fntdata"/><Relationship Id="rId44" Type="http://schemas.openxmlformats.org/officeDocument/2006/relationships/slide" Target="slides/slide37.xml"/><Relationship Id="rId88" Type="http://schemas.openxmlformats.org/officeDocument/2006/relationships/font" Target="fonts/RobotoCondensed-boldItalic.fntdata"/><Relationship Id="rId43" Type="http://schemas.openxmlformats.org/officeDocument/2006/relationships/slide" Target="slides/slide36.xml"/><Relationship Id="rId87" Type="http://schemas.openxmlformats.org/officeDocument/2006/relationships/font" Target="fonts/RobotoCondensed-italic.fntdata"/><Relationship Id="rId46" Type="http://schemas.openxmlformats.org/officeDocument/2006/relationships/slide" Target="slides/slide39.xml"/><Relationship Id="rId45" Type="http://schemas.openxmlformats.org/officeDocument/2006/relationships/slide" Target="slides/slide38.xml"/><Relationship Id="rId89" Type="http://schemas.openxmlformats.org/officeDocument/2006/relationships/font" Target="fonts/OptimisticText-regular.fntdata"/><Relationship Id="rId80" Type="http://schemas.openxmlformats.org/officeDocument/2006/relationships/font" Target="fonts/Inter-boldItalic.fntdata"/><Relationship Id="rId82" Type="http://schemas.openxmlformats.org/officeDocument/2006/relationships/font" Target="fonts/MontserratMedium-bold.fntdata"/><Relationship Id="rId81" Type="http://schemas.openxmlformats.org/officeDocument/2006/relationships/font" Target="fonts/MontserratMedium-regular.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2.xml"/><Relationship Id="rId48" Type="http://schemas.openxmlformats.org/officeDocument/2006/relationships/slide" Target="slides/slide41.xml"/><Relationship Id="rId47" Type="http://schemas.openxmlformats.org/officeDocument/2006/relationships/slide" Target="slides/slide40.xml"/><Relationship Id="rId49" Type="http://schemas.openxmlformats.org/officeDocument/2006/relationships/slide" Target="slides/slide42.xml"/><Relationship Id="rId5" Type="http://schemas.openxmlformats.org/officeDocument/2006/relationships/slideMaster" Target="slideMasters/slideMaster3.xml"/><Relationship Id="rId6" Type="http://schemas.openxmlformats.org/officeDocument/2006/relationships/slideMaster" Target="slideMasters/slideMaster4.xml"/><Relationship Id="rId7" Type="http://schemas.openxmlformats.org/officeDocument/2006/relationships/notesMaster" Target="notesMasters/notesMaster1.xml"/><Relationship Id="rId8" Type="http://schemas.openxmlformats.org/officeDocument/2006/relationships/slide" Target="slides/slide1.xml"/><Relationship Id="rId73" Type="http://schemas.openxmlformats.org/officeDocument/2006/relationships/font" Target="fonts/Montserrat-regular.fntdata"/><Relationship Id="rId72" Type="http://schemas.openxmlformats.org/officeDocument/2006/relationships/font" Target="fonts/MontserratSemiBold-boldItalic.fntdata"/><Relationship Id="rId31" Type="http://schemas.openxmlformats.org/officeDocument/2006/relationships/slide" Target="slides/slide24.xml"/><Relationship Id="rId75" Type="http://schemas.openxmlformats.org/officeDocument/2006/relationships/font" Target="fonts/Montserrat-italic.fntdata"/><Relationship Id="rId30" Type="http://schemas.openxmlformats.org/officeDocument/2006/relationships/slide" Target="slides/slide23.xml"/><Relationship Id="rId74" Type="http://schemas.openxmlformats.org/officeDocument/2006/relationships/font" Target="fonts/Montserrat-bold.fntdata"/><Relationship Id="rId33" Type="http://schemas.openxmlformats.org/officeDocument/2006/relationships/slide" Target="slides/slide26.xml"/><Relationship Id="rId77" Type="http://schemas.openxmlformats.org/officeDocument/2006/relationships/font" Target="fonts/Inter-regular.fntdata"/><Relationship Id="rId32" Type="http://schemas.openxmlformats.org/officeDocument/2006/relationships/slide" Target="slides/slide25.xml"/><Relationship Id="rId76" Type="http://schemas.openxmlformats.org/officeDocument/2006/relationships/font" Target="fonts/Montserrat-boldItalic.fntdata"/><Relationship Id="rId35" Type="http://schemas.openxmlformats.org/officeDocument/2006/relationships/slide" Target="slides/slide28.xml"/><Relationship Id="rId79" Type="http://schemas.openxmlformats.org/officeDocument/2006/relationships/font" Target="fonts/Inter-italic.fntdata"/><Relationship Id="rId34" Type="http://schemas.openxmlformats.org/officeDocument/2006/relationships/slide" Target="slides/slide27.xml"/><Relationship Id="rId78" Type="http://schemas.openxmlformats.org/officeDocument/2006/relationships/font" Target="fonts/Inter-bold.fntdata"/><Relationship Id="rId71" Type="http://schemas.openxmlformats.org/officeDocument/2006/relationships/font" Target="fonts/MontserratSemiBold-italic.fntdata"/><Relationship Id="rId70" Type="http://schemas.openxmlformats.org/officeDocument/2006/relationships/font" Target="fonts/MontserratSemiBold-bold.fntdata"/><Relationship Id="rId37" Type="http://schemas.openxmlformats.org/officeDocument/2006/relationships/slide" Target="slides/slide30.xml"/><Relationship Id="rId36" Type="http://schemas.openxmlformats.org/officeDocument/2006/relationships/slide" Target="slides/slide29.xml"/><Relationship Id="rId39" Type="http://schemas.openxmlformats.org/officeDocument/2006/relationships/slide" Target="slides/slide32.xml"/><Relationship Id="rId38" Type="http://schemas.openxmlformats.org/officeDocument/2006/relationships/slide" Target="slides/slide31.xml"/><Relationship Id="rId62" Type="http://schemas.openxmlformats.org/officeDocument/2006/relationships/slide" Target="slides/slide55.xml"/><Relationship Id="rId61" Type="http://schemas.openxmlformats.org/officeDocument/2006/relationships/slide" Target="slides/slide54.xml"/><Relationship Id="rId20" Type="http://schemas.openxmlformats.org/officeDocument/2006/relationships/slide" Target="slides/slide13.xml"/><Relationship Id="rId64" Type="http://schemas.openxmlformats.org/officeDocument/2006/relationships/slide" Target="slides/slide57.xml"/><Relationship Id="rId63" Type="http://schemas.openxmlformats.org/officeDocument/2006/relationships/slide" Target="slides/slide56.xml"/><Relationship Id="rId22" Type="http://schemas.openxmlformats.org/officeDocument/2006/relationships/slide" Target="slides/slide15.xml"/><Relationship Id="rId66" Type="http://schemas.openxmlformats.org/officeDocument/2006/relationships/slide" Target="slides/slide59.xml"/><Relationship Id="rId21" Type="http://schemas.openxmlformats.org/officeDocument/2006/relationships/slide" Target="slides/slide14.xml"/><Relationship Id="rId65" Type="http://schemas.openxmlformats.org/officeDocument/2006/relationships/slide" Target="slides/slide58.xml"/><Relationship Id="rId24" Type="http://schemas.openxmlformats.org/officeDocument/2006/relationships/slide" Target="slides/slide17.xml"/><Relationship Id="rId68" Type="http://schemas.openxmlformats.org/officeDocument/2006/relationships/font" Target="fonts/OptimisticDisplayMedium-bold.fntdata"/><Relationship Id="rId23" Type="http://schemas.openxmlformats.org/officeDocument/2006/relationships/slide" Target="slides/slide16.xml"/><Relationship Id="rId67" Type="http://schemas.openxmlformats.org/officeDocument/2006/relationships/font" Target="fonts/OptimisticDisplayMedium-regular.fntdata"/><Relationship Id="rId60" Type="http://schemas.openxmlformats.org/officeDocument/2006/relationships/slide" Target="slides/slide53.xml"/><Relationship Id="rId26" Type="http://schemas.openxmlformats.org/officeDocument/2006/relationships/slide" Target="slides/slide19.xml"/><Relationship Id="rId25" Type="http://schemas.openxmlformats.org/officeDocument/2006/relationships/slide" Target="slides/slide18.xml"/><Relationship Id="rId69" Type="http://schemas.openxmlformats.org/officeDocument/2006/relationships/font" Target="fonts/MontserratSemiBold-regular.fntdata"/><Relationship Id="rId28" Type="http://schemas.openxmlformats.org/officeDocument/2006/relationships/slide" Target="slides/slide21.xml"/><Relationship Id="rId27" Type="http://schemas.openxmlformats.org/officeDocument/2006/relationships/slide" Target="slides/slide20.xml"/><Relationship Id="rId29" Type="http://schemas.openxmlformats.org/officeDocument/2006/relationships/slide" Target="slides/slide22.xml"/><Relationship Id="rId51" Type="http://schemas.openxmlformats.org/officeDocument/2006/relationships/slide" Target="slides/slide44.xml"/><Relationship Id="rId50" Type="http://schemas.openxmlformats.org/officeDocument/2006/relationships/slide" Target="slides/slide43.xml"/><Relationship Id="rId94" Type="http://schemas.openxmlformats.org/officeDocument/2006/relationships/font" Target="fonts/OptimisticDisplay-bold.fntdata"/><Relationship Id="rId53" Type="http://schemas.openxmlformats.org/officeDocument/2006/relationships/slide" Target="slides/slide46.xml"/><Relationship Id="rId52" Type="http://schemas.openxmlformats.org/officeDocument/2006/relationships/slide" Target="slides/slide45.xml"/><Relationship Id="rId11" Type="http://schemas.openxmlformats.org/officeDocument/2006/relationships/slide" Target="slides/slide4.xml"/><Relationship Id="rId55" Type="http://schemas.openxmlformats.org/officeDocument/2006/relationships/slide" Target="slides/slide48.xml"/><Relationship Id="rId10" Type="http://schemas.openxmlformats.org/officeDocument/2006/relationships/slide" Target="slides/slide3.xml"/><Relationship Id="rId54" Type="http://schemas.openxmlformats.org/officeDocument/2006/relationships/slide" Target="slides/slide47.xml"/><Relationship Id="rId13" Type="http://schemas.openxmlformats.org/officeDocument/2006/relationships/slide" Target="slides/slide6.xml"/><Relationship Id="rId57" Type="http://schemas.openxmlformats.org/officeDocument/2006/relationships/slide" Target="slides/slide50.xml"/><Relationship Id="rId12" Type="http://schemas.openxmlformats.org/officeDocument/2006/relationships/slide" Target="slides/slide5.xml"/><Relationship Id="rId56" Type="http://schemas.openxmlformats.org/officeDocument/2006/relationships/slide" Target="slides/slide49.xml"/><Relationship Id="rId91" Type="http://schemas.openxmlformats.org/officeDocument/2006/relationships/font" Target="fonts/OptimisticTextLight-regular.fntdata"/><Relationship Id="rId90" Type="http://schemas.openxmlformats.org/officeDocument/2006/relationships/font" Target="fonts/OptimisticText-bold.fntdata"/><Relationship Id="rId93" Type="http://schemas.openxmlformats.org/officeDocument/2006/relationships/font" Target="fonts/OptimisticDisplayLight-regular.fntdata"/><Relationship Id="rId92" Type="http://schemas.openxmlformats.org/officeDocument/2006/relationships/font" Target="fonts/OptimisticTextLight-bold.fntdata"/><Relationship Id="rId15" Type="http://schemas.openxmlformats.org/officeDocument/2006/relationships/slide" Target="slides/slide8.xml"/><Relationship Id="rId59" Type="http://schemas.openxmlformats.org/officeDocument/2006/relationships/slide" Target="slides/slide52.xml"/><Relationship Id="rId14" Type="http://schemas.openxmlformats.org/officeDocument/2006/relationships/slide" Target="slides/slide7.xml"/><Relationship Id="rId58" Type="http://schemas.openxmlformats.org/officeDocument/2006/relationships/slide" Target="slides/slide51.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2032400" y="514350"/>
            <a:ext cx="8128400" cy="25717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1219200" y="3257550"/>
            <a:ext cx="9753600" cy="30861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llama.com/" TargetMode="Externa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g3d36bf88e35_0_297:notes"/>
          <p:cNvSpPr/>
          <p:nvPr>
            <p:ph idx="2" type="sldImg"/>
          </p:nvPr>
        </p:nvSpPr>
        <p:spPr>
          <a:xfrm>
            <a:off x="677334" y="514350"/>
            <a:ext cx="10837200" cy="2571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64" name="Google Shape;464;g3d36bf88e35_0_297:notes"/>
          <p:cNvSpPr txBox="1"/>
          <p:nvPr>
            <p:ph idx="1" type="body"/>
          </p:nvPr>
        </p:nvSpPr>
        <p:spPr>
          <a:xfrm>
            <a:off x="1219200" y="3257550"/>
            <a:ext cx="9753600" cy="3086100"/>
          </a:xfrm>
          <a:prstGeom prst="rect">
            <a:avLst/>
          </a:prstGeom>
          <a:noFill/>
          <a:ln>
            <a:noFill/>
          </a:ln>
        </p:spPr>
        <p:txBody>
          <a:bodyPr anchorCtr="0" anchor="t" bIns="91425" lIns="91425" spcFirstLastPara="1" rIns="91425" wrap="square" tIns="91425">
            <a:noAutofit/>
          </a:bodyPr>
          <a:lstStyle/>
          <a:p>
            <a:pPr indent="0" lvl="0" marL="0" rtl="1" algn="r">
              <a:lnSpc>
                <a:spcPct val="115000"/>
              </a:lnSpc>
              <a:spcBef>
                <a:spcPts val="1800"/>
              </a:spcBef>
              <a:spcAft>
                <a:spcPts val="0"/>
              </a:spcAft>
              <a:buClr>
                <a:schemeClr val="dk1"/>
              </a:buClr>
              <a:buSzPts val="1100"/>
              <a:buFont typeface="Arial"/>
              <a:buNone/>
            </a:pPr>
            <a:r>
              <a:rPr b="1" lang="en-US" sz="1300">
                <a:solidFill>
                  <a:schemeClr val="dk1"/>
                </a:solidFill>
                <a:latin typeface="Inter"/>
                <a:ea typeface="Inter"/>
                <a:cs typeface="Inter"/>
                <a:sym typeface="Inter"/>
              </a:rPr>
              <a:t>ملاحظات المتحدث:</a:t>
            </a:r>
            <a:endParaRPr b="1" sz="1300">
              <a:solidFill>
                <a:schemeClr val="dk1"/>
              </a:solidFill>
              <a:latin typeface="Inter"/>
              <a:ea typeface="Inter"/>
              <a:cs typeface="Inter"/>
              <a:sym typeface="Inter"/>
            </a:endParaRPr>
          </a:p>
          <a:p>
            <a:pPr indent="0" lvl="0" marL="0" rtl="1" algn="r">
              <a:lnSpc>
                <a:spcPct val="115000"/>
              </a:lnSpc>
              <a:spcBef>
                <a:spcPts val="1800"/>
              </a:spcBef>
              <a:spcAft>
                <a:spcPts val="0"/>
              </a:spcAft>
              <a:buClr>
                <a:schemeClr val="dk1"/>
              </a:buClr>
              <a:buSzPts val="1100"/>
              <a:buFont typeface="Arial"/>
              <a:buNone/>
            </a:pPr>
            <a:r>
              <a:rPr b="1" lang="en-US">
                <a:solidFill>
                  <a:schemeClr val="dk1"/>
                </a:solidFill>
                <a:latin typeface="Inter"/>
                <a:ea typeface="Inter"/>
                <a:cs typeface="Inter"/>
                <a:sym typeface="Inter"/>
              </a:rPr>
              <a:t>التحضير قبل الجلسة (٥ دقائق قبل البدء)</a:t>
            </a:r>
            <a:endParaRPr b="1">
              <a:solidFill>
                <a:schemeClr val="dk1"/>
              </a:solidFill>
              <a:latin typeface="Inter"/>
              <a:ea typeface="Inter"/>
              <a:cs typeface="Inter"/>
              <a:sym typeface="Inter"/>
            </a:endParaRPr>
          </a:p>
          <a:p>
            <a:pPr indent="0" lvl="0" marL="0" rtl="1" algn="r">
              <a:lnSpc>
                <a:spcPct val="115000"/>
              </a:lnSpc>
              <a:spcBef>
                <a:spcPts val="1400"/>
              </a:spcBef>
              <a:spcAft>
                <a:spcPts val="0"/>
              </a:spcAft>
              <a:buClr>
                <a:schemeClr val="dk1"/>
              </a:buClr>
              <a:buSzPts val="1100"/>
              <a:buFont typeface="Arial"/>
              <a:buNone/>
            </a:pPr>
            <a:r>
              <a:rPr b="1" lang="en-US">
                <a:solidFill>
                  <a:schemeClr val="dk1"/>
                </a:solidFill>
                <a:latin typeface="Inter"/>
                <a:ea typeface="Inter"/>
                <a:cs typeface="Inter"/>
                <a:sym typeface="Inter"/>
              </a:rPr>
              <a:t>التحقق من المواد:</a:t>
            </a:r>
            <a:endParaRPr b="1">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جهاز العرض يعمل</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المواد الاحتياطية غير المتصلة بالإنترنت جاهزة (أمثلة مطبوعة عن الذكاء الاصطناعي، بطاقات التصويت)</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التحقق من مستوى الاتصال بالإنترنت (مرتفع / متوسط / منخفض)</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تم توزيع الكتيبات على الطلاب</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أوراق "بطاقة نقاط كشف الذكاء الاصطناعي" جاهزة</a:t>
            </a:r>
            <a:endParaRPr>
              <a:solidFill>
                <a:schemeClr val="dk1"/>
              </a:solidFill>
              <a:latin typeface="Inter"/>
              <a:ea typeface="Inter"/>
              <a:cs typeface="Inter"/>
              <a:sym typeface="Inter"/>
            </a:endParaRPr>
          </a:p>
          <a:p>
            <a:pPr indent="0" lvl="0" marL="0" rtl="1" algn="r">
              <a:lnSpc>
                <a:spcPct val="115000"/>
              </a:lnSpc>
              <a:spcBef>
                <a:spcPts val="1400"/>
              </a:spcBef>
              <a:spcAft>
                <a:spcPts val="0"/>
              </a:spcAft>
              <a:buClr>
                <a:schemeClr val="dk1"/>
              </a:buClr>
              <a:buSzPts val="1100"/>
              <a:buFont typeface="Arial"/>
              <a:buNone/>
            </a:pPr>
            <a:r>
              <a:rPr b="1" lang="en-US">
                <a:solidFill>
                  <a:schemeClr val="dk1"/>
                </a:solidFill>
                <a:latin typeface="Inter"/>
                <a:ea typeface="Inter"/>
                <a:cs typeface="Inter"/>
                <a:sym typeface="Inter"/>
              </a:rPr>
              <a:t>إعداد القاعة:</a:t>
            </a:r>
            <a:endParaRPr b="1">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رتبوا المقاعد لتسهيل النقاشات الثنائية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تأكدوا من أن جميع الطلاب يمكنهم رؤية العرض التقديمي.</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اختبروا أي أدوات إلكترونية عبر الإنترنت في حال استخدام نسخة عالية الإتصال بالإنترنت</a:t>
            </a:r>
            <a:endParaRPr b="1" sz="1300">
              <a:solidFill>
                <a:schemeClr val="dk1"/>
              </a:solidFill>
              <a:latin typeface="Inter"/>
              <a:ea typeface="Inter"/>
              <a:cs typeface="Inter"/>
              <a:sym typeface="Inter"/>
            </a:endParaRPr>
          </a:p>
          <a:p>
            <a:pPr indent="0" lvl="0" marL="158750" marR="0" rtl="0" algn="l">
              <a:lnSpc>
                <a:spcPct val="100000"/>
              </a:lnSpc>
              <a:spcBef>
                <a:spcPts val="1200"/>
              </a:spcBef>
              <a:spcAft>
                <a:spcPts val="0"/>
              </a:spcAft>
              <a:buClr>
                <a:srgbClr val="000000"/>
              </a:buClr>
              <a:buSzPts val="1100"/>
              <a:buFont typeface="Arial"/>
              <a:buNone/>
            </a:pPr>
            <a:r>
              <a:t/>
            </a:r>
            <a:endParaRPr b="1" u="sng">
              <a:solidFill>
                <a:schemeClr val="dk2"/>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4" name="Shape 474"/>
        <p:cNvGrpSpPr/>
        <p:nvPr/>
      </p:nvGrpSpPr>
      <p:grpSpPr>
        <a:xfrm>
          <a:off x="0" y="0"/>
          <a:ext cx="0" cy="0"/>
          <a:chOff x="0" y="0"/>
          <a:chExt cx="0" cy="0"/>
        </a:xfrm>
      </p:grpSpPr>
      <p:sp>
        <p:nvSpPr>
          <p:cNvPr id="475" name="Google Shape;475;g3d36bf88e35_0_106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476" name="Google Shape;476;g3d36bf88e35_0_106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800"/>
              </a:spcBef>
              <a:spcAft>
                <a:spcPts val="0"/>
              </a:spcAft>
              <a:buClr>
                <a:schemeClr val="dk1"/>
              </a:buClr>
              <a:buSzPts val="1100"/>
              <a:buFont typeface="Arial"/>
              <a:buNone/>
            </a:pPr>
            <a:r>
              <a:rPr b="1" lang="en-US" sz="1300">
                <a:solidFill>
                  <a:schemeClr val="dk1"/>
                </a:solidFill>
                <a:latin typeface="Inter"/>
                <a:ea typeface="Inter"/>
                <a:cs typeface="Inter"/>
                <a:sym typeface="Inter"/>
              </a:rPr>
              <a:t>ملاحظات المتحدث:</a:t>
            </a:r>
            <a:endParaRPr b="1" sz="1300">
              <a:solidFill>
                <a:schemeClr val="dk1"/>
              </a:solidFill>
              <a:latin typeface="Inter"/>
              <a:ea typeface="Inter"/>
              <a:cs typeface="Inter"/>
              <a:sym typeface="Inter"/>
            </a:endParaRPr>
          </a:p>
          <a:p>
            <a:pPr indent="0" lvl="0" marL="0" rtl="1" algn="r">
              <a:lnSpc>
                <a:spcPct val="115000"/>
              </a:lnSpc>
              <a:spcBef>
                <a:spcPts val="1800"/>
              </a:spcBef>
              <a:spcAft>
                <a:spcPts val="0"/>
              </a:spcAft>
              <a:buClr>
                <a:schemeClr val="dk1"/>
              </a:buClr>
              <a:buSzPts val="1100"/>
              <a:buFont typeface="Arial"/>
              <a:buNone/>
            </a:pPr>
            <a:r>
              <a:rPr b="1" lang="en-US" sz="1300">
                <a:solidFill>
                  <a:schemeClr val="dk1"/>
                </a:solidFill>
                <a:latin typeface="Inter"/>
                <a:ea typeface="Inter"/>
                <a:cs typeface="Inter"/>
                <a:sym typeface="Inter"/>
              </a:rPr>
              <a:t>المحاور (دقيقة واحدة)</a:t>
            </a:r>
            <a:endParaRPr sz="1300">
              <a:solidFill>
                <a:schemeClr val="dk1"/>
              </a:solidFill>
              <a:latin typeface="Inter"/>
              <a:ea typeface="Inter"/>
              <a:cs typeface="Inter"/>
              <a:sym typeface="Inter"/>
            </a:endParaRPr>
          </a:p>
          <a:p>
            <a:pPr indent="0" lvl="0" marL="0" rtl="1" algn="r">
              <a:lnSpc>
                <a:spcPct val="115000"/>
              </a:lnSpc>
              <a:spcBef>
                <a:spcPts val="1400"/>
              </a:spcBef>
              <a:spcAft>
                <a:spcPts val="0"/>
              </a:spcAft>
              <a:buClr>
                <a:schemeClr val="dk1"/>
              </a:buClr>
              <a:buSzPts val="1100"/>
              <a:buFont typeface="Arial"/>
              <a:buNone/>
            </a:pPr>
            <a:r>
              <a:rPr lang="en-US" sz="1300">
                <a:solidFill>
                  <a:schemeClr val="dk1"/>
                </a:solidFill>
                <a:latin typeface="Inter"/>
                <a:ea typeface="Inter"/>
                <a:cs typeface="Inter"/>
                <a:sym typeface="Inter"/>
              </a:rPr>
              <a:t>اشرحوا ما سوف تتناوله الجلسة، مدتها، وأهم أهدافها التعليمية </a:t>
            </a:r>
            <a:endParaRPr sz="1300">
              <a:solidFill>
                <a:schemeClr val="dk1"/>
              </a:solidFill>
              <a:latin typeface="Inter"/>
              <a:ea typeface="Inter"/>
              <a:cs typeface="Inter"/>
              <a:sym typeface="Inter"/>
            </a:endParaRPr>
          </a:p>
          <a:p>
            <a:pPr indent="-311150" lvl="0" marL="457200" rtl="1" algn="r">
              <a:lnSpc>
                <a:spcPct val="115000"/>
              </a:lnSpc>
              <a:spcBef>
                <a:spcPts val="1400"/>
              </a:spcBef>
              <a:spcAft>
                <a:spcPts val="0"/>
              </a:spcAft>
              <a:buClr>
                <a:schemeClr val="dk1"/>
              </a:buClr>
              <a:buSzPts val="1300"/>
              <a:buFont typeface="Inter"/>
              <a:buChar char="●"/>
            </a:pPr>
            <a:r>
              <a:rPr lang="en-US" sz="1300">
                <a:solidFill>
                  <a:schemeClr val="dk1"/>
                </a:solidFill>
                <a:latin typeface="Inter"/>
                <a:ea typeface="Inter"/>
                <a:cs typeface="Inter"/>
                <a:sym typeface="Inter"/>
              </a:rPr>
              <a:t>سوف تستغرق الجلسة ٦٠ دقيقة</a:t>
            </a:r>
            <a:endParaRPr sz="1300">
              <a:solidFill>
                <a:schemeClr val="dk1"/>
              </a:solidFill>
              <a:latin typeface="Inter"/>
              <a:ea typeface="Inter"/>
              <a:cs typeface="Inter"/>
              <a:sym typeface="Inter"/>
            </a:endParaRPr>
          </a:p>
          <a:p>
            <a:pPr indent="-311150" lvl="0" marL="457200" rtl="1" algn="r">
              <a:lnSpc>
                <a:spcPct val="115000"/>
              </a:lnSpc>
              <a:spcBef>
                <a:spcPts val="0"/>
              </a:spcBef>
              <a:spcAft>
                <a:spcPts val="0"/>
              </a:spcAft>
              <a:buClr>
                <a:schemeClr val="dk1"/>
              </a:buClr>
              <a:buSzPts val="1300"/>
              <a:buFont typeface="Inter"/>
              <a:buChar char="●"/>
            </a:pPr>
            <a:r>
              <a:rPr lang="en-US" sz="1300">
                <a:solidFill>
                  <a:schemeClr val="dk1"/>
                </a:solidFill>
                <a:latin typeface="Inter"/>
                <a:ea typeface="Inter"/>
                <a:cs typeface="Inter"/>
                <a:sym typeface="Inter"/>
              </a:rPr>
              <a:t>سنستكشف ٦ وحدات تفاعلية مختلفة ستساعدكم على فهم الذكاء الاصطناعي بشكل أفضل، وتعلُّم كيفية الإبداع باستخدام الذكاء الاصطناعي، التعرّف على أساليب الأمان عند التعامل مع الذكاء الاصطناعي، واستكشاف الدور الذي يمكنكم أن تلعبوه في مستقبل الذكاء الاصطناعي.</a:t>
            </a:r>
            <a:endParaRPr>
              <a:solidFill>
                <a:schemeClr val="dk1"/>
              </a:solidFill>
            </a:endParaRPr>
          </a:p>
          <a:p>
            <a:pPr indent="0" lvl="0" marL="0" rtl="1" algn="r">
              <a:spcBef>
                <a:spcPts val="40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8" name="Shape 568"/>
        <p:cNvGrpSpPr/>
        <p:nvPr/>
      </p:nvGrpSpPr>
      <p:grpSpPr>
        <a:xfrm>
          <a:off x="0" y="0"/>
          <a:ext cx="0" cy="0"/>
          <a:chOff x="0" y="0"/>
          <a:chExt cx="0" cy="0"/>
        </a:xfrm>
      </p:grpSpPr>
      <p:sp>
        <p:nvSpPr>
          <p:cNvPr id="569" name="Google Shape;569;g3d36bf88e35_0_1588: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570" name="Google Shape;570;g3d36bf88e35_0_1588: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0"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سوف يستكشف الطلاب ويناقشون كيف أنّ الذكاء الاصطناعي هو بالفعل جزء من حياتهم اليومية، سواء من خلال التطبيقات التي يستخدمونها أو التكنولوجيا المحيطة بهم</a:t>
            </a:r>
            <a:endParaRPr sz="1200">
              <a:solidFill>
                <a:schemeClr val="dk1"/>
              </a:solidFill>
              <a:latin typeface="Inter"/>
              <a:ea typeface="Inter"/>
              <a:cs typeface="Inter"/>
              <a:sym typeface="Inter"/>
            </a:endParaRPr>
          </a:p>
          <a:p>
            <a:pPr indent="0" lvl="0" marL="0" rtl="0" algn="r">
              <a:lnSpc>
                <a:spcPct val="115000"/>
              </a:lnSpc>
              <a:spcBef>
                <a:spcPts val="1200"/>
              </a:spcBef>
              <a:spcAft>
                <a:spcPts val="0"/>
              </a:spcAft>
              <a:buClr>
                <a:schemeClr val="dk1"/>
              </a:buClr>
              <a:buSzPts val="1100"/>
              <a:buFont typeface="Arial"/>
              <a:buNone/>
            </a:pPr>
            <a:r>
              <a:t/>
            </a:r>
            <a:endParaRPr b="1" sz="1200">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4" name="Shape 574"/>
        <p:cNvGrpSpPr/>
        <p:nvPr/>
      </p:nvGrpSpPr>
      <p:grpSpPr>
        <a:xfrm>
          <a:off x="0" y="0"/>
          <a:ext cx="0" cy="0"/>
          <a:chOff x="0" y="0"/>
          <a:chExt cx="0" cy="0"/>
        </a:xfrm>
      </p:grpSpPr>
      <p:sp>
        <p:nvSpPr>
          <p:cNvPr id="575" name="Google Shape;575;g3d36bf88e35_0_182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576" name="Google Shape;576;g3d36bf88e35_0_182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النص الافتتاحي (دقيقتان):</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1200"/>
              </a:spcAft>
              <a:buNone/>
            </a:pPr>
            <a:r>
              <a:rPr lang="en-US" sz="1200">
                <a:solidFill>
                  <a:schemeClr val="dk1"/>
                </a:solidFill>
                <a:latin typeface="Inter"/>
                <a:ea typeface="Inter"/>
                <a:cs typeface="Inter"/>
                <a:sym typeface="Inter"/>
              </a:rPr>
              <a:t>أهلاً بالجميع! قبل أن نبدأ، لدي سؤال سريع: من منكم استخدم هاتفه هذا الصباح؟ ابقوا أيديكم مرفوعة إذا استخدمتم واتساب... إنستغرام... يوتيوب... رائع!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3" name="Shape 583"/>
        <p:cNvGrpSpPr/>
        <p:nvPr/>
      </p:nvGrpSpPr>
      <p:grpSpPr>
        <a:xfrm>
          <a:off x="0" y="0"/>
          <a:ext cx="0" cy="0"/>
          <a:chOff x="0" y="0"/>
          <a:chExt cx="0" cy="0"/>
        </a:xfrm>
      </p:grpSpPr>
      <p:sp>
        <p:nvSpPr>
          <p:cNvPr id="584" name="Google Shape;584;g3d36bf88e35_0_2150: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585" name="Google Shape;585;g3d36bf88e35_0_2150: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هذا هو الجزء المثير - لقد كنتم جميعًا تستخدمون الذكاء الاصطناعي دون أن تدركوا ذلك. اليوم، سنتحول إلى محققين في الذكاء الاصطناعي و سنكتشف الذكاء الاصطناعي الذي هو بالفعل جزء من حياتكم اليومية</a:t>
            </a:r>
            <a:endParaRPr sz="1200">
              <a:solidFill>
                <a:schemeClr val="dk1"/>
              </a:solidFill>
            </a:endParaRPr>
          </a:p>
          <a:p>
            <a:pPr indent="0" lvl="0" marL="0" rtl="1" algn="r">
              <a:spcBef>
                <a:spcPts val="120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7" name="Shape 597"/>
        <p:cNvGrpSpPr/>
        <p:nvPr/>
      </p:nvGrpSpPr>
      <p:grpSpPr>
        <a:xfrm>
          <a:off x="0" y="0"/>
          <a:ext cx="0" cy="0"/>
          <a:chOff x="0" y="0"/>
          <a:chExt cx="0" cy="0"/>
        </a:xfrm>
      </p:grpSpPr>
      <p:sp>
        <p:nvSpPr>
          <p:cNvPr id="598" name="Google Shape;598;g3d36bf88e35_0_2484: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599" name="Google Shape;599;g3d36bf88e35_0_2484: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تحدّي كاشف الذكاء الاصطناعي (٣ دقائق) – التعليمات:</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«سأعرض عليكم ٦ تطبيقات وميزات. عندما تلاحظون شيئًا يستخدم الذكاء الاصطناعي، ارفعوا أيديكم. لا تقلقوا بشأن الإجابة الخاطئة، الهدف هو أن نتعلم!»</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0" name="Shape 610"/>
        <p:cNvGrpSpPr/>
        <p:nvPr/>
      </p:nvGrpSpPr>
      <p:grpSpPr>
        <a:xfrm>
          <a:off x="0" y="0"/>
          <a:ext cx="0" cy="0"/>
          <a:chOff x="0" y="0"/>
          <a:chExt cx="0" cy="0"/>
        </a:xfrm>
      </p:grpSpPr>
      <p:sp>
        <p:nvSpPr>
          <p:cNvPr id="611" name="Google Shape;611;g3d36bf88e35_0_2645: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612" name="Google Shape;612;g3d36bf88e35_0_2645: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أمثلة للعرض:</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فلاتر الوجه في إنستغرام </a:t>
            </a:r>
            <a:r>
              <a:rPr lang="en-US">
                <a:solidFill>
                  <a:schemeClr val="dk1"/>
                </a:solidFill>
                <a:latin typeface="Inter"/>
                <a:ea typeface="Inter"/>
                <a:cs typeface="Inter"/>
                <a:sym typeface="Inter"/>
              </a:rPr>
              <a:t>- الذكاء الاصطناعي يتعرف على الوجوه ويضيف تأثيرات</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تحويل الرسائل الصوتية في واتساب إلى نص</a:t>
            </a:r>
            <a:r>
              <a:rPr lang="en-US">
                <a:solidFill>
                  <a:schemeClr val="dk1"/>
                </a:solidFill>
                <a:latin typeface="Inter"/>
                <a:ea typeface="Inter"/>
                <a:cs typeface="Inter"/>
                <a:sym typeface="Inter"/>
              </a:rPr>
              <a:t> – الذكاء الاصطناعي يحوّل الكلام إلى نص مكتوب</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ميزة الكاميرا في ترجمة جوجل </a:t>
            </a:r>
            <a:r>
              <a:rPr lang="en-US">
                <a:solidFill>
                  <a:schemeClr val="dk1"/>
                </a:solidFill>
                <a:latin typeface="Inter"/>
                <a:ea typeface="Inter"/>
                <a:cs typeface="Inter"/>
                <a:sym typeface="Inter"/>
              </a:rPr>
              <a:t>– الذكاء الاصطناعي يترجم النصوص فورياً</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الفيديوهات المقترحة في يوتيوب</a:t>
            </a:r>
            <a:r>
              <a:rPr lang="en-US">
                <a:solidFill>
                  <a:schemeClr val="dk1"/>
                </a:solidFill>
                <a:latin typeface="Inter"/>
                <a:ea typeface="Inter"/>
                <a:cs typeface="Inter"/>
                <a:sym typeface="Inter"/>
              </a:rPr>
              <a:t> - الذكاء الاصطناعي يتعلم تفضيلاتكم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صفحة "لك" في تيك توك </a:t>
            </a:r>
            <a:r>
              <a:rPr lang="en-US">
                <a:solidFill>
                  <a:schemeClr val="dk1"/>
                </a:solidFill>
                <a:latin typeface="Inter"/>
                <a:ea typeface="Inter"/>
                <a:cs typeface="Inter"/>
                <a:sym typeface="Inter"/>
              </a:rPr>
              <a:t>- الذكاء الاصطناعي ينشئ محتوى مخصصًا لكم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تجميع الوجوه في صور جوجل</a:t>
            </a:r>
            <a:r>
              <a:rPr lang="en-US">
                <a:solidFill>
                  <a:schemeClr val="dk1"/>
                </a:solidFill>
                <a:latin typeface="Inter"/>
                <a:ea typeface="Inter"/>
                <a:cs typeface="Inter"/>
                <a:sym typeface="Inter"/>
              </a:rPr>
              <a:t> - الذكاء الاصطناعي يتعرف على الأشخاص في صوركم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نصائح التوجيه:</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احتفلوا بكل إجابة حتى لو كانت غير صحيحة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اطلبوا من الطلاب شرح تفكيرهم: «لماذا تعتقد أن هذا يستخدم الذكاء الاصطناعي؟»</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اربطوا الأمر بتجاربهم: «هل لاحظ أحدكم أن يوتيوب يقترح عليكم فيديوهات مشابهة لما شاهدتموه للتو؟»</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حول الحساسية الثقافية:</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قد لا يكون لدى بعض الطلاب إمكانية الوصول إلى جميع هذه التطبيقات، اعترف بذلك بصراحة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أدرجوا أمثلة تناسب خلفيات اقتصادية مختلفة (مثل الهواتف الأساسية مقابل الهواتف الذكية)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كونوا على علم بأن تكاليف البيانات قد تحد من استخدام بعض الطلاب للتطبيقات، خاصة في المناطق الريفية</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0" name="Shape 640"/>
        <p:cNvGrpSpPr/>
        <p:nvPr/>
      </p:nvGrpSpPr>
      <p:grpSpPr>
        <a:xfrm>
          <a:off x="0" y="0"/>
          <a:ext cx="0" cy="0"/>
          <a:chOff x="0" y="0"/>
          <a:chExt cx="0" cy="0"/>
        </a:xfrm>
      </p:grpSpPr>
      <p:sp>
        <p:nvSpPr>
          <p:cNvPr id="641" name="Google Shape;641;g3d36bf88e35_0_287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642" name="Google Shape;642;g3d36bf88e35_0_287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 قبل أن نتابع، ما هو الذكاء الاصطناعي؟»</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9" name="Shape 649"/>
        <p:cNvGrpSpPr/>
        <p:nvPr/>
      </p:nvGrpSpPr>
      <p:grpSpPr>
        <a:xfrm>
          <a:off x="0" y="0"/>
          <a:ext cx="0" cy="0"/>
          <a:chOff x="0" y="0"/>
          <a:chExt cx="0" cy="0"/>
        </a:xfrm>
      </p:grpSpPr>
      <p:sp>
        <p:nvSpPr>
          <p:cNvPr id="650" name="Google Shape;650;g3d36bf88e35_0_302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651" name="Google Shape;651;g3d36bf88e35_0_302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هو عندما تُبرمج أجهزة الكمبيوتر أو الآلات على التفكير والتعلم مثل البشر. يمكنها أن تجيب على الأسئلة، وتساعدك في العثور على الأشياء، أو حتى تتحدث معك—تماماً مثل صديق آلي ذكي!»</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2" name="Shape 662"/>
        <p:cNvGrpSpPr/>
        <p:nvPr/>
      </p:nvGrpSpPr>
      <p:grpSpPr>
        <a:xfrm>
          <a:off x="0" y="0"/>
          <a:ext cx="0" cy="0"/>
          <a:chOff x="0" y="0"/>
          <a:chExt cx="0" cy="0"/>
        </a:xfrm>
      </p:grpSpPr>
      <p:sp>
        <p:nvSpPr>
          <p:cNvPr id="663" name="Google Shape;663;g3d36bf88e35_0_3196: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664" name="Google Shape;664;g3d36bf88e35_0_3196: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«إذن، كيف يعمل؟»</a:t>
            </a:r>
            <a:endParaRPr>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التعلم من الأمثلة: ينظر الذكاء الاصطناعي إلى عدد كبير جداً من الصور أو الكلمات أو الأصوات — مثل الواجبات المدرسية — لفهم الأنماط. على سبيل المثال، قد يدرس آلاف الصور للخط العربي أو الأنماط الهندسية التقليدية ليتعلم شكلها</a:t>
            </a:r>
            <a:endParaRPr>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التدريب والتحسن: تماماً كما تتحسن أنت بالممارسة، يستمر الذكاء الاصطناعي في التعلم من خلال المحاولة المتكررة ومراجعة النتائج لمعرفة إن كانت صحيحة</a:t>
            </a:r>
            <a:endParaRPr>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إصدار التنبؤات أو اتخاذ القرارات: بعد أن يتعلم ما يكفي، يستطيع الذكاء الاصطناعي أن يخمّن ما هو الشيء، أو يكتب جملة، أو حتى يتحدث معك — بناءً على ما تعلمه</a:t>
            </a:r>
            <a:endParaRPr>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مساعدتكم على إنجاز الأمور بشكل أسرع: يستخدم الذكاء الاصطناعي ما يعرفه لمساعدة الناس — مثل اقتراح الأغاني، أو رسم الصور، أو الإجابة عن الأسئلة!</a:t>
            </a:r>
            <a:endParaRPr>
              <a:solidFill>
                <a:schemeClr val="dk1"/>
              </a:solidFill>
              <a:latin typeface="Inter"/>
              <a:ea typeface="Inter"/>
              <a:cs typeface="Inter"/>
              <a:sym typeface="Inter"/>
            </a:endParaRPr>
          </a:p>
          <a:p>
            <a:pPr indent="0" lvl="0" marL="0" rtl="1" algn="r">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7" name="Shape 687"/>
        <p:cNvGrpSpPr/>
        <p:nvPr/>
      </p:nvGrpSpPr>
      <p:grpSpPr>
        <a:xfrm>
          <a:off x="0" y="0"/>
          <a:ext cx="0" cy="0"/>
          <a:chOff x="0" y="0"/>
          <a:chExt cx="0" cy="0"/>
        </a:xfrm>
      </p:grpSpPr>
      <p:sp>
        <p:nvSpPr>
          <p:cNvPr id="688" name="Google Shape;688;g3d36bf88e35_0_3376: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689" name="Google Shape;689;g3d36bf88e35_0_3376: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يهدف هذا الجزء إلى طمأنة المشاركين ووضع التوقعات الصحيحة حول الذكاء الاصطناعي، مع التأكيد على أنّ الذكاء الاصطناعي موجود لدعمهم وليس لاستبدالهم.</a:t>
            </a:r>
            <a:endParaRPr sz="1200">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6" name="Shape 696"/>
        <p:cNvGrpSpPr/>
        <p:nvPr/>
      </p:nvGrpSpPr>
      <p:grpSpPr>
        <a:xfrm>
          <a:off x="0" y="0"/>
          <a:ext cx="0" cy="0"/>
          <a:chOff x="0" y="0"/>
          <a:chExt cx="0" cy="0"/>
        </a:xfrm>
      </p:grpSpPr>
      <p:sp>
        <p:nvSpPr>
          <p:cNvPr id="697" name="Google Shape;697;g3d36bf88e35_0_3384: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698" name="Google Shape;698;g3d36bf88e35_0_3384: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«يمكن للذكاء الاصطناعي تسريع بعض المهام، والمساعدة في استكشاف الأفكار، أو تسهيل عملية التعلّم، لكنه يبقى معتمدًا على إبداعكم، وحُسن تقديركم، وتوجيهكم.»</a:t>
            </a:r>
            <a:endParaRPr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يمكن استخدام أمثلة بسيطة لتوضيح الفكرة، مثل: العصف الذهني للأفكار، صياغة الرسائل، أو تلخيص الملاحظات.</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«تشبيه صندوق الأدوات: الذكاء الاصطناعي هو أداة واحدة من بين أدوات كثيرة — مثل المفك أو فرشاة الرسم. هو يسهّل بعض المهام، لكنه لا يمكنه القيام بأي عمل ذي قيمة من دون الشخص الذي يستخدمه.»</a:t>
            </a:r>
            <a:endParaRPr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«تماماً كما هو الحال مع أي أدوات أخرى تستخدمونها، أنتم من يظل في موقع التحكّم. أنتم من يطرح الأسئلة، ويقرّر ما يتم اعتماده، وما يجب تعديله. قوموا دائماً بمراجعة مخرجات الذكاء الاصطناعي وفكروا فيها بنقد وتحليل.»</a:t>
            </a:r>
            <a:endParaRPr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«تبقى المهارات الإنسانية مثل الإبداع، والتعاطف، وحلّ المشكلات، والقيادة مهارات أساسية لا يمكن استبدالها. الذكاء الاصطناعي يعزّز هذه المهارات ولا يقلّل من أهميتها.»</a:t>
            </a:r>
            <a:endParaRPr sz="1200">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9" name="Shape 719"/>
        <p:cNvGrpSpPr/>
        <p:nvPr/>
      </p:nvGrpSpPr>
      <p:grpSpPr>
        <a:xfrm>
          <a:off x="0" y="0"/>
          <a:ext cx="0" cy="0"/>
          <a:chOff x="0" y="0"/>
          <a:chExt cx="0" cy="0"/>
        </a:xfrm>
      </p:grpSpPr>
      <p:sp>
        <p:nvSpPr>
          <p:cNvPr id="720" name="Google Shape;720;g3d36bf88e35_0_357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721" name="Google Shape;721;g3d36bf88e35_0_357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النص الانتقالي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رائع! أنتم تعرفون عن الذكاء الاصطناعي أكثر مما كنتم تعتقدون. اليوم، سننطلق في رحلة من 6 محطات، مثل لعبة فيديو بمستويات مختلفة. كل مستوى سيعطيكم قوى خارقة جديدة في مجال الذكاء الاصطناعي.</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8" name="Shape 728"/>
        <p:cNvGrpSpPr/>
        <p:nvPr/>
      </p:nvGrpSpPr>
      <p:grpSpPr>
        <a:xfrm>
          <a:off x="0" y="0"/>
          <a:ext cx="0" cy="0"/>
          <a:chOff x="0" y="0"/>
          <a:chExt cx="0" cy="0"/>
        </a:xfrm>
      </p:grpSpPr>
      <p:sp>
        <p:nvSpPr>
          <p:cNvPr id="729" name="Google Shape;729;g3d36bf88e35_0_3587: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730" name="Google Shape;730;g3d36bf88e35_0_3587: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عنصر تفاعلي - تحديد هدف القوة الخارقة في الذكاء الاصطناعي (٣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قبل أن نبدأ، فكروا في القوة الخارقة الخاصة بالذكاء الاصطناعي التي تريدون اكتسابها في نهاية هذا اليوم. هل أنتم متحمسون أكثر لتصبحوا مُحقِّقي ذكاء اصطناعي، أو مُبدِعي ذكاء اصطناعي، أو حُماة ذكاء اصطناعي؟ التفتوا إلى الشخص المجاور لكم وشاركوه خياركم.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التوجيه:</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امنحوا الطلاب دقيقة واحدة للمناقشة الثنائية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اطلبوا من ٢–٣ متطوعين مشاركة أهدافهم مع الصف</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ارجعوا إلى هذه الأهداف خلال الجلسة: «أيها المحققون في الذكاء الاصطناعي، هذا الجزء التالي مخصص لكم!»</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5" name="Shape 765"/>
        <p:cNvGrpSpPr/>
        <p:nvPr/>
      </p:nvGrpSpPr>
      <p:grpSpPr>
        <a:xfrm>
          <a:off x="0" y="0"/>
          <a:ext cx="0" cy="0"/>
          <a:chOff x="0" y="0"/>
          <a:chExt cx="0" cy="0"/>
        </a:xfrm>
      </p:grpSpPr>
      <p:sp>
        <p:nvSpPr>
          <p:cNvPr id="766" name="Google Shape;766;g3d36bf88e35_0_174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767" name="Google Shape;767;g3d36bf88e35_0_174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يتمكن الطلاب من تحديد العلامات الأساسية للمحتوى تم إنشاؤه بواسطة الذكاء الاصطناعي، وفهم سبب أهمية هذه المهارة</a:t>
            </a:r>
            <a:endParaRPr sz="1200">
              <a:solidFill>
                <a:schemeClr val="dk1"/>
              </a:solidFill>
            </a:endParaRPr>
          </a:p>
          <a:p>
            <a:pPr indent="0" lvl="0" marL="0" rtl="1" algn="r">
              <a:spcBef>
                <a:spcPts val="120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2" name="Shape 772"/>
        <p:cNvGrpSpPr/>
        <p:nvPr/>
      </p:nvGrpSpPr>
      <p:grpSpPr>
        <a:xfrm>
          <a:off x="0" y="0"/>
          <a:ext cx="0" cy="0"/>
          <a:chOff x="0" y="0"/>
          <a:chExt cx="0" cy="0"/>
        </a:xfrm>
      </p:grpSpPr>
      <p:sp>
        <p:nvSpPr>
          <p:cNvPr id="773" name="Google Shape;773;g3d36bf88e35_0_400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774" name="Google Shape;774;g3d36bf88e35_0_400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نص الإعداد (دقيقة واحدة):</a:t>
            </a:r>
            <a:endParaRPr b="1">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مرحباً بكم في مهمتكم الأولى كمحققين! سأعرض عليكم صورتين لشباب من الشرق الأوسط. إحداهما حقيقية، والأخرى أنشأها الذكاء الاصطناعي. دقّقوا جيدًا إلى التفاصيل – العيون، الأيدي، الخلفية. أمامكم ٣٠ ثانية لاتخاذ قراركم.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نسخة الاتصال العالي بالانترنت:</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استخدموا أمثلة حقيقية من مواقع مولّدات الوجوه بالذكاء الاصطناعي (مثل ThisPersonDoesNotExist)</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اعرضوا الصورتين جنبًا إلى جنب مع تسمية واضحة: "الصورة أ" و "الصورة ب".</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نسخة الاتصال المنخفض بالانترنت :</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استخدموا أمثلة مطبوعة تم إعدادها مسبقاً</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مرروا الصور بين الطلاب للفحص الدقيق</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عملية التصويت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«ليصوّت الجميع بالإشارة إلى اليسار إذا اخترتم "الصورة أ" أو إلى اليمين إذا اخترتم "الصورة ب". لا مجال لتغيير رأيكم! والآن لنرَ الإجابة...»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الكشف ولحظة التعليم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الصورة ب تم إنشاؤها بالذكاء الاصطناعي! دعوني أريكم الأدلة: لاحظوا كيف أن الأذنين لا تتطابقان تمامًا، والخلفية فيها دمج غريب، والإضاءة على الوجه غير متناسقة. الذكاء الاصطناعي يتحسن باستمرار، ولكنه لا يزال يواجه صعوبة مع التفاصيل الصغيرة.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سؤال للنقاش:</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«لماذا قد يكون من المهم التمييز بين الصور الحقيقية وتلك التي أنشأها الذكاء الاصطناعي؟»</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الإجابات المتوقعة للطلاب والردود عليها:</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«لتجنب الخداع.» ←«بالضبط! ماذا يمكن أن يحدث إذا قام شخص ما بمشاركة صورة مزيفة مدعيًا أنها خبر حقيقي؟»</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«للمشاريع المدرسية.» ←«تفكير جيد! ما هو شعور معلمكم إذا استخدمتم صورة من الذكاء الاصطناعي دون أن تذكروا ذلك؟»</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0" name="Shape 800"/>
        <p:cNvGrpSpPr/>
        <p:nvPr/>
      </p:nvGrpSpPr>
      <p:grpSpPr>
        <a:xfrm>
          <a:off x="0" y="0"/>
          <a:ext cx="0" cy="0"/>
          <a:chOff x="0" y="0"/>
          <a:chExt cx="0" cy="0"/>
        </a:xfrm>
      </p:grpSpPr>
      <p:sp>
        <p:nvSpPr>
          <p:cNvPr id="801" name="Google Shape;801;g3d36bf88e35_0_4422: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802" name="Google Shape;802;g3d36bf88e35_0_4422: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نص الإعداد في السياق الثقافي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الشرق الأوسط لديه موسيقيين مبدعين مثل عمرو دياب من مصر، وفيروز من لبنان، ومحمد عبده من المملكة العربية السعودية. المغرب قدّم لنا سعد لمجرد، وتونس لديها أمل المثلوثي، ويمثل حسين الجسمي من الإمارات العربية المتحدة الموسيقى الخليجية الحديثة. لكن الآن يمكن للذكاء الاصطناعي أن يصنع الموسيقى أيضًا. لنختبر آذانكم!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مقارنة صوتية (دقيقتان):</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Char char="●"/>
            </a:pPr>
            <a:r>
              <a:rPr b="1" lang="en-US">
                <a:solidFill>
                  <a:schemeClr val="dk1"/>
                </a:solidFill>
                <a:latin typeface="Inter"/>
                <a:ea typeface="Inter"/>
                <a:cs typeface="Inter"/>
                <a:sym typeface="Inter"/>
              </a:rPr>
              <a:t>المقطع ١:</a:t>
            </a:r>
            <a:r>
              <a:rPr lang="en-US">
                <a:solidFill>
                  <a:schemeClr val="dk1"/>
                </a:solidFill>
                <a:latin typeface="Inter"/>
                <a:ea typeface="Inter"/>
                <a:cs typeface="Inter"/>
                <a:sym typeface="Inter"/>
              </a:rPr>
              <a:t> مقطع مدته ٣٠ ثانية لموسيقى بوب عربية حقيقية (ستايل عمرو دياب)، أو موسيقى الراي المغاربية، أو موسيقى إماراتية تقليدية (اختاروا مقاطع شائعة وكلمات نظيفة)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b="1" lang="en-US">
                <a:solidFill>
                  <a:schemeClr val="dk1"/>
                </a:solidFill>
                <a:latin typeface="Inter"/>
                <a:ea typeface="Inter"/>
                <a:cs typeface="Inter"/>
                <a:sym typeface="Inter"/>
              </a:rPr>
              <a:t>المقطع ٢: </a:t>
            </a:r>
            <a:r>
              <a:rPr lang="en-US">
                <a:solidFill>
                  <a:schemeClr val="dk1"/>
                </a:solidFill>
                <a:latin typeface="Inter"/>
                <a:ea typeface="Inter"/>
                <a:cs typeface="Inter"/>
                <a:sym typeface="Inter"/>
              </a:rPr>
              <a:t>موسيقى تم إنشاؤها بواسطة الذكاء الاصطناعي تحاكي الأنماط الموسيقية في الشرق الأوسط</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توجيه للاتصال المنخفض بالانترنت:</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إذا لم يتوفر الصوت، قوموا بوصف الفروقات عبر استخدام أمثلة من كلمات الأغاني بدلاً من ذلك</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اعرضوا كلمات مطبوعة واطلبوا من الطلاب تحديد ما هو مكتوب بواسطة الذكاء الاصطناعي وما هو مكتوب بواسطة إنسان</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لحظة تعليمية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تحمل الموسيقى في الشرق الأوسط قرونًا من التراث – من عمق الإحساس في أغاني أم كلثوم إلى البوب العربي الحديث، ومن التأثير الأندلسي في المغرب إلى أغاني الغوص على اللؤلؤ في الخليج. يمكن للذكاء الاصطناعي تقليد المقامات، لكنه يفتقد إلى الروح الثقافية والسياق التاريخي.</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4" name="Shape 834"/>
        <p:cNvGrpSpPr/>
        <p:nvPr/>
      </p:nvGrpSpPr>
      <p:grpSpPr>
        <a:xfrm>
          <a:off x="0" y="0"/>
          <a:ext cx="0" cy="0"/>
          <a:chOff x="0" y="0"/>
          <a:chExt cx="0" cy="0"/>
        </a:xfrm>
      </p:grpSpPr>
      <p:sp>
        <p:nvSpPr>
          <p:cNvPr id="835" name="Google Shape;835;g3d36bf88e35_0_4477: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836" name="Google Shape;836;g3d36bf88e35_0_4477: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الإعداد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التحدي الأخير للمحققين! أمامكم الآن منشورَان على وسائل التواصل الاجتماعي عن حياة الطلاب في مصر. أحدهما كتبه طالب حقيقي، والآخر كتبه ChatGPT.</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مثال المنشورات: المنشور أ (كتبه إنسان):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«والله، زحمة القاهرة النهارده كانت جنان! فضلت ساعتين واقف في الدائري وفاتتني أول حصة.😅 بس على الأقل الجو بقى ألطف، الحمد لله. #زحمة_القاهرة #حياة_طالب»</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المنشور ب (تم إنشاؤه بواسطة الذكاء الاصطناعي):</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«الازدحام المروري في العاصمة المصرية تسبب في تأخيرات كبيرة في الحضور إلى المؤسسات التعليمية. شهدت البنية التحتية للنقل معدلات استخدام عالية. ومع ذلك، فإن انخفاض درجة الحرارة في الغلاف الجوي وفّر ظروفًا بيئية أفضل.»</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مناقشة وتحليل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«ما هي الاختلافات التي لاحظتموها في أسلوب كتابة المنشورين؟»</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نقاط التعليم الرئيسية:</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المنشور البشري يستخدم </a:t>
            </a:r>
            <a:r>
              <a:rPr b="1" lang="en-US">
                <a:solidFill>
                  <a:schemeClr val="dk1"/>
                </a:solidFill>
                <a:latin typeface="Inter"/>
                <a:ea typeface="Inter"/>
                <a:cs typeface="Inter"/>
                <a:sym typeface="Inter"/>
              </a:rPr>
              <a:t>تعبيرات محلية ("والله"، "الحمد لله")</a:t>
            </a:r>
            <a:endParaRPr b="1">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المنشور الذي أنشأه الذكاء الاصطناعي يبدو رسميًا ولا يستخدم تعابير محلية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المنشور البشري يتضمن تفاعلاً عاطفياً (😅) وهاشتاغات </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منشور الذكاء الاصطناعي يفتقر إلى السياق الثقافي والصوت الأصيل</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الختام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«تهانينا أيها المحققون! أنتم تتعلمون كيفية كشف محتوى الذكاء الاصطناعي. تذكروا: الذكاء الاصطناعي يتحسن باستمرار، لذا كونوا دائمًا فضوليين واطرحوا الأسئلة.»</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8" name="Shape 868"/>
        <p:cNvGrpSpPr/>
        <p:nvPr/>
      </p:nvGrpSpPr>
      <p:grpSpPr>
        <a:xfrm>
          <a:off x="0" y="0"/>
          <a:ext cx="0" cy="0"/>
          <a:chOff x="0" y="0"/>
          <a:chExt cx="0" cy="0"/>
        </a:xfrm>
      </p:grpSpPr>
      <p:sp>
        <p:nvSpPr>
          <p:cNvPr id="869" name="Google Shape;869;g3d36bf88e35_0_1751: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870" name="Google Shape;870;g3d36bf88e35_0_1751: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الهدف التعليمي:</a:t>
            </a:r>
            <a:r>
              <a:rPr lang="en-US" sz="1200">
                <a:solidFill>
                  <a:schemeClr val="dk1"/>
                </a:solidFill>
                <a:latin typeface="Inter"/>
                <a:ea typeface="Inter"/>
                <a:cs typeface="Inter"/>
                <a:sym typeface="Inter"/>
              </a:rPr>
              <a:t> يفهم الطلاب المفاهيم الأساسية للذكاء الاصطناعي من خلال أمثلة وتشبيهات قريبة من واقعهم الثقافي والحياتي</a:t>
            </a:r>
            <a:endParaRPr sz="1200">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5" name="Shape 875"/>
        <p:cNvGrpSpPr/>
        <p:nvPr/>
      </p:nvGrpSpPr>
      <p:grpSpPr>
        <a:xfrm>
          <a:off x="0" y="0"/>
          <a:ext cx="0" cy="0"/>
          <a:chOff x="0" y="0"/>
          <a:chExt cx="0" cy="0"/>
        </a:xfrm>
      </p:grpSpPr>
      <p:sp>
        <p:nvSpPr>
          <p:cNvPr id="876" name="Google Shape;876;g3d3b4c1dd1a_0_0: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877" name="Google Shape;877;g3d3b4c1dd1a_0_0: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المقدمة باستخدام تشبيهات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«فكروا في تعلم لغة جديدة. إذا كنتم تتحدثون العربية وتتعلمون الإنجليزية، أو تتحدثون الأمازيغية وتتعلمون العربية، أو كنتم مصريين تتعلمون اللهجة الخليجية، فإنكم تستمعون إلى طريقة حديث الناس، ترتكبون الأخطاء، وتتدربون. الذكاء الاصطناعي يتعلم بطريقة مشابهة، لكن بدلاً من الاستماع إلى العائلة والأصدقاء، فهو 'يستمع' إلى ملايين الأمثلة من الكتب، المواقع الإلكترونية، والمحادثات.»</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النقاش التفاعلي:</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«ما الذي يستطيع دماغكم فعله وتعتقدون أن الكمبيوتر لا يستطيع فعله؟»</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الإجابات المتوقعة والإرشاد:</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«الشعور بالعواطف.» ← «بالضبط! يمكن للذكاء الاصطناعي أن يتعرف على العواطف في النصوص، لكنه لا يشعر بها فعلياً.»</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«فهم النكات.» ← «نقطة رائعة! الذكاء الاصطناعي يواجه صعوبة في فهم الفكاهة، خاصة النكات الثقافية.»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«أن يكون مبدعاً.» ← «مثير للاهتمام! يمكن للذكاء الاصطناعي أن يجمع الأفكار بطرق جديدة، ولكنه يحتاج إلى البشر لتوجيه الإبداع.»</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الربط الثقافي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«عندما تنتقلون بين العربية والفرنسية في المغرب أو تونس، أو بين العربية والإنجليزية في الإمارات، أو حتى بين اللغة العربية الفصحى ولهجتكم المحلية (الدارجة، المصرية، الخليجية) — حسب الشخص الذي تتحدثون إليه، فهذا شيء لا يستطيع الذكاء الاصطناعي فعله بعد. أنتم تفهمون السياق والثقافة بطرق تجعلكم فريدين كبشر.»</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2" name="Shape 922"/>
        <p:cNvGrpSpPr/>
        <p:nvPr/>
      </p:nvGrpSpPr>
      <p:grpSpPr>
        <a:xfrm>
          <a:off x="0" y="0"/>
          <a:ext cx="0" cy="0"/>
          <a:chOff x="0" y="0"/>
          <a:chExt cx="0" cy="0"/>
        </a:xfrm>
      </p:grpSpPr>
      <p:sp>
        <p:nvSpPr>
          <p:cNvPr id="923" name="Google Shape;923;g3d3b4c1dd1a_0_232: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924" name="Google Shape;924;g3d3b4c1dd1a_0_232: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«إليكم جدول زمني لتطور الذكاء الاصطناعي.»</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«الخمسينيات: بدأ بعض الأشخاص الأذكياء يتساءلون: هل يمكننا تعليم الآلات التفكير مثل البشر؟ وطرح رجل اسمه آلان تورينغ سؤالاً شهيراً: "هل يمكن للآلة أن تفكر؟" حينها بدأ حلم الذكاء الاصطناعي!»</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«من سنة ١٩٥٦ إلى السبعينيات: في اجتماع عُقد عام ١٩٥٦، وُلد مصطلح "الذكاء الاصطناعي". وبدأ العلماء في بناء برامج كمبيوتر بسيطة يمكنها أن تلعب ألعاباً مثل الشطرنج أو تحل المسائل الرياضية.»</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«الثمانينيات – التسعينيات: اعتقد الناس أن الذكاء الاصطناعي سيتطور بسرعة، لكن تبيّن أن تعليم الآلات كان أصعب بكثير مما توقعوا. كانوا بحاجة إلى المزيد من البيانات، وأجهزة كمبيوتر أسرع، وأفكار أفضل.»</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«من ٢٠٠٠ إلى ٢٠١٠: مع تطور الإنترنت، أصبح لدى أجهزة الكمبيوتر إمكانية الوصول إلى كميات هائلة من البيانات. كما ساعدت أجهزة الكمبيوتر الأسرع الذكاء الاصطناعي على التعلم مرة أخرى! الآن أصبح بإمكان الذكاء الاصطناعي التعرف على الوجوه، وترجمة اللغات، وحتى هزيمة أبطال العالم في ألعاب مثل "غو"!»</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«اليوم: اليوم، أصبح الذكاء الاصطناعي في كل مكان! فهو يساعد في البحث على جوجل، واقتراحات يوتيوب، والمساعدات الصوتية، وحتى السيارات ذاتية القيادة! ولكن علينا أيضاً أن نستخدمه بأمان و بمسؤولية.»</a:t>
            </a:r>
            <a:endParaRPr>
              <a:solidFill>
                <a:schemeClr val="dk1"/>
              </a:solidFill>
              <a:latin typeface="Inter"/>
              <a:ea typeface="Inter"/>
              <a:cs typeface="Inter"/>
              <a:sym typeface="Inter"/>
            </a:endParaRPr>
          </a:p>
          <a:p>
            <a:pPr indent="0" lvl="0" marL="0" rtl="1" algn="r">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7" name="Shape 957"/>
        <p:cNvGrpSpPr/>
        <p:nvPr/>
      </p:nvGrpSpPr>
      <p:grpSpPr>
        <a:xfrm>
          <a:off x="0" y="0"/>
          <a:ext cx="0" cy="0"/>
          <a:chOff x="0" y="0"/>
          <a:chExt cx="0" cy="0"/>
        </a:xfrm>
      </p:grpSpPr>
      <p:sp>
        <p:nvSpPr>
          <p:cNvPr id="958" name="Google Shape;958;g3d3b4c1dd1a_0_416: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959" name="Google Shape;959;g3d3b4c1dd1a_0_416: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شرح بسيط (٣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التوليدي يشبه خاصيّة الإكمال التلقائي المتقدمة جداً. أتعلمون عندما تكتبون على الهاتف ويقترح لكم هاتفكم الكلمة التالية أثناء الكتابة؟ الذكاء الاصطناعي التوليدي يفعل ذلك، ولكن لقصص أو صور أو أغانٍ بأكملها.»</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6" name="Shape 966"/>
        <p:cNvGrpSpPr/>
        <p:nvPr/>
      </p:nvGrpSpPr>
      <p:grpSpPr>
        <a:xfrm>
          <a:off x="0" y="0"/>
          <a:ext cx="0" cy="0"/>
          <a:chOff x="0" y="0"/>
          <a:chExt cx="0" cy="0"/>
        </a:xfrm>
      </p:grpSpPr>
      <p:sp>
        <p:nvSpPr>
          <p:cNvPr id="967" name="Google Shape;967;g3d3b4c1dd1a_0_424: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968" name="Google Shape;968;g3d3b4c1dd1a_0_424: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شرح بسيط (٣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التوليدي يشبه خاصيّة الإكمال التلقائي المتقدمة جداً. أتعلمون عندما تكتبون على الهاتف ويقترح لكم هاتفكم الكلمة التالية أثناء الكتابة؟ الذكاء الاصطناعي التوليدي يفعل ذلك، ولكن لقصص أو صور أو أغانٍ بأكملها.»</a:t>
            </a:r>
            <a:endParaRPr>
              <a:solidFill>
                <a:schemeClr val="dk1"/>
              </a:solidFill>
              <a:latin typeface="Inter"/>
              <a:ea typeface="Inter"/>
              <a:cs typeface="Inter"/>
              <a:sym typeface="Inter"/>
            </a:endParaRPr>
          </a:p>
          <a:p>
            <a:pPr indent="0" lvl="0" marL="0" rtl="0"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مثال توضيحي</a:t>
            </a:r>
            <a:r>
              <a:rPr b="1" lang="en-US">
                <a:solidFill>
                  <a:schemeClr val="dk1"/>
                </a:solidFill>
                <a:latin typeface="Inter"/>
                <a:ea typeface="Inter"/>
                <a:cs typeface="Inter"/>
                <a:sym typeface="Inter"/>
              </a:rPr>
              <a:t>:</a:t>
            </a:r>
            <a:r>
              <a:rPr b="1" lang="en-US" sz="1200">
                <a:solidFill>
                  <a:schemeClr val="dk1"/>
                </a:solidFill>
                <a:latin typeface="Inter"/>
                <a:ea typeface="Inter"/>
                <a:cs typeface="Inter"/>
                <a:sym typeface="Inter"/>
              </a:rPr>
              <a:t> ت</a:t>
            </a:r>
            <a:endParaRPr sz="1200">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"إذا قلتُ لـ Meta AI (ذكاء ميتا الاصطناعي): اكتب قصة عن حركة المرور في هذه المدينة، فإنه ينظر إلى ملايين القصص التي قرأها عن المدن وحركة المرور ومدينتنا، ثم يدمج الأنماط المختلفة ليُنشئ شيئًا جديدًا. إنه لا ينسخ، بل يشبه الطريقة التي قد تروي بها قصة مستخدمًا أفكارًا من أفلام مختلفة شاهدتها."</a:t>
            </a:r>
            <a:endParaRPr sz="1200">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sz="1200">
                <a:solidFill>
                  <a:schemeClr val="dk1"/>
                </a:solidFill>
                <a:latin typeface="Inter"/>
                <a:ea typeface="Inter"/>
                <a:cs typeface="Inter"/>
                <a:sym typeface="Inter"/>
              </a:rPr>
              <a:t>يعد Meta AI (ذكاء ميتا الاصطناعي) مثالاً على الذكاء الاصطناعي التوليدي.</a:t>
            </a:r>
            <a:endParaRPr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نشاط للطلاب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«التفتوا إلى زميلكم واقترحوا أمرًا (prompt) تودون أن تطلبوه من الذكاء الاصطناعي. ليكن الطلب أمر متعلق في بلدكم –  مدرستكم، حيّكم، طعامكم المحلي مثل المنسف أو الطاجين أو الشاورما، أي شيء!»</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اجمعوا ٣ أو ٤ اقتراحات وناقش باختصار ما قد يفعله الذكاء الاصطناعي مع كل اقتراح </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9" name="Shape 989"/>
        <p:cNvGrpSpPr/>
        <p:nvPr/>
      </p:nvGrpSpPr>
      <p:grpSpPr>
        <a:xfrm>
          <a:off x="0" y="0"/>
          <a:ext cx="0" cy="0"/>
          <a:chOff x="0" y="0"/>
          <a:chExt cx="0" cy="0"/>
        </a:xfrm>
      </p:grpSpPr>
      <p:sp>
        <p:nvSpPr>
          <p:cNvPr id="990" name="Google Shape;990;g3d3b4c1dd1a_0_59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991" name="Google Shape;991;g3d3b4c1dd1a_0_59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استكشاف واجهة الهاتف الذكي (٤ دقائق):</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ننظر إلى هواتفكم كخبراء في الذكاء الاصطناعي. مع كل خاصية أذكرها، ارفعوا يدكم إذا كنتم قد استخدمتموها من قبل.»</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1" name="Shape 1001"/>
        <p:cNvGrpSpPr/>
        <p:nvPr/>
      </p:nvGrpSpPr>
      <p:grpSpPr>
        <a:xfrm>
          <a:off x="0" y="0"/>
          <a:ext cx="0" cy="0"/>
          <a:chOff x="0" y="0"/>
          <a:chExt cx="0" cy="0"/>
        </a:xfrm>
      </p:grpSpPr>
      <p:sp>
        <p:nvSpPr>
          <p:cNvPr id="1002" name="Google Shape;1002;g3d3b4c1dd1a_0_611: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003" name="Google Shape;1003;g3d3b4c1dd1a_0_611: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قوموا بمراجعة كل نوع مع الأمثلة:</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الذكاء الاصطناعي للتوصية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«أنغامي تقترح زياد الرحباني بعد أن تستمعوا إلى فيروز، أو يوتيوب يقترح عبد الحليم حافظ بعد أم كلثوم (أو تامر حسني بعد عمرو دياب) – هذا هو الذكاء الاصطناعي الذي يلاحظ أنماط تفضيلاتكم الموسيقية. هل لاحظ أحدكم حدوث ذلك؟»</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الذكاء الاصطناعي للترجمة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«جوجل ترانسليت يعمل الآن مع العربية - الإنكليزية، والعربية - الفرنسية، وحتى من العربية الفصحى إلى العربية الحديثة. لقد تعلم هذه اللغات من خلال دراسة ملايين الترجمات. من منكم استخدمه للمساعدة في الواجبات المدرسية أو لفهم الآيات القرآنية؟»</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الذكاء الاصطناعي في الإبداع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«فلاتر إنستغرام وتيك توك التي تضيف نقوش الحناء التقليدية على أيديكم، أو تضعكم أمام معالم مشهورة مثل الأهرامات أو برج خليفة، أو تضيف أنماطًا هندسية إسلامية – هذا هو الذكاء الاصطناعي الذي يفهم موقع وجهكم وأيديكم وما يجب تغييره.»</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b="1" lang="en-US">
                <a:solidFill>
                  <a:schemeClr val="dk1"/>
                </a:solidFill>
                <a:latin typeface="Inter"/>
                <a:ea typeface="Inter"/>
                <a:cs typeface="Inter"/>
                <a:sym typeface="Inter"/>
              </a:rPr>
              <a:t>الذكاء الاصطناعي المساعد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«سيري ومساعد جوجل يفهمان اللهجة المصرية أو الدارجة المغربية أو التعبيرات باللهجة الخليجية – لقد كان على هذا الذكاء الاصطناعي أن يتعلم كيف يتحدث العرب بشكل مختلف في جميع أنحاء المنطقة، من كلمة "يلا" إلى "إن شاء الله" وصولاً إلى التحيات الإقليمية.»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الانتقال إلى التطبيق العملي:</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«الآن بعد أن فهمتم كيف يعمل الذكاء الاصطناعي، دعونا نبتكر شيئًا باستخدامه!»</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7" name="Shape 1017"/>
        <p:cNvGrpSpPr/>
        <p:nvPr/>
      </p:nvGrpSpPr>
      <p:grpSpPr>
        <a:xfrm>
          <a:off x="0" y="0"/>
          <a:ext cx="0" cy="0"/>
          <a:chOff x="0" y="0"/>
          <a:chExt cx="0" cy="0"/>
        </a:xfrm>
      </p:grpSpPr>
      <p:sp>
        <p:nvSpPr>
          <p:cNvPr id="1018" name="Google Shape;1018;g3d36bf88e35_0_1762: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019" name="Google Shape;1019;g3d36bf88e35_0_1762: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يختبر الطلاب الذكاء الاصطناعي كأداة إبداعية، ويفهمون في الوقت نفسه حدوده وحاجته للتوجيه البشري.</a:t>
            </a:r>
            <a:endParaRPr sz="1200">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4" name="Shape 1024"/>
        <p:cNvGrpSpPr/>
        <p:nvPr/>
      </p:nvGrpSpPr>
      <p:grpSpPr>
        <a:xfrm>
          <a:off x="0" y="0"/>
          <a:ext cx="0" cy="0"/>
          <a:chOff x="0" y="0"/>
          <a:chExt cx="0" cy="0"/>
        </a:xfrm>
      </p:grpSpPr>
      <p:sp>
        <p:nvSpPr>
          <p:cNvPr id="1025" name="Google Shape;1025;g3d3b4c1dd1a_0_77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026" name="Google Shape;1026;g3d3b4c1dd1a_0_77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سنتعرف الآن على كيف يمكن لذكاء ميتا الاصطناعي (Meta AI) المساعدة في عملية الكتابة. يركز هذا الجزء على استخدام الذكاء الاصطناعي لتعزيز كتابتك، وتوليد أفكار جديدة، واستكشاف طرق مختلفة لصياغة نفس الفكرة.</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6" name="Shape 1036"/>
        <p:cNvGrpSpPr/>
        <p:nvPr/>
      </p:nvGrpSpPr>
      <p:grpSpPr>
        <a:xfrm>
          <a:off x="0" y="0"/>
          <a:ext cx="0" cy="0"/>
          <a:chOff x="0" y="0"/>
          <a:chExt cx="0" cy="0"/>
        </a:xfrm>
      </p:grpSpPr>
      <p:sp>
        <p:nvSpPr>
          <p:cNvPr id="1037" name="Google Shape;1037;g3d3b4c1dd1a_0_790: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038" name="Google Shape;1038;g3d3b4c1dd1a_0_790: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ما هو ذكاء ميتا الاصطناعي (Meta AI)؟</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يعدّ ذكاء ميتا الاصطناعي (Meta AI) مساعدًا رقميًا مدعومًا بالذكاء الاصطناعي يساعد المستخدمين في المهام اليومية. يتوفر هذا المساعد داخل تطبيقات مثل فيسبوك، وواتساب، وماسينجر، وإنستغرام، كما يمكن أيضًا استخدامه بشكل مستقل. يعمل هذا المساعد بنموذج (</a:t>
            </a:r>
            <a:r>
              <a:rPr lang="en-US" u="sng">
                <a:solidFill>
                  <a:schemeClr val="hlink"/>
                </a:solidFill>
                <a:latin typeface="Inter"/>
                <a:ea typeface="Inter"/>
                <a:cs typeface="Inter"/>
                <a:sym typeface="Inter"/>
                <a:hlinkClick r:id="rId2"/>
              </a:rPr>
              <a:t>Llama</a:t>
            </a:r>
            <a:r>
              <a:rPr lang="en-US">
                <a:solidFill>
                  <a:schemeClr val="dk1"/>
                </a:solidFill>
                <a:latin typeface="Inter"/>
                <a:ea typeface="Inter"/>
                <a:cs typeface="Inter"/>
                <a:sym typeface="Inter"/>
              </a:rPr>
              <a:t>)، وهو النموذج اللغوي الخاص بشركة ميتا، وقد صُمم لفهم ما يقوله الأشخاص والاستجابة بطريقة مفيدة. يمكن للمستخدمين طرح الأسئلة، وكتابة المحتوى، وإنشاء الصور، أو الحصول على المساعدة في المهام اليومية.</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فكر في ذكاء ميتا الاصطناعي (Meta AI) كمساعد إبداعي لك؛ أنت من يحدد الفكرة، والجمهور المستهدف، والنبرة، بينما يتولى الذكاء الاصطناعي مساعدتك في صياغتها وإخراجها بشكل نهائي.</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جلسة عصف ذهني مباشر للأفكار (تعاونية):</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قبل أن نبدأ بكتابة أي شيء، دعونا نتفق معاً على مهمة كتابية. على سبيل المثال، يمكننا إنشاء عناوين جذابة لمقال مدونة حول التعلم الرقمي.</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وجه المشاركين لاقتراح ما يلي:</a:t>
            </a:r>
            <a:endParaRPr>
              <a:solidFill>
                <a:schemeClr val="dk1"/>
              </a:solidFill>
              <a:latin typeface="Inter"/>
              <a:ea typeface="Inter"/>
              <a:cs typeface="Inter"/>
              <a:sym typeface="Inter"/>
            </a:endParaRPr>
          </a:p>
          <a:p>
            <a:pPr indent="-298450" lvl="0" marL="457200" rtl="1" algn="r">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لمن نكتب هذا النص؟ (الطلاب، المعلمون، أولياء الأمور، أم الجمهور العام؟)</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هي الرسالة الأساسية؟</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هي النبرة المطلوبة؟ (مرحة، معلوماتية، أم ملهمة؟)</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لاحظ كيف أن الإجابة على هذه الأسئلة تساعدنا على كتابة طلب (Prompt) أفضل.</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عرض توضيحي:</a:t>
            </a:r>
            <a:endParaRPr b="1">
              <a:solidFill>
                <a:schemeClr val="dk1"/>
              </a:solidFill>
              <a:latin typeface="Inter"/>
              <a:ea typeface="Inter"/>
              <a:cs typeface="Inter"/>
              <a:sym typeface="Inter"/>
            </a:endParaRPr>
          </a:p>
          <a:p>
            <a:pPr indent="-298450" lvl="0" marL="457200" rtl="1" algn="r">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اكتب "الطلب" (Prompt) الذي اتفقنا عليه في ذكاء ميتا الاصطناعي (Meta AI)</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قم بتوليد النص مباشرة أمام الجميع</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اقرأ بعض النتائج بصوت عالٍ</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اسأل المشاركين: أي النتائج أعجبتكم أكثر؟ ولماذا؟</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التحسين:</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نحسّن النتيجة عن طريق تنقيح الطلب (Prompt) — ربما بتغيير النبرة، أو الجمهور، أو تنسيق النص."</a:t>
            </a:r>
            <a:endParaRPr>
              <a:solidFill>
                <a:schemeClr val="dk1"/>
              </a:solidFill>
              <a:latin typeface="Inter"/>
              <a:ea typeface="Inter"/>
              <a:cs typeface="Inter"/>
              <a:sym typeface="Inter"/>
            </a:endParaRPr>
          </a:p>
          <a:p>
            <a:pPr indent="-298450" lvl="0" marL="457200" rtl="1" algn="r">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قم بتعديل "الطلب" (Prompt) قليلاً</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أعد توليد النص مرة أخرى</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قارن النتيجة الجديدة مع النسخة الأولى</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رسالة الختام:</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"الكتابة الجيدة باستخدام الذكاء الاصطناعي تبدأ بالتفكير الواضح. كلما كنت أكثر تحديداً بشأن الجمهور، والنبرة، والهدف من النص، كلما زادت فائدة النتائج التي ستحصل عليها — وتذكر دائماً أنه يمكنك التعديل، أو إعادة الصياغة، أو المحاولة مرة أخرى."</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7" name="Shape 1067"/>
        <p:cNvGrpSpPr/>
        <p:nvPr/>
      </p:nvGrpSpPr>
      <p:grpSpPr>
        <a:xfrm>
          <a:off x="0" y="0"/>
          <a:ext cx="0" cy="0"/>
          <a:chOff x="0" y="0"/>
          <a:chExt cx="0" cy="0"/>
        </a:xfrm>
      </p:grpSpPr>
      <p:sp>
        <p:nvSpPr>
          <p:cNvPr id="1068" name="Google Shape;1068;g3d3b4c1dd1a_0_100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069" name="Google Shape;1069;g3d3b4c1dd1a_0_100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نسخة الاتصال المنخفض بالانترنت (٤ دقائق): نشاط القصائد المعدة مسبقًا بالذكاء الاصطناعي:</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«لدي ثلاث قصائد كتبها الذكاء الاصطناعي عن المدارس في الشرق الأوسط. مهمتكم هي تحسينها من خلال إضافة أسلوب الطلاب الواقعي وتعابير محلية.»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مثال على قصيدة مُولَّدة مسبقًا: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يتجمع الطلاب في ساحات العلم،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و يكتسبون من الكتب كل ما يلزم.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في مدينتنا بالشرق الأوسط، تشع العقول،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فالعلم يملأهم بهجة لا تزول.</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مثال على قصيدة مُولَّدة مسبقًا ٢:</a:t>
            </a:r>
            <a:endParaRPr b="1">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المدارس مشرقة وممتعة، </a:t>
            </a:r>
            <a:endParaRPr>
              <a:solidFill>
                <a:schemeClr val="dk1"/>
              </a:solidFill>
              <a:latin typeface="Inter"/>
              <a:ea typeface="Inter"/>
              <a:cs typeface="Inter"/>
              <a:sym typeface="Inter"/>
            </a:endParaRPr>
          </a:p>
          <a:p>
            <a:pPr indent="0" lvl="0" marL="0" marR="38100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مكان للتعلم للجميع. </a:t>
            </a:r>
            <a:endParaRPr>
              <a:solidFill>
                <a:schemeClr val="dk1"/>
              </a:solidFill>
              <a:latin typeface="Inter"/>
              <a:ea typeface="Inter"/>
              <a:cs typeface="Inter"/>
              <a:sym typeface="Inter"/>
            </a:endParaRPr>
          </a:p>
          <a:p>
            <a:pPr indent="0" lvl="0" marL="0" marR="38100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من المدن الكبيرة إلى البلدات الصغيرة، </a:t>
            </a:r>
            <a:endParaRPr>
              <a:solidFill>
                <a:schemeClr val="dk1"/>
              </a:solidFill>
              <a:latin typeface="Inter"/>
              <a:ea typeface="Inter"/>
              <a:cs typeface="Inter"/>
              <a:sym typeface="Inter"/>
            </a:endParaRPr>
          </a:p>
          <a:p>
            <a:pPr indent="0" lvl="0" marL="0" marR="38100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التعليم موجود للجميع.</a:t>
            </a:r>
            <a:endParaRPr>
              <a:solidFill>
                <a:schemeClr val="dk1"/>
              </a:solidFill>
              <a:latin typeface="Inter"/>
              <a:ea typeface="Inter"/>
              <a:cs typeface="Inter"/>
              <a:sym typeface="Inter"/>
            </a:endParaRPr>
          </a:p>
          <a:p>
            <a:pPr indent="0" lvl="0" marL="0" marR="38100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مهمة للطلاب: </a:t>
            </a:r>
            <a:r>
              <a:rPr lang="en-US">
                <a:solidFill>
                  <a:schemeClr val="dk1"/>
                </a:solidFill>
                <a:latin typeface="Inter"/>
                <a:ea typeface="Inter"/>
                <a:cs typeface="Inter"/>
                <a:sym typeface="Inter"/>
              </a:rPr>
              <a:t>«اجعلوا هذه القصائد تبدو وكأنكم أنتم وأصدقاؤكم تتحدثون. أضيفوا بعض التعابير المحلية، وصحّحوا أي عبارات تبدو رسمية جدًا.»</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3" name="Shape 1093"/>
        <p:cNvGrpSpPr/>
        <p:nvPr/>
      </p:nvGrpSpPr>
      <p:grpSpPr>
        <a:xfrm>
          <a:off x="0" y="0"/>
          <a:ext cx="0" cy="0"/>
          <a:chOff x="0" y="0"/>
          <a:chExt cx="0" cy="0"/>
        </a:xfrm>
      </p:grpSpPr>
      <p:sp>
        <p:nvSpPr>
          <p:cNvPr id="1094" name="Google Shape;1094;g3d3b4c1dd1a_0_119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095" name="Google Shape;1095;g3d3b4c1dd1a_0_119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"الآن، سنستخدم ذكاء ميتا الاصطناعي (Meta AI) لتحويل أفكارنا إلى صور. تخيلوا أنفسكم كالمخرجين، وأنتم من يوجه الذكاء الاصطناعي ويخبره بما يجب عليه إنشاؤه."</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5" name="Shape 1105"/>
        <p:cNvGrpSpPr/>
        <p:nvPr/>
      </p:nvGrpSpPr>
      <p:grpSpPr>
        <a:xfrm>
          <a:off x="0" y="0"/>
          <a:ext cx="0" cy="0"/>
          <a:chOff x="0" y="0"/>
          <a:chExt cx="0" cy="0"/>
        </a:xfrm>
      </p:grpSpPr>
      <p:sp>
        <p:nvSpPr>
          <p:cNvPr id="1106" name="Google Shape;1106;g3d3b4c1dd1a_0_1204: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107" name="Google Shape;1107;g3d3b4c1dd1a_0_1204: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بناء "الطلب" (Prompt) مباشر (تعاوني):</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نتخيل هذا معاً: أنشئ صورة لطلاب في رحلة مدرسية يستكشفون متحفاً للعلوم."</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"وقبل أن أرسل الطلب، ما هي التفاصيل التي يجب أن نضيفها لنجعل هذه الصورة أكثر تميزاً وتشويقاً؟"</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وجّه اقتراحات المشاركين نحو ما يلي:</a:t>
            </a:r>
            <a:endParaRPr b="1">
              <a:solidFill>
                <a:schemeClr val="dk1"/>
              </a:solidFill>
              <a:latin typeface="Inter"/>
              <a:ea typeface="Inter"/>
              <a:cs typeface="Inter"/>
              <a:sym typeface="Inter"/>
            </a:endParaRPr>
          </a:p>
          <a:p>
            <a:pPr indent="-298450" lvl="0" marL="457200" rtl="1" algn="r">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ماذا يرتدي الطلاب؟</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هل هناك معلم/معلمة مدرسي مع الطلاب؟</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هل هناك مرشد للمتحف يقود الطلاب داخل المتحف؟</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هي الأدوات أو الآلات أو الاختراعات الموجودة في المتحف؟</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هو الطابع العام أو النمط الفني للصورة؟</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لاحظوا كيف يصبح 'الطلب' (Prompt) أكثر وضوحاً وقوة كلما نضيف المزيد من التفاصيل.</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العرض التوضيحي:</a:t>
            </a:r>
            <a:endParaRPr b="1">
              <a:solidFill>
                <a:schemeClr val="dk1"/>
              </a:solidFill>
              <a:latin typeface="Inter"/>
              <a:ea typeface="Inter"/>
              <a:cs typeface="Inter"/>
              <a:sym typeface="Inter"/>
            </a:endParaRPr>
          </a:p>
          <a:p>
            <a:pPr indent="-298450" lvl="0" marL="457200" rtl="1" algn="r">
              <a:lnSpc>
                <a:spcPct val="12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افتح ذكاء ميتا الاصطناعي (Meta AI) على الهاتف أو الكمبيوتر.</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اكتب 'الطلب' (Prompt) مباشرة أمام الحضور في ذكاء ميتا الاصطناعي (Meta AI)</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قُم بتوليد الصورة</a:t>
            </a:r>
            <a:endParaRPr>
              <a:solidFill>
                <a:schemeClr val="dk1"/>
              </a:solidFill>
              <a:latin typeface="Inter"/>
              <a:ea typeface="Inter"/>
              <a:cs typeface="Inter"/>
              <a:sym typeface="Inter"/>
            </a:endParaRPr>
          </a:p>
          <a:p>
            <a:pPr indent="-298450" lvl="0" marL="457200" rtl="1" algn="r">
              <a:lnSpc>
                <a:spcPct val="12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اعرض النتيجة وناقش باختصار كيف أثرت التفاصيل التي أضفناها في تشكيل النتيجة النهائية</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"يعمل الذكاء الاصطناعي بشكل أفضل عندما تكون محدداً في طلبك؛ فكلما كانت رؤيتك أوضح، كانت النتيجة أفضل. وتذكر دائماً أنه يمكنك تنقيح الأمر والمحاولة من جديد."</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ملاحظة إضافية للمشاركين:</a:t>
            </a:r>
            <a:r>
              <a:rPr lang="en-US">
                <a:solidFill>
                  <a:schemeClr val="dk1"/>
                </a:solidFill>
                <a:latin typeface="Inter"/>
                <a:ea typeface="Inter"/>
                <a:cs typeface="Inter"/>
                <a:sym typeface="Inter"/>
              </a:rPr>
              <a:t> تذكروا ضرورة الإشارة إلى أن أي محتوى يتم إنشاؤه باستخدام الذكاء الاصطناعي — وخاصة المحتوى الذي يشبه أو يصور أشخاصاً حقيقيين — هو محتوى 'مُنشأ بواسطة الذكاء الاصطناعي' عند مشاركته علنًا.</a:t>
            </a:r>
            <a:endParaRPr b="1" sz="1200">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1" name="Shape 1141"/>
        <p:cNvGrpSpPr/>
        <p:nvPr/>
      </p:nvGrpSpPr>
      <p:grpSpPr>
        <a:xfrm>
          <a:off x="0" y="0"/>
          <a:ext cx="0" cy="0"/>
          <a:chOff x="0" y="0"/>
          <a:chExt cx="0" cy="0"/>
        </a:xfrm>
      </p:grpSpPr>
      <p:sp>
        <p:nvSpPr>
          <p:cNvPr id="1142" name="Google Shape;1142;g3d3b4c1dd1a_0_1414: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143" name="Google Shape;1143;g3d3b4c1dd1a_0_1414: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بديل الاتصال المنخفض بالانترنت (٣ دقائق): نشاط تحليل صور الذكاء الاصطناعي:</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اعرضوا ٤-٥ صور مطبوعة تم إنشاؤها بواسطة الذكاء الاصطناعي لطلاب من الشرق الأوسط من دول مختلفة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اطلبوا من الطلاب تحديد: «ما الذي يبدو واقعيًا؟ ما الذي يبدو "غريبًا" أو "غير طبيعي"؟ ما القصة التي ترويها هذه الصورة؟»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أنشئوا معًا "مطلبا فنيًا للذكاء الاصطناعي" على الورق: «إذا كان بإمكانكم أن تطلبوا من الذكاء الاصطناعي رسم أي شيء عن حياتكم في هذا البلد، فماذا سيكون؟»</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2" name="Shape 1152"/>
        <p:cNvGrpSpPr/>
        <p:nvPr/>
      </p:nvGrpSpPr>
      <p:grpSpPr>
        <a:xfrm>
          <a:off x="0" y="0"/>
          <a:ext cx="0" cy="0"/>
          <a:chOff x="0" y="0"/>
          <a:chExt cx="0" cy="0"/>
        </a:xfrm>
      </p:grpSpPr>
      <p:sp>
        <p:nvSpPr>
          <p:cNvPr id="1153" name="Google Shape;1153;g3d3b4c1dd1a_0_1425: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154" name="Google Shape;1154;g3d3b4c1dd1a_0_1425: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5080" rtl="1" algn="r">
              <a:lnSpc>
                <a:spcPct val="150000"/>
              </a:lnSpc>
              <a:spcBef>
                <a:spcPts val="1400"/>
              </a:spcBef>
              <a:spcAft>
                <a:spcPts val="0"/>
              </a:spcAft>
              <a:buClr>
                <a:schemeClr val="dk1"/>
              </a:buClr>
              <a:buSzPts val="1100"/>
              <a:buFont typeface="Arial"/>
              <a:buNone/>
            </a:pPr>
            <a:r>
              <a:rPr b="1" lang="en-US" sz="1300">
                <a:solidFill>
                  <a:schemeClr val="dk1"/>
                </a:solidFill>
                <a:latin typeface="Inter"/>
                <a:ea typeface="Inter"/>
                <a:cs typeface="Inter"/>
                <a:sym typeface="Inter"/>
              </a:rPr>
              <a:t>ملاحظات المتحدث</a:t>
            </a:r>
            <a:endParaRPr b="1" sz="1300">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indent="0" lvl="0" marL="0" rtl="1" algn="r">
              <a:lnSpc>
                <a:spcPct val="150000"/>
              </a:lnSpc>
              <a:spcBef>
                <a:spcPts val="1200"/>
              </a:spcBef>
              <a:spcAft>
                <a:spcPts val="1200"/>
              </a:spcAft>
              <a:buClr>
                <a:schemeClr val="dk1"/>
              </a:buClr>
              <a:buSzPts val="1100"/>
              <a:buFont typeface="Arial"/>
              <a:buNone/>
            </a:pPr>
            <a:r>
              <a:rPr lang="en-US">
                <a:solidFill>
                  <a:schemeClr val="dk1"/>
                </a:solidFill>
                <a:latin typeface="Inter"/>
                <a:ea typeface="Inter"/>
                <a:cs typeface="Inter"/>
                <a:sym typeface="Inter"/>
              </a:rPr>
              <a:t>"بعد ذلك، سنكتشف كيف يمكن للذكاء الاصطناعي إنشاء مقاطع فيديو قصيرة باستخدام النصوص فقط. وهذا يعني أننا لن نقوم بتحميل صور أو لقطات فيديو من عندنا، بل سنقوم ببساطة بوصف ما نريد رؤيته، ليقوم الذكاء الاصطناعي بإنشاء مقطع فيديو بناءً على هذا الوصف."</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4" name="Shape 1164"/>
        <p:cNvGrpSpPr/>
        <p:nvPr/>
      </p:nvGrpSpPr>
      <p:grpSpPr>
        <a:xfrm>
          <a:off x="0" y="0"/>
          <a:ext cx="0" cy="0"/>
          <a:chOff x="0" y="0"/>
          <a:chExt cx="0" cy="0"/>
        </a:xfrm>
      </p:grpSpPr>
      <p:sp>
        <p:nvSpPr>
          <p:cNvPr id="1165" name="Google Shape;1165;g3d3b4c1dd1a_0_166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166" name="Google Shape;1166;g3d3b4c1dd1a_0_166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5080" rtl="1" algn="r">
              <a:lnSpc>
                <a:spcPct val="150000"/>
              </a:lnSpc>
              <a:spcBef>
                <a:spcPts val="1400"/>
              </a:spcBef>
              <a:spcAft>
                <a:spcPts val="0"/>
              </a:spcAft>
              <a:buClr>
                <a:schemeClr val="dk1"/>
              </a:buClr>
              <a:buSzPts val="1100"/>
              <a:buFont typeface="Arial"/>
              <a:buNone/>
            </a:pPr>
            <a:r>
              <a:rPr b="1" lang="en-US" sz="1300">
                <a:solidFill>
                  <a:schemeClr val="dk1"/>
                </a:solidFill>
                <a:latin typeface="Inter"/>
                <a:ea typeface="Inter"/>
                <a:cs typeface="Inter"/>
                <a:sym typeface="Inter"/>
              </a:rPr>
              <a:t>ملاحظات المتحدث</a:t>
            </a:r>
            <a:endParaRPr b="1" sz="1300">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عرض توضيحي عالي الاتصال (٣ دقائق):</a:t>
            </a:r>
            <a:endParaRPr b="1">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"مرة أخرى، أريدكم أن تفكروا كمخرجين؛ فأنتم من سيقرر شكل المشهد، وماذا يحدث فيه، وما هو الشعور العام الذي يجب أن ينقله مقطع الفيديو."</a:t>
            </a:r>
            <a:endParaRPr>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بناء "الطلب" (Prompt) مباشر (تعاوني):</a:t>
            </a:r>
            <a:endParaRPr b="1">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"لنبدأ بطلب (Prompt) بسيط: أنشئ مقطع فيديو قصير لسوق في المدينة.</a:t>
            </a:r>
            <a:endParaRPr i="1">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قبل أن نقوم بإنشاء الفيديو، ما هي التفاصيل التي يجب أن نضيفها لمساعدة الذكاء الاصطناعي على فهم المشهد بشكل أفضل؟"</a:t>
            </a:r>
            <a:endParaRPr>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وجّه اقتراحات المشاركين نحو ما يلي:</a:t>
            </a:r>
            <a:endParaRPr b="1">
              <a:solidFill>
                <a:schemeClr val="dk1"/>
              </a:solidFill>
              <a:latin typeface="Inter"/>
              <a:ea typeface="Inter"/>
              <a:cs typeface="Inter"/>
              <a:sym typeface="Inter"/>
            </a:endParaRPr>
          </a:p>
          <a:p>
            <a:pPr indent="-298450" lvl="0" marL="457200" rtl="1" algn="r">
              <a:lnSpc>
                <a:spcPct val="15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ما هو نوع السوق؟ (سوق شعبي، سوق مفتوح، حديث، أم تقليدي؟)</a:t>
            </a:r>
            <a:endParaRPr>
              <a:solidFill>
                <a:schemeClr val="dk1"/>
              </a:solidFill>
              <a:latin typeface="Inter"/>
              <a:ea typeface="Inter"/>
              <a:cs typeface="Inter"/>
              <a:sym typeface="Inter"/>
            </a:endParaRPr>
          </a:p>
          <a:p>
            <a:pPr indent="-298450" lvl="0" marL="457200" rtl="1" algn="r">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أين يقع هذا السوق؟ (وسط المدينة، في زقاق حي سكني، أم في بلدة ساحلية؟)</a:t>
            </a:r>
            <a:endParaRPr>
              <a:solidFill>
                <a:schemeClr val="dk1"/>
              </a:solidFill>
              <a:latin typeface="Inter"/>
              <a:ea typeface="Inter"/>
              <a:cs typeface="Inter"/>
              <a:sym typeface="Inter"/>
            </a:endParaRPr>
          </a:p>
          <a:p>
            <a:pPr indent="-298450" lvl="0" marL="457200" rtl="1" algn="r">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في أي وقت من اليوم؟ (الصباح، بعد الظهر، أم في المساء؟)</a:t>
            </a:r>
            <a:endParaRPr>
              <a:solidFill>
                <a:schemeClr val="dk1"/>
              </a:solidFill>
              <a:latin typeface="Inter"/>
              <a:ea typeface="Inter"/>
              <a:cs typeface="Inter"/>
              <a:sym typeface="Inter"/>
            </a:endParaRPr>
          </a:p>
          <a:p>
            <a:pPr indent="-298450" lvl="0" marL="457200" rtl="1" algn="r">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من الموجود في المشهد؟ (بائعون، متسوقون، عائلات، أم سياح؟)</a:t>
            </a:r>
            <a:endParaRPr>
              <a:solidFill>
                <a:schemeClr val="dk1"/>
              </a:solidFill>
              <a:latin typeface="Inter"/>
              <a:ea typeface="Inter"/>
              <a:cs typeface="Inter"/>
              <a:sym typeface="Inter"/>
            </a:endParaRPr>
          </a:p>
          <a:p>
            <a:pPr indent="-298450" lvl="0" marL="457200" rtl="1" algn="r">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ما هي الأنشطة التي تحدث؟ (ناس يمشون، بائعون يعرضون بضائعهم، أم طهاة يحضرون الطعام؟)</a:t>
            </a:r>
            <a:endParaRPr>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"لاحظوا كيف يزداد الطلب (Prompt) وضوحًا ودقةً في المحاكاة البصرية مع إضافة هذه التفاصيل، مما يمكّنكم من الحصول على نتيجة تطابق خيالكم تمامًا."</a:t>
            </a:r>
            <a:endParaRPr>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العرض التوضيحي:</a:t>
            </a:r>
            <a:endParaRPr b="1">
              <a:solidFill>
                <a:schemeClr val="dk1"/>
              </a:solidFill>
              <a:latin typeface="Inter"/>
              <a:ea typeface="Inter"/>
              <a:cs typeface="Inter"/>
              <a:sym typeface="Inter"/>
            </a:endParaRPr>
          </a:p>
          <a:p>
            <a:pPr indent="-298450" lvl="0" marL="457200" rtl="1" algn="r">
              <a:lnSpc>
                <a:spcPct val="150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اكتب 'الطلب' (Prompt) النهائي في أداة إنشاء الفيديو</a:t>
            </a:r>
            <a:endParaRPr>
              <a:solidFill>
                <a:schemeClr val="dk1"/>
              </a:solidFill>
              <a:latin typeface="Inter"/>
              <a:ea typeface="Inter"/>
              <a:cs typeface="Inter"/>
              <a:sym typeface="Inter"/>
            </a:endParaRPr>
          </a:p>
          <a:p>
            <a:pPr indent="-298450" lvl="0" marL="457200" rtl="1" algn="r">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قُم بتوليد مقطع الفيديو القصير</a:t>
            </a:r>
            <a:endParaRPr>
              <a:solidFill>
                <a:schemeClr val="dk1"/>
              </a:solidFill>
              <a:latin typeface="Inter"/>
              <a:ea typeface="Inter"/>
              <a:cs typeface="Inter"/>
              <a:sym typeface="Inter"/>
            </a:endParaRPr>
          </a:p>
          <a:p>
            <a:pPr indent="-298450" lvl="0" marL="457200" rtl="1" algn="r">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اعرض الفيديو على المجموعة</a:t>
            </a:r>
            <a:endParaRPr>
              <a:solidFill>
                <a:schemeClr val="dk1"/>
              </a:solidFill>
              <a:latin typeface="Inter"/>
              <a:ea typeface="Inter"/>
              <a:cs typeface="Inter"/>
              <a:sym typeface="Inter"/>
            </a:endParaRPr>
          </a:p>
          <a:p>
            <a:pPr indent="-298450" lvl="0" marL="457200" rtl="1" algn="r">
              <a:lnSpc>
                <a:spcPct val="150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أشر باختصار إلى كيف أثرت كلمات محددة في وصفنا على الحركة، والأجواء العامة، وواقعية المشهد</a:t>
            </a:r>
            <a:endParaRPr>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رسالة الختام:</a:t>
            </a:r>
            <a:endParaRPr b="1">
              <a:solidFill>
                <a:schemeClr val="dk1"/>
              </a:solidFill>
              <a:latin typeface="Inter"/>
              <a:ea typeface="Inter"/>
              <a:cs typeface="Inter"/>
              <a:sym typeface="Inter"/>
            </a:endParaRPr>
          </a:p>
          <a:p>
            <a:pPr indent="0" lvl="0" marL="0" rtl="1" algn="r">
              <a:lnSpc>
                <a:spcPct val="15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"تعمل تقنية توليد الفيديو بالذكاء الاصطناعي بشكل أفضل عندما تصف الحركة، والأفعال، والأجواء العامة. حتى الطلبات القصيرة يمكن أن تعطي نتائج مذهلة، ويمكنكم دائماً تحسين الفيديو عبر تنقيح الوصف والمحاولة من جديد."</a:t>
            </a:r>
            <a:endParaRPr>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ملاحظة إضافية للمشاركين:</a:t>
            </a:r>
            <a:endParaRPr b="1">
              <a:solidFill>
                <a:schemeClr val="dk1"/>
              </a:solidFill>
              <a:latin typeface="Inter"/>
              <a:ea typeface="Inter"/>
              <a:cs typeface="Inter"/>
              <a:sym typeface="Inter"/>
            </a:endParaRPr>
          </a:p>
          <a:p>
            <a:pPr indent="0" lvl="0" marL="0" rtl="1" algn="r">
              <a:lnSpc>
                <a:spcPct val="120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"تذكروا ضرورة الإشارة إلى أن أي محتوى يتم إنشاؤه بواسطة الذكاء الاصطناعي — وخاصة المحتوى الذي يشبه أو يصور أشخاصاً حقيقيين — هو محتوى 'مُنشأ بالذكاء الاصطناعي' عند مشاركته علنًا."</a:t>
            </a:r>
            <a:endParaRPr b="1" sz="1300">
              <a:solidFill>
                <a:schemeClr val="dk1"/>
              </a:solidFill>
            </a:endParaRPr>
          </a:p>
          <a:p>
            <a:pPr indent="0" lvl="0" marL="0" rtl="1" algn="r">
              <a:spcBef>
                <a:spcPts val="120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9" name="Shape 1199"/>
        <p:cNvGrpSpPr/>
        <p:nvPr/>
      </p:nvGrpSpPr>
      <p:grpSpPr>
        <a:xfrm>
          <a:off x="0" y="0"/>
          <a:ext cx="0" cy="0"/>
          <a:chOff x="0" y="0"/>
          <a:chExt cx="0" cy="0"/>
        </a:xfrm>
      </p:grpSpPr>
      <p:sp>
        <p:nvSpPr>
          <p:cNvPr id="1200" name="Google Shape;1200;g3d3b4c1dd1a_0_1468: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201" name="Google Shape;1201;g3d3b4c1dd1a_0_1468: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مشاركة وتأمل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نشارك ما أنجزناه! من يرغب في قراءة القصيدة التي كتبناها معًا؟ ما الذي فاجأكم في العمل مع الذكاء الاصطناعي؟»</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أسئلة نقاش موجهة:</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«هل كان الذكاء الاصطناعي مبدعًا، أم نحن من كنا المبدعين؟»</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«ما الذي فعله الذكاء الاصطناعي بشكل جيد؟ وما الذي فاته؟»</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«كيف يمكنكم استخدام الذكاء الاصطناعي بشكل مناسب في مشاريعكم المدرسية ؟»</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نقطة تعليمية رئيسية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«لاحظوا كيف أن الذكاء الاصطناعي احتاج إلى أفكارنا، ومعرفتنا الثقافية، وإبداعنا ليُنتج شيئًا ذا معنى. الذكاء الاصطناعي يعزز الإبداع البشري - لكنه لا يستبدله.»</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الانتقال:</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الإبداع باستخدام الذكاء الاصطناعي أمر ممتع، لكن هناك أمور هامة نحتاج إلى معرفتها لاستخدامه بمسؤولية...</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1" name="Shape 1241"/>
        <p:cNvGrpSpPr/>
        <p:nvPr/>
      </p:nvGrpSpPr>
      <p:grpSpPr>
        <a:xfrm>
          <a:off x="0" y="0"/>
          <a:ext cx="0" cy="0"/>
          <a:chOff x="0" y="0"/>
          <a:chExt cx="0" cy="0"/>
        </a:xfrm>
      </p:grpSpPr>
      <p:sp>
        <p:nvSpPr>
          <p:cNvPr id="1242" name="Google Shape;1242;g3d36bf88e35_0_177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243" name="Google Shape;1243;g3d36bf88e35_0_177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يتمكّن الطلاب من تقييم سيناريوهات استخدام الذكاء الاصطناعي واتخاذ قرارات أخلاقية بشأن استخدامه في حياتهم الأكاديمية والاجتماعية.</a:t>
            </a:r>
            <a:endParaRPr sz="1200">
              <a:solidFill>
                <a:schemeClr val="dk1"/>
              </a:solidFill>
            </a:endParaRPr>
          </a:p>
          <a:p>
            <a:pPr indent="0" lvl="0" marL="0" rtl="1" algn="r">
              <a:spcBef>
                <a:spcPts val="120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8" name="Shape 1248"/>
        <p:cNvGrpSpPr/>
        <p:nvPr/>
      </p:nvGrpSpPr>
      <p:grpSpPr>
        <a:xfrm>
          <a:off x="0" y="0"/>
          <a:ext cx="0" cy="0"/>
          <a:chOff x="0" y="0"/>
          <a:chExt cx="0" cy="0"/>
        </a:xfrm>
      </p:grpSpPr>
      <p:sp>
        <p:nvSpPr>
          <p:cNvPr id="1249" name="Google Shape;1249;g3d3b4c1dd1a_0_171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250" name="Google Shape;1250;g3d3b4c1dd1a_0_171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«دعونا نلقي نظرة على ما يمكن للذكاء الاصطناعي فعله وما لا يمكنه فعله. إليكم بعض الأمثلة.»</a:t>
            </a:r>
            <a:endParaRPr>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بارع في اكتشاف الأنماط — مثل معرفة الفيديوهات التالية التي قد تعجبكم على يوتيوب، ولكنه لا يشعر بالسعادة، الحزن، أو الحماس. ليس لديه مشاعر مثلكم. </a:t>
            </a:r>
            <a:endParaRPr>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يمكن للذكاء الاصطناعي أن يدردش معكم، ويكتب قصائد، أو حتى يساعدكم في أفكار الواجبات المدرسية، ولكنه قد لا يفهم لماذا الحمص مميز جدًا أو كيف يشعر الناس في حفل الزفاف في الشرق الأوسط — إنه يحتاج إلى أشخاص ليشرحوا له ذلك.</a:t>
            </a:r>
            <a:endParaRPr>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يمكن للذكاء الاصطناعي أن يتعرف على الوجوه في الصور أو فهم صوتكم، مثل عندما تقولون «يا جوجل!»، لكنه لا يمتلك المنطق السليم أو يعرف ما هو  الصواب أو الخطأ من تلقاء نفسه.</a:t>
            </a:r>
            <a:endParaRPr>
              <a:solidFill>
                <a:schemeClr val="dk1"/>
              </a:solidFill>
              <a:latin typeface="Inter"/>
              <a:ea typeface="Inter"/>
              <a:cs typeface="Inter"/>
              <a:sym typeface="Inter"/>
            </a:endParaRPr>
          </a:p>
          <a:p>
            <a:pPr indent="0" lvl="0" marL="0" rtl="0" algn="r">
              <a:lnSpc>
                <a:spcPct val="115000"/>
              </a:lnSpc>
              <a:spcBef>
                <a:spcPts val="0"/>
              </a:spcBef>
              <a:spcAft>
                <a:spcPts val="0"/>
              </a:spcAft>
              <a:buClr>
                <a:schemeClr val="dk1"/>
              </a:buClr>
              <a:buSzPts val="1100"/>
              <a:buFont typeface="Arial"/>
              <a:buNone/>
            </a:pPr>
            <a:r>
              <a:t/>
            </a:r>
            <a:endParaRPr>
              <a:solidFill>
                <a:schemeClr val="dk1"/>
              </a:solidFill>
              <a:latin typeface="Inter"/>
              <a:ea typeface="Inter"/>
              <a:cs typeface="Inter"/>
              <a:sym typeface="Inter"/>
            </a:endParaRPr>
          </a:p>
          <a:p>
            <a:pPr indent="0" lvl="0" marL="0" rtl="1" algn="r">
              <a:lnSpc>
                <a:spcPct val="115000"/>
              </a:lnSpc>
              <a:spcBef>
                <a:spcPts val="0"/>
              </a:spcBef>
              <a:spcAft>
                <a:spcPts val="0"/>
              </a:spcAft>
              <a:buClr>
                <a:schemeClr val="dk1"/>
              </a:buClr>
              <a:buSzPts val="1100"/>
              <a:buFont typeface="Arial"/>
              <a:buNone/>
            </a:pPr>
            <a:r>
              <a:rPr lang="en-US">
                <a:solidFill>
                  <a:schemeClr val="dk1"/>
                </a:solidFill>
                <a:latin typeface="Inter"/>
                <a:ea typeface="Inter"/>
                <a:cs typeface="Inter"/>
                <a:sym typeface="Inter"/>
              </a:rPr>
              <a:t>كلما رأى الذكاء الاصطناعي أمثلة أكثر، أصبح أفضل — تمامًا كما أن التدريب يحسّن مهاراتكم في كرة القدم أو الرسم، ولكنه قد يخطئ! أحيانًا يخمن بشكل خاطئ أو يعطي إجابات سخيفة — لذلك عليكم دائمًا التحقق.</a:t>
            </a:r>
            <a:endParaRPr>
              <a:solidFill>
                <a:schemeClr val="dk1"/>
              </a:solidFill>
              <a:latin typeface="Inter"/>
              <a:ea typeface="Inter"/>
              <a:cs typeface="Inter"/>
              <a:sym typeface="Inter"/>
            </a:endParaRPr>
          </a:p>
          <a:p>
            <a:pPr indent="0" lvl="0" marL="0" rtl="1" algn="r">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5" name="Shape 1295"/>
        <p:cNvGrpSpPr/>
        <p:nvPr/>
      </p:nvGrpSpPr>
      <p:grpSpPr>
        <a:xfrm>
          <a:off x="0" y="0"/>
          <a:ext cx="0" cy="0"/>
          <a:chOff x="0" y="0"/>
          <a:chExt cx="0" cy="0"/>
        </a:xfrm>
      </p:grpSpPr>
      <p:sp>
        <p:nvSpPr>
          <p:cNvPr id="1296" name="Google Shape;1296;g3d3b4c1dd1a_0_191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297" name="Google Shape;1297;g3d3b4c1dd1a_0_191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مقدمة إشارة المرور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«تمامًا كما تساعدنا إشارات المرور على القيادة بأمان، نحن بحاجة إلى إرشادات للتعامل مع الذكاء الاصطناعي بأمان. دعونا نلقي نظرة على السيناريوهات الخضراء والصفراء والحمراء.»</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نشاط تفاعلي لفرز السيناريوهات (٣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«سأعرض عليكم سيناريوهات. أظهروا لي إشارة خضراء (إبهام للأعلى)، أو صفراء (إبهام جانبي)، أو حمراء (إبهام للأسفل) لكل واحدة منها:»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سيناريوهات للتصويت:</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استخدام جوجل ترانسليت للمساعدة في فهم فقرة باللغة الإنجليزية أو الفرنسية في واجب منزلي.</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إنشاء مشاريع فنية عن الثقافة في الشرق الأوسط</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استخدام الذكاء الاصطناعي للمساعدة في العصف الذهني لأفكار مشروع علمي.</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إنشاء صورة بالذكاء الاصطناعي ونشرها على الإنترنت وادعاء أنكم من رسمها</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استخدام الذكاء الاصطناعي للمساعدة في تعلم كلمات جديدة بلهجتكم المحلية.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صنع صورة مزيفة لمدير مدرستكم باستخدام الذكاء الاصطناعي ومشاركتها على واتساب</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النقاش بعد كل تصويت:</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اطلبوا من الطلاب شرح أسباب اختيارهم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سلطوا الضوء على التفكير الدقيق: «لماذا الحصول على المساعدة في الأفكار يختلف عن قيام الذكاء الاصطناعي يكتب المقال بالكامل؟»</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3" name="Shape 1353"/>
        <p:cNvGrpSpPr/>
        <p:nvPr/>
      </p:nvGrpSpPr>
      <p:grpSpPr>
        <a:xfrm>
          <a:off x="0" y="0"/>
          <a:ext cx="0" cy="0"/>
          <a:chOff x="0" y="0"/>
          <a:chExt cx="0" cy="0"/>
        </a:xfrm>
      </p:grpSpPr>
      <p:sp>
        <p:nvSpPr>
          <p:cNvPr id="1354" name="Google Shape;1354;g3d3b4c1dd1a_0_2118: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355" name="Google Shape;1355;g3d3b4c1dd1a_0_2118: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تطبيق عملي من الحياة الواقعية (٤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نتدرب على اتخاذ القرارات السليمة. سأعرض عليكم ثلاثة سيناريوهات قد تحدث بالفعل. ناقشوا مع زميلكم لمدة دقيقة، ثم نستمع معًا إلى الحلول.»</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السيناريو الأول (دقيقة ونصف):</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«صديقكم يشارك رسالة عبر واتساب مع صورة تم إنشاؤها بالذكاء الاصطناعي تُظهر عاصفة رملية تضرب المنطقة التي تقع فيها مدرستكم، ويدّعي أن الدروس ستتوقف غدًا. الصورة تبدو حقيقية وبعض الطلاب بدأوا بالفعل بالتخطيط للبقاء في المنزل. ماذا تفعلون؟»</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دليل النقاش:</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استمعوا إلى: التحقق من الحقائق، سؤال الكبار الموثوق بهم، مراجعة المصادر الرسمية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اسألوا: «ماذا ما الذي قد يحدث إذا انتشرت معلومة خاطئة عن إغلاق المدرسة؟»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السيناريو الثاني (دقيقة ونصف):</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«لديكم واجب كتابة مقال في الأدب العربي عن الجاحظ أو ابن خلدون موعد تسليمه غدًا وقد نسيتم أمره. يقترح عليكم شقيقكم الأكبر استخدام ChatGPT لكتابته باللغة الإنجليزية، ثم استخدام جوجل ترانسليت لتحويله إلى العربية حتى لا يكتشف المعلم. ماذا تفعلون؟»</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دليل النقاش:</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استكشفوا: النزاهة الأكاديمية، الفرق بين التعلّم والحصول على الدرجات، الحلول البديلة.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اسألوا: «ما الذي ستفقدوه إذا كتب الذكاء الاصطناعي مقالكم نيابة عنكم؟»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السيناريو الثالث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«أحد الطلاب في المدرسة ينشئ مقطع فيديو بالذكاء الاصطناعي يُظهر زميلًا له يقول أشياء محرجة ويبدأ في نشره. يبدو الفيديو حقيقيًا لكنكم تعلمون الزميل لم يقل هذه الأمور أبدًا. ماذا تفعلون؟»</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دليل النقاش:</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ركزوا على: المواطنة الرقمية، الدفاع عن الآخرين، آليات الإبلاغ.</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اربطوا بـ: العواقب الواقعية للمحتوى المزيف.</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4" name="Shape 1374"/>
        <p:cNvGrpSpPr/>
        <p:nvPr/>
      </p:nvGrpSpPr>
      <p:grpSpPr>
        <a:xfrm>
          <a:off x="0" y="0"/>
          <a:ext cx="0" cy="0"/>
          <a:chOff x="0" y="0"/>
          <a:chExt cx="0" cy="0"/>
        </a:xfrm>
      </p:grpSpPr>
      <p:sp>
        <p:nvSpPr>
          <p:cNvPr id="1375" name="Google Shape;1375;g3d3b4c1dd1a_0_2286: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376" name="Google Shape;1376;g3d3b4c1dd1a_0_2286: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الاستخدام المسؤول للذكاء الاصطناعي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تذكروا ما يلي عند استخدام الذكاء الاصطناعي:</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الاحترام (٣٠ ثانية):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«احترموا  الآخرين –  لا تُنشِئوا محتوى مزيفًا عن زملائكم أو معلّميكم أو عائلاتكم. كيف سيكون شعوركم لو أنشأ أحدهم محتوى مزيّفاً عنكم؟»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المسؤولية (٣٠ ثانية):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«تحمّلوا المسؤولية – تحقّقوا دائماً من صحّة المعلومات التي يقدمها الذكاء الاصطناعي قبل مشاركتها. أنتم مسؤولون عمّا تنشرونه، حتى لو ساعدكم الذكاء الاصطناعي في إنشائه.»</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الحقوق (٣٠ ثانية):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«اعرفوا حقوقكم – افهموا ما هي البيانات التي تجمعها شركات الذكاء الاصطناعي عنكم. اقرأوا الشروط والأحكام، أو اطلبوا من الكبار مساعدتكم في شرحها.»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الاعتراف (٣٠ ثانية):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«اعترفوا – أقرّوا دائماً عندما يساعدكم الذكاء الاصطناعي في إنشاء شيء ما. افتخروا بتعاونكم مع التكنولوجيا!»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مراجعة سريعة: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"أيّ من هذه المصطلحات الأربعة تجدون صعوبة في تذكّره؟ ولماذا؟"</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8" name="Shape 1408"/>
        <p:cNvGrpSpPr/>
        <p:nvPr/>
      </p:nvGrpSpPr>
      <p:grpSpPr>
        <a:xfrm>
          <a:off x="0" y="0"/>
          <a:ext cx="0" cy="0"/>
          <a:chOff x="0" y="0"/>
          <a:chExt cx="0" cy="0"/>
        </a:xfrm>
      </p:grpSpPr>
      <p:sp>
        <p:nvSpPr>
          <p:cNvPr id="1409" name="Google Shape;1409;g3d36bf88e35_0_1785: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410" name="Google Shape;1410;g3d36bf88e35_0_1785: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الهدف التعليمي:</a:t>
            </a:r>
            <a:r>
              <a:rPr lang="en-US" sz="1200">
                <a:solidFill>
                  <a:schemeClr val="dk1"/>
                </a:solidFill>
                <a:latin typeface="Inter"/>
                <a:ea typeface="Inter"/>
                <a:cs typeface="Inter"/>
                <a:sym typeface="Inter"/>
              </a:rPr>
              <a:t> يكتسب الطلاب مهارات عملية للتحقق من صحة محتوى الذكاء الاصطناعي وحماية خصوصيتهم عند استخدام أدواته.</a:t>
            </a:r>
            <a:endParaRPr sz="1200">
              <a:solidFill>
                <a:schemeClr val="dk1"/>
              </a:solidFill>
            </a:endParaRPr>
          </a:p>
          <a:p>
            <a:pPr indent="0" lvl="0" marL="0" rtl="1" algn="r">
              <a:spcBef>
                <a:spcPts val="120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5" name="Shape 1415"/>
        <p:cNvGrpSpPr/>
        <p:nvPr/>
      </p:nvGrpSpPr>
      <p:grpSpPr>
        <a:xfrm>
          <a:off x="0" y="0"/>
          <a:ext cx="0" cy="0"/>
          <a:chOff x="0" y="0"/>
          <a:chExt cx="0" cy="0"/>
        </a:xfrm>
      </p:grpSpPr>
      <p:sp>
        <p:nvSpPr>
          <p:cNvPr id="1416" name="Google Shape;1416;g3d3b4c1dd1a_0_246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417" name="Google Shape;1417;g3d3b4c1dd1a_0_246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مقدمة في فن الإستذكار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«التحقق من صحة محتوى الذكاء الاصطناعي أشبه بأن تكون محققًا يستقصي الألغاز في أسواق مراكش أو شوارع القاهرة القديمة. استخدموا الخطوات الخمس التالية.»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شرح طريقة التحقق (٤ دقائق):</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تتبّع المصدر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«من أنشأ هذا المحتوى؟ هل هو من موقع إخباري، من وسائل التواصل الاجتماعي، أم مصدر مجهول؟ إذا لم تتمكنوا من معرفة من صنعه، فكونوا حذرين جدًا.»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مثال:</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«إذا رأيتم خبراً عن الرئيس المصري، أو الملك محمد السادس في المغرب، أو قيادة الإمارات، فتأكدوا إن كان من مصادر موثوقة مثل الأهرام (مصر)، قناة 2M (المغرب)، غلف نيوز (الإمارات)، أو الجزيرة.»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البحث العكسي عن الصور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«انقروا بزر الماوس الأيمن على الصور واختاروا 'البحث عن الصورة في جوجل' أو استخدموا بحث صور جوجل. هذا يبيّن لكم ما إذا كانت الصورة مستخدمة في أماكن أخرى.»</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عرض توضيحي: </a:t>
            </a:r>
            <a:r>
              <a:rPr lang="en-US">
                <a:solidFill>
                  <a:schemeClr val="dk1"/>
                </a:solidFill>
                <a:latin typeface="Inter"/>
                <a:ea typeface="Inter"/>
                <a:cs typeface="Inter"/>
                <a:sym typeface="Inter"/>
              </a:rPr>
              <a:t>أظهروا كيفية إجراء البحث العكسي عن الصور على الهاتف والكمبيوتر.</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استشيروا خبير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«عند الشك، اسألوا المعلمين، الوالدين، الأئمة، أو كبار العائلة الآخرين. قد يعرفون أكثر عن الموضوع أو أين يمكن التحقق من الحقائق.»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تقاطع المراجع (دقيقة واحدة):</a:t>
            </a:r>
            <a:endParaRPr b="1">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«هل تقول مصادر موثوقة أخرى نفس الشيء؟ تحققوا من عدة وسائل إخبارية - إذا كانت الجزيرة، بي بي سي عربي، والصحف المحلية كلها تقدم تقارير مختلفة، فابحثوا أكثر.»</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تقييم المنطق (٣٠ ثانية):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«هل هذا يتوافق مع ما تعرفونه مسبقا؟ إذا بدا شيء ما رائعًا أو مخيفًا لدرجة يصعب معها تصديقها، فربما يكون مزيفًا.»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نشاط تدريبي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نتدرب! إذا صادفتم خبرًا تم إنشاؤه بالذكاء الاصطناعي يزعم أن مدرستكم ستحصل على أجهزة لوحية مجانية لكل طالب بتمويل من مبادرة تعليمية إماراتية، فكيف ستستخدمون طريقة التحقق للتأكد مما إذا كان الخبر صحيحًا؟»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اطلبوا من الطلاب توضيح ما سيبحثون عنه في كل خطوة.</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2" name="Shape 1462"/>
        <p:cNvGrpSpPr/>
        <p:nvPr/>
      </p:nvGrpSpPr>
      <p:grpSpPr>
        <a:xfrm>
          <a:off x="0" y="0"/>
          <a:ext cx="0" cy="0"/>
          <a:chOff x="0" y="0"/>
          <a:chExt cx="0" cy="0"/>
        </a:xfrm>
      </p:grpSpPr>
      <p:sp>
        <p:nvSpPr>
          <p:cNvPr id="1463" name="Google Shape;1463;g3d3b4c1dd1a_0_2663: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464" name="Google Shape;1464;g3d3b4c1dd1a_0_2663: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لعبة تدقيق الخصوصية (٣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نلعب لعبة "تدقيق الخصوصية"! سأعرض عليكم ما قد تطلبه بعض تطبيقات الذكاء الاصطناعي. أنتم من يقرر ما إذا كان من الآمن مشاركة هذه المعلومات أم لا.»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سيناريوهات الأذونات:</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AutoNum type="arabicPeriod"/>
            </a:pPr>
            <a:r>
              <a:rPr lang="en-US">
                <a:solidFill>
                  <a:schemeClr val="dk1"/>
                </a:solidFill>
                <a:latin typeface="Inter"/>
                <a:ea typeface="Inter"/>
                <a:cs typeface="Inter"/>
                <a:sym typeface="Inter"/>
              </a:rPr>
              <a:t>تطبيق تعديل الصور بالذكاء الاصطناعي يطلب الوصول إلى الكاميرا – </a:t>
            </a:r>
            <a:r>
              <a:rPr b="1" lang="en-US">
                <a:solidFill>
                  <a:schemeClr val="dk1"/>
                </a:solidFill>
                <a:latin typeface="Inter"/>
                <a:ea typeface="Inter"/>
                <a:cs typeface="Inter"/>
                <a:sym typeface="Inter"/>
              </a:rPr>
              <a:t>آمن </a:t>
            </a:r>
            <a:r>
              <a:rPr lang="en-US">
                <a:solidFill>
                  <a:schemeClr val="dk1"/>
                </a:solidFill>
                <a:latin typeface="Inter"/>
                <a:ea typeface="Inter"/>
                <a:cs typeface="Inter"/>
                <a:sym typeface="Inter"/>
              </a:rPr>
              <a:t>(يحتاج الكاميرا ليعمل).</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تطبيق مساعد الواجبات المنزلية بالذكاء الاصطناعي يطلب الوصول إلى قائمة جهات الاتصال – </a:t>
            </a:r>
            <a:r>
              <a:rPr b="1" lang="en-US">
                <a:solidFill>
                  <a:schemeClr val="dk1"/>
                </a:solidFill>
                <a:latin typeface="Inter"/>
                <a:ea typeface="Inter"/>
                <a:cs typeface="Inter"/>
                <a:sym typeface="Inter"/>
              </a:rPr>
              <a:t>مخاطرة </a:t>
            </a:r>
            <a:r>
              <a:rPr lang="en-US">
                <a:solidFill>
                  <a:schemeClr val="dk1"/>
                </a:solidFill>
                <a:latin typeface="Inter"/>
                <a:ea typeface="Inter"/>
                <a:cs typeface="Inter"/>
                <a:sym typeface="Inter"/>
              </a:rPr>
              <a:t>(لماذا يحتاج إلى معلومات أصدقائكم؟).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تطبيق الموسيقى بالذكاء الاصطناعي يريد معرفة موقعكم طوال الوقت – </a:t>
            </a:r>
            <a:r>
              <a:rPr b="1" lang="en-US">
                <a:solidFill>
                  <a:schemeClr val="dk1"/>
                </a:solidFill>
                <a:latin typeface="Inter"/>
                <a:ea typeface="Inter"/>
                <a:cs typeface="Inter"/>
                <a:sym typeface="Inter"/>
              </a:rPr>
              <a:t>مخاطرة </a:t>
            </a:r>
            <a:r>
              <a:rPr lang="en-US">
                <a:solidFill>
                  <a:schemeClr val="dk1"/>
                </a:solidFill>
                <a:latin typeface="Inter"/>
                <a:ea typeface="Inter"/>
                <a:cs typeface="Inter"/>
                <a:sym typeface="Inter"/>
              </a:rPr>
              <a:t>(لا يحتاج الموقع إلا عند استخدام التطبيق)</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تطبيق معلم اللغة العربية بالذكاء الاصطناعي يطلب الوصول إلى الميكروفون - </a:t>
            </a:r>
            <a:r>
              <a:rPr b="1" lang="en-US">
                <a:solidFill>
                  <a:schemeClr val="dk1"/>
                </a:solidFill>
                <a:latin typeface="Inter"/>
                <a:ea typeface="Inter"/>
                <a:cs typeface="Inter"/>
                <a:sym typeface="Inter"/>
              </a:rPr>
              <a:t>آمن </a:t>
            </a:r>
            <a:r>
              <a:rPr lang="en-US">
                <a:solidFill>
                  <a:schemeClr val="dk1"/>
                </a:solidFill>
                <a:latin typeface="Inter"/>
                <a:ea typeface="Inter"/>
                <a:cs typeface="Inter"/>
                <a:sym typeface="Inter"/>
              </a:rPr>
              <a:t>(إنه يحتاج إلى سماع النطق)</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تطبيق إسلامي مجاني بالذكاء الاصطناعي يطلب الوصول إلى مكالماتكم الهاتفية - </a:t>
            </a:r>
            <a:r>
              <a:rPr b="1" lang="en-US">
                <a:solidFill>
                  <a:schemeClr val="dk1"/>
                </a:solidFill>
                <a:latin typeface="Inter"/>
                <a:ea typeface="Inter"/>
                <a:cs typeface="Inter"/>
                <a:sym typeface="Inter"/>
              </a:rPr>
              <a:t>خطير جداً </a:t>
            </a:r>
            <a:r>
              <a:rPr lang="en-US">
                <a:solidFill>
                  <a:schemeClr val="dk1"/>
                </a:solidFill>
                <a:latin typeface="Inter"/>
                <a:ea typeface="Inter"/>
                <a:cs typeface="Inter"/>
                <a:sym typeface="Inter"/>
              </a:rPr>
              <a:t>(التطبيقات الدينية لا تحتاج إلى الوصول إلى المكالمات)</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تطبيق الخط العربي بالذكاء الاصطناعي يطلب الوصول إلى صوركم ومشاركتها علنًا - </a:t>
            </a:r>
            <a:r>
              <a:rPr b="1" lang="en-US">
                <a:solidFill>
                  <a:schemeClr val="dk1"/>
                </a:solidFill>
                <a:latin typeface="Inter"/>
                <a:ea typeface="Inter"/>
                <a:cs typeface="Inter"/>
                <a:sym typeface="Inter"/>
              </a:rPr>
              <a:t>خطير جداً </a:t>
            </a:r>
            <a:r>
              <a:rPr lang="en-US">
                <a:solidFill>
                  <a:schemeClr val="dk1"/>
                </a:solidFill>
                <a:latin typeface="Inter"/>
                <a:ea typeface="Inter"/>
                <a:cs typeface="Inter"/>
                <a:sym typeface="Inter"/>
              </a:rPr>
              <a:t>(قد يعرض صورًا خاصة بالعائلة).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بعد كل سيناريو:</a:t>
            </a:r>
            <a:r>
              <a:rPr lang="en-US">
                <a:solidFill>
                  <a:schemeClr val="dk1"/>
                </a:solidFill>
                <a:latin typeface="Inter"/>
                <a:ea typeface="Inter"/>
                <a:cs typeface="Inter"/>
                <a:sym typeface="Inter"/>
              </a:rPr>
              <a:t> اطلبوا من الطلاب شرح أسبابهم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ملاحظة خاصة بسياق الشرق الأوسط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«كونوا أكثر حذرًا مع التطبيقات التي لا تتمتع بسمعة موثوقة في الشرق الأوسط أو لا تلتزم بالقوانين المحلية الخاصة بالخصوصية وبالقيم الإسلامية.  فقد لا تراعي بعض التطبيقات الدولية خصوصية الأسر في المنطقة، خصوصًا فيما يتعلق بصور النساء أو المناسبات العائلية. عندما يكون ذلك ممكنًا، استخدموا أدوات الذكاء الاصطناعي التي تحترم القيم الثقافية للمنطقة ولا تتطلب معلومات شخصية غير ضرورية.»</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8" name="Shape 1488"/>
        <p:cNvGrpSpPr/>
        <p:nvPr/>
      </p:nvGrpSpPr>
      <p:grpSpPr>
        <a:xfrm>
          <a:off x="0" y="0"/>
          <a:ext cx="0" cy="0"/>
          <a:chOff x="0" y="0"/>
          <a:chExt cx="0" cy="0"/>
        </a:xfrm>
      </p:grpSpPr>
      <p:sp>
        <p:nvSpPr>
          <p:cNvPr id="1489" name="Google Shape;1489;g3d3b4c1dd1a_0_2838: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490" name="Google Shape;1490;g3d3b4c1dd1a_0_2838: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خطة الاستجابة للطوارئ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«أحيانًا ينشئ الذكاء الاصطناعي محتوى ضارًا أو قد تلاحظون أن آخرين يسيئون استخدامه. إليكم ما يمكنكم فعله:»</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إذا رأيتم محتوى ضارًا تم إنشاؤه بالذكاء الاصطناعي:</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لا تشاركوه مع الآخرين</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بلغوا عنه على المنصة (أظهروا للطلاب أزرار التبليغ)</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أخبروا شخصًا بالغًا تثقون به</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التقطوا لقطة شاشة كدليل إذا كان ذلك آمنًا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إذا جعلكم الذكاء الاصطناعي تشعرون بعدم الارتياح:</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توقفوا عن استخدام الأداة فورًا</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تحدثوا إلى الوالدين، المعلمين، أو المرشدين التربويين</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تذكروا: لديكم دائمًا الحق في قول "لا" للتكنولوجيا</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مصادر في الشرق الأوسط:</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«في بلدكم، يمكنكم الإبلاغ عن التنمر الإلكتروني للسلطات المحلية، مثل هيئة تنظيم الاتصالات والحكومة الرقمية في الإمارات (TDRA)، وهيئة الاتصالات وتقنية المعلومات في السعودية (CITC)، ووحدة مكافحة الجرائم الإلكترونية بوزارة الداخلية في قطر، أو جهات مماثلة في بلدكم. يمكنكم أيضًا التواصل مع المرشدين في المدرسة أو قادة المجتمع. تذكروا دائمًا - أنتم لستم وحدكم، وطلب المساعدة يدل على الحكمة، لا على الضعف.»</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4" name="Shape 1534"/>
        <p:cNvGrpSpPr/>
        <p:nvPr/>
      </p:nvGrpSpPr>
      <p:grpSpPr>
        <a:xfrm>
          <a:off x="0" y="0"/>
          <a:ext cx="0" cy="0"/>
          <a:chOff x="0" y="0"/>
          <a:chExt cx="0" cy="0"/>
        </a:xfrm>
      </p:grpSpPr>
      <p:sp>
        <p:nvSpPr>
          <p:cNvPr id="1535" name="Google Shape;1535;g3d36bf88e35_0_1804: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536" name="Google Shape;1536;g3d36bf88e35_0_1804: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الهدف التعليمي: </a:t>
            </a:r>
            <a:r>
              <a:rPr lang="en-US" sz="1200">
                <a:solidFill>
                  <a:schemeClr val="dk1"/>
                </a:solidFill>
                <a:latin typeface="Inter"/>
                <a:ea typeface="Inter"/>
                <a:cs typeface="Inter"/>
                <a:sym typeface="Inter"/>
              </a:rPr>
              <a:t>أن يشعر الطلاب بالقدرة على السعي وراء الفرص المرتبطة بالذكاء الاصطناعي، وأن يروا أنفسهم مُبدعين، وليس مجرد مستهلكين لتقنيات الذكاء الاصطناعي. </a:t>
            </a:r>
            <a:endParaRPr sz="1200">
              <a:solidFill>
                <a:schemeClr val="dk1"/>
              </a:solidFill>
            </a:endParaRPr>
          </a:p>
          <a:p>
            <a:pPr indent="0" lvl="0" marL="0" rtl="1" algn="r">
              <a:spcBef>
                <a:spcPts val="120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1" name="Shape 1541"/>
        <p:cNvGrpSpPr/>
        <p:nvPr/>
      </p:nvGrpSpPr>
      <p:grpSpPr>
        <a:xfrm>
          <a:off x="0" y="0"/>
          <a:ext cx="0" cy="0"/>
          <a:chOff x="0" y="0"/>
          <a:chExt cx="0" cy="0"/>
        </a:xfrm>
      </p:grpSpPr>
      <p:sp>
        <p:nvSpPr>
          <p:cNvPr id="1542" name="Google Shape;1542;g3d3b4c1dd1a_0_3031: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543" name="Google Shape;1543;g3d3b4c1dd1a_0_3031: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إلهام وتمثيل (٣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«الذكاء الاصطناعي لا يقتصر فقط على وادي السيليكون أو الصين، بل هو موجود هنا في الشرق الأوسط! دعوني أعرض لكم أمثلة لشباب عرب يعملون بالفعل في مجال الذكاء الاصطناعي.»</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1" name="Shape 1551"/>
        <p:cNvGrpSpPr/>
        <p:nvPr/>
      </p:nvGrpSpPr>
      <p:grpSpPr>
        <a:xfrm>
          <a:off x="0" y="0"/>
          <a:ext cx="0" cy="0"/>
          <a:chOff x="0" y="0"/>
          <a:chExt cx="0" cy="0"/>
        </a:xfrm>
      </p:grpSpPr>
      <p:sp>
        <p:nvSpPr>
          <p:cNvPr id="1552" name="Google Shape;1552;g3d3b4c1dd1a_0_3187: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553" name="Google Shape;1553;g3d3b4c1dd1a_0_3187: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تسليط الضوء على بعض المسارات المهنية</a:t>
            </a:r>
            <a:r>
              <a:rPr lang="en-US">
                <a:solidFill>
                  <a:schemeClr val="dk1"/>
                </a:solidFill>
                <a:latin typeface="Inter"/>
                <a:ea typeface="Inter"/>
                <a:cs typeface="Inter"/>
                <a:sym typeface="Inter"/>
              </a:rPr>
              <a:t> (اذكروا أمثلة حقيقية كلما أمكن):</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Char char="●"/>
            </a:pPr>
            <a:r>
              <a:rPr b="1" lang="en-US">
                <a:solidFill>
                  <a:schemeClr val="dk1"/>
                </a:solidFill>
                <a:latin typeface="Inter"/>
                <a:ea typeface="Inter"/>
                <a:cs typeface="Inter"/>
                <a:sym typeface="Inter"/>
              </a:rPr>
              <a:t>الباحثون في مجال الذكاء الاصطناعي: </a:t>
            </a:r>
            <a:r>
              <a:rPr lang="en-US">
                <a:solidFill>
                  <a:schemeClr val="dk1"/>
                </a:solidFill>
                <a:latin typeface="Inter"/>
                <a:ea typeface="Inter"/>
                <a:cs typeface="Inter"/>
                <a:sym typeface="Inter"/>
              </a:rPr>
              <a:t>«يعمل الباحثون في مؤسسات مثل جامعة الملك عبد الله للعلوم والتقنية (KAUST) في السعودية، والجامعة الأمريكية في بيروت، وجامعة الإمارات العربية المتحدة، على  تطوير أنظمة تجعل الذكاء الاصطناعي يفهم اللهجات العربية والسياقات الثقافية، وينضم إليهم باحثون شباب من جميع أنحاء الإمارات والسعودية والأردن وقطر في هذا العمل الهام.»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b="1" lang="en-US">
                <a:solidFill>
                  <a:schemeClr val="dk1"/>
                </a:solidFill>
                <a:latin typeface="Inter"/>
                <a:ea typeface="Inter"/>
                <a:cs typeface="Inter"/>
                <a:sym typeface="Inter"/>
              </a:rPr>
              <a:t>علماء البيانات:</a:t>
            </a:r>
            <a:r>
              <a:rPr lang="en-US">
                <a:solidFill>
                  <a:schemeClr val="dk1"/>
                </a:solidFill>
                <a:latin typeface="Inter"/>
                <a:ea typeface="Inter"/>
                <a:cs typeface="Inter"/>
                <a:sym typeface="Inter"/>
              </a:rPr>
              <a:t> «تستخدم شركات مثل كريم (Careem)، ونون (Noon)، وطلبات (Talabat) الذكاء الاصطناعي لتحسين مسارات التوصيل والتنبؤ بتفضيلات العملاء، في حين تعتمد البنوك في جميع أنحاء الخليج الذكاء الاصطناعي لاكتشاف الاحتيال وتحسين الخدمات المصرفية الرقمية.»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b="1" lang="en-US">
                <a:solidFill>
                  <a:schemeClr val="dk1"/>
                </a:solidFill>
                <a:latin typeface="Inter"/>
                <a:ea typeface="Inter"/>
                <a:cs typeface="Inter"/>
                <a:sym typeface="Inter"/>
              </a:rPr>
              <a:t>فنانو الذكاء الاصطناعي:</a:t>
            </a:r>
            <a:r>
              <a:rPr lang="en-US">
                <a:solidFill>
                  <a:schemeClr val="dk1"/>
                </a:solidFill>
                <a:latin typeface="Inter"/>
                <a:ea typeface="Inter"/>
                <a:cs typeface="Inter"/>
                <a:sym typeface="Inter"/>
              </a:rPr>
              <a:t> «يستخدم الفنانون الرقميون الذكاء الاصطناعي لإنشاء أشكال جديدة من الفن الشرق أوسطي، والمساعدة في إنتاج الأفلام الإقليمية، وتطوير محتوى ألعاب فيديو ذيعكس التراث والقيم العربية.»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b="1" lang="en-US">
                <a:solidFill>
                  <a:schemeClr val="dk1"/>
                </a:solidFill>
                <a:latin typeface="Inter"/>
                <a:ea typeface="Inter"/>
                <a:cs typeface="Inter"/>
                <a:sym typeface="Inter"/>
              </a:rPr>
              <a:t>رواد الأعمال في مجال الذكاء الاصطناعي:</a:t>
            </a:r>
            <a:r>
              <a:rPr lang="en-US">
                <a:solidFill>
                  <a:schemeClr val="dk1"/>
                </a:solidFill>
                <a:latin typeface="Inter"/>
                <a:ea typeface="Inter"/>
                <a:cs typeface="Inter"/>
                <a:sym typeface="Inter"/>
              </a:rPr>
              <a:t> «يؤسس الشباب في جميع أنحاء الشرق الأوسط تطبيقات ذكاء اصطناعي لحل مشكلات محلية – مثل المساعدة في تعلم اللغة العربية، وتحسين استهلاك الطاقة في المناخات الحارة، أو إنشاء حلول ذكية لإدارة الحج والنقل الإقليمي.»</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عنصر تفاعلي:</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«أي من هذه المجالات يثير اهتمامكم أكثر؟ ولماذا؟»</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7" name="Shape 1577"/>
        <p:cNvGrpSpPr/>
        <p:nvPr/>
      </p:nvGrpSpPr>
      <p:grpSpPr>
        <a:xfrm>
          <a:off x="0" y="0"/>
          <a:ext cx="0" cy="0"/>
          <a:chOff x="0" y="0"/>
          <a:chExt cx="0" cy="0"/>
        </a:xfrm>
      </p:grpSpPr>
      <p:sp>
        <p:nvSpPr>
          <p:cNvPr id="1578" name="Google Shape;1578;g3d3b4c1dd1a_0_3361: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579" name="Google Shape;1579;g3d3b4c1dd1a_0_3361: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إطار تطوير المهارات (٤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«لستم بحاجة إلى أن تصبحوا مبرمجين لتكونوا جزءًا من مستقبل الذكاء الاصطناعي. أهم المهارات هي التي تقومون بتطويرها بالفعل!»</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6" name="Shape 1586"/>
        <p:cNvGrpSpPr/>
        <p:nvPr/>
      </p:nvGrpSpPr>
      <p:grpSpPr>
        <a:xfrm>
          <a:off x="0" y="0"/>
          <a:ext cx="0" cy="0"/>
          <a:chOff x="0" y="0"/>
          <a:chExt cx="0" cy="0"/>
        </a:xfrm>
      </p:grpSpPr>
      <p:sp>
        <p:nvSpPr>
          <p:cNvPr id="1587" name="Google Shape;1587;g3d3b4c1dd1a_0_336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588" name="Google Shape;1588;g3d3b4c1dd1a_0_336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التفكير النقدي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«شككوا فيما ترون على الإنترنت، واسألوا نفسكم دائمًا: "كيف أعرف أن هذا صحيح؟" هذه المهارة تجعلكم ذوي قيمة، لأن الذكاء الاصطناعي يمكنه إنشاء المحتوى، لكن البشر هم من يقررون ما يستحق الإنشاء والمشاركة.»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مثال من الشرق الأوسط: </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«عندما ترون أخبارًا عن السياسة أو الاقتصاد في الإمارات، أو السعودية أو الأردن أو قطر، فإن قدرتكم على التفكير النقدي حول المصادر والانحيازات تصبح ذات قيمة عالية – خصوصًا الآن مع قدرة الذكاء الاصطناعي على توليد أخبار زائفة.»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الإبداع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«يمكن للذكاء الاصطناعي أن يساعد في المشاريع الإبداعية، لكن الأفكار، والفهم الثقافي، والارتباط العاطفي يأتي منكم أنتم. الإبداع في الشرق الأوسط - من فن الخط العربي التقليدي إلى السينما الخليجية الحديثة إلى الشعر الشامي - هو ما يجعل أعمال الذكاء الاصطناعي ذات معنى.»</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تفكير الطلاب:</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«فكروا في آخر عمل إبداعي قمتم به - كتابة قصة، تأليف موسيقى، رسم شيء ما. كيف يمكن للذكاء الاصطناعي أن يكون مساعدتكم الإبداعي دون أن يحل محل إبداعكم؟»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الثقافة الرقمية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«فهم كيفية عمل التكنولوجيا يساعدكم على استخدامها بشكل أفضل وتجنب الوقوع في الاستغلال. لستم بحاجة لتعلّم البرمجة، لكن فهم الأساسيات يجعلكم أكثر وعيًا وحكمة في اختياراتكم.»</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المعرفة الثقافية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«فهمكم لثقافة الشرق الأوسط، واللغة العربية ولهجاتها، والمنظورات الإقليمية هو أمر ذو قيمة عظيمة! شركات الذكاء الاصطناعي تحتاج إلى أشخاص يفهمون الثقافات المختلفة ليعمل الذكاء الاصطناعي بشكل أفضل للجميع، وليس فقط للأمريكيين أو الأوروبيين.»</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نشاط تفاعلي - "لوحة رؤيتي لمستقبل الذكاء الاصطناعي"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«على ورقتكم، ارسموا أو اكتبوا: كيف تريدون استخدام الذكاء الاصطناعي في مستقبلكم؟ ما هي المشكلات في بلدكم أو في جميع أنحاء الشرق الأوسط التي يمكن للذكاء الاصطناعي أن يساعد في حلها؟ ما هي الثقافة الشرق أوسطية التي يمكنكم مساعدة الذكاء الاصطناعي على فهمها بشكل أفضل؟»</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امنحوا الطلاب دقيقتين للإبداع، ثم اطلب من ٢–٣ طلاب أن يشاركوا.</a:t>
            </a:r>
            <a:endParaRPr b="1">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9" name="Shape 1609"/>
        <p:cNvGrpSpPr/>
        <p:nvPr/>
      </p:nvGrpSpPr>
      <p:grpSpPr>
        <a:xfrm>
          <a:off x="0" y="0"/>
          <a:ext cx="0" cy="0"/>
          <a:chOff x="0" y="0"/>
          <a:chExt cx="0" cy="0"/>
        </a:xfrm>
      </p:grpSpPr>
      <p:sp>
        <p:nvSpPr>
          <p:cNvPr id="1610" name="Google Shape;1610;g3d3b4c1dd1a_0_3539: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611" name="Google Shape;1611;g3d3b4c1dd1a_0_3539: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التمكين والخطوات التالية (٣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«أنتم لا تتعلمون عن الذكاء الاصطناعي فحسب – أنتم تستعدون لتكونوا قادة في مستقبل الذكاء الاصطناعي في الشرق الأوسط. إليكم كيف تبدأو</a:t>
            </a:r>
            <a:r>
              <a:rPr lang="en-US">
                <a:solidFill>
                  <a:schemeClr val="dk1"/>
                </a:solidFill>
                <a:latin typeface="Inter"/>
                <a:ea typeface="Inter"/>
                <a:cs typeface="Inter"/>
                <a:sym typeface="Inter"/>
              </a:rPr>
              <a:t>ن:</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8" name="Shape 1618"/>
        <p:cNvGrpSpPr/>
        <p:nvPr/>
      </p:nvGrpSpPr>
      <p:grpSpPr>
        <a:xfrm>
          <a:off x="0" y="0"/>
          <a:ext cx="0" cy="0"/>
          <a:chOff x="0" y="0"/>
          <a:chExt cx="0" cy="0"/>
        </a:xfrm>
      </p:grpSpPr>
      <p:sp>
        <p:nvSpPr>
          <p:cNvPr id="1619" name="Google Shape;1619;g3d3b4c1dd1a_0_3547: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620" name="Google Shape;1620;g3d3b4c1dd1a_0_3547: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التعلّم (٣٠ ثانية):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«استمروا في استكشاف أدوات الذكاء الاصطناعي بشكل آمن. جربوا أشياء جديدة، ولكن استخدموا دائمًا طريقة التحقق ومعرفتكم بالخصوصية. الفضول بحذر!»</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الإبداع (٣٠ ثانية):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«استخدموا الذكاء الاصطناعي لرواية قصص الشرق الأوسط التي لم تُروَ من قبل. ساعدوا الذكاء الاصطناعي على فهم كيف تبدو الحياة حقًا للشباب في دبي، الرياض، عمان، الدوحة، وفي  كل أنحاء العالم العربي.»</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الحماية (٣٠ ثانية): </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«ساعدوا أصدقاءكم على البقاء في أمان مع الذكاء الاصطناعي. شاركوا ما تعلمتموه اليوم. كونوا الشخص الذي يلجأ إليه الآخرون عندما تكون لديهم أسئلة حول محتوى الذي ولّده الذكاء الاصطناعي.»</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الابتكار (٣٠ ثانية): </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«فكروا في المشكلات الموجودة في مجتمعكم. هل يمكن للذكاء الاصطناعي أن يساعد في النقل الذكي في دبي؟ الزراعة الصحراوية في السعودية؟ أو إدارة المياه في الأردن؟ أفكاركم مهمّة!»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القيادة (٣٠ ثانية): </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«كونوا جزءًا من جيل الذكاء الاصطناعي في الشرق الأوسط. القرارات التي تُتخذ اليوم بشأن الذكاء الاصطناعي ستؤثر على حياتكم بأكملها. تأكدوا من أن الأصوات العربية، وخاصة أصوات الشباب العرب، هي جزء من الحوار.»</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دعوة للعمل:</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«من مستعد ليكون جزءًا من مستقبل الذكاء الاصطناعي في الشرق الأوسط؟ أروني حماسكم!»</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6" name="Shape 1646"/>
        <p:cNvGrpSpPr/>
        <p:nvPr/>
      </p:nvGrpSpPr>
      <p:grpSpPr>
        <a:xfrm>
          <a:off x="0" y="0"/>
          <a:ext cx="0" cy="0"/>
          <a:chOff x="0" y="0"/>
          <a:chExt cx="0" cy="0"/>
        </a:xfrm>
      </p:grpSpPr>
      <p:sp>
        <p:nvSpPr>
          <p:cNvPr id="1647" name="Google Shape;1647;g3d36bf88e35_0_1815: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648" name="Google Shape;1648;g3d36bf88e35_0_1815: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ملاحظات المتحدث:</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sz="1200">
                <a:solidFill>
                  <a:schemeClr val="dk1"/>
                </a:solidFill>
                <a:latin typeface="Inter"/>
                <a:ea typeface="Inter"/>
                <a:cs typeface="Inter"/>
                <a:sym typeface="Inter"/>
              </a:rPr>
              <a:t>تقييم </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t/>
            </a:r>
            <a:endParaRPr b="1" sz="1200">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t/>
            </a:r>
            <a:endParaRPr b="1" sz="1200">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2" name="Shape 1652"/>
        <p:cNvGrpSpPr/>
        <p:nvPr/>
      </p:nvGrpSpPr>
      <p:grpSpPr>
        <a:xfrm>
          <a:off x="0" y="0"/>
          <a:ext cx="0" cy="0"/>
          <a:chOff x="0" y="0"/>
          <a:chExt cx="0" cy="0"/>
        </a:xfrm>
      </p:grpSpPr>
      <p:sp>
        <p:nvSpPr>
          <p:cNvPr id="1653" name="Google Shape;1653;g3d3b4c1dd1a_0_3721: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654" name="Google Shape;1654;g3d3b4c1dd1a_0_3721: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تقييم سريع (٣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«دعونا نرى كم تعلمتم! سأعرض بعض العبارات عن الذكاء الاصطناعي. أظهروا لي إبهامًا لأعلى إذا كانت العبارة صحيحة، وإبهامًا لأسفل إذا كانت خاطئة، وإبهامًا جانبيًا إذا كنتم غير متأكدين.»</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أسئلة التقييم:</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AutoNum type="arabicPeriod"/>
            </a:pPr>
            <a:r>
              <a:rPr lang="en-US">
                <a:solidFill>
                  <a:schemeClr val="dk1"/>
                </a:solidFill>
                <a:latin typeface="Inter"/>
                <a:ea typeface="Inter"/>
                <a:cs typeface="Inter"/>
                <a:sym typeface="Inter"/>
              </a:rPr>
              <a:t>«كل المحتوى الذي يتم إنشاؤه بالذكاء الاصطناعي يكون مزيفًا.» </a:t>
            </a:r>
            <a:r>
              <a:rPr b="1" lang="en-US">
                <a:solidFill>
                  <a:schemeClr val="dk1"/>
                </a:solidFill>
                <a:latin typeface="Inter"/>
                <a:ea typeface="Inter"/>
                <a:cs typeface="Inter"/>
                <a:sym typeface="Inter"/>
              </a:rPr>
              <a:t>خطئ </a:t>
            </a:r>
            <a:r>
              <a:rPr lang="en-US">
                <a:solidFill>
                  <a:schemeClr val="dk1"/>
                </a:solidFill>
                <a:latin typeface="Inter"/>
                <a:ea typeface="Inter"/>
                <a:cs typeface="Inter"/>
                <a:sym typeface="Inter"/>
              </a:rPr>
              <a:t>(الذكاء الاصطناعي أصبح متطورًا جدًا).</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2" name="Shape 1672"/>
        <p:cNvGrpSpPr/>
        <p:nvPr/>
      </p:nvGrpSpPr>
      <p:grpSpPr>
        <a:xfrm>
          <a:off x="0" y="0"/>
          <a:ext cx="0" cy="0"/>
          <a:chOff x="0" y="0"/>
          <a:chExt cx="0" cy="0"/>
        </a:xfrm>
      </p:grpSpPr>
      <p:sp>
        <p:nvSpPr>
          <p:cNvPr id="1673" name="Google Shape;1673;g3d3b4c1dd1a_0_4045: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674" name="Google Shape;1674;g3d3b4c1dd1a_0_4045: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أسئلة التقييم:</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AutoNum type="arabicPeriod"/>
            </a:pPr>
            <a:r>
              <a:rPr lang="en-US">
                <a:solidFill>
                  <a:schemeClr val="dk1"/>
                </a:solidFill>
                <a:latin typeface="Inter"/>
                <a:ea typeface="Inter"/>
                <a:cs typeface="Inter"/>
                <a:sym typeface="Inter"/>
              </a:rPr>
              <a:t>«كل المحتوى الذي يتم إنشاؤه بالذكاء الاصطناعي يكون مزيفًا.» </a:t>
            </a:r>
            <a:r>
              <a:rPr b="1" lang="en-US">
                <a:solidFill>
                  <a:schemeClr val="dk1"/>
                </a:solidFill>
                <a:latin typeface="Inter"/>
                <a:ea typeface="Inter"/>
                <a:cs typeface="Inter"/>
                <a:sym typeface="Inter"/>
              </a:rPr>
              <a:t>خطئ </a:t>
            </a:r>
            <a:r>
              <a:rPr lang="en-US">
                <a:solidFill>
                  <a:schemeClr val="dk1"/>
                </a:solidFill>
                <a:latin typeface="Inter"/>
                <a:ea typeface="Inter"/>
                <a:cs typeface="Inter"/>
                <a:sym typeface="Inter"/>
              </a:rPr>
              <a:t>(الذكاء الاصطناعي أصبح متطورًا جدًا).</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«ما هي أفضل طريقة للتأكد مما إذا كانت معلومات الذكاء الاصطناعي صحيحة؟» - </a:t>
            </a:r>
            <a:r>
              <a:rPr b="1" lang="en-US">
                <a:solidFill>
                  <a:schemeClr val="dk1"/>
                </a:solidFill>
                <a:latin typeface="Inter"/>
                <a:ea typeface="Inter"/>
                <a:cs typeface="Inter"/>
                <a:sym typeface="Inter"/>
              </a:rPr>
              <a:t>طريقة التحقق</a:t>
            </a:r>
            <a:r>
              <a:rPr lang="en-US">
                <a:solidFill>
                  <a:schemeClr val="dk1"/>
                </a:solidFill>
                <a:latin typeface="Inter"/>
                <a:ea typeface="Inter"/>
                <a:cs typeface="Inter"/>
                <a:sym typeface="Inter"/>
              </a:rPr>
              <a:t> </a:t>
            </a: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4" name="Shape 1694"/>
        <p:cNvGrpSpPr/>
        <p:nvPr/>
      </p:nvGrpSpPr>
      <p:grpSpPr>
        <a:xfrm>
          <a:off x="0" y="0"/>
          <a:ext cx="0" cy="0"/>
          <a:chOff x="0" y="0"/>
          <a:chExt cx="0" cy="0"/>
        </a:xfrm>
      </p:grpSpPr>
      <p:sp>
        <p:nvSpPr>
          <p:cNvPr id="1695" name="Google Shape;1695;g3d3b4c1dd1a_0_4068: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696" name="Google Shape;1696;g3d3b4c1dd1a_0_4068: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أسئلة التقييم:</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AutoNum type="arabicPeriod"/>
            </a:pPr>
            <a:r>
              <a:rPr lang="en-US">
                <a:solidFill>
                  <a:schemeClr val="dk1"/>
                </a:solidFill>
                <a:latin typeface="Inter"/>
                <a:ea typeface="Inter"/>
                <a:cs typeface="Inter"/>
                <a:sym typeface="Inter"/>
              </a:rPr>
              <a:t>«كل المحتوى الذي يتم إنشاؤه بالذكاء الاصطناعي يكون مزيفًا.» </a:t>
            </a:r>
            <a:r>
              <a:rPr b="1" lang="en-US">
                <a:solidFill>
                  <a:schemeClr val="dk1"/>
                </a:solidFill>
                <a:latin typeface="Inter"/>
                <a:ea typeface="Inter"/>
                <a:cs typeface="Inter"/>
                <a:sym typeface="Inter"/>
              </a:rPr>
              <a:t>خطئ </a:t>
            </a:r>
            <a:r>
              <a:rPr lang="en-US">
                <a:solidFill>
                  <a:schemeClr val="dk1"/>
                </a:solidFill>
                <a:latin typeface="Inter"/>
                <a:ea typeface="Inter"/>
                <a:cs typeface="Inter"/>
                <a:sym typeface="Inter"/>
              </a:rPr>
              <a:t>(الذكاء الاصطناعي أصبح متطورًا جدًا).</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«ما هي أفضل طريقة للتأكد مما إذا كانت معلومات الذكاء الاصطناعي صحيحة؟» - </a:t>
            </a:r>
            <a:r>
              <a:rPr b="1" lang="en-US">
                <a:solidFill>
                  <a:schemeClr val="dk1"/>
                </a:solidFill>
                <a:latin typeface="Inter"/>
                <a:ea typeface="Inter"/>
                <a:cs typeface="Inter"/>
                <a:sym typeface="Inter"/>
              </a:rPr>
              <a:t>طريقة التحقق</a:t>
            </a:r>
            <a:r>
              <a:rPr lang="en-US">
                <a:solidFill>
                  <a:schemeClr val="dk1"/>
                </a:solidFill>
                <a:latin typeface="Inter"/>
                <a:ea typeface="Inter"/>
                <a:cs typeface="Inter"/>
                <a:sym typeface="Inter"/>
              </a:rPr>
              <a:t> </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«يعرض عليكم صديقكم أخبارًا تم إنشاؤها بالذكاء الاصطناعي وتبدو مزيفة. ماذا تفعلون؟» </a:t>
            </a:r>
            <a:r>
              <a:rPr b="1" lang="en-US">
                <a:solidFill>
                  <a:schemeClr val="dk1"/>
                </a:solidFill>
                <a:latin typeface="Inter"/>
                <a:ea typeface="Inter"/>
                <a:cs typeface="Inter"/>
                <a:sym typeface="Inter"/>
              </a:rPr>
              <a:t>يشرح الطلاب الأمر باستخدام طريقة التحقق أو يقومون بإبلاغ أحد البالغين.</a:t>
            </a: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8" name="Shape 1718"/>
        <p:cNvGrpSpPr/>
        <p:nvPr/>
      </p:nvGrpSpPr>
      <p:grpSpPr>
        <a:xfrm>
          <a:off x="0" y="0"/>
          <a:ext cx="0" cy="0"/>
          <a:chOff x="0" y="0"/>
          <a:chExt cx="0" cy="0"/>
        </a:xfrm>
      </p:grpSpPr>
      <p:sp>
        <p:nvSpPr>
          <p:cNvPr id="1719" name="Google Shape;1719;g3d3b4c1dd1a_0_4091: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720" name="Google Shape;1720;g3d3b4c1dd1a_0_4091: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بعد كل سؤال:</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اطلبوا من ١–٢ طالب/طالبة شرح سبب اختيارهم.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قدموا توضيحًا موجزًا إذا لزم الأمر.</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احتفلوا بالفهم الصحيح وشجّعوا المشاركة.</a:t>
            </a:r>
            <a:endParaRPr b="1">
              <a:solidFill>
                <a:schemeClr val="dk1"/>
              </a:solidFill>
              <a:latin typeface="Inter"/>
              <a:ea typeface="Inter"/>
              <a:cs typeface="Inter"/>
              <a:sym typeface="Inter"/>
            </a:endParaRPr>
          </a:p>
          <a:p>
            <a:pPr indent="0" lvl="0" marL="0" rtl="0" algn="l">
              <a:spcBef>
                <a:spcPts val="1200"/>
              </a:spcBef>
              <a:spcAft>
                <a:spcPts val="0"/>
              </a:spcAft>
              <a:buNone/>
            </a:pPr>
            <a:r>
              <a:t/>
            </a: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4" name="Shape 1744"/>
        <p:cNvGrpSpPr/>
        <p:nvPr/>
      </p:nvGrpSpPr>
      <p:grpSpPr>
        <a:xfrm>
          <a:off x="0" y="0"/>
          <a:ext cx="0" cy="0"/>
          <a:chOff x="0" y="0"/>
          <a:chExt cx="0" cy="0"/>
        </a:xfrm>
      </p:grpSpPr>
      <p:sp>
        <p:nvSpPr>
          <p:cNvPr id="1745" name="Google Shape;1745;g3d3b4c1dd1a_0_4124: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746" name="Google Shape;1746;g3d3b4c1dd1a_0_4124: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marR="381000" rtl="1" algn="r">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المتحدث:</a:t>
            </a:r>
            <a:endParaRPr b="1">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دائرة التأمل (٤ دقائق):</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«لنقم بجولة سريعة، ونشارك - بجملة واحدة فقط لكل شخص:»</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أسئلة للتأمل (تُطرح بشكل متناوب):</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«شيء واحد فاجأكم عن في الذكاء الاصطناعي اليوم؟»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«كيف ستستخدمون الذكاء الاصطناعي بشكل مختلف بعد هذه الجلسة؟»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AutoNum type="arabicPeriod"/>
            </a:pPr>
            <a:r>
              <a:rPr lang="en-US">
                <a:solidFill>
                  <a:schemeClr val="dk1"/>
                </a:solidFill>
                <a:latin typeface="Inter"/>
                <a:ea typeface="Inter"/>
                <a:cs typeface="Inter"/>
                <a:sym typeface="Inter"/>
              </a:rPr>
              <a:t>«ما هو سؤال واحد لا يزال لديكم عن الذكاء الاصطناعي؟»</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ملاحظات للتيسير:</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اجعلوا الردود قصيرة (١٠–١٥ ثانية) ليتسع الوقت للجميع.</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اشكروا كل طالب/طالبة على مشاركته.</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اكتبوا الأسئلة التي لا تزال لدى الطلاب - يمكن أن تكون أساسًا لجلسات مستقبلية.</a:t>
            </a: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مقدمة تحدي المهام المنزلية (دقيقتان):</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«مهمتكم هذا الأسبوع، إذا اخترتم قبولها:»</a:t>
            </a:r>
            <a:endParaRPr>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AutoNum type="arabicPeriod"/>
            </a:pPr>
            <a:r>
              <a:rPr b="1" lang="en-US">
                <a:solidFill>
                  <a:schemeClr val="dk1"/>
                </a:solidFill>
                <a:latin typeface="Inter"/>
                <a:ea typeface="Inter"/>
                <a:cs typeface="Inter"/>
                <a:sym typeface="Inter"/>
              </a:rPr>
              <a:t>مهمة كشف الذكاء الاصطناعي:</a:t>
            </a:r>
            <a:r>
              <a:rPr lang="en-US">
                <a:solidFill>
                  <a:schemeClr val="dk1"/>
                </a:solidFill>
                <a:latin typeface="Inter"/>
                <a:ea typeface="Inter"/>
                <a:cs typeface="Inter"/>
                <a:sym typeface="Inter"/>
              </a:rPr>
              <a:t> «ابحثوا عن مثال واحد للذكاء الاصطناعي في حياتكم اليومية لم نتحدث عنه اليوم. قد يكون في التطبيقات، الألعاب، أو حتى في الأشياء التي تستخدمها عائلتكم.»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AutoNum type="arabicPeriod"/>
            </a:pPr>
            <a:r>
              <a:rPr b="1" lang="en-US">
                <a:solidFill>
                  <a:schemeClr val="dk1"/>
                </a:solidFill>
                <a:latin typeface="Inter"/>
                <a:ea typeface="Inter"/>
                <a:cs typeface="Inter"/>
                <a:sym typeface="Inter"/>
              </a:rPr>
              <a:t>تطبيق طريقة التحقق: </a:t>
            </a:r>
            <a:r>
              <a:rPr lang="en-US">
                <a:solidFill>
                  <a:schemeClr val="dk1"/>
                </a:solidFill>
                <a:latin typeface="Inter"/>
                <a:ea typeface="Inter"/>
                <a:cs typeface="Inter"/>
                <a:sym typeface="Inter"/>
              </a:rPr>
              <a:t>«طبّقوا طريقة التحقق على محتوى واحد ترونه على الإنترنت هذا الأسبوع. ليس بالضرورة أن يكون بالذكاء الاصطناعي - يمكن أن يكون أي خبر أو منشور على وسائل التواصل الاجتماعي.»</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AutoNum type="arabicPeriod"/>
            </a:pPr>
            <a:r>
              <a:rPr b="1" lang="en-US">
                <a:solidFill>
                  <a:schemeClr val="dk1"/>
                </a:solidFill>
                <a:latin typeface="Inter"/>
                <a:ea typeface="Inter"/>
                <a:cs typeface="Inter"/>
                <a:sym typeface="Inter"/>
              </a:rPr>
              <a:t>مشاركة اكتشاف الذكاء الاصطناعي:</a:t>
            </a:r>
            <a:r>
              <a:rPr lang="en-US">
                <a:solidFill>
                  <a:schemeClr val="dk1"/>
                </a:solidFill>
                <a:latin typeface="Inter"/>
                <a:ea typeface="Inter"/>
                <a:cs typeface="Inter"/>
                <a:sym typeface="Inter"/>
              </a:rPr>
              <a:t> «ابحثوا عن اكتشاف رائع بالذكاء الاصطناعي (آمن ومناسب) وشاركوه مع عائلتكم. علموا أفراد عائلتكم شيئًا تعلمتموه اليوم.»</a:t>
            </a:r>
            <a:br>
              <a:rPr lang="en-US">
                <a:solidFill>
                  <a:schemeClr val="dk1"/>
                </a:solidFill>
                <a:latin typeface="Inter"/>
                <a:ea typeface="Inter"/>
                <a:cs typeface="Inter"/>
                <a:sym typeface="Inter"/>
              </a:rPr>
            </a:br>
            <a:endParaRPr>
              <a:solidFill>
                <a:schemeClr val="dk1"/>
              </a:solidFill>
              <a:latin typeface="Inter"/>
              <a:ea typeface="Inter"/>
              <a:cs typeface="Inter"/>
              <a:sym typeface="Inter"/>
            </a:endParaRPr>
          </a:p>
          <a:p>
            <a:pPr indent="0" lvl="0" marL="0" rtl="1" algn="r">
              <a:lnSpc>
                <a:spcPct val="115000"/>
              </a:lnSpc>
              <a:spcBef>
                <a:spcPts val="1200"/>
              </a:spcBef>
              <a:spcAft>
                <a:spcPts val="0"/>
              </a:spcAft>
              <a:buClr>
                <a:schemeClr val="dk1"/>
              </a:buClr>
              <a:buSzPts val="1100"/>
              <a:buFont typeface="Arial"/>
              <a:buNone/>
            </a:pPr>
            <a:r>
              <a:rPr b="1" lang="en-US">
                <a:solidFill>
                  <a:schemeClr val="dk1"/>
                </a:solidFill>
                <a:latin typeface="Inter"/>
                <a:ea typeface="Inter"/>
                <a:cs typeface="Inter"/>
                <a:sym typeface="Inter"/>
              </a:rPr>
              <a:t>كلمة تحفيزية ختامية (دقيقة واحدة):</a:t>
            </a:r>
            <a:endParaRPr>
              <a:solidFill>
                <a:schemeClr val="dk1"/>
              </a:solidFill>
              <a:latin typeface="Inter"/>
              <a:ea typeface="Inter"/>
              <a:cs typeface="Inter"/>
              <a:sym typeface="Inter"/>
            </a:endParaRPr>
          </a:p>
          <a:p>
            <a:pPr indent="0" lvl="0" marL="0" marR="381000" rtl="1" algn="r">
              <a:lnSpc>
                <a:spcPct val="115000"/>
              </a:lnSpc>
              <a:spcBef>
                <a:spcPts val="1200"/>
              </a:spcBef>
              <a:spcAft>
                <a:spcPts val="0"/>
              </a:spcAft>
              <a:buClr>
                <a:schemeClr val="dk1"/>
              </a:buClr>
              <a:buSzPts val="1100"/>
              <a:buFont typeface="Arial"/>
              <a:buNone/>
            </a:pPr>
            <a:r>
              <a:rPr lang="en-US">
                <a:solidFill>
                  <a:schemeClr val="dk1"/>
                </a:solidFill>
                <a:latin typeface="Inter"/>
                <a:ea typeface="Inter"/>
                <a:cs typeface="Inter"/>
                <a:sym typeface="Inter"/>
              </a:rPr>
              <a:t>«تذكروا: أنتم لستم مجرد طلاب يتعلمون عن الذكاء الاصطناعي - أنتم الجيل الذي سيُسهم في تشكيل مستقبل الذكاء الاصطناعي في الشرق الأوسط. رؤيتكم، إبداعكم، وفهمكم للثقافة والتقاليد العربية - هذه هي كلها قوى خارقة في عصر الذكاء الاصطناعي. استخدموها بحكمة، استخدموها بأمان، واستخدموها لتجعلوا بلدكم والعالم العربي فخورين بكم!»</a:t>
            </a:r>
            <a:endParaRPr>
              <a:solidFill>
                <a:schemeClr val="dk1"/>
              </a:solidFill>
              <a:latin typeface="Inter"/>
              <a:ea typeface="Inter"/>
              <a:cs typeface="Inter"/>
              <a:sym typeface="Inter"/>
            </a:endParaRPr>
          </a:p>
          <a:p>
            <a:pPr indent="0" lvl="0" marL="0" rtl="1" algn="r">
              <a:spcBef>
                <a:spcPts val="1200"/>
              </a:spcBef>
              <a:spcAft>
                <a:spcPts val="0"/>
              </a:spcAft>
              <a:buNone/>
            </a:pPr>
            <a:r>
              <a:t/>
            </a: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4" name="Shape 1764"/>
        <p:cNvGrpSpPr/>
        <p:nvPr/>
      </p:nvGrpSpPr>
      <p:grpSpPr>
        <a:xfrm>
          <a:off x="0" y="0"/>
          <a:ext cx="0" cy="0"/>
          <a:chOff x="0" y="0"/>
          <a:chExt cx="0" cy="0"/>
        </a:xfrm>
      </p:grpSpPr>
      <p:sp>
        <p:nvSpPr>
          <p:cNvPr id="1765" name="Google Shape;1765;g3d3b4c1dd1a_0_4291:notes"/>
          <p:cNvSpPr/>
          <p:nvPr>
            <p:ph idx="2" type="sldImg"/>
          </p:nvPr>
        </p:nvSpPr>
        <p:spPr>
          <a:xfrm>
            <a:off x="677867" y="514350"/>
            <a:ext cx="10837200" cy="2571900"/>
          </a:xfrm>
          <a:custGeom>
            <a:rect b="b" l="l" r="r" t="t"/>
            <a:pathLst>
              <a:path extrusionOk="0" h="120000" w="120000">
                <a:moveTo>
                  <a:pt x="0" y="0"/>
                </a:moveTo>
                <a:lnTo>
                  <a:pt x="120000" y="0"/>
                </a:lnTo>
                <a:lnTo>
                  <a:pt x="120000" y="120000"/>
                </a:lnTo>
                <a:lnTo>
                  <a:pt x="0" y="120000"/>
                </a:lnTo>
                <a:close/>
              </a:path>
            </a:pathLst>
          </a:custGeom>
        </p:spPr>
      </p:sp>
      <p:sp>
        <p:nvSpPr>
          <p:cNvPr id="1766" name="Google Shape;1766;g3d3b4c1dd1a_0_4291:notes"/>
          <p:cNvSpPr txBox="1"/>
          <p:nvPr>
            <p:ph idx="1" type="body"/>
          </p:nvPr>
        </p:nvSpPr>
        <p:spPr>
          <a:xfrm>
            <a:off x="1219200" y="3257550"/>
            <a:ext cx="9753600" cy="308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0" name="Shape 1770"/>
        <p:cNvGrpSpPr/>
        <p:nvPr/>
      </p:nvGrpSpPr>
      <p:grpSpPr>
        <a:xfrm>
          <a:off x="0" y="0"/>
          <a:ext cx="0" cy="0"/>
          <a:chOff x="0" y="0"/>
          <a:chExt cx="0" cy="0"/>
        </a:xfrm>
      </p:grpSpPr>
      <p:sp>
        <p:nvSpPr>
          <p:cNvPr id="1771" name="Google Shape;1771;g396c162d84a_0_142:notes"/>
          <p:cNvSpPr/>
          <p:nvPr>
            <p:ph idx="2" type="sldImg"/>
          </p:nvPr>
        </p:nvSpPr>
        <p:spPr>
          <a:xfrm>
            <a:off x="677334" y="514350"/>
            <a:ext cx="10837200" cy="2571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72" name="Google Shape;1772;g396c162d84a_0_142:notes"/>
          <p:cNvSpPr txBox="1"/>
          <p:nvPr>
            <p:ph idx="1" type="body"/>
          </p:nvPr>
        </p:nvSpPr>
        <p:spPr>
          <a:xfrm>
            <a:off x="1219200" y="3257550"/>
            <a:ext cx="9753600" cy="3086100"/>
          </a:xfrm>
          <a:prstGeom prst="rect">
            <a:avLst/>
          </a:prstGeom>
          <a:noFill/>
          <a:ln>
            <a:noFill/>
          </a:ln>
        </p:spPr>
        <p:txBody>
          <a:bodyPr anchorCtr="0" anchor="t" bIns="91425" lIns="91425" spcFirstLastPara="1" rIns="91425" wrap="square" tIns="91425">
            <a:noAutofit/>
          </a:bodyPr>
          <a:lstStyle/>
          <a:p>
            <a:pPr indent="0" lvl="0" marL="0" rtl="1" algn="r">
              <a:lnSpc>
                <a:spcPct val="115000"/>
              </a:lnSpc>
              <a:spcBef>
                <a:spcPts val="1800"/>
              </a:spcBef>
              <a:spcAft>
                <a:spcPts val="0"/>
              </a:spcAft>
              <a:buClr>
                <a:schemeClr val="dk1"/>
              </a:buClr>
              <a:buSzPts val="1100"/>
              <a:buFont typeface="Arial"/>
              <a:buNone/>
            </a:pPr>
            <a:r>
              <a:rPr b="1" lang="en-US">
                <a:solidFill>
                  <a:schemeClr val="dk1"/>
                </a:solidFill>
                <a:latin typeface="Inter"/>
                <a:ea typeface="Inter"/>
                <a:cs typeface="Inter"/>
                <a:sym typeface="Inter"/>
              </a:rPr>
              <a:t>دليل استكشاف الأخطاء وإصلاحها:</a:t>
            </a:r>
            <a:endParaRPr b="1">
              <a:solidFill>
                <a:schemeClr val="dk1"/>
              </a:solidFill>
              <a:latin typeface="Inter"/>
              <a:ea typeface="Inter"/>
              <a:cs typeface="Inter"/>
              <a:sym typeface="Inter"/>
            </a:endParaRPr>
          </a:p>
          <a:p>
            <a:pPr indent="0" lvl="0" marL="0" rtl="1" algn="r">
              <a:lnSpc>
                <a:spcPct val="115000"/>
              </a:lnSpc>
              <a:spcBef>
                <a:spcPts val="1400"/>
              </a:spcBef>
              <a:spcAft>
                <a:spcPts val="0"/>
              </a:spcAft>
              <a:buClr>
                <a:schemeClr val="dk1"/>
              </a:buClr>
              <a:buSzPts val="1100"/>
              <a:buFont typeface="Arial"/>
              <a:buNone/>
            </a:pPr>
            <a:r>
              <a:rPr b="1" lang="en-US">
                <a:solidFill>
                  <a:schemeClr val="dk1"/>
                </a:solidFill>
                <a:latin typeface="Inter"/>
                <a:ea typeface="Inter"/>
                <a:cs typeface="Inter"/>
                <a:sym typeface="Inter"/>
              </a:rPr>
              <a:t>إذا فشلت التكنولوجيا:</a:t>
            </a:r>
            <a:endParaRPr b="1">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انتقلوا مباشرةً إلى البدائل ذات الاتصال المنخفض المتاحة.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استخدموا المواد المطبوعة والأنشطة الحوارية.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ركزوا على المفاهيم بدلاً من الأدوات - الفهم أهم من التجربة العملية.</a:t>
            </a:r>
            <a:endParaRPr>
              <a:solidFill>
                <a:schemeClr val="dk1"/>
              </a:solidFill>
              <a:latin typeface="Inter"/>
              <a:ea typeface="Inter"/>
              <a:cs typeface="Inter"/>
              <a:sym typeface="Inter"/>
            </a:endParaRPr>
          </a:p>
          <a:p>
            <a:pPr indent="0" lvl="0" marL="0" rtl="1" algn="r">
              <a:lnSpc>
                <a:spcPct val="115000"/>
              </a:lnSpc>
              <a:spcBef>
                <a:spcPts val="1400"/>
              </a:spcBef>
              <a:spcAft>
                <a:spcPts val="0"/>
              </a:spcAft>
              <a:buClr>
                <a:schemeClr val="dk1"/>
              </a:buClr>
              <a:buSzPts val="1100"/>
              <a:buFont typeface="Arial"/>
              <a:buNone/>
            </a:pPr>
            <a:r>
              <a:rPr b="1" lang="en-US">
                <a:solidFill>
                  <a:schemeClr val="dk1"/>
                </a:solidFill>
                <a:latin typeface="Inter"/>
                <a:ea typeface="Inter"/>
                <a:cs typeface="Inter"/>
                <a:sym typeface="Inter"/>
              </a:rPr>
              <a:t>إذا كان الطلاب غير مندمجين:</a:t>
            </a:r>
            <a:endParaRPr b="1">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زيدوا من الحركة - اجعلوا الطلاب يتحركون جسديًا في أنشطة التصويت.</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نادوا على الطلاب الأكثر هدوءًا بأسمائهم، ولكن دون الضغط عليهم.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اربطوا كل مفهوم بتجاربهم اليومية مع الهواتف ووسائل التواصل الاجتماعي.</a:t>
            </a:r>
            <a:endParaRPr>
              <a:solidFill>
                <a:schemeClr val="dk1"/>
              </a:solidFill>
              <a:latin typeface="Inter"/>
              <a:ea typeface="Inter"/>
              <a:cs typeface="Inter"/>
              <a:sym typeface="Inter"/>
            </a:endParaRPr>
          </a:p>
          <a:p>
            <a:pPr indent="0" lvl="0" marL="0" rtl="1" algn="r">
              <a:lnSpc>
                <a:spcPct val="115000"/>
              </a:lnSpc>
              <a:spcBef>
                <a:spcPts val="1400"/>
              </a:spcBef>
              <a:spcAft>
                <a:spcPts val="0"/>
              </a:spcAft>
              <a:buClr>
                <a:schemeClr val="dk1"/>
              </a:buClr>
              <a:buSzPts val="1100"/>
              <a:buFont typeface="Arial"/>
              <a:buNone/>
            </a:pPr>
            <a:r>
              <a:rPr b="1" lang="en-US">
                <a:solidFill>
                  <a:schemeClr val="dk1"/>
                </a:solidFill>
                <a:latin typeface="Inter"/>
                <a:ea typeface="Inter"/>
                <a:cs typeface="Inter"/>
                <a:sym typeface="Inter"/>
              </a:rPr>
              <a:t>في حال ظهور مواضيع مثيرة للجدل:</a:t>
            </a:r>
            <a:endParaRPr b="1">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أبدوا تفهّمكم للمخاوف: «هذا سؤال مهم».</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أعيدوا التوجيه نحو السلامة والتفكير النقدي: «ما هي الأسئلة التي يجب أن نطرحها حول هذا الموضوع؟»</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اعرضوا عليهم مواصلة النقاش بشكل أعمق بعد الحصة إذا لزم الأمر.</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ركّزوا على مساعدة الطلاب في تنمية التفكير النقدي بدلًا من تقديم أجوبة نهائية.</a:t>
            </a:r>
            <a:endParaRPr>
              <a:solidFill>
                <a:schemeClr val="dk1"/>
              </a:solidFill>
              <a:latin typeface="Inter"/>
              <a:ea typeface="Inter"/>
              <a:cs typeface="Inter"/>
              <a:sym typeface="Inter"/>
            </a:endParaRPr>
          </a:p>
          <a:p>
            <a:pPr indent="0" lvl="0" marL="0" rtl="1" algn="r">
              <a:lnSpc>
                <a:spcPct val="115000"/>
              </a:lnSpc>
              <a:spcBef>
                <a:spcPts val="1400"/>
              </a:spcBef>
              <a:spcAft>
                <a:spcPts val="0"/>
              </a:spcAft>
              <a:buClr>
                <a:schemeClr val="dk1"/>
              </a:buClr>
              <a:buSzPts val="1100"/>
              <a:buFont typeface="Arial"/>
              <a:buNone/>
            </a:pPr>
            <a:r>
              <a:rPr b="1" lang="en-US">
                <a:solidFill>
                  <a:schemeClr val="dk1"/>
                </a:solidFill>
                <a:latin typeface="Inter"/>
                <a:ea typeface="Inter"/>
                <a:cs typeface="Inter"/>
                <a:sym typeface="Inter"/>
              </a:rPr>
              <a:t>إذا كان لدى الطلاب مستويات وصول مختلفة للتكنولوجيا:</a:t>
            </a:r>
            <a:endParaRPr b="1">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أكدوا على الثقافة الرقمية تعني فهم المفاهيم وليست مرتبطة بامتلاك أحدث التقنيات.</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استخدموا أسلوب "التعليم الأقران" – الطلاب الأكثر خبرة يساعدون الآخرين.</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ركزوا على مهارات التفكير النقدي التي تنطبق مهما كان الجهاز المستخدم.</a:t>
            </a:r>
            <a:endParaRPr>
              <a:solidFill>
                <a:schemeClr val="dk1"/>
              </a:solidFill>
              <a:latin typeface="Inter"/>
              <a:ea typeface="Inter"/>
              <a:cs typeface="Inter"/>
              <a:sym typeface="Inter"/>
            </a:endParaRPr>
          </a:p>
          <a:p>
            <a:pPr indent="0" lvl="0" marL="0" rtl="1" algn="r">
              <a:lnSpc>
                <a:spcPct val="115000"/>
              </a:lnSpc>
              <a:spcBef>
                <a:spcPts val="1400"/>
              </a:spcBef>
              <a:spcAft>
                <a:spcPts val="0"/>
              </a:spcAft>
              <a:buClr>
                <a:schemeClr val="dk1"/>
              </a:buClr>
              <a:buSzPts val="1100"/>
              <a:buFont typeface="Arial"/>
              <a:buNone/>
            </a:pPr>
            <a:r>
              <a:rPr b="1" lang="en-US">
                <a:solidFill>
                  <a:schemeClr val="dk1"/>
                </a:solidFill>
                <a:latin typeface="Inter"/>
                <a:ea typeface="Inter"/>
                <a:cs typeface="Inter"/>
                <a:sym typeface="Inter"/>
              </a:rPr>
              <a:t>إدارة الوقت:</a:t>
            </a:r>
            <a:endParaRPr b="1">
              <a:solidFill>
                <a:schemeClr val="dk1"/>
              </a:solidFill>
              <a:latin typeface="Inter"/>
              <a:ea typeface="Inter"/>
              <a:cs typeface="Inter"/>
              <a:sym typeface="Inter"/>
            </a:endParaRPr>
          </a:p>
          <a:p>
            <a:pPr indent="-298450" lvl="0" marL="457200" rtl="1" algn="r">
              <a:lnSpc>
                <a:spcPct val="115000"/>
              </a:lnSpc>
              <a:spcBef>
                <a:spcPts val="1200"/>
              </a:spcBef>
              <a:spcAft>
                <a:spcPts val="0"/>
              </a:spcAft>
              <a:buClr>
                <a:schemeClr val="dk1"/>
              </a:buClr>
              <a:buSzPts val="1100"/>
              <a:buFont typeface="Inter"/>
              <a:buChar char="●"/>
            </a:pPr>
            <a:r>
              <a:rPr lang="en-US">
                <a:solidFill>
                  <a:schemeClr val="dk1"/>
                </a:solidFill>
                <a:latin typeface="Inter"/>
                <a:ea typeface="Inter"/>
                <a:cs typeface="Inter"/>
                <a:sym typeface="Inter"/>
              </a:rPr>
              <a:t>كل جزء مدته ١٠ دقائق يتضمن نقاط توقف طبيعية.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إذا تأخر الوقت، أعطوا الأولوية للأنشطة التفاعلية على الشرح المباشر.</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يمكن تقليص فقرة التأمل/التقييم إلى ٥ دقائق عند الحاجة.</a:t>
            </a:r>
            <a:endParaRPr>
              <a:solidFill>
                <a:schemeClr val="dk1"/>
              </a:solidFill>
              <a:latin typeface="Inter"/>
              <a:ea typeface="Inter"/>
              <a:cs typeface="Inter"/>
              <a:sym typeface="Inter"/>
            </a:endParaRPr>
          </a:p>
          <a:p>
            <a:pPr indent="-298450" lvl="0" marL="457200" rtl="1" algn="r">
              <a:lnSpc>
                <a:spcPct val="115000"/>
              </a:lnSpc>
              <a:spcBef>
                <a:spcPts val="0"/>
              </a:spcBef>
              <a:spcAft>
                <a:spcPts val="0"/>
              </a:spcAft>
              <a:buClr>
                <a:schemeClr val="dk1"/>
              </a:buClr>
              <a:buSzPts val="1100"/>
              <a:buFont typeface="Inter"/>
              <a:buChar char="●"/>
            </a:pPr>
            <a:r>
              <a:rPr lang="en-US">
                <a:solidFill>
                  <a:schemeClr val="dk1"/>
                </a:solidFill>
                <a:latin typeface="Inter"/>
                <a:ea typeface="Inter"/>
                <a:cs typeface="Inter"/>
                <a:sym typeface="Inter"/>
              </a:rPr>
              <a:t>احرصوا دائمًا على إنهاء الجلسة برسالة التمكين والتحفيز، حتى لو تم اختصار أجزاء أخرى.</a:t>
            </a:r>
            <a:endParaRPr sz="1200">
              <a:solidFill>
                <a:schemeClr val="dk1"/>
              </a:solidFill>
            </a:endParaRPr>
          </a:p>
          <a:p>
            <a:pPr indent="0" lvl="0" marL="0" rtl="1" algn="r">
              <a:lnSpc>
                <a:spcPct val="115000"/>
              </a:lnSpc>
              <a:spcBef>
                <a:spcPts val="1800"/>
              </a:spcBef>
              <a:spcAft>
                <a:spcPts val="0"/>
              </a:spcAft>
              <a:buClr>
                <a:schemeClr val="dk1"/>
              </a:buClr>
              <a:buSzPts val="1100"/>
              <a:buFont typeface="Arial"/>
              <a:buNone/>
            </a:pPr>
            <a:r>
              <a:t/>
            </a:r>
            <a:endParaRPr b="1" sz="1200">
              <a:solidFill>
                <a:schemeClr val="dk1"/>
              </a:solidFill>
              <a:latin typeface="Inter"/>
              <a:ea typeface="Inter"/>
              <a:cs typeface="Inter"/>
              <a:sym typeface="Inte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8.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6.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8.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8.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7.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5.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2.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2.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6.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7.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6.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8.pn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7.png"/></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55.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2.png"/></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2.png"/></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6.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7.pn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1" name="Shape 11"/>
        <p:cNvGrpSpPr/>
        <p:nvPr/>
      </p:nvGrpSpPr>
      <p:grpSpPr>
        <a:xfrm>
          <a:off x="0" y="0"/>
          <a:ext cx="0" cy="0"/>
          <a:chOff x="0" y="0"/>
          <a:chExt cx="0" cy="0"/>
        </a:xfrm>
      </p:grpSpPr>
      <p:sp>
        <p:nvSpPr>
          <p:cNvPr id="12" name="Google Shape;12;p2"/>
          <p:cNvSpPr txBox="1"/>
          <p:nvPr>
            <p:ph type="title"/>
          </p:nvPr>
        </p:nvSpPr>
        <p:spPr>
          <a:xfrm>
            <a:off x="582414" y="347737"/>
            <a:ext cx="11295380" cy="756919"/>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b="1" i="0" sz="480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p:nvPr>
            <p:ph idx="1" type="body"/>
          </p:nvPr>
        </p:nvSpPr>
        <p:spPr>
          <a:xfrm>
            <a:off x="595114" y="1274973"/>
            <a:ext cx="8044180" cy="1750060"/>
          </a:xfrm>
          <a:prstGeom prst="rect">
            <a:avLst/>
          </a:prstGeom>
          <a:noFill/>
          <a:ln>
            <a:noFill/>
          </a:ln>
        </p:spPr>
        <p:txBody>
          <a:bodyPr anchorCtr="0" anchor="t" bIns="0" lIns="0" spcFirstLastPara="1" rIns="0" wrap="square" tIns="0">
            <a:spAutoFit/>
          </a:bodyPr>
          <a:lstStyle>
            <a:lvl1pPr indent="-228600" lvl="0" marL="457200" algn="l">
              <a:spcBef>
                <a:spcPts val="0"/>
              </a:spcBef>
              <a:spcAft>
                <a:spcPts val="0"/>
              </a:spcAft>
              <a:buSzPts val="1400"/>
              <a:buNone/>
              <a:defRPr b="0" i="0" sz="2400">
                <a:solidFill>
                  <a:srgbClr val="092838"/>
                </a:solidFill>
                <a:latin typeface="Arial"/>
                <a:ea typeface="Arial"/>
                <a:cs typeface="Arial"/>
                <a:sym typeface="Arial"/>
              </a:defRPr>
            </a:lvl1pPr>
            <a:lvl2pPr indent="-228600" lvl="1" marL="914400" algn="l">
              <a:spcBef>
                <a:spcPts val="0"/>
              </a:spcBef>
              <a:spcAft>
                <a:spcPts val="0"/>
              </a:spcAft>
              <a:buSzPts val="1400"/>
              <a:buNone/>
              <a:defRPr/>
            </a:lvl2pPr>
            <a:lvl3pPr indent="-228600" lvl="2" marL="1371600" algn="l">
              <a:spcBef>
                <a:spcPts val="0"/>
              </a:spcBef>
              <a:spcAft>
                <a:spcPts val="0"/>
              </a:spcAft>
              <a:buSzPts val="1400"/>
              <a:buNone/>
              <a:defRPr/>
            </a:lvl3pPr>
            <a:lvl4pPr indent="-228600" lvl="3" marL="1828800" algn="l">
              <a:spcBef>
                <a:spcPts val="0"/>
              </a:spcBef>
              <a:spcAft>
                <a:spcPts val="0"/>
              </a:spcAft>
              <a:buSzPts val="1400"/>
              <a:buNone/>
              <a:defRPr/>
            </a:lvl4pPr>
            <a:lvl5pPr indent="-228600" lvl="4" marL="2286000" algn="l">
              <a:spcBef>
                <a:spcPts val="0"/>
              </a:spcBef>
              <a:spcAft>
                <a:spcPts val="0"/>
              </a:spcAft>
              <a:buSzPts val="1400"/>
              <a:buNone/>
              <a:defRPr/>
            </a:lvl5pPr>
            <a:lvl6pPr indent="-228600" lvl="5" marL="2743200" algn="l">
              <a:spcBef>
                <a:spcPts val="0"/>
              </a:spcBef>
              <a:spcAft>
                <a:spcPts val="0"/>
              </a:spcAft>
              <a:buSzPts val="1400"/>
              <a:buNone/>
              <a:defRPr/>
            </a:lvl6pPr>
            <a:lvl7pPr indent="-228600" lvl="6" marL="3200400" algn="l">
              <a:spcBef>
                <a:spcPts val="0"/>
              </a:spcBef>
              <a:spcAft>
                <a:spcPts val="0"/>
              </a:spcAft>
              <a:buSzPts val="1400"/>
              <a:buNone/>
              <a:defRPr/>
            </a:lvl7pPr>
            <a:lvl8pPr indent="-228600" lvl="7" marL="3657600" algn="l">
              <a:spcBef>
                <a:spcPts val="0"/>
              </a:spcBef>
              <a:spcAft>
                <a:spcPts val="0"/>
              </a:spcAft>
              <a:buSzPts val="1400"/>
              <a:buNone/>
              <a:defRPr/>
            </a:lvl8pPr>
            <a:lvl9pPr indent="-228600" lvl="8" marL="4114800" algn="l">
              <a:spcBef>
                <a:spcPts val="0"/>
              </a:spcBef>
              <a:spcAft>
                <a:spcPts val="0"/>
              </a:spcAft>
              <a:buSzPts val="1400"/>
              <a:buNone/>
              <a:defRPr/>
            </a:lvl9pPr>
          </a:lstStyle>
          <a:p/>
        </p:txBody>
      </p:sp>
      <p:sp>
        <p:nvSpPr>
          <p:cNvPr id="14" name="Google Shape;14;p2"/>
          <p:cNvSpPr txBox="1"/>
          <p:nvPr>
            <p:ph idx="11" type="ftr"/>
          </p:nvPr>
        </p:nvSpPr>
        <p:spPr>
          <a:xfrm>
            <a:off x="4145280" y="6377940"/>
            <a:ext cx="3901440" cy="34290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 name="Google Shape;15;p2"/>
          <p:cNvSpPr txBox="1"/>
          <p:nvPr>
            <p:ph idx="10" type="dt"/>
          </p:nvPr>
        </p:nvSpPr>
        <p:spPr>
          <a:xfrm>
            <a:off x="609600" y="6377940"/>
            <a:ext cx="2804160" cy="34290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 name="Google Shape;16;p2"/>
          <p:cNvSpPr txBox="1"/>
          <p:nvPr>
            <p:ph idx="12" type="sldNum"/>
          </p:nvPr>
        </p:nvSpPr>
        <p:spPr>
          <a:xfrm>
            <a:off x="8778240" y="6377940"/>
            <a:ext cx="2804160" cy="34290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p:cSld name="Title Slide">
    <p:bg>
      <p:bgPr>
        <a:solidFill>
          <a:schemeClr val="lt1"/>
        </a:solidFill>
      </p:bgPr>
    </p:bg>
    <p:spTree>
      <p:nvGrpSpPr>
        <p:cNvPr id="17" name="Shape 17"/>
        <p:cNvGrpSpPr/>
        <p:nvPr/>
      </p:nvGrpSpPr>
      <p:grpSpPr>
        <a:xfrm>
          <a:off x="0" y="0"/>
          <a:ext cx="0" cy="0"/>
          <a:chOff x="0" y="0"/>
          <a:chExt cx="0" cy="0"/>
        </a:xfrm>
      </p:grpSpPr>
      <p:sp>
        <p:nvSpPr>
          <p:cNvPr id="18" name="Google Shape;18;p3"/>
          <p:cNvSpPr/>
          <p:nvPr/>
        </p:nvSpPr>
        <p:spPr>
          <a:xfrm>
            <a:off x="0" y="0"/>
            <a:ext cx="12192000" cy="6858000"/>
          </a:xfrm>
          <a:custGeom>
            <a:rect b="b" l="l" r="r" t="t"/>
            <a:pathLst>
              <a:path extrusionOk="0" h="6858000" w="12192000">
                <a:moveTo>
                  <a:pt x="12192000" y="0"/>
                </a:moveTo>
                <a:lnTo>
                  <a:pt x="0" y="0"/>
                </a:lnTo>
                <a:lnTo>
                  <a:pt x="0" y="6858000"/>
                </a:lnTo>
                <a:lnTo>
                  <a:pt x="12192000" y="6858000"/>
                </a:lnTo>
                <a:lnTo>
                  <a:pt x="12192000" y="0"/>
                </a:lnTo>
                <a:close/>
              </a:path>
            </a:pathLst>
          </a:custGeom>
          <a:solidFill>
            <a:srgbClr val="092838"/>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9" name="Google Shape;19;p3"/>
          <p:cNvSpPr txBox="1"/>
          <p:nvPr>
            <p:ph type="ctrTitle"/>
          </p:nvPr>
        </p:nvSpPr>
        <p:spPr>
          <a:xfrm>
            <a:off x="582410" y="302009"/>
            <a:ext cx="7333615" cy="194056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b="1" i="0" sz="480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3"/>
          <p:cNvSpPr txBox="1"/>
          <p:nvPr>
            <p:ph idx="1" type="subTitle"/>
          </p:nvPr>
        </p:nvSpPr>
        <p:spPr>
          <a:xfrm>
            <a:off x="1828800" y="3840480"/>
            <a:ext cx="8534400" cy="171450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b="0" i="0" sz="2400">
                <a:solidFill>
                  <a:srgbClr val="092838"/>
                </a:solidFill>
                <a:latin typeface="Arial"/>
                <a:ea typeface="Arial"/>
                <a:cs typeface="Arial"/>
                <a:sym typeface="Aria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3"/>
          <p:cNvSpPr txBox="1"/>
          <p:nvPr>
            <p:ph idx="11" type="ftr"/>
          </p:nvPr>
        </p:nvSpPr>
        <p:spPr>
          <a:xfrm>
            <a:off x="4145280" y="6377940"/>
            <a:ext cx="3901440" cy="34290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3"/>
          <p:cNvSpPr txBox="1"/>
          <p:nvPr>
            <p:ph idx="10" type="dt"/>
          </p:nvPr>
        </p:nvSpPr>
        <p:spPr>
          <a:xfrm>
            <a:off x="609600" y="6377940"/>
            <a:ext cx="2804160" cy="34290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3"/>
          <p:cNvSpPr txBox="1"/>
          <p:nvPr>
            <p:ph idx="12" type="sldNum"/>
          </p:nvPr>
        </p:nvSpPr>
        <p:spPr>
          <a:xfrm>
            <a:off x="8778240" y="6377940"/>
            <a:ext cx="2804160" cy="34290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p:spTree>
      <p:nvGrpSpPr>
        <p:cNvPr id="24" name="Shape 24"/>
        <p:cNvGrpSpPr/>
        <p:nvPr/>
      </p:nvGrpSpPr>
      <p:grpSpPr>
        <a:xfrm>
          <a:off x="0" y="0"/>
          <a:ext cx="0" cy="0"/>
          <a:chOff x="0" y="0"/>
          <a:chExt cx="0" cy="0"/>
        </a:xfrm>
      </p:grpSpPr>
      <p:sp>
        <p:nvSpPr>
          <p:cNvPr id="25" name="Google Shape;25;p4"/>
          <p:cNvSpPr txBox="1"/>
          <p:nvPr>
            <p:ph idx="11" type="ftr"/>
          </p:nvPr>
        </p:nvSpPr>
        <p:spPr>
          <a:xfrm>
            <a:off x="4145280" y="6377940"/>
            <a:ext cx="3901440" cy="34290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4"/>
          <p:cNvSpPr txBox="1"/>
          <p:nvPr>
            <p:ph idx="10" type="dt"/>
          </p:nvPr>
        </p:nvSpPr>
        <p:spPr>
          <a:xfrm>
            <a:off x="609600" y="6377940"/>
            <a:ext cx="2804160" cy="34290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4"/>
          <p:cNvSpPr txBox="1"/>
          <p:nvPr>
            <p:ph idx="12" type="sldNum"/>
          </p:nvPr>
        </p:nvSpPr>
        <p:spPr>
          <a:xfrm>
            <a:off x="8778240" y="6377940"/>
            <a:ext cx="2804160" cy="34290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p:cSld name="Two Content">
    <p:spTree>
      <p:nvGrpSpPr>
        <p:cNvPr id="28" name="Shape 28"/>
        <p:cNvGrpSpPr/>
        <p:nvPr/>
      </p:nvGrpSpPr>
      <p:grpSpPr>
        <a:xfrm>
          <a:off x="0" y="0"/>
          <a:ext cx="0" cy="0"/>
          <a:chOff x="0" y="0"/>
          <a:chExt cx="0" cy="0"/>
        </a:xfrm>
      </p:grpSpPr>
      <p:sp>
        <p:nvSpPr>
          <p:cNvPr id="29" name="Google Shape;29;p5"/>
          <p:cNvSpPr txBox="1"/>
          <p:nvPr>
            <p:ph type="title"/>
          </p:nvPr>
        </p:nvSpPr>
        <p:spPr>
          <a:xfrm>
            <a:off x="582414" y="347737"/>
            <a:ext cx="11295380" cy="756919"/>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b="1" i="0" sz="480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 name="Google Shape;30;p5"/>
          <p:cNvSpPr txBox="1"/>
          <p:nvPr>
            <p:ph idx="1" type="body"/>
          </p:nvPr>
        </p:nvSpPr>
        <p:spPr>
          <a:xfrm>
            <a:off x="609600" y="1577340"/>
            <a:ext cx="5303520" cy="4526280"/>
          </a:xfrm>
          <a:prstGeom prst="rect">
            <a:avLst/>
          </a:prstGeom>
          <a:noFill/>
          <a:ln>
            <a:noFill/>
          </a:ln>
        </p:spPr>
        <p:txBody>
          <a:bodyPr anchorCtr="0" anchor="t" bIns="0" lIns="0" spcFirstLastPara="1" rIns="0" wrap="square" tIns="0">
            <a:spAutoFit/>
          </a:bodyPr>
          <a:lstStyle>
            <a:lvl1pPr indent="-228600" lvl="0" marL="457200" algn="l">
              <a:spcBef>
                <a:spcPts val="0"/>
              </a:spcBef>
              <a:spcAft>
                <a:spcPts val="0"/>
              </a:spcAft>
              <a:buSzPts val="1400"/>
              <a:buNone/>
              <a:defRPr/>
            </a:lvl1pPr>
            <a:lvl2pPr indent="-228600" lvl="1" marL="914400" algn="l">
              <a:spcBef>
                <a:spcPts val="0"/>
              </a:spcBef>
              <a:spcAft>
                <a:spcPts val="0"/>
              </a:spcAft>
              <a:buSzPts val="1400"/>
              <a:buNone/>
              <a:defRPr/>
            </a:lvl2pPr>
            <a:lvl3pPr indent="-228600" lvl="2" marL="1371600" algn="l">
              <a:spcBef>
                <a:spcPts val="0"/>
              </a:spcBef>
              <a:spcAft>
                <a:spcPts val="0"/>
              </a:spcAft>
              <a:buSzPts val="1400"/>
              <a:buNone/>
              <a:defRPr/>
            </a:lvl3pPr>
            <a:lvl4pPr indent="-228600" lvl="3" marL="1828800" algn="l">
              <a:spcBef>
                <a:spcPts val="0"/>
              </a:spcBef>
              <a:spcAft>
                <a:spcPts val="0"/>
              </a:spcAft>
              <a:buSzPts val="1400"/>
              <a:buNone/>
              <a:defRPr/>
            </a:lvl4pPr>
            <a:lvl5pPr indent="-228600" lvl="4" marL="2286000" algn="l">
              <a:spcBef>
                <a:spcPts val="0"/>
              </a:spcBef>
              <a:spcAft>
                <a:spcPts val="0"/>
              </a:spcAft>
              <a:buSzPts val="1400"/>
              <a:buNone/>
              <a:defRPr/>
            </a:lvl5pPr>
            <a:lvl6pPr indent="-228600" lvl="5" marL="2743200" algn="l">
              <a:spcBef>
                <a:spcPts val="0"/>
              </a:spcBef>
              <a:spcAft>
                <a:spcPts val="0"/>
              </a:spcAft>
              <a:buSzPts val="1400"/>
              <a:buNone/>
              <a:defRPr/>
            </a:lvl6pPr>
            <a:lvl7pPr indent="-228600" lvl="6" marL="3200400" algn="l">
              <a:spcBef>
                <a:spcPts val="0"/>
              </a:spcBef>
              <a:spcAft>
                <a:spcPts val="0"/>
              </a:spcAft>
              <a:buSzPts val="1400"/>
              <a:buNone/>
              <a:defRPr/>
            </a:lvl7pPr>
            <a:lvl8pPr indent="-228600" lvl="7" marL="3657600" algn="l">
              <a:spcBef>
                <a:spcPts val="0"/>
              </a:spcBef>
              <a:spcAft>
                <a:spcPts val="0"/>
              </a:spcAft>
              <a:buSzPts val="1400"/>
              <a:buNone/>
              <a:defRPr/>
            </a:lvl8pPr>
            <a:lvl9pPr indent="-228600" lvl="8" marL="4114800" algn="l">
              <a:spcBef>
                <a:spcPts val="0"/>
              </a:spcBef>
              <a:spcAft>
                <a:spcPts val="0"/>
              </a:spcAft>
              <a:buSzPts val="1400"/>
              <a:buNone/>
              <a:defRPr/>
            </a:lvl9pPr>
          </a:lstStyle>
          <a:p/>
        </p:txBody>
      </p:sp>
      <p:sp>
        <p:nvSpPr>
          <p:cNvPr id="31" name="Google Shape;31;p5"/>
          <p:cNvSpPr txBox="1"/>
          <p:nvPr>
            <p:ph idx="2" type="body"/>
          </p:nvPr>
        </p:nvSpPr>
        <p:spPr>
          <a:xfrm>
            <a:off x="6278880" y="1577340"/>
            <a:ext cx="5303520" cy="4526280"/>
          </a:xfrm>
          <a:prstGeom prst="rect">
            <a:avLst/>
          </a:prstGeom>
          <a:noFill/>
          <a:ln>
            <a:noFill/>
          </a:ln>
        </p:spPr>
        <p:txBody>
          <a:bodyPr anchorCtr="0" anchor="t" bIns="0" lIns="0" spcFirstLastPara="1" rIns="0" wrap="square" tIns="0">
            <a:spAutoFit/>
          </a:bodyPr>
          <a:lstStyle>
            <a:lvl1pPr indent="-228600" lvl="0" marL="457200" algn="l">
              <a:spcBef>
                <a:spcPts val="0"/>
              </a:spcBef>
              <a:spcAft>
                <a:spcPts val="0"/>
              </a:spcAft>
              <a:buSzPts val="1400"/>
              <a:buNone/>
              <a:defRPr/>
            </a:lvl1pPr>
            <a:lvl2pPr indent="-228600" lvl="1" marL="914400" algn="l">
              <a:spcBef>
                <a:spcPts val="0"/>
              </a:spcBef>
              <a:spcAft>
                <a:spcPts val="0"/>
              </a:spcAft>
              <a:buSzPts val="1400"/>
              <a:buNone/>
              <a:defRPr/>
            </a:lvl2pPr>
            <a:lvl3pPr indent="-228600" lvl="2" marL="1371600" algn="l">
              <a:spcBef>
                <a:spcPts val="0"/>
              </a:spcBef>
              <a:spcAft>
                <a:spcPts val="0"/>
              </a:spcAft>
              <a:buSzPts val="1400"/>
              <a:buNone/>
              <a:defRPr/>
            </a:lvl3pPr>
            <a:lvl4pPr indent="-228600" lvl="3" marL="1828800" algn="l">
              <a:spcBef>
                <a:spcPts val="0"/>
              </a:spcBef>
              <a:spcAft>
                <a:spcPts val="0"/>
              </a:spcAft>
              <a:buSzPts val="1400"/>
              <a:buNone/>
              <a:defRPr/>
            </a:lvl4pPr>
            <a:lvl5pPr indent="-228600" lvl="4" marL="2286000" algn="l">
              <a:spcBef>
                <a:spcPts val="0"/>
              </a:spcBef>
              <a:spcAft>
                <a:spcPts val="0"/>
              </a:spcAft>
              <a:buSzPts val="1400"/>
              <a:buNone/>
              <a:defRPr/>
            </a:lvl5pPr>
            <a:lvl6pPr indent="-228600" lvl="5" marL="2743200" algn="l">
              <a:spcBef>
                <a:spcPts val="0"/>
              </a:spcBef>
              <a:spcAft>
                <a:spcPts val="0"/>
              </a:spcAft>
              <a:buSzPts val="1400"/>
              <a:buNone/>
              <a:defRPr/>
            </a:lvl6pPr>
            <a:lvl7pPr indent="-228600" lvl="6" marL="3200400" algn="l">
              <a:spcBef>
                <a:spcPts val="0"/>
              </a:spcBef>
              <a:spcAft>
                <a:spcPts val="0"/>
              </a:spcAft>
              <a:buSzPts val="1400"/>
              <a:buNone/>
              <a:defRPr/>
            </a:lvl7pPr>
            <a:lvl8pPr indent="-228600" lvl="7" marL="3657600" algn="l">
              <a:spcBef>
                <a:spcPts val="0"/>
              </a:spcBef>
              <a:spcAft>
                <a:spcPts val="0"/>
              </a:spcAft>
              <a:buSzPts val="1400"/>
              <a:buNone/>
              <a:defRPr/>
            </a:lvl8pPr>
            <a:lvl9pPr indent="-228600" lvl="8" marL="4114800" algn="l">
              <a:spcBef>
                <a:spcPts val="0"/>
              </a:spcBef>
              <a:spcAft>
                <a:spcPts val="0"/>
              </a:spcAft>
              <a:buSzPts val="1400"/>
              <a:buNone/>
              <a:defRPr/>
            </a:lvl9pPr>
          </a:lstStyle>
          <a:p/>
        </p:txBody>
      </p:sp>
      <p:sp>
        <p:nvSpPr>
          <p:cNvPr id="32" name="Google Shape;32;p5"/>
          <p:cNvSpPr txBox="1"/>
          <p:nvPr>
            <p:ph idx="11" type="ftr"/>
          </p:nvPr>
        </p:nvSpPr>
        <p:spPr>
          <a:xfrm>
            <a:off x="4145280" y="6377940"/>
            <a:ext cx="3901440" cy="34290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5"/>
          <p:cNvSpPr txBox="1"/>
          <p:nvPr>
            <p:ph idx="10" type="dt"/>
          </p:nvPr>
        </p:nvSpPr>
        <p:spPr>
          <a:xfrm>
            <a:off x="609600" y="6377940"/>
            <a:ext cx="2804160" cy="34290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5"/>
          <p:cNvSpPr txBox="1"/>
          <p:nvPr>
            <p:ph idx="12" type="sldNum"/>
          </p:nvPr>
        </p:nvSpPr>
        <p:spPr>
          <a:xfrm>
            <a:off x="8778240" y="6377940"/>
            <a:ext cx="2804160" cy="34290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spTree>
      <p:nvGrpSpPr>
        <p:cNvPr id="35" name="Shape 35"/>
        <p:cNvGrpSpPr/>
        <p:nvPr/>
      </p:nvGrpSpPr>
      <p:grpSpPr>
        <a:xfrm>
          <a:off x="0" y="0"/>
          <a:ext cx="0" cy="0"/>
          <a:chOff x="0" y="0"/>
          <a:chExt cx="0" cy="0"/>
        </a:xfrm>
      </p:grpSpPr>
      <p:sp>
        <p:nvSpPr>
          <p:cNvPr id="36" name="Google Shape;36;p6"/>
          <p:cNvSpPr txBox="1"/>
          <p:nvPr>
            <p:ph type="title"/>
          </p:nvPr>
        </p:nvSpPr>
        <p:spPr>
          <a:xfrm>
            <a:off x="582414" y="347737"/>
            <a:ext cx="11295380" cy="756919"/>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b="1" i="0" sz="480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7" name="Google Shape;37;p6"/>
          <p:cNvSpPr txBox="1"/>
          <p:nvPr>
            <p:ph idx="11" type="ftr"/>
          </p:nvPr>
        </p:nvSpPr>
        <p:spPr>
          <a:xfrm>
            <a:off x="4145280" y="6377940"/>
            <a:ext cx="3901440" cy="34290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6"/>
          <p:cNvSpPr txBox="1"/>
          <p:nvPr>
            <p:ph idx="10" type="dt"/>
          </p:nvPr>
        </p:nvSpPr>
        <p:spPr>
          <a:xfrm>
            <a:off x="609600" y="6377940"/>
            <a:ext cx="2804160" cy="34290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6"/>
          <p:cNvSpPr txBox="1"/>
          <p:nvPr>
            <p:ph idx="12" type="sldNum"/>
          </p:nvPr>
        </p:nvSpPr>
        <p:spPr>
          <a:xfrm>
            <a:off x="8778240" y="6377940"/>
            <a:ext cx="2804160" cy="34290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cSld name="Moduel">
    <p:spTree>
      <p:nvGrpSpPr>
        <p:cNvPr id="40" name="Shape 40"/>
        <p:cNvGrpSpPr/>
        <p:nvPr/>
      </p:nvGrpSpPr>
      <p:grpSpPr>
        <a:xfrm>
          <a:off x="0" y="0"/>
          <a:ext cx="0" cy="0"/>
          <a:chOff x="0" y="0"/>
          <a:chExt cx="0" cy="0"/>
        </a:xfrm>
      </p:grpSpPr>
      <p:sp>
        <p:nvSpPr>
          <p:cNvPr id="41" name="Google Shape;41;p7"/>
          <p:cNvSpPr txBox="1"/>
          <p:nvPr>
            <p:ph idx="1" type="subTitle"/>
          </p:nvPr>
        </p:nvSpPr>
        <p:spPr>
          <a:xfrm>
            <a:off x="469400" y="6020867"/>
            <a:ext cx="1874700" cy="2067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200"/>
              <a:buFont typeface="Montserrat Medium"/>
              <a:buNone/>
              <a:defRPr b="0" i="0" sz="900" u="none" cap="none" strike="noStrike">
                <a:solidFill>
                  <a:srgbClr val="67788A"/>
                </a:solidFill>
                <a:latin typeface="Montserrat Medium"/>
                <a:ea typeface="Montserrat Medium"/>
                <a:cs typeface="Montserrat Medium"/>
                <a:sym typeface="Montserrat Medium"/>
              </a:defRPr>
            </a:lvl1pPr>
            <a:lvl2pPr lvl="1"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2pPr>
            <a:lvl3pPr lvl="2"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3pPr>
            <a:lvl4pPr lvl="3"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4pPr>
            <a:lvl5pPr lvl="4"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6pPr>
            <a:lvl7pPr lvl="6"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7pPr>
            <a:lvl8pPr lvl="7"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8pPr>
            <a:lvl9pPr lvl="8"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9pPr>
          </a:lstStyle>
          <a:p/>
        </p:txBody>
      </p:sp>
      <p:sp>
        <p:nvSpPr>
          <p:cNvPr id="42" name="Google Shape;42;p7"/>
          <p:cNvSpPr txBox="1"/>
          <p:nvPr>
            <p:ph type="ctrTitle"/>
          </p:nvPr>
        </p:nvSpPr>
        <p:spPr>
          <a:xfrm>
            <a:off x="466283" y="2432897"/>
            <a:ext cx="2749200" cy="996300"/>
          </a:xfrm>
          <a:prstGeom prst="rect">
            <a:avLst/>
          </a:prstGeom>
          <a:noFill/>
          <a:ln>
            <a:noFill/>
          </a:ln>
        </p:spPr>
        <p:txBody>
          <a:bodyPr anchorCtr="0" anchor="t" bIns="0" lIns="0" spcFirstLastPara="1" rIns="0" wrap="square" tIns="0">
            <a:noAutofit/>
          </a:bodyPr>
          <a:lstStyle>
            <a:lvl1pPr lvl="0" marR="0" algn="l">
              <a:lnSpc>
                <a:spcPct val="108000"/>
              </a:lnSpc>
              <a:spcBef>
                <a:spcPts val="0"/>
              </a:spcBef>
              <a:spcAft>
                <a:spcPts val="0"/>
              </a:spcAft>
              <a:buClr>
                <a:schemeClr val="lt2"/>
              </a:buClr>
              <a:buSzPts val="2800"/>
              <a:buFont typeface="Arial"/>
              <a:buNone/>
              <a:defRPr b="1" i="0" sz="3600" u="none" cap="none" strike="noStrike">
                <a:solidFill>
                  <a:srgbClr val="67788A"/>
                </a:solidFill>
                <a:latin typeface="Montserrat SemiBold"/>
                <a:ea typeface="Montserrat SemiBold"/>
                <a:cs typeface="Montserrat SemiBold"/>
                <a:sym typeface="Montserrat SemiBold"/>
              </a:defRPr>
            </a:lvl1pPr>
            <a:lvl2pPr lvl="1"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2pPr>
            <a:lvl3pPr lvl="2"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3pPr>
            <a:lvl4pPr lvl="3"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4pPr>
            <a:lvl5pPr lvl="4"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5pPr>
            <a:lvl6pPr lvl="5"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6pPr>
            <a:lvl7pPr lvl="6"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7pPr>
            <a:lvl8pPr lvl="7"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8pPr>
            <a:lvl9pPr lvl="8"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9pPr>
          </a:lstStyle>
          <a:p/>
        </p:txBody>
      </p:sp>
      <p:sp>
        <p:nvSpPr>
          <p:cNvPr id="43" name="Google Shape;43;p7"/>
          <p:cNvSpPr txBox="1"/>
          <p:nvPr>
            <p:ph idx="2" type="subTitle"/>
          </p:nvPr>
        </p:nvSpPr>
        <p:spPr>
          <a:xfrm>
            <a:off x="470856" y="2095897"/>
            <a:ext cx="2744700" cy="2169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300"/>
              <a:buFont typeface="Montserrat"/>
              <a:buNone/>
              <a:defRPr b="1" i="0" sz="1200" u="none" cap="none" strike="noStrike">
                <a:solidFill>
                  <a:srgbClr val="67788A"/>
                </a:solidFill>
                <a:latin typeface="Montserrat"/>
                <a:ea typeface="Montserrat"/>
                <a:cs typeface="Montserrat"/>
                <a:sym typeface="Montserrat"/>
              </a:defRPr>
            </a:lvl1pPr>
            <a:lvl2pPr lvl="1"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2pPr>
            <a:lvl3pPr lvl="2"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3pPr>
            <a:lvl4pPr lvl="3"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4pPr>
            <a:lvl5pPr lvl="4"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6pPr>
            <a:lvl7pPr lvl="6"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7pPr>
            <a:lvl8pPr lvl="7"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8pPr>
            <a:lvl9pPr lvl="8"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9pPr>
          </a:lstStyle>
          <a:p/>
        </p:txBody>
      </p:sp>
      <p:sp>
        <p:nvSpPr>
          <p:cNvPr id="44" name="Google Shape;44;p7"/>
          <p:cNvSpPr txBox="1"/>
          <p:nvPr>
            <p:ph idx="3" type="body"/>
          </p:nvPr>
        </p:nvSpPr>
        <p:spPr>
          <a:xfrm>
            <a:off x="469138" y="6227459"/>
            <a:ext cx="1875000" cy="241500"/>
          </a:xfrm>
          <a:prstGeom prst="rect">
            <a:avLst/>
          </a:prstGeom>
          <a:noFill/>
          <a:ln>
            <a:noFill/>
          </a:ln>
        </p:spPr>
        <p:txBody>
          <a:bodyPr anchorCtr="0" anchor="t" bIns="22850" lIns="45725" spcFirstLastPara="1" rIns="45725" wrap="square" tIns="22850">
            <a:normAutofit/>
          </a:bodyPr>
          <a:lstStyle>
            <a:lvl1pPr indent="-241300" lvl="0" marL="457200" marR="0" algn="l">
              <a:lnSpc>
                <a:spcPct val="129000"/>
              </a:lnSpc>
              <a:spcBef>
                <a:spcPts val="0"/>
              </a:spcBef>
              <a:spcAft>
                <a:spcPts val="0"/>
              </a:spcAft>
              <a:buClr>
                <a:srgbClr val="1C2B33"/>
              </a:buClr>
              <a:buSzPts val="200"/>
              <a:buFont typeface="Montserrat"/>
              <a:buChar char="•"/>
              <a:defRPr b="0" i="0" sz="900" u="none" cap="none" strike="noStrike">
                <a:solidFill>
                  <a:srgbClr val="67788A"/>
                </a:solidFill>
                <a:latin typeface="Montserrat"/>
                <a:ea typeface="Montserrat"/>
                <a:cs typeface="Montserrat"/>
                <a:sym typeface="Montserrat"/>
              </a:defRPr>
            </a:lvl1pPr>
            <a:lvl2pPr indent="-292100" lvl="1" marL="9144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2pPr>
            <a:lvl3pPr indent="-292100" lvl="2" marL="13716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3pPr>
            <a:lvl4pPr indent="-292100" lvl="3" marL="18288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4pPr>
            <a:lvl5pPr indent="-292100" lvl="4" marL="22860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5pPr>
            <a:lvl6pPr indent="-228600" lvl="5" marL="2743200" marR="0" algn="l">
              <a:lnSpc>
                <a:spcPct val="100000"/>
              </a:lnSpc>
              <a:spcBef>
                <a:spcPts val="60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6pPr>
            <a:lvl7pPr indent="-228600" lvl="6" marL="32004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7pPr>
            <a:lvl8pPr indent="-228600" lvl="7" marL="36576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8pPr>
            <a:lvl9pPr indent="-228600" lvl="8" marL="41148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cSld name="Moduel">
    <p:spTree>
      <p:nvGrpSpPr>
        <p:cNvPr id="46" name="Shape 46"/>
        <p:cNvGrpSpPr/>
        <p:nvPr/>
      </p:nvGrpSpPr>
      <p:grpSpPr>
        <a:xfrm>
          <a:off x="0" y="0"/>
          <a:ext cx="0" cy="0"/>
          <a:chOff x="0" y="0"/>
          <a:chExt cx="0" cy="0"/>
        </a:xfrm>
      </p:grpSpPr>
      <p:sp>
        <p:nvSpPr>
          <p:cNvPr id="47" name="Google Shape;47;p9"/>
          <p:cNvSpPr txBox="1"/>
          <p:nvPr>
            <p:ph idx="1" type="subTitle"/>
          </p:nvPr>
        </p:nvSpPr>
        <p:spPr>
          <a:xfrm>
            <a:off x="469400" y="6020867"/>
            <a:ext cx="1874700" cy="2067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200"/>
              <a:buFont typeface="Montserrat Medium"/>
              <a:buNone/>
              <a:defRPr b="0" i="0" sz="900" u="none" cap="none" strike="noStrike">
                <a:solidFill>
                  <a:srgbClr val="67788A"/>
                </a:solidFill>
                <a:latin typeface="Montserrat Medium"/>
                <a:ea typeface="Montserrat Medium"/>
                <a:cs typeface="Montserrat Medium"/>
                <a:sym typeface="Montserrat Medium"/>
              </a:defRPr>
            </a:lvl1pPr>
            <a:lvl2pPr lvl="1"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2pPr>
            <a:lvl3pPr lvl="2"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3pPr>
            <a:lvl4pPr lvl="3"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4pPr>
            <a:lvl5pPr lvl="4"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6pPr>
            <a:lvl7pPr lvl="6"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7pPr>
            <a:lvl8pPr lvl="7"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8pPr>
            <a:lvl9pPr lvl="8"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9pPr>
          </a:lstStyle>
          <a:p/>
        </p:txBody>
      </p:sp>
      <p:sp>
        <p:nvSpPr>
          <p:cNvPr id="48" name="Google Shape;48;p9"/>
          <p:cNvSpPr txBox="1"/>
          <p:nvPr>
            <p:ph type="ctrTitle"/>
          </p:nvPr>
        </p:nvSpPr>
        <p:spPr>
          <a:xfrm>
            <a:off x="466283" y="2432897"/>
            <a:ext cx="2749200" cy="996300"/>
          </a:xfrm>
          <a:prstGeom prst="rect">
            <a:avLst/>
          </a:prstGeom>
          <a:noFill/>
          <a:ln>
            <a:noFill/>
          </a:ln>
        </p:spPr>
        <p:txBody>
          <a:bodyPr anchorCtr="0" anchor="t" bIns="0" lIns="0" spcFirstLastPara="1" rIns="0" wrap="square" tIns="0">
            <a:noAutofit/>
          </a:bodyPr>
          <a:lstStyle>
            <a:lvl1pPr lvl="0" marR="0" algn="l">
              <a:lnSpc>
                <a:spcPct val="108000"/>
              </a:lnSpc>
              <a:spcBef>
                <a:spcPts val="0"/>
              </a:spcBef>
              <a:spcAft>
                <a:spcPts val="0"/>
              </a:spcAft>
              <a:buClr>
                <a:schemeClr val="lt2"/>
              </a:buClr>
              <a:buSzPts val="2800"/>
              <a:buFont typeface="Arial"/>
              <a:buNone/>
              <a:defRPr b="1" i="0" sz="3600" u="none" cap="none" strike="noStrike">
                <a:solidFill>
                  <a:srgbClr val="67788A"/>
                </a:solidFill>
                <a:latin typeface="Montserrat SemiBold"/>
                <a:ea typeface="Montserrat SemiBold"/>
                <a:cs typeface="Montserrat SemiBold"/>
                <a:sym typeface="Montserrat SemiBold"/>
              </a:defRPr>
            </a:lvl1pPr>
            <a:lvl2pPr lvl="1"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2pPr>
            <a:lvl3pPr lvl="2"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3pPr>
            <a:lvl4pPr lvl="3"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4pPr>
            <a:lvl5pPr lvl="4"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5pPr>
            <a:lvl6pPr lvl="5"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6pPr>
            <a:lvl7pPr lvl="6"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7pPr>
            <a:lvl8pPr lvl="7"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8pPr>
            <a:lvl9pPr lvl="8"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9pPr>
          </a:lstStyle>
          <a:p/>
        </p:txBody>
      </p:sp>
      <p:sp>
        <p:nvSpPr>
          <p:cNvPr id="49" name="Google Shape;49;p9"/>
          <p:cNvSpPr txBox="1"/>
          <p:nvPr>
            <p:ph idx="2" type="subTitle"/>
          </p:nvPr>
        </p:nvSpPr>
        <p:spPr>
          <a:xfrm>
            <a:off x="470856" y="2095897"/>
            <a:ext cx="2744700" cy="2169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300"/>
              <a:buFont typeface="Montserrat"/>
              <a:buNone/>
              <a:defRPr b="1" i="0" sz="1200" u="none" cap="none" strike="noStrike">
                <a:solidFill>
                  <a:srgbClr val="67788A"/>
                </a:solidFill>
                <a:latin typeface="Montserrat"/>
                <a:ea typeface="Montserrat"/>
                <a:cs typeface="Montserrat"/>
                <a:sym typeface="Montserrat"/>
              </a:defRPr>
            </a:lvl1pPr>
            <a:lvl2pPr lvl="1"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2pPr>
            <a:lvl3pPr lvl="2"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3pPr>
            <a:lvl4pPr lvl="3"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4pPr>
            <a:lvl5pPr lvl="4"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6pPr>
            <a:lvl7pPr lvl="6"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7pPr>
            <a:lvl8pPr lvl="7"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8pPr>
            <a:lvl9pPr lvl="8"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9pPr>
          </a:lstStyle>
          <a:p/>
        </p:txBody>
      </p:sp>
      <p:sp>
        <p:nvSpPr>
          <p:cNvPr id="50" name="Google Shape;50;p9"/>
          <p:cNvSpPr txBox="1"/>
          <p:nvPr>
            <p:ph idx="3" type="body"/>
          </p:nvPr>
        </p:nvSpPr>
        <p:spPr>
          <a:xfrm>
            <a:off x="469138" y="6227459"/>
            <a:ext cx="1875000" cy="241500"/>
          </a:xfrm>
          <a:prstGeom prst="rect">
            <a:avLst/>
          </a:prstGeom>
          <a:noFill/>
          <a:ln>
            <a:noFill/>
          </a:ln>
        </p:spPr>
        <p:txBody>
          <a:bodyPr anchorCtr="0" anchor="t" bIns="22850" lIns="45725" spcFirstLastPara="1" rIns="45725" wrap="square" tIns="22850">
            <a:normAutofit/>
          </a:bodyPr>
          <a:lstStyle>
            <a:lvl1pPr indent="-241300" lvl="0" marL="457200" marR="0" algn="l">
              <a:lnSpc>
                <a:spcPct val="129000"/>
              </a:lnSpc>
              <a:spcBef>
                <a:spcPts val="0"/>
              </a:spcBef>
              <a:spcAft>
                <a:spcPts val="0"/>
              </a:spcAft>
              <a:buClr>
                <a:srgbClr val="1C2B33"/>
              </a:buClr>
              <a:buSzPts val="200"/>
              <a:buFont typeface="Montserrat"/>
              <a:buChar char="•"/>
              <a:defRPr b="0" i="0" sz="900" u="none" cap="none" strike="noStrike">
                <a:solidFill>
                  <a:srgbClr val="67788A"/>
                </a:solidFill>
                <a:latin typeface="Montserrat"/>
                <a:ea typeface="Montserrat"/>
                <a:cs typeface="Montserrat"/>
                <a:sym typeface="Montserrat"/>
              </a:defRPr>
            </a:lvl1pPr>
            <a:lvl2pPr indent="-292100" lvl="1" marL="9144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2pPr>
            <a:lvl3pPr indent="-292100" lvl="2" marL="13716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3pPr>
            <a:lvl4pPr indent="-292100" lvl="3" marL="18288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4pPr>
            <a:lvl5pPr indent="-292100" lvl="4" marL="22860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5pPr>
            <a:lvl6pPr indent="-228600" lvl="5" marL="2743200" marR="0" algn="l">
              <a:lnSpc>
                <a:spcPct val="100000"/>
              </a:lnSpc>
              <a:spcBef>
                <a:spcPts val="60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6pPr>
            <a:lvl7pPr indent="-228600" lvl="6" marL="32004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7pPr>
            <a:lvl8pPr indent="-228600" lvl="7" marL="36576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8pPr>
            <a:lvl9pPr indent="-228600" lvl="8" marL="41148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sson Cover">
  <p:cSld name="Lesson Cover">
    <p:spTree>
      <p:nvGrpSpPr>
        <p:cNvPr id="51" name="Shape 51"/>
        <p:cNvGrpSpPr/>
        <p:nvPr/>
      </p:nvGrpSpPr>
      <p:grpSpPr>
        <a:xfrm>
          <a:off x="0" y="0"/>
          <a:ext cx="0" cy="0"/>
          <a:chOff x="0" y="0"/>
          <a:chExt cx="0" cy="0"/>
        </a:xfrm>
      </p:grpSpPr>
      <p:sp>
        <p:nvSpPr>
          <p:cNvPr id="52" name="Google Shape;52;p10"/>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53" name="Google Shape;53;p10"/>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AI IN YOUR DIGITAL WORLD</a:t>
            </a:r>
            <a:endParaRPr b="1" i="0" sz="700" u="none" cap="none" strike="noStrike">
              <a:solidFill>
                <a:srgbClr val="733279"/>
              </a:solidFill>
              <a:latin typeface="Montserrat SemiBold"/>
              <a:ea typeface="Montserrat SemiBold"/>
              <a:cs typeface="Montserrat SemiBold"/>
              <a:sym typeface="Montserrat SemiBold"/>
            </a:endParaRPr>
          </a:p>
        </p:txBody>
      </p:sp>
      <p:grpSp>
        <p:nvGrpSpPr>
          <p:cNvPr id="54" name="Google Shape;54;p10"/>
          <p:cNvGrpSpPr/>
          <p:nvPr/>
        </p:nvGrpSpPr>
        <p:grpSpPr>
          <a:xfrm>
            <a:off x="496249" y="6357031"/>
            <a:ext cx="504613" cy="101098"/>
            <a:chOff x="3610015" y="6016276"/>
            <a:chExt cx="1701900" cy="341200"/>
          </a:xfrm>
        </p:grpSpPr>
        <p:grpSp>
          <p:nvGrpSpPr>
            <p:cNvPr id="55" name="Google Shape;55;p10"/>
            <p:cNvGrpSpPr/>
            <p:nvPr/>
          </p:nvGrpSpPr>
          <p:grpSpPr>
            <a:xfrm>
              <a:off x="4234632" y="6027258"/>
              <a:ext cx="1077283" cy="330123"/>
              <a:chOff x="4234632" y="6027258"/>
              <a:chExt cx="1077283" cy="330123"/>
            </a:xfrm>
          </p:grpSpPr>
          <p:sp>
            <p:nvSpPr>
              <p:cNvPr id="56" name="Google Shape;56;p10"/>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57" name="Google Shape;57;p10"/>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58" name="Google Shape;58;p10"/>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59" name="Google Shape;59;p10"/>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60" name="Google Shape;60;p10"/>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p:bg>
      <p:bgPr>
        <a:solidFill>
          <a:srgbClr val="733279"/>
        </a:solidFill>
      </p:bgPr>
    </p:bg>
    <p:spTree>
      <p:nvGrpSpPr>
        <p:cNvPr id="61" name="Shape 61"/>
        <p:cNvGrpSpPr/>
        <p:nvPr/>
      </p:nvGrpSpPr>
      <p:grpSpPr>
        <a:xfrm>
          <a:off x="0" y="0"/>
          <a:ext cx="0" cy="0"/>
          <a:chOff x="0" y="0"/>
          <a:chExt cx="0" cy="0"/>
        </a:xfrm>
      </p:grpSpPr>
      <p:pic>
        <p:nvPicPr>
          <p:cNvPr descr="A picture containing text&#10;&#10;Description automatically generated" id="62" name="Google Shape;62;p11"/>
          <p:cNvPicPr preferRelativeResize="0"/>
          <p:nvPr/>
        </p:nvPicPr>
        <p:blipFill rotWithShape="1">
          <a:blip r:embed="rId2">
            <a:alphaModFix amt="3000"/>
          </a:blip>
          <a:srcRect b="0" l="0" r="0" t="0"/>
          <a:stretch/>
        </p:blipFill>
        <p:spPr>
          <a:xfrm>
            <a:off x="2710" y="0"/>
            <a:ext cx="12180235" cy="6858000"/>
          </a:xfrm>
          <a:prstGeom prst="rect">
            <a:avLst/>
          </a:prstGeom>
          <a:noFill/>
          <a:ln>
            <a:noFill/>
          </a:ln>
        </p:spPr>
      </p:pic>
      <p:sp>
        <p:nvSpPr>
          <p:cNvPr id="63" name="Google Shape;63;p11"/>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64" name="Google Shape;64;p11"/>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AI IN YOUR DIGITAL WORLD</a:t>
            </a:r>
            <a:endParaRPr b="1" sz="600">
              <a:solidFill>
                <a:srgbClr val="EFEBF4"/>
              </a:solidFill>
              <a:latin typeface="Montserrat SemiBold"/>
              <a:ea typeface="Montserrat SemiBold"/>
              <a:cs typeface="Montserrat SemiBold"/>
              <a:sym typeface="Montserrat SemiBold"/>
            </a:endParaRPr>
          </a:p>
        </p:txBody>
      </p:sp>
      <p:grpSp>
        <p:nvGrpSpPr>
          <p:cNvPr id="65" name="Google Shape;65;p11"/>
          <p:cNvGrpSpPr/>
          <p:nvPr/>
        </p:nvGrpSpPr>
        <p:grpSpPr>
          <a:xfrm>
            <a:off x="496249" y="6357031"/>
            <a:ext cx="504613" cy="101098"/>
            <a:chOff x="3610015" y="6016276"/>
            <a:chExt cx="1701900" cy="341200"/>
          </a:xfrm>
        </p:grpSpPr>
        <p:grpSp>
          <p:nvGrpSpPr>
            <p:cNvPr id="66" name="Google Shape;66;p11"/>
            <p:cNvGrpSpPr/>
            <p:nvPr/>
          </p:nvGrpSpPr>
          <p:grpSpPr>
            <a:xfrm>
              <a:off x="4234632" y="6027258"/>
              <a:ext cx="1077283" cy="330123"/>
              <a:chOff x="4234632" y="6027258"/>
              <a:chExt cx="1077283" cy="330123"/>
            </a:xfrm>
          </p:grpSpPr>
          <p:sp>
            <p:nvSpPr>
              <p:cNvPr id="67" name="Google Shape;67;p11"/>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68" name="Google Shape;68;p11"/>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69" name="Google Shape;69;p11"/>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70" name="Google Shape;70;p11"/>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71" name="Google Shape;71;p11"/>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2">
    <p:bg>
      <p:bgPr>
        <a:solidFill>
          <a:srgbClr val="EFEBF4"/>
        </a:solidFill>
      </p:bgPr>
    </p:bg>
    <p:spTree>
      <p:nvGrpSpPr>
        <p:cNvPr id="72" name="Shape 72"/>
        <p:cNvGrpSpPr/>
        <p:nvPr/>
      </p:nvGrpSpPr>
      <p:grpSpPr>
        <a:xfrm>
          <a:off x="0" y="0"/>
          <a:ext cx="0" cy="0"/>
          <a:chOff x="0" y="0"/>
          <a:chExt cx="0" cy="0"/>
        </a:xfrm>
      </p:grpSpPr>
      <p:pic>
        <p:nvPicPr>
          <p:cNvPr descr="A picture containing text&#10;&#10;Description automatically generated" id="73" name="Google Shape;73;p12"/>
          <p:cNvPicPr preferRelativeResize="0"/>
          <p:nvPr/>
        </p:nvPicPr>
        <p:blipFill rotWithShape="1">
          <a:blip r:embed="rId2">
            <a:alphaModFix amt="9000"/>
          </a:blip>
          <a:srcRect b="0" l="0" r="0" t="0"/>
          <a:stretch/>
        </p:blipFill>
        <p:spPr>
          <a:xfrm>
            <a:off x="2710" y="0"/>
            <a:ext cx="12180235" cy="6858000"/>
          </a:xfrm>
          <a:prstGeom prst="rect">
            <a:avLst/>
          </a:prstGeom>
          <a:noFill/>
          <a:ln>
            <a:noFill/>
          </a:ln>
        </p:spPr>
      </p:pic>
      <p:sp>
        <p:nvSpPr>
          <p:cNvPr id="74" name="Google Shape;74;p12"/>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75" name="Google Shape;75;p12"/>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AI IN YOUR DIGITAL WORLD</a:t>
            </a:r>
            <a:endParaRPr b="1" sz="600">
              <a:solidFill>
                <a:srgbClr val="D27805"/>
              </a:solidFill>
              <a:latin typeface="Montserrat SemiBold"/>
              <a:ea typeface="Montserrat SemiBold"/>
              <a:cs typeface="Montserrat SemiBold"/>
              <a:sym typeface="Montserrat SemiBold"/>
            </a:endParaRPr>
          </a:p>
        </p:txBody>
      </p:sp>
      <p:grpSp>
        <p:nvGrpSpPr>
          <p:cNvPr id="76" name="Google Shape;76;p12"/>
          <p:cNvGrpSpPr/>
          <p:nvPr/>
        </p:nvGrpSpPr>
        <p:grpSpPr>
          <a:xfrm>
            <a:off x="496249" y="6357031"/>
            <a:ext cx="504613" cy="101098"/>
            <a:chOff x="3610015" y="6016276"/>
            <a:chExt cx="1701900" cy="341200"/>
          </a:xfrm>
        </p:grpSpPr>
        <p:grpSp>
          <p:nvGrpSpPr>
            <p:cNvPr id="77" name="Google Shape;77;p12"/>
            <p:cNvGrpSpPr/>
            <p:nvPr/>
          </p:nvGrpSpPr>
          <p:grpSpPr>
            <a:xfrm>
              <a:off x="4234632" y="6027258"/>
              <a:ext cx="1077283" cy="330123"/>
              <a:chOff x="4234632" y="6027258"/>
              <a:chExt cx="1077283" cy="330123"/>
            </a:xfrm>
          </p:grpSpPr>
          <p:sp>
            <p:nvSpPr>
              <p:cNvPr id="78" name="Google Shape;78;p12"/>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79" name="Google Shape;79;p12"/>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80" name="Google Shape;80;p12"/>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81" name="Google Shape;81;p12"/>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82" name="Google Shape;82;p12"/>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3">
    <p:bg>
      <p:bgPr>
        <a:solidFill>
          <a:srgbClr val="EFEBF4"/>
        </a:solidFill>
      </p:bgPr>
    </p:bg>
    <p:spTree>
      <p:nvGrpSpPr>
        <p:cNvPr id="83" name="Shape 83"/>
        <p:cNvGrpSpPr/>
        <p:nvPr/>
      </p:nvGrpSpPr>
      <p:grpSpPr>
        <a:xfrm>
          <a:off x="0" y="0"/>
          <a:ext cx="0" cy="0"/>
          <a:chOff x="0" y="0"/>
          <a:chExt cx="0" cy="0"/>
        </a:xfrm>
      </p:grpSpPr>
      <p:pic>
        <p:nvPicPr>
          <p:cNvPr descr="A picture containing text&#10;&#10;Description automatically generated" id="84" name="Google Shape;84;p13"/>
          <p:cNvPicPr preferRelativeResize="0"/>
          <p:nvPr/>
        </p:nvPicPr>
        <p:blipFill rotWithShape="1">
          <a:blip r:embed="rId2">
            <a:alphaModFix amt="5000"/>
          </a:blip>
          <a:srcRect b="0" l="0" r="0" t="0"/>
          <a:stretch/>
        </p:blipFill>
        <p:spPr>
          <a:xfrm>
            <a:off x="0" y="0"/>
            <a:ext cx="12180230" cy="6858000"/>
          </a:xfrm>
          <a:prstGeom prst="rect">
            <a:avLst/>
          </a:prstGeom>
          <a:noFill/>
          <a:ln>
            <a:noFill/>
          </a:ln>
        </p:spPr>
      </p:pic>
      <p:sp>
        <p:nvSpPr>
          <p:cNvPr id="85" name="Google Shape;85;p13"/>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86" name="Google Shape;86;p13"/>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AI IN YOUR DIGITAL WORLD</a:t>
            </a:r>
            <a:endParaRPr b="1" sz="600">
              <a:solidFill>
                <a:srgbClr val="D27805"/>
              </a:solidFill>
              <a:latin typeface="Montserrat SemiBold"/>
              <a:ea typeface="Montserrat SemiBold"/>
              <a:cs typeface="Montserrat SemiBold"/>
              <a:sym typeface="Montserrat SemiBold"/>
            </a:endParaRPr>
          </a:p>
        </p:txBody>
      </p:sp>
      <p:grpSp>
        <p:nvGrpSpPr>
          <p:cNvPr id="87" name="Google Shape;87;p13"/>
          <p:cNvGrpSpPr/>
          <p:nvPr/>
        </p:nvGrpSpPr>
        <p:grpSpPr>
          <a:xfrm>
            <a:off x="496249" y="6357031"/>
            <a:ext cx="504613" cy="101098"/>
            <a:chOff x="3610015" y="6016276"/>
            <a:chExt cx="1701900" cy="341200"/>
          </a:xfrm>
        </p:grpSpPr>
        <p:grpSp>
          <p:nvGrpSpPr>
            <p:cNvPr id="88" name="Google Shape;88;p13"/>
            <p:cNvGrpSpPr/>
            <p:nvPr/>
          </p:nvGrpSpPr>
          <p:grpSpPr>
            <a:xfrm>
              <a:off x="4234632" y="6027258"/>
              <a:ext cx="1077283" cy="330123"/>
              <a:chOff x="4234632" y="6027258"/>
              <a:chExt cx="1077283" cy="330123"/>
            </a:xfrm>
          </p:grpSpPr>
          <p:sp>
            <p:nvSpPr>
              <p:cNvPr id="89" name="Google Shape;89;p13"/>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90" name="Google Shape;90;p13"/>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91" name="Google Shape;91;p13"/>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92" name="Google Shape;92;p13"/>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93" name="Google Shape;93;p13"/>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4">
    <p:bg>
      <p:bgPr>
        <a:solidFill>
          <a:srgbClr val="733279"/>
        </a:solidFill>
      </p:bgPr>
    </p:bg>
    <p:spTree>
      <p:nvGrpSpPr>
        <p:cNvPr id="94" name="Shape 94"/>
        <p:cNvGrpSpPr/>
        <p:nvPr/>
      </p:nvGrpSpPr>
      <p:grpSpPr>
        <a:xfrm>
          <a:off x="0" y="0"/>
          <a:ext cx="0" cy="0"/>
          <a:chOff x="0" y="0"/>
          <a:chExt cx="0" cy="0"/>
        </a:xfrm>
      </p:grpSpPr>
      <p:pic>
        <p:nvPicPr>
          <p:cNvPr id="95" name="Google Shape;95;p14"/>
          <p:cNvPicPr preferRelativeResize="0"/>
          <p:nvPr/>
        </p:nvPicPr>
        <p:blipFill rotWithShape="1">
          <a:blip r:embed="rId2">
            <a:alphaModFix amt="5000"/>
          </a:blip>
          <a:srcRect b="0" l="0" r="0" t="0"/>
          <a:stretch/>
        </p:blipFill>
        <p:spPr>
          <a:xfrm>
            <a:off x="0" y="1786"/>
            <a:ext cx="12185650" cy="6854428"/>
          </a:xfrm>
          <a:prstGeom prst="rect">
            <a:avLst/>
          </a:prstGeom>
          <a:noFill/>
          <a:ln>
            <a:noFill/>
          </a:ln>
        </p:spPr>
      </p:pic>
      <p:sp>
        <p:nvSpPr>
          <p:cNvPr id="96" name="Google Shape;96;p14"/>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97" name="Google Shape;97;p14"/>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AI IN YOUR DIGITAL WORLD</a:t>
            </a:r>
            <a:endParaRPr b="1" i="0" sz="700" u="none" cap="none" strike="noStrike">
              <a:solidFill>
                <a:srgbClr val="FFF8DD"/>
              </a:solidFill>
              <a:latin typeface="Montserrat SemiBold"/>
              <a:ea typeface="Montserrat SemiBold"/>
              <a:cs typeface="Montserrat SemiBold"/>
              <a:sym typeface="Montserrat SemiBold"/>
            </a:endParaRPr>
          </a:p>
        </p:txBody>
      </p:sp>
      <p:grpSp>
        <p:nvGrpSpPr>
          <p:cNvPr id="98" name="Google Shape;98;p14"/>
          <p:cNvGrpSpPr/>
          <p:nvPr/>
        </p:nvGrpSpPr>
        <p:grpSpPr>
          <a:xfrm>
            <a:off x="496249" y="6357031"/>
            <a:ext cx="504613" cy="101098"/>
            <a:chOff x="3610015" y="6016276"/>
            <a:chExt cx="1701900" cy="341200"/>
          </a:xfrm>
        </p:grpSpPr>
        <p:grpSp>
          <p:nvGrpSpPr>
            <p:cNvPr id="99" name="Google Shape;99;p14"/>
            <p:cNvGrpSpPr/>
            <p:nvPr/>
          </p:nvGrpSpPr>
          <p:grpSpPr>
            <a:xfrm>
              <a:off x="4234632" y="6027258"/>
              <a:ext cx="1077283" cy="330123"/>
              <a:chOff x="4234632" y="6027258"/>
              <a:chExt cx="1077283" cy="330123"/>
            </a:xfrm>
          </p:grpSpPr>
          <p:sp>
            <p:nvSpPr>
              <p:cNvPr id="100" name="Google Shape;100;p14"/>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01" name="Google Shape;101;p14"/>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02" name="Google Shape;102;p14"/>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03" name="Google Shape;103;p14"/>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04" name="Google Shape;104;p14"/>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5">
    <p:bg>
      <p:bgPr>
        <a:solidFill>
          <a:srgbClr val="EFEBF4"/>
        </a:solidFill>
      </p:bgPr>
    </p:bg>
    <p:spTree>
      <p:nvGrpSpPr>
        <p:cNvPr id="105" name="Shape 105"/>
        <p:cNvGrpSpPr/>
        <p:nvPr/>
      </p:nvGrpSpPr>
      <p:grpSpPr>
        <a:xfrm>
          <a:off x="0" y="0"/>
          <a:ext cx="0" cy="0"/>
          <a:chOff x="0" y="0"/>
          <a:chExt cx="0" cy="0"/>
        </a:xfrm>
      </p:grpSpPr>
      <p:pic>
        <p:nvPicPr>
          <p:cNvPr id="106" name="Google Shape;106;p15"/>
          <p:cNvPicPr preferRelativeResize="0"/>
          <p:nvPr/>
        </p:nvPicPr>
        <p:blipFill rotWithShape="1">
          <a:blip r:embed="rId2">
            <a:alphaModFix amt="5000"/>
          </a:blip>
          <a:srcRect b="0" l="0" r="0" t="0"/>
          <a:stretch/>
        </p:blipFill>
        <p:spPr>
          <a:xfrm>
            <a:off x="0" y="1786"/>
            <a:ext cx="12185650" cy="6854428"/>
          </a:xfrm>
          <a:prstGeom prst="rect">
            <a:avLst/>
          </a:prstGeom>
          <a:noFill/>
          <a:ln>
            <a:noFill/>
          </a:ln>
        </p:spPr>
      </p:pic>
      <p:sp>
        <p:nvSpPr>
          <p:cNvPr id="107" name="Google Shape;107;p15"/>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108" name="Google Shape;108;p15"/>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AI IN YOUR DIGITAL WORLD</a:t>
            </a:r>
            <a:endParaRPr b="1" sz="600">
              <a:solidFill>
                <a:srgbClr val="D27805"/>
              </a:solidFill>
              <a:latin typeface="Montserrat SemiBold"/>
              <a:ea typeface="Montserrat SemiBold"/>
              <a:cs typeface="Montserrat SemiBold"/>
              <a:sym typeface="Montserrat SemiBold"/>
            </a:endParaRPr>
          </a:p>
        </p:txBody>
      </p:sp>
      <p:grpSp>
        <p:nvGrpSpPr>
          <p:cNvPr id="109" name="Google Shape;109;p15"/>
          <p:cNvGrpSpPr/>
          <p:nvPr/>
        </p:nvGrpSpPr>
        <p:grpSpPr>
          <a:xfrm>
            <a:off x="496249" y="6357031"/>
            <a:ext cx="504613" cy="101098"/>
            <a:chOff x="3610015" y="6016276"/>
            <a:chExt cx="1701900" cy="341200"/>
          </a:xfrm>
        </p:grpSpPr>
        <p:grpSp>
          <p:nvGrpSpPr>
            <p:cNvPr id="110" name="Google Shape;110;p15"/>
            <p:cNvGrpSpPr/>
            <p:nvPr/>
          </p:nvGrpSpPr>
          <p:grpSpPr>
            <a:xfrm>
              <a:off x="4234632" y="6027258"/>
              <a:ext cx="1077283" cy="330123"/>
              <a:chOff x="4234632" y="6027258"/>
              <a:chExt cx="1077283" cy="330123"/>
            </a:xfrm>
          </p:grpSpPr>
          <p:sp>
            <p:nvSpPr>
              <p:cNvPr id="111" name="Google Shape;111;p15"/>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12" name="Google Shape;112;p15"/>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13" name="Google Shape;113;p15"/>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14" name="Google Shape;114;p15"/>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15" name="Google Shape;115;p15"/>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6">
    <p:bg>
      <p:bgPr>
        <a:solidFill>
          <a:srgbClr val="4B0550"/>
        </a:solidFill>
      </p:bgPr>
    </p:bg>
    <p:spTree>
      <p:nvGrpSpPr>
        <p:cNvPr id="116" name="Shape 116"/>
        <p:cNvGrpSpPr/>
        <p:nvPr/>
      </p:nvGrpSpPr>
      <p:grpSpPr>
        <a:xfrm>
          <a:off x="0" y="0"/>
          <a:ext cx="0" cy="0"/>
          <a:chOff x="0" y="0"/>
          <a:chExt cx="0" cy="0"/>
        </a:xfrm>
      </p:grpSpPr>
      <p:pic>
        <p:nvPicPr>
          <p:cNvPr descr="A picture containing text&#10;&#10;Description automatically generated" id="117" name="Google Shape;117;p16"/>
          <p:cNvPicPr preferRelativeResize="0"/>
          <p:nvPr/>
        </p:nvPicPr>
        <p:blipFill rotWithShape="1">
          <a:blip r:embed="rId2">
            <a:alphaModFix amt="4000"/>
          </a:blip>
          <a:srcRect b="0" l="0" r="0" t="0"/>
          <a:stretch/>
        </p:blipFill>
        <p:spPr>
          <a:xfrm>
            <a:off x="0" y="0"/>
            <a:ext cx="12180230" cy="6858000"/>
          </a:xfrm>
          <a:prstGeom prst="rect">
            <a:avLst/>
          </a:prstGeom>
          <a:noFill/>
          <a:ln>
            <a:noFill/>
          </a:ln>
        </p:spPr>
      </p:pic>
      <p:sp>
        <p:nvSpPr>
          <p:cNvPr id="118" name="Google Shape;118;p16"/>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119" name="Google Shape;119;p16"/>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AI IN YOUR DIGITAL WORLD</a:t>
            </a:r>
            <a:endParaRPr b="1" sz="600">
              <a:solidFill>
                <a:srgbClr val="FFF8DD"/>
              </a:solidFill>
              <a:latin typeface="Montserrat SemiBold"/>
              <a:ea typeface="Montserrat SemiBold"/>
              <a:cs typeface="Montserrat SemiBold"/>
              <a:sym typeface="Montserrat SemiBold"/>
            </a:endParaRPr>
          </a:p>
        </p:txBody>
      </p:sp>
      <p:grpSp>
        <p:nvGrpSpPr>
          <p:cNvPr id="120" name="Google Shape;120;p16"/>
          <p:cNvGrpSpPr/>
          <p:nvPr/>
        </p:nvGrpSpPr>
        <p:grpSpPr>
          <a:xfrm>
            <a:off x="496249" y="6357031"/>
            <a:ext cx="504613" cy="101098"/>
            <a:chOff x="3610015" y="6016276"/>
            <a:chExt cx="1701900" cy="341200"/>
          </a:xfrm>
        </p:grpSpPr>
        <p:grpSp>
          <p:nvGrpSpPr>
            <p:cNvPr id="121" name="Google Shape;121;p16"/>
            <p:cNvGrpSpPr/>
            <p:nvPr/>
          </p:nvGrpSpPr>
          <p:grpSpPr>
            <a:xfrm>
              <a:off x="4234632" y="6027258"/>
              <a:ext cx="1077283" cy="330123"/>
              <a:chOff x="4234632" y="6027258"/>
              <a:chExt cx="1077283" cy="330123"/>
            </a:xfrm>
          </p:grpSpPr>
          <p:sp>
            <p:nvSpPr>
              <p:cNvPr id="122" name="Google Shape;122;p16"/>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23" name="Google Shape;123;p16"/>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24" name="Google Shape;124;p16"/>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25" name="Google Shape;125;p16"/>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26" name="Google Shape;126;p16"/>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7">
    <p:bg>
      <p:bgPr>
        <a:solidFill>
          <a:srgbClr val="EFEBF4"/>
        </a:solidFill>
      </p:bgPr>
    </p:bg>
    <p:spTree>
      <p:nvGrpSpPr>
        <p:cNvPr id="127" name="Shape 127"/>
        <p:cNvGrpSpPr/>
        <p:nvPr/>
      </p:nvGrpSpPr>
      <p:grpSpPr>
        <a:xfrm>
          <a:off x="0" y="0"/>
          <a:ext cx="0" cy="0"/>
          <a:chOff x="0" y="0"/>
          <a:chExt cx="0" cy="0"/>
        </a:xfrm>
      </p:grpSpPr>
      <p:pic>
        <p:nvPicPr>
          <p:cNvPr id="128" name="Google Shape;128;p17"/>
          <p:cNvPicPr preferRelativeResize="0"/>
          <p:nvPr/>
        </p:nvPicPr>
        <p:blipFill rotWithShape="1">
          <a:blip r:embed="rId2">
            <a:alphaModFix amt="5000"/>
          </a:blip>
          <a:srcRect b="0" l="0" r="0" t="0"/>
          <a:stretch/>
        </p:blipFill>
        <p:spPr>
          <a:xfrm>
            <a:off x="0" y="1786"/>
            <a:ext cx="12185650" cy="6854428"/>
          </a:xfrm>
          <a:prstGeom prst="rect">
            <a:avLst/>
          </a:prstGeom>
          <a:noFill/>
          <a:ln>
            <a:noFill/>
          </a:ln>
        </p:spPr>
      </p:pic>
      <p:sp>
        <p:nvSpPr>
          <p:cNvPr id="129" name="Google Shape;129;p17"/>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130" name="Google Shape;130;p17"/>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AI IN YOUR DIGITAL WORLD</a:t>
            </a:r>
            <a:endParaRPr b="1" sz="600">
              <a:solidFill>
                <a:srgbClr val="D27805"/>
              </a:solidFill>
              <a:latin typeface="Montserrat SemiBold"/>
              <a:ea typeface="Montserrat SemiBold"/>
              <a:cs typeface="Montserrat SemiBold"/>
              <a:sym typeface="Montserrat SemiBold"/>
            </a:endParaRPr>
          </a:p>
        </p:txBody>
      </p:sp>
      <p:grpSp>
        <p:nvGrpSpPr>
          <p:cNvPr id="131" name="Google Shape;131;p17"/>
          <p:cNvGrpSpPr/>
          <p:nvPr/>
        </p:nvGrpSpPr>
        <p:grpSpPr>
          <a:xfrm>
            <a:off x="496249" y="6357031"/>
            <a:ext cx="504613" cy="101098"/>
            <a:chOff x="3610015" y="6016276"/>
            <a:chExt cx="1701900" cy="341200"/>
          </a:xfrm>
        </p:grpSpPr>
        <p:grpSp>
          <p:nvGrpSpPr>
            <p:cNvPr id="132" name="Google Shape;132;p17"/>
            <p:cNvGrpSpPr/>
            <p:nvPr/>
          </p:nvGrpSpPr>
          <p:grpSpPr>
            <a:xfrm>
              <a:off x="4234632" y="6027258"/>
              <a:ext cx="1077283" cy="330123"/>
              <a:chOff x="4234632" y="6027258"/>
              <a:chExt cx="1077283" cy="330123"/>
            </a:xfrm>
          </p:grpSpPr>
          <p:sp>
            <p:nvSpPr>
              <p:cNvPr id="133" name="Google Shape;133;p17"/>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34" name="Google Shape;134;p17"/>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35" name="Google Shape;135;p17"/>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36" name="Google Shape;136;p17"/>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37" name="Google Shape;137;p17"/>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8">
    <p:bg>
      <p:bgPr>
        <a:solidFill>
          <a:srgbClr val="733279"/>
        </a:solidFill>
      </p:bgPr>
    </p:bg>
    <p:spTree>
      <p:nvGrpSpPr>
        <p:cNvPr id="138" name="Shape 138"/>
        <p:cNvGrpSpPr/>
        <p:nvPr/>
      </p:nvGrpSpPr>
      <p:grpSpPr>
        <a:xfrm>
          <a:off x="0" y="0"/>
          <a:ext cx="0" cy="0"/>
          <a:chOff x="0" y="0"/>
          <a:chExt cx="0" cy="0"/>
        </a:xfrm>
      </p:grpSpPr>
      <p:pic>
        <p:nvPicPr>
          <p:cNvPr descr="A picture containing text&#10;&#10;Description automatically generated" id="139" name="Google Shape;139;p18"/>
          <p:cNvPicPr preferRelativeResize="0"/>
          <p:nvPr/>
        </p:nvPicPr>
        <p:blipFill rotWithShape="1">
          <a:blip r:embed="rId2">
            <a:alphaModFix amt="3000"/>
          </a:blip>
          <a:srcRect b="0" l="0" r="0" t="0"/>
          <a:stretch/>
        </p:blipFill>
        <p:spPr>
          <a:xfrm>
            <a:off x="2710" y="0"/>
            <a:ext cx="12180235" cy="6858000"/>
          </a:xfrm>
          <a:prstGeom prst="rect">
            <a:avLst/>
          </a:prstGeom>
          <a:noFill/>
          <a:ln>
            <a:noFill/>
          </a:ln>
        </p:spPr>
      </p:pic>
      <p:sp>
        <p:nvSpPr>
          <p:cNvPr id="140" name="Google Shape;140;p18"/>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141" name="Google Shape;141;p18"/>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AI IN YOUR DIGITAL WORLD</a:t>
            </a:r>
            <a:endParaRPr b="1" sz="600">
              <a:solidFill>
                <a:srgbClr val="D27805"/>
              </a:solidFill>
              <a:latin typeface="Montserrat SemiBold"/>
              <a:ea typeface="Montserrat SemiBold"/>
              <a:cs typeface="Montserrat SemiBold"/>
              <a:sym typeface="Montserrat SemiBold"/>
            </a:endParaRPr>
          </a:p>
        </p:txBody>
      </p:sp>
      <p:grpSp>
        <p:nvGrpSpPr>
          <p:cNvPr id="142" name="Google Shape;142;p18"/>
          <p:cNvGrpSpPr/>
          <p:nvPr/>
        </p:nvGrpSpPr>
        <p:grpSpPr>
          <a:xfrm>
            <a:off x="496249" y="6357031"/>
            <a:ext cx="504613" cy="101098"/>
            <a:chOff x="3610015" y="6016276"/>
            <a:chExt cx="1701900" cy="341200"/>
          </a:xfrm>
        </p:grpSpPr>
        <p:grpSp>
          <p:nvGrpSpPr>
            <p:cNvPr id="143" name="Google Shape;143;p18"/>
            <p:cNvGrpSpPr/>
            <p:nvPr/>
          </p:nvGrpSpPr>
          <p:grpSpPr>
            <a:xfrm>
              <a:off x="4234632" y="6027258"/>
              <a:ext cx="1077283" cy="330123"/>
              <a:chOff x="4234632" y="6027258"/>
              <a:chExt cx="1077283" cy="330123"/>
            </a:xfrm>
          </p:grpSpPr>
          <p:sp>
            <p:nvSpPr>
              <p:cNvPr id="144" name="Google Shape;144;p18"/>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45" name="Google Shape;145;p18"/>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46" name="Google Shape;146;p18"/>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47" name="Google Shape;147;p18"/>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48" name="Google Shape;148;p18"/>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9">
    <p:bg>
      <p:bgPr>
        <a:solidFill>
          <a:srgbClr val="EFEBF4"/>
        </a:solidFill>
      </p:bgPr>
    </p:bg>
    <p:spTree>
      <p:nvGrpSpPr>
        <p:cNvPr id="149" name="Shape 149"/>
        <p:cNvGrpSpPr/>
        <p:nvPr/>
      </p:nvGrpSpPr>
      <p:grpSpPr>
        <a:xfrm>
          <a:off x="0" y="0"/>
          <a:ext cx="0" cy="0"/>
          <a:chOff x="0" y="0"/>
          <a:chExt cx="0" cy="0"/>
        </a:xfrm>
      </p:grpSpPr>
      <p:pic>
        <p:nvPicPr>
          <p:cNvPr descr="A picture containing text&#10;&#10;Description automatically generated" id="150" name="Google Shape;150;p19"/>
          <p:cNvPicPr preferRelativeResize="0"/>
          <p:nvPr/>
        </p:nvPicPr>
        <p:blipFill rotWithShape="1">
          <a:blip r:embed="rId2">
            <a:alphaModFix amt="6000"/>
          </a:blip>
          <a:srcRect b="0" l="0" r="0" t="0"/>
          <a:stretch/>
        </p:blipFill>
        <p:spPr>
          <a:xfrm>
            <a:off x="0" y="0"/>
            <a:ext cx="12180230" cy="6858000"/>
          </a:xfrm>
          <a:prstGeom prst="rect">
            <a:avLst/>
          </a:prstGeom>
          <a:noFill/>
          <a:ln>
            <a:noFill/>
          </a:ln>
        </p:spPr>
      </p:pic>
      <p:sp>
        <p:nvSpPr>
          <p:cNvPr id="151" name="Google Shape;151;p19"/>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152" name="Google Shape;152;p19"/>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AI IN YOUR DIGITAL WORLD</a:t>
            </a:r>
            <a:endParaRPr b="1" sz="600">
              <a:solidFill>
                <a:srgbClr val="D27805"/>
              </a:solidFill>
              <a:latin typeface="Montserrat SemiBold"/>
              <a:ea typeface="Montserrat SemiBold"/>
              <a:cs typeface="Montserrat SemiBold"/>
              <a:sym typeface="Montserrat SemiBold"/>
            </a:endParaRPr>
          </a:p>
        </p:txBody>
      </p:sp>
      <p:grpSp>
        <p:nvGrpSpPr>
          <p:cNvPr id="153" name="Google Shape;153;p19"/>
          <p:cNvGrpSpPr/>
          <p:nvPr/>
        </p:nvGrpSpPr>
        <p:grpSpPr>
          <a:xfrm>
            <a:off x="496249" y="6357031"/>
            <a:ext cx="504613" cy="101098"/>
            <a:chOff x="3610015" y="6016276"/>
            <a:chExt cx="1701900" cy="341200"/>
          </a:xfrm>
        </p:grpSpPr>
        <p:grpSp>
          <p:nvGrpSpPr>
            <p:cNvPr id="154" name="Google Shape;154;p19"/>
            <p:cNvGrpSpPr/>
            <p:nvPr/>
          </p:nvGrpSpPr>
          <p:grpSpPr>
            <a:xfrm>
              <a:off x="4234632" y="6027258"/>
              <a:ext cx="1077283" cy="330123"/>
              <a:chOff x="4234632" y="6027258"/>
              <a:chExt cx="1077283" cy="330123"/>
            </a:xfrm>
          </p:grpSpPr>
          <p:sp>
            <p:nvSpPr>
              <p:cNvPr id="155" name="Google Shape;155;p19"/>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56" name="Google Shape;156;p19"/>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57" name="Google Shape;157;p19"/>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58" name="Google Shape;158;p19"/>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59" name="Google Shape;159;p19"/>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0">
    <p:bg>
      <p:bgPr>
        <a:solidFill>
          <a:srgbClr val="EFEBF4"/>
        </a:solidFill>
      </p:bgPr>
    </p:bg>
    <p:spTree>
      <p:nvGrpSpPr>
        <p:cNvPr id="160" name="Shape 160"/>
        <p:cNvGrpSpPr/>
        <p:nvPr/>
      </p:nvGrpSpPr>
      <p:grpSpPr>
        <a:xfrm>
          <a:off x="0" y="0"/>
          <a:ext cx="0" cy="0"/>
          <a:chOff x="0" y="0"/>
          <a:chExt cx="0" cy="0"/>
        </a:xfrm>
      </p:grpSpPr>
      <p:sp>
        <p:nvSpPr>
          <p:cNvPr id="161" name="Google Shape;161;p20"/>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162" name="Google Shape;162;p20"/>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AI IN YOUR DIGITAL WORLD</a:t>
            </a:r>
            <a:endParaRPr b="1" sz="600">
              <a:solidFill>
                <a:srgbClr val="D27805"/>
              </a:solidFill>
              <a:latin typeface="Montserrat SemiBold"/>
              <a:ea typeface="Montserrat SemiBold"/>
              <a:cs typeface="Montserrat SemiBold"/>
              <a:sym typeface="Montserrat SemiBold"/>
            </a:endParaRPr>
          </a:p>
        </p:txBody>
      </p:sp>
      <p:grpSp>
        <p:nvGrpSpPr>
          <p:cNvPr id="163" name="Google Shape;163;p20"/>
          <p:cNvGrpSpPr/>
          <p:nvPr/>
        </p:nvGrpSpPr>
        <p:grpSpPr>
          <a:xfrm>
            <a:off x="496249" y="6357031"/>
            <a:ext cx="504613" cy="101098"/>
            <a:chOff x="3610015" y="6016276"/>
            <a:chExt cx="1701900" cy="341200"/>
          </a:xfrm>
        </p:grpSpPr>
        <p:grpSp>
          <p:nvGrpSpPr>
            <p:cNvPr id="164" name="Google Shape;164;p20"/>
            <p:cNvGrpSpPr/>
            <p:nvPr/>
          </p:nvGrpSpPr>
          <p:grpSpPr>
            <a:xfrm>
              <a:off x="4234632" y="6027258"/>
              <a:ext cx="1077283" cy="330123"/>
              <a:chOff x="4234632" y="6027258"/>
              <a:chExt cx="1077283" cy="330123"/>
            </a:xfrm>
          </p:grpSpPr>
          <p:sp>
            <p:nvSpPr>
              <p:cNvPr id="165" name="Google Shape;165;p20"/>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66" name="Google Shape;166;p20"/>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67" name="Google Shape;167;p20"/>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68" name="Google Shape;168;p20"/>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69" name="Google Shape;169;p20"/>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1">
    <p:bg>
      <p:bgPr>
        <a:solidFill>
          <a:srgbClr val="4B0550"/>
        </a:solidFill>
      </p:bgPr>
    </p:bg>
    <p:spTree>
      <p:nvGrpSpPr>
        <p:cNvPr id="170" name="Shape 170"/>
        <p:cNvGrpSpPr/>
        <p:nvPr/>
      </p:nvGrpSpPr>
      <p:grpSpPr>
        <a:xfrm>
          <a:off x="0" y="0"/>
          <a:ext cx="0" cy="0"/>
          <a:chOff x="0" y="0"/>
          <a:chExt cx="0" cy="0"/>
        </a:xfrm>
      </p:grpSpPr>
      <p:sp>
        <p:nvSpPr>
          <p:cNvPr id="171" name="Google Shape;171;p21"/>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172" name="Google Shape;172;p21"/>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AI IN YOUR DIGITAL WORLD</a:t>
            </a:r>
            <a:endParaRPr b="1" sz="600">
              <a:solidFill>
                <a:srgbClr val="FFF8DD"/>
              </a:solidFill>
              <a:latin typeface="Montserrat SemiBold"/>
              <a:ea typeface="Montserrat SemiBold"/>
              <a:cs typeface="Montserrat SemiBold"/>
              <a:sym typeface="Montserrat SemiBold"/>
            </a:endParaRPr>
          </a:p>
        </p:txBody>
      </p:sp>
      <p:grpSp>
        <p:nvGrpSpPr>
          <p:cNvPr id="173" name="Google Shape;173;p21"/>
          <p:cNvGrpSpPr/>
          <p:nvPr/>
        </p:nvGrpSpPr>
        <p:grpSpPr>
          <a:xfrm>
            <a:off x="496249" y="6357031"/>
            <a:ext cx="504613" cy="101098"/>
            <a:chOff x="3610015" y="6016276"/>
            <a:chExt cx="1701900" cy="341200"/>
          </a:xfrm>
        </p:grpSpPr>
        <p:grpSp>
          <p:nvGrpSpPr>
            <p:cNvPr id="174" name="Google Shape;174;p21"/>
            <p:cNvGrpSpPr/>
            <p:nvPr/>
          </p:nvGrpSpPr>
          <p:grpSpPr>
            <a:xfrm>
              <a:off x="4234632" y="6027258"/>
              <a:ext cx="1077283" cy="330123"/>
              <a:chOff x="4234632" y="6027258"/>
              <a:chExt cx="1077283" cy="330123"/>
            </a:xfrm>
          </p:grpSpPr>
          <p:sp>
            <p:nvSpPr>
              <p:cNvPr id="175" name="Google Shape;175;p21"/>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76" name="Google Shape;176;p21"/>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77" name="Google Shape;177;p21"/>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78" name="Google Shape;178;p21"/>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79" name="Google Shape;179;p21"/>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cSld name="Moduel">
    <p:spTree>
      <p:nvGrpSpPr>
        <p:cNvPr id="181" name="Shape 181"/>
        <p:cNvGrpSpPr/>
        <p:nvPr/>
      </p:nvGrpSpPr>
      <p:grpSpPr>
        <a:xfrm>
          <a:off x="0" y="0"/>
          <a:ext cx="0" cy="0"/>
          <a:chOff x="0" y="0"/>
          <a:chExt cx="0" cy="0"/>
        </a:xfrm>
      </p:grpSpPr>
      <p:sp>
        <p:nvSpPr>
          <p:cNvPr id="182" name="Google Shape;182;p23"/>
          <p:cNvSpPr txBox="1"/>
          <p:nvPr>
            <p:ph idx="1" type="subTitle"/>
          </p:nvPr>
        </p:nvSpPr>
        <p:spPr>
          <a:xfrm>
            <a:off x="469400" y="6020867"/>
            <a:ext cx="1874700" cy="2067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200"/>
              <a:buFont typeface="Montserrat Medium"/>
              <a:buNone/>
              <a:defRPr b="0" i="0" sz="900" u="none" cap="none" strike="noStrike">
                <a:solidFill>
                  <a:srgbClr val="67788A"/>
                </a:solidFill>
                <a:latin typeface="Montserrat Medium"/>
                <a:ea typeface="Montserrat Medium"/>
                <a:cs typeface="Montserrat Medium"/>
                <a:sym typeface="Montserrat Medium"/>
              </a:defRPr>
            </a:lvl1pPr>
            <a:lvl2pPr lvl="1"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2pPr>
            <a:lvl3pPr lvl="2"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3pPr>
            <a:lvl4pPr lvl="3"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4pPr>
            <a:lvl5pPr lvl="4"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6pPr>
            <a:lvl7pPr lvl="6"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7pPr>
            <a:lvl8pPr lvl="7"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8pPr>
            <a:lvl9pPr lvl="8"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9pPr>
          </a:lstStyle>
          <a:p/>
        </p:txBody>
      </p:sp>
      <p:sp>
        <p:nvSpPr>
          <p:cNvPr id="183" name="Google Shape;183;p23"/>
          <p:cNvSpPr txBox="1"/>
          <p:nvPr>
            <p:ph type="ctrTitle"/>
          </p:nvPr>
        </p:nvSpPr>
        <p:spPr>
          <a:xfrm>
            <a:off x="466283" y="2432897"/>
            <a:ext cx="2749200" cy="996300"/>
          </a:xfrm>
          <a:prstGeom prst="rect">
            <a:avLst/>
          </a:prstGeom>
          <a:noFill/>
          <a:ln>
            <a:noFill/>
          </a:ln>
        </p:spPr>
        <p:txBody>
          <a:bodyPr anchorCtr="0" anchor="t" bIns="0" lIns="0" spcFirstLastPara="1" rIns="0" wrap="square" tIns="0">
            <a:noAutofit/>
          </a:bodyPr>
          <a:lstStyle>
            <a:lvl1pPr lvl="0" marR="0" algn="l">
              <a:lnSpc>
                <a:spcPct val="108000"/>
              </a:lnSpc>
              <a:spcBef>
                <a:spcPts val="0"/>
              </a:spcBef>
              <a:spcAft>
                <a:spcPts val="0"/>
              </a:spcAft>
              <a:buClr>
                <a:schemeClr val="lt2"/>
              </a:buClr>
              <a:buSzPts val="2800"/>
              <a:buFont typeface="Arial"/>
              <a:buNone/>
              <a:defRPr b="1" i="0" sz="3600" u="none" cap="none" strike="noStrike">
                <a:solidFill>
                  <a:srgbClr val="67788A"/>
                </a:solidFill>
                <a:latin typeface="Montserrat SemiBold"/>
                <a:ea typeface="Montserrat SemiBold"/>
                <a:cs typeface="Montserrat SemiBold"/>
                <a:sym typeface="Montserrat SemiBold"/>
              </a:defRPr>
            </a:lvl1pPr>
            <a:lvl2pPr lvl="1"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2pPr>
            <a:lvl3pPr lvl="2"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3pPr>
            <a:lvl4pPr lvl="3"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4pPr>
            <a:lvl5pPr lvl="4"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5pPr>
            <a:lvl6pPr lvl="5"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6pPr>
            <a:lvl7pPr lvl="6"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7pPr>
            <a:lvl8pPr lvl="7"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8pPr>
            <a:lvl9pPr lvl="8"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9pPr>
          </a:lstStyle>
          <a:p/>
        </p:txBody>
      </p:sp>
      <p:sp>
        <p:nvSpPr>
          <p:cNvPr id="184" name="Google Shape;184;p23"/>
          <p:cNvSpPr txBox="1"/>
          <p:nvPr>
            <p:ph idx="2" type="subTitle"/>
          </p:nvPr>
        </p:nvSpPr>
        <p:spPr>
          <a:xfrm>
            <a:off x="470856" y="2095897"/>
            <a:ext cx="2744700" cy="2169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300"/>
              <a:buFont typeface="Montserrat"/>
              <a:buNone/>
              <a:defRPr b="1" i="0" sz="1200" u="none" cap="none" strike="noStrike">
                <a:solidFill>
                  <a:srgbClr val="67788A"/>
                </a:solidFill>
                <a:latin typeface="Montserrat"/>
                <a:ea typeface="Montserrat"/>
                <a:cs typeface="Montserrat"/>
                <a:sym typeface="Montserrat"/>
              </a:defRPr>
            </a:lvl1pPr>
            <a:lvl2pPr lvl="1"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2pPr>
            <a:lvl3pPr lvl="2"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3pPr>
            <a:lvl4pPr lvl="3"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4pPr>
            <a:lvl5pPr lvl="4"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6pPr>
            <a:lvl7pPr lvl="6"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7pPr>
            <a:lvl8pPr lvl="7"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8pPr>
            <a:lvl9pPr lvl="8"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9pPr>
          </a:lstStyle>
          <a:p/>
        </p:txBody>
      </p:sp>
      <p:sp>
        <p:nvSpPr>
          <p:cNvPr id="185" name="Google Shape;185;p23"/>
          <p:cNvSpPr txBox="1"/>
          <p:nvPr>
            <p:ph idx="3" type="body"/>
          </p:nvPr>
        </p:nvSpPr>
        <p:spPr>
          <a:xfrm>
            <a:off x="469138" y="6227459"/>
            <a:ext cx="1875000" cy="241500"/>
          </a:xfrm>
          <a:prstGeom prst="rect">
            <a:avLst/>
          </a:prstGeom>
          <a:noFill/>
          <a:ln>
            <a:noFill/>
          </a:ln>
        </p:spPr>
        <p:txBody>
          <a:bodyPr anchorCtr="0" anchor="t" bIns="22850" lIns="45725" spcFirstLastPara="1" rIns="45725" wrap="square" tIns="22850">
            <a:normAutofit/>
          </a:bodyPr>
          <a:lstStyle>
            <a:lvl1pPr indent="-241300" lvl="0" marL="457200" marR="0" algn="l">
              <a:lnSpc>
                <a:spcPct val="129000"/>
              </a:lnSpc>
              <a:spcBef>
                <a:spcPts val="0"/>
              </a:spcBef>
              <a:spcAft>
                <a:spcPts val="0"/>
              </a:spcAft>
              <a:buClr>
                <a:srgbClr val="1C2B33"/>
              </a:buClr>
              <a:buSzPts val="200"/>
              <a:buFont typeface="Montserrat"/>
              <a:buChar char="•"/>
              <a:defRPr b="0" i="0" sz="900" u="none" cap="none" strike="noStrike">
                <a:solidFill>
                  <a:srgbClr val="67788A"/>
                </a:solidFill>
                <a:latin typeface="Montserrat"/>
                <a:ea typeface="Montserrat"/>
                <a:cs typeface="Montserrat"/>
                <a:sym typeface="Montserrat"/>
              </a:defRPr>
            </a:lvl1pPr>
            <a:lvl2pPr indent="-292100" lvl="1" marL="9144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2pPr>
            <a:lvl3pPr indent="-292100" lvl="2" marL="13716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3pPr>
            <a:lvl4pPr indent="-292100" lvl="3" marL="18288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4pPr>
            <a:lvl5pPr indent="-292100" lvl="4" marL="22860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5pPr>
            <a:lvl6pPr indent="-228600" lvl="5" marL="2743200" marR="0" algn="l">
              <a:lnSpc>
                <a:spcPct val="100000"/>
              </a:lnSpc>
              <a:spcBef>
                <a:spcPts val="60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6pPr>
            <a:lvl7pPr indent="-228600" lvl="6" marL="32004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7pPr>
            <a:lvl8pPr indent="-228600" lvl="7" marL="36576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8pPr>
            <a:lvl9pPr indent="-228600" lvl="8" marL="41148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sson Cover">
  <p:cSld name="Lesson Cover">
    <p:spTree>
      <p:nvGrpSpPr>
        <p:cNvPr id="186" name="Shape 186"/>
        <p:cNvGrpSpPr/>
        <p:nvPr/>
      </p:nvGrpSpPr>
      <p:grpSpPr>
        <a:xfrm>
          <a:off x="0" y="0"/>
          <a:ext cx="0" cy="0"/>
          <a:chOff x="0" y="0"/>
          <a:chExt cx="0" cy="0"/>
        </a:xfrm>
      </p:grpSpPr>
      <p:sp>
        <p:nvSpPr>
          <p:cNvPr id="187" name="Google Shape;187;p24"/>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188" name="Google Shape;188;p24"/>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100"/>
              <a:buFont typeface="Arial"/>
              <a:buNone/>
            </a:pPr>
            <a:r>
              <a:rPr b="1" lang="en-US" sz="600">
                <a:solidFill>
                  <a:srgbClr val="733279"/>
                </a:solidFill>
                <a:latin typeface="Optimistic Display"/>
                <a:ea typeface="Optimistic Display"/>
                <a:cs typeface="Optimistic Display"/>
                <a:sym typeface="Optimistic Display"/>
              </a:rPr>
              <a:t>AI IN YOUR DIGITAL WORLD</a:t>
            </a:r>
            <a:endParaRPr b="1" i="0" sz="700" u="none" cap="none" strike="noStrike">
              <a:solidFill>
                <a:srgbClr val="733279"/>
              </a:solidFill>
              <a:latin typeface="Optimistic Display"/>
              <a:ea typeface="Optimistic Display"/>
              <a:cs typeface="Optimistic Display"/>
              <a:sym typeface="Optimistic Display"/>
            </a:endParaRPr>
          </a:p>
        </p:txBody>
      </p:sp>
      <p:grpSp>
        <p:nvGrpSpPr>
          <p:cNvPr id="189" name="Google Shape;189;p24"/>
          <p:cNvGrpSpPr/>
          <p:nvPr/>
        </p:nvGrpSpPr>
        <p:grpSpPr>
          <a:xfrm>
            <a:off x="496249" y="6357031"/>
            <a:ext cx="504613" cy="101098"/>
            <a:chOff x="3610015" y="6016276"/>
            <a:chExt cx="1701900" cy="341200"/>
          </a:xfrm>
        </p:grpSpPr>
        <p:grpSp>
          <p:nvGrpSpPr>
            <p:cNvPr id="190" name="Google Shape;190;p24"/>
            <p:cNvGrpSpPr/>
            <p:nvPr/>
          </p:nvGrpSpPr>
          <p:grpSpPr>
            <a:xfrm>
              <a:off x="4234632" y="6027258"/>
              <a:ext cx="1077283" cy="330123"/>
              <a:chOff x="4234632" y="6027258"/>
              <a:chExt cx="1077283" cy="330123"/>
            </a:xfrm>
          </p:grpSpPr>
          <p:sp>
            <p:nvSpPr>
              <p:cNvPr id="191" name="Google Shape;191;p24"/>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92" name="Google Shape;192;p24"/>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93" name="Google Shape;193;p24"/>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194" name="Google Shape;194;p24"/>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195" name="Google Shape;195;p24"/>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p:bg>
      <p:bgPr>
        <a:solidFill>
          <a:srgbClr val="4B0550"/>
        </a:solidFill>
      </p:bgPr>
    </p:bg>
    <p:spTree>
      <p:nvGrpSpPr>
        <p:cNvPr id="196" name="Shape 196"/>
        <p:cNvGrpSpPr/>
        <p:nvPr/>
      </p:nvGrpSpPr>
      <p:grpSpPr>
        <a:xfrm>
          <a:off x="0" y="0"/>
          <a:ext cx="0" cy="0"/>
          <a:chOff x="0" y="0"/>
          <a:chExt cx="0" cy="0"/>
        </a:xfrm>
      </p:grpSpPr>
      <p:pic>
        <p:nvPicPr>
          <p:cNvPr descr="A picture containing text&#10;&#10;Description automatically generated" id="197" name="Google Shape;197;p25"/>
          <p:cNvPicPr preferRelativeResize="0"/>
          <p:nvPr/>
        </p:nvPicPr>
        <p:blipFill rotWithShape="1">
          <a:blip r:embed="rId2">
            <a:alphaModFix amt="5000"/>
          </a:blip>
          <a:srcRect b="0" l="0" r="0" t="0"/>
          <a:stretch/>
        </p:blipFill>
        <p:spPr>
          <a:xfrm>
            <a:off x="2710" y="0"/>
            <a:ext cx="12180235" cy="6858000"/>
          </a:xfrm>
          <a:prstGeom prst="rect">
            <a:avLst/>
          </a:prstGeom>
          <a:noFill/>
          <a:ln>
            <a:noFill/>
          </a:ln>
        </p:spPr>
      </p:pic>
      <p:sp>
        <p:nvSpPr>
          <p:cNvPr id="198" name="Google Shape;198;p25"/>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199" name="Google Shape;199;p25"/>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100"/>
              <a:buFont typeface="Arial"/>
              <a:buNone/>
            </a:pPr>
            <a:r>
              <a:rPr b="1" lang="en-US" sz="600">
                <a:solidFill>
                  <a:srgbClr val="EFEBF4"/>
                </a:solidFill>
                <a:latin typeface="Optimistic Display"/>
                <a:ea typeface="Optimistic Display"/>
                <a:cs typeface="Optimistic Display"/>
                <a:sym typeface="Optimistic Display"/>
              </a:rPr>
              <a:t>الذكاء الاصطناعي في عالمك الرقمي</a:t>
            </a:r>
            <a:endParaRPr b="1" sz="600">
              <a:solidFill>
                <a:srgbClr val="EFEBF4"/>
              </a:solidFill>
              <a:latin typeface="Optimistic Display"/>
              <a:ea typeface="Optimistic Display"/>
              <a:cs typeface="Optimistic Display"/>
              <a:sym typeface="Optimistic Display"/>
            </a:endParaRPr>
          </a:p>
        </p:txBody>
      </p:sp>
      <p:grpSp>
        <p:nvGrpSpPr>
          <p:cNvPr id="200" name="Google Shape;200;p25"/>
          <p:cNvGrpSpPr/>
          <p:nvPr/>
        </p:nvGrpSpPr>
        <p:grpSpPr>
          <a:xfrm>
            <a:off x="496249" y="6357031"/>
            <a:ext cx="504613" cy="101098"/>
            <a:chOff x="3610015" y="6016276"/>
            <a:chExt cx="1701900" cy="341200"/>
          </a:xfrm>
        </p:grpSpPr>
        <p:grpSp>
          <p:nvGrpSpPr>
            <p:cNvPr id="201" name="Google Shape;201;p25"/>
            <p:cNvGrpSpPr/>
            <p:nvPr/>
          </p:nvGrpSpPr>
          <p:grpSpPr>
            <a:xfrm>
              <a:off x="4234632" y="6027258"/>
              <a:ext cx="1077283" cy="330123"/>
              <a:chOff x="4234632" y="6027258"/>
              <a:chExt cx="1077283" cy="330123"/>
            </a:xfrm>
          </p:grpSpPr>
          <p:sp>
            <p:nvSpPr>
              <p:cNvPr id="202" name="Google Shape;202;p25"/>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03" name="Google Shape;203;p25"/>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04" name="Google Shape;204;p25"/>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05" name="Google Shape;205;p25"/>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06" name="Google Shape;206;p25"/>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2">
    <p:bg>
      <p:bgPr>
        <a:solidFill>
          <a:srgbClr val="EFEBF4"/>
        </a:solidFill>
      </p:bgPr>
    </p:bg>
    <p:spTree>
      <p:nvGrpSpPr>
        <p:cNvPr id="207" name="Shape 207"/>
        <p:cNvGrpSpPr/>
        <p:nvPr/>
      </p:nvGrpSpPr>
      <p:grpSpPr>
        <a:xfrm>
          <a:off x="0" y="0"/>
          <a:ext cx="0" cy="0"/>
          <a:chOff x="0" y="0"/>
          <a:chExt cx="0" cy="0"/>
        </a:xfrm>
      </p:grpSpPr>
      <p:pic>
        <p:nvPicPr>
          <p:cNvPr descr="A picture containing text&#10;&#10;Description automatically generated" id="208" name="Google Shape;208;p26"/>
          <p:cNvPicPr preferRelativeResize="0"/>
          <p:nvPr/>
        </p:nvPicPr>
        <p:blipFill rotWithShape="1">
          <a:blip r:embed="rId2">
            <a:alphaModFix amt="11000"/>
          </a:blip>
          <a:srcRect b="0" l="0" r="0" t="0"/>
          <a:stretch/>
        </p:blipFill>
        <p:spPr>
          <a:xfrm>
            <a:off x="2710" y="0"/>
            <a:ext cx="12180235" cy="6858000"/>
          </a:xfrm>
          <a:prstGeom prst="rect">
            <a:avLst/>
          </a:prstGeom>
          <a:noFill/>
          <a:ln>
            <a:noFill/>
          </a:ln>
        </p:spPr>
      </p:pic>
      <p:sp>
        <p:nvSpPr>
          <p:cNvPr id="209" name="Google Shape;209;p26"/>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210" name="Google Shape;210;p26"/>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Optimistic Display"/>
                <a:ea typeface="Optimistic Display"/>
                <a:cs typeface="Optimistic Display"/>
                <a:sym typeface="Optimistic Display"/>
              </a:rPr>
              <a:t>الذكاء الاصطناعي في عالمك الرقمي</a:t>
            </a:r>
            <a:endParaRPr b="1" sz="600">
              <a:solidFill>
                <a:srgbClr val="733279"/>
              </a:solidFill>
              <a:latin typeface="Optimistic Display"/>
              <a:ea typeface="Optimistic Display"/>
              <a:cs typeface="Optimistic Display"/>
              <a:sym typeface="Optimistic Display"/>
            </a:endParaRPr>
          </a:p>
        </p:txBody>
      </p:sp>
      <p:grpSp>
        <p:nvGrpSpPr>
          <p:cNvPr id="211" name="Google Shape;211;p26"/>
          <p:cNvGrpSpPr/>
          <p:nvPr/>
        </p:nvGrpSpPr>
        <p:grpSpPr>
          <a:xfrm>
            <a:off x="496249" y="6357031"/>
            <a:ext cx="504613" cy="101098"/>
            <a:chOff x="3610015" y="6016276"/>
            <a:chExt cx="1701900" cy="341200"/>
          </a:xfrm>
        </p:grpSpPr>
        <p:grpSp>
          <p:nvGrpSpPr>
            <p:cNvPr id="212" name="Google Shape;212;p26"/>
            <p:cNvGrpSpPr/>
            <p:nvPr/>
          </p:nvGrpSpPr>
          <p:grpSpPr>
            <a:xfrm>
              <a:off x="4234632" y="6027258"/>
              <a:ext cx="1077283" cy="330123"/>
              <a:chOff x="4234632" y="6027258"/>
              <a:chExt cx="1077283" cy="330123"/>
            </a:xfrm>
          </p:grpSpPr>
          <p:sp>
            <p:nvSpPr>
              <p:cNvPr id="213" name="Google Shape;213;p26"/>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14" name="Google Shape;214;p26"/>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15" name="Google Shape;215;p26"/>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16" name="Google Shape;216;p26"/>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17" name="Google Shape;217;p26"/>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1">
  <p:cSld name="1_M4 Lesson 2 2_1">
    <p:bg>
      <p:bgPr>
        <a:solidFill>
          <a:srgbClr val="EFEBF4"/>
        </a:solidFill>
      </p:bgPr>
    </p:bg>
    <p:spTree>
      <p:nvGrpSpPr>
        <p:cNvPr id="218" name="Shape 218"/>
        <p:cNvGrpSpPr/>
        <p:nvPr/>
      </p:nvGrpSpPr>
      <p:grpSpPr>
        <a:xfrm>
          <a:off x="0" y="0"/>
          <a:ext cx="0" cy="0"/>
          <a:chOff x="0" y="0"/>
          <a:chExt cx="0" cy="0"/>
        </a:xfrm>
      </p:grpSpPr>
      <p:sp>
        <p:nvSpPr>
          <p:cNvPr id="219" name="Google Shape;219;p27"/>
          <p:cNvSpPr/>
          <p:nvPr/>
        </p:nvSpPr>
        <p:spPr>
          <a:xfrm>
            <a:off x="0" y="3158500"/>
            <a:ext cx="12192000" cy="3699300"/>
          </a:xfrm>
          <a:prstGeom prst="rect">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descr="A picture containing text&#10;&#10;Description automatically generated" id="220" name="Google Shape;220;p27"/>
          <p:cNvPicPr preferRelativeResize="0"/>
          <p:nvPr/>
        </p:nvPicPr>
        <p:blipFill rotWithShape="1">
          <a:blip r:embed="rId2">
            <a:alphaModFix amt="11000"/>
          </a:blip>
          <a:srcRect b="0" l="0" r="0" t="0"/>
          <a:stretch/>
        </p:blipFill>
        <p:spPr>
          <a:xfrm>
            <a:off x="2710" y="0"/>
            <a:ext cx="12180235" cy="6858000"/>
          </a:xfrm>
          <a:prstGeom prst="rect">
            <a:avLst/>
          </a:prstGeom>
          <a:noFill/>
          <a:ln>
            <a:noFill/>
          </a:ln>
        </p:spPr>
      </p:pic>
      <p:sp>
        <p:nvSpPr>
          <p:cNvPr id="221" name="Google Shape;221;p27"/>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chemeClr val="lt2"/>
                </a:solidFill>
                <a:latin typeface="Montserrat SemiBold"/>
                <a:ea typeface="Montserrat SemiBold"/>
                <a:cs typeface="Montserrat SemiBold"/>
                <a:sym typeface="Montserrat SemiBold"/>
              </a:rPr>
              <a:t>‹#›</a:t>
            </a:fld>
            <a:endParaRPr b="1" i="0" sz="600" u="none" cap="none" strike="noStrike">
              <a:solidFill>
                <a:schemeClr val="lt2"/>
              </a:solidFill>
              <a:latin typeface="Montserrat SemiBold"/>
              <a:ea typeface="Montserrat SemiBold"/>
              <a:cs typeface="Montserrat SemiBold"/>
              <a:sym typeface="Montserrat SemiBold"/>
            </a:endParaRPr>
          </a:p>
        </p:txBody>
      </p:sp>
      <p:sp>
        <p:nvSpPr>
          <p:cNvPr id="222" name="Google Shape;222;p27"/>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chemeClr val="lt2"/>
                </a:solidFill>
                <a:latin typeface="Optimistic Display"/>
                <a:ea typeface="Optimistic Display"/>
                <a:cs typeface="Optimistic Display"/>
                <a:sym typeface="Optimistic Display"/>
              </a:rPr>
              <a:t>الذكاء الاصطناعي في عالمك الرقمي</a:t>
            </a:r>
            <a:endParaRPr b="1" sz="600">
              <a:solidFill>
                <a:schemeClr val="lt2"/>
              </a:solidFill>
              <a:latin typeface="Optimistic Display"/>
              <a:ea typeface="Optimistic Display"/>
              <a:cs typeface="Optimistic Display"/>
              <a:sym typeface="Optimistic Display"/>
            </a:endParaRPr>
          </a:p>
        </p:txBody>
      </p:sp>
      <p:grpSp>
        <p:nvGrpSpPr>
          <p:cNvPr id="223" name="Google Shape;223;p27"/>
          <p:cNvGrpSpPr/>
          <p:nvPr/>
        </p:nvGrpSpPr>
        <p:grpSpPr>
          <a:xfrm>
            <a:off x="496249" y="6357031"/>
            <a:ext cx="504613" cy="101098"/>
            <a:chOff x="3610015" y="6016276"/>
            <a:chExt cx="1701900" cy="341200"/>
          </a:xfrm>
        </p:grpSpPr>
        <p:grpSp>
          <p:nvGrpSpPr>
            <p:cNvPr id="224" name="Google Shape;224;p27"/>
            <p:cNvGrpSpPr/>
            <p:nvPr/>
          </p:nvGrpSpPr>
          <p:grpSpPr>
            <a:xfrm>
              <a:off x="4234632" y="6027258"/>
              <a:ext cx="1077283" cy="330123"/>
              <a:chOff x="4234632" y="6027258"/>
              <a:chExt cx="1077283" cy="330123"/>
            </a:xfrm>
          </p:grpSpPr>
          <p:sp>
            <p:nvSpPr>
              <p:cNvPr id="225" name="Google Shape;225;p27"/>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2"/>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26" name="Google Shape;226;p27"/>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2"/>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27" name="Google Shape;227;p27"/>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2"/>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28" name="Google Shape;228;p27"/>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2"/>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29" name="Google Shape;229;p27"/>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2"/>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3">
    <p:bg>
      <p:bgPr>
        <a:solidFill>
          <a:srgbClr val="EFEBF4"/>
        </a:solidFill>
      </p:bgPr>
    </p:bg>
    <p:spTree>
      <p:nvGrpSpPr>
        <p:cNvPr id="230" name="Shape 230"/>
        <p:cNvGrpSpPr/>
        <p:nvPr/>
      </p:nvGrpSpPr>
      <p:grpSpPr>
        <a:xfrm>
          <a:off x="0" y="0"/>
          <a:ext cx="0" cy="0"/>
          <a:chOff x="0" y="0"/>
          <a:chExt cx="0" cy="0"/>
        </a:xfrm>
      </p:grpSpPr>
      <p:pic>
        <p:nvPicPr>
          <p:cNvPr descr="A picture containing text&#10;&#10;Description automatically generated" id="231" name="Google Shape;231;p28"/>
          <p:cNvPicPr preferRelativeResize="0"/>
          <p:nvPr/>
        </p:nvPicPr>
        <p:blipFill rotWithShape="1">
          <a:blip r:embed="rId2">
            <a:alphaModFix amt="6000"/>
          </a:blip>
          <a:srcRect b="0" l="0" r="0" t="0"/>
          <a:stretch/>
        </p:blipFill>
        <p:spPr>
          <a:xfrm>
            <a:off x="0" y="0"/>
            <a:ext cx="12180230" cy="6858000"/>
          </a:xfrm>
          <a:prstGeom prst="rect">
            <a:avLst/>
          </a:prstGeom>
          <a:noFill/>
          <a:ln>
            <a:noFill/>
          </a:ln>
        </p:spPr>
      </p:pic>
      <p:sp>
        <p:nvSpPr>
          <p:cNvPr id="232" name="Google Shape;232;p28"/>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233" name="Google Shape;233;p28"/>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Optimistic Display"/>
                <a:ea typeface="Optimistic Display"/>
                <a:cs typeface="Optimistic Display"/>
                <a:sym typeface="Optimistic Display"/>
              </a:rPr>
              <a:t>الذكاء الاصطناعي في عالمك الرقمي</a:t>
            </a:r>
            <a:endParaRPr b="1" sz="600">
              <a:solidFill>
                <a:srgbClr val="733279"/>
              </a:solidFill>
              <a:latin typeface="Optimistic Display"/>
              <a:ea typeface="Optimistic Display"/>
              <a:cs typeface="Optimistic Display"/>
              <a:sym typeface="Optimistic Display"/>
            </a:endParaRPr>
          </a:p>
        </p:txBody>
      </p:sp>
      <p:grpSp>
        <p:nvGrpSpPr>
          <p:cNvPr id="234" name="Google Shape;234;p28"/>
          <p:cNvGrpSpPr/>
          <p:nvPr/>
        </p:nvGrpSpPr>
        <p:grpSpPr>
          <a:xfrm>
            <a:off x="496249" y="6357031"/>
            <a:ext cx="504613" cy="101098"/>
            <a:chOff x="3610015" y="6016276"/>
            <a:chExt cx="1701900" cy="341200"/>
          </a:xfrm>
        </p:grpSpPr>
        <p:grpSp>
          <p:nvGrpSpPr>
            <p:cNvPr id="235" name="Google Shape;235;p28"/>
            <p:cNvGrpSpPr/>
            <p:nvPr/>
          </p:nvGrpSpPr>
          <p:grpSpPr>
            <a:xfrm>
              <a:off x="4234632" y="6027258"/>
              <a:ext cx="1077283" cy="330123"/>
              <a:chOff x="4234632" y="6027258"/>
              <a:chExt cx="1077283" cy="330123"/>
            </a:xfrm>
          </p:grpSpPr>
          <p:sp>
            <p:nvSpPr>
              <p:cNvPr id="236" name="Google Shape;236;p28"/>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37" name="Google Shape;237;p28"/>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38" name="Google Shape;238;p28"/>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39" name="Google Shape;239;p28"/>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40" name="Google Shape;240;p28"/>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4">
    <p:bg>
      <p:bgPr>
        <a:solidFill>
          <a:srgbClr val="4B0550"/>
        </a:solidFill>
      </p:bgPr>
    </p:bg>
    <p:spTree>
      <p:nvGrpSpPr>
        <p:cNvPr id="241" name="Shape 241"/>
        <p:cNvGrpSpPr/>
        <p:nvPr/>
      </p:nvGrpSpPr>
      <p:grpSpPr>
        <a:xfrm>
          <a:off x="0" y="0"/>
          <a:ext cx="0" cy="0"/>
          <a:chOff x="0" y="0"/>
          <a:chExt cx="0" cy="0"/>
        </a:xfrm>
      </p:grpSpPr>
      <p:pic>
        <p:nvPicPr>
          <p:cNvPr id="242" name="Google Shape;242;p29"/>
          <p:cNvPicPr preferRelativeResize="0"/>
          <p:nvPr/>
        </p:nvPicPr>
        <p:blipFill rotWithShape="1">
          <a:blip r:embed="rId2">
            <a:alphaModFix amt="5000"/>
          </a:blip>
          <a:srcRect b="0" l="0" r="0" t="0"/>
          <a:stretch/>
        </p:blipFill>
        <p:spPr>
          <a:xfrm>
            <a:off x="0" y="1786"/>
            <a:ext cx="12185650" cy="6854428"/>
          </a:xfrm>
          <a:prstGeom prst="rect">
            <a:avLst/>
          </a:prstGeom>
          <a:noFill/>
          <a:ln>
            <a:noFill/>
          </a:ln>
        </p:spPr>
      </p:pic>
      <p:sp>
        <p:nvSpPr>
          <p:cNvPr id="243" name="Google Shape;243;p29"/>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244" name="Google Shape;244;p29"/>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Optimistic Display"/>
                <a:ea typeface="Optimistic Display"/>
                <a:cs typeface="Optimistic Display"/>
                <a:sym typeface="Optimistic Display"/>
              </a:rPr>
              <a:t>الذكاء الاصطناعي في عالمك الرقمي</a:t>
            </a:r>
            <a:endParaRPr b="1" sz="600">
              <a:solidFill>
                <a:srgbClr val="EFEBF4"/>
              </a:solidFill>
              <a:latin typeface="Optimistic Display"/>
              <a:ea typeface="Optimistic Display"/>
              <a:cs typeface="Optimistic Display"/>
              <a:sym typeface="Optimistic Display"/>
            </a:endParaRPr>
          </a:p>
        </p:txBody>
      </p:sp>
      <p:grpSp>
        <p:nvGrpSpPr>
          <p:cNvPr id="245" name="Google Shape;245;p29"/>
          <p:cNvGrpSpPr/>
          <p:nvPr/>
        </p:nvGrpSpPr>
        <p:grpSpPr>
          <a:xfrm>
            <a:off x="496249" y="6357031"/>
            <a:ext cx="504613" cy="101098"/>
            <a:chOff x="3610015" y="6016276"/>
            <a:chExt cx="1701900" cy="341200"/>
          </a:xfrm>
        </p:grpSpPr>
        <p:grpSp>
          <p:nvGrpSpPr>
            <p:cNvPr id="246" name="Google Shape;246;p29"/>
            <p:cNvGrpSpPr/>
            <p:nvPr/>
          </p:nvGrpSpPr>
          <p:grpSpPr>
            <a:xfrm>
              <a:off x="4234632" y="6027258"/>
              <a:ext cx="1077283" cy="330123"/>
              <a:chOff x="4234632" y="6027258"/>
              <a:chExt cx="1077283" cy="330123"/>
            </a:xfrm>
          </p:grpSpPr>
          <p:sp>
            <p:nvSpPr>
              <p:cNvPr id="247" name="Google Shape;247;p29"/>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48" name="Google Shape;248;p29"/>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49" name="Google Shape;249;p29"/>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50" name="Google Shape;250;p29"/>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51" name="Google Shape;251;p29"/>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5">
    <p:bg>
      <p:bgPr>
        <a:solidFill>
          <a:srgbClr val="EFEBF4"/>
        </a:solidFill>
      </p:bgPr>
    </p:bg>
    <p:spTree>
      <p:nvGrpSpPr>
        <p:cNvPr id="252" name="Shape 252"/>
        <p:cNvGrpSpPr/>
        <p:nvPr/>
      </p:nvGrpSpPr>
      <p:grpSpPr>
        <a:xfrm>
          <a:off x="0" y="0"/>
          <a:ext cx="0" cy="0"/>
          <a:chOff x="0" y="0"/>
          <a:chExt cx="0" cy="0"/>
        </a:xfrm>
      </p:grpSpPr>
      <p:pic>
        <p:nvPicPr>
          <p:cNvPr id="253" name="Google Shape;253;p30"/>
          <p:cNvPicPr preferRelativeResize="0"/>
          <p:nvPr/>
        </p:nvPicPr>
        <p:blipFill rotWithShape="1">
          <a:blip r:embed="rId2">
            <a:alphaModFix amt="6000"/>
          </a:blip>
          <a:srcRect b="0" l="0" r="0" t="0"/>
          <a:stretch/>
        </p:blipFill>
        <p:spPr>
          <a:xfrm>
            <a:off x="0" y="1786"/>
            <a:ext cx="12185650" cy="6854428"/>
          </a:xfrm>
          <a:prstGeom prst="rect">
            <a:avLst/>
          </a:prstGeom>
          <a:noFill/>
          <a:ln>
            <a:noFill/>
          </a:ln>
        </p:spPr>
      </p:pic>
      <p:sp>
        <p:nvSpPr>
          <p:cNvPr id="254" name="Google Shape;254;p30"/>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255" name="Google Shape;255;p30"/>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Optimistic Display"/>
                <a:ea typeface="Optimistic Display"/>
                <a:cs typeface="Optimistic Display"/>
                <a:sym typeface="Optimistic Display"/>
              </a:rPr>
              <a:t>الذكاء الاصطناعي في عالمك الرقمي</a:t>
            </a:r>
            <a:endParaRPr b="1" sz="600">
              <a:solidFill>
                <a:srgbClr val="733279"/>
              </a:solidFill>
              <a:latin typeface="Optimistic Display"/>
              <a:ea typeface="Optimistic Display"/>
              <a:cs typeface="Optimistic Display"/>
              <a:sym typeface="Optimistic Display"/>
            </a:endParaRPr>
          </a:p>
        </p:txBody>
      </p:sp>
      <p:grpSp>
        <p:nvGrpSpPr>
          <p:cNvPr id="256" name="Google Shape;256;p30"/>
          <p:cNvGrpSpPr/>
          <p:nvPr/>
        </p:nvGrpSpPr>
        <p:grpSpPr>
          <a:xfrm>
            <a:off x="496249" y="6357031"/>
            <a:ext cx="504613" cy="101098"/>
            <a:chOff x="3610015" y="6016276"/>
            <a:chExt cx="1701900" cy="341200"/>
          </a:xfrm>
        </p:grpSpPr>
        <p:grpSp>
          <p:nvGrpSpPr>
            <p:cNvPr id="257" name="Google Shape;257;p30"/>
            <p:cNvGrpSpPr/>
            <p:nvPr/>
          </p:nvGrpSpPr>
          <p:grpSpPr>
            <a:xfrm>
              <a:off x="4234632" y="6027258"/>
              <a:ext cx="1077283" cy="330123"/>
              <a:chOff x="4234632" y="6027258"/>
              <a:chExt cx="1077283" cy="330123"/>
            </a:xfrm>
          </p:grpSpPr>
          <p:sp>
            <p:nvSpPr>
              <p:cNvPr id="258" name="Google Shape;258;p30"/>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59" name="Google Shape;259;p30"/>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60" name="Google Shape;260;p30"/>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61" name="Google Shape;261;p30"/>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62" name="Google Shape;262;p30"/>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6">
    <p:bg>
      <p:bgPr>
        <a:solidFill>
          <a:srgbClr val="4B0550"/>
        </a:solidFill>
      </p:bgPr>
    </p:bg>
    <p:spTree>
      <p:nvGrpSpPr>
        <p:cNvPr id="263" name="Shape 263"/>
        <p:cNvGrpSpPr/>
        <p:nvPr/>
      </p:nvGrpSpPr>
      <p:grpSpPr>
        <a:xfrm>
          <a:off x="0" y="0"/>
          <a:ext cx="0" cy="0"/>
          <a:chOff x="0" y="0"/>
          <a:chExt cx="0" cy="0"/>
        </a:xfrm>
      </p:grpSpPr>
      <p:pic>
        <p:nvPicPr>
          <p:cNvPr descr="A picture containing text&#10;&#10;Description automatically generated" id="264" name="Google Shape;264;p31"/>
          <p:cNvPicPr preferRelativeResize="0"/>
          <p:nvPr/>
        </p:nvPicPr>
        <p:blipFill rotWithShape="1">
          <a:blip r:embed="rId2">
            <a:alphaModFix amt="4000"/>
          </a:blip>
          <a:srcRect b="0" l="0" r="0" t="0"/>
          <a:stretch/>
        </p:blipFill>
        <p:spPr>
          <a:xfrm>
            <a:off x="0" y="0"/>
            <a:ext cx="12180230" cy="6858000"/>
          </a:xfrm>
          <a:prstGeom prst="rect">
            <a:avLst/>
          </a:prstGeom>
          <a:noFill/>
          <a:ln>
            <a:noFill/>
          </a:ln>
        </p:spPr>
      </p:pic>
      <p:sp>
        <p:nvSpPr>
          <p:cNvPr id="265" name="Google Shape;265;p31"/>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266" name="Google Shape;266;p31"/>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Optimistic Display"/>
                <a:ea typeface="Optimistic Display"/>
                <a:cs typeface="Optimistic Display"/>
                <a:sym typeface="Optimistic Display"/>
              </a:rPr>
              <a:t>الذكاء الاصطناعي في عالمك الرقمي</a:t>
            </a:r>
            <a:endParaRPr b="1" sz="600">
              <a:solidFill>
                <a:srgbClr val="EFEBF4"/>
              </a:solidFill>
              <a:latin typeface="Optimistic Display"/>
              <a:ea typeface="Optimistic Display"/>
              <a:cs typeface="Optimistic Display"/>
              <a:sym typeface="Optimistic Display"/>
            </a:endParaRPr>
          </a:p>
        </p:txBody>
      </p:sp>
      <p:grpSp>
        <p:nvGrpSpPr>
          <p:cNvPr id="267" name="Google Shape;267;p31"/>
          <p:cNvGrpSpPr/>
          <p:nvPr/>
        </p:nvGrpSpPr>
        <p:grpSpPr>
          <a:xfrm>
            <a:off x="496249" y="6357031"/>
            <a:ext cx="504613" cy="101098"/>
            <a:chOff x="3610015" y="6016276"/>
            <a:chExt cx="1701900" cy="341200"/>
          </a:xfrm>
        </p:grpSpPr>
        <p:grpSp>
          <p:nvGrpSpPr>
            <p:cNvPr id="268" name="Google Shape;268;p31"/>
            <p:cNvGrpSpPr/>
            <p:nvPr/>
          </p:nvGrpSpPr>
          <p:grpSpPr>
            <a:xfrm>
              <a:off x="4234632" y="6027258"/>
              <a:ext cx="1077283" cy="330123"/>
              <a:chOff x="4234632" y="6027258"/>
              <a:chExt cx="1077283" cy="330123"/>
            </a:xfrm>
          </p:grpSpPr>
          <p:sp>
            <p:nvSpPr>
              <p:cNvPr id="269" name="Google Shape;269;p31"/>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70" name="Google Shape;270;p31"/>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71" name="Google Shape;271;p31"/>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72" name="Google Shape;272;p31"/>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73" name="Google Shape;273;p31"/>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7">
    <p:bg>
      <p:bgPr>
        <a:solidFill>
          <a:srgbClr val="EFEBF4"/>
        </a:solidFill>
      </p:bgPr>
    </p:bg>
    <p:spTree>
      <p:nvGrpSpPr>
        <p:cNvPr id="274" name="Shape 274"/>
        <p:cNvGrpSpPr/>
        <p:nvPr/>
      </p:nvGrpSpPr>
      <p:grpSpPr>
        <a:xfrm>
          <a:off x="0" y="0"/>
          <a:ext cx="0" cy="0"/>
          <a:chOff x="0" y="0"/>
          <a:chExt cx="0" cy="0"/>
        </a:xfrm>
      </p:grpSpPr>
      <p:pic>
        <p:nvPicPr>
          <p:cNvPr id="275" name="Google Shape;275;p32"/>
          <p:cNvPicPr preferRelativeResize="0"/>
          <p:nvPr/>
        </p:nvPicPr>
        <p:blipFill rotWithShape="1">
          <a:blip r:embed="rId2">
            <a:alphaModFix amt="6000"/>
          </a:blip>
          <a:srcRect b="0" l="0" r="0" t="0"/>
          <a:stretch/>
        </p:blipFill>
        <p:spPr>
          <a:xfrm>
            <a:off x="0" y="1786"/>
            <a:ext cx="12185650" cy="6854428"/>
          </a:xfrm>
          <a:prstGeom prst="rect">
            <a:avLst/>
          </a:prstGeom>
          <a:noFill/>
          <a:ln>
            <a:noFill/>
          </a:ln>
        </p:spPr>
      </p:pic>
      <p:sp>
        <p:nvSpPr>
          <p:cNvPr id="276" name="Google Shape;276;p32"/>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277" name="Google Shape;277;p32"/>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Optimistic Display"/>
                <a:ea typeface="Optimistic Display"/>
                <a:cs typeface="Optimistic Display"/>
                <a:sym typeface="Optimistic Display"/>
              </a:rPr>
              <a:t>الذكاء الاصطناعي في عالمك الرقمي</a:t>
            </a:r>
            <a:endParaRPr b="1" sz="600">
              <a:solidFill>
                <a:srgbClr val="733279"/>
              </a:solidFill>
              <a:latin typeface="Optimistic Display"/>
              <a:ea typeface="Optimistic Display"/>
              <a:cs typeface="Optimistic Display"/>
              <a:sym typeface="Optimistic Display"/>
            </a:endParaRPr>
          </a:p>
        </p:txBody>
      </p:sp>
      <p:grpSp>
        <p:nvGrpSpPr>
          <p:cNvPr id="278" name="Google Shape;278;p32"/>
          <p:cNvGrpSpPr/>
          <p:nvPr/>
        </p:nvGrpSpPr>
        <p:grpSpPr>
          <a:xfrm>
            <a:off x="496249" y="6357031"/>
            <a:ext cx="504613" cy="101098"/>
            <a:chOff x="3610015" y="6016276"/>
            <a:chExt cx="1701900" cy="341200"/>
          </a:xfrm>
        </p:grpSpPr>
        <p:grpSp>
          <p:nvGrpSpPr>
            <p:cNvPr id="279" name="Google Shape;279;p32"/>
            <p:cNvGrpSpPr/>
            <p:nvPr/>
          </p:nvGrpSpPr>
          <p:grpSpPr>
            <a:xfrm>
              <a:off x="4234632" y="6027258"/>
              <a:ext cx="1077283" cy="330123"/>
              <a:chOff x="4234632" y="6027258"/>
              <a:chExt cx="1077283" cy="330123"/>
            </a:xfrm>
          </p:grpSpPr>
          <p:sp>
            <p:nvSpPr>
              <p:cNvPr id="280" name="Google Shape;280;p32"/>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81" name="Google Shape;281;p32"/>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82" name="Google Shape;282;p32"/>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83" name="Google Shape;283;p32"/>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84" name="Google Shape;284;p32"/>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8">
    <p:bg>
      <p:bgPr>
        <a:solidFill>
          <a:srgbClr val="4B0550"/>
        </a:solidFill>
      </p:bgPr>
    </p:bg>
    <p:spTree>
      <p:nvGrpSpPr>
        <p:cNvPr id="285" name="Shape 285"/>
        <p:cNvGrpSpPr/>
        <p:nvPr/>
      </p:nvGrpSpPr>
      <p:grpSpPr>
        <a:xfrm>
          <a:off x="0" y="0"/>
          <a:ext cx="0" cy="0"/>
          <a:chOff x="0" y="0"/>
          <a:chExt cx="0" cy="0"/>
        </a:xfrm>
      </p:grpSpPr>
      <p:pic>
        <p:nvPicPr>
          <p:cNvPr descr="A picture containing text&#10;&#10;Description automatically generated" id="286" name="Google Shape;286;p33"/>
          <p:cNvPicPr preferRelativeResize="0"/>
          <p:nvPr/>
        </p:nvPicPr>
        <p:blipFill rotWithShape="1">
          <a:blip r:embed="rId2">
            <a:alphaModFix amt="5000"/>
          </a:blip>
          <a:srcRect b="0" l="0" r="0" t="0"/>
          <a:stretch/>
        </p:blipFill>
        <p:spPr>
          <a:xfrm>
            <a:off x="2710" y="0"/>
            <a:ext cx="12180235" cy="6858000"/>
          </a:xfrm>
          <a:prstGeom prst="rect">
            <a:avLst/>
          </a:prstGeom>
          <a:noFill/>
          <a:ln>
            <a:noFill/>
          </a:ln>
        </p:spPr>
      </p:pic>
      <p:sp>
        <p:nvSpPr>
          <p:cNvPr id="287" name="Google Shape;287;p33"/>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288" name="Google Shape;288;p33"/>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Optimistic Display"/>
                <a:ea typeface="Optimistic Display"/>
                <a:cs typeface="Optimistic Display"/>
                <a:sym typeface="Optimistic Display"/>
              </a:rPr>
              <a:t>الذكاء الاصطناعي في عالمك الرقمي</a:t>
            </a:r>
            <a:endParaRPr b="1" sz="600">
              <a:solidFill>
                <a:srgbClr val="EFEBF4"/>
              </a:solidFill>
              <a:latin typeface="Optimistic Display"/>
              <a:ea typeface="Optimistic Display"/>
              <a:cs typeface="Optimistic Display"/>
              <a:sym typeface="Optimistic Display"/>
            </a:endParaRPr>
          </a:p>
        </p:txBody>
      </p:sp>
      <p:grpSp>
        <p:nvGrpSpPr>
          <p:cNvPr id="289" name="Google Shape;289;p33"/>
          <p:cNvGrpSpPr/>
          <p:nvPr/>
        </p:nvGrpSpPr>
        <p:grpSpPr>
          <a:xfrm>
            <a:off x="496249" y="6357031"/>
            <a:ext cx="504613" cy="101098"/>
            <a:chOff x="3610015" y="6016276"/>
            <a:chExt cx="1701900" cy="341200"/>
          </a:xfrm>
        </p:grpSpPr>
        <p:grpSp>
          <p:nvGrpSpPr>
            <p:cNvPr id="290" name="Google Shape;290;p33"/>
            <p:cNvGrpSpPr/>
            <p:nvPr/>
          </p:nvGrpSpPr>
          <p:grpSpPr>
            <a:xfrm>
              <a:off x="4234632" y="6027258"/>
              <a:ext cx="1077283" cy="330123"/>
              <a:chOff x="4234632" y="6027258"/>
              <a:chExt cx="1077283" cy="330123"/>
            </a:xfrm>
          </p:grpSpPr>
          <p:sp>
            <p:nvSpPr>
              <p:cNvPr id="291" name="Google Shape;291;p33"/>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92" name="Google Shape;292;p33"/>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93" name="Google Shape;293;p33"/>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294" name="Google Shape;294;p33"/>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295" name="Google Shape;295;p33"/>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9">
    <p:bg>
      <p:bgPr>
        <a:solidFill>
          <a:srgbClr val="EFEBF4"/>
        </a:solidFill>
      </p:bgPr>
    </p:bg>
    <p:spTree>
      <p:nvGrpSpPr>
        <p:cNvPr id="296" name="Shape 296"/>
        <p:cNvGrpSpPr/>
        <p:nvPr/>
      </p:nvGrpSpPr>
      <p:grpSpPr>
        <a:xfrm>
          <a:off x="0" y="0"/>
          <a:ext cx="0" cy="0"/>
          <a:chOff x="0" y="0"/>
          <a:chExt cx="0" cy="0"/>
        </a:xfrm>
      </p:grpSpPr>
      <p:pic>
        <p:nvPicPr>
          <p:cNvPr descr="A picture containing text&#10;&#10;Description automatically generated" id="297" name="Google Shape;297;p34"/>
          <p:cNvPicPr preferRelativeResize="0"/>
          <p:nvPr/>
        </p:nvPicPr>
        <p:blipFill rotWithShape="1">
          <a:blip r:embed="rId2">
            <a:alphaModFix amt="6000"/>
          </a:blip>
          <a:srcRect b="0" l="0" r="0" t="0"/>
          <a:stretch/>
        </p:blipFill>
        <p:spPr>
          <a:xfrm>
            <a:off x="0" y="0"/>
            <a:ext cx="12180230" cy="6858000"/>
          </a:xfrm>
          <a:prstGeom prst="rect">
            <a:avLst/>
          </a:prstGeom>
          <a:noFill/>
          <a:ln>
            <a:noFill/>
          </a:ln>
        </p:spPr>
      </p:pic>
      <p:sp>
        <p:nvSpPr>
          <p:cNvPr id="298" name="Google Shape;298;p34"/>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299" name="Google Shape;299;p34"/>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Optimistic Display"/>
                <a:ea typeface="Optimistic Display"/>
                <a:cs typeface="Optimistic Display"/>
                <a:sym typeface="Optimistic Display"/>
              </a:rPr>
              <a:t>الذكاء الاصطناعي في عالمك الرقمي</a:t>
            </a:r>
            <a:endParaRPr b="1" sz="600">
              <a:solidFill>
                <a:srgbClr val="733279"/>
              </a:solidFill>
              <a:latin typeface="Optimistic Display"/>
              <a:ea typeface="Optimistic Display"/>
              <a:cs typeface="Optimistic Display"/>
              <a:sym typeface="Optimistic Display"/>
            </a:endParaRPr>
          </a:p>
        </p:txBody>
      </p:sp>
      <p:grpSp>
        <p:nvGrpSpPr>
          <p:cNvPr id="300" name="Google Shape;300;p34"/>
          <p:cNvGrpSpPr/>
          <p:nvPr/>
        </p:nvGrpSpPr>
        <p:grpSpPr>
          <a:xfrm>
            <a:off x="496249" y="6357031"/>
            <a:ext cx="504613" cy="101098"/>
            <a:chOff x="3610015" y="6016276"/>
            <a:chExt cx="1701900" cy="341200"/>
          </a:xfrm>
        </p:grpSpPr>
        <p:grpSp>
          <p:nvGrpSpPr>
            <p:cNvPr id="301" name="Google Shape;301;p34"/>
            <p:cNvGrpSpPr/>
            <p:nvPr/>
          </p:nvGrpSpPr>
          <p:grpSpPr>
            <a:xfrm>
              <a:off x="4234632" y="6027258"/>
              <a:ext cx="1077283" cy="330123"/>
              <a:chOff x="4234632" y="6027258"/>
              <a:chExt cx="1077283" cy="330123"/>
            </a:xfrm>
          </p:grpSpPr>
          <p:sp>
            <p:nvSpPr>
              <p:cNvPr id="302" name="Google Shape;302;p34"/>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03" name="Google Shape;303;p34"/>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04" name="Google Shape;304;p34"/>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05" name="Google Shape;305;p34"/>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06" name="Google Shape;306;p34"/>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0">
    <p:bg>
      <p:bgPr>
        <a:solidFill>
          <a:srgbClr val="EFEBF4"/>
        </a:solidFill>
      </p:bgPr>
    </p:bg>
    <p:spTree>
      <p:nvGrpSpPr>
        <p:cNvPr id="307" name="Shape 307"/>
        <p:cNvGrpSpPr/>
        <p:nvPr/>
      </p:nvGrpSpPr>
      <p:grpSpPr>
        <a:xfrm>
          <a:off x="0" y="0"/>
          <a:ext cx="0" cy="0"/>
          <a:chOff x="0" y="0"/>
          <a:chExt cx="0" cy="0"/>
        </a:xfrm>
      </p:grpSpPr>
      <p:sp>
        <p:nvSpPr>
          <p:cNvPr id="308" name="Google Shape;308;p35"/>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309" name="Google Shape;309;p35"/>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Optimistic Display"/>
                <a:ea typeface="Optimistic Display"/>
                <a:cs typeface="Optimistic Display"/>
                <a:sym typeface="Optimistic Display"/>
              </a:rPr>
              <a:t>الذكاء الاصطناعي في عالمك الرقمي</a:t>
            </a:r>
            <a:endParaRPr b="1" sz="600">
              <a:solidFill>
                <a:srgbClr val="733279"/>
              </a:solidFill>
              <a:latin typeface="Optimistic Display"/>
              <a:ea typeface="Optimistic Display"/>
              <a:cs typeface="Optimistic Display"/>
              <a:sym typeface="Optimistic Display"/>
            </a:endParaRPr>
          </a:p>
        </p:txBody>
      </p:sp>
      <p:grpSp>
        <p:nvGrpSpPr>
          <p:cNvPr id="310" name="Google Shape;310;p35"/>
          <p:cNvGrpSpPr/>
          <p:nvPr/>
        </p:nvGrpSpPr>
        <p:grpSpPr>
          <a:xfrm>
            <a:off x="496249" y="6357031"/>
            <a:ext cx="504613" cy="101098"/>
            <a:chOff x="3610015" y="6016276"/>
            <a:chExt cx="1701900" cy="341200"/>
          </a:xfrm>
        </p:grpSpPr>
        <p:grpSp>
          <p:nvGrpSpPr>
            <p:cNvPr id="311" name="Google Shape;311;p35"/>
            <p:cNvGrpSpPr/>
            <p:nvPr/>
          </p:nvGrpSpPr>
          <p:grpSpPr>
            <a:xfrm>
              <a:off x="4234632" y="6027258"/>
              <a:ext cx="1077283" cy="330123"/>
              <a:chOff x="4234632" y="6027258"/>
              <a:chExt cx="1077283" cy="330123"/>
            </a:xfrm>
          </p:grpSpPr>
          <p:sp>
            <p:nvSpPr>
              <p:cNvPr id="312" name="Google Shape;312;p35"/>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13" name="Google Shape;313;p35"/>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14" name="Google Shape;314;p35"/>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15" name="Google Shape;315;p35"/>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16" name="Google Shape;316;p35"/>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1">
    <p:bg>
      <p:bgPr>
        <a:solidFill>
          <a:srgbClr val="4B0550"/>
        </a:solidFill>
      </p:bgPr>
    </p:bg>
    <p:spTree>
      <p:nvGrpSpPr>
        <p:cNvPr id="317" name="Shape 317"/>
        <p:cNvGrpSpPr/>
        <p:nvPr/>
      </p:nvGrpSpPr>
      <p:grpSpPr>
        <a:xfrm>
          <a:off x="0" y="0"/>
          <a:ext cx="0" cy="0"/>
          <a:chOff x="0" y="0"/>
          <a:chExt cx="0" cy="0"/>
        </a:xfrm>
      </p:grpSpPr>
      <p:sp>
        <p:nvSpPr>
          <p:cNvPr id="318" name="Google Shape;318;p36"/>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319" name="Google Shape;319;p36"/>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Optimistic Display"/>
                <a:ea typeface="Optimistic Display"/>
                <a:cs typeface="Optimistic Display"/>
                <a:sym typeface="Optimistic Display"/>
              </a:rPr>
              <a:t>الذكاء الاصطناعي في عالمك الرقمي</a:t>
            </a:r>
            <a:endParaRPr b="1" sz="600">
              <a:solidFill>
                <a:srgbClr val="EFEBF4"/>
              </a:solidFill>
              <a:latin typeface="Optimistic Display"/>
              <a:ea typeface="Optimistic Display"/>
              <a:cs typeface="Optimistic Display"/>
              <a:sym typeface="Optimistic Display"/>
            </a:endParaRPr>
          </a:p>
        </p:txBody>
      </p:sp>
      <p:grpSp>
        <p:nvGrpSpPr>
          <p:cNvPr id="320" name="Google Shape;320;p36"/>
          <p:cNvGrpSpPr/>
          <p:nvPr/>
        </p:nvGrpSpPr>
        <p:grpSpPr>
          <a:xfrm>
            <a:off x="496249" y="6357031"/>
            <a:ext cx="504613" cy="101098"/>
            <a:chOff x="3610015" y="6016276"/>
            <a:chExt cx="1701900" cy="341200"/>
          </a:xfrm>
        </p:grpSpPr>
        <p:grpSp>
          <p:nvGrpSpPr>
            <p:cNvPr id="321" name="Google Shape;321;p36"/>
            <p:cNvGrpSpPr/>
            <p:nvPr/>
          </p:nvGrpSpPr>
          <p:grpSpPr>
            <a:xfrm>
              <a:off x="4234632" y="6027258"/>
              <a:ext cx="1077283" cy="330123"/>
              <a:chOff x="4234632" y="6027258"/>
              <a:chExt cx="1077283" cy="330123"/>
            </a:xfrm>
          </p:grpSpPr>
          <p:sp>
            <p:nvSpPr>
              <p:cNvPr id="322" name="Google Shape;322;p36"/>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23" name="Google Shape;323;p36"/>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24" name="Google Shape;324;p36"/>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25" name="Google Shape;325;p36"/>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26" name="Google Shape;326;p36"/>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cSld name="Moduel">
    <p:spTree>
      <p:nvGrpSpPr>
        <p:cNvPr id="328" name="Shape 328"/>
        <p:cNvGrpSpPr/>
        <p:nvPr/>
      </p:nvGrpSpPr>
      <p:grpSpPr>
        <a:xfrm>
          <a:off x="0" y="0"/>
          <a:ext cx="0" cy="0"/>
          <a:chOff x="0" y="0"/>
          <a:chExt cx="0" cy="0"/>
        </a:xfrm>
      </p:grpSpPr>
      <p:sp>
        <p:nvSpPr>
          <p:cNvPr id="329" name="Google Shape;329;p38"/>
          <p:cNvSpPr txBox="1"/>
          <p:nvPr>
            <p:ph idx="1" type="subTitle"/>
          </p:nvPr>
        </p:nvSpPr>
        <p:spPr>
          <a:xfrm>
            <a:off x="469400" y="6020867"/>
            <a:ext cx="1874700" cy="2067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200"/>
              <a:buFont typeface="Montserrat Medium"/>
              <a:buNone/>
              <a:defRPr b="0" i="0" sz="900" u="none" cap="none" strike="noStrike">
                <a:solidFill>
                  <a:srgbClr val="67788A"/>
                </a:solidFill>
                <a:latin typeface="Montserrat Medium"/>
                <a:ea typeface="Montserrat Medium"/>
                <a:cs typeface="Montserrat Medium"/>
                <a:sym typeface="Montserrat Medium"/>
              </a:defRPr>
            </a:lvl1pPr>
            <a:lvl2pPr lvl="1"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2pPr>
            <a:lvl3pPr lvl="2"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3pPr>
            <a:lvl4pPr lvl="3"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4pPr>
            <a:lvl5pPr lvl="4" marR="0" algn="l">
              <a:lnSpc>
                <a:spcPct val="125000"/>
              </a:lnSpc>
              <a:spcBef>
                <a:spcPts val="0"/>
              </a:spcBef>
              <a:spcAft>
                <a:spcPts val="0"/>
              </a:spcAft>
              <a:buClr>
                <a:schemeClr val="dk1"/>
              </a:buClr>
              <a:buSzPts val="1000"/>
              <a:buFont typeface="Arial"/>
              <a:buNone/>
              <a:defRPr b="0" i="0" sz="1200" u="none" cap="none" strike="noStrike">
                <a:solidFill>
                  <a:schemeClr val="dk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6pPr>
            <a:lvl7pPr lvl="6"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7pPr>
            <a:lvl8pPr lvl="7"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8pPr>
            <a:lvl9pPr lvl="8" marR="0" algn="l">
              <a:lnSpc>
                <a:spcPct val="125000"/>
              </a:lnSpc>
              <a:spcBef>
                <a:spcPts val="0"/>
              </a:spcBef>
              <a:spcAft>
                <a:spcPts val="0"/>
              </a:spcAft>
              <a:buClr>
                <a:srgbClr val="1C2B33"/>
              </a:buClr>
              <a:buSzPts val="1200"/>
              <a:buFont typeface="Arial"/>
              <a:buNone/>
              <a:defRPr b="0" i="0" sz="1200" u="none" cap="none" strike="noStrike">
                <a:solidFill>
                  <a:schemeClr val="dk1"/>
                </a:solidFill>
                <a:latin typeface="Arial"/>
                <a:ea typeface="Arial"/>
                <a:cs typeface="Arial"/>
                <a:sym typeface="Arial"/>
              </a:defRPr>
            </a:lvl9pPr>
          </a:lstStyle>
          <a:p/>
        </p:txBody>
      </p:sp>
      <p:sp>
        <p:nvSpPr>
          <p:cNvPr id="330" name="Google Shape;330;p38"/>
          <p:cNvSpPr txBox="1"/>
          <p:nvPr>
            <p:ph type="ctrTitle"/>
          </p:nvPr>
        </p:nvSpPr>
        <p:spPr>
          <a:xfrm>
            <a:off x="466283" y="2432897"/>
            <a:ext cx="2749200" cy="996300"/>
          </a:xfrm>
          <a:prstGeom prst="rect">
            <a:avLst/>
          </a:prstGeom>
          <a:noFill/>
          <a:ln>
            <a:noFill/>
          </a:ln>
        </p:spPr>
        <p:txBody>
          <a:bodyPr anchorCtr="0" anchor="t" bIns="0" lIns="0" spcFirstLastPara="1" rIns="0" wrap="square" tIns="0">
            <a:noAutofit/>
          </a:bodyPr>
          <a:lstStyle>
            <a:lvl1pPr lvl="0" marR="0" algn="l">
              <a:lnSpc>
                <a:spcPct val="108000"/>
              </a:lnSpc>
              <a:spcBef>
                <a:spcPts val="0"/>
              </a:spcBef>
              <a:spcAft>
                <a:spcPts val="0"/>
              </a:spcAft>
              <a:buClr>
                <a:schemeClr val="lt2"/>
              </a:buClr>
              <a:buSzPts val="2800"/>
              <a:buFont typeface="Arial"/>
              <a:buNone/>
              <a:defRPr b="1" i="0" sz="3600" u="none" cap="none" strike="noStrike">
                <a:solidFill>
                  <a:srgbClr val="67788A"/>
                </a:solidFill>
                <a:latin typeface="Montserrat SemiBold"/>
                <a:ea typeface="Montserrat SemiBold"/>
                <a:cs typeface="Montserrat SemiBold"/>
                <a:sym typeface="Montserrat SemiBold"/>
              </a:defRPr>
            </a:lvl1pPr>
            <a:lvl2pPr lvl="1"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2pPr>
            <a:lvl3pPr lvl="2"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3pPr>
            <a:lvl4pPr lvl="3"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4pPr>
            <a:lvl5pPr lvl="4"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5pPr>
            <a:lvl6pPr lvl="5"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6pPr>
            <a:lvl7pPr lvl="6"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7pPr>
            <a:lvl8pPr lvl="7"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8pPr>
            <a:lvl9pPr lvl="8" marR="0" algn="l">
              <a:lnSpc>
                <a:spcPct val="100000"/>
              </a:lnSpc>
              <a:spcBef>
                <a:spcPts val="0"/>
              </a:spcBef>
              <a:spcAft>
                <a:spcPts val="0"/>
              </a:spcAft>
              <a:buClr>
                <a:srgbClr val="1C2B33"/>
              </a:buClr>
              <a:buSzPts val="2800"/>
              <a:buFont typeface="Arial"/>
              <a:buNone/>
              <a:defRPr b="0" i="0" sz="1200" u="none" cap="none" strike="noStrike">
                <a:solidFill>
                  <a:srgbClr val="1C2B33"/>
                </a:solidFill>
                <a:latin typeface="Arial"/>
                <a:ea typeface="Arial"/>
                <a:cs typeface="Arial"/>
                <a:sym typeface="Arial"/>
              </a:defRPr>
            </a:lvl9pPr>
          </a:lstStyle>
          <a:p/>
        </p:txBody>
      </p:sp>
      <p:sp>
        <p:nvSpPr>
          <p:cNvPr id="331" name="Google Shape;331;p38"/>
          <p:cNvSpPr txBox="1"/>
          <p:nvPr>
            <p:ph idx="2" type="subTitle"/>
          </p:nvPr>
        </p:nvSpPr>
        <p:spPr>
          <a:xfrm>
            <a:off x="470856" y="2095897"/>
            <a:ext cx="2744700" cy="2169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300"/>
              <a:buFont typeface="Montserrat"/>
              <a:buNone/>
              <a:defRPr b="1" i="0" sz="1200" u="none" cap="none" strike="noStrike">
                <a:solidFill>
                  <a:srgbClr val="67788A"/>
                </a:solidFill>
                <a:latin typeface="Montserrat"/>
                <a:ea typeface="Montserrat"/>
                <a:cs typeface="Montserrat"/>
                <a:sym typeface="Montserrat"/>
              </a:defRPr>
            </a:lvl1pPr>
            <a:lvl2pPr lvl="1"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2pPr>
            <a:lvl3pPr lvl="2"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3pPr>
            <a:lvl4pPr lvl="3"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4pPr>
            <a:lvl5pPr lvl="4" marR="0" algn="l">
              <a:lnSpc>
                <a:spcPct val="125000"/>
              </a:lnSpc>
              <a:spcBef>
                <a:spcPts val="0"/>
              </a:spcBef>
              <a:spcAft>
                <a:spcPts val="0"/>
              </a:spcAft>
              <a:buClr>
                <a:schemeClr val="lt1"/>
              </a:buClr>
              <a:buSzPts val="1000"/>
              <a:buFont typeface="Arial"/>
              <a:buNone/>
              <a:defRPr b="0" i="0" sz="1200" u="none" cap="none" strike="noStrike">
                <a:solidFill>
                  <a:schemeClr val="lt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6pPr>
            <a:lvl7pPr lvl="6"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7pPr>
            <a:lvl8pPr lvl="7"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8pPr>
            <a:lvl9pPr lvl="8" marR="0" algn="l">
              <a:lnSpc>
                <a:spcPct val="125000"/>
              </a:lnSpc>
              <a:spcBef>
                <a:spcPts val="0"/>
              </a:spcBef>
              <a:spcAft>
                <a:spcPts val="0"/>
              </a:spcAft>
              <a:buClr>
                <a:srgbClr val="1C2B33"/>
              </a:buClr>
              <a:buSzPts val="1200"/>
              <a:buFont typeface="Arial"/>
              <a:buNone/>
              <a:defRPr b="0" i="0" sz="1200" u="none" cap="none" strike="noStrike">
                <a:solidFill>
                  <a:schemeClr val="lt1"/>
                </a:solidFill>
                <a:latin typeface="Arial"/>
                <a:ea typeface="Arial"/>
                <a:cs typeface="Arial"/>
                <a:sym typeface="Arial"/>
              </a:defRPr>
            </a:lvl9pPr>
          </a:lstStyle>
          <a:p/>
        </p:txBody>
      </p:sp>
      <p:sp>
        <p:nvSpPr>
          <p:cNvPr id="332" name="Google Shape;332;p38"/>
          <p:cNvSpPr txBox="1"/>
          <p:nvPr>
            <p:ph idx="3" type="body"/>
          </p:nvPr>
        </p:nvSpPr>
        <p:spPr>
          <a:xfrm>
            <a:off x="469138" y="6227459"/>
            <a:ext cx="1875000" cy="241500"/>
          </a:xfrm>
          <a:prstGeom prst="rect">
            <a:avLst/>
          </a:prstGeom>
          <a:noFill/>
          <a:ln>
            <a:noFill/>
          </a:ln>
        </p:spPr>
        <p:txBody>
          <a:bodyPr anchorCtr="0" anchor="t" bIns="22850" lIns="45725" spcFirstLastPara="1" rIns="45725" wrap="square" tIns="22850">
            <a:normAutofit/>
          </a:bodyPr>
          <a:lstStyle>
            <a:lvl1pPr indent="-241300" lvl="0" marL="457200" marR="0" algn="l">
              <a:lnSpc>
                <a:spcPct val="129000"/>
              </a:lnSpc>
              <a:spcBef>
                <a:spcPts val="0"/>
              </a:spcBef>
              <a:spcAft>
                <a:spcPts val="0"/>
              </a:spcAft>
              <a:buClr>
                <a:srgbClr val="1C2B33"/>
              </a:buClr>
              <a:buSzPts val="200"/>
              <a:buFont typeface="Montserrat"/>
              <a:buChar char="•"/>
              <a:defRPr b="0" i="0" sz="900" u="none" cap="none" strike="noStrike">
                <a:solidFill>
                  <a:srgbClr val="67788A"/>
                </a:solidFill>
                <a:latin typeface="Montserrat"/>
                <a:ea typeface="Montserrat"/>
                <a:cs typeface="Montserrat"/>
                <a:sym typeface="Montserrat"/>
              </a:defRPr>
            </a:lvl1pPr>
            <a:lvl2pPr indent="-292100" lvl="1" marL="9144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2pPr>
            <a:lvl3pPr indent="-292100" lvl="2" marL="13716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3pPr>
            <a:lvl4pPr indent="-292100" lvl="3" marL="18288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4pPr>
            <a:lvl5pPr indent="-292100" lvl="4" marL="2286000" marR="0" algn="l">
              <a:lnSpc>
                <a:spcPct val="129000"/>
              </a:lnSpc>
              <a:spcBef>
                <a:spcPts val="600"/>
              </a:spcBef>
              <a:spcAft>
                <a:spcPts val="0"/>
              </a:spcAft>
              <a:buClr>
                <a:srgbClr val="1C2B33"/>
              </a:buClr>
              <a:buSzPts val="1000"/>
              <a:buFont typeface="Arial"/>
              <a:buChar char="﹘"/>
              <a:defRPr b="0" i="0" sz="1200" u="none" cap="none" strike="noStrike">
                <a:solidFill>
                  <a:srgbClr val="1C2B33"/>
                </a:solidFill>
                <a:latin typeface="Montserrat"/>
                <a:ea typeface="Montserrat"/>
                <a:cs typeface="Montserrat"/>
                <a:sym typeface="Montserrat"/>
              </a:defRPr>
            </a:lvl5pPr>
            <a:lvl6pPr indent="-228600" lvl="5" marL="2743200" marR="0" algn="l">
              <a:lnSpc>
                <a:spcPct val="100000"/>
              </a:lnSpc>
              <a:spcBef>
                <a:spcPts val="60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6pPr>
            <a:lvl7pPr indent="-228600" lvl="6" marL="32004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7pPr>
            <a:lvl8pPr indent="-228600" lvl="7" marL="36576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8pPr>
            <a:lvl9pPr indent="-228600" lvl="8" marL="4114800" marR="0" algn="l">
              <a:lnSpc>
                <a:spcPct val="100000"/>
              </a:lnSpc>
              <a:spcBef>
                <a:spcPts val="0"/>
              </a:spcBef>
              <a:spcAft>
                <a:spcPts val="0"/>
              </a:spcAft>
              <a:buClr>
                <a:srgbClr val="000000"/>
              </a:buClr>
              <a:buSzPts val="700"/>
              <a:buFont typeface="Arial"/>
              <a:buNone/>
              <a:defRPr b="0" i="0" sz="1200" u="none" cap="none" strike="noStrike">
                <a:solidFill>
                  <a:srgbClr val="1C2B33"/>
                </a:solidFill>
                <a:latin typeface="Arial"/>
                <a:ea typeface="Arial"/>
                <a:cs typeface="Arial"/>
                <a:sym typeface="Arial"/>
              </a:defRPr>
            </a:lvl9pPr>
          </a:lstStyle>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sson Cover">
  <p:cSld name="Lesson Cover">
    <p:spTree>
      <p:nvGrpSpPr>
        <p:cNvPr id="333" name="Shape 333"/>
        <p:cNvGrpSpPr/>
        <p:nvPr/>
      </p:nvGrpSpPr>
      <p:grpSpPr>
        <a:xfrm>
          <a:off x="0" y="0"/>
          <a:ext cx="0" cy="0"/>
          <a:chOff x="0" y="0"/>
          <a:chExt cx="0" cy="0"/>
        </a:xfrm>
      </p:grpSpPr>
      <p:sp>
        <p:nvSpPr>
          <p:cNvPr id="334" name="Google Shape;334;p39"/>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335" name="Google Shape;335;p39"/>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DİJİTAL DÜNYANIZDA YAPAY ZEKA (AI)</a:t>
            </a:r>
            <a:endParaRPr b="1" i="0" sz="700" u="none" cap="none" strike="noStrike">
              <a:solidFill>
                <a:srgbClr val="733279"/>
              </a:solidFill>
              <a:latin typeface="Montserrat SemiBold"/>
              <a:ea typeface="Montserrat SemiBold"/>
              <a:cs typeface="Montserrat SemiBold"/>
              <a:sym typeface="Montserrat SemiBold"/>
            </a:endParaRPr>
          </a:p>
        </p:txBody>
      </p:sp>
      <p:grpSp>
        <p:nvGrpSpPr>
          <p:cNvPr id="336" name="Google Shape;336;p39"/>
          <p:cNvGrpSpPr/>
          <p:nvPr/>
        </p:nvGrpSpPr>
        <p:grpSpPr>
          <a:xfrm>
            <a:off x="496249" y="6357031"/>
            <a:ext cx="504613" cy="101098"/>
            <a:chOff x="3610015" y="6016276"/>
            <a:chExt cx="1701900" cy="341200"/>
          </a:xfrm>
        </p:grpSpPr>
        <p:grpSp>
          <p:nvGrpSpPr>
            <p:cNvPr id="337" name="Google Shape;337;p39"/>
            <p:cNvGrpSpPr/>
            <p:nvPr/>
          </p:nvGrpSpPr>
          <p:grpSpPr>
            <a:xfrm>
              <a:off x="4234632" y="6027258"/>
              <a:ext cx="1077283" cy="330123"/>
              <a:chOff x="4234632" y="6027258"/>
              <a:chExt cx="1077283" cy="330123"/>
            </a:xfrm>
          </p:grpSpPr>
          <p:sp>
            <p:nvSpPr>
              <p:cNvPr id="338" name="Google Shape;338;p39"/>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39" name="Google Shape;339;p39"/>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40" name="Google Shape;340;p39"/>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41" name="Google Shape;341;p39"/>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42" name="Google Shape;342;p39"/>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p:bg>
      <p:bgPr>
        <a:solidFill>
          <a:srgbClr val="733279"/>
        </a:solidFill>
      </p:bgPr>
    </p:bg>
    <p:spTree>
      <p:nvGrpSpPr>
        <p:cNvPr id="343" name="Shape 343"/>
        <p:cNvGrpSpPr/>
        <p:nvPr/>
      </p:nvGrpSpPr>
      <p:grpSpPr>
        <a:xfrm>
          <a:off x="0" y="0"/>
          <a:ext cx="0" cy="0"/>
          <a:chOff x="0" y="0"/>
          <a:chExt cx="0" cy="0"/>
        </a:xfrm>
      </p:grpSpPr>
      <p:pic>
        <p:nvPicPr>
          <p:cNvPr descr="A picture containing text&#10;&#10;Description automatically generated" id="344" name="Google Shape;344;p40"/>
          <p:cNvPicPr preferRelativeResize="0"/>
          <p:nvPr/>
        </p:nvPicPr>
        <p:blipFill rotWithShape="1">
          <a:blip r:embed="rId2">
            <a:alphaModFix amt="3000"/>
          </a:blip>
          <a:srcRect b="0" l="0" r="0" t="0"/>
          <a:stretch/>
        </p:blipFill>
        <p:spPr>
          <a:xfrm>
            <a:off x="2710" y="0"/>
            <a:ext cx="12180235" cy="6858000"/>
          </a:xfrm>
          <a:prstGeom prst="rect">
            <a:avLst/>
          </a:prstGeom>
          <a:noFill/>
          <a:ln>
            <a:noFill/>
          </a:ln>
        </p:spPr>
      </p:pic>
      <p:sp>
        <p:nvSpPr>
          <p:cNvPr id="345" name="Google Shape;345;p40"/>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346" name="Google Shape;346;p40"/>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DİJİTAL DÜNYANIZDA YAPAY ZEKA (AI)</a:t>
            </a:r>
            <a:endParaRPr b="1" sz="600">
              <a:solidFill>
                <a:srgbClr val="EFEBF4"/>
              </a:solidFill>
              <a:latin typeface="Montserrat SemiBold"/>
              <a:ea typeface="Montserrat SemiBold"/>
              <a:cs typeface="Montserrat SemiBold"/>
              <a:sym typeface="Montserrat SemiBold"/>
            </a:endParaRPr>
          </a:p>
        </p:txBody>
      </p:sp>
      <p:grpSp>
        <p:nvGrpSpPr>
          <p:cNvPr id="347" name="Google Shape;347;p40"/>
          <p:cNvGrpSpPr/>
          <p:nvPr/>
        </p:nvGrpSpPr>
        <p:grpSpPr>
          <a:xfrm>
            <a:off x="496249" y="6357031"/>
            <a:ext cx="504613" cy="101098"/>
            <a:chOff x="3610015" y="6016276"/>
            <a:chExt cx="1701900" cy="341200"/>
          </a:xfrm>
        </p:grpSpPr>
        <p:grpSp>
          <p:nvGrpSpPr>
            <p:cNvPr id="348" name="Google Shape;348;p40"/>
            <p:cNvGrpSpPr/>
            <p:nvPr/>
          </p:nvGrpSpPr>
          <p:grpSpPr>
            <a:xfrm>
              <a:off x="4234632" y="6027258"/>
              <a:ext cx="1077283" cy="330123"/>
              <a:chOff x="4234632" y="6027258"/>
              <a:chExt cx="1077283" cy="330123"/>
            </a:xfrm>
          </p:grpSpPr>
          <p:sp>
            <p:nvSpPr>
              <p:cNvPr id="349" name="Google Shape;349;p40"/>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50" name="Google Shape;350;p40"/>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51" name="Google Shape;351;p40"/>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52" name="Google Shape;352;p40"/>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53" name="Google Shape;353;p40"/>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2">
    <p:bg>
      <p:bgPr>
        <a:solidFill>
          <a:srgbClr val="EFEBF4"/>
        </a:solidFill>
      </p:bgPr>
    </p:bg>
    <p:spTree>
      <p:nvGrpSpPr>
        <p:cNvPr id="354" name="Shape 354"/>
        <p:cNvGrpSpPr/>
        <p:nvPr/>
      </p:nvGrpSpPr>
      <p:grpSpPr>
        <a:xfrm>
          <a:off x="0" y="0"/>
          <a:ext cx="0" cy="0"/>
          <a:chOff x="0" y="0"/>
          <a:chExt cx="0" cy="0"/>
        </a:xfrm>
      </p:grpSpPr>
      <p:pic>
        <p:nvPicPr>
          <p:cNvPr descr="A picture containing text&#10;&#10;Description automatically generated" id="355" name="Google Shape;355;p41"/>
          <p:cNvPicPr preferRelativeResize="0"/>
          <p:nvPr/>
        </p:nvPicPr>
        <p:blipFill rotWithShape="1">
          <a:blip r:embed="rId2">
            <a:alphaModFix amt="9000"/>
          </a:blip>
          <a:srcRect b="0" l="0" r="0" t="0"/>
          <a:stretch/>
        </p:blipFill>
        <p:spPr>
          <a:xfrm>
            <a:off x="2710" y="0"/>
            <a:ext cx="12180235" cy="6858000"/>
          </a:xfrm>
          <a:prstGeom prst="rect">
            <a:avLst/>
          </a:prstGeom>
          <a:noFill/>
          <a:ln>
            <a:noFill/>
          </a:ln>
        </p:spPr>
      </p:pic>
      <p:sp>
        <p:nvSpPr>
          <p:cNvPr id="356" name="Google Shape;356;p41"/>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357" name="Google Shape;357;p41"/>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DİJİTAL DÜNYANIZDA YAPAY ZEKA (AI)</a:t>
            </a:r>
            <a:endParaRPr b="1" sz="600">
              <a:solidFill>
                <a:srgbClr val="D27805"/>
              </a:solidFill>
              <a:latin typeface="Montserrat SemiBold"/>
              <a:ea typeface="Montserrat SemiBold"/>
              <a:cs typeface="Montserrat SemiBold"/>
              <a:sym typeface="Montserrat SemiBold"/>
            </a:endParaRPr>
          </a:p>
        </p:txBody>
      </p:sp>
      <p:grpSp>
        <p:nvGrpSpPr>
          <p:cNvPr id="358" name="Google Shape;358;p41"/>
          <p:cNvGrpSpPr/>
          <p:nvPr/>
        </p:nvGrpSpPr>
        <p:grpSpPr>
          <a:xfrm>
            <a:off x="496249" y="6357031"/>
            <a:ext cx="504613" cy="101098"/>
            <a:chOff x="3610015" y="6016276"/>
            <a:chExt cx="1701900" cy="341200"/>
          </a:xfrm>
        </p:grpSpPr>
        <p:grpSp>
          <p:nvGrpSpPr>
            <p:cNvPr id="359" name="Google Shape;359;p41"/>
            <p:cNvGrpSpPr/>
            <p:nvPr/>
          </p:nvGrpSpPr>
          <p:grpSpPr>
            <a:xfrm>
              <a:off x="4234632" y="6027258"/>
              <a:ext cx="1077283" cy="330123"/>
              <a:chOff x="4234632" y="6027258"/>
              <a:chExt cx="1077283" cy="330123"/>
            </a:xfrm>
          </p:grpSpPr>
          <p:sp>
            <p:nvSpPr>
              <p:cNvPr id="360" name="Google Shape;360;p41"/>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61" name="Google Shape;361;p41"/>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62" name="Google Shape;362;p41"/>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63" name="Google Shape;363;p41"/>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64" name="Google Shape;364;p41"/>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3">
    <p:bg>
      <p:bgPr>
        <a:solidFill>
          <a:srgbClr val="EFEBF4"/>
        </a:solidFill>
      </p:bgPr>
    </p:bg>
    <p:spTree>
      <p:nvGrpSpPr>
        <p:cNvPr id="365" name="Shape 365"/>
        <p:cNvGrpSpPr/>
        <p:nvPr/>
      </p:nvGrpSpPr>
      <p:grpSpPr>
        <a:xfrm>
          <a:off x="0" y="0"/>
          <a:ext cx="0" cy="0"/>
          <a:chOff x="0" y="0"/>
          <a:chExt cx="0" cy="0"/>
        </a:xfrm>
      </p:grpSpPr>
      <p:pic>
        <p:nvPicPr>
          <p:cNvPr descr="A picture containing text&#10;&#10;Description automatically generated" id="366" name="Google Shape;366;p42"/>
          <p:cNvPicPr preferRelativeResize="0"/>
          <p:nvPr/>
        </p:nvPicPr>
        <p:blipFill rotWithShape="1">
          <a:blip r:embed="rId2">
            <a:alphaModFix amt="5000"/>
          </a:blip>
          <a:srcRect b="0" l="0" r="0" t="0"/>
          <a:stretch/>
        </p:blipFill>
        <p:spPr>
          <a:xfrm>
            <a:off x="0" y="0"/>
            <a:ext cx="12180230" cy="6858000"/>
          </a:xfrm>
          <a:prstGeom prst="rect">
            <a:avLst/>
          </a:prstGeom>
          <a:noFill/>
          <a:ln>
            <a:noFill/>
          </a:ln>
        </p:spPr>
      </p:pic>
      <p:sp>
        <p:nvSpPr>
          <p:cNvPr id="367" name="Google Shape;367;p42"/>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368" name="Google Shape;368;p42"/>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DİJİTAL DÜNYANIZDA YAPAY ZEKA (AI)</a:t>
            </a:r>
            <a:endParaRPr b="1" sz="600">
              <a:solidFill>
                <a:srgbClr val="D27805"/>
              </a:solidFill>
              <a:latin typeface="Montserrat SemiBold"/>
              <a:ea typeface="Montserrat SemiBold"/>
              <a:cs typeface="Montserrat SemiBold"/>
              <a:sym typeface="Montserrat SemiBold"/>
            </a:endParaRPr>
          </a:p>
        </p:txBody>
      </p:sp>
      <p:grpSp>
        <p:nvGrpSpPr>
          <p:cNvPr id="369" name="Google Shape;369;p42"/>
          <p:cNvGrpSpPr/>
          <p:nvPr/>
        </p:nvGrpSpPr>
        <p:grpSpPr>
          <a:xfrm>
            <a:off x="496249" y="6357031"/>
            <a:ext cx="504613" cy="101098"/>
            <a:chOff x="3610015" y="6016276"/>
            <a:chExt cx="1701900" cy="341200"/>
          </a:xfrm>
        </p:grpSpPr>
        <p:grpSp>
          <p:nvGrpSpPr>
            <p:cNvPr id="370" name="Google Shape;370;p42"/>
            <p:cNvGrpSpPr/>
            <p:nvPr/>
          </p:nvGrpSpPr>
          <p:grpSpPr>
            <a:xfrm>
              <a:off x="4234632" y="6027258"/>
              <a:ext cx="1077283" cy="330123"/>
              <a:chOff x="4234632" y="6027258"/>
              <a:chExt cx="1077283" cy="330123"/>
            </a:xfrm>
          </p:grpSpPr>
          <p:sp>
            <p:nvSpPr>
              <p:cNvPr id="371" name="Google Shape;371;p42"/>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72" name="Google Shape;372;p42"/>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73" name="Google Shape;373;p42"/>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74" name="Google Shape;374;p42"/>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75" name="Google Shape;375;p42"/>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4">
    <p:bg>
      <p:bgPr>
        <a:solidFill>
          <a:srgbClr val="733279"/>
        </a:solidFill>
      </p:bgPr>
    </p:bg>
    <p:spTree>
      <p:nvGrpSpPr>
        <p:cNvPr id="376" name="Shape 376"/>
        <p:cNvGrpSpPr/>
        <p:nvPr/>
      </p:nvGrpSpPr>
      <p:grpSpPr>
        <a:xfrm>
          <a:off x="0" y="0"/>
          <a:ext cx="0" cy="0"/>
          <a:chOff x="0" y="0"/>
          <a:chExt cx="0" cy="0"/>
        </a:xfrm>
      </p:grpSpPr>
      <p:pic>
        <p:nvPicPr>
          <p:cNvPr id="377" name="Google Shape;377;p43"/>
          <p:cNvPicPr preferRelativeResize="0"/>
          <p:nvPr/>
        </p:nvPicPr>
        <p:blipFill rotWithShape="1">
          <a:blip r:embed="rId2">
            <a:alphaModFix amt="5000"/>
          </a:blip>
          <a:srcRect b="0" l="0" r="0" t="0"/>
          <a:stretch/>
        </p:blipFill>
        <p:spPr>
          <a:xfrm>
            <a:off x="0" y="1786"/>
            <a:ext cx="12185650" cy="6854428"/>
          </a:xfrm>
          <a:prstGeom prst="rect">
            <a:avLst/>
          </a:prstGeom>
          <a:noFill/>
          <a:ln>
            <a:noFill/>
          </a:ln>
        </p:spPr>
      </p:pic>
      <p:sp>
        <p:nvSpPr>
          <p:cNvPr id="378" name="Google Shape;378;p43"/>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379" name="Google Shape;379;p43"/>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DİJİTAL DÜNYANIZDA YAPAY ZEKA (AI)</a:t>
            </a:r>
            <a:endParaRPr b="1" i="0" sz="700" u="none" cap="none" strike="noStrike">
              <a:solidFill>
                <a:srgbClr val="FFF8DD"/>
              </a:solidFill>
              <a:latin typeface="Montserrat SemiBold"/>
              <a:ea typeface="Montserrat SemiBold"/>
              <a:cs typeface="Montserrat SemiBold"/>
              <a:sym typeface="Montserrat SemiBold"/>
            </a:endParaRPr>
          </a:p>
        </p:txBody>
      </p:sp>
      <p:grpSp>
        <p:nvGrpSpPr>
          <p:cNvPr id="380" name="Google Shape;380;p43"/>
          <p:cNvGrpSpPr/>
          <p:nvPr/>
        </p:nvGrpSpPr>
        <p:grpSpPr>
          <a:xfrm>
            <a:off x="496249" y="6357031"/>
            <a:ext cx="504613" cy="101098"/>
            <a:chOff x="3610015" y="6016276"/>
            <a:chExt cx="1701900" cy="341200"/>
          </a:xfrm>
        </p:grpSpPr>
        <p:grpSp>
          <p:nvGrpSpPr>
            <p:cNvPr id="381" name="Google Shape;381;p43"/>
            <p:cNvGrpSpPr/>
            <p:nvPr/>
          </p:nvGrpSpPr>
          <p:grpSpPr>
            <a:xfrm>
              <a:off x="4234632" y="6027258"/>
              <a:ext cx="1077283" cy="330123"/>
              <a:chOff x="4234632" y="6027258"/>
              <a:chExt cx="1077283" cy="330123"/>
            </a:xfrm>
          </p:grpSpPr>
          <p:sp>
            <p:nvSpPr>
              <p:cNvPr id="382" name="Google Shape;382;p43"/>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83" name="Google Shape;383;p43"/>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84" name="Google Shape;384;p43"/>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85" name="Google Shape;385;p43"/>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86" name="Google Shape;386;p43"/>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5">
    <p:bg>
      <p:bgPr>
        <a:solidFill>
          <a:srgbClr val="EFEBF4"/>
        </a:solidFill>
      </p:bgPr>
    </p:bg>
    <p:spTree>
      <p:nvGrpSpPr>
        <p:cNvPr id="387" name="Shape 387"/>
        <p:cNvGrpSpPr/>
        <p:nvPr/>
      </p:nvGrpSpPr>
      <p:grpSpPr>
        <a:xfrm>
          <a:off x="0" y="0"/>
          <a:ext cx="0" cy="0"/>
          <a:chOff x="0" y="0"/>
          <a:chExt cx="0" cy="0"/>
        </a:xfrm>
      </p:grpSpPr>
      <p:pic>
        <p:nvPicPr>
          <p:cNvPr id="388" name="Google Shape;388;p44"/>
          <p:cNvPicPr preferRelativeResize="0"/>
          <p:nvPr/>
        </p:nvPicPr>
        <p:blipFill rotWithShape="1">
          <a:blip r:embed="rId2">
            <a:alphaModFix amt="5000"/>
          </a:blip>
          <a:srcRect b="0" l="0" r="0" t="0"/>
          <a:stretch/>
        </p:blipFill>
        <p:spPr>
          <a:xfrm>
            <a:off x="0" y="1786"/>
            <a:ext cx="12185650" cy="6854428"/>
          </a:xfrm>
          <a:prstGeom prst="rect">
            <a:avLst/>
          </a:prstGeom>
          <a:noFill/>
          <a:ln>
            <a:noFill/>
          </a:ln>
        </p:spPr>
      </p:pic>
      <p:sp>
        <p:nvSpPr>
          <p:cNvPr id="389" name="Google Shape;389;p44"/>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390" name="Google Shape;390;p44"/>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DİJİTAL DÜNYANIZDA YAPAY ZEKA (AI)</a:t>
            </a:r>
            <a:endParaRPr b="1" sz="600">
              <a:solidFill>
                <a:srgbClr val="D27805"/>
              </a:solidFill>
              <a:latin typeface="Montserrat SemiBold"/>
              <a:ea typeface="Montserrat SemiBold"/>
              <a:cs typeface="Montserrat SemiBold"/>
              <a:sym typeface="Montserrat SemiBold"/>
            </a:endParaRPr>
          </a:p>
        </p:txBody>
      </p:sp>
      <p:grpSp>
        <p:nvGrpSpPr>
          <p:cNvPr id="391" name="Google Shape;391;p44"/>
          <p:cNvGrpSpPr/>
          <p:nvPr/>
        </p:nvGrpSpPr>
        <p:grpSpPr>
          <a:xfrm>
            <a:off x="496249" y="6357031"/>
            <a:ext cx="504613" cy="101098"/>
            <a:chOff x="3610015" y="6016276"/>
            <a:chExt cx="1701900" cy="341200"/>
          </a:xfrm>
        </p:grpSpPr>
        <p:grpSp>
          <p:nvGrpSpPr>
            <p:cNvPr id="392" name="Google Shape;392;p44"/>
            <p:cNvGrpSpPr/>
            <p:nvPr/>
          </p:nvGrpSpPr>
          <p:grpSpPr>
            <a:xfrm>
              <a:off x="4234632" y="6027258"/>
              <a:ext cx="1077283" cy="330123"/>
              <a:chOff x="4234632" y="6027258"/>
              <a:chExt cx="1077283" cy="330123"/>
            </a:xfrm>
          </p:grpSpPr>
          <p:sp>
            <p:nvSpPr>
              <p:cNvPr id="393" name="Google Shape;393;p44"/>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94" name="Google Shape;394;p44"/>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95" name="Google Shape;395;p44"/>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396" name="Google Shape;396;p44"/>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397" name="Google Shape;397;p44"/>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6">
    <p:bg>
      <p:bgPr>
        <a:solidFill>
          <a:srgbClr val="4B0550"/>
        </a:solidFill>
      </p:bgPr>
    </p:bg>
    <p:spTree>
      <p:nvGrpSpPr>
        <p:cNvPr id="398" name="Shape 398"/>
        <p:cNvGrpSpPr/>
        <p:nvPr/>
      </p:nvGrpSpPr>
      <p:grpSpPr>
        <a:xfrm>
          <a:off x="0" y="0"/>
          <a:ext cx="0" cy="0"/>
          <a:chOff x="0" y="0"/>
          <a:chExt cx="0" cy="0"/>
        </a:xfrm>
      </p:grpSpPr>
      <p:pic>
        <p:nvPicPr>
          <p:cNvPr descr="A picture containing text&#10;&#10;Description automatically generated" id="399" name="Google Shape;399;p45"/>
          <p:cNvPicPr preferRelativeResize="0"/>
          <p:nvPr/>
        </p:nvPicPr>
        <p:blipFill rotWithShape="1">
          <a:blip r:embed="rId2">
            <a:alphaModFix amt="4000"/>
          </a:blip>
          <a:srcRect b="0" l="0" r="0" t="0"/>
          <a:stretch/>
        </p:blipFill>
        <p:spPr>
          <a:xfrm>
            <a:off x="0" y="0"/>
            <a:ext cx="12180230" cy="6858000"/>
          </a:xfrm>
          <a:prstGeom prst="rect">
            <a:avLst/>
          </a:prstGeom>
          <a:noFill/>
          <a:ln>
            <a:noFill/>
          </a:ln>
        </p:spPr>
      </p:pic>
      <p:sp>
        <p:nvSpPr>
          <p:cNvPr id="400" name="Google Shape;400;p45"/>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401" name="Google Shape;401;p45"/>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DİJİTAL DÜNYANIZDA YAPAY ZEKA (AI)</a:t>
            </a:r>
            <a:endParaRPr b="1" sz="600">
              <a:solidFill>
                <a:srgbClr val="FFF8DD"/>
              </a:solidFill>
              <a:latin typeface="Montserrat SemiBold"/>
              <a:ea typeface="Montserrat SemiBold"/>
              <a:cs typeface="Montserrat SemiBold"/>
              <a:sym typeface="Montserrat SemiBold"/>
            </a:endParaRPr>
          </a:p>
        </p:txBody>
      </p:sp>
      <p:grpSp>
        <p:nvGrpSpPr>
          <p:cNvPr id="402" name="Google Shape;402;p45"/>
          <p:cNvGrpSpPr/>
          <p:nvPr/>
        </p:nvGrpSpPr>
        <p:grpSpPr>
          <a:xfrm>
            <a:off x="496249" y="6357031"/>
            <a:ext cx="504613" cy="101098"/>
            <a:chOff x="3610015" y="6016276"/>
            <a:chExt cx="1701900" cy="341200"/>
          </a:xfrm>
        </p:grpSpPr>
        <p:grpSp>
          <p:nvGrpSpPr>
            <p:cNvPr id="403" name="Google Shape;403;p45"/>
            <p:cNvGrpSpPr/>
            <p:nvPr/>
          </p:nvGrpSpPr>
          <p:grpSpPr>
            <a:xfrm>
              <a:off x="4234632" y="6027258"/>
              <a:ext cx="1077283" cy="330123"/>
              <a:chOff x="4234632" y="6027258"/>
              <a:chExt cx="1077283" cy="330123"/>
            </a:xfrm>
          </p:grpSpPr>
          <p:sp>
            <p:nvSpPr>
              <p:cNvPr id="404" name="Google Shape;404;p45"/>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05" name="Google Shape;405;p45"/>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06" name="Google Shape;406;p45"/>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07" name="Google Shape;407;p45"/>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408" name="Google Shape;408;p45"/>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7">
    <p:bg>
      <p:bgPr>
        <a:solidFill>
          <a:srgbClr val="EFEBF4"/>
        </a:solidFill>
      </p:bgPr>
    </p:bg>
    <p:spTree>
      <p:nvGrpSpPr>
        <p:cNvPr id="409" name="Shape 409"/>
        <p:cNvGrpSpPr/>
        <p:nvPr/>
      </p:nvGrpSpPr>
      <p:grpSpPr>
        <a:xfrm>
          <a:off x="0" y="0"/>
          <a:ext cx="0" cy="0"/>
          <a:chOff x="0" y="0"/>
          <a:chExt cx="0" cy="0"/>
        </a:xfrm>
      </p:grpSpPr>
      <p:pic>
        <p:nvPicPr>
          <p:cNvPr id="410" name="Google Shape;410;p46"/>
          <p:cNvPicPr preferRelativeResize="0"/>
          <p:nvPr/>
        </p:nvPicPr>
        <p:blipFill rotWithShape="1">
          <a:blip r:embed="rId2">
            <a:alphaModFix amt="5000"/>
          </a:blip>
          <a:srcRect b="0" l="0" r="0" t="0"/>
          <a:stretch/>
        </p:blipFill>
        <p:spPr>
          <a:xfrm>
            <a:off x="0" y="1786"/>
            <a:ext cx="12185650" cy="6854428"/>
          </a:xfrm>
          <a:prstGeom prst="rect">
            <a:avLst/>
          </a:prstGeom>
          <a:noFill/>
          <a:ln>
            <a:noFill/>
          </a:ln>
        </p:spPr>
      </p:pic>
      <p:sp>
        <p:nvSpPr>
          <p:cNvPr id="411" name="Google Shape;411;p46"/>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412" name="Google Shape;412;p46"/>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DİJİTAL DÜNYANIZDA YAPAY ZEKA (AI)</a:t>
            </a:r>
            <a:endParaRPr b="1" sz="600">
              <a:solidFill>
                <a:srgbClr val="D27805"/>
              </a:solidFill>
              <a:latin typeface="Montserrat SemiBold"/>
              <a:ea typeface="Montserrat SemiBold"/>
              <a:cs typeface="Montserrat SemiBold"/>
              <a:sym typeface="Montserrat SemiBold"/>
            </a:endParaRPr>
          </a:p>
        </p:txBody>
      </p:sp>
      <p:grpSp>
        <p:nvGrpSpPr>
          <p:cNvPr id="413" name="Google Shape;413;p46"/>
          <p:cNvGrpSpPr/>
          <p:nvPr/>
        </p:nvGrpSpPr>
        <p:grpSpPr>
          <a:xfrm>
            <a:off x="496249" y="6357031"/>
            <a:ext cx="504613" cy="101098"/>
            <a:chOff x="3610015" y="6016276"/>
            <a:chExt cx="1701900" cy="341200"/>
          </a:xfrm>
        </p:grpSpPr>
        <p:grpSp>
          <p:nvGrpSpPr>
            <p:cNvPr id="414" name="Google Shape;414;p46"/>
            <p:cNvGrpSpPr/>
            <p:nvPr/>
          </p:nvGrpSpPr>
          <p:grpSpPr>
            <a:xfrm>
              <a:off x="4234632" y="6027258"/>
              <a:ext cx="1077283" cy="330123"/>
              <a:chOff x="4234632" y="6027258"/>
              <a:chExt cx="1077283" cy="330123"/>
            </a:xfrm>
          </p:grpSpPr>
          <p:sp>
            <p:nvSpPr>
              <p:cNvPr id="415" name="Google Shape;415;p46"/>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16" name="Google Shape;416;p46"/>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17" name="Google Shape;417;p46"/>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18" name="Google Shape;418;p46"/>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419" name="Google Shape;419;p46"/>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8">
    <p:bg>
      <p:bgPr>
        <a:solidFill>
          <a:srgbClr val="733279"/>
        </a:solidFill>
      </p:bgPr>
    </p:bg>
    <p:spTree>
      <p:nvGrpSpPr>
        <p:cNvPr id="420" name="Shape 420"/>
        <p:cNvGrpSpPr/>
        <p:nvPr/>
      </p:nvGrpSpPr>
      <p:grpSpPr>
        <a:xfrm>
          <a:off x="0" y="0"/>
          <a:ext cx="0" cy="0"/>
          <a:chOff x="0" y="0"/>
          <a:chExt cx="0" cy="0"/>
        </a:xfrm>
      </p:grpSpPr>
      <p:pic>
        <p:nvPicPr>
          <p:cNvPr descr="A picture containing text&#10;&#10;Description automatically generated" id="421" name="Google Shape;421;p47"/>
          <p:cNvPicPr preferRelativeResize="0"/>
          <p:nvPr/>
        </p:nvPicPr>
        <p:blipFill rotWithShape="1">
          <a:blip r:embed="rId2">
            <a:alphaModFix amt="3000"/>
          </a:blip>
          <a:srcRect b="0" l="0" r="0" t="0"/>
          <a:stretch/>
        </p:blipFill>
        <p:spPr>
          <a:xfrm>
            <a:off x="2710" y="0"/>
            <a:ext cx="12180235" cy="6858000"/>
          </a:xfrm>
          <a:prstGeom prst="rect">
            <a:avLst/>
          </a:prstGeom>
          <a:noFill/>
          <a:ln>
            <a:noFill/>
          </a:ln>
        </p:spPr>
      </p:pic>
      <p:sp>
        <p:nvSpPr>
          <p:cNvPr id="422" name="Google Shape;422;p47"/>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423" name="Google Shape;423;p47"/>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DİJİTAL DÜNYANIZDA YAPAY ZEKA (AI)</a:t>
            </a:r>
            <a:endParaRPr b="1" sz="600">
              <a:solidFill>
                <a:srgbClr val="D27805"/>
              </a:solidFill>
              <a:latin typeface="Montserrat SemiBold"/>
              <a:ea typeface="Montserrat SemiBold"/>
              <a:cs typeface="Montserrat SemiBold"/>
              <a:sym typeface="Montserrat SemiBold"/>
            </a:endParaRPr>
          </a:p>
        </p:txBody>
      </p:sp>
      <p:grpSp>
        <p:nvGrpSpPr>
          <p:cNvPr id="424" name="Google Shape;424;p47"/>
          <p:cNvGrpSpPr/>
          <p:nvPr/>
        </p:nvGrpSpPr>
        <p:grpSpPr>
          <a:xfrm>
            <a:off x="496249" y="6357031"/>
            <a:ext cx="504613" cy="101098"/>
            <a:chOff x="3610015" y="6016276"/>
            <a:chExt cx="1701900" cy="341200"/>
          </a:xfrm>
        </p:grpSpPr>
        <p:grpSp>
          <p:nvGrpSpPr>
            <p:cNvPr id="425" name="Google Shape;425;p47"/>
            <p:cNvGrpSpPr/>
            <p:nvPr/>
          </p:nvGrpSpPr>
          <p:grpSpPr>
            <a:xfrm>
              <a:off x="4234632" y="6027258"/>
              <a:ext cx="1077283" cy="330123"/>
              <a:chOff x="4234632" y="6027258"/>
              <a:chExt cx="1077283" cy="330123"/>
            </a:xfrm>
          </p:grpSpPr>
          <p:sp>
            <p:nvSpPr>
              <p:cNvPr id="426" name="Google Shape;426;p47"/>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27" name="Google Shape;427;p47"/>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28" name="Google Shape;428;p47"/>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29" name="Google Shape;429;p47"/>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430" name="Google Shape;430;p47"/>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9">
    <p:bg>
      <p:bgPr>
        <a:solidFill>
          <a:srgbClr val="EFEBF4"/>
        </a:solidFill>
      </p:bgPr>
    </p:bg>
    <p:spTree>
      <p:nvGrpSpPr>
        <p:cNvPr id="431" name="Shape 431"/>
        <p:cNvGrpSpPr/>
        <p:nvPr/>
      </p:nvGrpSpPr>
      <p:grpSpPr>
        <a:xfrm>
          <a:off x="0" y="0"/>
          <a:ext cx="0" cy="0"/>
          <a:chOff x="0" y="0"/>
          <a:chExt cx="0" cy="0"/>
        </a:xfrm>
      </p:grpSpPr>
      <p:pic>
        <p:nvPicPr>
          <p:cNvPr descr="A picture containing text&#10;&#10;Description automatically generated" id="432" name="Google Shape;432;p48"/>
          <p:cNvPicPr preferRelativeResize="0"/>
          <p:nvPr/>
        </p:nvPicPr>
        <p:blipFill rotWithShape="1">
          <a:blip r:embed="rId2">
            <a:alphaModFix amt="6000"/>
          </a:blip>
          <a:srcRect b="0" l="0" r="0" t="0"/>
          <a:stretch/>
        </p:blipFill>
        <p:spPr>
          <a:xfrm>
            <a:off x="0" y="0"/>
            <a:ext cx="12180230" cy="6858000"/>
          </a:xfrm>
          <a:prstGeom prst="rect">
            <a:avLst/>
          </a:prstGeom>
          <a:noFill/>
          <a:ln>
            <a:noFill/>
          </a:ln>
        </p:spPr>
      </p:pic>
      <p:sp>
        <p:nvSpPr>
          <p:cNvPr id="433" name="Google Shape;433;p48"/>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434" name="Google Shape;434;p48"/>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DİJİTAL DÜNYANIZDA YAPAY ZEKA (AI)</a:t>
            </a:r>
            <a:endParaRPr b="1" sz="600">
              <a:solidFill>
                <a:srgbClr val="D27805"/>
              </a:solidFill>
              <a:latin typeface="Montserrat SemiBold"/>
              <a:ea typeface="Montserrat SemiBold"/>
              <a:cs typeface="Montserrat SemiBold"/>
              <a:sym typeface="Montserrat SemiBold"/>
            </a:endParaRPr>
          </a:p>
        </p:txBody>
      </p:sp>
      <p:grpSp>
        <p:nvGrpSpPr>
          <p:cNvPr id="435" name="Google Shape;435;p48"/>
          <p:cNvGrpSpPr/>
          <p:nvPr/>
        </p:nvGrpSpPr>
        <p:grpSpPr>
          <a:xfrm>
            <a:off x="496249" y="6357031"/>
            <a:ext cx="504613" cy="101098"/>
            <a:chOff x="3610015" y="6016276"/>
            <a:chExt cx="1701900" cy="341200"/>
          </a:xfrm>
        </p:grpSpPr>
        <p:grpSp>
          <p:nvGrpSpPr>
            <p:cNvPr id="436" name="Google Shape;436;p48"/>
            <p:cNvGrpSpPr/>
            <p:nvPr/>
          </p:nvGrpSpPr>
          <p:grpSpPr>
            <a:xfrm>
              <a:off x="4234632" y="6027258"/>
              <a:ext cx="1077283" cy="330123"/>
              <a:chOff x="4234632" y="6027258"/>
              <a:chExt cx="1077283" cy="330123"/>
            </a:xfrm>
          </p:grpSpPr>
          <p:sp>
            <p:nvSpPr>
              <p:cNvPr id="437" name="Google Shape;437;p48"/>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38" name="Google Shape;438;p48"/>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39" name="Google Shape;439;p48"/>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40" name="Google Shape;440;p48"/>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441" name="Google Shape;441;p48"/>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0">
    <p:bg>
      <p:bgPr>
        <a:solidFill>
          <a:srgbClr val="EFEBF4"/>
        </a:solidFill>
      </p:bgPr>
    </p:bg>
    <p:spTree>
      <p:nvGrpSpPr>
        <p:cNvPr id="442" name="Shape 442"/>
        <p:cNvGrpSpPr/>
        <p:nvPr/>
      </p:nvGrpSpPr>
      <p:grpSpPr>
        <a:xfrm>
          <a:off x="0" y="0"/>
          <a:ext cx="0" cy="0"/>
          <a:chOff x="0" y="0"/>
          <a:chExt cx="0" cy="0"/>
        </a:xfrm>
      </p:grpSpPr>
      <p:sp>
        <p:nvSpPr>
          <p:cNvPr id="443" name="Google Shape;443;p49"/>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733279"/>
                </a:solidFill>
                <a:latin typeface="Montserrat SemiBold"/>
                <a:ea typeface="Montserrat SemiBold"/>
                <a:cs typeface="Montserrat SemiBold"/>
                <a:sym typeface="Montserrat SemiBold"/>
              </a:rPr>
              <a:t>‹#›</a:t>
            </a:fld>
            <a:endParaRPr b="1" i="0" sz="600" u="none" cap="none" strike="noStrike">
              <a:solidFill>
                <a:srgbClr val="733279"/>
              </a:solidFill>
              <a:latin typeface="Montserrat SemiBold"/>
              <a:ea typeface="Montserrat SemiBold"/>
              <a:cs typeface="Montserrat SemiBold"/>
              <a:sym typeface="Montserrat SemiBold"/>
            </a:endParaRPr>
          </a:p>
        </p:txBody>
      </p:sp>
      <p:sp>
        <p:nvSpPr>
          <p:cNvPr id="444" name="Google Shape;444;p49"/>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733279"/>
                </a:solidFill>
                <a:latin typeface="Montserrat SemiBold"/>
                <a:ea typeface="Montserrat SemiBold"/>
                <a:cs typeface="Montserrat SemiBold"/>
                <a:sym typeface="Montserrat SemiBold"/>
              </a:rPr>
              <a:t>AI IN YOUR DIGITAL WORLD</a:t>
            </a:r>
            <a:endParaRPr b="1" sz="600">
              <a:solidFill>
                <a:srgbClr val="D27805"/>
              </a:solidFill>
              <a:latin typeface="Montserrat SemiBold"/>
              <a:ea typeface="Montserrat SemiBold"/>
              <a:cs typeface="Montserrat SemiBold"/>
              <a:sym typeface="Montserrat SemiBold"/>
            </a:endParaRPr>
          </a:p>
        </p:txBody>
      </p:sp>
      <p:grpSp>
        <p:nvGrpSpPr>
          <p:cNvPr id="445" name="Google Shape;445;p49"/>
          <p:cNvGrpSpPr/>
          <p:nvPr/>
        </p:nvGrpSpPr>
        <p:grpSpPr>
          <a:xfrm>
            <a:off x="496249" y="6357031"/>
            <a:ext cx="504613" cy="101098"/>
            <a:chOff x="3610015" y="6016276"/>
            <a:chExt cx="1701900" cy="341200"/>
          </a:xfrm>
        </p:grpSpPr>
        <p:grpSp>
          <p:nvGrpSpPr>
            <p:cNvPr id="446" name="Google Shape;446;p49"/>
            <p:cNvGrpSpPr/>
            <p:nvPr/>
          </p:nvGrpSpPr>
          <p:grpSpPr>
            <a:xfrm>
              <a:off x="4234632" y="6027258"/>
              <a:ext cx="1077283" cy="330123"/>
              <a:chOff x="4234632" y="6027258"/>
              <a:chExt cx="1077283" cy="330123"/>
            </a:xfrm>
          </p:grpSpPr>
          <p:sp>
            <p:nvSpPr>
              <p:cNvPr id="447" name="Google Shape;447;p49"/>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48" name="Google Shape;448;p49"/>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49" name="Google Shape;449;p49"/>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50" name="Google Shape;450;p49"/>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451" name="Google Shape;451;p49"/>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1">
    <p:bg>
      <p:bgPr>
        <a:solidFill>
          <a:srgbClr val="4B0550"/>
        </a:solidFill>
      </p:bgPr>
    </p:bg>
    <p:spTree>
      <p:nvGrpSpPr>
        <p:cNvPr id="452" name="Shape 452"/>
        <p:cNvGrpSpPr/>
        <p:nvPr/>
      </p:nvGrpSpPr>
      <p:grpSpPr>
        <a:xfrm>
          <a:off x="0" y="0"/>
          <a:ext cx="0" cy="0"/>
          <a:chOff x="0" y="0"/>
          <a:chExt cx="0" cy="0"/>
        </a:xfrm>
      </p:grpSpPr>
      <p:sp>
        <p:nvSpPr>
          <p:cNvPr id="453" name="Google Shape;453;p50"/>
          <p:cNvSpPr txBox="1"/>
          <p:nvPr/>
        </p:nvSpPr>
        <p:spPr>
          <a:xfrm>
            <a:off x="11268388" y="6365462"/>
            <a:ext cx="462900" cy="1035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100"/>
              <a:buFont typeface="Arial"/>
              <a:buNone/>
            </a:pPr>
            <a:fld id="{00000000-1234-1234-1234-123412341234}" type="slidenum">
              <a:rPr b="1" i="0" lang="en-US" sz="600" u="none" cap="none" strike="noStrike">
                <a:solidFill>
                  <a:srgbClr val="EFEBF4"/>
                </a:solidFill>
                <a:latin typeface="Montserrat SemiBold"/>
                <a:ea typeface="Montserrat SemiBold"/>
                <a:cs typeface="Montserrat SemiBold"/>
                <a:sym typeface="Montserrat SemiBold"/>
              </a:rPr>
              <a:t>‹#›</a:t>
            </a:fld>
            <a:endParaRPr b="1" i="0" sz="600" u="none" cap="none" strike="noStrike">
              <a:solidFill>
                <a:srgbClr val="EFEBF4"/>
              </a:solidFill>
              <a:latin typeface="Montserrat SemiBold"/>
              <a:ea typeface="Montserrat SemiBold"/>
              <a:cs typeface="Montserrat SemiBold"/>
              <a:sym typeface="Montserrat SemiBold"/>
            </a:endParaRPr>
          </a:p>
        </p:txBody>
      </p:sp>
      <p:sp>
        <p:nvSpPr>
          <p:cNvPr id="454" name="Google Shape;454;p50"/>
          <p:cNvSpPr txBox="1"/>
          <p:nvPr/>
        </p:nvSpPr>
        <p:spPr>
          <a:xfrm>
            <a:off x="1406464" y="6365462"/>
            <a:ext cx="4225800" cy="1035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100"/>
              <a:buFont typeface="Arial"/>
              <a:buNone/>
            </a:pPr>
            <a:r>
              <a:rPr b="1" lang="en-US" sz="600">
                <a:solidFill>
                  <a:srgbClr val="EFEBF4"/>
                </a:solidFill>
                <a:latin typeface="Montserrat SemiBold"/>
                <a:ea typeface="Montserrat SemiBold"/>
                <a:cs typeface="Montserrat SemiBold"/>
                <a:sym typeface="Montserrat SemiBold"/>
              </a:rPr>
              <a:t>AI IN YOUR DIGITAL WORLD</a:t>
            </a:r>
            <a:endParaRPr b="1" sz="600">
              <a:solidFill>
                <a:srgbClr val="FFF8DD"/>
              </a:solidFill>
              <a:latin typeface="Montserrat SemiBold"/>
              <a:ea typeface="Montserrat SemiBold"/>
              <a:cs typeface="Montserrat SemiBold"/>
              <a:sym typeface="Montserrat SemiBold"/>
            </a:endParaRPr>
          </a:p>
        </p:txBody>
      </p:sp>
      <p:grpSp>
        <p:nvGrpSpPr>
          <p:cNvPr id="455" name="Google Shape;455;p50"/>
          <p:cNvGrpSpPr/>
          <p:nvPr/>
        </p:nvGrpSpPr>
        <p:grpSpPr>
          <a:xfrm>
            <a:off x="496249" y="6357031"/>
            <a:ext cx="504613" cy="101098"/>
            <a:chOff x="3610015" y="6016276"/>
            <a:chExt cx="1701900" cy="341200"/>
          </a:xfrm>
        </p:grpSpPr>
        <p:grpSp>
          <p:nvGrpSpPr>
            <p:cNvPr id="456" name="Google Shape;456;p50"/>
            <p:cNvGrpSpPr/>
            <p:nvPr/>
          </p:nvGrpSpPr>
          <p:grpSpPr>
            <a:xfrm>
              <a:off x="4234632" y="6027258"/>
              <a:ext cx="1077283" cy="330123"/>
              <a:chOff x="4234632" y="6027258"/>
              <a:chExt cx="1077283" cy="330123"/>
            </a:xfrm>
          </p:grpSpPr>
          <p:sp>
            <p:nvSpPr>
              <p:cNvPr id="457" name="Google Shape;457;p50"/>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58" name="Google Shape;458;p50"/>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59" name="Google Shape;459;p50"/>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sp>
            <p:nvSpPr>
              <p:cNvPr id="460" name="Google Shape;460;p50"/>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
          <p:nvSpPr>
            <p:cNvPr id="461" name="Google Shape;461;p50"/>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22850" lIns="45725" spcFirstLastPara="1" rIns="45725" wrap="square" tIns="22850">
              <a:noAutofit/>
            </a:bodyPr>
            <a:lstStyle/>
            <a:p>
              <a:pPr indent="0" lvl="0" marL="0" marR="0" rtl="0" algn="l">
                <a:lnSpc>
                  <a:spcPct val="100000"/>
                </a:lnSpc>
                <a:spcBef>
                  <a:spcPts val="0"/>
                </a:spcBef>
                <a:spcAft>
                  <a:spcPts val="0"/>
                </a:spcAft>
                <a:buNone/>
              </a:pPr>
              <a:r>
                <a:t/>
              </a:r>
              <a:endParaRPr b="0" i="0" sz="700" u="none" cap="none" strike="noStrike">
                <a:solidFill>
                  <a:schemeClr val="dk1"/>
                </a:solidFill>
                <a:latin typeface="Arial"/>
                <a:ea typeface="Arial"/>
                <a:cs typeface="Arial"/>
                <a:sym typeface="Aria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17.xml"/><Relationship Id="rId10" Type="http://schemas.openxmlformats.org/officeDocument/2006/relationships/slideLayout" Target="../slideLayouts/slideLayout16.xml"/><Relationship Id="rId13" Type="http://schemas.openxmlformats.org/officeDocument/2006/relationships/slideLayout" Target="../slideLayouts/slideLayout19.xml"/><Relationship Id="rId12" Type="http://schemas.openxmlformats.org/officeDocument/2006/relationships/slideLayout" Target="../slideLayouts/slideLayout18.xml"/><Relationship Id="rId1" Type="http://schemas.openxmlformats.org/officeDocument/2006/relationships/slideLayout" Target="../slideLayouts/slideLayout7.xml"/><Relationship Id="rId2" Type="http://schemas.openxmlformats.org/officeDocument/2006/relationships/slideLayout" Target="../slideLayouts/slideLayout8.xml"/><Relationship Id="rId3" Type="http://schemas.openxmlformats.org/officeDocument/2006/relationships/slideLayout" Target="../slideLayouts/slideLayout9.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theme" Target="../theme/theme1.xml"/><Relationship Id="rId5" Type="http://schemas.openxmlformats.org/officeDocument/2006/relationships/slideLayout" Target="../slideLayouts/slideLayout11.xml"/><Relationship Id="rId6" Type="http://schemas.openxmlformats.org/officeDocument/2006/relationships/slideLayout" Target="../slideLayouts/slideLayout12.xml"/><Relationship Id="rId7" Type="http://schemas.openxmlformats.org/officeDocument/2006/relationships/slideLayout" Target="../slideLayouts/slideLayout13.xml"/><Relationship Id="rId8"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0.xml"/><Relationship Id="rId10" Type="http://schemas.openxmlformats.org/officeDocument/2006/relationships/slideLayout" Target="../slideLayouts/slideLayout29.xml"/><Relationship Id="rId13" Type="http://schemas.openxmlformats.org/officeDocument/2006/relationships/slideLayout" Target="../slideLayouts/slideLayout32.xml"/><Relationship Id="rId12" Type="http://schemas.openxmlformats.org/officeDocument/2006/relationships/slideLayout" Target="../slideLayouts/slideLayout31.xml"/><Relationship Id="rId1" Type="http://schemas.openxmlformats.org/officeDocument/2006/relationships/slideLayout" Target="../slideLayouts/slideLayout20.xml"/><Relationship Id="rId2" Type="http://schemas.openxmlformats.org/officeDocument/2006/relationships/slideLayout" Target="../slideLayouts/slideLayout21.xml"/><Relationship Id="rId3" Type="http://schemas.openxmlformats.org/officeDocument/2006/relationships/slideLayout" Target="../slideLayouts/slideLayout22.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5" Type="http://schemas.openxmlformats.org/officeDocument/2006/relationships/theme" Target="../theme/theme4.xml"/><Relationship Id="rId14" Type="http://schemas.openxmlformats.org/officeDocument/2006/relationships/slideLayout" Target="../slideLayouts/slideLayout33.xml"/><Relationship Id="rId5" Type="http://schemas.openxmlformats.org/officeDocument/2006/relationships/slideLayout" Target="../slideLayouts/slideLayout24.xml"/><Relationship Id="rId6" Type="http://schemas.openxmlformats.org/officeDocument/2006/relationships/slideLayout" Target="../slideLayouts/slideLayout25.xml"/><Relationship Id="rId7" Type="http://schemas.openxmlformats.org/officeDocument/2006/relationships/slideLayout" Target="../slideLayouts/slideLayout26.xml"/><Relationship Id="rId8"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4.xml"/><Relationship Id="rId10" Type="http://schemas.openxmlformats.org/officeDocument/2006/relationships/slideLayout" Target="../slideLayouts/slideLayout43.xml"/><Relationship Id="rId13" Type="http://schemas.openxmlformats.org/officeDocument/2006/relationships/slideLayout" Target="../slideLayouts/slideLayout46.xml"/><Relationship Id="rId12" Type="http://schemas.openxmlformats.org/officeDocument/2006/relationships/slideLayout" Target="../slideLayouts/slideLayout45.xml"/><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theme" Target="../theme/theme5.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582414" y="347737"/>
            <a:ext cx="11295380" cy="756919"/>
          </a:xfrm>
          <a:prstGeom prst="rect">
            <a:avLst/>
          </a:prstGeom>
          <a:noFill/>
          <a:ln>
            <a:noFill/>
          </a:ln>
        </p:spPr>
        <p:txBody>
          <a:bodyPr anchorCtr="0" anchor="t" bIns="0" lIns="0" spcFirstLastPara="1" rIns="0" wrap="square" tIns="0">
            <a:spAutoFit/>
          </a:bodyPr>
          <a:lstStyle>
            <a:lvl1pPr lvl="0" marR="0" rtl="0" algn="l">
              <a:spcBef>
                <a:spcPts val="0"/>
              </a:spcBef>
              <a:spcAft>
                <a:spcPts val="0"/>
              </a:spcAft>
              <a:buSzPts val="1400"/>
              <a:buNone/>
              <a:defRPr b="1" i="0" sz="4800" u="none" cap="none" strike="noStrik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595114" y="1274973"/>
            <a:ext cx="8044180" cy="1750060"/>
          </a:xfrm>
          <a:prstGeom prst="rect">
            <a:avLst/>
          </a:prstGeom>
          <a:noFill/>
          <a:ln>
            <a:noFill/>
          </a:ln>
        </p:spPr>
        <p:txBody>
          <a:bodyPr anchorCtr="0" anchor="t" bIns="0" lIns="0" spcFirstLastPara="1" rIns="0" wrap="square" tIns="0">
            <a:spAutoFit/>
          </a:bodyPr>
          <a:lstStyle>
            <a:lvl1pPr indent="-228600" lvl="0" marL="457200" marR="0" rtl="0" algn="l">
              <a:spcBef>
                <a:spcPts val="0"/>
              </a:spcBef>
              <a:spcAft>
                <a:spcPts val="0"/>
              </a:spcAft>
              <a:buSzPts val="1400"/>
              <a:buNone/>
              <a:defRPr b="0" i="0" sz="2400" u="none" cap="none" strike="noStrike">
                <a:solidFill>
                  <a:srgbClr val="092838"/>
                </a:solidFill>
                <a:latin typeface="Arial"/>
                <a:ea typeface="Arial"/>
                <a:cs typeface="Arial"/>
                <a:sym typeface="Arial"/>
              </a:defRPr>
            </a:lvl1pPr>
            <a:lvl2pPr indent="-228600" lvl="1" marL="914400" marR="0" rtl="0" algn="l">
              <a:spcBef>
                <a:spcPts val="0"/>
              </a:spcBef>
              <a:spcAft>
                <a:spcPts val="0"/>
              </a:spcAft>
              <a:buSzPts val="1400"/>
              <a:buNone/>
              <a:defRPr b="0" i="0" sz="1800" u="none" cap="none" strike="noStrike">
                <a:latin typeface="Calibri"/>
                <a:ea typeface="Calibri"/>
                <a:cs typeface="Calibri"/>
                <a:sym typeface="Calibri"/>
              </a:defRPr>
            </a:lvl2pPr>
            <a:lvl3pPr indent="-228600" lvl="2" marL="1371600" marR="0" rtl="0" algn="l">
              <a:spcBef>
                <a:spcPts val="0"/>
              </a:spcBef>
              <a:spcAft>
                <a:spcPts val="0"/>
              </a:spcAft>
              <a:buSzPts val="1400"/>
              <a:buNone/>
              <a:defRPr b="0" i="0" sz="1800" u="none" cap="none" strike="noStrike">
                <a:latin typeface="Calibri"/>
                <a:ea typeface="Calibri"/>
                <a:cs typeface="Calibri"/>
                <a:sym typeface="Calibri"/>
              </a:defRPr>
            </a:lvl3pPr>
            <a:lvl4pPr indent="-228600" lvl="3" marL="1828800" marR="0" rtl="0" algn="l">
              <a:spcBef>
                <a:spcPts val="0"/>
              </a:spcBef>
              <a:spcAft>
                <a:spcPts val="0"/>
              </a:spcAft>
              <a:buSzPts val="1400"/>
              <a:buNone/>
              <a:defRPr b="0" i="0" sz="1800" u="none" cap="none" strike="noStrike">
                <a:latin typeface="Calibri"/>
                <a:ea typeface="Calibri"/>
                <a:cs typeface="Calibri"/>
                <a:sym typeface="Calibri"/>
              </a:defRPr>
            </a:lvl4pPr>
            <a:lvl5pPr indent="-228600" lvl="4" marL="2286000" marR="0" rtl="0" algn="l">
              <a:spcBef>
                <a:spcPts val="0"/>
              </a:spcBef>
              <a:spcAft>
                <a:spcPts val="0"/>
              </a:spcAft>
              <a:buSzPts val="1400"/>
              <a:buNone/>
              <a:defRPr b="0" i="0" sz="1800" u="none" cap="none" strike="noStrike">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atin typeface="Calibri"/>
                <a:ea typeface="Calibri"/>
                <a:cs typeface="Calibri"/>
                <a:sym typeface="Calibri"/>
              </a:defRPr>
            </a:lvl6pPr>
            <a:lvl7pPr indent="-228600" lvl="6" marL="3200400" marR="0" rtl="0" algn="l">
              <a:spcBef>
                <a:spcPts val="0"/>
              </a:spcBef>
              <a:spcAft>
                <a:spcPts val="0"/>
              </a:spcAft>
              <a:buSzPts val="1400"/>
              <a:buNone/>
              <a:defRPr b="0" i="0" sz="1800" u="none" cap="none" strike="noStrike">
                <a:latin typeface="Calibri"/>
                <a:ea typeface="Calibri"/>
                <a:cs typeface="Calibri"/>
                <a:sym typeface="Calibri"/>
              </a:defRPr>
            </a:lvl7pPr>
            <a:lvl8pPr indent="-228600" lvl="7" marL="3657600" marR="0" rtl="0" algn="l">
              <a:spcBef>
                <a:spcPts val="0"/>
              </a:spcBef>
              <a:spcAft>
                <a:spcPts val="0"/>
              </a:spcAft>
              <a:buSzPts val="1400"/>
              <a:buNone/>
              <a:defRPr b="0" i="0" sz="1800" u="none" cap="none" strike="noStrike">
                <a:latin typeface="Calibri"/>
                <a:ea typeface="Calibri"/>
                <a:cs typeface="Calibri"/>
                <a:sym typeface="Calibri"/>
              </a:defRPr>
            </a:lvl8pPr>
            <a:lvl9pPr indent="-228600" lvl="8" marL="4114800" marR="0" rtl="0" algn="l">
              <a:spcBef>
                <a:spcPts val="0"/>
              </a:spcBef>
              <a:spcAft>
                <a:spcPts val="0"/>
              </a:spcAft>
              <a:buSzPts val="1400"/>
              <a:buNone/>
              <a:defRPr b="0" i="0" sz="1800" u="none" cap="none" strike="noStrike">
                <a:latin typeface="Calibri"/>
                <a:ea typeface="Calibri"/>
                <a:cs typeface="Calibri"/>
                <a:sym typeface="Calibri"/>
              </a:defRPr>
            </a:lvl9pPr>
          </a:lstStyle>
          <a:p/>
        </p:txBody>
      </p:sp>
      <p:sp>
        <p:nvSpPr>
          <p:cNvPr id="8" name="Google Shape;8;p1"/>
          <p:cNvSpPr txBox="1"/>
          <p:nvPr>
            <p:ph idx="11" type="ftr"/>
          </p:nvPr>
        </p:nvSpPr>
        <p:spPr>
          <a:xfrm>
            <a:off x="4145280" y="6377940"/>
            <a:ext cx="3901440" cy="34290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sz="1800">
                <a:solidFill>
                  <a:srgbClr val="888888"/>
                </a:solidFil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9" name="Google Shape;9;p1"/>
          <p:cNvSpPr txBox="1"/>
          <p:nvPr>
            <p:ph idx="10" type="dt"/>
          </p:nvPr>
        </p:nvSpPr>
        <p:spPr>
          <a:xfrm>
            <a:off x="609600" y="6377940"/>
            <a:ext cx="2804160" cy="34290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sz="1800">
                <a:solidFill>
                  <a:srgbClr val="888888"/>
                </a:solidFil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0" name="Google Shape;10;p1"/>
          <p:cNvSpPr txBox="1"/>
          <p:nvPr>
            <p:ph idx="12" type="sldNum"/>
          </p:nvPr>
        </p:nvSpPr>
        <p:spPr>
          <a:xfrm>
            <a:off x="8778240" y="6377940"/>
            <a:ext cx="2804160" cy="342900"/>
          </a:xfrm>
          <a:prstGeom prst="rect">
            <a:avLst/>
          </a:prstGeom>
          <a:noFill/>
          <a:ln>
            <a:noFill/>
          </a:ln>
        </p:spPr>
        <p:txBody>
          <a:bodyPr anchorCtr="0" anchor="t" bIns="0" lIns="0" spcFirstLastPara="1" rIns="0" wrap="square" tIns="0">
            <a:spAutoFit/>
          </a:bodyPr>
          <a:lstStyle>
            <a:lvl1pPr indent="0" lvl="0" algn="r">
              <a:spcBef>
                <a:spcPts val="0"/>
              </a:spcBef>
              <a:buNone/>
              <a:defRPr sz="1800">
                <a:solidFill>
                  <a:srgbClr val="888888"/>
                </a:solidFill>
              </a:defRPr>
            </a:lvl1pPr>
            <a:lvl2pPr indent="0" lvl="1" algn="r">
              <a:spcBef>
                <a:spcPts val="0"/>
              </a:spcBef>
              <a:buNone/>
              <a:defRPr sz="1800">
                <a:solidFill>
                  <a:srgbClr val="888888"/>
                </a:solidFill>
              </a:defRPr>
            </a:lvl2pPr>
            <a:lvl3pPr indent="0" lvl="2" algn="r">
              <a:spcBef>
                <a:spcPts val="0"/>
              </a:spcBef>
              <a:buNone/>
              <a:defRPr sz="1800">
                <a:solidFill>
                  <a:srgbClr val="888888"/>
                </a:solidFill>
              </a:defRPr>
            </a:lvl3pPr>
            <a:lvl4pPr indent="0" lvl="3" algn="r">
              <a:spcBef>
                <a:spcPts val="0"/>
              </a:spcBef>
              <a:buNone/>
              <a:defRPr sz="1800">
                <a:solidFill>
                  <a:srgbClr val="888888"/>
                </a:solidFill>
              </a:defRPr>
            </a:lvl4pPr>
            <a:lvl5pPr indent="0" lvl="4" algn="r">
              <a:spcBef>
                <a:spcPts val="0"/>
              </a:spcBef>
              <a:buNone/>
              <a:defRPr sz="1800">
                <a:solidFill>
                  <a:srgbClr val="888888"/>
                </a:solidFill>
              </a:defRPr>
            </a:lvl5pPr>
            <a:lvl6pPr indent="0" lvl="5" algn="r">
              <a:spcBef>
                <a:spcPts val="0"/>
              </a:spcBef>
              <a:buNone/>
              <a:defRPr sz="1800">
                <a:solidFill>
                  <a:srgbClr val="888888"/>
                </a:solidFill>
              </a:defRPr>
            </a:lvl6pPr>
            <a:lvl7pPr indent="0" lvl="6" algn="r">
              <a:spcBef>
                <a:spcPts val="0"/>
              </a:spcBef>
              <a:buNone/>
              <a:defRPr sz="1800">
                <a:solidFill>
                  <a:srgbClr val="888888"/>
                </a:solidFill>
              </a:defRPr>
            </a:lvl7pPr>
            <a:lvl8pPr indent="0" lvl="7" algn="r">
              <a:spcBef>
                <a:spcPts val="0"/>
              </a:spcBef>
              <a:buNone/>
              <a:defRPr sz="1800">
                <a:solidFill>
                  <a:srgbClr val="888888"/>
                </a:solidFill>
              </a:defRPr>
            </a:lvl8pPr>
            <a:lvl9pPr indent="0" lvl="8" algn="r">
              <a:spcBef>
                <a:spcPts val="0"/>
              </a:spcBef>
              <a:buNone/>
              <a:defRPr sz="1800">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2"/>
        </a:solidFill>
      </p:bgPr>
    </p:bg>
    <p:spTree>
      <p:nvGrpSpPr>
        <p:cNvPr id="45" name="Shape 4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 id="2147483666"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160">
          <p15:clr>
            <a:srgbClr val="EA4335"/>
          </p15:clr>
        </p15:guide>
        <p15:guide id="2" pos="3841">
          <p15:clr>
            <a:srgbClr val="EA4335"/>
          </p15:clr>
        </p15:guide>
        <p15:guide id="3" pos="294">
          <p15:clr>
            <a:srgbClr val="EA4335"/>
          </p15:clr>
        </p15:guide>
        <p15:guide id="4" orient="horz" pos="294">
          <p15:clr>
            <a:srgbClr val="EA4335"/>
          </p15:clr>
        </p15:guide>
        <p15:guide id="5" pos="7386">
          <p15:clr>
            <a:srgbClr val="EA4335"/>
          </p15:clr>
        </p15:guide>
        <p15:guide id="6" orient="horz" pos="4026">
          <p15:clr>
            <a:srgbClr val="EA4335"/>
          </p15:clr>
        </p15:guide>
        <p15:guide id="7" pos="885">
          <p15:clr>
            <a:srgbClr val="EA4335"/>
          </p15:clr>
        </p15:guide>
        <p15:guide id="8" pos="1478">
          <p15:clr>
            <a:srgbClr val="EA4335"/>
          </p15:clr>
        </p15:guide>
        <p15:guide id="9" pos="2069">
          <p15:clr>
            <a:srgbClr val="EA4335"/>
          </p15:clr>
        </p15:guide>
        <p15:guide id="10" pos="2659">
          <p15:clr>
            <a:srgbClr val="EA4335"/>
          </p15:clr>
        </p15:guide>
        <p15:guide id="11" pos="3251">
          <p15:clr>
            <a:srgbClr val="EA4335"/>
          </p15:clr>
        </p15:guide>
        <p15:guide id="12" pos="4434">
          <p15:clr>
            <a:srgbClr val="EA4335"/>
          </p15:clr>
        </p15:guide>
        <p15:guide id="13" pos="5025">
          <p15:clr>
            <a:srgbClr val="EA4335"/>
          </p15:clr>
        </p15:guide>
        <p15:guide id="14" pos="5616">
          <p15:clr>
            <a:srgbClr val="EA4335"/>
          </p15:clr>
        </p15:guide>
        <p15:guide id="15" pos="6207">
          <p15:clr>
            <a:srgbClr val="EA4335"/>
          </p15:clr>
        </p15:guide>
        <p15:guide id="16" pos="6798">
          <p15:clr>
            <a:srgbClr val="EA4335"/>
          </p15:clr>
        </p15:guide>
        <p15:guide id="17" pos="589">
          <p15:clr>
            <a:srgbClr val="EA4335"/>
          </p15:clr>
        </p15:guide>
        <p15:guide id="18" pos="1182">
          <p15:clr>
            <a:srgbClr val="EA4335"/>
          </p15:clr>
        </p15:guide>
        <p15:guide id="19" pos="1772">
          <p15:clr>
            <a:srgbClr val="EA4335"/>
          </p15:clr>
        </p15:guide>
        <p15:guide id="20" pos="2363">
          <p15:clr>
            <a:srgbClr val="EA4335"/>
          </p15:clr>
        </p15:guide>
        <p15:guide id="21" pos="2955">
          <p15:clr>
            <a:srgbClr val="EA4335"/>
          </p15:clr>
        </p15:guide>
        <p15:guide id="22" pos="3546">
          <p15:clr>
            <a:srgbClr val="EA4335"/>
          </p15:clr>
        </p15:guide>
        <p15:guide id="23" pos="4138">
          <p15:clr>
            <a:srgbClr val="EA4335"/>
          </p15:clr>
        </p15:guide>
        <p15:guide id="24" pos="4729">
          <p15:clr>
            <a:srgbClr val="EA4335"/>
          </p15:clr>
        </p15:guide>
        <p15:guide id="25" pos="5320">
          <p15:clr>
            <a:srgbClr val="EA4335"/>
          </p15:clr>
        </p15:guide>
        <p15:guide id="26" pos="5912">
          <p15:clr>
            <a:srgbClr val="EA4335"/>
          </p15:clr>
        </p15:guide>
        <p15:guide id="27" pos="6503">
          <p15:clr>
            <a:srgbClr val="EA4335"/>
          </p15:clr>
        </p15:guide>
        <p15:guide id="28" pos="7094">
          <p15:clr>
            <a:srgbClr val="EA4335"/>
          </p15:clr>
        </p15:guide>
      </p15:sldGuideLst>
    </p:ext>
  </p:extLst>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2"/>
        </a:solidFill>
      </p:bgPr>
    </p:bg>
    <p:spTree>
      <p:nvGrpSpPr>
        <p:cNvPr id="180" name="Shape 180"/>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160">
          <p15:clr>
            <a:srgbClr val="EA4335"/>
          </p15:clr>
        </p15:guide>
        <p15:guide id="2" pos="3841">
          <p15:clr>
            <a:srgbClr val="EA4335"/>
          </p15:clr>
        </p15:guide>
        <p15:guide id="3" pos="294">
          <p15:clr>
            <a:srgbClr val="EA4335"/>
          </p15:clr>
        </p15:guide>
        <p15:guide id="4" orient="horz" pos="294">
          <p15:clr>
            <a:srgbClr val="EA4335"/>
          </p15:clr>
        </p15:guide>
        <p15:guide id="5" pos="7386">
          <p15:clr>
            <a:srgbClr val="EA4335"/>
          </p15:clr>
        </p15:guide>
        <p15:guide id="6" orient="horz" pos="4026">
          <p15:clr>
            <a:srgbClr val="EA4335"/>
          </p15:clr>
        </p15:guide>
        <p15:guide id="7" pos="885">
          <p15:clr>
            <a:srgbClr val="EA4335"/>
          </p15:clr>
        </p15:guide>
        <p15:guide id="8" pos="1478">
          <p15:clr>
            <a:srgbClr val="EA4335"/>
          </p15:clr>
        </p15:guide>
        <p15:guide id="9" pos="2069">
          <p15:clr>
            <a:srgbClr val="EA4335"/>
          </p15:clr>
        </p15:guide>
        <p15:guide id="10" pos="2659">
          <p15:clr>
            <a:srgbClr val="EA4335"/>
          </p15:clr>
        </p15:guide>
        <p15:guide id="11" pos="3251">
          <p15:clr>
            <a:srgbClr val="EA4335"/>
          </p15:clr>
        </p15:guide>
        <p15:guide id="12" pos="4434">
          <p15:clr>
            <a:srgbClr val="EA4335"/>
          </p15:clr>
        </p15:guide>
        <p15:guide id="13" pos="5025">
          <p15:clr>
            <a:srgbClr val="EA4335"/>
          </p15:clr>
        </p15:guide>
        <p15:guide id="14" pos="5616">
          <p15:clr>
            <a:srgbClr val="EA4335"/>
          </p15:clr>
        </p15:guide>
        <p15:guide id="15" pos="6207">
          <p15:clr>
            <a:srgbClr val="EA4335"/>
          </p15:clr>
        </p15:guide>
        <p15:guide id="16" pos="6798">
          <p15:clr>
            <a:srgbClr val="EA4335"/>
          </p15:clr>
        </p15:guide>
        <p15:guide id="17" pos="589">
          <p15:clr>
            <a:srgbClr val="EA4335"/>
          </p15:clr>
        </p15:guide>
        <p15:guide id="18" pos="1182">
          <p15:clr>
            <a:srgbClr val="EA4335"/>
          </p15:clr>
        </p15:guide>
        <p15:guide id="19" pos="1772">
          <p15:clr>
            <a:srgbClr val="EA4335"/>
          </p15:clr>
        </p15:guide>
        <p15:guide id="20" pos="2363">
          <p15:clr>
            <a:srgbClr val="EA4335"/>
          </p15:clr>
        </p15:guide>
        <p15:guide id="21" pos="2955">
          <p15:clr>
            <a:srgbClr val="EA4335"/>
          </p15:clr>
        </p15:guide>
        <p15:guide id="22" pos="3546">
          <p15:clr>
            <a:srgbClr val="EA4335"/>
          </p15:clr>
        </p15:guide>
        <p15:guide id="23" pos="4138">
          <p15:clr>
            <a:srgbClr val="EA4335"/>
          </p15:clr>
        </p15:guide>
        <p15:guide id="24" pos="4729">
          <p15:clr>
            <a:srgbClr val="EA4335"/>
          </p15:clr>
        </p15:guide>
        <p15:guide id="25" pos="5320">
          <p15:clr>
            <a:srgbClr val="EA4335"/>
          </p15:clr>
        </p15:guide>
        <p15:guide id="26" pos="5912">
          <p15:clr>
            <a:srgbClr val="EA4335"/>
          </p15:clr>
        </p15:guide>
        <p15:guide id="27" pos="6503">
          <p15:clr>
            <a:srgbClr val="EA4335"/>
          </p15:clr>
        </p15:guide>
        <p15:guide id="28" pos="7094">
          <p15:clr>
            <a:srgbClr val="EA4335"/>
          </p15:clr>
        </p15:guide>
      </p15:sldGuideLst>
    </p:ext>
  </p:extLst>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2"/>
        </a:solidFill>
      </p:bgPr>
    </p:bg>
    <p:spTree>
      <p:nvGrpSpPr>
        <p:cNvPr id="327" name="Shape 327"/>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160">
          <p15:clr>
            <a:srgbClr val="EA4335"/>
          </p15:clr>
        </p15:guide>
        <p15:guide id="2" pos="3841">
          <p15:clr>
            <a:srgbClr val="EA4335"/>
          </p15:clr>
        </p15:guide>
        <p15:guide id="3" pos="294">
          <p15:clr>
            <a:srgbClr val="EA4335"/>
          </p15:clr>
        </p15:guide>
        <p15:guide id="4" orient="horz" pos="294">
          <p15:clr>
            <a:srgbClr val="EA4335"/>
          </p15:clr>
        </p15:guide>
        <p15:guide id="5" pos="7386">
          <p15:clr>
            <a:srgbClr val="EA4335"/>
          </p15:clr>
        </p15:guide>
        <p15:guide id="6" orient="horz" pos="4026">
          <p15:clr>
            <a:srgbClr val="EA4335"/>
          </p15:clr>
        </p15:guide>
        <p15:guide id="7" pos="885">
          <p15:clr>
            <a:srgbClr val="EA4335"/>
          </p15:clr>
        </p15:guide>
        <p15:guide id="8" pos="1478">
          <p15:clr>
            <a:srgbClr val="EA4335"/>
          </p15:clr>
        </p15:guide>
        <p15:guide id="9" pos="2069">
          <p15:clr>
            <a:srgbClr val="EA4335"/>
          </p15:clr>
        </p15:guide>
        <p15:guide id="10" pos="2659">
          <p15:clr>
            <a:srgbClr val="EA4335"/>
          </p15:clr>
        </p15:guide>
        <p15:guide id="11" pos="3251">
          <p15:clr>
            <a:srgbClr val="EA4335"/>
          </p15:clr>
        </p15:guide>
        <p15:guide id="12" pos="4434">
          <p15:clr>
            <a:srgbClr val="EA4335"/>
          </p15:clr>
        </p15:guide>
        <p15:guide id="13" pos="5025">
          <p15:clr>
            <a:srgbClr val="EA4335"/>
          </p15:clr>
        </p15:guide>
        <p15:guide id="14" pos="5616">
          <p15:clr>
            <a:srgbClr val="EA4335"/>
          </p15:clr>
        </p15:guide>
        <p15:guide id="15" pos="6207">
          <p15:clr>
            <a:srgbClr val="EA4335"/>
          </p15:clr>
        </p15:guide>
        <p15:guide id="16" pos="6798">
          <p15:clr>
            <a:srgbClr val="EA4335"/>
          </p15:clr>
        </p15:guide>
        <p15:guide id="17" pos="589">
          <p15:clr>
            <a:srgbClr val="EA4335"/>
          </p15:clr>
        </p15:guide>
        <p15:guide id="18" pos="1182">
          <p15:clr>
            <a:srgbClr val="EA4335"/>
          </p15:clr>
        </p15:guide>
        <p15:guide id="19" pos="1772">
          <p15:clr>
            <a:srgbClr val="EA4335"/>
          </p15:clr>
        </p15:guide>
        <p15:guide id="20" pos="2363">
          <p15:clr>
            <a:srgbClr val="EA4335"/>
          </p15:clr>
        </p15:guide>
        <p15:guide id="21" pos="2955">
          <p15:clr>
            <a:srgbClr val="EA4335"/>
          </p15:clr>
        </p15:guide>
        <p15:guide id="22" pos="3546">
          <p15:clr>
            <a:srgbClr val="EA4335"/>
          </p15:clr>
        </p15:guide>
        <p15:guide id="23" pos="4138">
          <p15:clr>
            <a:srgbClr val="EA4335"/>
          </p15:clr>
        </p15:guide>
        <p15:guide id="24" pos="4729">
          <p15:clr>
            <a:srgbClr val="EA4335"/>
          </p15:clr>
        </p15:guide>
        <p15:guide id="25" pos="5320">
          <p15:clr>
            <a:srgbClr val="EA4335"/>
          </p15:clr>
        </p15:guide>
        <p15:guide id="26" pos="5912">
          <p15:clr>
            <a:srgbClr val="EA4335"/>
          </p15:clr>
        </p15:guide>
        <p15:guide id="27" pos="6503">
          <p15:clr>
            <a:srgbClr val="EA4335"/>
          </p15:clr>
        </p15:guide>
        <p15:guide id="28" pos="7094">
          <p15:clr>
            <a:srgbClr val="EA4335"/>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1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xml"/><Relationship Id="rId3"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xml"/><Relationship Id="rId3" Type="http://schemas.openxmlformats.org/officeDocument/2006/relationships/image" Target="../media/image1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xml"/><Relationship Id="rId3"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5.xml"/><Relationship Id="rId3" Type="http://schemas.openxmlformats.org/officeDocument/2006/relationships/image" Target="../media/image18.jpg"/><Relationship Id="rId4" Type="http://schemas.openxmlformats.org/officeDocument/2006/relationships/image" Target="../media/image17.jpg"/><Relationship Id="rId5" Type="http://schemas.openxmlformats.org/officeDocument/2006/relationships/image" Target="../media/image21.jpg"/><Relationship Id="rId6" Type="http://schemas.openxmlformats.org/officeDocument/2006/relationships/image" Target="../media/image23.jpg"/><Relationship Id="rId7" Type="http://schemas.openxmlformats.org/officeDocument/2006/relationships/image" Target="../media/image20.jpg"/><Relationship Id="rId8" Type="http://schemas.openxmlformats.org/officeDocument/2006/relationships/image" Target="../media/image2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6.xml"/><Relationship Id="rId3" Type="http://schemas.openxmlformats.org/officeDocument/2006/relationships/image" Target="../media/image22.png"/><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7.xml"/><Relationship Id="rId3" Type="http://schemas.openxmlformats.org/officeDocument/2006/relationships/image" Target="../media/image25.png"/><Relationship Id="rId4" Type="http://schemas.openxmlformats.org/officeDocument/2006/relationships/image" Target="../media/image29.png"/><Relationship Id="rId5" Type="http://schemas.openxmlformats.org/officeDocument/2006/relationships/image" Target="../media/image27.png"/><Relationship Id="rId6" Type="http://schemas.openxmlformats.org/officeDocument/2006/relationships/image" Target="../media/image31.png"/><Relationship Id="rId7" Type="http://schemas.openxmlformats.org/officeDocument/2006/relationships/image" Target="../media/image28.png"/><Relationship Id="rId8" Type="http://schemas.openxmlformats.org/officeDocument/2006/relationships/image" Target="../media/image3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8.xml"/><Relationship Id="rId3" Type="http://schemas.openxmlformats.org/officeDocument/2006/relationships/image" Target="../media/image3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10.xml"/><Relationship Id="rId3" Type="http://schemas.openxmlformats.org/officeDocument/2006/relationships/image" Target="../media/image3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11.xml"/><Relationship Id="rId3" Type="http://schemas.openxmlformats.org/officeDocument/2006/relationships/image" Target="../media/image3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12.xml"/><Relationship Id="rId3" Type="http://schemas.openxmlformats.org/officeDocument/2006/relationships/image" Target="../media/image3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13.xml"/><Relationship Id="rId3" Type="http://schemas.openxmlformats.org/officeDocument/2006/relationships/image" Target="../media/image3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14.xml"/><Relationship Id="rId3" Type="http://schemas.openxmlformats.org/officeDocument/2006/relationships/image" Target="../media/image41.png"/><Relationship Id="rId4" Type="http://schemas.openxmlformats.org/officeDocument/2006/relationships/image" Target="../media/image37.png"/><Relationship Id="rId9" Type="http://schemas.openxmlformats.org/officeDocument/2006/relationships/image" Target="../media/image43.png"/><Relationship Id="rId5" Type="http://schemas.openxmlformats.org/officeDocument/2006/relationships/image" Target="../media/image46.png"/><Relationship Id="rId6" Type="http://schemas.openxmlformats.org/officeDocument/2006/relationships/image" Target="../media/image42.png"/><Relationship Id="rId7" Type="http://schemas.openxmlformats.org/officeDocument/2006/relationships/image" Target="../media/image44.png"/><Relationship Id="rId8" Type="http://schemas.openxmlformats.org/officeDocument/2006/relationships/image" Target="../media/image4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15.xml"/><Relationship Id="rId3" Type="http://schemas.openxmlformats.org/officeDocument/2006/relationships/image" Target="../media/image4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6.xml"/><Relationship Id="rId3" Type="http://schemas.openxmlformats.org/officeDocument/2006/relationships/image" Target="../media/image47.png"/><Relationship Id="rId4" Type="http://schemas.openxmlformats.org/officeDocument/2006/relationships/image" Target="../media/image49.png"/><Relationship Id="rId5" Type="http://schemas.openxmlformats.org/officeDocument/2006/relationships/image" Target="../media/image72.jpg"/><Relationship Id="rId6" Type="http://schemas.openxmlformats.org/officeDocument/2006/relationships/image" Target="../media/image8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7.xml"/><Relationship Id="rId3" Type="http://schemas.openxmlformats.org/officeDocument/2006/relationships/image" Target="../media/image47.png"/><Relationship Id="rId4" Type="http://schemas.openxmlformats.org/officeDocument/2006/relationships/image" Target="../media/image49.png"/><Relationship Id="rId5" Type="http://schemas.openxmlformats.org/officeDocument/2006/relationships/hyperlink" Target="http://drive.google.com/file/d/1HvGHsnVXIkgVjbXTKjeeIvqXPAvaWN6r/view" TargetMode="External"/><Relationship Id="rId6" Type="http://schemas.openxmlformats.org/officeDocument/2006/relationships/image" Target="../media/image118.png"/><Relationship Id="rId7" Type="http://schemas.openxmlformats.org/officeDocument/2006/relationships/hyperlink" Target="http://drive.google.com/file/d/1ESRkUpZKpa_PP1hAfLW3Frmu0wk0QZcB/view" TargetMode="External"/><Relationship Id="rId8" Type="http://schemas.openxmlformats.org/officeDocument/2006/relationships/image" Target="../media/image12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8.xml"/><Relationship Id="rId3" Type="http://schemas.openxmlformats.org/officeDocument/2006/relationships/image" Target="../media/image47.png"/><Relationship Id="rId4" Type="http://schemas.openxmlformats.org/officeDocument/2006/relationships/image" Target="../media/image4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19.xml"/><Relationship Id="rId3" Type="http://schemas.openxmlformats.org/officeDocument/2006/relationships/image" Target="../media/image6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0.xml"/><Relationship Id="rId3" Type="http://schemas.openxmlformats.org/officeDocument/2006/relationships/image" Target="../media/image52.png"/><Relationship Id="rId4" Type="http://schemas.openxmlformats.org/officeDocument/2006/relationships/image" Target="../media/image5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1.xml"/><Relationship Id="rId3" Type="http://schemas.openxmlformats.org/officeDocument/2006/relationships/image" Target="../media/image46.png"/><Relationship Id="rId4" Type="http://schemas.openxmlformats.org/officeDocument/2006/relationships/image" Target="../media/image57.png"/><Relationship Id="rId5" Type="http://schemas.openxmlformats.org/officeDocument/2006/relationships/image" Target="../media/image65.png"/><Relationship Id="rId6" Type="http://schemas.openxmlformats.org/officeDocument/2006/relationships/image" Target="../media/image53.png"/><Relationship Id="rId7" Type="http://schemas.openxmlformats.org/officeDocument/2006/relationships/image" Target="../media/image5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2.xml"/><Relationship Id="rId3" Type="http://schemas.openxmlformats.org/officeDocument/2006/relationships/image" Target="../media/image6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3.xml"/><Relationship Id="rId3" Type="http://schemas.openxmlformats.org/officeDocument/2006/relationships/image" Target="../media/image57.png"/><Relationship Id="rId4" Type="http://schemas.openxmlformats.org/officeDocument/2006/relationships/image" Target="../media/image59.png"/><Relationship Id="rId5" Type="http://schemas.openxmlformats.org/officeDocument/2006/relationships/image" Target="../media/image64.png"/><Relationship Id="rId6" Type="http://schemas.openxmlformats.org/officeDocument/2006/relationships/image" Target="../media/image6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4.xml"/><Relationship Id="rId3" Type="http://schemas.openxmlformats.org/officeDocument/2006/relationships/image" Target="../media/image61.png"/><Relationship Id="rId4" Type="http://schemas.openxmlformats.org/officeDocument/2006/relationships/image" Target="../media/image69.png"/><Relationship Id="rId5" Type="http://schemas.openxmlformats.org/officeDocument/2006/relationships/image" Target="../media/image70.png"/><Relationship Id="rId6" Type="http://schemas.openxmlformats.org/officeDocument/2006/relationships/image" Target="../media/image68.png"/><Relationship Id="rId7" Type="http://schemas.openxmlformats.org/officeDocument/2006/relationships/image" Target="../media/image6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5.xml"/><Relationship Id="rId3" Type="http://schemas.openxmlformats.org/officeDocument/2006/relationships/image" Target="../media/image73.png"/><Relationship Id="rId4" Type="http://schemas.openxmlformats.org/officeDocument/2006/relationships/image" Target="../media/image77.png"/><Relationship Id="rId5" Type="http://schemas.openxmlformats.org/officeDocument/2006/relationships/image" Target="../media/image76.png"/><Relationship Id="rId6" Type="http://schemas.openxmlformats.org/officeDocument/2006/relationships/image" Target="../media/image74.png"/><Relationship Id="rId7" Type="http://schemas.openxmlformats.org/officeDocument/2006/relationships/image" Target="../media/image7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6.xml"/><Relationship Id="rId3" Type="http://schemas.openxmlformats.org/officeDocument/2006/relationships/image" Target="../media/image13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27.xml"/><Relationship Id="rId3" Type="http://schemas.openxmlformats.org/officeDocument/2006/relationships/image" Target="../media/image26.png"/><Relationship Id="rId4" Type="http://schemas.openxmlformats.org/officeDocument/2006/relationships/image" Target="../media/image84.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28.xml"/><Relationship Id="rId3" Type="http://schemas.openxmlformats.org/officeDocument/2006/relationships/image" Target="../media/image79.png"/><Relationship Id="rId4" Type="http://schemas.openxmlformats.org/officeDocument/2006/relationships/image" Target="../media/image7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0.xml"/><Relationship Id="rId3" Type="http://schemas.openxmlformats.org/officeDocument/2006/relationships/image" Target="../media/image26.png"/><Relationship Id="rId4" Type="http://schemas.openxmlformats.org/officeDocument/2006/relationships/image" Target="../media/image8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1.xml"/><Relationship Id="rId3" Type="http://schemas.openxmlformats.org/officeDocument/2006/relationships/image" Target="../media/image93.png"/><Relationship Id="rId4" Type="http://schemas.openxmlformats.org/officeDocument/2006/relationships/image" Target="../media/image8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2.xml"/><Relationship Id="rId3" Type="http://schemas.openxmlformats.org/officeDocument/2006/relationships/image" Target="../media/image86.png"/><Relationship Id="rId4" Type="http://schemas.openxmlformats.org/officeDocument/2006/relationships/image" Target="../media/image83.png"/><Relationship Id="rId5" Type="http://schemas.openxmlformats.org/officeDocument/2006/relationships/image" Target="../media/image8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3.xml"/><Relationship Id="rId3" Type="http://schemas.openxmlformats.org/officeDocument/2006/relationships/image" Target="../media/image26.png"/><Relationship Id="rId4" Type="http://schemas.openxmlformats.org/officeDocument/2006/relationships/image" Target="../media/image8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4.xml"/><Relationship Id="rId3" Type="http://schemas.openxmlformats.org/officeDocument/2006/relationships/image" Target="../media/image8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5.xml"/><Relationship Id="rId3" Type="http://schemas.openxmlformats.org/officeDocument/2006/relationships/image" Target="../media/image91.png"/><Relationship Id="rId4" Type="http://schemas.openxmlformats.org/officeDocument/2006/relationships/image" Target="../media/image94.png"/><Relationship Id="rId5" Type="http://schemas.openxmlformats.org/officeDocument/2006/relationships/image" Target="../media/image90.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6.xml"/><Relationship Id="rId3" Type="http://schemas.openxmlformats.org/officeDocument/2006/relationships/image" Target="../media/image101.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7.xml"/><Relationship Id="rId3" Type="http://schemas.openxmlformats.org/officeDocument/2006/relationships/image" Target="../media/image99.png"/><Relationship Id="rId4" Type="http://schemas.openxmlformats.org/officeDocument/2006/relationships/image" Target="../media/image92.png"/><Relationship Id="rId5" Type="http://schemas.openxmlformats.org/officeDocument/2006/relationships/image" Target="../media/image10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8.xml"/><Relationship Id="rId3" Type="http://schemas.openxmlformats.org/officeDocument/2006/relationships/image" Target="../media/image92.png"/><Relationship Id="rId4" Type="http://schemas.openxmlformats.org/officeDocument/2006/relationships/image" Target="../media/image95.png"/><Relationship Id="rId5" Type="http://schemas.openxmlformats.org/officeDocument/2006/relationships/image" Target="../media/image9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1.xml"/><Relationship Id="rId3" Type="http://schemas.openxmlformats.org/officeDocument/2006/relationships/image" Target="../media/image110.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4.xml"/><Relationship Id="rId3" Type="http://schemas.openxmlformats.org/officeDocument/2006/relationships/image" Target="../media/image3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5.xml"/><Relationship Id="rId3" Type="http://schemas.openxmlformats.org/officeDocument/2006/relationships/image" Target="../media/image114.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46.xml"/><Relationship Id="rId3" Type="http://schemas.openxmlformats.org/officeDocument/2006/relationships/image" Target="../media/image109.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7.xml"/><Relationship Id="rId3" Type="http://schemas.openxmlformats.org/officeDocument/2006/relationships/image" Target="../media/image98.png"/><Relationship Id="rId4" Type="http://schemas.openxmlformats.org/officeDocument/2006/relationships/image" Target="../media/image105.png"/><Relationship Id="rId5" Type="http://schemas.openxmlformats.org/officeDocument/2006/relationships/image" Target="../media/image40.png"/><Relationship Id="rId6" Type="http://schemas.openxmlformats.org/officeDocument/2006/relationships/image" Target="../media/image108.png"/><Relationship Id="rId7" Type="http://schemas.openxmlformats.org/officeDocument/2006/relationships/image" Target="../media/image43.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48.xml"/><Relationship Id="rId3" Type="http://schemas.openxmlformats.org/officeDocument/2006/relationships/image" Target="../media/image111.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9.xml"/><Relationship Id="rId3" Type="http://schemas.openxmlformats.org/officeDocument/2006/relationships/image" Target="../media/image53.png"/><Relationship Id="rId4" Type="http://schemas.openxmlformats.org/officeDocument/2006/relationships/image" Target="../media/image59.png"/><Relationship Id="rId5" Type="http://schemas.openxmlformats.org/officeDocument/2006/relationships/image" Target="../media/image91.png"/><Relationship Id="rId6" Type="http://schemas.openxmlformats.org/officeDocument/2006/relationships/image" Target="../media/image112.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50.xml"/><Relationship Id="rId3" Type="http://schemas.openxmlformats.org/officeDocument/2006/relationships/image" Target="../media/image113.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51.xml"/><Relationship Id="rId3" Type="http://schemas.openxmlformats.org/officeDocument/2006/relationships/image" Target="../media/image122.png"/><Relationship Id="rId4" Type="http://schemas.openxmlformats.org/officeDocument/2006/relationships/image" Target="../media/image125.png"/><Relationship Id="rId5" Type="http://schemas.openxmlformats.org/officeDocument/2006/relationships/image" Target="../media/image123.png"/><Relationship Id="rId6" Type="http://schemas.openxmlformats.org/officeDocument/2006/relationships/image" Target="../media/image127.png"/><Relationship Id="rId7" Type="http://schemas.openxmlformats.org/officeDocument/2006/relationships/image" Target="../media/image126.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52.xml"/><Relationship Id="rId3" Type="http://schemas.openxmlformats.org/officeDocument/2006/relationships/image" Target="../media/image114.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57.xml"/><Relationship Id="rId3" Type="http://schemas.openxmlformats.org/officeDocument/2006/relationships/image" Target="../media/image119.png"/><Relationship Id="rId4" Type="http://schemas.openxmlformats.org/officeDocument/2006/relationships/image" Target="../media/image116.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notesSlide" Target="../notesSlides/notesSlide59.xml"/><Relationship Id="rId3" Type="http://schemas.openxmlformats.org/officeDocument/2006/relationships/image" Target="../media/image10.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B0550"/>
        </a:solidFill>
      </p:bgPr>
    </p:bg>
    <p:spTree>
      <p:nvGrpSpPr>
        <p:cNvPr id="465" name="Shape 465"/>
        <p:cNvGrpSpPr/>
        <p:nvPr/>
      </p:nvGrpSpPr>
      <p:grpSpPr>
        <a:xfrm>
          <a:off x="0" y="0"/>
          <a:ext cx="0" cy="0"/>
          <a:chOff x="0" y="0"/>
          <a:chExt cx="0" cy="0"/>
        </a:xfrm>
      </p:grpSpPr>
      <p:sp>
        <p:nvSpPr>
          <p:cNvPr id="466" name="Google Shape;466;p51"/>
          <p:cNvSpPr txBox="1"/>
          <p:nvPr/>
        </p:nvSpPr>
        <p:spPr>
          <a:xfrm>
            <a:off x="6864923" y="6202026"/>
            <a:ext cx="2846700" cy="4437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a:solidFill>
                  <a:srgbClr val="FFFFFF"/>
                </a:solidFill>
                <a:latin typeface="Optimistic Text"/>
                <a:ea typeface="Optimistic Text"/>
                <a:cs typeface="Optimistic Text"/>
                <a:sym typeface="Optimistic Text"/>
              </a:rPr>
              <a:t>للطلاب الذين تتراوح أعمارهم بين ١٣ و ١٧عامًا </a:t>
            </a:r>
            <a:endParaRPr>
              <a:solidFill>
                <a:srgbClr val="FFFFFF"/>
              </a:solidFill>
              <a:latin typeface="Optimistic Text"/>
              <a:ea typeface="Optimistic Text"/>
              <a:cs typeface="Optimistic Text"/>
              <a:sym typeface="Optimistic Text"/>
            </a:endParaRPr>
          </a:p>
          <a:p>
            <a:pPr indent="0" lvl="0" marL="12700" rtl="0" algn="r">
              <a:lnSpc>
                <a:spcPct val="100000"/>
              </a:lnSpc>
              <a:spcBef>
                <a:spcPts val="0"/>
              </a:spcBef>
              <a:spcAft>
                <a:spcPts val="0"/>
              </a:spcAft>
              <a:buNone/>
            </a:pPr>
            <a:r>
              <a:t/>
            </a:r>
            <a:endParaRPr>
              <a:solidFill>
                <a:srgbClr val="FFFFFF"/>
              </a:solidFill>
              <a:latin typeface="Optimistic Text"/>
              <a:ea typeface="Optimistic Text"/>
              <a:cs typeface="Optimistic Text"/>
              <a:sym typeface="Optimistic Text"/>
            </a:endParaRPr>
          </a:p>
        </p:txBody>
      </p:sp>
      <p:sp>
        <p:nvSpPr>
          <p:cNvPr id="467" name="Google Shape;467;p51"/>
          <p:cNvSpPr txBox="1"/>
          <p:nvPr/>
        </p:nvSpPr>
        <p:spPr>
          <a:xfrm>
            <a:off x="10666622" y="6202023"/>
            <a:ext cx="1058400" cy="2283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a:solidFill>
                  <a:srgbClr val="FFFFFF"/>
                </a:solidFill>
                <a:latin typeface="Optimistic Text"/>
                <a:ea typeface="Optimistic Text"/>
                <a:cs typeface="Optimistic Text"/>
                <a:sym typeface="Optimistic Text"/>
              </a:rPr>
              <a:t>٦٠ دقيقة</a:t>
            </a:r>
            <a:endParaRPr>
              <a:latin typeface="Optimistic Text"/>
              <a:ea typeface="Optimistic Text"/>
              <a:cs typeface="Optimistic Text"/>
              <a:sym typeface="Optimistic Text"/>
            </a:endParaRPr>
          </a:p>
        </p:txBody>
      </p:sp>
      <p:sp>
        <p:nvSpPr>
          <p:cNvPr id="468" name="Google Shape;468;p51"/>
          <p:cNvSpPr txBox="1"/>
          <p:nvPr/>
        </p:nvSpPr>
        <p:spPr>
          <a:xfrm>
            <a:off x="9737524" y="455922"/>
            <a:ext cx="1987500" cy="2283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a:solidFill>
                  <a:srgbClr val="FFFFFF"/>
                </a:solidFill>
                <a:latin typeface="Optimistic Text"/>
                <a:ea typeface="Optimistic Text"/>
                <a:cs typeface="Optimistic Text"/>
                <a:sym typeface="Optimistic Text"/>
              </a:rPr>
              <a:t>وحدات تفاعلية</a:t>
            </a:r>
            <a:endParaRPr>
              <a:latin typeface="Optimistic Text"/>
              <a:ea typeface="Optimistic Text"/>
              <a:cs typeface="Optimistic Text"/>
              <a:sym typeface="Optimistic Text"/>
            </a:endParaRPr>
          </a:p>
        </p:txBody>
      </p:sp>
      <p:pic>
        <p:nvPicPr>
          <p:cNvPr id="469" name="Google Shape;469;p51" title="Meta_Lockup_MonoWhite_RGB.png"/>
          <p:cNvPicPr preferRelativeResize="0"/>
          <p:nvPr/>
        </p:nvPicPr>
        <p:blipFill rotWithShape="1">
          <a:blip r:embed="rId3">
            <a:alphaModFix/>
          </a:blip>
          <a:srcRect b="70" l="0" r="0" t="80"/>
          <a:stretch/>
        </p:blipFill>
        <p:spPr>
          <a:xfrm>
            <a:off x="469392" y="5824492"/>
            <a:ext cx="1918080" cy="824782"/>
          </a:xfrm>
          <a:prstGeom prst="rect">
            <a:avLst/>
          </a:prstGeom>
          <a:noFill/>
          <a:ln>
            <a:noFill/>
          </a:ln>
        </p:spPr>
      </p:pic>
      <p:pic>
        <p:nvPicPr>
          <p:cNvPr id="470" name="Google Shape;470;p51"/>
          <p:cNvPicPr preferRelativeResize="0"/>
          <p:nvPr/>
        </p:nvPicPr>
        <p:blipFill>
          <a:blip r:embed="rId4">
            <a:alphaModFix/>
          </a:blip>
          <a:stretch>
            <a:fillRect/>
          </a:stretch>
        </p:blipFill>
        <p:spPr>
          <a:xfrm>
            <a:off x="2880707" y="6095533"/>
            <a:ext cx="1198250" cy="282700"/>
          </a:xfrm>
          <a:prstGeom prst="rect">
            <a:avLst/>
          </a:prstGeom>
          <a:noFill/>
          <a:ln>
            <a:noFill/>
          </a:ln>
        </p:spPr>
      </p:pic>
      <p:cxnSp>
        <p:nvCxnSpPr>
          <p:cNvPr id="471" name="Google Shape;471;p51"/>
          <p:cNvCxnSpPr/>
          <p:nvPr/>
        </p:nvCxnSpPr>
        <p:spPr>
          <a:xfrm>
            <a:off x="2505295" y="5802583"/>
            <a:ext cx="0" cy="868500"/>
          </a:xfrm>
          <a:prstGeom prst="straightConnector1">
            <a:avLst/>
          </a:prstGeom>
          <a:noFill/>
          <a:ln cap="flat" cmpd="sng" w="12700">
            <a:solidFill>
              <a:schemeClr val="lt2"/>
            </a:solidFill>
            <a:prstDash val="solid"/>
            <a:round/>
            <a:headEnd len="med" w="med" type="none"/>
            <a:tailEnd len="med" w="med" type="none"/>
          </a:ln>
        </p:spPr>
      </p:cxnSp>
      <p:sp>
        <p:nvSpPr>
          <p:cNvPr id="472" name="Google Shape;472;p51"/>
          <p:cNvSpPr txBox="1"/>
          <p:nvPr>
            <p:ph type="title"/>
          </p:nvPr>
        </p:nvSpPr>
        <p:spPr>
          <a:xfrm>
            <a:off x="7800425" y="2283300"/>
            <a:ext cx="3924600" cy="1724400"/>
          </a:xfrm>
          <a:prstGeom prst="rect">
            <a:avLst/>
          </a:prstGeom>
          <a:noFill/>
          <a:ln>
            <a:noFill/>
          </a:ln>
        </p:spPr>
        <p:txBody>
          <a:bodyPr anchorCtr="0" anchor="t" bIns="0" lIns="0" spcFirstLastPara="1" rIns="0" wrap="square" tIns="12700">
            <a:spAutoFit/>
          </a:bodyPr>
          <a:lstStyle/>
          <a:p>
            <a:pPr indent="0" lvl="0" marL="12700" rtl="0" algn="r">
              <a:lnSpc>
                <a:spcPct val="104444"/>
              </a:lnSpc>
              <a:spcBef>
                <a:spcPts val="0"/>
              </a:spcBef>
              <a:spcAft>
                <a:spcPts val="0"/>
              </a:spcAft>
              <a:buNone/>
            </a:pPr>
            <a:r>
              <a:rPr b="1" lang="en-US" sz="3600">
                <a:solidFill>
                  <a:schemeClr val="lt2"/>
                </a:solidFill>
                <a:latin typeface="Optimistic Display"/>
                <a:ea typeface="Optimistic Display"/>
                <a:cs typeface="Optimistic Display"/>
                <a:sym typeface="Optimistic Display"/>
              </a:rPr>
              <a:t>الذكاء</a:t>
            </a:r>
            <a:endParaRPr b="1" sz="3600">
              <a:solidFill>
                <a:schemeClr val="lt2"/>
              </a:solidFill>
              <a:latin typeface="Optimistic Display"/>
              <a:ea typeface="Optimistic Display"/>
              <a:cs typeface="Optimistic Display"/>
              <a:sym typeface="Optimistic Display"/>
            </a:endParaRPr>
          </a:p>
          <a:p>
            <a:pPr indent="0" lvl="0" marL="12700" rtl="0" algn="r">
              <a:lnSpc>
                <a:spcPct val="104444"/>
              </a:lnSpc>
              <a:spcBef>
                <a:spcPts val="0"/>
              </a:spcBef>
              <a:spcAft>
                <a:spcPts val="0"/>
              </a:spcAft>
              <a:buNone/>
            </a:pPr>
            <a:r>
              <a:rPr b="1" lang="en-US" sz="3600">
                <a:solidFill>
                  <a:schemeClr val="lt2"/>
                </a:solidFill>
                <a:latin typeface="Optimistic Display"/>
                <a:ea typeface="Optimistic Display"/>
                <a:cs typeface="Optimistic Display"/>
                <a:sym typeface="Optimistic Display"/>
              </a:rPr>
              <a:t> الاصطناعي في</a:t>
            </a:r>
            <a:endParaRPr b="1" sz="3600">
              <a:solidFill>
                <a:schemeClr val="lt2"/>
              </a:solidFill>
              <a:latin typeface="Optimistic Display"/>
              <a:ea typeface="Optimistic Display"/>
              <a:cs typeface="Optimistic Display"/>
              <a:sym typeface="Optimistic Display"/>
            </a:endParaRPr>
          </a:p>
          <a:p>
            <a:pPr indent="0" lvl="0" marL="12700" rtl="0" algn="r">
              <a:lnSpc>
                <a:spcPct val="104444"/>
              </a:lnSpc>
              <a:spcBef>
                <a:spcPts val="0"/>
              </a:spcBef>
              <a:spcAft>
                <a:spcPts val="0"/>
              </a:spcAft>
              <a:buNone/>
            </a:pPr>
            <a:r>
              <a:rPr b="1" lang="en-US" sz="3600">
                <a:solidFill>
                  <a:schemeClr val="lt2"/>
                </a:solidFill>
                <a:latin typeface="Optimistic Display"/>
                <a:ea typeface="Optimistic Display"/>
                <a:cs typeface="Optimistic Display"/>
                <a:sym typeface="Optimistic Display"/>
              </a:rPr>
              <a:t> عالمك الرقمي</a:t>
            </a:r>
            <a:endParaRPr b="1" sz="3600">
              <a:solidFill>
                <a:schemeClr val="lt2"/>
              </a:solidFill>
              <a:latin typeface="Optimistic Display"/>
              <a:ea typeface="Optimistic Display"/>
              <a:cs typeface="Optimistic Display"/>
              <a:sym typeface="Optimistic Display"/>
            </a:endParaRPr>
          </a:p>
        </p:txBody>
      </p:sp>
      <p:pic>
        <p:nvPicPr>
          <p:cNvPr id="473" name="Google Shape;473;p51" title="AdobeStock_517502165.jpeg"/>
          <p:cNvPicPr preferRelativeResize="0"/>
          <p:nvPr/>
        </p:nvPicPr>
        <p:blipFill>
          <a:blip r:embed="rId5">
            <a:alphaModFix/>
          </a:blip>
          <a:stretch>
            <a:fillRect/>
          </a:stretch>
        </p:blipFill>
        <p:spPr>
          <a:xfrm>
            <a:off x="0" y="0"/>
            <a:ext cx="8256225" cy="55028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7" name="Shape 477"/>
        <p:cNvGrpSpPr/>
        <p:nvPr/>
      </p:nvGrpSpPr>
      <p:grpSpPr>
        <a:xfrm>
          <a:off x="0" y="0"/>
          <a:ext cx="0" cy="0"/>
          <a:chOff x="0" y="0"/>
          <a:chExt cx="0" cy="0"/>
        </a:xfrm>
      </p:grpSpPr>
      <p:grpSp>
        <p:nvGrpSpPr>
          <p:cNvPr id="478" name="Google Shape;478;p52"/>
          <p:cNvGrpSpPr/>
          <p:nvPr/>
        </p:nvGrpSpPr>
        <p:grpSpPr>
          <a:xfrm>
            <a:off x="8267794" y="1960446"/>
            <a:ext cx="3470006" cy="785068"/>
            <a:chOff x="595106" y="1543796"/>
            <a:chExt cx="4913630" cy="927100"/>
          </a:xfrm>
        </p:grpSpPr>
        <p:sp>
          <p:nvSpPr>
            <p:cNvPr id="479" name="Google Shape;479;p52"/>
            <p:cNvSpPr/>
            <p:nvPr/>
          </p:nvSpPr>
          <p:spPr>
            <a:xfrm>
              <a:off x="595106" y="1543796"/>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480" name="Google Shape;480;p52"/>
            <p:cNvSpPr/>
            <p:nvPr/>
          </p:nvSpPr>
          <p:spPr>
            <a:xfrm>
              <a:off x="595106" y="1543796"/>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481" name="Google Shape;481;p52"/>
          <p:cNvGrpSpPr/>
          <p:nvPr/>
        </p:nvGrpSpPr>
        <p:grpSpPr>
          <a:xfrm>
            <a:off x="8267794" y="2841778"/>
            <a:ext cx="3470006" cy="785068"/>
            <a:chOff x="595106" y="2584576"/>
            <a:chExt cx="4913630" cy="927100"/>
          </a:xfrm>
        </p:grpSpPr>
        <p:sp>
          <p:nvSpPr>
            <p:cNvPr id="482" name="Google Shape;482;p52"/>
            <p:cNvSpPr/>
            <p:nvPr/>
          </p:nvSpPr>
          <p:spPr>
            <a:xfrm>
              <a:off x="595106" y="2584576"/>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483" name="Google Shape;483;p52"/>
            <p:cNvSpPr/>
            <p:nvPr/>
          </p:nvSpPr>
          <p:spPr>
            <a:xfrm>
              <a:off x="595106" y="2584576"/>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484" name="Google Shape;484;p52"/>
          <p:cNvGrpSpPr/>
          <p:nvPr/>
        </p:nvGrpSpPr>
        <p:grpSpPr>
          <a:xfrm>
            <a:off x="8267794" y="3723110"/>
            <a:ext cx="3470006" cy="785068"/>
            <a:chOff x="595106" y="3625355"/>
            <a:chExt cx="4913630" cy="927100"/>
          </a:xfrm>
        </p:grpSpPr>
        <p:sp>
          <p:nvSpPr>
            <p:cNvPr id="485" name="Google Shape;485;p52"/>
            <p:cNvSpPr/>
            <p:nvPr/>
          </p:nvSpPr>
          <p:spPr>
            <a:xfrm>
              <a:off x="595106" y="3625355"/>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486" name="Google Shape;486;p52"/>
            <p:cNvSpPr/>
            <p:nvPr/>
          </p:nvSpPr>
          <p:spPr>
            <a:xfrm>
              <a:off x="595106" y="3625355"/>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487" name="Google Shape;487;p52"/>
          <p:cNvGrpSpPr/>
          <p:nvPr/>
        </p:nvGrpSpPr>
        <p:grpSpPr>
          <a:xfrm>
            <a:off x="8267794" y="4604443"/>
            <a:ext cx="3470006" cy="785068"/>
            <a:chOff x="595106" y="4666136"/>
            <a:chExt cx="4913630" cy="927100"/>
          </a:xfrm>
        </p:grpSpPr>
        <p:sp>
          <p:nvSpPr>
            <p:cNvPr id="488" name="Google Shape;488;p52"/>
            <p:cNvSpPr/>
            <p:nvPr/>
          </p:nvSpPr>
          <p:spPr>
            <a:xfrm>
              <a:off x="595106" y="4666136"/>
              <a:ext cx="4913630" cy="927100"/>
            </a:xfrm>
            <a:custGeom>
              <a:rect b="b" l="l" r="r" t="t"/>
              <a:pathLst>
                <a:path extrusionOk="0" h="927100" w="4913630">
                  <a:moveTo>
                    <a:pt x="4786083" y="0"/>
                  </a:moveTo>
                  <a:lnTo>
                    <a:pt x="127000" y="0"/>
                  </a:lnTo>
                  <a:lnTo>
                    <a:pt x="77570" y="9980"/>
                  </a:lnTo>
                  <a:lnTo>
                    <a:pt x="37201" y="37196"/>
                  </a:lnTo>
                  <a:lnTo>
                    <a:pt x="9981" y="77565"/>
                  </a:lnTo>
                  <a:lnTo>
                    <a:pt x="0" y="126999"/>
                  </a:lnTo>
                  <a:lnTo>
                    <a:pt x="0" y="799845"/>
                  </a:lnTo>
                  <a:lnTo>
                    <a:pt x="9981" y="849280"/>
                  </a:lnTo>
                  <a:lnTo>
                    <a:pt x="37201" y="889649"/>
                  </a:lnTo>
                  <a:lnTo>
                    <a:pt x="77570" y="916865"/>
                  </a:lnTo>
                  <a:lnTo>
                    <a:pt x="127000" y="926845"/>
                  </a:lnTo>
                  <a:lnTo>
                    <a:pt x="4786083" y="926845"/>
                  </a:lnTo>
                  <a:lnTo>
                    <a:pt x="4835518" y="916865"/>
                  </a:lnTo>
                  <a:lnTo>
                    <a:pt x="4875887" y="889649"/>
                  </a:lnTo>
                  <a:lnTo>
                    <a:pt x="4903103" y="849280"/>
                  </a:lnTo>
                  <a:lnTo>
                    <a:pt x="4913083" y="799845"/>
                  </a:lnTo>
                  <a:lnTo>
                    <a:pt x="4913083" y="126999"/>
                  </a:lnTo>
                  <a:lnTo>
                    <a:pt x="4903103" y="77565"/>
                  </a:lnTo>
                  <a:lnTo>
                    <a:pt x="4875887" y="37196"/>
                  </a:lnTo>
                  <a:lnTo>
                    <a:pt x="4835518" y="9980"/>
                  </a:lnTo>
                  <a:lnTo>
                    <a:pt x="4786083" y="0"/>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489" name="Google Shape;489;p52"/>
            <p:cNvSpPr/>
            <p:nvPr/>
          </p:nvSpPr>
          <p:spPr>
            <a:xfrm>
              <a:off x="595106" y="4666136"/>
              <a:ext cx="4913630" cy="927100"/>
            </a:xfrm>
            <a:custGeom>
              <a:rect b="b" l="l" r="r" t="t"/>
              <a:pathLst>
                <a:path extrusionOk="0" h="927100" w="4913630">
                  <a:moveTo>
                    <a:pt x="4786083" y="926845"/>
                  </a:moveTo>
                  <a:lnTo>
                    <a:pt x="127000" y="926845"/>
                  </a:lnTo>
                  <a:lnTo>
                    <a:pt x="77570" y="916865"/>
                  </a:lnTo>
                  <a:lnTo>
                    <a:pt x="37201" y="889649"/>
                  </a:lnTo>
                  <a:lnTo>
                    <a:pt x="9981" y="849280"/>
                  </a:lnTo>
                  <a:lnTo>
                    <a:pt x="0" y="799845"/>
                  </a:lnTo>
                  <a:lnTo>
                    <a:pt x="0" y="126999"/>
                  </a:lnTo>
                  <a:lnTo>
                    <a:pt x="9981" y="77565"/>
                  </a:lnTo>
                  <a:lnTo>
                    <a:pt x="37201" y="37196"/>
                  </a:lnTo>
                  <a:lnTo>
                    <a:pt x="77570" y="9980"/>
                  </a:lnTo>
                  <a:lnTo>
                    <a:pt x="127000" y="0"/>
                  </a:lnTo>
                  <a:lnTo>
                    <a:pt x="4786083" y="0"/>
                  </a:lnTo>
                  <a:lnTo>
                    <a:pt x="4835518" y="9980"/>
                  </a:lnTo>
                  <a:lnTo>
                    <a:pt x="4875887" y="37196"/>
                  </a:lnTo>
                  <a:lnTo>
                    <a:pt x="4903103" y="77565"/>
                  </a:lnTo>
                  <a:lnTo>
                    <a:pt x="4913083" y="126999"/>
                  </a:lnTo>
                  <a:lnTo>
                    <a:pt x="4913083" y="799845"/>
                  </a:lnTo>
                  <a:lnTo>
                    <a:pt x="4903103" y="849280"/>
                  </a:lnTo>
                  <a:lnTo>
                    <a:pt x="4875887" y="889649"/>
                  </a:lnTo>
                  <a:lnTo>
                    <a:pt x="4835518" y="916865"/>
                  </a:lnTo>
                  <a:lnTo>
                    <a:pt x="4786083" y="926845"/>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490" name="Google Shape;490;p52"/>
          <p:cNvGrpSpPr/>
          <p:nvPr/>
        </p:nvGrpSpPr>
        <p:grpSpPr>
          <a:xfrm>
            <a:off x="4576950" y="1960446"/>
            <a:ext cx="3470006" cy="785068"/>
            <a:chOff x="5619198" y="1543796"/>
            <a:chExt cx="4913630" cy="927100"/>
          </a:xfrm>
        </p:grpSpPr>
        <p:sp>
          <p:nvSpPr>
            <p:cNvPr id="491" name="Google Shape;491;p52"/>
            <p:cNvSpPr/>
            <p:nvPr/>
          </p:nvSpPr>
          <p:spPr>
            <a:xfrm>
              <a:off x="5619198" y="1543796"/>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492" name="Google Shape;492;p52"/>
            <p:cNvSpPr/>
            <p:nvPr/>
          </p:nvSpPr>
          <p:spPr>
            <a:xfrm>
              <a:off x="5619198" y="1543796"/>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493" name="Google Shape;493;p52"/>
          <p:cNvGrpSpPr/>
          <p:nvPr/>
        </p:nvGrpSpPr>
        <p:grpSpPr>
          <a:xfrm>
            <a:off x="4576950" y="2841778"/>
            <a:ext cx="3470006" cy="785068"/>
            <a:chOff x="5619198" y="2584576"/>
            <a:chExt cx="4913630" cy="927100"/>
          </a:xfrm>
        </p:grpSpPr>
        <p:sp>
          <p:nvSpPr>
            <p:cNvPr id="494" name="Google Shape;494;p52"/>
            <p:cNvSpPr/>
            <p:nvPr/>
          </p:nvSpPr>
          <p:spPr>
            <a:xfrm>
              <a:off x="5619198" y="2584576"/>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495" name="Google Shape;495;p52"/>
            <p:cNvSpPr/>
            <p:nvPr/>
          </p:nvSpPr>
          <p:spPr>
            <a:xfrm>
              <a:off x="5619198" y="2584576"/>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496" name="Google Shape;496;p52"/>
          <p:cNvGrpSpPr/>
          <p:nvPr/>
        </p:nvGrpSpPr>
        <p:grpSpPr>
          <a:xfrm>
            <a:off x="4576950" y="3723110"/>
            <a:ext cx="3470006" cy="785068"/>
            <a:chOff x="5619198" y="3625355"/>
            <a:chExt cx="4913630" cy="927100"/>
          </a:xfrm>
        </p:grpSpPr>
        <p:sp>
          <p:nvSpPr>
            <p:cNvPr id="497" name="Google Shape;497;p52"/>
            <p:cNvSpPr/>
            <p:nvPr/>
          </p:nvSpPr>
          <p:spPr>
            <a:xfrm>
              <a:off x="5619198" y="3625355"/>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498" name="Google Shape;498;p52"/>
            <p:cNvSpPr/>
            <p:nvPr/>
          </p:nvSpPr>
          <p:spPr>
            <a:xfrm>
              <a:off x="5619198" y="3625355"/>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499" name="Google Shape;499;p52"/>
          <p:cNvGrpSpPr/>
          <p:nvPr/>
        </p:nvGrpSpPr>
        <p:grpSpPr>
          <a:xfrm>
            <a:off x="4576950" y="4604443"/>
            <a:ext cx="3470006" cy="785068"/>
            <a:chOff x="5619198" y="4666136"/>
            <a:chExt cx="4913630" cy="927100"/>
          </a:xfrm>
        </p:grpSpPr>
        <p:sp>
          <p:nvSpPr>
            <p:cNvPr id="500" name="Google Shape;500;p52"/>
            <p:cNvSpPr/>
            <p:nvPr/>
          </p:nvSpPr>
          <p:spPr>
            <a:xfrm>
              <a:off x="5619198" y="4666136"/>
              <a:ext cx="4913630" cy="927100"/>
            </a:xfrm>
            <a:custGeom>
              <a:rect b="b" l="l" r="r" t="t"/>
              <a:pathLst>
                <a:path extrusionOk="0" h="927100" w="4913630">
                  <a:moveTo>
                    <a:pt x="4786083" y="0"/>
                  </a:moveTo>
                  <a:lnTo>
                    <a:pt x="127000" y="0"/>
                  </a:lnTo>
                  <a:lnTo>
                    <a:pt x="77570" y="9980"/>
                  </a:lnTo>
                  <a:lnTo>
                    <a:pt x="37201" y="37196"/>
                  </a:lnTo>
                  <a:lnTo>
                    <a:pt x="9981" y="77565"/>
                  </a:lnTo>
                  <a:lnTo>
                    <a:pt x="0" y="126999"/>
                  </a:lnTo>
                  <a:lnTo>
                    <a:pt x="0" y="799845"/>
                  </a:lnTo>
                  <a:lnTo>
                    <a:pt x="9981" y="849280"/>
                  </a:lnTo>
                  <a:lnTo>
                    <a:pt x="37201" y="889649"/>
                  </a:lnTo>
                  <a:lnTo>
                    <a:pt x="77570" y="916865"/>
                  </a:lnTo>
                  <a:lnTo>
                    <a:pt x="127000" y="926845"/>
                  </a:lnTo>
                  <a:lnTo>
                    <a:pt x="4786083" y="926845"/>
                  </a:lnTo>
                  <a:lnTo>
                    <a:pt x="4835518" y="916865"/>
                  </a:lnTo>
                  <a:lnTo>
                    <a:pt x="4875887" y="889649"/>
                  </a:lnTo>
                  <a:lnTo>
                    <a:pt x="4903103" y="849280"/>
                  </a:lnTo>
                  <a:lnTo>
                    <a:pt x="4913083" y="799845"/>
                  </a:lnTo>
                  <a:lnTo>
                    <a:pt x="4913083" y="126999"/>
                  </a:lnTo>
                  <a:lnTo>
                    <a:pt x="4903103" y="77565"/>
                  </a:lnTo>
                  <a:lnTo>
                    <a:pt x="4875887" y="37196"/>
                  </a:lnTo>
                  <a:lnTo>
                    <a:pt x="4835518" y="9980"/>
                  </a:lnTo>
                  <a:lnTo>
                    <a:pt x="4786083" y="0"/>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01" name="Google Shape;501;p52"/>
            <p:cNvSpPr/>
            <p:nvPr/>
          </p:nvSpPr>
          <p:spPr>
            <a:xfrm>
              <a:off x="5619198" y="4666136"/>
              <a:ext cx="4913630" cy="927100"/>
            </a:xfrm>
            <a:custGeom>
              <a:rect b="b" l="l" r="r" t="t"/>
              <a:pathLst>
                <a:path extrusionOk="0" h="927100" w="4913630">
                  <a:moveTo>
                    <a:pt x="4786083" y="926845"/>
                  </a:moveTo>
                  <a:lnTo>
                    <a:pt x="127000" y="926845"/>
                  </a:lnTo>
                  <a:lnTo>
                    <a:pt x="77570" y="916865"/>
                  </a:lnTo>
                  <a:lnTo>
                    <a:pt x="37201" y="889649"/>
                  </a:lnTo>
                  <a:lnTo>
                    <a:pt x="9981" y="849280"/>
                  </a:lnTo>
                  <a:lnTo>
                    <a:pt x="0" y="799845"/>
                  </a:lnTo>
                  <a:lnTo>
                    <a:pt x="0" y="126999"/>
                  </a:lnTo>
                  <a:lnTo>
                    <a:pt x="9981" y="77565"/>
                  </a:lnTo>
                  <a:lnTo>
                    <a:pt x="37201" y="37196"/>
                  </a:lnTo>
                  <a:lnTo>
                    <a:pt x="77570" y="9980"/>
                  </a:lnTo>
                  <a:lnTo>
                    <a:pt x="127000" y="0"/>
                  </a:lnTo>
                  <a:lnTo>
                    <a:pt x="4786083" y="0"/>
                  </a:lnTo>
                  <a:lnTo>
                    <a:pt x="4835518" y="9980"/>
                  </a:lnTo>
                  <a:lnTo>
                    <a:pt x="4875887" y="37196"/>
                  </a:lnTo>
                  <a:lnTo>
                    <a:pt x="4903103" y="77565"/>
                  </a:lnTo>
                  <a:lnTo>
                    <a:pt x="4913083" y="126999"/>
                  </a:lnTo>
                  <a:lnTo>
                    <a:pt x="4913083" y="799845"/>
                  </a:lnTo>
                  <a:lnTo>
                    <a:pt x="4903103" y="849280"/>
                  </a:lnTo>
                  <a:lnTo>
                    <a:pt x="4875887" y="889649"/>
                  </a:lnTo>
                  <a:lnTo>
                    <a:pt x="4835518" y="916865"/>
                  </a:lnTo>
                  <a:lnTo>
                    <a:pt x="4786083" y="926845"/>
                  </a:lnTo>
                  <a:close/>
                </a:path>
              </a:pathLst>
            </a:custGeom>
            <a:solidFill>
              <a:srgbClr val="B49CBF"/>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pic>
        <p:nvPicPr>
          <p:cNvPr id="502" name="Google Shape;502;p52" title="Middle E Asset 01.png"/>
          <p:cNvPicPr preferRelativeResize="0"/>
          <p:nvPr/>
        </p:nvPicPr>
        <p:blipFill rotWithShape="1">
          <a:blip r:embed="rId3">
            <a:alphaModFix/>
          </a:blip>
          <a:srcRect b="0" l="14266" r="52411" t="0"/>
          <a:stretch/>
        </p:blipFill>
        <p:spPr>
          <a:xfrm>
            <a:off x="0" y="13617"/>
            <a:ext cx="4060800" cy="6830766"/>
          </a:xfrm>
          <a:prstGeom prst="rect">
            <a:avLst/>
          </a:prstGeom>
          <a:solidFill>
            <a:srgbClr val="4B0550"/>
          </a:solidFill>
          <a:ln>
            <a:noFill/>
          </a:ln>
        </p:spPr>
      </p:pic>
      <p:sp>
        <p:nvSpPr>
          <p:cNvPr id="503" name="Google Shape;503;p52"/>
          <p:cNvSpPr txBox="1"/>
          <p:nvPr>
            <p:ph type="title"/>
          </p:nvPr>
        </p:nvSpPr>
        <p:spPr>
          <a:xfrm>
            <a:off x="10163226" y="480718"/>
            <a:ext cx="1561800" cy="501600"/>
          </a:xfrm>
          <a:prstGeom prst="rect">
            <a:avLst/>
          </a:prstGeom>
          <a:noFill/>
          <a:ln>
            <a:noFill/>
          </a:ln>
        </p:spPr>
        <p:txBody>
          <a:bodyPr anchorCtr="0" anchor="t" bIns="0" lIns="0" spcFirstLastPara="1" rIns="0" wrap="square" tIns="8975">
            <a:spAutoFit/>
          </a:bodyPr>
          <a:lstStyle/>
          <a:p>
            <a:pPr indent="0" lvl="0" marL="8519" rtl="0" algn="r">
              <a:lnSpc>
                <a:spcPct val="100000"/>
              </a:lnSpc>
              <a:spcBef>
                <a:spcPts val="0"/>
              </a:spcBef>
              <a:spcAft>
                <a:spcPts val="0"/>
              </a:spcAft>
              <a:buNone/>
            </a:pPr>
            <a:r>
              <a:rPr lang="en-US" sz="3200">
                <a:latin typeface="Optimistic Display"/>
                <a:ea typeface="Optimistic Display"/>
                <a:cs typeface="Optimistic Display"/>
                <a:sym typeface="Optimistic Display"/>
              </a:rPr>
              <a:t>المحاور</a:t>
            </a:r>
            <a:endParaRPr sz="3200">
              <a:latin typeface="Optimistic Display"/>
              <a:ea typeface="Optimistic Display"/>
              <a:cs typeface="Optimistic Display"/>
              <a:sym typeface="Optimistic Display"/>
            </a:endParaRPr>
          </a:p>
        </p:txBody>
      </p:sp>
      <p:grpSp>
        <p:nvGrpSpPr>
          <p:cNvPr id="504" name="Google Shape;504;p52"/>
          <p:cNvGrpSpPr/>
          <p:nvPr/>
        </p:nvGrpSpPr>
        <p:grpSpPr>
          <a:xfrm>
            <a:off x="8228545" y="1913384"/>
            <a:ext cx="3470006" cy="785068"/>
            <a:chOff x="595106" y="1543796"/>
            <a:chExt cx="4913630" cy="927100"/>
          </a:xfrm>
        </p:grpSpPr>
        <p:sp>
          <p:nvSpPr>
            <p:cNvPr id="505" name="Google Shape;505;p52"/>
            <p:cNvSpPr/>
            <p:nvPr/>
          </p:nvSpPr>
          <p:spPr>
            <a:xfrm>
              <a:off x="595106" y="1543796"/>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06" name="Google Shape;506;p52"/>
            <p:cNvSpPr/>
            <p:nvPr/>
          </p:nvSpPr>
          <p:spPr>
            <a:xfrm>
              <a:off x="595106" y="1543796"/>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07" name="Google Shape;507;p52"/>
          <p:cNvGrpSpPr/>
          <p:nvPr/>
        </p:nvGrpSpPr>
        <p:grpSpPr>
          <a:xfrm>
            <a:off x="8228545" y="2794717"/>
            <a:ext cx="3470006" cy="785068"/>
            <a:chOff x="595106" y="2584576"/>
            <a:chExt cx="4913630" cy="927100"/>
          </a:xfrm>
        </p:grpSpPr>
        <p:sp>
          <p:nvSpPr>
            <p:cNvPr id="508" name="Google Shape;508;p52"/>
            <p:cNvSpPr/>
            <p:nvPr/>
          </p:nvSpPr>
          <p:spPr>
            <a:xfrm>
              <a:off x="595106" y="2584576"/>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09" name="Google Shape;509;p52"/>
            <p:cNvSpPr/>
            <p:nvPr/>
          </p:nvSpPr>
          <p:spPr>
            <a:xfrm>
              <a:off x="595106" y="2584576"/>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10" name="Google Shape;510;p52"/>
          <p:cNvGrpSpPr/>
          <p:nvPr/>
        </p:nvGrpSpPr>
        <p:grpSpPr>
          <a:xfrm>
            <a:off x="8228545" y="3676048"/>
            <a:ext cx="3470006" cy="785068"/>
            <a:chOff x="595106" y="3625355"/>
            <a:chExt cx="4913630" cy="927100"/>
          </a:xfrm>
        </p:grpSpPr>
        <p:sp>
          <p:nvSpPr>
            <p:cNvPr id="511" name="Google Shape;511;p52"/>
            <p:cNvSpPr/>
            <p:nvPr/>
          </p:nvSpPr>
          <p:spPr>
            <a:xfrm>
              <a:off x="595106" y="3625355"/>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12" name="Google Shape;512;p52"/>
            <p:cNvSpPr/>
            <p:nvPr/>
          </p:nvSpPr>
          <p:spPr>
            <a:xfrm>
              <a:off x="595106" y="3625355"/>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13" name="Google Shape;513;p52"/>
          <p:cNvGrpSpPr/>
          <p:nvPr/>
        </p:nvGrpSpPr>
        <p:grpSpPr>
          <a:xfrm>
            <a:off x="8228545" y="4557382"/>
            <a:ext cx="3470006" cy="785068"/>
            <a:chOff x="595106" y="4666136"/>
            <a:chExt cx="4913630" cy="927100"/>
          </a:xfrm>
        </p:grpSpPr>
        <p:sp>
          <p:nvSpPr>
            <p:cNvPr id="514" name="Google Shape;514;p52"/>
            <p:cNvSpPr/>
            <p:nvPr/>
          </p:nvSpPr>
          <p:spPr>
            <a:xfrm>
              <a:off x="595106" y="4666136"/>
              <a:ext cx="4913630" cy="927100"/>
            </a:xfrm>
            <a:custGeom>
              <a:rect b="b" l="l" r="r" t="t"/>
              <a:pathLst>
                <a:path extrusionOk="0" h="927100" w="4913630">
                  <a:moveTo>
                    <a:pt x="4786083" y="0"/>
                  </a:moveTo>
                  <a:lnTo>
                    <a:pt x="127000" y="0"/>
                  </a:lnTo>
                  <a:lnTo>
                    <a:pt x="77570" y="9980"/>
                  </a:lnTo>
                  <a:lnTo>
                    <a:pt x="37201" y="37196"/>
                  </a:lnTo>
                  <a:lnTo>
                    <a:pt x="9981" y="77565"/>
                  </a:lnTo>
                  <a:lnTo>
                    <a:pt x="0" y="126999"/>
                  </a:lnTo>
                  <a:lnTo>
                    <a:pt x="0" y="799845"/>
                  </a:lnTo>
                  <a:lnTo>
                    <a:pt x="9981" y="849280"/>
                  </a:lnTo>
                  <a:lnTo>
                    <a:pt x="37201" y="889649"/>
                  </a:lnTo>
                  <a:lnTo>
                    <a:pt x="77570" y="916865"/>
                  </a:lnTo>
                  <a:lnTo>
                    <a:pt x="127000" y="926845"/>
                  </a:lnTo>
                  <a:lnTo>
                    <a:pt x="4786083" y="926845"/>
                  </a:lnTo>
                  <a:lnTo>
                    <a:pt x="4835518" y="916865"/>
                  </a:lnTo>
                  <a:lnTo>
                    <a:pt x="4875887" y="889649"/>
                  </a:lnTo>
                  <a:lnTo>
                    <a:pt x="4903103" y="849280"/>
                  </a:lnTo>
                  <a:lnTo>
                    <a:pt x="4913083" y="799845"/>
                  </a:lnTo>
                  <a:lnTo>
                    <a:pt x="4913083" y="126999"/>
                  </a:lnTo>
                  <a:lnTo>
                    <a:pt x="4903103" y="77565"/>
                  </a:lnTo>
                  <a:lnTo>
                    <a:pt x="4875887" y="37196"/>
                  </a:lnTo>
                  <a:lnTo>
                    <a:pt x="4835518" y="9980"/>
                  </a:lnTo>
                  <a:lnTo>
                    <a:pt x="4786083" y="0"/>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15" name="Google Shape;515;p52"/>
            <p:cNvSpPr/>
            <p:nvPr/>
          </p:nvSpPr>
          <p:spPr>
            <a:xfrm>
              <a:off x="595106" y="4666136"/>
              <a:ext cx="4913630" cy="927100"/>
            </a:xfrm>
            <a:custGeom>
              <a:rect b="b" l="l" r="r" t="t"/>
              <a:pathLst>
                <a:path extrusionOk="0" h="927100" w="4913630">
                  <a:moveTo>
                    <a:pt x="4786083" y="926845"/>
                  </a:moveTo>
                  <a:lnTo>
                    <a:pt x="127000" y="926845"/>
                  </a:lnTo>
                  <a:lnTo>
                    <a:pt x="77570" y="916865"/>
                  </a:lnTo>
                  <a:lnTo>
                    <a:pt x="37201" y="889649"/>
                  </a:lnTo>
                  <a:lnTo>
                    <a:pt x="9981" y="849280"/>
                  </a:lnTo>
                  <a:lnTo>
                    <a:pt x="0" y="799845"/>
                  </a:lnTo>
                  <a:lnTo>
                    <a:pt x="0" y="126999"/>
                  </a:lnTo>
                  <a:lnTo>
                    <a:pt x="9981" y="77565"/>
                  </a:lnTo>
                  <a:lnTo>
                    <a:pt x="37201" y="37196"/>
                  </a:lnTo>
                  <a:lnTo>
                    <a:pt x="77570" y="9980"/>
                  </a:lnTo>
                  <a:lnTo>
                    <a:pt x="127000" y="0"/>
                  </a:lnTo>
                  <a:lnTo>
                    <a:pt x="4786083" y="0"/>
                  </a:lnTo>
                  <a:lnTo>
                    <a:pt x="4835518" y="9980"/>
                  </a:lnTo>
                  <a:lnTo>
                    <a:pt x="4875887" y="37196"/>
                  </a:lnTo>
                  <a:lnTo>
                    <a:pt x="4903103" y="77565"/>
                  </a:lnTo>
                  <a:lnTo>
                    <a:pt x="4913083" y="126999"/>
                  </a:lnTo>
                  <a:lnTo>
                    <a:pt x="4913083" y="799845"/>
                  </a:lnTo>
                  <a:lnTo>
                    <a:pt x="4903103" y="849280"/>
                  </a:lnTo>
                  <a:lnTo>
                    <a:pt x="4875887" y="889649"/>
                  </a:lnTo>
                  <a:lnTo>
                    <a:pt x="4835518" y="916865"/>
                  </a:lnTo>
                  <a:lnTo>
                    <a:pt x="4786083" y="926845"/>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sp>
        <p:nvSpPr>
          <p:cNvPr id="516" name="Google Shape;516;p52"/>
          <p:cNvSpPr txBox="1"/>
          <p:nvPr/>
        </p:nvSpPr>
        <p:spPr>
          <a:xfrm>
            <a:off x="8544048" y="2062934"/>
            <a:ext cx="2436000" cy="3708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483">
                <a:solidFill>
                  <a:srgbClr val="4B0550"/>
                </a:solidFill>
                <a:latin typeface="Optimistic Text"/>
                <a:ea typeface="Optimistic Text"/>
                <a:cs typeface="Optimistic Text"/>
                <a:sym typeface="Optimistic Text"/>
              </a:rPr>
              <a:t>المقدمة </a:t>
            </a:r>
            <a:endParaRPr b="1" sz="1483">
              <a:solidFill>
                <a:srgbClr val="4B0550"/>
              </a:solidFill>
              <a:latin typeface="Optimistic Text"/>
              <a:ea typeface="Optimistic Text"/>
              <a:cs typeface="Optimistic Text"/>
              <a:sym typeface="Optimistic Text"/>
            </a:endParaRPr>
          </a:p>
          <a:p>
            <a:pPr indent="0" lvl="0" marL="8969" rtl="0" algn="r">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الذكاء الاصطناعي في عالمك اليوم</a:t>
            </a:r>
            <a:endParaRPr sz="847">
              <a:solidFill>
                <a:srgbClr val="4B0550"/>
              </a:solidFill>
              <a:latin typeface="Optimistic Text"/>
              <a:ea typeface="Optimistic Text"/>
              <a:cs typeface="Optimistic Text"/>
              <a:sym typeface="Optimistic Text"/>
            </a:endParaRPr>
          </a:p>
        </p:txBody>
      </p:sp>
      <p:sp>
        <p:nvSpPr>
          <p:cNvPr id="517" name="Google Shape;517;p52"/>
          <p:cNvSpPr txBox="1"/>
          <p:nvPr/>
        </p:nvSpPr>
        <p:spPr>
          <a:xfrm>
            <a:off x="8544048" y="2987586"/>
            <a:ext cx="2436000" cy="3708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483">
                <a:solidFill>
                  <a:srgbClr val="4B0550"/>
                </a:solidFill>
                <a:latin typeface="Optimistic Text"/>
                <a:ea typeface="Optimistic Text"/>
                <a:cs typeface="Optimistic Text"/>
                <a:sym typeface="Optimistic Text"/>
              </a:rPr>
              <a:t>تحدي كشف الذكاء الاصطناعي</a:t>
            </a:r>
            <a:endParaRPr b="1" sz="1483">
              <a:solidFill>
                <a:srgbClr val="4B0550"/>
              </a:solidFill>
              <a:latin typeface="Optimistic Text"/>
              <a:ea typeface="Optimistic Text"/>
              <a:cs typeface="Optimistic Text"/>
              <a:sym typeface="Optimistic Text"/>
            </a:endParaRPr>
          </a:p>
          <a:p>
            <a:pPr indent="0" lvl="0" marL="8969" rtl="0" algn="r">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هل يمكنك أن تميز ما هو حقيقي؟</a:t>
            </a:r>
            <a:endParaRPr sz="847">
              <a:solidFill>
                <a:srgbClr val="4B0550"/>
              </a:solidFill>
              <a:latin typeface="Optimistic Text"/>
              <a:ea typeface="Optimistic Text"/>
              <a:cs typeface="Optimistic Text"/>
              <a:sym typeface="Optimistic Text"/>
            </a:endParaRPr>
          </a:p>
        </p:txBody>
      </p:sp>
      <p:sp>
        <p:nvSpPr>
          <p:cNvPr id="518" name="Google Shape;518;p52"/>
          <p:cNvSpPr txBox="1"/>
          <p:nvPr/>
        </p:nvSpPr>
        <p:spPr>
          <a:xfrm>
            <a:off x="8544048" y="3864567"/>
            <a:ext cx="2436000" cy="3708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483">
                <a:solidFill>
                  <a:srgbClr val="4B0550"/>
                </a:solidFill>
                <a:latin typeface="Optimistic Text"/>
                <a:ea typeface="Optimistic Text"/>
                <a:cs typeface="Optimistic Text"/>
                <a:sym typeface="Optimistic Text"/>
              </a:rPr>
              <a:t>فهم الذكاء الاصطناعي</a:t>
            </a:r>
            <a:endParaRPr b="1" sz="1483">
              <a:solidFill>
                <a:srgbClr val="4B0550"/>
              </a:solidFill>
              <a:latin typeface="Optimistic Text"/>
              <a:ea typeface="Optimistic Text"/>
              <a:cs typeface="Optimistic Text"/>
              <a:sym typeface="Optimistic Text"/>
            </a:endParaRPr>
          </a:p>
          <a:p>
            <a:pPr indent="0" lvl="0" marL="8969" rtl="0" algn="r">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كيف يتعلّم الذكاء الاصطناعي فعليًا </a:t>
            </a:r>
            <a:endParaRPr sz="847">
              <a:solidFill>
                <a:srgbClr val="4B0550"/>
              </a:solidFill>
              <a:latin typeface="Optimistic Text"/>
              <a:ea typeface="Optimistic Text"/>
              <a:cs typeface="Optimistic Text"/>
              <a:sym typeface="Optimistic Text"/>
            </a:endParaRPr>
          </a:p>
        </p:txBody>
      </p:sp>
      <p:sp>
        <p:nvSpPr>
          <p:cNvPr id="519" name="Google Shape;519;p52"/>
          <p:cNvSpPr txBox="1"/>
          <p:nvPr/>
        </p:nvSpPr>
        <p:spPr>
          <a:xfrm>
            <a:off x="8546221" y="4750549"/>
            <a:ext cx="2436000" cy="3708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483">
                <a:solidFill>
                  <a:srgbClr val="4B0550"/>
                </a:solidFill>
                <a:latin typeface="Optimistic Text"/>
                <a:ea typeface="Optimistic Text"/>
                <a:cs typeface="Optimistic Text"/>
                <a:sym typeface="Optimistic Text"/>
              </a:rPr>
              <a:t>إنشاء عملي بالذكاء الاصطناعي</a:t>
            </a:r>
            <a:endParaRPr b="1" sz="1483">
              <a:solidFill>
                <a:srgbClr val="4B0550"/>
              </a:solidFill>
              <a:latin typeface="Optimistic Text"/>
              <a:ea typeface="Optimistic Text"/>
              <a:cs typeface="Optimistic Text"/>
              <a:sym typeface="Optimistic Text"/>
            </a:endParaRPr>
          </a:p>
          <a:p>
            <a:pPr indent="0" lvl="0" marL="8969" rtl="0" algn="r">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لنبتكر باستخدام الذكاء الاصطناعي </a:t>
            </a:r>
            <a:endParaRPr sz="847">
              <a:solidFill>
                <a:srgbClr val="4B0550"/>
              </a:solidFill>
              <a:latin typeface="Optimistic Text"/>
              <a:ea typeface="Optimistic Text"/>
              <a:cs typeface="Optimistic Text"/>
              <a:sym typeface="Optimistic Text"/>
            </a:endParaRPr>
          </a:p>
        </p:txBody>
      </p:sp>
      <p:grpSp>
        <p:nvGrpSpPr>
          <p:cNvPr id="520" name="Google Shape;520;p52"/>
          <p:cNvGrpSpPr/>
          <p:nvPr/>
        </p:nvGrpSpPr>
        <p:grpSpPr>
          <a:xfrm>
            <a:off x="11173361" y="2046129"/>
            <a:ext cx="389243" cy="389243"/>
            <a:chOff x="886071" y="1731845"/>
            <a:chExt cx="551180" cy="551180"/>
          </a:xfrm>
        </p:grpSpPr>
        <p:sp>
          <p:nvSpPr>
            <p:cNvPr id="521" name="Google Shape;521;p52"/>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22" name="Google Shape;522;p52"/>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23" name="Google Shape;523;p52"/>
          <p:cNvGrpSpPr/>
          <p:nvPr/>
        </p:nvGrpSpPr>
        <p:grpSpPr>
          <a:xfrm>
            <a:off x="11173361" y="3009728"/>
            <a:ext cx="389243" cy="389243"/>
            <a:chOff x="886071" y="2772625"/>
            <a:chExt cx="551180" cy="551179"/>
          </a:xfrm>
        </p:grpSpPr>
        <p:sp>
          <p:nvSpPr>
            <p:cNvPr id="524" name="Google Shape;524;p52"/>
            <p:cNvSpPr/>
            <p:nvPr/>
          </p:nvSpPr>
          <p:spPr>
            <a:xfrm>
              <a:off x="886071" y="2772625"/>
              <a:ext cx="551180" cy="551179"/>
            </a:xfrm>
            <a:custGeom>
              <a:rect b="b" l="l" r="r" t="t"/>
              <a:pathLst>
                <a:path extrusionOk="0" h="551179"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25" name="Google Shape;525;p52"/>
            <p:cNvSpPr/>
            <p:nvPr/>
          </p:nvSpPr>
          <p:spPr>
            <a:xfrm>
              <a:off x="886071" y="2772625"/>
              <a:ext cx="551180" cy="551179"/>
            </a:xfrm>
            <a:custGeom>
              <a:rect b="b" l="l" r="r" t="t"/>
              <a:pathLst>
                <a:path extrusionOk="0" h="551179"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26" name="Google Shape;526;p52"/>
          <p:cNvGrpSpPr/>
          <p:nvPr/>
        </p:nvGrpSpPr>
        <p:grpSpPr>
          <a:xfrm>
            <a:off x="11173361" y="3873895"/>
            <a:ext cx="389243" cy="389243"/>
            <a:chOff x="886071" y="3813405"/>
            <a:chExt cx="551180" cy="551179"/>
          </a:xfrm>
        </p:grpSpPr>
        <p:sp>
          <p:nvSpPr>
            <p:cNvPr id="527" name="Google Shape;527;p52"/>
            <p:cNvSpPr/>
            <p:nvPr/>
          </p:nvSpPr>
          <p:spPr>
            <a:xfrm>
              <a:off x="886071" y="3813405"/>
              <a:ext cx="551180" cy="551179"/>
            </a:xfrm>
            <a:custGeom>
              <a:rect b="b" l="l" r="r" t="t"/>
              <a:pathLst>
                <a:path extrusionOk="0" h="551179"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28" name="Google Shape;528;p52"/>
            <p:cNvSpPr/>
            <p:nvPr/>
          </p:nvSpPr>
          <p:spPr>
            <a:xfrm>
              <a:off x="886071" y="3813405"/>
              <a:ext cx="551180" cy="551179"/>
            </a:xfrm>
            <a:custGeom>
              <a:rect b="b" l="l" r="r" t="t"/>
              <a:pathLst>
                <a:path extrusionOk="0" h="551179"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29" name="Google Shape;529;p52"/>
          <p:cNvGrpSpPr/>
          <p:nvPr/>
        </p:nvGrpSpPr>
        <p:grpSpPr>
          <a:xfrm>
            <a:off x="11173361" y="4747045"/>
            <a:ext cx="389243" cy="389243"/>
            <a:chOff x="886071" y="4854185"/>
            <a:chExt cx="551180" cy="551179"/>
          </a:xfrm>
        </p:grpSpPr>
        <p:sp>
          <p:nvSpPr>
            <p:cNvPr id="530" name="Google Shape;530;p52"/>
            <p:cNvSpPr/>
            <p:nvPr/>
          </p:nvSpPr>
          <p:spPr>
            <a:xfrm>
              <a:off x="886071" y="4854185"/>
              <a:ext cx="551180" cy="551179"/>
            </a:xfrm>
            <a:custGeom>
              <a:rect b="b" l="l" r="r" t="t"/>
              <a:pathLst>
                <a:path extrusionOk="0" h="551179"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31" name="Google Shape;531;p52"/>
            <p:cNvSpPr/>
            <p:nvPr/>
          </p:nvSpPr>
          <p:spPr>
            <a:xfrm>
              <a:off x="886071" y="4854185"/>
              <a:ext cx="551180" cy="551179"/>
            </a:xfrm>
            <a:custGeom>
              <a:rect b="b" l="l" r="r" t="t"/>
              <a:pathLst>
                <a:path extrusionOk="0" h="551179"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sp>
        <p:nvSpPr>
          <p:cNvPr id="532" name="Google Shape;532;p52"/>
          <p:cNvSpPr txBox="1"/>
          <p:nvPr/>
        </p:nvSpPr>
        <p:spPr>
          <a:xfrm>
            <a:off x="11223954" y="2138265"/>
            <a:ext cx="256800" cy="2046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271">
                <a:solidFill>
                  <a:srgbClr val="4B0550"/>
                </a:solidFill>
                <a:latin typeface="Optimistic Text"/>
                <a:ea typeface="Optimistic Text"/>
                <a:cs typeface="Optimistic Text"/>
                <a:sym typeface="Optimistic Text"/>
              </a:rPr>
              <a:t>01</a:t>
            </a:r>
            <a:endParaRPr b="1" sz="1271">
              <a:solidFill>
                <a:srgbClr val="4B0550"/>
              </a:solidFill>
              <a:latin typeface="Optimistic Text"/>
              <a:ea typeface="Optimistic Text"/>
              <a:cs typeface="Optimistic Text"/>
              <a:sym typeface="Optimistic Text"/>
            </a:endParaRPr>
          </a:p>
        </p:txBody>
      </p:sp>
      <p:sp>
        <p:nvSpPr>
          <p:cNvPr id="533" name="Google Shape;533;p52"/>
          <p:cNvSpPr txBox="1"/>
          <p:nvPr/>
        </p:nvSpPr>
        <p:spPr>
          <a:xfrm>
            <a:off x="11218543" y="3101808"/>
            <a:ext cx="256800" cy="2046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271">
                <a:solidFill>
                  <a:srgbClr val="4B0550"/>
                </a:solidFill>
                <a:latin typeface="Optimistic Text"/>
                <a:ea typeface="Optimistic Text"/>
                <a:cs typeface="Optimistic Text"/>
                <a:sym typeface="Optimistic Text"/>
              </a:rPr>
              <a:t>02</a:t>
            </a:r>
            <a:endParaRPr b="1" sz="1271">
              <a:solidFill>
                <a:srgbClr val="4B0550"/>
              </a:solidFill>
              <a:latin typeface="Optimistic Text"/>
              <a:ea typeface="Optimistic Text"/>
              <a:cs typeface="Optimistic Text"/>
              <a:sym typeface="Optimistic Text"/>
            </a:endParaRPr>
          </a:p>
        </p:txBody>
      </p:sp>
      <p:sp>
        <p:nvSpPr>
          <p:cNvPr id="534" name="Google Shape;534;p52"/>
          <p:cNvSpPr txBox="1"/>
          <p:nvPr/>
        </p:nvSpPr>
        <p:spPr>
          <a:xfrm>
            <a:off x="11218543" y="3965919"/>
            <a:ext cx="256800" cy="2046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271">
                <a:solidFill>
                  <a:srgbClr val="4B0550"/>
                </a:solidFill>
                <a:latin typeface="Optimistic Text"/>
                <a:ea typeface="Optimistic Text"/>
                <a:cs typeface="Optimistic Text"/>
                <a:sym typeface="Optimistic Text"/>
              </a:rPr>
              <a:t>03</a:t>
            </a:r>
            <a:endParaRPr b="1" sz="1271">
              <a:solidFill>
                <a:srgbClr val="4B0550"/>
              </a:solidFill>
              <a:latin typeface="Optimistic Text"/>
              <a:ea typeface="Optimistic Text"/>
              <a:cs typeface="Optimistic Text"/>
              <a:sym typeface="Optimistic Text"/>
            </a:endParaRPr>
          </a:p>
        </p:txBody>
      </p:sp>
      <p:sp>
        <p:nvSpPr>
          <p:cNvPr id="535" name="Google Shape;535;p52"/>
          <p:cNvSpPr txBox="1"/>
          <p:nvPr/>
        </p:nvSpPr>
        <p:spPr>
          <a:xfrm>
            <a:off x="11218543" y="4847452"/>
            <a:ext cx="256800" cy="2046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271">
                <a:solidFill>
                  <a:srgbClr val="4B0550"/>
                </a:solidFill>
                <a:latin typeface="Optimistic Text"/>
                <a:ea typeface="Optimistic Text"/>
                <a:cs typeface="Optimistic Text"/>
                <a:sym typeface="Optimistic Text"/>
              </a:rPr>
              <a:t>04</a:t>
            </a:r>
            <a:endParaRPr b="1" sz="1271">
              <a:solidFill>
                <a:srgbClr val="4B0550"/>
              </a:solidFill>
              <a:latin typeface="Optimistic Text"/>
              <a:ea typeface="Optimistic Text"/>
              <a:cs typeface="Optimistic Text"/>
              <a:sym typeface="Optimistic Text"/>
            </a:endParaRPr>
          </a:p>
        </p:txBody>
      </p:sp>
      <p:grpSp>
        <p:nvGrpSpPr>
          <p:cNvPr id="536" name="Google Shape;536;p52"/>
          <p:cNvGrpSpPr/>
          <p:nvPr/>
        </p:nvGrpSpPr>
        <p:grpSpPr>
          <a:xfrm>
            <a:off x="4537700" y="1913384"/>
            <a:ext cx="3470006" cy="785068"/>
            <a:chOff x="5619198" y="1543796"/>
            <a:chExt cx="4913630" cy="927100"/>
          </a:xfrm>
        </p:grpSpPr>
        <p:sp>
          <p:nvSpPr>
            <p:cNvPr id="537" name="Google Shape;537;p52"/>
            <p:cNvSpPr/>
            <p:nvPr/>
          </p:nvSpPr>
          <p:spPr>
            <a:xfrm>
              <a:off x="5619198" y="1543796"/>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38" name="Google Shape;538;p52"/>
            <p:cNvSpPr/>
            <p:nvPr/>
          </p:nvSpPr>
          <p:spPr>
            <a:xfrm>
              <a:off x="5619198" y="1543796"/>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39" name="Google Shape;539;p52"/>
          <p:cNvGrpSpPr/>
          <p:nvPr/>
        </p:nvGrpSpPr>
        <p:grpSpPr>
          <a:xfrm>
            <a:off x="4537700" y="2794717"/>
            <a:ext cx="3470006" cy="785068"/>
            <a:chOff x="5619198" y="2584576"/>
            <a:chExt cx="4913630" cy="927100"/>
          </a:xfrm>
        </p:grpSpPr>
        <p:sp>
          <p:nvSpPr>
            <p:cNvPr id="540" name="Google Shape;540;p52"/>
            <p:cNvSpPr/>
            <p:nvPr/>
          </p:nvSpPr>
          <p:spPr>
            <a:xfrm>
              <a:off x="5619198" y="2584576"/>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41" name="Google Shape;541;p52"/>
            <p:cNvSpPr/>
            <p:nvPr/>
          </p:nvSpPr>
          <p:spPr>
            <a:xfrm>
              <a:off x="5619198" y="2584576"/>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42" name="Google Shape;542;p52"/>
          <p:cNvGrpSpPr/>
          <p:nvPr/>
        </p:nvGrpSpPr>
        <p:grpSpPr>
          <a:xfrm>
            <a:off x="4537700" y="3676048"/>
            <a:ext cx="3470006" cy="785068"/>
            <a:chOff x="5619198" y="3625355"/>
            <a:chExt cx="4913630" cy="927100"/>
          </a:xfrm>
        </p:grpSpPr>
        <p:sp>
          <p:nvSpPr>
            <p:cNvPr id="543" name="Google Shape;543;p52"/>
            <p:cNvSpPr/>
            <p:nvPr/>
          </p:nvSpPr>
          <p:spPr>
            <a:xfrm>
              <a:off x="5619198" y="3625355"/>
              <a:ext cx="4913630" cy="927100"/>
            </a:xfrm>
            <a:custGeom>
              <a:rect b="b" l="l" r="r" t="t"/>
              <a:pathLst>
                <a:path extrusionOk="0" h="927100" w="4913630">
                  <a:moveTo>
                    <a:pt x="4786083" y="0"/>
                  </a:moveTo>
                  <a:lnTo>
                    <a:pt x="127000" y="0"/>
                  </a:lnTo>
                  <a:lnTo>
                    <a:pt x="77570" y="9980"/>
                  </a:lnTo>
                  <a:lnTo>
                    <a:pt x="37201" y="37196"/>
                  </a:lnTo>
                  <a:lnTo>
                    <a:pt x="9981" y="77565"/>
                  </a:lnTo>
                  <a:lnTo>
                    <a:pt x="0" y="127000"/>
                  </a:lnTo>
                  <a:lnTo>
                    <a:pt x="0" y="799846"/>
                  </a:lnTo>
                  <a:lnTo>
                    <a:pt x="9981" y="849280"/>
                  </a:lnTo>
                  <a:lnTo>
                    <a:pt x="37201" y="889649"/>
                  </a:lnTo>
                  <a:lnTo>
                    <a:pt x="77570" y="916865"/>
                  </a:lnTo>
                  <a:lnTo>
                    <a:pt x="127000" y="926846"/>
                  </a:lnTo>
                  <a:lnTo>
                    <a:pt x="4786083" y="926846"/>
                  </a:lnTo>
                  <a:lnTo>
                    <a:pt x="4835518" y="916865"/>
                  </a:lnTo>
                  <a:lnTo>
                    <a:pt x="4875887" y="889649"/>
                  </a:lnTo>
                  <a:lnTo>
                    <a:pt x="4903103" y="849280"/>
                  </a:lnTo>
                  <a:lnTo>
                    <a:pt x="4913083" y="799846"/>
                  </a:lnTo>
                  <a:lnTo>
                    <a:pt x="4913083" y="127000"/>
                  </a:lnTo>
                  <a:lnTo>
                    <a:pt x="4903103" y="77565"/>
                  </a:lnTo>
                  <a:lnTo>
                    <a:pt x="4875887" y="37196"/>
                  </a:lnTo>
                  <a:lnTo>
                    <a:pt x="4835518" y="9980"/>
                  </a:lnTo>
                  <a:lnTo>
                    <a:pt x="4786083" y="0"/>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44" name="Google Shape;544;p52"/>
            <p:cNvSpPr/>
            <p:nvPr/>
          </p:nvSpPr>
          <p:spPr>
            <a:xfrm>
              <a:off x="5619198" y="3625355"/>
              <a:ext cx="4913630" cy="927100"/>
            </a:xfrm>
            <a:custGeom>
              <a:rect b="b" l="l" r="r" t="t"/>
              <a:pathLst>
                <a:path extrusionOk="0" h="927100" w="4913630">
                  <a:moveTo>
                    <a:pt x="4786083" y="926846"/>
                  </a:moveTo>
                  <a:lnTo>
                    <a:pt x="127000" y="926846"/>
                  </a:lnTo>
                  <a:lnTo>
                    <a:pt x="77570" y="916865"/>
                  </a:lnTo>
                  <a:lnTo>
                    <a:pt x="37201" y="889649"/>
                  </a:lnTo>
                  <a:lnTo>
                    <a:pt x="9981" y="849280"/>
                  </a:lnTo>
                  <a:lnTo>
                    <a:pt x="0" y="799846"/>
                  </a:lnTo>
                  <a:lnTo>
                    <a:pt x="0" y="127000"/>
                  </a:lnTo>
                  <a:lnTo>
                    <a:pt x="9981" y="77565"/>
                  </a:lnTo>
                  <a:lnTo>
                    <a:pt x="37201" y="37196"/>
                  </a:lnTo>
                  <a:lnTo>
                    <a:pt x="77570" y="9980"/>
                  </a:lnTo>
                  <a:lnTo>
                    <a:pt x="127000" y="0"/>
                  </a:lnTo>
                  <a:lnTo>
                    <a:pt x="4786083" y="0"/>
                  </a:lnTo>
                  <a:lnTo>
                    <a:pt x="4835518" y="9980"/>
                  </a:lnTo>
                  <a:lnTo>
                    <a:pt x="4875887" y="37196"/>
                  </a:lnTo>
                  <a:lnTo>
                    <a:pt x="4903103" y="77565"/>
                  </a:lnTo>
                  <a:lnTo>
                    <a:pt x="4913083" y="127000"/>
                  </a:lnTo>
                  <a:lnTo>
                    <a:pt x="4913083" y="799846"/>
                  </a:lnTo>
                  <a:lnTo>
                    <a:pt x="4903103" y="849280"/>
                  </a:lnTo>
                  <a:lnTo>
                    <a:pt x="4875887" y="889649"/>
                  </a:lnTo>
                  <a:lnTo>
                    <a:pt x="4835518" y="916865"/>
                  </a:lnTo>
                  <a:lnTo>
                    <a:pt x="4786083" y="926846"/>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45" name="Google Shape;545;p52"/>
          <p:cNvGrpSpPr/>
          <p:nvPr/>
        </p:nvGrpSpPr>
        <p:grpSpPr>
          <a:xfrm>
            <a:off x="4537700" y="4557382"/>
            <a:ext cx="3470006" cy="785068"/>
            <a:chOff x="5619198" y="4666136"/>
            <a:chExt cx="4913630" cy="927100"/>
          </a:xfrm>
        </p:grpSpPr>
        <p:sp>
          <p:nvSpPr>
            <p:cNvPr id="546" name="Google Shape;546;p52"/>
            <p:cNvSpPr/>
            <p:nvPr/>
          </p:nvSpPr>
          <p:spPr>
            <a:xfrm>
              <a:off x="5619198" y="4666136"/>
              <a:ext cx="4913630" cy="927100"/>
            </a:xfrm>
            <a:custGeom>
              <a:rect b="b" l="l" r="r" t="t"/>
              <a:pathLst>
                <a:path extrusionOk="0" h="927100" w="4913630">
                  <a:moveTo>
                    <a:pt x="4786083" y="0"/>
                  </a:moveTo>
                  <a:lnTo>
                    <a:pt x="127000" y="0"/>
                  </a:lnTo>
                  <a:lnTo>
                    <a:pt x="77570" y="9980"/>
                  </a:lnTo>
                  <a:lnTo>
                    <a:pt x="37201" y="37196"/>
                  </a:lnTo>
                  <a:lnTo>
                    <a:pt x="9981" y="77565"/>
                  </a:lnTo>
                  <a:lnTo>
                    <a:pt x="0" y="126999"/>
                  </a:lnTo>
                  <a:lnTo>
                    <a:pt x="0" y="799845"/>
                  </a:lnTo>
                  <a:lnTo>
                    <a:pt x="9981" y="849280"/>
                  </a:lnTo>
                  <a:lnTo>
                    <a:pt x="37201" y="889649"/>
                  </a:lnTo>
                  <a:lnTo>
                    <a:pt x="77570" y="916865"/>
                  </a:lnTo>
                  <a:lnTo>
                    <a:pt x="127000" y="926845"/>
                  </a:lnTo>
                  <a:lnTo>
                    <a:pt x="4786083" y="926845"/>
                  </a:lnTo>
                  <a:lnTo>
                    <a:pt x="4835518" y="916865"/>
                  </a:lnTo>
                  <a:lnTo>
                    <a:pt x="4875887" y="889649"/>
                  </a:lnTo>
                  <a:lnTo>
                    <a:pt x="4903103" y="849280"/>
                  </a:lnTo>
                  <a:lnTo>
                    <a:pt x="4913083" y="799845"/>
                  </a:lnTo>
                  <a:lnTo>
                    <a:pt x="4913083" y="126999"/>
                  </a:lnTo>
                  <a:lnTo>
                    <a:pt x="4903103" y="77565"/>
                  </a:lnTo>
                  <a:lnTo>
                    <a:pt x="4875887" y="37196"/>
                  </a:lnTo>
                  <a:lnTo>
                    <a:pt x="4835518" y="9980"/>
                  </a:lnTo>
                  <a:lnTo>
                    <a:pt x="4786083" y="0"/>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47" name="Google Shape;547;p52"/>
            <p:cNvSpPr/>
            <p:nvPr/>
          </p:nvSpPr>
          <p:spPr>
            <a:xfrm>
              <a:off x="5619198" y="4666136"/>
              <a:ext cx="4913630" cy="927100"/>
            </a:xfrm>
            <a:custGeom>
              <a:rect b="b" l="l" r="r" t="t"/>
              <a:pathLst>
                <a:path extrusionOk="0" h="927100" w="4913630">
                  <a:moveTo>
                    <a:pt x="4786083" y="926845"/>
                  </a:moveTo>
                  <a:lnTo>
                    <a:pt x="127000" y="926845"/>
                  </a:lnTo>
                  <a:lnTo>
                    <a:pt x="77570" y="916865"/>
                  </a:lnTo>
                  <a:lnTo>
                    <a:pt x="37201" y="889649"/>
                  </a:lnTo>
                  <a:lnTo>
                    <a:pt x="9981" y="849280"/>
                  </a:lnTo>
                  <a:lnTo>
                    <a:pt x="0" y="799845"/>
                  </a:lnTo>
                  <a:lnTo>
                    <a:pt x="0" y="126999"/>
                  </a:lnTo>
                  <a:lnTo>
                    <a:pt x="9981" y="77565"/>
                  </a:lnTo>
                  <a:lnTo>
                    <a:pt x="37201" y="37196"/>
                  </a:lnTo>
                  <a:lnTo>
                    <a:pt x="77570" y="9980"/>
                  </a:lnTo>
                  <a:lnTo>
                    <a:pt x="127000" y="0"/>
                  </a:lnTo>
                  <a:lnTo>
                    <a:pt x="4786083" y="0"/>
                  </a:lnTo>
                  <a:lnTo>
                    <a:pt x="4835518" y="9980"/>
                  </a:lnTo>
                  <a:lnTo>
                    <a:pt x="4875887" y="37196"/>
                  </a:lnTo>
                  <a:lnTo>
                    <a:pt x="4903103" y="77565"/>
                  </a:lnTo>
                  <a:lnTo>
                    <a:pt x="4913083" y="126999"/>
                  </a:lnTo>
                  <a:lnTo>
                    <a:pt x="4913083" y="799845"/>
                  </a:lnTo>
                  <a:lnTo>
                    <a:pt x="4903103" y="849280"/>
                  </a:lnTo>
                  <a:lnTo>
                    <a:pt x="4875887" y="889649"/>
                  </a:lnTo>
                  <a:lnTo>
                    <a:pt x="4835518" y="916865"/>
                  </a:lnTo>
                  <a:lnTo>
                    <a:pt x="4786083" y="926845"/>
                  </a:lnTo>
                  <a:close/>
                </a:path>
              </a:pathLst>
            </a:custGeom>
            <a:solidFill>
              <a:schemeClr val="lt2"/>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sp>
        <p:nvSpPr>
          <p:cNvPr id="548" name="Google Shape;548;p52"/>
          <p:cNvSpPr txBox="1"/>
          <p:nvPr/>
        </p:nvSpPr>
        <p:spPr>
          <a:xfrm>
            <a:off x="4839112" y="2042056"/>
            <a:ext cx="2436000" cy="5991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483">
                <a:solidFill>
                  <a:srgbClr val="4B0550"/>
                </a:solidFill>
                <a:latin typeface="Optimistic Text"/>
                <a:ea typeface="Optimistic Text"/>
                <a:cs typeface="Optimistic Text"/>
                <a:sym typeface="Optimistic Text"/>
              </a:rPr>
              <a:t>أخلاقيات وسلامة الذكاء الاصطناعي </a:t>
            </a:r>
            <a:endParaRPr b="1" sz="1483">
              <a:solidFill>
                <a:srgbClr val="4B0550"/>
              </a:solidFill>
              <a:latin typeface="Optimistic Text"/>
              <a:ea typeface="Optimistic Text"/>
              <a:cs typeface="Optimistic Text"/>
              <a:sym typeface="Optimistic Text"/>
            </a:endParaRPr>
          </a:p>
          <a:p>
            <a:pPr indent="0" lvl="0" marL="8969" rtl="0" algn="r">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الوعي بالذكاء الاصطناعي</a:t>
            </a:r>
            <a:endParaRPr sz="847">
              <a:solidFill>
                <a:srgbClr val="4B0550"/>
              </a:solidFill>
              <a:latin typeface="Optimistic Text"/>
              <a:ea typeface="Optimistic Text"/>
              <a:cs typeface="Optimistic Text"/>
              <a:sym typeface="Optimistic Text"/>
            </a:endParaRPr>
          </a:p>
        </p:txBody>
      </p:sp>
      <p:sp>
        <p:nvSpPr>
          <p:cNvPr id="549" name="Google Shape;549;p52"/>
          <p:cNvSpPr txBox="1"/>
          <p:nvPr/>
        </p:nvSpPr>
        <p:spPr>
          <a:xfrm>
            <a:off x="4839110" y="2873906"/>
            <a:ext cx="2436000" cy="5991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483">
                <a:solidFill>
                  <a:srgbClr val="4B0550"/>
                </a:solidFill>
                <a:latin typeface="Optimistic Text"/>
                <a:ea typeface="Optimistic Text"/>
                <a:cs typeface="Optimistic Text"/>
                <a:sym typeface="Optimistic Text"/>
              </a:rPr>
              <a:t>البقاء بأمان مع الذكاء الاصطناعي</a:t>
            </a:r>
            <a:endParaRPr b="1" sz="1483">
              <a:solidFill>
                <a:srgbClr val="4B0550"/>
              </a:solidFill>
              <a:latin typeface="Optimistic Text"/>
              <a:ea typeface="Optimistic Text"/>
              <a:cs typeface="Optimistic Text"/>
              <a:sym typeface="Optimistic Text"/>
            </a:endParaRPr>
          </a:p>
          <a:p>
            <a:pPr indent="0" lvl="0" marL="8969" rtl="0" algn="r">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صندوق أدواتك للسلامة مع الذكاء الاصطناعي</a:t>
            </a:r>
            <a:endParaRPr sz="847">
              <a:solidFill>
                <a:srgbClr val="4B0550"/>
              </a:solidFill>
              <a:latin typeface="Optimistic Text"/>
              <a:ea typeface="Optimistic Text"/>
              <a:cs typeface="Optimistic Text"/>
              <a:sym typeface="Optimistic Text"/>
            </a:endParaRPr>
          </a:p>
        </p:txBody>
      </p:sp>
      <p:sp>
        <p:nvSpPr>
          <p:cNvPr id="550" name="Google Shape;550;p52"/>
          <p:cNvSpPr txBox="1"/>
          <p:nvPr/>
        </p:nvSpPr>
        <p:spPr>
          <a:xfrm>
            <a:off x="4839110" y="3859442"/>
            <a:ext cx="2436000" cy="3708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483">
                <a:solidFill>
                  <a:srgbClr val="4B0550"/>
                </a:solidFill>
                <a:latin typeface="Optimistic Text"/>
                <a:ea typeface="Optimistic Text"/>
                <a:cs typeface="Optimistic Text"/>
                <a:sym typeface="Optimistic Text"/>
              </a:rPr>
              <a:t>الذكاء الاصطناعي ومستقبلك</a:t>
            </a:r>
            <a:endParaRPr b="1" sz="1483">
              <a:solidFill>
                <a:srgbClr val="4B0550"/>
              </a:solidFill>
              <a:latin typeface="Optimistic Text"/>
              <a:ea typeface="Optimistic Text"/>
              <a:cs typeface="Optimistic Text"/>
              <a:sym typeface="Optimistic Text"/>
            </a:endParaRPr>
          </a:p>
          <a:p>
            <a:pPr indent="0" lvl="0" marL="8969" rtl="0" algn="r">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دورك في مستقبل الذكاء الاصطناعي في الشرق الأوسط</a:t>
            </a:r>
            <a:endParaRPr sz="847">
              <a:solidFill>
                <a:srgbClr val="4B0550"/>
              </a:solidFill>
              <a:latin typeface="Optimistic Text"/>
              <a:ea typeface="Optimistic Text"/>
              <a:cs typeface="Optimistic Text"/>
              <a:sym typeface="Optimistic Text"/>
            </a:endParaRPr>
          </a:p>
        </p:txBody>
      </p:sp>
      <p:sp>
        <p:nvSpPr>
          <p:cNvPr id="551" name="Google Shape;551;p52"/>
          <p:cNvSpPr txBox="1"/>
          <p:nvPr/>
        </p:nvSpPr>
        <p:spPr>
          <a:xfrm>
            <a:off x="4839110" y="4741566"/>
            <a:ext cx="2436000" cy="3708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483">
                <a:solidFill>
                  <a:srgbClr val="4B0550"/>
                </a:solidFill>
                <a:latin typeface="Optimistic Text"/>
                <a:ea typeface="Optimistic Text"/>
                <a:cs typeface="Optimistic Text"/>
                <a:sym typeface="Optimistic Text"/>
              </a:rPr>
              <a:t>الخاتمة والتقييم</a:t>
            </a:r>
            <a:endParaRPr b="1" sz="1483">
              <a:solidFill>
                <a:srgbClr val="4B0550"/>
              </a:solidFill>
              <a:latin typeface="Optimistic Text"/>
              <a:ea typeface="Optimistic Text"/>
              <a:cs typeface="Optimistic Text"/>
              <a:sym typeface="Optimistic Text"/>
            </a:endParaRPr>
          </a:p>
          <a:p>
            <a:pPr indent="0" lvl="0" marL="8969" rtl="0" algn="r">
              <a:lnSpc>
                <a:spcPct val="100000"/>
              </a:lnSpc>
              <a:spcBef>
                <a:spcPts val="25"/>
              </a:spcBef>
              <a:spcAft>
                <a:spcPts val="0"/>
              </a:spcAft>
              <a:buNone/>
            </a:pPr>
            <a:r>
              <a:rPr lang="en-US" sz="847">
                <a:solidFill>
                  <a:srgbClr val="4B0550"/>
                </a:solidFill>
                <a:latin typeface="Optimistic Text"/>
                <a:ea typeface="Optimistic Text"/>
                <a:cs typeface="Optimistic Text"/>
                <a:sym typeface="Optimistic Text"/>
              </a:rPr>
              <a:t>تم تحقيق إنجاز التدريب على الثقافة الرقمية للذكاء الاصطناعي </a:t>
            </a:r>
            <a:endParaRPr sz="847">
              <a:solidFill>
                <a:srgbClr val="4B0550"/>
              </a:solidFill>
              <a:latin typeface="Optimistic Text"/>
              <a:ea typeface="Optimistic Text"/>
              <a:cs typeface="Optimistic Text"/>
              <a:sym typeface="Optimistic Text"/>
            </a:endParaRPr>
          </a:p>
        </p:txBody>
      </p:sp>
      <p:grpSp>
        <p:nvGrpSpPr>
          <p:cNvPr id="552" name="Google Shape;552;p52"/>
          <p:cNvGrpSpPr/>
          <p:nvPr/>
        </p:nvGrpSpPr>
        <p:grpSpPr>
          <a:xfrm>
            <a:off x="7482527" y="2141894"/>
            <a:ext cx="389243" cy="389243"/>
            <a:chOff x="5910163" y="1731845"/>
            <a:chExt cx="551179" cy="551180"/>
          </a:xfrm>
        </p:grpSpPr>
        <p:sp>
          <p:nvSpPr>
            <p:cNvPr id="553" name="Google Shape;553;p52"/>
            <p:cNvSpPr/>
            <p:nvPr/>
          </p:nvSpPr>
          <p:spPr>
            <a:xfrm>
              <a:off x="5910163" y="1731845"/>
              <a:ext cx="551179" cy="551180"/>
            </a:xfrm>
            <a:custGeom>
              <a:rect b="b" l="l" r="r" t="t"/>
              <a:pathLst>
                <a:path extrusionOk="0" h="551180" w="551179">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54" name="Google Shape;554;p52"/>
            <p:cNvSpPr/>
            <p:nvPr/>
          </p:nvSpPr>
          <p:spPr>
            <a:xfrm>
              <a:off x="5910163" y="1731845"/>
              <a:ext cx="551179" cy="551180"/>
            </a:xfrm>
            <a:custGeom>
              <a:rect b="b" l="l" r="r" t="t"/>
              <a:pathLst>
                <a:path extrusionOk="0" h="551180" w="551179">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sp>
        <p:nvSpPr>
          <p:cNvPr id="555" name="Google Shape;555;p52"/>
          <p:cNvSpPr txBox="1"/>
          <p:nvPr/>
        </p:nvSpPr>
        <p:spPr>
          <a:xfrm>
            <a:off x="7532845" y="2234030"/>
            <a:ext cx="256800" cy="2046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271">
                <a:solidFill>
                  <a:srgbClr val="4B0550"/>
                </a:solidFill>
                <a:latin typeface="Optimistic Text"/>
                <a:ea typeface="Optimistic Text"/>
                <a:cs typeface="Optimistic Text"/>
                <a:sym typeface="Optimistic Text"/>
              </a:rPr>
              <a:t>05</a:t>
            </a:r>
            <a:endParaRPr b="1" sz="1271">
              <a:solidFill>
                <a:srgbClr val="4B0550"/>
              </a:solidFill>
              <a:latin typeface="Optimistic Text"/>
              <a:ea typeface="Optimistic Text"/>
              <a:cs typeface="Optimistic Text"/>
              <a:sym typeface="Optimistic Text"/>
            </a:endParaRPr>
          </a:p>
        </p:txBody>
      </p:sp>
      <p:grpSp>
        <p:nvGrpSpPr>
          <p:cNvPr id="556" name="Google Shape;556;p52"/>
          <p:cNvGrpSpPr/>
          <p:nvPr/>
        </p:nvGrpSpPr>
        <p:grpSpPr>
          <a:xfrm>
            <a:off x="7482527" y="2968581"/>
            <a:ext cx="389243" cy="389243"/>
            <a:chOff x="5910163" y="2772625"/>
            <a:chExt cx="551179" cy="551179"/>
          </a:xfrm>
        </p:grpSpPr>
        <p:sp>
          <p:nvSpPr>
            <p:cNvPr id="557" name="Google Shape;557;p52"/>
            <p:cNvSpPr/>
            <p:nvPr/>
          </p:nvSpPr>
          <p:spPr>
            <a:xfrm>
              <a:off x="5910163" y="2772625"/>
              <a:ext cx="551179" cy="551179"/>
            </a:xfrm>
            <a:custGeom>
              <a:rect b="b" l="l" r="r" t="t"/>
              <a:pathLst>
                <a:path extrusionOk="0" h="551179" w="551179">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58" name="Google Shape;558;p52"/>
            <p:cNvSpPr/>
            <p:nvPr/>
          </p:nvSpPr>
          <p:spPr>
            <a:xfrm>
              <a:off x="5910163" y="2772625"/>
              <a:ext cx="551179" cy="551179"/>
            </a:xfrm>
            <a:custGeom>
              <a:rect b="b" l="l" r="r" t="t"/>
              <a:pathLst>
                <a:path extrusionOk="0" h="551179" w="551179">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59" name="Google Shape;559;p52"/>
          <p:cNvGrpSpPr/>
          <p:nvPr/>
        </p:nvGrpSpPr>
        <p:grpSpPr>
          <a:xfrm>
            <a:off x="7482527" y="3832748"/>
            <a:ext cx="389243" cy="389243"/>
            <a:chOff x="5910163" y="3813405"/>
            <a:chExt cx="551179" cy="551179"/>
          </a:xfrm>
        </p:grpSpPr>
        <p:sp>
          <p:nvSpPr>
            <p:cNvPr id="560" name="Google Shape;560;p52"/>
            <p:cNvSpPr/>
            <p:nvPr/>
          </p:nvSpPr>
          <p:spPr>
            <a:xfrm>
              <a:off x="5910163" y="3813405"/>
              <a:ext cx="551179" cy="551179"/>
            </a:xfrm>
            <a:custGeom>
              <a:rect b="b" l="l" r="r" t="t"/>
              <a:pathLst>
                <a:path extrusionOk="0" h="551179" w="551179">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61" name="Google Shape;561;p52"/>
            <p:cNvSpPr/>
            <p:nvPr/>
          </p:nvSpPr>
          <p:spPr>
            <a:xfrm>
              <a:off x="5910163" y="3813405"/>
              <a:ext cx="551179" cy="551179"/>
            </a:xfrm>
            <a:custGeom>
              <a:rect b="b" l="l" r="r" t="t"/>
              <a:pathLst>
                <a:path extrusionOk="0" h="551179" w="551179">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grpSp>
        <p:nvGrpSpPr>
          <p:cNvPr id="562" name="Google Shape;562;p52"/>
          <p:cNvGrpSpPr/>
          <p:nvPr/>
        </p:nvGrpSpPr>
        <p:grpSpPr>
          <a:xfrm>
            <a:off x="7482527" y="4727890"/>
            <a:ext cx="389243" cy="389243"/>
            <a:chOff x="5910163" y="4854185"/>
            <a:chExt cx="551179" cy="551179"/>
          </a:xfrm>
        </p:grpSpPr>
        <p:sp>
          <p:nvSpPr>
            <p:cNvPr id="563" name="Google Shape;563;p52"/>
            <p:cNvSpPr/>
            <p:nvPr/>
          </p:nvSpPr>
          <p:spPr>
            <a:xfrm>
              <a:off x="5910163" y="4854185"/>
              <a:ext cx="551179" cy="551179"/>
            </a:xfrm>
            <a:custGeom>
              <a:rect b="b" l="l" r="r" t="t"/>
              <a:pathLst>
                <a:path extrusionOk="0" h="551179" w="551179">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sp>
          <p:nvSpPr>
            <p:cNvPr id="564" name="Google Shape;564;p52"/>
            <p:cNvSpPr/>
            <p:nvPr/>
          </p:nvSpPr>
          <p:spPr>
            <a:xfrm>
              <a:off x="5910163" y="4854185"/>
              <a:ext cx="551179" cy="551179"/>
            </a:xfrm>
            <a:custGeom>
              <a:rect b="b" l="l" r="r" t="t"/>
              <a:pathLst>
                <a:path extrusionOk="0" h="551179" w="551179">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AF4"/>
            </a:solidFill>
            <a:ln>
              <a:noFill/>
            </a:ln>
          </p:spPr>
          <p:txBody>
            <a:bodyPr anchorCtr="0" anchor="t" bIns="0" lIns="0" spcFirstLastPara="1" rIns="0" wrap="square" tIns="0">
              <a:noAutofit/>
            </a:bodyPr>
            <a:lstStyle/>
            <a:p>
              <a:pPr indent="0" lvl="0" marL="0" rtl="0" algn="r">
                <a:spcBef>
                  <a:spcPts val="0"/>
                </a:spcBef>
                <a:spcAft>
                  <a:spcPts val="0"/>
                </a:spcAft>
                <a:buNone/>
              </a:pPr>
              <a:r>
                <a:t/>
              </a:r>
              <a:endParaRPr sz="1271"/>
            </a:p>
          </p:txBody>
        </p:sp>
      </p:grpSp>
      <p:sp>
        <p:nvSpPr>
          <p:cNvPr id="565" name="Google Shape;565;p52"/>
          <p:cNvSpPr txBox="1"/>
          <p:nvPr/>
        </p:nvSpPr>
        <p:spPr>
          <a:xfrm>
            <a:off x="7532836" y="3060661"/>
            <a:ext cx="256800" cy="2046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271">
                <a:solidFill>
                  <a:srgbClr val="4B0550"/>
                </a:solidFill>
                <a:latin typeface="Optimistic Text"/>
                <a:ea typeface="Optimistic Text"/>
                <a:cs typeface="Optimistic Text"/>
                <a:sym typeface="Optimistic Text"/>
              </a:rPr>
              <a:t>06</a:t>
            </a:r>
            <a:endParaRPr b="1" sz="1271">
              <a:solidFill>
                <a:srgbClr val="4B0550"/>
              </a:solidFill>
              <a:latin typeface="Optimistic Text"/>
              <a:ea typeface="Optimistic Text"/>
              <a:cs typeface="Optimistic Text"/>
              <a:sym typeface="Optimistic Text"/>
            </a:endParaRPr>
          </a:p>
        </p:txBody>
      </p:sp>
      <p:sp>
        <p:nvSpPr>
          <p:cNvPr id="566" name="Google Shape;566;p52"/>
          <p:cNvSpPr txBox="1"/>
          <p:nvPr/>
        </p:nvSpPr>
        <p:spPr>
          <a:xfrm>
            <a:off x="7532836" y="3924772"/>
            <a:ext cx="256800" cy="2046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271">
                <a:solidFill>
                  <a:srgbClr val="4B0550"/>
                </a:solidFill>
                <a:latin typeface="Optimistic Text"/>
                <a:ea typeface="Optimistic Text"/>
                <a:cs typeface="Optimistic Text"/>
                <a:sym typeface="Optimistic Text"/>
              </a:rPr>
              <a:t>07</a:t>
            </a:r>
            <a:endParaRPr b="1" sz="1271">
              <a:solidFill>
                <a:srgbClr val="4B0550"/>
              </a:solidFill>
              <a:latin typeface="Optimistic Text"/>
              <a:ea typeface="Optimistic Text"/>
              <a:cs typeface="Optimistic Text"/>
              <a:sym typeface="Optimistic Text"/>
            </a:endParaRPr>
          </a:p>
        </p:txBody>
      </p:sp>
      <p:sp>
        <p:nvSpPr>
          <p:cNvPr id="567" name="Google Shape;567;p52"/>
          <p:cNvSpPr txBox="1"/>
          <p:nvPr/>
        </p:nvSpPr>
        <p:spPr>
          <a:xfrm>
            <a:off x="7532836" y="4828298"/>
            <a:ext cx="256800" cy="204600"/>
          </a:xfrm>
          <a:prstGeom prst="rect">
            <a:avLst/>
          </a:prstGeom>
          <a:noFill/>
          <a:ln>
            <a:noFill/>
          </a:ln>
        </p:spPr>
        <p:txBody>
          <a:bodyPr anchorCtr="0" anchor="t" bIns="0" lIns="0" spcFirstLastPara="1" rIns="0" wrap="square" tIns="8975">
            <a:spAutoFit/>
          </a:bodyPr>
          <a:lstStyle/>
          <a:p>
            <a:pPr indent="0" lvl="0" marL="8969" rtl="0" algn="r">
              <a:lnSpc>
                <a:spcPct val="100000"/>
              </a:lnSpc>
              <a:spcBef>
                <a:spcPts val="0"/>
              </a:spcBef>
              <a:spcAft>
                <a:spcPts val="0"/>
              </a:spcAft>
              <a:buNone/>
            </a:pPr>
            <a:r>
              <a:rPr b="1" lang="en-US" sz="1271">
                <a:solidFill>
                  <a:srgbClr val="4B0550"/>
                </a:solidFill>
                <a:latin typeface="Optimistic Text"/>
                <a:ea typeface="Optimistic Text"/>
                <a:cs typeface="Optimistic Text"/>
                <a:sym typeface="Optimistic Text"/>
              </a:rPr>
              <a:t>08</a:t>
            </a:r>
            <a:endParaRPr b="1" sz="1271">
              <a:solidFill>
                <a:srgbClr val="4B0550"/>
              </a:solidFill>
              <a:latin typeface="Optimistic Text"/>
              <a:ea typeface="Optimistic Text"/>
              <a:cs typeface="Optimistic Text"/>
              <a:sym typeface="Optimistic Text"/>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1" name="Shape 571"/>
        <p:cNvGrpSpPr/>
        <p:nvPr/>
      </p:nvGrpSpPr>
      <p:grpSpPr>
        <a:xfrm>
          <a:off x="0" y="0"/>
          <a:ext cx="0" cy="0"/>
          <a:chOff x="0" y="0"/>
          <a:chExt cx="0" cy="0"/>
        </a:xfrm>
      </p:grpSpPr>
      <p:pic>
        <p:nvPicPr>
          <p:cNvPr id="572" name="Google Shape;572;p53" title="Middle E Asset 02.png"/>
          <p:cNvPicPr preferRelativeResize="0"/>
          <p:nvPr/>
        </p:nvPicPr>
        <p:blipFill rotWithShape="1">
          <a:blip r:embed="rId3">
            <a:alphaModFix/>
          </a:blip>
          <a:srcRect b="16257" l="0" r="0" t="16257"/>
          <a:stretch/>
        </p:blipFill>
        <p:spPr>
          <a:xfrm>
            <a:off x="3600" y="0"/>
            <a:ext cx="8128002" cy="6857999"/>
          </a:xfrm>
          <a:prstGeom prst="rect">
            <a:avLst/>
          </a:prstGeom>
          <a:noFill/>
          <a:ln>
            <a:noFill/>
          </a:ln>
        </p:spPr>
      </p:pic>
      <p:sp>
        <p:nvSpPr>
          <p:cNvPr id="573" name="Google Shape;573;p53"/>
          <p:cNvSpPr txBox="1"/>
          <p:nvPr>
            <p:ph type="ctrTitle"/>
          </p:nvPr>
        </p:nvSpPr>
        <p:spPr>
          <a:xfrm>
            <a:off x="6087325" y="2688150"/>
            <a:ext cx="5655900" cy="825600"/>
          </a:xfrm>
          <a:prstGeom prst="rect">
            <a:avLst/>
          </a:prstGeom>
          <a:noFill/>
          <a:ln>
            <a:noFill/>
          </a:ln>
        </p:spPr>
        <p:txBody>
          <a:bodyPr anchorCtr="0" anchor="t" bIns="0" lIns="0" spcFirstLastPara="1" rIns="0" wrap="square" tIns="0">
            <a:spAutoFit/>
          </a:bodyPr>
          <a:lstStyle/>
          <a:p>
            <a:pPr indent="0" lvl="0" marL="0" marR="0" rtl="0" algn="r">
              <a:lnSpc>
                <a:spcPct val="74500"/>
              </a:lnSpc>
              <a:spcBef>
                <a:spcPts val="0"/>
              </a:spcBef>
              <a:spcAft>
                <a:spcPts val="0"/>
              </a:spcAft>
              <a:buNone/>
            </a:pPr>
            <a:r>
              <a:rPr b="1" lang="en-US" sz="3600">
                <a:solidFill>
                  <a:schemeClr val="lt1"/>
                </a:solidFill>
                <a:latin typeface="Optimistic Display"/>
                <a:ea typeface="Optimistic Display"/>
                <a:cs typeface="Optimistic Display"/>
                <a:sym typeface="Optimistic Display"/>
              </a:rPr>
              <a:t>المقدمة ونشاط كسر</a:t>
            </a:r>
            <a:endParaRPr b="1" sz="3600">
              <a:solidFill>
                <a:schemeClr val="lt1"/>
              </a:solidFill>
              <a:latin typeface="Optimistic Display"/>
              <a:ea typeface="Optimistic Display"/>
              <a:cs typeface="Optimistic Display"/>
              <a:sym typeface="Optimistic Display"/>
            </a:endParaRPr>
          </a:p>
          <a:p>
            <a:pPr indent="0" lvl="0" marL="0" marR="0" rtl="0" algn="r">
              <a:lnSpc>
                <a:spcPct val="74500"/>
              </a:lnSpc>
              <a:spcBef>
                <a:spcPts val="0"/>
              </a:spcBef>
              <a:spcAft>
                <a:spcPts val="0"/>
              </a:spcAft>
              <a:buNone/>
            </a:pPr>
            <a:r>
              <a:rPr b="1" lang="en-US" sz="3600">
                <a:solidFill>
                  <a:schemeClr val="lt1"/>
                </a:solidFill>
                <a:latin typeface="Optimistic Display"/>
                <a:ea typeface="Optimistic Display"/>
                <a:cs typeface="Optimistic Display"/>
                <a:sym typeface="Optimistic Display"/>
              </a:rPr>
              <a:t> الجليد</a:t>
            </a:r>
            <a:endParaRPr b="1" sz="3600">
              <a:solidFill>
                <a:schemeClr val="lt1"/>
              </a:solidFill>
              <a:latin typeface="Optimistic Display"/>
              <a:ea typeface="Optimistic Display"/>
              <a:cs typeface="Optimistic Display"/>
              <a:sym typeface="Optimistic Display"/>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7" name="Shape 577"/>
        <p:cNvGrpSpPr/>
        <p:nvPr/>
      </p:nvGrpSpPr>
      <p:grpSpPr>
        <a:xfrm>
          <a:off x="0" y="0"/>
          <a:ext cx="0" cy="0"/>
          <a:chOff x="0" y="0"/>
          <a:chExt cx="0" cy="0"/>
        </a:xfrm>
      </p:grpSpPr>
      <p:sp>
        <p:nvSpPr>
          <p:cNvPr id="578" name="Google Shape;578;p54"/>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579" name="Google Shape;579;p54"/>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580" name="Google Shape;580;p54"/>
          <p:cNvSpPr txBox="1"/>
          <p:nvPr/>
        </p:nvSpPr>
        <p:spPr>
          <a:xfrm>
            <a:off x="3592633" y="3376000"/>
            <a:ext cx="5006700" cy="932100"/>
          </a:xfrm>
          <a:prstGeom prst="rect">
            <a:avLst/>
          </a:prstGeom>
          <a:noFill/>
          <a:ln>
            <a:noFill/>
          </a:ln>
        </p:spPr>
        <p:txBody>
          <a:bodyPr anchorCtr="0" anchor="t" bIns="0" lIns="0" spcFirstLastPara="1" rIns="0" wrap="square" tIns="0">
            <a:spAutoFit/>
          </a:bodyPr>
          <a:lstStyle/>
          <a:p>
            <a:pPr indent="0" lvl="0" marL="12700" marR="5080" rtl="0" algn="ctr">
              <a:lnSpc>
                <a:spcPct val="75700"/>
              </a:lnSpc>
              <a:spcBef>
                <a:spcPts val="0"/>
              </a:spcBef>
              <a:spcAft>
                <a:spcPts val="0"/>
              </a:spcAft>
              <a:buNone/>
            </a:pPr>
            <a:r>
              <a:rPr b="1" lang="en-US" sz="4000">
                <a:solidFill>
                  <a:srgbClr val="4B0550"/>
                </a:solidFill>
                <a:latin typeface="Optimistic Display"/>
                <a:ea typeface="Optimistic Display"/>
                <a:cs typeface="Optimistic Display"/>
                <a:sym typeface="Optimistic Display"/>
              </a:rPr>
              <a:t>الذكاء الاصطناعي في عالمك اليوم</a:t>
            </a:r>
            <a:r>
              <a:rPr b="1" lang="en-US" sz="1100">
                <a:solidFill>
                  <a:srgbClr val="4B0550"/>
                </a:solidFill>
              </a:rPr>
              <a:t>!</a:t>
            </a:r>
            <a:endParaRPr b="1" sz="4800">
              <a:solidFill>
                <a:srgbClr val="4B0550"/>
              </a:solidFill>
              <a:latin typeface="Optimistic Display"/>
              <a:ea typeface="Optimistic Display"/>
              <a:cs typeface="Optimistic Display"/>
              <a:sym typeface="Optimistic Display"/>
            </a:endParaRPr>
          </a:p>
        </p:txBody>
      </p:sp>
      <p:sp>
        <p:nvSpPr>
          <p:cNvPr id="581" name="Google Shape;581;p54"/>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582" name="Google Shape;582;p54" title="AI.png"/>
          <p:cNvPicPr preferRelativeResize="0"/>
          <p:nvPr/>
        </p:nvPicPr>
        <p:blipFill>
          <a:blip r:embed="rId3">
            <a:alphaModFix/>
          </a:blip>
          <a:stretch>
            <a:fillRect/>
          </a:stretch>
        </p:blipFill>
        <p:spPr>
          <a:xfrm>
            <a:off x="5668217" y="2097866"/>
            <a:ext cx="856233" cy="86366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6" name="Shape 586"/>
        <p:cNvGrpSpPr/>
        <p:nvPr/>
      </p:nvGrpSpPr>
      <p:grpSpPr>
        <a:xfrm>
          <a:off x="0" y="0"/>
          <a:ext cx="0" cy="0"/>
          <a:chOff x="0" y="0"/>
          <a:chExt cx="0" cy="0"/>
        </a:xfrm>
      </p:grpSpPr>
      <p:sp>
        <p:nvSpPr>
          <p:cNvPr id="587" name="Google Shape;587;p55"/>
          <p:cNvSpPr/>
          <p:nvPr/>
        </p:nvSpPr>
        <p:spPr>
          <a:xfrm>
            <a:off x="8449336" y="4482724"/>
            <a:ext cx="3275700" cy="866400"/>
          </a:xfrm>
          <a:prstGeom prst="roundRect">
            <a:avLst>
              <a:gd fmla="val 11529" name="adj"/>
            </a:avLst>
          </a:prstGeom>
          <a:solidFill>
            <a:srgbClr val="B49CBF"/>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588" name="Google Shape;588;p55"/>
          <p:cNvSpPr/>
          <p:nvPr/>
        </p:nvSpPr>
        <p:spPr>
          <a:xfrm>
            <a:off x="8412463" y="4444617"/>
            <a:ext cx="3275700" cy="8664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pic>
        <p:nvPicPr>
          <p:cNvPr id="589" name="Google Shape;589;p55" title="AdobeStock_503492645.jpg"/>
          <p:cNvPicPr preferRelativeResize="0"/>
          <p:nvPr/>
        </p:nvPicPr>
        <p:blipFill rotWithShape="1">
          <a:blip r:embed="rId3">
            <a:alphaModFix/>
          </a:blip>
          <a:srcRect b="0" l="16676" r="16676" t="0"/>
          <a:stretch/>
        </p:blipFill>
        <p:spPr>
          <a:xfrm>
            <a:off x="466967" y="1030217"/>
            <a:ext cx="2339700" cy="2339700"/>
          </a:xfrm>
          <a:prstGeom prst="roundRect">
            <a:avLst>
              <a:gd fmla="val 7787" name="adj"/>
            </a:avLst>
          </a:prstGeom>
          <a:noFill/>
          <a:ln>
            <a:noFill/>
          </a:ln>
        </p:spPr>
      </p:pic>
      <p:pic>
        <p:nvPicPr>
          <p:cNvPr id="590" name="Google Shape;590;p55" title="Middle E Asset 10.jpeg"/>
          <p:cNvPicPr preferRelativeResize="0"/>
          <p:nvPr/>
        </p:nvPicPr>
        <p:blipFill rotWithShape="1">
          <a:blip r:embed="rId4">
            <a:alphaModFix/>
          </a:blip>
          <a:srcRect b="0" l="0" r="0" t="0"/>
          <a:stretch/>
        </p:blipFill>
        <p:spPr>
          <a:xfrm>
            <a:off x="2943567" y="1030217"/>
            <a:ext cx="2339700" cy="2339700"/>
          </a:xfrm>
          <a:prstGeom prst="roundRect">
            <a:avLst>
              <a:gd fmla="val 7787" name="adj"/>
            </a:avLst>
          </a:prstGeom>
          <a:noFill/>
          <a:ln>
            <a:noFill/>
          </a:ln>
        </p:spPr>
      </p:pic>
      <p:pic>
        <p:nvPicPr>
          <p:cNvPr id="591" name="Google Shape;591;p55" title="2149332880.jpg"/>
          <p:cNvPicPr preferRelativeResize="0"/>
          <p:nvPr/>
        </p:nvPicPr>
        <p:blipFill rotWithShape="1">
          <a:blip r:embed="rId5">
            <a:alphaModFix/>
          </a:blip>
          <a:srcRect b="7397" l="585" r="42619" t="7388"/>
          <a:stretch/>
        </p:blipFill>
        <p:spPr>
          <a:xfrm>
            <a:off x="5428833" y="1030217"/>
            <a:ext cx="2339700" cy="2339700"/>
          </a:xfrm>
          <a:prstGeom prst="roundRect">
            <a:avLst>
              <a:gd fmla="val 7787" name="adj"/>
            </a:avLst>
          </a:prstGeom>
          <a:noFill/>
          <a:ln>
            <a:noFill/>
          </a:ln>
        </p:spPr>
      </p:pic>
      <p:pic>
        <p:nvPicPr>
          <p:cNvPr id="592" name="Google Shape;592;p55" title="Middle E Asset 11.jpeg"/>
          <p:cNvPicPr preferRelativeResize="0"/>
          <p:nvPr/>
        </p:nvPicPr>
        <p:blipFill rotWithShape="1">
          <a:blip r:embed="rId6">
            <a:alphaModFix/>
          </a:blip>
          <a:srcRect b="29213" l="0" r="16667" t="16184"/>
          <a:stretch/>
        </p:blipFill>
        <p:spPr>
          <a:xfrm>
            <a:off x="466967" y="3488183"/>
            <a:ext cx="3570900" cy="2339700"/>
          </a:xfrm>
          <a:prstGeom prst="roundRect">
            <a:avLst>
              <a:gd fmla="val 7787" name="adj"/>
            </a:avLst>
          </a:prstGeom>
          <a:noFill/>
          <a:ln>
            <a:noFill/>
          </a:ln>
        </p:spPr>
      </p:pic>
      <p:pic>
        <p:nvPicPr>
          <p:cNvPr id="593" name="Google Shape;593;p55" title="Middle E Asset 12.jpeg"/>
          <p:cNvPicPr preferRelativeResize="0"/>
          <p:nvPr/>
        </p:nvPicPr>
        <p:blipFill rotWithShape="1">
          <a:blip r:embed="rId7">
            <a:alphaModFix/>
          </a:blip>
          <a:srcRect b="17239" l="0" r="0" t="17239"/>
          <a:stretch/>
        </p:blipFill>
        <p:spPr>
          <a:xfrm>
            <a:off x="4189000" y="3488183"/>
            <a:ext cx="3570900" cy="2339700"/>
          </a:xfrm>
          <a:prstGeom prst="roundRect">
            <a:avLst>
              <a:gd fmla="val 7787" name="adj"/>
            </a:avLst>
          </a:prstGeom>
          <a:noFill/>
          <a:ln>
            <a:noFill/>
          </a:ln>
        </p:spPr>
      </p:pic>
      <p:pic>
        <p:nvPicPr>
          <p:cNvPr id="594" name="Google Shape;594;p55" title="Next Icon.png"/>
          <p:cNvPicPr preferRelativeResize="0"/>
          <p:nvPr/>
        </p:nvPicPr>
        <p:blipFill>
          <a:blip r:embed="rId8">
            <a:alphaModFix/>
          </a:blip>
          <a:stretch>
            <a:fillRect/>
          </a:stretch>
        </p:blipFill>
        <p:spPr>
          <a:xfrm flipH="1">
            <a:off x="10791911" y="4597966"/>
            <a:ext cx="559700" cy="559700"/>
          </a:xfrm>
          <a:prstGeom prst="rect">
            <a:avLst/>
          </a:prstGeom>
          <a:noFill/>
          <a:ln>
            <a:noFill/>
          </a:ln>
        </p:spPr>
      </p:pic>
      <p:sp>
        <p:nvSpPr>
          <p:cNvPr id="595" name="Google Shape;595;p55"/>
          <p:cNvSpPr txBox="1"/>
          <p:nvPr/>
        </p:nvSpPr>
        <p:spPr>
          <a:xfrm>
            <a:off x="8154125" y="1356050"/>
            <a:ext cx="3570900" cy="24756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b="1" lang="en-US" sz="4000">
                <a:solidFill>
                  <a:srgbClr val="4B0550"/>
                </a:solidFill>
                <a:latin typeface="Optimistic Text"/>
                <a:ea typeface="Optimistic Text"/>
                <a:cs typeface="Optimistic Text"/>
                <a:sym typeface="Optimistic Text"/>
              </a:rPr>
              <a:t>هل تعلم أن الذكاء الاصطناعي</a:t>
            </a:r>
            <a:endParaRPr b="1" sz="40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rPr b="1" lang="en-US" sz="4000">
                <a:solidFill>
                  <a:srgbClr val="4B0550"/>
                </a:solidFill>
                <a:latin typeface="Optimistic Text"/>
                <a:ea typeface="Optimistic Text"/>
                <a:cs typeface="Optimistic Text"/>
                <a:sym typeface="Optimistic Text"/>
              </a:rPr>
              <a:t> هو بالفعل جزء من حياتك اليومية؟</a:t>
            </a:r>
            <a:endParaRPr sz="4000">
              <a:solidFill>
                <a:srgbClr val="4B0550"/>
              </a:solidFill>
              <a:latin typeface="Optimistic Text"/>
              <a:ea typeface="Optimistic Text"/>
              <a:cs typeface="Optimistic Text"/>
              <a:sym typeface="Optimistic Text"/>
            </a:endParaRPr>
          </a:p>
        </p:txBody>
      </p:sp>
      <p:sp>
        <p:nvSpPr>
          <p:cNvPr id="596" name="Google Shape;596;p55"/>
          <p:cNvSpPr txBox="1"/>
          <p:nvPr/>
        </p:nvSpPr>
        <p:spPr>
          <a:xfrm>
            <a:off x="7865825" y="4686725"/>
            <a:ext cx="2653500" cy="382200"/>
          </a:xfrm>
          <a:prstGeom prst="rect">
            <a:avLst/>
          </a:prstGeom>
          <a:noFill/>
          <a:ln>
            <a:noFill/>
          </a:ln>
        </p:spPr>
        <p:txBody>
          <a:bodyPr anchorCtr="0" anchor="t" bIns="0" lIns="0" spcFirstLastPara="1" rIns="0" wrap="square" tIns="12700">
            <a:spAutoFit/>
          </a:bodyPr>
          <a:lstStyle/>
          <a:p>
            <a:pPr indent="0" lvl="0" marL="927100" rtl="0" algn="r">
              <a:lnSpc>
                <a:spcPct val="100000"/>
              </a:lnSpc>
              <a:spcBef>
                <a:spcPts val="1155"/>
              </a:spcBef>
              <a:spcAft>
                <a:spcPts val="0"/>
              </a:spcAft>
              <a:buNone/>
            </a:pPr>
            <a:r>
              <a:rPr lang="en-US" sz="1200">
                <a:solidFill>
                  <a:srgbClr val="4B0550"/>
                </a:solidFill>
                <a:latin typeface="Optimistic Text"/>
                <a:ea typeface="Optimistic Text"/>
                <a:cs typeface="Optimistic Text"/>
                <a:sym typeface="Optimistic Text"/>
              </a:rPr>
              <a:t>دعنا نكتشف أين يختبئ الذكاء الاصطناعي في تطبيقاتك المفضلة</a:t>
            </a:r>
            <a:endParaRPr sz="1200">
              <a:solidFill>
                <a:srgbClr val="4B0550"/>
              </a:solidFill>
              <a:latin typeface="Optimistic Text"/>
              <a:ea typeface="Optimistic Text"/>
              <a:cs typeface="Optimistic Text"/>
              <a:sym typeface="Optimistic Text"/>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0" name="Shape 600"/>
        <p:cNvGrpSpPr/>
        <p:nvPr/>
      </p:nvGrpSpPr>
      <p:grpSpPr>
        <a:xfrm>
          <a:off x="0" y="0"/>
          <a:ext cx="0" cy="0"/>
          <a:chOff x="0" y="0"/>
          <a:chExt cx="0" cy="0"/>
        </a:xfrm>
      </p:grpSpPr>
      <p:sp>
        <p:nvSpPr>
          <p:cNvPr id="601" name="Google Shape;601;p56"/>
          <p:cNvSpPr/>
          <p:nvPr/>
        </p:nvSpPr>
        <p:spPr>
          <a:xfrm>
            <a:off x="4678350" y="745733"/>
            <a:ext cx="2828700" cy="1387800"/>
          </a:xfrm>
          <a:prstGeom prst="roundRect">
            <a:avLst>
              <a:gd fmla="val 18897"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02" name="Google Shape;602;p56"/>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03" name="Google Shape;603;p56"/>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04" name="Google Shape;604;p56"/>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605" name="Google Shape;605;p56" title="Target.png"/>
          <p:cNvPicPr preferRelativeResize="0"/>
          <p:nvPr/>
        </p:nvPicPr>
        <p:blipFill>
          <a:blip r:embed="rId3">
            <a:alphaModFix/>
          </a:blip>
          <a:stretch>
            <a:fillRect/>
          </a:stretch>
        </p:blipFill>
        <p:spPr>
          <a:xfrm>
            <a:off x="5667550" y="2096817"/>
            <a:ext cx="870850" cy="865767"/>
          </a:xfrm>
          <a:prstGeom prst="rect">
            <a:avLst/>
          </a:prstGeom>
          <a:noFill/>
          <a:ln>
            <a:noFill/>
          </a:ln>
        </p:spPr>
      </p:pic>
      <p:sp>
        <p:nvSpPr>
          <p:cNvPr id="606" name="Google Shape;606;p56"/>
          <p:cNvSpPr txBox="1"/>
          <p:nvPr/>
        </p:nvSpPr>
        <p:spPr>
          <a:xfrm>
            <a:off x="5822358" y="982033"/>
            <a:ext cx="1272900" cy="307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Clr>
                <a:srgbClr val="000000"/>
              </a:buClr>
              <a:buFont typeface="Arial"/>
              <a:buNone/>
            </a:pPr>
            <a:r>
              <a:rPr b="1" lang="en-US" sz="2000">
                <a:solidFill>
                  <a:srgbClr val="4B0550"/>
                </a:solidFill>
                <a:latin typeface="Optimistic Text"/>
                <a:ea typeface="Optimistic Text"/>
                <a:cs typeface="Optimistic Text"/>
                <a:sym typeface="Optimistic Text"/>
              </a:rPr>
              <a:t>نشاط</a:t>
            </a:r>
            <a:endParaRPr b="1" sz="2000">
              <a:solidFill>
                <a:srgbClr val="4B0550"/>
              </a:solidFill>
              <a:latin typeface="Optimistic Text"/>
              <a:ea typeface="Optimistic Text"/>
              <a:cs typeface="Optimistic Text"/>
              <a:sym typeface="Optimistic Text"/>
            </a:endParaRPr>
          </a:p>
        </p:txBody>
      </p:sp>
      <p:pic>
        <p:nvPicPr>
          <p:cNvPr id="607" name="Google Shape;607;p56" title="Asset 55.png"/>
          <p:cNvPicPr preferRelativeResize="0"/>
          <p:nvPr/>
        </p:nvPicPr>
        <p:blipFill rotWithShape="1">
          <a:blip r:embed="rId4">
            <a:alphaModFix/>
          </a:blip>
          <a:srcRect b="0" l="0" r="0" t="0"/>
          <a:stretch/>
        </p:blipFill>
        <p:spPr>
          <a:xfrm>
            <a:off x="5110592" y="893517"/>
            <a:ext cx="484833" cy="484833"/>
          </a:xfrm>
          <a:prstGeom prst="rect">
            <a:avLst/>
          </a:prstGeom>
          <a:noFill/>
          <a:ln>
            <a:noFill/>
          </a:ln>
        </p:spPr>
      </p:pic>
      <p:sp>
        <p:nvSpPr>
          <p:cNvPr id="608" name="Google Shape;608;p56"/>
          <p:cNvSpPr txBox="1"/>
          <p:nvPr/>
        </p:nvSpPr>
        <p:spPr>
          <a:xfrm>
            <a:off x="5098200" y="3429000"/>
            <a:ext cx="1995600" cy="7389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US" sz="4800">
                <a:solidFill>
                  <a:srgbClr val="4B0550"/>
                </a:solidFill>
                <a:latin typeface="Optimistic Text"/>
                <a:ea typeface="Optimistic Text"/>
                <a:cs typeface="Optimistic Text"/>
                <a:sym typeface="Optimistic Text"/>
              </a:rPr>
              <a:t>مهمّتُك</a:t>
            </a:r>
            <a:endParaRPr sz="4800">
              <a:solidFill>
                <a:srgbClr val="4B0550"/>
              </a:solidFill>
              <a:latin typeface="Optimistic Text"/>
              <a:ea typeface="Optimistic Text"/>
              <a:cs typeface="Optimistic Text"/>
              <a:sym typeface="Optimistic Text"/>
            </a:endParaRPr>
          </a:p>
        </p:txBody>
      </p:sp>
      <p:sp>
        <p:nvSpPr>
          <p:cNvPr id="609" name="Google Shape;609;p56"/>
          <p:cNvSpPr txBox="1"/>
          <p:nvPr/>
        </p:nvSpPr>
        <p:spPr>
          <a:xfrm>
            <a:off x="4445075" y="4250000"/>
            <a:ext cx="3129300" cy="4926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35"/>
              </a:spcBef>
              <a:spcAft>
                <a:spcPts val="0"/>
              </a:spcAft>
              <a:buNone/>
            </a:pPr>
            <a:r>
              <a:rPr lang="en-US" sz="1600">
                <a:solidFill>
                  <a:srgbClr val="4B0550"/>
                </a:solidFill>
                <a:latin typeface="Optimistic Text"/>
                <a:ea typeface="Optimistic Text"/>
                <a:cs typeface="Optimistic Text"/>
                <a:sym typeface="Optimistic Text"/>
              </a:rPr>
              <a:t>اكتشف الميزات التي تستخدم الذكاء الاصطناعي</a:t>
            </a:r>
            <a:endParaRPr sz="1600">
              <a:solidFill>
                <a:srgbClr val="4B0550"/>
              </a:solidFill>
              <a:latin typeface="Optimistic Text"/>
              <a:ea typeface="Optimistic Text"/>
              <a:cs typeface="Optimistic Text"/>
              <a:sym typeface="Optimistic Text"/>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3" name="Shape 613"/>
        <p:cNvGrpSpPr/>
        <p:nvPr/>
      </p:nvGrpSpPr>
      <p:grpSpPr>
        <a:xfrm>
          <a:off x="0" y="0"/>
          <a:ext cx="0" cy="0"/>
          <a:chOff x="0" y="0"/>
          <a:chExt cx="0" cy="0"/>
        </a:xfrm>
      </p:grpSpPr>
      <p:pic>
        <p:nvPicPr>
          <p:cNvPr id="614" name="Google Shape;614;p57" title="IG Filters.png"/>
          <p:cNvPicPr preferRelativeResize="0"/>
          <p:nvPr/>
        </p:nvPicPr>
        <p:blipFill>
          <a:blip r:embed="rId3">
            <a:alphaModFix/>
          </a:blip>
          <a:stretch>
            <a:fillRect/>
          </a:stretch>
        </p:blipFill>
        <p:spPr>
          <a:xfrm>
            <a:off x="935525" y="466725"/>
            <a:ext cx="1258804" cy="2728383"/>
          </a:xfrm>
          <a:prstGeom prst="rect">
            <a:avLst/>
          </a:prstGeom>
          <a:noFill/>
          <a:ln>
            <a:noFill/>
          </a:ln>
        </p:spPr>
      </p:pic>
      <p:pic>
        <p:nvPicPr>
          <p:cNvPr id="615" name="Google Shape;615;p57" title="YouTube Recommendations.png"/>
          <p:cNvPicPr preferRelativeResize="0"/>
          <p:nvPr/>
        </p:nvPicPr>
        <p:blipFill rotWithShape="1">
          <a:blip r:embed="rId4">
            <a:alphaModFix/>
          </a:blip>
          <a:srcRect b="0" l="0" r="0" t="0"/>
          <a:stretch/>
        </p:blipFill>
        <p:spPr>
          <a:xfrm>
            <a:off x="2444194" y="466725"/>
            <a:ext cx="1258804" cy="2728383"/>
          </a:xfrm>
          <a:prstGeom prst="rect">
            <a:avLst/>
          </a:prstGeom>
          <a:noFill/>
          <a:ln>
            <a:noFill/>
          </a:ln>
        </p:spPr>
      </p:pic>
      <p:pic>
        <p:nvPicPr>
          <p:cNvPr id="616" name="Google Shape;616;p57" title="Google Translate Camera.png"/>
          <p:cNvPicPr preferRelativeResize="0"/>
          <p:nvPr/>
        </p:nvPicPr>
        <p:blipFill rotWithShape="1">
          <a:blip r:embed="rId5">
            <a:alphaModFix/>
          </a:blip>
          <a:srcRect b="0" l="0" r="0" t="0"/>
          <a:stretch/>
        </p:blipFill>
        <p:spPr>
          <a:xfrm>
            <a:off x="3952871" y="466725"/>
            <a:ext cx="1258804" cy="2728383"/>
          </a:xfrm>
          <a:prstGeom prst="rect">
            <a:avLst/>
          </a:prstGeom>
          <a:noFill/>
          <a:ln>
            <a:noFill/>
          </a:ln>
        </p:spPr>
      </p:pic>
      <p:pic>
        <p:nvPicPr>
          <p:cNvPr id="617" name="Google Shape;617;p57" title="YouTube Recommendations 2.png"/>
          <p:cNvPicPr preferRelativeResize="0"/>
          <p:nvPr/>
        </p:nvPicPr>
        <p:blipFill rotWithShape="1">
          <a:blip r:embed="rId6">
            <a:alphaModFix/>
          </a:blip>
          <a:srcRect b="0" l="0" r="0" t="0"/>
          <a:stretch/>
        </p:blipFill>
        <p:spPr>
          <a:xfrm>
            <a:off x="935525" y="3413592"/>
            <a:ext cx="1258804" cy="2728383"/>
          </a:xfrm>
          <a:prstGeom prst="rect">
            <a:avLst/>
          </a:prstGeom>
          <a:noFill/>
          <a:ln>
            <a:noFill/>
          </a:ln>
          <a:effectLst>
            <a:reflection blurRad="0" dir="5400000" dist="24331" endA="0" endPos="20000" fadeDir="5400012" kx="0" rotWithShape="0" algn="bl" stA="10000" stPos="0" sy="-100000" ky="0"/>
          </a:effectLst>
        </p:spPr>
      </p:pic>
      <p:pic>
        <p:nvPicPr>
          <p:cNvPr id="618" name="Google Shape;618;p57" title="TikTok For You.png"/>
          <p:cNvPicPr preferRelativeResize="0"/>
          <p:nvPr/>
        </p:nvPicPr>
        <p:blipFill rotWithShape="1">
          <a:blip r:embed="rId7">
            <a:alphaModFix/>
          </a:blip>
          <a:srcRect b="0" l="0" r="0" t="0"/>
          <a:stretch/>
        </p:blipFill>
        <p:spPr>
          <a:xfrm>
            <a:off x="2444194" y="3413592"/>
            <a:ext cx="1258804" cy="2728383"/>
          </a:xfrm>
          <a:prstGeom prst="rect">
            <a:avLst/>
          </a:prstGeom>
          <a:noFill/>
          <a:ln>
            <a:noFill/>
          </a:ln>
          <a:effectLst>
            <a:reflection blurRad="0" dir="5400000" dist="24331" endA="0" endPos="20000" fadeDir="5400012" kx="0" rotWithShape="0" algn="bl" stA="10000" stPos="0" sy="-100000" ky="0"/>
          </a:effectLst>
        </p:spPr>
      </p:pic>
      <p:pic>
        <p:nvPicPr>
          <p:cNvPr id="619" name="Google Shape;619;p57" title="AI Use Case UI Screens.png"/>
          <p:cNvPicPr preferRelativeResize="0"/>
          <p:nvPr/>
        </p:nvPicPr>
        <p:blipFill rotWithShape="1">
          <a:blip r:embed="rId8">
            <a:alphaModFix/>
          </a:blip>
          <a:srcRect b="0" l="10" r="0" t="0"/>
          <a:stretch/>
        </p:blipFill>
        <p:spPr>
          <a:xfrm>
            <a:off x="3952871" y="3413592"/>
            <a:ext cx="1258804" cy="2728381"/>
          </a:xfrm>
          <a:prstGeom prst="rect">
            <a:avLst/>
          </a:prstGeom>
          <a:noFill/>
          <a:ln>
            <a:noFill/>
          </a:ln>
          <a:effectLst>
            <a:reflection blurRad="0" dir="5400000" dist="24331" endA="0" endPos="20000" fadeDir="5400012" kx="0" rotWithShape="0" algn="bl" stA="10000" stPos="0" sy="-100000" ky="0"/>
          </a:effectLst>
        </p:spPr>
      </p:pic>
      <p:grpSp>
        <p:nvGrpSpPr>
          <p:cNvPr id="620" name="Google Shape;620;p57"/>
          <p:cNvGrpSpPr/>
          <p:nvPr/>
        </p:nvGrpSpPr>
        <p:grpSpPr>
          <a:xfrm flipH="1">
            <a:off x="11142755" y="3918685"/>
            <a:ext cx="119234" cy="106050"/>
            <a:chOff x="1007093" y="5843432"/>
            <a:chExt cx="178842" cy="159068"/>
          </a:xfrm>
        </p:grpSpPr>
        <p:sp>
          <p:nvSpPr>
            <p:cNvPr id="621" name="Google Shape;621;p57"/>
            <p:cNvSpPr/>
            <p:nvPr/>
          </p:nvSpPr>
          <p:spPr>
            <a:xfrm>
              <a:off x="1007093" y="5922558"/>
              <a:ext cx="178117" cy="0"/>
            </a:xfrm>
            <a:custGeom>
              <a:rect b="b" l="l" r="r" t="t"/>
              <a:pathLst>
                <a:path extrusionOk="0" h="120000" w="118745">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sp>
          <p:nvSpPr>
            <p:cNvPr id="622" name="Google Shape;622;p57"/>
            <p:cNvSpPr/>
            <p:nvPr/>
          </p:nvSpPr>
          <p:spPr>
            <a:xfrm>
              <a:off x="1105925" y="5843432"/>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grpSp>
      <p:grpSp>
        <p:nvGrpSpPr>
          <p:cNvPr id="623" name="Google Shape;623;p57"/>
          <p:cNvGrpSpPr/>
          <p:nvPr/>
        </p:nvGrpSpPr>
        <p:grpSpPr>
          <a:xfrm flipH="1">
            <a:off x="11142755" y="4231822"/>
            <a:ext cx="119234" cy="106050"/>
            <a:chOff x="1007093" y="6295697"/>
            <a:chExt cx="178842" cy="159068"/>
          </a:xfrm>
        </p:grpSpPr>
        <p:sp>
          <p:nvSpPr>
            <p:cNvPr id="624" name="Google Shape;624;p57"/>
            <p:cNvSpPr/>
            <p:nvPr/>
          </p:nvSpPr>
          <p:spPr>
            <a:xfrm>
              <a:off x="1007093" y="6374824"/>
              <a:ext cx="178117" cy="0"/>
            </a:xfrm>
            <a:custGeom>
              <a:rect b="b" l="l" r="r" t="t"/>
              <a:pathLst>
                <a:path extrusionOk="0" h="120000" w="118745">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sp>
          <p:nvSpPr>
            <p:cNvPr id="625" name="Google Shape;625;p57"/>
            <p:cNvSpPr/>
            <p:nvPr/>
          </p:nvSpPr>
          <p:spPr>
            <a:xfrm>
              <a:off x="1105925" y="6295697"/>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grpSp>
      <p:grpSp>
        <p:nvGrpSpPr>
          <p:cNvPr id="626" name="Google Shape;626;p57"/>
          <p:cNvGrpSpPr/>
          <p:nvPr/>
        </p:nvGrpSpPr>
        <p:grpSpPr>
          <a:xfrm flipH="1">
            <a:off x="11142755" y="4534143"/>
            <a:ext cx="119234" cy="106050"/>
            <a:chOff x="1007093" y="6747983"/>
            <a:chExt cx="178842" cy="159068"/>
          </a:xfrm>
        </p:grpSpPr>
        <p:sp>
          <p:nvSpPr>
            <p:cNvPr id="627" name="Google Shape;627;p57"/>
            <p:cNvSpPr/>
            <p:nvPr/>
          </p:nvSpPr>
          <p:spPr>
            <a:xfrm>
              <a:off x="1007093" y="6827110"/>
              <a:ext cx="178117" cy="0"/>
            </a:xfrm>
            <a:custGeom>
              <a:rect b="b" l="l" r="r" t="t"/>
              <a:pathLst>
                <a:path extrusionOk="0" h="120000" w="118745">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sp>
          <p:nvSpPr>
            <p:cNvPr id="628" name="Google Shape;628;p57"/>
            <p:cNvSpPr/>
            <p:nvPr/>
          </p:nvSpPr>
          <p:spPr>
            <a:xfrm>
              <a:off x="1105925" y="6747983"/>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grpSp>
      <p:grpSp>
        <p:nvGrpSpPr>
          <p:cNvPr id="629" name="Google Shape;629;p57"/>
          <p:cNvGrpSpPr/>
          <p:nvPr/>
        </p:nvGrpSpPr>
        <p:grpSpPr>
          <a:xfrm flipH="1">
            <a:off x="11142755" y="4868586"/>
            <a:ext cx="119234" cy="106050"/>
            <a:chOff x="1007093" y="7171018"/>
            <a:chExt cx="178842" cy="159068"/>
          </a:xfrm>
        </p:grpSpPr>
        <p:sp>
          <p:nvSpPr>
            <p:cNvPr id="630" name="Google Shape;630;p57"/>
            <p:cNvSpPr/>
            <p:nvPr/>
          </p:nvSpPr>
          <p:spPr>
            <a:xfrm>
              <a:off x="1007093" y="7250144"/>
              <a:ext cx="178117" cy="0"/>
            </a:xfrm>
            <a:custGeom>
              <a:rect b="b" l="l" r="r" t="t"/>
              <a:pathLst>
                <a:path extrusionOk="0" h="120000" w="118745">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sp>
          <p:nvSpPr>
            <p:cNvPr id="631" name="Google Shape;631;p57"/>
            <p:cNvSpPr/>
            <p:nvPr/>
          </p:nvSpPr>
          <p:spPr>
            <a:xfrm>
              <a:off x="1105925" y="7171018"/>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grpSp>
      <p:grpSp>
        <p:nvGrpSpPr>
          <p:cNvPr id="632" name="Google Shape;632;p57"/>
          <p:cNvGrpSpPr/>
          <p:nvPr/>
        </p:nvGrpSpPr>
        <p:grpSpPr>
          <a:xfrm flipH="1">
            <a:off x="11142805" y="5251432"/>
            <a:ext cx="119216" cy="106050"/>
            <a:chOff x="1007093" y="7594035"/>
            <a:chExt cx="178842" cy="159068"/>
          </a:xfrm>
        </p:grpSpPr>
        <p:sp>
          <p:nvSpPr>
            <p:cNvPr id="633" name="Google Shape;633;p57"/>
            <p:cNvSpPr/>
            <p:nvPr/>
          </p:nvSpPr>
          <p:spPr>
            <a:xfrm>
              <a:off x="1007093" y="7673162"/>
              <a:ext cx="178117" cy="0"/>
            </a:xfrm>
            <a:custGeom>
              <a:rect b="b" l="l" r="r" t="t"/>
              <a:pathLst>
                <a:path extrusionOk="0" h="120000" w="118745">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sp>
          <p:nvSpPr>
            <p:cNvPr id="634" name="Google Shape;634;p57"/>
            <p:cNvSpPr/>
            <p:nvPr/>
          </p:nvSpPr>
          <p:spPr>
            <a:xfrm>
              <a:off x="1105925" y="7594035"/>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grpSp>
      <p:grpSp>
        <p:nvGrpSpPr>
          <p:cNvPr id="635" name="Google Shape;635;p57"/>
          <p:cNvGrpSpPr/>
          <p:nvPr/>
        </p:nvGrpSpPr>
        <p:grpSpPr>
          <a:xfrm flipH="1">
            <a:off x="11142755" y="5628891"/>
            <a:ext cx="119234" cy="106050"/>
            <a:chOff x="1007093" y="8017032"/>
            <a:chExt cx="178842" cy="159068"/>
          </a:xfrm>
        </p:grpSpPr>
        <p:sp>
          <p:nvSpPr>
            <p:cNvPr id="636" name="Google Shape;636;p57"/>
            <p:cNvSpPr/>
            <p:nvPr/>
          </p:nvSpPr>
          <p:spPr>
            <a:xfrm>
              <a:off x="1007093" y="8096159"/>
              <a:ext cx="178117" cy="0"/>
            </a:xfrm>
            <a:custGeom>
              <a:rect b="b" l="l" r="r" t="t"/>
              <a:pathLst>
                <a:path extrusionOk="0" h="120000" w="118745">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sp>
          <p:nvSpPr>
            <p:cNvPr id="637" name="Google Shape;637;p57"/>
            <p:cNvSpPr/>
            <p:nvPr/>
          </p:nvSpPr>
          <p:spPr>
            <a:xfrm>
              <a:off x="1105925" y="8017032"/>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solidFill>
                  <a:srgbClr val="4B0550"/>
                </a:solidFill>
              </a:endParaRPr>
            </a:p>
          </p:txBody>
        </p:sp>
      </p:grpSp>
      <p:sp>
        <p:nvSpPr>
          <p:cNvPr id="638" name="Google Shape;638;p57"/>
          <p:cNvSpPr txBox="1"/>
          <p:nvPr/>
        </p:nvSpPr>
        <p:spPr>
          <a:xfrm>
            <a:off x="7576725" y="3770200"/>
            <a:ext cx="3385800" cy="2120100"/>
          </a:xfrm>
          <a:prstGeom prst="rect">
            <a:avLst/>
          </a:prstGeom>
          <a:noFill/>
          <a:ln>
            <a:noFill/>
          </a:ln>
        </p:spPr>
        <p:txBody>
          <a:bodyPr anchorCtr="0" anchor="t" bIns="91425" lIns="91425" spcFirstLastPara="1" rIns="91425" wrap="square" tIns="91425">
            <a:noAutofit/>
          </a:bodyPr>
          <a:lstStyle/>
          <a:p>
            <a:pPr indent="0" lvl="0" marL="0" marR="0" rtl="0" algn="r">
              <a:lnSpc>
                <a:spcPct val="100000"/>
              </a:lnSpc>
              <a:spcBef>
                <a:spcPts val="0"/>
              </a:spcBef>
              <a:spcAft>
                <a:spcPts val="0"/>
              </a:spcAft>
              <a:buNone/>
            </a:pPr>
            <a:r>
              <a:rPr lang="en-US" sz="1200">
                <a:solidFill>
                  <a:srgbClr val="4B0550"/>
                </a:solidFill>
                <a:latin typeface="Optimistic Display Light"/>
                <a:ea typeface="Optimistic Display Light"/>
                <a:cs typeface="Optimistic Display Light"/>
                <a:sym typeface="Optimistic Display Light"/>
              </a:rPr>
              <a:t>فلاتر إنستغرام</a:t>
            </a:r>
            <a:endParaRPr sz="1200">
              <a:solidFill>
                <a:srgbClr val="4B0550"/>
              </a:solidFill>
              <a:latin typeface="Optimistic Display Light"/>
              <a:ea typeface="Optimistic Display Light"/>
              <a:cs typeface="Optimistic Display Light"/>
              <a:sym typeface="Optimistic Display Light"/>
            </a:endParaRPr>
          </a:p>
          <a:p>
            <a:pPr indent="0" lvl="0" marL="0" marR="0" rtl="0" algn="r">
              <a:lnSpc>
                <a:spcPct val="100000"/>
              </a:lnSpc>
              <a:spcBef>
                <a:spcPts val="1000"/>
              </a:spcBef>
              <a:spcAft>
                <a:spcPts val="0"/>
              </a:spcAft>
              <a:buNone/>
            </a:pPr>
            <a:r>
              <a:rPr lang="en-US" sz="1200">
                <a:solidFill>
                  <a:srgbClr val="4B0550"/>
                </a:solidFill>
                <a:latin typeface="Optimistic Display Light"/>
                <a:ea typeface="Optimistic Display Light"/>
                <a:cs typeface="Optimistic Display Light"/>
                <a:sym typeface="Optimistic Display Light"/>
              </a:rPr>
              <a:t>تحويل الرسائل الصوتية في واتساب إلى نص</a:t>
            </a:r>
            <a:endParaRPr sz="1200">
              <a:solidFill>
                <a:srgbClr val="4B0550"/>
              </a:solidFill>
              <a:latin typeface="Optimistic Display Light"/>
              <a:ea typeface="Optimistic Display Light"/>
              <a:cs typeface="Optimistic Display Light"/>
              <a:sym typeface="Optimistic Display Light"/>
            </a:endParaRPr>
          </a:p>
          <a:p>
            <a:pPr indent="0" lvl="0" marL="0" rtl="1" algn="r">
              <a:spcBef>
                <a:spcPts val="1000"/>
              </a:spcBef>
              <a:spcAft>
                <a:spcPts val="0"/>
              </a:spcAft>
              <a:buNone/>
            </a:pPr>
            <a:r>
              <a:rPr lang="en-US" sz="1200">
                <a:solidFill>
                  <a:srgbClr val="4B0550"/>
                </a:solidFill>
                <a:latin typeface="Optimistic Display Light"/>
                <a:ea typeface="Optimistic Display Light"/>
                <a:cs typeface="Optimistic Display Light"/>
                <a:sym typeface="Optimistic Display Light"/>
              </a:rPr>
              <a:t>كاميرا ترجمة جوجل</a:t>
            </a:r>
            <a:endParaRPr sz="1200">
              <a:solidFill>
                <a:srgbClr val="4B0550"/>
              </a:solidFill>
              <a:latin typeface="Optimistic Display Light"/>
              <a:ea typeface="Optimistic Display Light"/>
              <a:cs typeface="Optimistic Display Light"/>
              <a:sym typeface="Optimistic Display Light"/>
            </a:endParaRPr>
          </a:p>
          <a:p>
            <a:pPr indent="0" lvl="0" marL="0" rtl="1" algn="r">
              <a:lnSpc>
                <a:spcPct val="115000"/>
              </a:lnSpc>
              <a:spcBef>
                <a:spcPts val="1200"/>
              </a:spcBef>
              <a:spcAft>
                <a:spcPts val="0"/>
              </a:spcAft>
              <a:buNone/>
            </a:pPr>
            <a:r>
              <a:rPr lang="en-US" sz="1200">
                <a:solidFill>
                  <a:srgbClr val="4B0550"/>
                </a:solidFill>
                <a:latin typeface="Optimistic Display Light"/>
                <a:ea typeface="Optimistic Display Light"/>
                <a:cs typeface="Optimistic Display Light"/>
                <a:sym typeface="Optimistic Display Light"/>
              </a:rPr>
              <a:t>توصيات يوتيوب</a:t>
            </a:r>
            <a:endParaRPr sz="1200">
              <a:solidFill>
                <a:srgbClr val="4B0550"/>
              </a:solidFill>
              <a:latin typeface="Optimistic Display Light"/>
              <a:ea typeface="Optimistic Display Light"/>
              <a:cs typeface="Optimistic Display Light"/>
              <a:sym typeface="Optimistic Display Light"/>
            </a:endParaRPr>
          </a:p>
          <a:p>
            <a:pPr indent="0" lvl="0" marL="0" rtl="1" algn="r">
              <a:lnSpc>
                <a:spcPct val="115000"/>
              </a:lnSpc>
              <a:spcBef>
                <a:spcPts val="1200"/>
              </a:spcBef>
              <a:spcAft>
                <a:spcPts val="0"/>
              </a:spcAft>
              <a:buNone/>
            </a:pPr>
            <a:r>
              <a:rPr lang="en-US" sz="1200">
                <a:solidFill>
                  <a:srgbClr val="4B0550"/>
                </a:solidFill>
                <a:latin typeface="Optimistic Display Light"/>
                <a:ea typeface="Optimistic Display Light"/>
                <a:cs typeface="Optimistic Display Light"/>
                <a:sym typeface="Optimistic Display Light"/>
              </a:rPr>
              <a:t>صفحة "لك" على تيك توك</a:t>
            </a:r>
            <a:endParaRPr sz="1200">
              <a:solidFill>
                <a:srgbClr val="4B0550"/>
              </a:solidFill>
              <a:latin typeface="Optimistic Display Light"/>
              <a:ea typeface="Optimistic Display Light"/>
              <a:cs typeface="Optimistic Display Light"/>
              <a:sym typeface="Optimistic Display Light"/>
            </a:endParaRPr>
          </a:p>
          <a:p>
            <a:pPr indent="0" lvl="0" marL="0" rtl="1" algn="r">
              <a:spcBef>
                <a:spcPts val="1200"/>
              </a:spcBef>
              <a:spcAft>
                <a:spcPts val="0"/>
              </a:spcAft>
              <a:buNone/>
            </a:pPr>
            <a:r>
              <a:rPr lang="en-US" sz="1200">
                <a:solidFill>
                  <a:srgbClr val="4B0550"/>
                </a:solidFill>
                <a:latin typeface="Optimistic Display Light"/>
                <a:ea typeface="Optimistic Display Light"/>
                <a:cs typeface="Optimistic Display Light"/>
                <a:sym typeface="Optimistic Display Light"/>
              </a:rPr>
              <a:t>ميزة تجميع الوجوه في صور  جوجل </a:t>
            </a:r>
            <a:endParaRPr sz="1200">
              <a:solidFill>
                <a:srgbClr val="4B0550"/>
              </a:solidFill>
              <a:latin typeface="Optimistic Display Light"/>
              <a:ea typeface="Optimistic Display Light"/>
              <a:cs typeface="Optimistic Display Light"/>
              <a:sym typeface="Optimistic Display Light"/>
            </a:endParaRPr>
          </a:p>
          <a:p>
            <a:pPr indent="0" lvl="0" marL="0" rtl="0" algn="r">
              <a:spcBef>
                <a:spcPts val="1000"/>
              </a:spcBef>
              <a:spcAft>
                <a:spcPts val="0"/>
              </a:spcAft>
              <a:buNone/>
            </a:pPr>
            <a:r>
              <a:t/>
            </a:r>
            <a:endParaRPr sz="1200">
              <a:solidFill>
                <a:srgbClr val="4B0550"/>
              </a:solidFill>
              <a:latin typeface="Optimistic Display Light"/>
              <a:ea typeface="Optimistic Display Light"/>
              <a:cs typeface="Optimistic Display Light"/>
              <a:sym typeface="Optimistic Display Light"/>
            </a:endParaRPr>
          </a:p>
          <a:p>
            <a:pPr indent="0" lvl="0" marL="0" rtl="0" algn="r">
              <a:spcBef>
                <a:spcPts val="0"/>
              </a:spcBef>
              <a:spcAft>
                <a:spcPts val="0"/>
              </a:spcAft>
              <a:buNone/>
            </a:pPr>
            <a:r>
              <a:t/>
            </a:r>
            <a:endParaRPr sz="1200">
              <a:solidFill>
                <a:srgbClr val="4B0550"/>
              </a:solidFill>
              <a:latin typeface="Optimistic Display Light"/>
              <a:ea typeface="Optimistic Display Light"/>
              <a:cs typeface="Optimistic Display Light"/>
              <a:sym typeface="Optimistic Display Light"/>
            </a:endParaRPr>
          </a:p>
        </p:txBody>
      </p:sp>
      <p:sp>
        <p:nvSpPr>
          <p:cNvPr id="639" name="Google Shape;639;p57"/>
          <p:cNvSpPr txBox="1"/>
          <p:nvPr/>
        </p:nvSpPr>
        <p:spPr>
          <a:xfrm>
            <a:off x="7876228" y="819159"/>
            <a:ext cx="3385800" cy="2462700"/>
          </a:xfrm>
          <a:prstGeom prst="rect">
            <a:avLst/>
          </a:prstGeom>
          <a:noFill/>
          <a:ln>
            <a:noFill/>
          </a:ln>
        </p:spPr>
        <p:txBody>
          <a:bodyPr anchorCtr="0" anchor="t" bIns="0" lIns="0" spcFirstLastPara="1" rIns="0" wrap="square" tIns="0">
            <a:spAutoFit/>
          </a:bodyPr>
          <a:lstStyle/>
          <a:p>
            <a:pPr indent="0" lvl="0" marL="0" marR="5080" rtl="0" algn="r">
              <a:lnSpc>
                <a:spcPct val="100000"/>
              </a:lnSpc>
              <a:spcBef>
                <a:spcPts val="0"/>
              </a:spcBef>
              <a:spcAft>
                <a:spcPts val="0"/>
              </a:spcAft>
              <a:buNone/>
            </a:pPr>
            <a:r>
              <a:rPr b="1" lang="en-US" sz="4000">
                <a:solidFill>
                  <a:srgbClr val="4B0550"/>
                </a:solidFill>
                <a:latin typeface="Optimistic Text"/>
                <a:ea typeface="Optimistic Text"/>
                <a:cs typeface="Optimistic Text"/>
                <a:sym typeface="Optimistic Text"/>
              </a:rPr>
              <a:t>ارفع يديك عندما تكتشف ميزات الذكاء الاصطناعي</a:t>
            </a:r>
            <a:endParaRPr sz="4000">
              <a:solidFill>
                <a:srgbClr val="4B0550"/>
              </a:solidFill>
              <a:latin typeface="Optimistic Text"/>
              <a:ea typeface="Optimistic Text"/>
              <a:cs typeface="Optimistic Text"/>
              <a:sym typeface="Optimistic Tex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3" name="Shape 643"/>
        <p:cNvGrpSpPr/>
        <p:nvPr/>
      </p:nvGrpSpPr>
      <p:grpSpPr>
        <a:xfrm>
          <a:off x="0" y="0"/>
          <a:ext cx="0" cy="0"/>
          <a:chOff x="0" y="0"/>
          <a:chExt cx="0" cy="0"/>
        </a:xfrm>
      </p:grpSpPr>
      <p:sp>
        <p:nvSpPr>
          <p:cNvPr id="644" name="Google Shape;644;p58"/>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45" name="Google Shape;645;p58"/>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46" name="Google Shape;646;p58"/>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647" name="Google Shape;647;p58" title="Machine Learning.png"/>
          <p:cNvPicPr preferRelativeResize="0"/>
          <p:nvPr/>
        </p:nvPicPr>
        <p:blipFill>
          <a:blip r:embed="rId3">
            <a:alphaModFix/>
          </a:blip>
          <a:stretch>
            <a:fillRect/>
          </a:stretch>
        </p:blipFill>
        <p:spPr>
          <a:xfrm>
            <a:off x="5625078" y="2125172"/>
            <a:ext cx="943450" cy="809056"/>
          </a:xfrm>
          <a:prstGeom prst="rect">
            <a:avLst/>
          </a:prstGeom>
          <a:noFill/>
          <a:ln>
            <a:noFill/>
          </a:ln>
        </p:spPr>
      </p:pic>
      <p:sp>
        <p:nvSpPr>
          <p:cNvPr id="648" name="Google Shape;648;p58"/>
          <p:cNvSpPr txBox="1"/>
          <p:nvPr>
            <p:ph type="title"/>
          </p:nvPr>
        </p:nvSpPr>
        <p:spPr>
          <a:xfrm>
            <a:off x="3044639" y="3456223"/>
            <a:ext cx="6285300" cy="14904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ما هو الذكاء</a:t>
            </a:r>
            <a:endParaRPr b="1" sz="4800">
              <a:solidFill>
                <a:srgbClr val="4B0550"/>
              </a:solidFill>
              <a:latin typeface="Optimistic Display"/>
              <a:ea typeface="Optimistic Display"/>
              <a:cs typeface="Optimistic Display"/>
              <a:sym typeface="Optimistic Display"/>
            </a:endParaRPr>
          </a:p>
          <a:p>
            <a:pPr indent="0" lvl="0" marL="12700" rtl="0" algn="ctr">
              <a:lnSpc>
                <a:spcPct val="10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 الاصطناعي؟</a:t>
            </a:r>
            <a:endParaRPr b="1" sz="48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2" name="Shape 652"/>
        <p:cNvGrpSpPr/>
        <p:nvPr/>
      </p:nvGrpSpPr>
      <p:grpSpPr>
        <a:xfrm>
          <a:off x="0" y="0"/>
          <a:ext cx="0" cy="0"/>
          <a:chOff x="0" y="0"/>
          <a:chExt cx="0" cy="0"/>
        </a:xfrm>
      </p:grpSpPr>
      <p:sp>
        <p:nvSpPr>
          <p:cNvPr id="653" name="Google Shape;653;p59"/>
          <p:cNvSpPr/>
          <p:nvPr/>
        </p:nvSpPr>
        <p:spPr>
          <a:xfrm>
            <a:off x="1092828" y="1422601"/>
            <a:ext cx="5574900" cy="4169100"/>
          </a:xfrm>
          <a:prstGeom prst="roundRect">
            <a:avLst>
              <a:gd fmla="val 11529" name="adj"/>
            </a:avLst>
          </a:prstGeom>
          <a:solidFill>
            <a:srgbClr val="B49CBF"/>
          </a:solidFill>
          <a:ln>
            <a:noFill/>
          </a:ln>
        </p:spPr>
        <p:txBody>
          <a:bodyPr anchorCtr="0" anchor="ctr" bIns="80825" lIns="80825" spcFirstLastPara="1" rIns="80825" wrap="square" tIns="80825">
            <a:noAutofit/>
          </a:bodyPr>
          <a:lstStyle/>
          <a:p>
            <a:pPr indent="0" lvl="0" marL="0" rtl="0" algn="l">
              <a:spcBef>
                <a:spcPts val="0"/>
              </a:spcBef>
              <a:spcAft>
                <a:spcPts val="0"/>
              </a:spcAft>
              <a:buNone/>
            </a:pPr>
            <a:r>
              <a:rPr lang="en-US" sz="1200"/>
              <a:t> </a:t>
            </a:r>
            <a:endParaRPr sz="1200"/>
          </a:p>
          <a:p>
            <a:pPr indent="0" lvl="0" marL="0" rtl="0" algn="l">
              <a:spcBef>
                <a:spcPts val="0"/>
              </a:spcBef>
              <a:spcAft>
                <a:spcPts val="0"/>
              </a:spcAft>
              <a:buNone/>
            </a:pPr>
            <a:r>
              <a:t/>
            </a:r>
            <a:endParaRPr sz="1200"/>
          </a:p>
        </p:txBody>
      </p:sp>
      <p:sp>
        <p:nvSpPr>
          <p:cNvPr id="654" name="Google Shape;654;p59"/>
          <p:cNvSpPr/>
          <p:nvPr/>
        </p:nvSpPr>
        <p:spPr>
          <a:xfrm>
            <a:off x="935527" y="1266400"/>
            <a:ext cx="5574900" cy="4169100"/>
          </a:xfrm>
          <a:prstGeom prst="roundRect">
            <a:avLst>
              <a:gd fmla="val 11529" name="adj"/>
            </a:avLst>
          </a:prstGeom>
          <a:solidFill>
            <a:schemeClr val="lt2"/>
          </a:solidFill>
          <a:ln>
            <a:noFill/>
          </a:ln>
        </p:spPr>
        <p:txBody>
          <a:bodyPr anchorCtr="0" anchor="ctr" bIns="80825" lIns="80825" spcFirstLastPara="1" rIns="80825" wrap="square" tIns="80825">
            <a:noAutofit/>
          </a:bodyPr>
          <a:lstStyle/>
          <a:p>
            <a:pPr indent="0" lvl="0" marL="0" rtl="0" algn="l">
              <a:spcBef>
                <a:spcPts val="0"/>
              </a:spcBef>
              <a:spcAft>
                <a:spcPts val="0"/>
              </a:spcAft>
              <a:buNone/>
            </a:pPr>
            <a:r>
              <a:rPr lang="en-US" sz="1200"/>
              <a:t> </a:t>
            </a:r>
            <a:endParaRPr sz="1200"/>
          </a:p>
          <a:p>
            <a:pPr indent="0" lvl="0" marL="0" rtl="0" algn="l">
              <a:spcBef>
                <a:spcPts val="0"/>
              </a:spcBef>
              <a:spcAft>
                <a:spcPts val="0"/>
              </a:spcAft>
              <a:buNone/>
            </a:pPr>
            <a:r>
              <a:t/>
            </a:r>
            <a:endParaRPr sz="1200"/>
          </a:p>
        </p:txBody>
      </p:sp>
      <p:sp>
        <p:nvSpPr>
          <p:cNvPr id="655" name="Google Shape;655;p59"/>
          <p:cNvSpPr/>
          <p:nvPr/>
        </p:nvSpPr>
        <p:spPr>
          <a:xfrm>
            <a:off x="4956944" y="2448411"/>
            <a:ext cx="742200" cy="742500"/>
          </a:xfrm>
          <a:prstGeom prst="ellipse">
            <a:avLst/>
          </a:prstGeom>
          <a:solidFill>
            <a:srgbClr val="4B0550"/>
          </a:solidFill>
          <a:ln>
            <a:noFill/>
          </a:ln>
        </p:spPr>
        <p:txBody>
          <a:bodyPr anchorCtr="0" anchor="ctr" bIns="80825" lIns="80825" spcFirstLastPara="1" rIns="80825" wrap="square" tIns="80825">
            <a:noAutofit/>
          </a:bodyPr>
          <a:lstStyle/>
          <a:p>
            <a:pPr indent="0" lvl="0" marL="0" rtl="0" algn="ctr">
              <a:spcBef>
                <a:spcPts val="0"/>
              </a:spcBef>
              <a:spcAft>
                <a:spcPts val="0"/>
              </a:spcAft>
              <a:buNone/>
            </a:pPr>
            <a:r>
              <a:t/>
            </a:r>
            <a:endParaRPr sz="1200"/>
          </a:p>
        </p:txBody>
      </p:sp>
      <p:sp>
        <p:nvSpPr>
          <p:cNvPr id="656" name="Google Shape;656;p59"/>
          <p:cNvSpPr txBox="1"/>
          <p:nvPr/>
        </p:nvSpPr>
        <p:spPr>
          <a:xfrm>
            <a:off x="5103992" y="2573796"/>
            <a:ext cx="437100" cy="489300"/>
          </a:xfrm>
          <a:prstGeom prst="rect">
            <a:avLst/>
          </a:prstGeom>
          <a:noFill/>
          <a:ln>
            <a:noFill/>
          </a:ln>
        </p:spPr>
        <p:txBody>
          <a:bodyPr anchorCtr="0" anchor="ctr" bIns="80825" lIns="80825" spcFirstLastPara="1" rIns="80825" wrap="square" tIns="80825">
            <a:noAutofit/>
          </a:bodyPr>
          <a:lstStyle/>
          <a:p>
            <a:pPr indent="0" lvl="0" marL="0" rtl="0" algn="ctr">
              <a:spcBef>
                <a:spcPts val="0"/>
              </a:spcBef>
              <a:spcAft>
                <a:spcPts val="0"/>
              </a:spcAft>
              <a:buNone/>
            </a:pPr>
            <a:r>
              <a:rPr lang="en-US" sz="2700">
                <a:solidFill>
                  <a:srgbClr val="EFEBF4"/>
                </a:solidFill>
                <a:latin typeface="Optimistic Display Light"/>
                <a:ea typeface="Optimistic Display Light"/>
                <a:cs typeface="Optimistic Display Light"/>
                <a:sym typeface="Optimistic Display Light"/>
              </a:rPr>
              <a:t>1</a:t>
            </a:r>
            <a:endParaRPr sz="2700">
              <a:solidFill>
                <a:srgbClr val="EFEBF4"/>
              </a:solidFill>
              <a:latin typeface="Optimistic Display Light"/>
              <a:ea typeface="Optimistic Display Light"/>
              <a:cs typeface="Optimistic Display Light"/>
              <a:sym typeface="Optimistic Display Light"/>
            </a:endParaRPr>
          </a:p>
        </p:txBody>
      </p:sp>
      <p:sp>
        <p:nvSpPr>
          <p:cNvPr id="657" name="Google Shape;657;p59"/>
          <p:cNvSpPr/>
          <p:nvPr/>
        </p:nvSpPr>
        <p:spPr>
          <a:xfrm>
            <a:off x="4956944" y="3523811"/>
            <a:ext cx="742200" cy="742500"/>
          </a:xfrm>
          <a:prstGeom prst="ellipse">
            <a:avLst/>
          </a:prstGeom>
          <a:solidFill>
            <a:srgbClr val="4B0550"/>
          </a:solidFill>
          <a:ln>
            <a:noFill/>
          </a:ln>
        </p:spPr>
        <p:txBody>
          <a:bodyPr anchorCtr="0" anchor="ctr" bIns="80825" lIns="80825" spcFirstLastPara="1" rIns="80825" wrap="square" tIns="80825">
            <a:noAutofit/>
          </a:bodyPr>
          <a:lstStyle/>
          <a:p>
            <a:pPr indent="0" lvl="0" marL="0" rtl="0" algn="ctr">
              <a:spcBef>
                <a:spcPts val="0"/>
              </a:spcBef>
              <a:spcAft>
                <a:spcPts val="0"/>
              </a:spcAft>
              <a:buNone/>
            </a:pPr>
            <a:r>
              <a:t/>
            </a:r>
            <a:endParaRPr sz="1200"/>
          </a:p>
        </p:txBody>
      </p:sp>
      <p:sp>
        <p:nvSpPr>
          <p:cNvPr id="658" name="Google Shape;658;p59"/>
          <p:cNvSpPr txBox="1"/>
          <p:nvPr/>
        </p:nvSpPr>
        <p:spPr>
          <a:xfrm>
            <a:off x="5103992" y="3649196"/>
            <a:ext cx="437100" cy="489300"/>
          </a:xfrm>
          <a:prstGeom prst="rect">
            <a:avLst/>
          </a:prstGeom>
          <a:noFill/>
          <a:ln>
            <a:noFill/>
          </a:ln>
        </p:spPr>
        <p:txBody>
          <a:bodyPr anchorCtr="0" anchor="ctr" bIns="80825" lIns="80825" spcFirstLastPara="1" rIns="80825" wrap="square" tIns="80825">
            <a:noAutofit/>
          </a:bodyPr>
          <a:lstStyle/>
          <a:p>
            <a:pPr indent="0" lvl="0" marL="0" rtl="0" algn="ctr">
              <a:spcBef>
                <a:spcPts val="0"/>
              </a:spcBef>
              <a:spcAft>
                <a:spcPts val="0"/>
              </a:spcAft>
              <a:buNone/>
            </a:pPr>
            <a:r>
              <a:rPr lang="en-US" sz="2700">
                <a:solidFill>
                  <a:srgbClr val="EFEBF4"/>
                </a:solidFill>
                <a:latin typeface="Optimistic Display Light"/>
                <a:ea typeface="Optimistic Display Light"/>
                <a:cs typeface="Optimistic Display Light"/>
                <a:sym typeface="Optimistic Display Light"/>
              </a:rPr>
              <a:t>2</a:t>
            </a:r>
            <a:endParaRPr sz="2700">
              <a:solidFill>
                <a:srgbClr val="EFEBF4"/>
              </a:solidFill>
              <a:latin typeface="Optimistic Display Light"/>
              <a:ea typeface="Optimistic Display Light"/>
              <a:cs typeface="Optimistic Display Light"/>
              <a:sym typeface="Optimistic Display Light"/>
            </a:endParaRPr>
          </a:p>
        </p:txBody>
      </p:sp>
      <p:sp>
        <p:nvSpPr>
          <p:cNvPr id="659" name="Google Shape;659;p59"/>
          <p:cNvSpPr txBox="1"/>
          <p:nvPr/>
        </p:nvSpPr>
        <p:spPr>
          <a:xfrm>
            <a:off x="7171325" y="2317500"/>
            <a:ext cx="4553700" cy="14904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sz="2400">
                <a:solidFill>
                  <a:srgbClr val="4B0550"/>
                </a:solidFill>
                <a:latin typeface="Optimistic Text"/>
                <a:ea typeface="Optimistic Text"/>
                <a:cs typeface="Optimistic Text"/>
                <a:sym typeface="Optimistic Text"/>
              </a:rPr>
              <a:t>الذكاء الاصطناعي هو تكنولوجيا تمكّن أجهزة الكمبيوتر والأنظمة الذكية من تنفيذ مهام تتطلّب عادةً تفكيرًا بشريًا. وهي;</a:t>
            </a:r>
            <a:endParaRPr sz="2400">
              <a:solidFill>
                <a:srgbClr val="4B0550"/>
              </a:solidFill>
              <a:latin typeface="Optimistic Text"/>
              <a:ea typeface="Optimistic Text"/>
              <a:cs typeface="Optimistic Text"/>
              <a:sym typeface="Optimistic Text"/>
            </a:endParaRPr>
          </a:p>
          <a:p>
            <a:pPr indent="0" lvl="0" marL="12700" rtl="0" algn="r">
              <a:lnSpc>
                <a:spcPct val="100000"/>
              </a:lnSpc>
              <a:spcBef>
                <a:spcPts val="0"/>
              </a:spcBef>
              <a:spcAft>
                <a:spcPts val="0"/>
              </a:spcAft>
              <a:buNone/>
            </a:pPr>
            <a:r>
              <a:t/>
            </a:r>
            <a:endParaRPr sz="2400">
              <a:solidFill>
                <a:srgbClr val="4B0550"/>
              </a:solidFill>
              <a:latin typeface="Optimistic Text"/>
              <a:ea typeface="Optimistic Text"/>
              <a:cs typeface="Optimistic Text"/>
              <a:sym typeface="Optimistic Text"/>
            </a:endParaRPr>
          </a:p>
        </p:txBody>
      </p:sp>
      <p:sp>
        <p:nvSpPr>
          <p:cNvPr id="660" name="Google Shape;660;p59"/>
          <p:cNvSpPr txBox="1"/>
          <p:nvPr/>
        </p:nvSpPr>
        <p:spPr>
          <a:xfrm>
            <a:off x="1493225" y="3527475"/>
            <a:ext cx="3197100" cy="775200"/>
          </a:xfrm>
          <a:prstGeom prst="rect">
            <a:avLst/>
          </a:prstGeom>
          <a:noFill/>
          <a:ln>
            <a:noFill/>
          </a:ln>
        </p:spPr>
        <p:txBody>
          <a:bodyPr anchorCtr="0" anchor="t" bIns="0" lIns="0" spcFirstLastPara="1" rIns="0" wrap="square" tIns="12700">
            <a:spAutoFit/>
          </a:bodyPr>
          <a:lstStyle/>
          <a:p>
            <a:pPr indent="0" lvl="0" marL="0" rtl="1" algn="r">
              <a:lnSpc>
                <a:spcPct val="115000"/>
              </a:lnSpc>
              <a:spcBef>
                <a:spcPts val="1000"/>
              </a:spcBef>
              <a:spcAft>
                <a:spcPts val="0"/>
              </a:spcAft>
              <a:buNone/>
            </a:pPr>
            <a:r>
              <a:rPr lang="en-US">
                <a:solidFill>
                  <a:srgbClr val="4B0550"/>
                </a:solidFill>
                <a:latin typeface="Optimistic Text"/>
                <a:ea typeface="Optimistic Text"/>
                <a:cs typeface="Optimistic Text"/>
                <a:sym typeface="Optimistic Text"/>
              </a:rPr>
              <a:t>تشمل هذه المهام التعلّم، الاستدلال المنطقي، حلّ المشكلات، الإدراك، فهم اللغة، وأحيانًا حتى الإبداع</a:t>
            </a:r>
            <a:endParaRPr>
              <a:solidFill>
                <a:srgbClr val="4B0550"/>
              </a:solidFill>
              <a:latin typeface="Optimistic Text"/>
              <a:ea typeface="Optimistic Text"/>
              <a:cs typeface="Optimistic Text"/>
              <a:sym typeface="Optimistic Text"/>
            </a:endParaRPr>
          </a:p>
          <a:p>
            <a:pPr indent="0" lvl="0" marL="12700" rtl="0" algn="r">
              <a:lnSpc>
                <a:spcPct val="100000"/>
              </a:lnSpc>
              <a:spcBef>
                <a:spcPts val="400"/>
              </a:spcBef>
              <a:spcAft>
                <a:spcPts val="0"/>
              </a:spcAft>
              <a:buNone/>
            </a:pPr>
            <a:r>
              <a:t/>
            </a:r>
            <a:endParaRPr>
              <a:solidFill>
                <a:srgbClr val="4B0550"/>
              </a:solidFill>
              <a:latin typeface="Optimistic Text"/>
              <a:ea typeface="Optimistic Text"/>
              <a:cs typeface="Optimistic Text"/>
              <a:sym typeface="Optimistic Text"/>
            </a:endParaRPr>
          </a:p>
        </p:txBody>
      </p:sp>
      <p:sp>
        <p:nvSpPr>
          <p:cNvPr id="661" name="Google Shape;661;p59"/>
          <p:cNvSpPr txBox="1"/>
          <p:nvPr/>
        </p:nvSpPr>
        <p:spPr>
          <a:xfrm>
            <a:off x="1589975" y="2487450"/>
            <a:ext cx="3099600" cy="775200"/>
          </a:xfrm>
          <a:prstGeom prst="rect">
            <a:avLst/>
          </a:prstGeom>
          <a:noFill/>
          <a:ln>
            <a:noFill/>
          </a:ln>
        </p:spPr>
        <p:txBody>
          <a:bodyPr anchorCtr="0" anchor="t" bIns="0" lIns="0" spcFirstLastPara="1" rIns="0" wrap="square" tIns="12700">
            <a:spAutoFit/>
          </a:bodyPr>
          <a:lstStyle/>
          <a:p>
            <a:pPr indent="0" lvl="0" marL="457200" rtl="0" algn="r">
              <a:lnSpc>
                <a:spcPct val="115000"/>
              </a:lnSpc>
              <a:spcBef>
                <a:spcPts val="1000"/>
              </a:spcBef>
              <a:spcAft>
                <a:spcPts val="0"/>
              </a:spcAft>
              <a:buNone/>
            </a:pPr>
            <a:r>
              <a:rPr lang="en-US">
                <a:solidFill>
                  <a:srgbClr val="4B0550"/>
                </a:solidFill>
                <a:latin typeface="Optimistic Text"/>
                <a:ea typeface="Optimistic Text"/>
                <a:cs typeface="Optimistic Text"/>
                <a:sym typeface="Optimistic Text"/>
              </a:rPr>
              <a:t>أنظمة كمبيوتر  أو آلات مصمّمة لأداء مهام تعتمد عادةً على الذكاء الإنساني</a:t>
            </a:r>
            <a:endParaRPr>
              <a:solidFill>
                <a:srgbClr val="4B0550"/>
              </a:solidFill>
              <a:latin typeface="Optimistic Text"/>
              <a:ea typeface="Optimistic Text"/>
              <a:cs typeface="Optimistic Text"/>
              <a:sym typeface="Optimistic Text"/>
            </a:endParaRPr>
          </a:p>
          <a:p>
            <a:pPr indent="0" lvl="0" marL="0" rtl="0" algn="l">
              <a:lnSpc>
                <a:spcPct val="100000"/>
              </a:lnSpc>
              <a:spcBef>
                <a:spcPts val="400"/>
              </a:spcBef>
              <a:spcAft>
                <a:spcPts val="0"/>
              </a:spcAft>
              <a:buNone/>
            </a:pPr>
            <a:r>
              <a:t/>
            </a:r>
            <a:endParaRPr>
              <a:solidFill>
                <a:srgbClr val="4B0550"/>
              </a:solidFill>
              <a:latin typeface="Optimistic Text"/>
              <a:ea typeface="Optimistic Text"/>
              <a:cs typeface="Optimistic Text"/>
              <a:sym typeface="Optimistic Tex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5" name="Shape 665"/>
        <p:cNvGrpSpPr/>
        <p:nvPr/>
      </p:nvGrpSpPr>
      <p:grpSpPr>
        <a:xfrm>
          <a:off x="0" y="0"/>
          <a:ext cx="0" cy="0"/>
          <a:chOff x="0" y="0"/>
          <a:chExt cx="0" cy="0"/>
        </a:xfrm>
      </p:grpSpPr>
      <p:pic>
        <p:nvPicPr>
          <p:cNvPr id="666" name="Google Shape;666;p60" title="AI Robot 01.png"/>
          <p:cNvPicPr preferRelativeResize="0"/>
          <p:nvPr/>
        </p:nvPicPr>
        <p:blipFill>
          <a:blip r:embed="rId3">
            <a:alphaModFix/>
          </a:blip>
          <a:stretch>
            <a:fillRect/>
          </a:stretch>
        </p:blipFill>
        <p:spPr>
          <a:xfrm>
            <a:off x="606676" y="604507"/>
            <a:ext cx="4110151" cy="6166843"/>
          </a:xfrm>
          <a:prstGeom prst="rect">
            <a:avLst/>
          </a:prstGeom>
          <a:noFill/>
          <a:ln>
            <a:noFill/>
          </a:ln>
        </p:spPr>
      </p:pic>
      <p:sp>
        <p:nvSpPr>
          <p:cNvPr id="667" name="Google Shape;667;p60"/>
          <p:cNvSpPr/>
          <p:nvPr/>
        </p:nvSpPr>
        <p:spPr>
          <a:xfrm>
            <a:off x="8449336" y="2230990"/>
            <a:ext cx="3275700" cy="1195500"/>
          </a:xfrm>
          <a:prstGeom prst="roundRect">
            <a:avLst>
              <a:gd fmla="val 11529" name="adj"/>
            </a:avLst>
          </a:prstGeom>
          <a:solidFill>
            <a:srgbClr val="B49CBF"/>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668" name="Google Shape;668;p60"/>
          <p:cNvSpPr/>
          <p:nvPr/>
        </p:nvSpPr>
        <p:spPr>
          <a:xfrm>
            <a:off x="8379475" y="2153664"/>
            <a:ext cx="3275700" cy="11955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669" name="Google Shape;669;p60"/>
          <p:cNvSpPr/>
          <p:nvPr/>
        </p:nvSpPr>
        <p:spPr>
          <a:xfrm>
            <a:off x="10903700" y="2433974"/>
            <a:ext cx="559500" cy="559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70" name="Google Shape;670;p60"/>
          <p:cNvSpPr txBox="1"/>
          <p:nvPr/>
        </p:nvSpPr>
        <p:spPr>
          <a:xfrm>
            <a:off x="11014566" y="2528508"/>
            <a:ext cx="329700" cy="369000"/>
          </a:xfrm>
          <a:prstGeom prst="rect">
            <a:avLst/>
          </a:prstGeom>
          <a:noFill/>
          <a:ln>
            <a:noFill/>
          </a:ln>
        </p:spPr>
        <p:txBody>
          <a:bodyPr anchorCtr="0" anchor="ctr" bIns="60950" lIns="60950" spcFirstLastPara="1" rIns="60950" wrap="square" tIns="60950">
            <a:noAutofit/>
          </a:bodyPr>
          <a:lstStyle/>
          <a:p>
            <a:pPr indent="0" lvl="0" marL="0" rtl="0" algn="ctr">
              <a:spcBef>
                <a:spcPts val="0"/>
              </a:spcBef>
              <a:spcAft>
                <a:spcPts val="0"/>
              </a:spcAft>
              <a:buNone/>
            </a:pPr>
            <a:r>
              <a:rPr b="1" lang="en-US" sz="2000">
                <a:solidFill>
                  <a:srgbClr val="EFEBF4"/>
                </a:solidFill>
                <a:latin typeface="Optimistic Display"/>
                <a:ea typeface="Optimistic Display"/>
                <a:cs typeface="Optimistic Display"/>
                <a:sym typeface="Optimistic Display"/>
              </a:rPr>
              <a:t>1</a:t>
            </a:r>
            <a:endParaRPr b="1" sz="2000">
              <a:solidFill>
                <a:srgbClr val="EFEBF4"/>
              </a:solidFill>
              <a:latin typeface="Optimistic Display"/>
              <a:ea typeface="Optimistic Display"/>
              <a:cs typeface="Optimistic Display"/>
              <a:sym typeface="Optimistic Display"/>
            </a:endParaRPr>
          </a:p>
        </p:txBody>
      </p:sp>
      <p:sp>
        <p:nvSpPr>
          <p:cNvPr id="671" name="Google Shape;671;p60"/>
          <p:cNvSpPr/>
          <p:nvPr/>
        </p:nvSpPr>
        <p:spPr>
          <a:xfrm>
            <a:off x="4945236" y="2231009"/>
            <a:ext cx="3275700" cy="1195500"/>
          </a:xfrm>
          <a:prstGeom prst="roundRect">
            <a:avLst>
              <a:gd fmla="val 11529" name="adj"/>
            </a:avLst>
          </a:prstGeom>
          <a:solidFill>
            <a:srgbClr val="B49CBF"/>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672" name="Google Shape;672;p60"/>
          <p:cNvSpPr/>
          <p:nvPr/>
        </p:nvSpPr>
        <p:spPr>
          <a:xfrm>
            <a:off x="4875375" y="2153682"/>
            <a:ext cx="3275700" cy="11955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673" name="Google Shape;673;p60"/>
          <p:cNvSpPr/>
          <p:nvPr/>
        </p:nvSpPr>
        <p:spPr>
          <a:xfrm>
            <a:off x="7399600" y="2466711"/>
            <a:ext cx="559500" cy="559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74" name="Google Shape;674;p60"/>
          <p:cNvSpPr txBox="1"/>
          <p:nvPr/>
        </p:nvSpPr>
        <p:spPr>
          <a:xfrm>
            <a:off x="7510466" y="2562111"/>
            <a:ext cx="329700" cy="369000"/>
          </a:xfrm>
          <a:prstGeom prst="rect">
            <a:avLst/>
          </a:prstGeom>
          <a:noFill/>
          <a:ln>
            <a:noFill/>
          </a:ln>
        </p:spPr>
        <p:txBody>
          <a:bodyPr anchorCtr="0" anchor="ctr" bIns="60950" lIns="60950" spcFirstLastPara="1" rIns="60950" wrap="square" tIns="60950">
            <a:noAutofit/>
          </a:bodyPr>
          <a:lstStyle/>
          <a:p>
            <a:pPr indent="0" lvl="0" marL="0" rtl="0" algn="ctr">
              <a:spcBef>
                <a:spcPts val="0"/>
              </a:spcBef>
              <a:spcAft>
                <a:spcPts val="0"/>
              </a:spcAft>
              <a:buNone/>
            </a:pPr>
            <a:r>
              <a:rPr b="1" lang="en-US" sz="2000">
                <a:solidFill>
                  <a:srgbClr val="EFEBF4"/>
                </a:solidFill>
                <a:latin typeface="Optimistic Display"/>
                <a:ea typeface="Optimistic Display"/>
                <a:cs typeface="Optimistic Display"/>
                <a:sym typeface="Optimistic Display"/>
              </a:rPr>
              <a:t>2</a:t>
            </a:r>
            <a:endParaRPr b="1" sz="2000">
              <a:solidFill>
                <a:srgbClr val="EFEBF4"/>
              </a:solidFill>
              <a:latin typeface="Optimistic Display"/>
              <a:ea typeface="Optimistic Display"/>
              <a:cs typeface="Optimistic Display"/>
              <a:sym typeface="Optimistic Display"/>
            </a:endParaRPr>
          </a:p>
        </p:txBody>
      </p:sp>
      <p:sp>
        <p:nvSpPr>
          <p:cNvPr id="675" name="Google Shape;675;p60"/>
          <p:cNvSpPr/>
          <p:nvPr/>
        </p:nvSpPr>
        <p:spPr>
          <a:xfrm>
            <a:off x="4945232" y="3668640"/>
            <a:ext cx="3275700" cy="1195500"/>
          </a:xfrm>
          <a:prstGeom prst="roundRect">
            <a:avLst>
              <a:gd fmla="val 11529" name="adj"/>
            </a:avLst>
          </a:prstGeom>
          <a:solidFill>
            <a:srgbClr val="B49CBF"/>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676" name="Google Shape;676;p60"/>
          <p:cNvSpPr/>
          <p:nvPr/>
        </p:nvSpPr>
        <p:spPr>
          <a:xfrm>
            <a:off x="4875371" y="3591314"/>
            <a:ext cx="3275700" cy="11955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677" name="Google Shape;677;p60"/>
          <p:cNvSpPr/>
          <p:nvPr/>
        </p:nvSpPr>
        <p:spPr>
          <a:xfrm>
            <a:off x="7399600" y="3871624"/>
            <a:ext cx="559500" cy="559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78" name="Google Shape;678;p60"/>
          <p:cNvSpPr txBox="1"/>
          <p:nvPr/>
        </p:nvSpPr>
        <p:spPr>
          <a:xfrm>
            <a:off x="7510466" y="3967024"/>
            <a:ext cx="329700" cy="369000"/>
          </a:xfrm>
          <a:prstGeom prst="rect">
            <a:avLst/>
          </a:prstGeom>
          <a:noFill/>
          <a:ln>
            <a:noFill/>
          </a:ln>
        </p:spPr>
        <p:txBody>
          <a:bodyPr anchorCtr="0" anchor="ctr" bIns="60950" lIns="60950" spcFirstLastPara="1" rIns="60950" wrap="square" tIns="60950">
            <a:noAutofit/>
          </a:bodyPr>
          <a:lstStyle/>
          <a:p>
            <a:pPr indent="0" lvl="0" marL="0" rtl="0" algn="ctr">
              <a:spcBef>
                <a:spcPts val="0"/>
              </a:spcBef>
              <a:spcAft>
                <a:spcPts val="0"/>
              </a:spcAft>
              <a:buNone/>
            </a:pPr>
            <a:r>
              <a:rPr b="1" lang="en-US" sz="2000">
                <a:solidFill>
                  <a:srgbClr val="EFEBF4"/>
                </a:solidFill>
                <a:latin typeface="Optimistic Display"/>
                <a:ea typeface="Optimistic Display"/>
                <a:cs typeface="Optimistic Display"/>
                <a:sym typeface="Optimistic Display"/>
              </a:rPr>
              <a:t>3</a:t>
            </a:r>
            <a:endParaRPr b="1" sz="2000">
              <a:solidFill>
                <a:srgbClr val="EFEBF4"/>
              </a:solidFill>
              <a:latin typeface="Optimistic Display"/>
              <a:ea typeface="Optimistic Display"/>
              <a:cs typeface="Optimistic Display"/>
              <a:sym typeface="Optimistic Display"/>
            </a:endParaRPr>
          </a:p>
        </p:txBody>
      </p:sp>
      <p:sp>
        <p:nvSpPr>
          <p:cNvPr id="679" name="Google Shape;679;p60"/>
          <p:cNvSpPr/>
          <p:nvPr/>
        </p:nvSpPr>
        <p:spPr>
          <a:xfrm>
            <a:off x="8449332" y="3668659"/>
            <a:ext cx="3275700" cy="1195500"/>
          </a:xfrm>
          <a:prstGeom prst="roundRect">
            <a:avLst>
              <a:gd fmla="val 11529" name="adj"/>
            </a:avLst>
          </a:prstGeom>
          <a:solidFill>
            <a:srgbClr val="B49CBF"/>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680" name="Google Shape;680;p60"/>
          <p:cNvSpPr/>
          <p:nvPr/>
        </p:nvSpPr>
        <p:spPr>
          <a:xfrm>
            <a:off x="8379471" y="3591332"/>
            <a:ext cx="3275700" cy="11955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681" name="Google Shape;681;p60"/>
          <p:cNvSpPr/>
          <p:nvPr/>
        </p:nvSpPr>
        <p:spPr>
          <a:xfrm>
            <a:off x="10903700" y="3910761"/>
            <a:ext cx="559500" cy="559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82" name="Google Shape;682;p60"/>
          <p:cNvSpPr txBox="1"/>
          <p:nvPr/>
        </p:nvSpPr>
        <p:spPr>
          <a:xfrm>
            <a:off x="11014566" y="3993361"/>
            <a:ext cx="329700" cy="369000"/>
          </a:xfrm>
          <a:prstGeom prst="rect">
            <a:avLst/>
          </a:prstGeom>
          <a:noFill/>
          <a:ln>
            <a:noFill/>
          </a:ln>
        </p:spPr>
        <p:txBody>
          <a:bodyPr anchorCtr="0" anchor="ctr" bIns="60950" lIns="60950" spcFirstLastPara="1" rIns="60950" wrap="square" tIns="60950">
            <a:noAutofit/>
          </a:bodyPr>
          <a:lstStyle/>
          <a:p>
            <a:pPr indent="0" lvl="0" marL="0" rtl="0" algn="ctr">
              <a:spcBef>
                <a:spcPts val="0"/>
              </a:spcBef>
              <a:spcAft>
                <a:spcPts val="0"/>
              </a:spcAft>
              <a:buNone/>
            </a:pPr>
            <a:r>
              <a:rPr b="1" lang="en-US" sz="2000">
                <a:solidFill>
                  <a:srgbClr val="EFEBF4"/>
                </a:solidFill>
                <a:latin typeface="Optimistic Display"/>
                <a:ea typeface="Optimistic Display"/>
                <a:cs typeface="Optimistic Display"/>
                <a:sym typeface="Optimistic Display"/>
              </a:rPr>
              <a:t>4</a:t>
            </a:r>
            <a:endParaRPr b="1" sz="2000">
              <a:solidFill>
                <a:srgbClr val="EFEBF4"/>
              </a:solidFill>
              <a:latin typeface="Optimistic Display"/>
              <a:ea typeface="Optimistic Display"/>
              <a:cs typeface="Optimistic Display"/>
              <a:sym typeface="Optimistic Display"/>
            </a:endParaRPr>
          </a:p>
        </p:txBody>
      </p:sp>
      <p:sp>
        <p:nvSpPr>
          <p:cNvPr id="683" name="Google Shape;683;p60"/>
          <p:cNvSpPr txBox="1"/>
          <p:nvPr/>
        </p:nvSpPr>
        <p:spPr>
          <a:xfrm>
            <a:off x="8697601" y="2416912"/>
            <a:ext cx="2094300" cy="659400"/>
          </a:xfrm>
          <a:prstGeom prst="rect">
            <a:avLst/>
          </a:prstGeom>
          <a:noFill/>
          <a:ln>
            <a:noFill/>
          </a:ln>
        </p:spPr>
        <p:txBody>
          <a:bodyPr anchorCtr="0" anchor="t" bIns="0" lIns="0" spcFirstLastPara="1" rIns="0" wrap="square" tIns="12700">
            <a:spAutoFit/>
          </a:bodyPr>
          <a:lstStyle/>
          <a:p>
            <a:pPr indent="0" lvl="0" marL="0" marR="0" rtl="0" algn="r">
              <a:lnSpc>
                <a:spcPct val="100000"/>
              </a:lnSpc>
              <a:spcBef>
                <a:spcPts val="0"/>
              </a:spcBef>
              <a:spcAft>
                <a:spcPts val="0"/>
              </a:spcAft>
              <a:buNone/>
            </a:pPr>
            <a:r>
              <a:rPr lang="en-US">
                <a:solidFill>
                  <a:srgbClr val="4B0550"/>
                </a:solidFill>
                <a:latin typeface="Inter"/>
                <a:ea typeface="Inter"/>
                <a:cs typeface="Inter"/>
                <a:sym typeface="Inter"/>
              </a:rPr>
              <a:t>ا</a:t>
            </a:r>
            <a:r>
              <a:rPr b="1" lang="en-US">
                <a:solidFill>
                  <a:srgbClr val="4B0550"/>
                </a:solidFill>
                <a:latin typeface="Optimistic Text"/>
                <a:ea typeface="Optimistic Text"/>
                <a:cs typeface="Optimistic Text"/>
                <a:sym typeface="Optimistic Text"/>
              </a:rPr>
              <a:t>لتعلم من الأمثلة </a:t>
            </a:r>
            <a:endParaRPr b="1">
              <a:solidFill>
                <a:srgbClr val="4B0550"/>
              </a:solidFill>
              <a:latin typeface="Optimistic Text"/>
              <a:ea typeface="Optimistic Text"/>
              <a:cs typeface="Optimistic Text"/>
              <a:sym typeface="Optimistic Text"/>
            </a:endParaRPr>
          </a:p>
          <a:p>
            <a:pPr indent="0" lvl="0" marL="0" marR="0" rtl="0" algn="r">
              <a:lnSpc>
                <a:spcPct val="100000"/>
              </a:lnSpc>
              <a:spcBef>
                <a:spcPts val="0"/>
              </a:spcBef>
              <a:spcAft>
                <a:spcPts val="0"/>
              </a:spcAft>
              <a:buNone/>
            </a:pPr>
            <a:r>
              <a:rPr lang="en-US">
                <a:solidFill>
                  <a:srgbClr val="4B0550"/>
                </a:solidFill>
                <a:latin typeface="Optimistic Text"/>
                <a:ea typeface="Optimistic Text"/>
                <a:cs typeface="Optimistic Text"/>
                <a:sym typeface="Optimistic Text"/>
              </a:rPr>
              <a:t>مثل الواجبات المنزلية، لكن للكمبيوترات</a:t>
            </a:r>
            <a:endParaRPr>
              <a:solidFill>
                <a:srgbClr val="4B0550"/>
              </a:solidFill>
              <a:latin typeface="Optimistic Text"/>
              <a:ea typeface="Optimistic Text"/>
              <a:cs typeface="Optimistic Text"/>
              <a:sym typeface="Optimistic Text"/>
            </a:endParaRPr>
          </a:p>
        </p:txBody>
      </p:sp>
      <p:sp>
        <p:nvSpPr>
          <p:cNvPr id="684" name="Google Shape;684;p60"/>
          <p:cNvSpPr txBox="1"/>
          <p:nvPr/>
        </p:nvSpPr>
        <p:spPr>
          <a:xfrm>
            <a:off x="4945388" y="2527930"/>
            <a:ext cx="2302800" cy="447000"/>
          </a:xfrm>
          <a:prstGeom prst="rect">
            <a:avLst/>
          </a:prstGeom>
          <a:noFill/>
          <a:ln>
            <a:noFill/>
          </a:ln>
        </p:spPr>
        <p:txBody>
          <a:bodyPr anchorCtr="0" anchor="t" bIns="0" lIns="0" spcFirstLastPara="1" rIns="0" wrap="square" tIns="12700">
            <a:spAutoFit/>
          </a:bodyPr>
          <a:lstStyle/>
          <a:p>
            <a:pPr indent="0" lvl="0" marL="0" rtl="0" algn="r">
              <a:lnSpc>
                <a:spcPct val="100000"/>
              </a:lnSpc>
              <a:spcBef>
                <a:spcPts val="0"/>
              </a:spcBef>
              <a:spcAft>
                <a:spcPts val="0"/>
              </a:spcAft>
              <a:buNone/>
            </a:pPr>
            <a:r>
              <a:rPr b="1" lang="en-US">
                <a:solidFill>
                  <a:srgbClr val="4B0550"/>
                </a:solidFill>
                <a:latin typeface="Optimistic Text"/>
                <a:ea typeface="Optimistic Text"/>
                <a:cs typeface="Optimistic Text"/>
                <a:sym typeface="Optimistic Text"/>
              </a:rPr>
              <a:t>التدريب وتطوير الذكاء</a:t>
            </a:r>
            <a:endParaRPr>
              <a:solidFill>
                <a:srgbClr val="4B0550"/>
              </a:solidFill>
              <a:latin typeface="Optimistic Text"/>
              <a:ea typeface="Optimistic Text"/>
              <a:cs typeface="Optimistic Text"/>
              <a:sym typeface="Optimistic Text"/>
            </a:endParaRPr>
          </a:p>
          <a:p>
            <a:pPr indent="0" lvl="0" marL="0" rtl="0" algn="r">
              <a:lnSpc>
                <a:spcPct val="100000"/>
              </a:lnSpc>
              <a:spcBef>
                <a:spcPts val="25"/>
              </a:spcBef>
              <a:spcAft>
                <a:spcPts val="0"/>
              </a:spcAft>
              <a:buNone/>
            </a:pPr>
            <a:r>
              <a:rPr lang="en-US">
                <a:solidFill>
                  <a:srgbClr val="4B0550"/>
                </a:solidFill>
                <a:latin typeface="Optimistic Text"/>
                <a:ea typeface="Optimistic Text"/>
                <a:cs typeface="Optimistic Text"/>
                <a:sym typeface="Optimistic Text"/>
              </a:rPr>
              <a:t>تحاول مرارًا وتكرارًا لتتحسن</a:t>
            </a:r>
            <a:endParaRPr>
              <a:solidFill>
                <a:srgbClr val="4B0550"/>
              </a:solidFill>
              <a:latin typeface="Optimistic Text"/>
              <a:ea typeface="Optimistic Text"/>
              <a:cs typeface="Optimistic Text"/>
              <a:sym typeface="Optimistic Text"/>
            </a:endParaRPr>
          </a:p>
        </p:txBody>
      </p:sp>
      <p:sp>
        <p:nvSpPr>
          <p:cNvPr id="685" name="Google Shape;685;p60"/>
          <p:cNvSpPr txBox="1"/>
          <p:nvPr/>
        </p:nvSpPr>
        <p:spPr>
          <a:xfrm>
            <a:off x="8535500" y="3840927"/>
            <a:ext cx="2265300" cy="667800"/>
          </a:xfrm>
          <a:prstGeom prst="rect">
            <a:avLst/>
          </a:prstGeom>
          <a:noFill/>
          <a:ln>
            <a:noFill/>
          </a:ln>
        </p:spPr>
        <p:txBody>
          <a:bodyPr anchorCtr="0" anchor="t" bIns="0" lIns="0" spcFirstLastPara="1" rIns="0" wrap="square" tIns="17125">
            <a:spAutoFit/>
          </a:bodyPr>
          <a:lstStyle/>
          <a:p>
            <a:pPr indent="0" lvl="0" marL="0" marR="5080" rtl="0" algn="r">
              <a:lnSpc>
                <a:spcPct val="100899"/>
              </a:lnSpc>
              <a:spcBef>
                <a:spcPts val="0"/>
              </a:spcBef>
              <a:spcAft>
                <a:spcPts val="0"/>
              </a:spcAft>
              <a:buNone/>
            </a:pPr>
            <a:r>
              <a:rPr b="1" lang="en-US">
                <a:solidFill>
                  <a:srgbClr val="4B0550"/>
                </a:solidFill>
                <a:latin typeface="Optimistic Text"/>
                <a:ea typeface="Optimistic Text"/>
                <a:cs typeface="Optimistic Text"/>
                <a:sym typeface="Optimistic Text"/>
              </a:rPr>
              <a:t>إصدار التنبؤات أو اتخاذ القرارات  </a:t>
            </a:r>
            <a:endParaRPr b="1">
              <a:solidFill>
                <a:srgbClr val="4B0550"/>
              </a:solidFill>
              <a:latin typeface="Optimistic Text"/>
              <a:ea typeface="Optimistic Text"/>
              <a:cs typeface="Optimistic Text"/>
              <a:sym typeface="Optimistic Text"/>
            </a:endParaRPr>
          </a:p>
          <a:p>
            <a:pPr indent="0" lvl="0" marL="0" marR="5080" rtl="0" algn="r">
              <a:lnSpc>
                <a:spcPct val="100899"/>
              </a:lnSpc>
              <a:spcBef>
                <a:spcPts val="0"/>
              </a:spcBef>
              <a:spcAft>
                <a:spcPts val="0"/>
              </a:spcAft>
              <a:buNone/>
            </a:pPr>
            <a:r>
              <a:rPr b="1" lang="en-US">
                <a:solidFill>
                  <a:srgbClr val="4B0550"/>
                </a:solidFill>
                <a:latin typeface="Optimistic Text"/>
                <a:ea typeface="Optimistic Text"/>
                <a:cs typeface="Optimistic Text"/>
                <a:sym typeface="Optimistic Text"/>
              </a:rPr>
              <a:t> </a:t>
            </a:r>
            <a:r>
              <a:rPr lang="en-US">
                <a:solidFill>
                  <a:srgbClr val="4B0550"/>
                </a:solidFill>
                <a:latin typeface="Optimistic Text"/>
                <a:ea typeface="Optimistic Text"/>
                <a:cs typeface="Optimistic Text"/>
                <a:sym typeface="Optimistic Text"/>
              </a:rPr>
              <a:t>مثل اقتراح الأغاني أو توقع النصوص</a:t>
            </a:r>
            <a:endParaRPr>
              <a:solidFill>
                <a:srgbClr val="4B0550"/>
              </a:solidFill>
              <a:latin typeface="Optimistic Text"/>
              <a:ea typeface="Optimistic Text"/>
              <a:cs typeface="Optimistic Text"/>
              <a:sym typeface="Optimistic Text"/>
            </a:endParaRPr>
          </a:p>
        </p:txBody>
      </p:sp>
      <p:sp>
        <p:nvSpPr>
          <p:cNvPr id="686" name="Google Shape;686;p60"/>
          <p:cNvSpPr txBox="1"/>
          <p:nvPr/>
        </p:nvSpPr>
        <p:spPr>
          <a:xfrm>
            <a:off x="5037764" y="3749427"/>
            <a:ext cx="2302800" cy="879300"/>
          </a:xfrm>
          <a:prstGeom prst="rect">
            <a:avLst/>
          </a:prstGeom>
          <a:noFill/>
          <a:ln>
            <a:noFill/>
          </a:ln>
        </p:spPr>
        <p:txBody>
          <a:bodyPr anchorCtr="0" anchor="t" bIns="0" lIns="0" spcFirstLastPara="1" rIns="0" wrap="square" tIns="17125">
            <a:spAutoFit/>
          </a:bodyPr>
          <a:lstStyle/>
          <a:p>
            <a:pPr indent="0" lvl="0" marL="0" rtl="0" algn="r">
              <a:lnSpc>
                <a:spcPct val="100000"/>
              </a:lnSpc>
              <a:spcBef>
                <a:spcPts val="0"/>
              </a:spcBef>
              <a:spcAft>
                <a:spcPts val="0"/>
              </a:spcAft>
              <a:buNone/>
            </a:pPr>
            <a:r>
              <a:rPr b="1" lang="en-US">
                <a:solidFill>
                  <a:srgbClr val="4B0550"/>
                </a:solidFill>
                <a:latin typeface="Optimistic Text"/>
                <a:ea typeface="Optimistic Text"/>
                <a:cs typeface="Optimistic Text"/>
                <a:sym typeface="Optimistic Text"/>
              </a:rPr>
              <a:t>مساعدتك على إنجاز الأمور بشكل أسرع </a:t>
            </a:r>
            <a:endParaRPr>
              <a:solidFill>
                <a:srgbClr val="4B0550"/>
              </a:solidFill>
              <a:latin typeface="Optimistic Text"/>
              <a:ea typeface="Optimistic Text"/>
              <a:cs typeface="Optimistic Text"/>
              <a:sym typeface="Optimistic Text"/>
            </a:endParaRPr>
          </a:p>
          <a:p>
            <a:pPr indent="0" lvl="0" marL="0" rtl="0" algn="r">
              <a:lnSpc>
                <a:spcPct val="100000"/>
              </a:lnSpc>
              <a:spcBef>
                <a:spcPts val="0"/>
              </a:spcBef>
              <a:spcAft>
                <a:spcPts val="0"/>
              </a:spcAft>
              <a:buNone/>
            </a:pPr>
            <a:r>
              <a:rPr lang="en-US">
                <a:solidFill>
                  <a:srgbClr val="4B0550"/>
                </a:solidFill>
                <a:latin typeface="Optimistic Text"/>
                <a:ea typeface="Optimistic Text"/>
                <a:cs typeface="Optimistic Text"/>
                <a:sym typeface="Optimistic Text"/>
              </a:rPr>
              <a:t>من الإجابة على الأسئلة إلى تعديل الصور</a:t>
            </a:r>
            <a:endParaRPr>
              <a:solidFill>
                <a:srgbClr val="4B0550"/>
              </a:solidFill>
              <a:latin typeface="Optimistic Text"/>
              <a:ea typeface="Optimistic Text"/>
              <a:cs typeface="Optimistic Text"/>
              <a:sym typeface="Optimistic Text"/>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0" name="Shape 690"/>
        <p:cNvGrpSpPr/>
        <p:nvPr/>
      </p:nvGrpSpPr>
      <p:grpSpPr>
        <a:xfrm>
          <a:off x="0" y="0"/>
          <a:ext cx="0" cy="0"/>
          <a:chOff x="0" y="0"/>
          <a:chExt cx="0" cy="0"/>
        </a:xfrm>
      </p:grpSpPr>
      <p:sp>
        <p:nvSpPr>
          <p:cNvPr id="691" name="Google Shape;691;p61"/>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92" name="Google Shape;692;p61"/>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693" name="Google Shape;693;p61"/>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694" name="Google Shape;694;p61" title="Tool.png"/>
          <p:cNvPicPr preferRelativeResize="0"/>
          <p:nvPr/>
        </p:nvPicPr>
        <p:blipFill>
          <a:blip r:embed="rId3">
            <a:alphaModFix/>
          </a:blip>
          <a:stretch>
            <a:fillRect/>
          </a:stretch>
        </p:blipFill>
        <p:spPr>
          <a:xfrm>
            <a:off x="5624267" y="2057167"/>
            <a:ext cx="945066" cy="945066"/>
          </a:xfrm>
          <a:prstGeom prst="rect">
            <a:avLst/>
          </a:prstGeom>
          <a:noFill/>
          <a:ln>
            <a:noFill/>
          </a:ln>
        </p:spPr>
      </p:pic>
      <p:sp>
        <p:nvSpPr>
          <p:cNvPr id="695" name="Google Shape;695;p61"/>
          <p:cNvSpPr txBox="1"/>
          <p:nvPr>
            <p:ph type="title"/>
          </p:nvPr>
        </p:nvSpPr>
        <p:spPr>
          <a:xfrm>
            <a:off x="3511175" y="3429000"/>
            <a:ext cx="5361300" cy="1490400"/>
          </a:xfrm>
          <a:prstGeom prst="rect">
            <a:avLst/>
          </a:prstGeom>
          <a:noFill/>
          <a:ln>
            <a:noFill/>
          </a:ln>
        </p:spPr>
        <p:txBody>
          <a:bodyPr anchorCtr="0" anchor="t" bIns="0" lIns="0" spcFirstLastPara="1" rIns="0" wrap="square" tIns="12700">
            <a:spAutoFit/>
          </a:bodyPr>
          <a:lstStyle/>
          <a:p>
            <a:pPr indent="0" lvl="0" marL="12700" rtl="1" algn="ctr">
              <a:lnSpc>
                <a:spcPct val="10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الذكاء الاصطناعي</a:t>
            </a:r>
            <a:endParaRPr b="1" sz="4800">
              <a:solidFill>
                <a:srgbClr val="4B0550"/>
              </a:solidFill>
              <a:latin typeface="Optimistic Display"/>
              <a:ea typeface="Optimistic Display"/>
              <a:cs typeface="Optimistic Display"/>
              <a:sym typeface="Optimistic Display"/>
            </a:endParaRPr>
          </a:p>
          <a:p>
            <a:pPr indent="0" lvl="0" marL="12700" rtl="1" algn="ctr">
              <a:lnSpc>
                <a:spcPct val="10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 يُكمّل ولا يستبدل</a:t>
            </a:r>
            <a:endParaRPr b="1" sz="48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9" name="Shape 699"/>
        <p:cNvGrpSpPr/>
        <p:nvPr/>
      </p:nvGrpSpPr>
      <p:grpSpPr>
        <a:xfrm>
          <a:off x="0" y="0"/>
          <a:ext cx="0" cy="0"/>
          <a:chOff x="0" y="0"/>
          <a:chExt cx="0" cy="0"/>
        </a:xfrm>
      </p:grpSpPr>
      <p:sp>
        <p:nvSpPr>
          <p:cNvPr id="700" name="Google Shape;700;p62"/>
          <p:cNvSpPr/>
          <p:nvPr/>
        </p:nvSpPr>
        <p:spPr>
          <a:xfrm flipH="1">
            <a:off x="824661" y="1415983"/>
            <a:ext cx="3594600" cy="3594600"/>
          </a:xfrm>
          <a:prstGeom prst="ellipse">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701" name="Google Shape;701;p62" title="AI Tool Image.png"/>
          <p:cNvPicPr preferRelativeResize="0"/>
          <p:nvPr/>
        </p:nvPicPr>
        <p:blipFill rotWithShape="1">
          <a:blip r:embed="rId3">
            <a:alphaModFix/>
          </a:blip>
          <a:srcRect b="0" l="0" r="0" t="0"/>
          <a:stretch/>
        </p:blipFill>
        <p:spPr>
          <a:xfrm flipH="1" rot="-511070">
            <a:off x="843756" y="758225"/>
            <a:ext cx="5497117" cy="5497117"/>
          </a:xfrm>
          <a:prstGeom prst="rect">
            <a:avLst/>
          </a:prstGeom>
          <a:noFill/>
          <a:ln>
            <a:noFill/>
          </a:ln>
        </p:spPr>
      </p:pic>
      <p:sp>
        <p:nvSpPr>
          <p:cNvPr id="702" name="Google Shape;702;p62"/>
          <p:cNvSpPr/>
          <p:nvPr/>
        </p:nvSpPr>
        <p:spPr>
          <a:xfrm>
            <a:off x="5514733" y="3565074"/>
            <a:ext cx="6210300" cy="2277300"/>
          </a:xfrm>
          <a:prstGeom prst="roundRect">
            <a:avLst>
              <a:gd fmla="val 11529" name="adj"/>
            </a:avLst>
          </a:prstGeom>
          <a:solidFill>
            <a:srgbClr val="D8C8E1"/>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03" name="Google Shape;703;p62"/>
          <p:cNvSpPr/>
          <p:nvPr/>
        </p:nvSpPr>
        <p:spPr>
          <a:xfrm>
            <a:off x="5413133" y="3456950"/>
            <a:ext cx="6210300" cy="22773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04" name="Google Shape;704;p62"/>
          <p:cNvSpPr/>
          <p:nvPr/>
        </p:nvSpPr>
        <p:spPr>
          <a:xfrm>
            <a:off x="5596967" y="4070617"/>
            <a:ext cx="1853700" cy="1404900"/>
          </a:xfrm>
          <a:prstGeom prst="roundRect">
            <a:avLst>
              <a:gd fmla="val 11529" name="adj"/>
            </a:avLst>
          </a:prstGeom>
          <a:solidFill>
            <a:srgbClr val="EF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05" name="Google Shape;705;p62"/>
          <p:cNvSpPr/>
          <p:nvPr/>
        </p:nvSpPr>
        <p:spPr>
          <a:xfrm>
            <a:off x="7588967" y="4070617"/>
            <a:ext cx="1853700" cy="1404900"/>
          </a:xfrm>
          <a:prstGeom prst="roundRect">
            <a:avLst>
              <a:gd fmla="val 11529" name="adj"/>
            </a:avLst>
          </a:prstGeom>
          <a:solidFill>
            <a:srgbClr val="EF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06" name="Google Shape;706;p62"/>
          <p:cNvSpPr/>
          <p:nvPr/>
        </p:nvSpPr>
        <p:spPr>
          <a:xfrm>
            <a:off x="9580967" y="4070617"/>
            <a:ext cx="1853700" cy="1404900"/>
          </a:xfrm>
          <a:prstGeom prst="roundRect">
            <a:avLst>
              <a:gd fmla="val 11529" name="adj"/>
            </a:avLst>
          </a:prstGeom>
          <a:solidFill>
            <a:srgbClr val="EF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07" name="Google Shape;707;p62"/>
          <p:cNvSpPr/>
          <p:nvPr/>
        </p:nvSpPr>
        <p:spPr>
          <a:xfrm>
            <a:off x="7056988" y="4205883"/>
            <a:ext cx="273900" cy="273900"/>
          </a:xfrm>
          <a:prstGeom prst="ellipse">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08" name="Google Shape;708;p62"/>
          <p:cNvSpPr txBox="1"/>
          <p:nvPr/>
        </p:nvSpPr>
        <p:spPr>
          <a:xfrm>
            <a:off x="7085888" y="4250383"/>
            <a:ext cx="216000" cy="1848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3</a:t>
            </a:r>
            <a:endParaRPr sz="1200">
              <a:solidFill>
                <a:srgbClr val="4B0550"/>
              </a:solidFill>
              <a:latin typeface="Optimistic Text Light"/>
              <a:ea typeface="Optimistic Text Light"/>
              <a:cs typeface="Optimistic Text Light"/>
              <a:sym typeface="Optimistic Text Light"/>
            </a:endParaRPr>
          </a:p>
        </p:txBody>
      </p:sp>
      <p:sp>
        <p:nvSpPr>
          <p:cNvPr id="709" name="Google Shape;709;p62"/>
          <p:cNvSpPr/>
          <p:nvPr/>
        </p:nvSpPr>
        <p:spPr>
          <a:xfrm>
            <a:off x="9012338" y="4205883"/>
            <a:ext cx="273900" cy="273900"/>
          </a:xfrm>
          <a:prstGeom prst="ellipse">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10" name="Google Shape;710;p62"/>
          <p:cNvSpPr txBox="1"/>
          <p:nvPr/>
        </p:nvSpPr>
        <p:spPr>
          <a:xfrm>
            <a:off x="9041238" y="4250383"/>
            <a:ext cx="216000" cy="1848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2</a:t>
            </a:r>
            <a:endParaRPr sz="1200">
              <a:solidFill>
                <a:srgbClr val="4B0550"/>
              </a:solidFill>
              <a:latin typeface="Optimistic Text Light"/>
              <a:ea typeface="Optimistic Text Light"/>
              <a:cs typeface="Optimistic Text Light"/>
              <a:sym typeface="Optimistic Text Light"/>
            </a:endParaRPr>
          </a:p>
        </p:txBody>
      </p:sp>
      <p:sp>
        <p:nvSpPr>
          <p:cNvPr id="711" name="Google Shape;711;p62"/>
          <p:cNvSpPr/>
          <p:nvPr/>
        </p:nvSpPr>
        <p:spPr>
          <a:xfrm>
            <a:off x="11005522" y="4205883"/>
            <a:ext cx="273900" cy="273900"/>
          </a:xfrm>
          <a:prstGeom prst="ellipse">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12" name="Google Shape;712;p62"/>
          <p:cNvSpPr txBox="1"/>
          <p:nvPr/>
        </p:nvSpPr>
        <p:spPr>
          <a:xfrm>
            <a:off x="11034422" y="4250383"/>
            <a:ext cx="216000" cy="1848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1</a:t>
            </a:r>
            <a:endParaRPr sz="1200">
              <a:solidFill>
                <a:srgbClr val="4B0550"/>
              </a:solidFill>
              <a:latin typeface="Optimistic Text Light"/>
              <a:ea typeface="Optimistic Text Light"/>
              <a:cs typeface="Optimistic Text Light"/>
              <a:sym typeface="Optimistic Text Light"/>
            </a:endParaRPr>
          </a:p>
        </p:txBody>
      </p:sp>
      <p:sp>
        <p:nvSpPr>
          <p:cNvPr id="713" name="Google Shape;713;p62"/>
          <p:cNvSpPr txBox="1"/>
          <p:nvPr/>
        </p:nvSpPr>
        <p:spPr>
          <a:xfrm>
            <a:off x="7980325" y="2353350"/>
            <a:ext cx="3741300" cy="738900"/>
          </a:xfrm>
          <a:prstGeom prst="rect">
            <a:avLst/>
          </a:prstGeom>
          <a:noFill/>
          <a:ln>
            <a:noFill/>
          </a:ln>
        </p:spPr>
        <p:txBody>
          <a:bodyPr anchorCtr="0" anchor="t" bIns="91425" lIns="91425" spcFirstLastPara="1" rIns="91425" wrap="square" tIns="91425">
            <a:noAutofit/>
          </a:bodyPr>
          <a:lstStyle/>
          <a:p>
            <a:pPr indent="0" lvl="0" marL="0" rtl="1" algn="r">
              <a:spcBef>
                <a:spcPts val="0"/>
              </a:spcBef>
              <a:spcAft>
                <a:spcPts val="0"/>
              </a:spcAft>
              <a:buNone/>
            </a:pPr>
            <a:r>
              <a:rPr lang="en-US" sz="1200">
                <a:solidFill>
                  <a:srgbClr val="4B0550"/>
                </a:solidFill>
                <a:latin typeface="Optimistic Text"/>
                <a:ea typeface="Optimistic Text"/>
                <a:cs typeface="Optimistic Text"/>
                <a:sym typeface="Optimistic Text"/>
              </a:rPr>
              <a:t>يساعدك على إنجاز المهام بشكل أسرع، استكشاف الأفكار، تعلّم أشياء جديدة، وحلّ المشكلات، لك</a:t>
            </a:r>
            <a:r>
              <a:rPr lang="en-US" sz="1200">
                <a:solidFill>
                  <a:srgbClr val="4B0550"/>
                </a:solidFill>
                <a:latin typeface="Optimistic Text"/>
                <a:ea typeface="Optimistic Text"/>
                <a:cs typeface="Optimistic Text"/>
                <a:sym typeface="Optimistic Text"/>
              </a:rPr>
              <a:t>ن</a:t>
            </a:r>
            <a:r>
              <a:rPr lang="en-US" sz="1200">
                <a:solidFill>
                  <a:srgbClr val="4B0550"/>
                </a:solidFill>
                <a:latin typeface="Optimistic Text"/>
                <a:ea typeface="Optimistic Text"/>
                <a:cs typeface="Optimistic Text"/>
                <a:sym typeface="Optimistic Text"/>
              </a:rPr>
              <a:t> الإبداع، والحُكم،والتوجيه يبقون من مسؤوليتك أنت.</a:t>
            </a:r>
            <a:endParaRPr sz="1200">
              <a:solidFill>
                <a:srgbClr val="4B0550"/>
              </a:solidFill>
              <a:latin typeface="Optimistic Text"/>
              <a:ea typeface="Optimistic Text"/>
              <a:cs typeface="Optimistic Text"/>
              <a:sym typeface="Optimistic Text"/>
            </a:endParaRPr>
          </a:p>
        </p:txBody>
      </p:sp>
      <p:sp>
        <p:nvSpPr>
          <p:cNvPr id="714" name="Google Shape;714;p62"/>
          <p:cNvSpPr txBox="1"/>
          <p:nvPr/>
        </p:nvSpPr>
        <p:spPr>
          <a:xfrm>
            <a:off x="7804950" y="892225"/>
            <a:ext cx="3916800" cy="1346100"/>
          </a:xfrm>
          <a:prstGeom prst="rect">
            <a:avLst/>
          </a:prstGeom>
          <a:noFill/>
          <a:ln>
            <a:noFill/>
          </a:ln>
        </p:spPr>
        <p:txBody>
          <a:bodyPr anchorCtr="0" anchor="t" bIns="91425" lIns="91425" spcFirstLastPara="1" rIns="91425" wrap="square" tIns="91425">
            <a:noAutofit/>
          </a:bodyPr>
          <a:lstStyle/>
          <a:p>
            <a:pPr indent="0" lvl="0" marL="0" rtl="1" algn="r">
              <a:spcBef>
                <a:spcPts val="0"/>
              </a:spcBef>
              <a:spcAft>
                <a:spcPts val="0"/>
              </a:spcAft>
              <a:buNone/>
            </a:pPr>
            <a:r>
              <a:rPr lang="en-US" sz="4000">
                <a:solidFill>
                  <a:srgbClr val="4B0550"/>
                </a:solidFill>
                <a:latin typeface="Optimistic Text"/>
                <a:ea typeface="Optimistic Text"/>
                <a:cs typeface="Optimistic Text"/>
                <a:sym typeface="Optimistic Text"/>
              </a:rPr>
              <a:t>الذكاء الاصطناعي هو أداة داعمة لك.</a:t>
            </a:r>
            <a:endParaRPr sz="4000">
              <a:solidFill>
                <a:srgbClr val="4B0550"/>
              </a:solidFill>
              <a:latin typeface="Optimistic Text"/>
              <a:ea typeface="Optimistic Text"/>
              <a:cs typeface="Optimistic Text"/>
              <a:sym typeface="Optimistic Text"/>
            </a:endParaRPr>
          </a:p>
        </p:txBody>
      </p:sp>
      <p:sp>
        <p:nvSpPr>
          <p:cNvPr id="715" name="Google Shape;715;p62"/>
          <p:cNvSpPr txBox="1"/>
          <p:nvPr/>
        </p:nvSpPr>
        <p:spPr>
          <a:xfrm>
            <a:off x="6325350" y="3592450"/>
            <a:ext cx="5139900" cy="356400"/>
          </a:xfrm>
          <a:prstGeom prst="rect">
            <a:avLst/>
          </a:prstGeom>
          <a:noFill/>
          <a:ln>
            <a:noFill/>
          </a:ln>
        </p:spPr>
        <p:txBody>
          <a:bodyPr anchorCtr="0" anchor="t" bIns="91425" lIns="91425" spcFirstLastPara="1" rIns="91425" wrap="square" tIns="91425">
            <a:noAutofit/>
          </a:bodyPr>
          <a:lstStyle/>
          <a:p>
            <a:pPr indent="0" lvl="0" marL="0" rtl="1" algn="r">
              <a:spcBef>
                <a:spcPts val="0"/>
              </a:spcBef>
              <a:spcAft>
                <a:spcPts val="0"/>
              </a:spcAft>
              <a:buNone/>
            </a:pPr>
            <a:r>
              <a:rPr b="1" lang="en-US" sz="1200">
                <a:solidFill>
                  <a:srgbClr val="4B0550"/>
                </a:solidFill>
                <a:latin typeface="Optimistic Text"/>
                <a:ea typeface="Optimistic Text"/>
                <a:cs typeface="Optimistic Text"/>
                <a:sym typeface="Optimistic Text"/>
              </a:rPr>
              <a:t>فكّر بالذكاء الاصطناعي كأحد الأدوات الموجودة في صندوق أدواتك</a:t>
            </a:r>
            <a:endParaRPr b="1" sz="1200">
              <a:solidFill>
                <a:srgbClr val="4B0550"/>
              </a:solidFill>
              <a:latin typeface="Optimistic Text"/>
              <a:ea typeface="Optimistic Text"/>
              <a:cs typeface="Optimistic Text"/>
              <a:sym typeface="Optimistic Text"/>
            </a:endParaRPr>
          </a:p>
        </p:txBody>
      </p:sp>
      <p:sp>
        <p:nvSpPr>
          <p:cNvPr id="716" name="Google Shape;716;p62"/>
          <p:cNvSpPr txBox="1"/>
          <p:nvPr/>
        </p:nvSpPr>
        <p:spPr>
          <a:xfrm>
            <a:off x="9853200" y="4502399"/>
            <a:ext cx="1397100" cy="880800"/>
          </a:xfrm>
          <a:prstGeom prst="rect">
            <a:avLst/>
          </a:prstGeom>
          <a:noFill/>
          <a:ln>
            <a:noFill/>
          </a:ln>
        </p:spPr>
        <p:txBody>
          <a:bodyPr anchorCtr="0" anchor="t" bIns="91425" lIns="91425" spcFirstLastPara="1" rIns="91425" wrap="square" tIns="91425">
            <a:noAutofit/>
          </a:bodyPr>
          <a:lstStyle/>
          <a:p>
            <a:pPr indent="0" lvl="0" marL="0" rtl="1" algn="r">
              <a:spcBef>
                <a:spcPts val="0"/>
              </a:spcBef>
              <a:spcAft>
                <a:spcPts val="0"/>
              </a:spcAft>
              <a:buNone/>
            </a:pPr>
            <a:r>
              <a:rPr lang="en-US" sz="1200">
                <a:solidFill>
                  <a:srgbClr val="4B0550"/>
                </a:solidFill>
                <a:latin typeface="Optimistic Text"/>
                <a:ea typeface="Optimistic Text"/>
                <a:cs typeface="Optimistic Text"/>
                <a:sym typeface="Optimistic Text"/>
              </a:rPr>
              <a:t>الذكاء الاصطناعي يساعدك على تطوير عملك، وليس القيام به بدلاً عنك</a:t>
            </a:r>
            <a:endParaRPr sz="1200">
              <a:solidFill>
                <a:srgbClr val="4B0550"/>
              </a:solidFill>
              <a:latin typeface="Optimistic Text"/>
              <a:ea typeface="Optimistic Text"/>
              <a:cs typeface="Optimistic Text"/>
              <a:sym typeface="Optimistic Text"/>
            </a:endParaRPr>
          </a:p>
        </p:txBody>
      </p:sp>
      <p:sp>
        <p:nvSpPr>
          <p:cNvPr id="717" name="Google Shape;717;p62"/>
          <p:cNvSpPr txBox="1"/>
          <p:nvPr/>
        </p:nvSpPr>
        <p:spPr>
          <a:xfrm>
            <a:off x="7738200" y="4525525"/>
            <a:ext cx="1548000" cy="880800"/>
          </a:xfrm>
          <a:prstGeom prst="rect">
            <a:avLst/>
          </a:prstGeom>
          <a:noFill/>
          <a:ln>
            <a:noFill/>
          </a:ln>
        </p:spPr>
        <p:txBody>
          <a:bodyPr anchorCtr="0" anchor="t" bIns="91425" lIns="91425" spcFirstLastPara="1" rIns="91425" wrap="square" tIns="91425">
            <a:noAutofit/>
          </a:bodyPr>
          <a:lstStyle/>
          <a:p>
            <a:pPr indent="0" lvl="0" marL="0" rtl="1" algn="r">
              <a:spcBef>
                <a:spcPts val="0"/>
              </a:spcBef>
              <a:spcAft>
                <a:spcPts val="0"/>
              </a:spcAft>
              <a:buClr>
                <a:schemeClr val="dk1"/>
              </a:buClr>
              <a:buSzPts val="1100"/>
              <a:buFont typeface="Arial"/>
              <a:buNone/>
            </a:pPr>
            <a:r>
              <a:rPr lang="en-US" sz="1200">
                <a:solidFill>
                  <a:srgbClr val="4B0550"/>
                </a:solidFill>
                <a:latin typeface="Optimistic Text"/>
                <a:ea typeface="Optimistic Text"/>
                <a:cs typeface="Optimistic Text"/>
                <a:sym typeface="Optimistic Text"/>
              </a:rPr>
              <a:t>تبقى أنت صاحب القرار، من خلال طرح الأسئلة، مراجعة النتائج، واتخاذ القرارات</a:t>
            </a:r>
            <a:endParaRPr sz="1200">
              <a:solidFill>
                <a:srgbClr val="4B0550"/>
              </a:solidFill>
              <a:latin typeface="Optimistic Text"/>
              <a:ea typeface="Optimistic Text"/>
              <a:cs typeface="Optimistic Text"/>
              <a:sym typeface="Optimistic Text"/>
            </a:endParaRPr>
          </a:p>
        </p:txBody>
      </p:sp>
      <p:sp>
        <p:nvSpPr>
          <p:cNvPr id="718" name="Google Shape;718;p62"/>
          <p:cNvSpPr txBox="1"/>
          <p:nvPr/>
        </p:nvSpPr>
        <p:spPr>
          <a:xfrm>
            <a:off x="5687250" y="4525525"/>
            <a:ext cx="1643700" cy="738900"/>
          </a:xfrm>
          <a:prstGeom prst="rect">
            <a:avLst/>
          </a:prstGeom>
          <a:noFill/>
          <a:ln>
            <a:noFill/>
          </a:ln>
        </p:spPr>
        <p:txBody>
          <a:bodyPr anchorCtr="0" anchor="t" bIns="91425" lIns="91425" spcFirstLastPara="1" rIns="91425" wrap="square" tIns="91425">
            <a:noAutofit/>
          </a:bodyPr>
          <a:lstStyle/>
          <a:p>
            <a:pPr indent="0" lvl="0" marL="0" rtl="1" algn="r">
              <a:spcBef>
                <a:spcPts val="0"/>
              </a:spcBef>
              <a:spcAft>
                <a:spcPts val="0"/>
              </a:spcAft>
              <a:buClr>
                <a:schemeClr val="dk1"/>
              </a:buClr>
              <a:buSzPts val="1100"/>
              <a:buFont typeface="Arial"/>
              <a:buNone/>
            </a:pPr>
            <a:r>
              <a:rPr lang="en-US" sz="1200">
                <a:solidFill>
                  <a:srgbClr val="4B0550"/>
                </a:solidFill>
                <a:latin typeface="Optimistic Text"/>
                <a:ea typeface="Optimistic Text"/>
                <a:cs typeface="Optimistic Text"/>
                <a:sym typeface="Optimistic Text"/>
              </a:rPr>
              <a:t>تبقى مهاراتك مثل التفكير، الإبداع، التعاطف، والقيادة هي الأساس</a:t>
            </a:r>
            <a:endParaRPr sz="1200">
              <a:solidFill>
                <a:srgbClr val="4B0550"/>
              </a:solidFill>
              <a:latin typeface="Optimistic Text"/>
              <a:ea typeface="Optimistic Text"/>
              <a:cs typeface="Optimistic Text"/>
              <a:sym typeface="Optimistic Text"/>
            </a:endParaRPr>
          </a:p>
          <a:p>
            <a:pPr indent="0" lvl="0" marL="0" rtl="0" algn="r">
              <a:spcBef>
                <a:spcPts val="0"/>
              </a:spcBef>
              <a:spcAft>
                <a:spcPts val="0"/>
              </a:spcAft>
              <a:buNone/>
            </a:pPr>
            <a:r>
              <a:t/>
            </a:r>
            <a:endParaRPr sz="1200">
              <a:solidFill>
                <a:srgbClr val="4B0550"/>
              </a:solidFill>
              <a:latin typeface="Optimistic Text"/>
              <a:ea typeface="Optimistic Text"/>
              <a:cs typeface="Optimistic Text"/>
              <a:sym typeface="Optimistic Text"/>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2" name="Shape 722"/>
        <p:cNvGrpSpPr/>
        <p:nvPr/>
      </p:nvGrpSpPr>
      <p:grpSpPr>
        <a:xfrm>
          <a:off x="0" y="0"/>
          <a:ext cx="0" cy="0"/>
          <a:chOff x="0" y="0"/>
          <a:chExt cx="0" cy="0"/>
        </a:xfrm>
      </p:grpSpPr>
      <p:sp>
        <p:nvSpPr>
          <p:cNvPr id="723" name="Google Shape;723;p63"/>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24" name="Google Shape;724;p63"/>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25" name="Google Shape;725;p63"/>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726" name="Google Shape;726;p63" title="Discover.png"/>
          <p:cNvPicPr preferRelativeResize="0"/>
          <p:nvPr/>
        </p:nvPicPr>
        <p:blipFill>
          <a:blip r:embed="rId3">
            <a:alphaModFix/>
          </a:blip>
          <a:stretch>
            <a:fillRect/>
          </a:stretch>
        </p:blipFill>
        <p:spPr>
          <a:xfrm>
            <a:off x="5625067" y="2234864"/>
            <a:ext cx="943467" cy="589672"/>
          </a:xfrm>
          <a:prstGeom prst="rect">
            <a:avLst/>
          </a:prstGeom>
          <a:noFill/>
          <a:ln>
            <a:noFill/>
          </a:ln>
        </p:spPr>
      </p:pic>
      <p:sp>
        <p:nvSpPr>
          <p:cNvPr id="727" name="Google Shape;727;p63"/>
          <p:cNvSpPr txBox="1"/>
          <p:nvPr>
            <p:ph type="title"/>
          </p:nvPr>
        </p:nvSpPr>
        <p:spPr>
          <a:xfrm>
            <a:off x="3420601" y="3429000"/>
            <a:ext cx="5350800" cy="14904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ماذا ستكتشف</a:t>
            </a:r>
            <a:endParaRPr b="1" sz="4800">
              <a:solidFill>
                <a:srgbClr val="4B0550"/>
              </a:solidFill>
              <a:latin typeface="Optimistic Display"/>
              <a:ea typeface="Optimistic Display"/>
              <a:cs typeface="Optimistic Display"/>
              <a:sym typeface="Optimistic Display"/>
            </a:endParaRPr>
          </a:p>
          <a:p>
            <a:pPr indent="0" lvl="0" marL="12700" rtl="0" algn="ctr">
              <a:lnSpc>
                <a:spcPct val="10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 اليوم</a:t>
            </a:r>
            <a:endParaRPr b="1" sz="48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1" name="Shape 731"/>
        <p:cNvGrpSpPr/>
        <p:nvPr/>
      </p:nvGrpSpPr>
      <p:grpSpPr>
        <a:xfrm>
          <a:off x="0" y="0"/>
          <a:ext cx="0" cy="0"/>
          <a:chOff x="0" y="0"/>
          <a:chExt cx="0" cy="0"/>
        </a:xfrm>
      </p:grpSpPr>
      <p:pic>
        <p:nvPicPr>
          <p:cNvPr id="732" name="Google Shape;732;p64" title="Adventure Boy.png"/>
          <p:cNvPicPr preferRelativeResize="0"/>
          <p:nvPr/>
        </p:nvPicPr>
        <p:blipFill rotWithShape="1">
          <a:blip r:embed="rId3">
            <a:alphaModFix/>
          </a:blip>
          <a:srcRect b="12062" l="40833" r="24685" t="25632"/>
          <a:stretch/>
        </p:blipFill>
        <p:spPr>
          <a:xfrm>
            <a:off x="469725" y="466733"/>
            <a:ext cx="5628300" cy="5700600"/>
          </a:xfrm>
          <a:prstGeom prst="roundRect">
            <a:avLst>
              <a:gd fmla="val 3598" name="adj"/>
            </a:avLst>
          </a:prstGeom>
          <a:noFill/>
          <a:ln>
            <a:noFill/>
          </a:ln>
        </p:spPr>
      </p:pic>
      <p:sp>
        <p:nvSpPr>
          <p:cNvPr id="733" name="Google Shape;733;p64"/>
          <p:cNvSpPr txBox="1"/>
          <p:nvPr/>
        </p:nvSpPr>
        <p:spPr>
          <a:xfrm>
            <a:off x="469400" y="466733"/>
            <a:ext cx="1874700" cy="2067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US" sz="600">
                <a:solidFill>
                  <a:srgbClr val="4B0550"/>
                </a:solidFill>
                <a:latin typeface="Optimistic Display"/>
                <a:ea typeface="Optimistic Display"/>
                <a:cs typeface="Optimistic Display"/>
                <a:sym typeface="Optimistic Display"/>
              </a:rPr>
              <a:t>OPENING &amp; ICEBREAKER</a:t>
            </a:r>
            <a:endParaRPr b="1" sz="600">
              <a:solidFill>
                <a:srgbClr val="4B0550"/>
              </a:solidFill>
              <a:latin typeface="Optimistic Display"/>
              <a:ea typeface="Optimistic Display"/>
              <a:cs typeface="Optimistic Display"/>
              <a:sym typeface="Optimistic Display"/>
            </a:endParaRPr>
          </a:p>
        </p:txBody>
      </p:sp>
      <p:sp>
        <p:nvSpPr>
          <p:cNvPr id="734" name="Google Shape;734;p64"/>
          <p:cNvSpPr/>
          <p:nvPr/>
        </p:nvSpPr>
        <p:spPr>
          <a:xfrm>
            <a:off x="10071444" y="4169306"/>
            <a:ext cx="1667100" cy="1000200"/>
          </a:xfrm>
          <a:prstGeom prst="roundRect">
            <a:avLst>
              <a:gd fmla="val 9920" name="adj"/>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35" name="Google Shape;735;p64"/>
          <p:cNvSpPr/>
          <p:nvPr/>
        </p:nvSpPr>
        <p:spPr>
          <a:xfrm>
            <a:off x="10040488" y="4138350"/>
            <a:ext cx="1667100" cy="1000200"/>
          </a:xfrm>
          <a:prstGeom prst="roundRect">
            <a:avLst>
              <a:gd fmla="val 9920"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36" name="Google Shape;736;p64"/>
          <p:cNvSpPr/>
          <p:nvPr/>
        </p:nvSpPr>
        <p:spPr>
          <a:xfrm>
            <a:off x="8320994" y="4169306"/>
            <a:ext cx="1667100" cy="1000200"/>
          </a:xfrm>
          <a:prstGeom prst="roundRect">
            <a:avLst>
              <a:gd fmla="val 9920" name="adj"/>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37" name="Google Shape;737;p64"/>
          <p:cNvSpPr/>
          <p:nvPr/>
        </p:nvSpPr>
        <p:spPr>
          <a:xfrm>
            <a:off x="8290038" y="4138350"/>
            <a:ext cx="1667100" cy="1000200"/>
          </a:xfrm>
          <a:prstGeom prst="roundRect">
            <a:avLst>
              <a:gd fmla="val 9920"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38" name="Google Shape;738;p64"/>
          <p:cNvSpPr/>
          <p:nvPr/>
        </p:nvSpPr>
        <p:spPr>
          <a:xfrm>
            <a:off x="6570544" y="4169306"/>
            <a:ext cx="1667100" cy="1000200"/>
          </a:xfrm>
          <a:prstGeom prst="roundRect">
            <a:avLst>
              <a:gd fmla="val 9920" name="adj"/>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39" name="Google Shape;739;p64"/>
          <p:cNvSpPr/>
          <p:nvPr/>
        </p:nvSpPr>
        <p:spPr>
          <a:xfrm>
            <a:off x="6539588" y="4138350"/>
            <a:ext cx="1667100" cy="1000200"/>
          </a:xfrm>
          <a:prstGeom prst="roundRect">
            <a:avLst>
              <a:gd fmla="val 9920"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40" name="Google Shape;740;p64"/>
          <p:cNvSpPr/>
          <p:nvPr/>
        </p:nvSpPr>
        <p:spPr>
          <a:xfrm>
            <a:off x="10071444" y="3067056"/>
            <a:ext cx="1667100" cy="1000200"/>
          </a:xfrm>
          <a:prstGeom prst="roundRect">
            <a:avLst>
              <a:gd fmla="val 9920" name="adj"/>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41" name="Google Shape;741;p64"/>
          <p:cNvSpPr/>
          <p:nvPr/>
        </p:nvSpPr>
        <p:spPr>
          <a:xfrm>
            <a:off x="10040488" y="3036100"/>
            <a:ext cx="1667100" cy="1000200"/>
          </a:xfrm>
          <a:prstGeom prst="roundRect">
            <a:avLst>
              <a:gd fmla="val 9920"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42" name="Google Shape;742;p64"/>
          <p:cNvSpPr/>
          <p:nvPr/>
        </p:nvSpPr>
        <p:spPr>
          <a:xfrm>
            <a:off x="8320994" y="3067056"/>
            <a:ext cx="1667100" cy="1000200"/>
          </a:xfrm>
          <a:prstGeom prst="roundRect">
            <a:avLst>
              <a:gd fmla="val 9920" name="adj"/>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43" name="Google Shape;743;p64"/>
          <p:cNvSpPr/>
          <p:nvPr/>
        </p:nvSpPr>
        <p:spPr>
          <a:xfrm>
            <a:off x="8290038" y="3036100"/>
            <a:ext cx="1667100" cy="1000200"/>
          </a:xfrm>
          <a:prstGeom prst="roundRect">
            <a:avLst>
              <a:gd fmla="val 9920"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44" name="Google Shape;744;p64"/>
          <p:cNvSpPr/>
          <p:nvPr/>
        </p:nvSpPr>
        <p:spPr>
          <a:xfrm>
            <a:off x="6570544" y="3067056"/>
            <a:ext cx="1667100" cy="1000200"/>
          </a:xfrm>
          <a:prstGeom prst="roundRect">
            <a:avLst>
              <a:gd fmla="val 9920" name="adj"/>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745" name="Google Shape;745;p64"/>
          <p:cNvSpPr/>
          <p:nvPr/>
        </p:nvSpPr>
        <p:spPr>
          <a:xfrm>
            <a:off x="6539588" y="3036100"/>
            <a:ext cx="1667100" cy="1000200"/>
          </a:xfrm>
          <a:prstGeom prst="roundRect">
            <a:avLst>
              <a:gd fmla="val 9920"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746" name="Google Shape;746;p64" title="Asset 57.png"/>
          <p:cNvPicPr preferRelativeResize="0"/>
          <p:nvPr/>
        </p:nvPicPr>
        <p:blipFill>
          <a:blip r:embed="rId4">
            <a:alphaModFix/>
          </a:blip>
          <a:stretch>
            <a:fillRect/>
          </a:stretch>
        </p:blipFill>
        <p:spPr>
          <a:xfrm>
            <a:off x="6672836" y="4242278"/>
            <a:ext cx="363405" cy="379017"/>
          </a:xfrm>
          <a:prstGeom prst="rect">
            <a:avLst/>
          </a:prstGeom>
          <a:noFill/>
          <a:ln>
            <a:noFill/>
          </a:ln>
        </p:spPr>
      </p:pic>
      <p:pic>
        <p:nvPicPr>
          <p:cNvPr id="747" name="Google Shape;747;p64" title="Asset 62.png"/>
          <p:cNvPicPr preferRelativeResize="0"/>
          <p:nvPr/>
        </p:nvPicPr>
        <p:blipFill>
          <a:blip r:embed="rId5">
            <a:alphaModFix/>
          </a:blip>
          <a:stretch>
            <a:fillRect/>
          </a:stretch>
        </p:blipFill>
        <p:spPr>
          <a:xfrm>
            <a:off x="10184316" y="4231339"/>
            <a:ext cx="372078" cy="372078"/>
          </a:xfrm>
          <a:prstGeom prst="rect">
            <a:avLst/>
          </a:prstGeom>
          <a:noFill/>
          <a:ln>
            <a:noFill/>
          </a:ln>
        </p:spPr>
      </p:pic>
      <p:pic>
        <p:nvPicPr>
          <p:cNvPr id="748" name="Google Shape;748;p64" title="Asset 63.png"/>
          <p:cNvPicPr preferRelativeResize="0"/>
          <p:nvPr/>
        </p:nvPicPr>
        <p:blipFill>
          <a:blip r:embed="rId6">
            <a:alphaModFix/>
          </a:blip>
          <a:stretch>
            <a:fillRect/>
          </a:stretch>
        </p:blipFill>
        <p:spPr>
          <a:xfrm>
            <a:off x="8409263" y="3140042"/>
            <a:ext cx="401567" cy="410240"/>
          </a:xfrm>
          <a:prstGeom prst="rect">
            <a:avLst/>
          </a:prstGeom>
          <a:noFill/>
          <a:ln>
            <a:noFill/>
          </a:ln>
        </p:spPr>
      </p:pic>
      <p:pic>
        <p:nvPicPr>
          <p:cNvPr id="749" name="Google Shape;749;p64" title="Asset 61.png"/>
          <p:cNvPicPr preferRelativeResize="0"/>
          <p:nvPr/>
        </p:nvPicPr>
        <p:blipFill>
          <a:blip r:embed="rId7">
            <a:alphaModFix/>
          </a:blip>
          <a:stretch>
            <a:fillRect/>
          </a:stretch>
        </p:blipFill>
        <p:spPr>
          <a:xfrm>
            <a:off x="8519589" y="4244447"/>
            <a:ext cx="309631" cy="374680"/>
          </a:xfrm>
          <a:prstGeom prst="rect">
            <a:avLst/>
          </a:prstGeom>
          <a:noFill/>
          <a:ln>
            <a:noFill/>
          </a:ln>
        </p:spPr>
      </p:pic>
      <p:pic>
        <p:nvPicPr>
          <p:cNvPr id="750" name="Google Shape;750;p64" title="Asset 60.png"/>
          <p:cNvPicPr preferRelativeResize="0"/>
          <p:nvPr/>
        </p:nvPicPr>
        <p:blipFill>
          <a:blip r:embed="rId8">
            <a:alphaModFix/>
          </a:blip>
          <a:stretch>
            <a:fillRect/>
          </a:stretch>
        </p:blipFill>
        <p:spPr>
          <a:xfrm>
            <a:off x="10219980" y="3160487"/>
            <a:ext cx="313101" cy="313101"/>
          </a:xfrm>
          <a:prstGeom prst="rect">
            <a:avLst/>
          </a:prstGeom>
          <a:noFill/>
          <a:ln>
            <a:noFill/>
          </a:ln>
        </p:spPr>
      </p:pic>
      <p:pic>
        <p:nvPicPr>
          <p:cNvPr id="751" name="Google Shape;751;p64" title="Asset 59.png"/>
          <p:cNvPicPr preferRelativeResize="0"/>
          <p:nvPr/>
        </p:nvPicPr>
        <p:blipFill>
          <a:blip r:embed="rId9">
            <a:alphaModFix/>
          </a:blip>
          <a:stretch>
            <a:fillRect/>
          </a:stretch>
        </p:blipFill>
        <p:spPr>
          <a:xfrm>
            <a:off x="6723138" y="3195975"/>
            <a:ext cx="313101" cy="298356"/>
          </a:xfrm>
          <a:prstGeom prst="rect">
            <a:avLst/>
          </a:prstGeom>
          <a:noFill/>
          <a:ln>
            <a:noFill/>
          </a:ln>
        </p:spPr>
      </p:pic>
      <p:sp>
        <p:nvSpPr>
          <p:cNvPr id="752" name="Google Shape;752;p64"/>
          <p:cNvSpPr txBox="1"/>
          <p:nvPr/>
        </p:nvSpPr>
        <p:spPr>
          <a:xfrm>
            <a:off x="6885398" y="1401975"/>
            <a:ext cx="4822200" cy="12441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b="1" lang="en-US" sz="4000">
                <a:solidFill>
                  <a:srgbClr val="4B0550"/>
                </a:solidFill>
                <a:latin typeface="Optimistic Text"/>
                <a:ea typeface="Optimistic Text"/>
                <a:cs typeface="Optimistic Text"/>
                <a:sym typeface="Optimistic Text"/>
              </a:rPr>
              <a:t>أنت ذاهب في رحلة مع الذكاء الاصطناعي!</a:t>
            </a:r>
            <a:endParaRPr b="1" sz="4000">
              <a:solidFill>
                <a:srgbClr val="4B0550"/>
              </a:solidFill>
              <a:latin typeface="Optimistic Text"/>
              <a:ea typeface="Optimistic Text"/>
              <a:cs typeface="Optimistic Text"/>
              <a:sym typeface="Optimistic Text"/>
            </a:endParaRPr>
          </a:p>
        </p:txBody>
      </p:sp>
      <p:sp>
        <p:nvSpPr>
          <p:cNvPr id="753" name="Google Shape;753;p64"/>
          <p:cNvSpPr txBox="1"/>
          <p:nvPr/>
        </p:nvSpPr>
        <p:spPr>
          <a:xfrm>
            <a:off x="6708875" y="3596263"/>
            <a:ext cx="1369500" cy="348600"/>
          </a:xfrm>
          <a:prstGeom prst="rect">
            <a:avLst/>
          </a:prstGeom>
          <a:noFill/>
          <a:ln>
            <a:noFill/>
          </a:ln>
        </p:spPr>
        <p:txBody>
          <a:bodyPr anchorCtr="0" anchor="t" bIns="0" lIns="0" spcFirstLastPara="1" rIns="0" wrap="square" tIns="12700">
            <a:spAutoFit/>
          </a:bodyPr>
          <a:lstStyle/>
          <a:p>
            <a:pPr indent="0" lvl="0" marL="12700" rtl="1" algn="r">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اكتشف ما هو حقيقي وما هو مُولَّد بالذكاء الاصطناعي</a:t>
            </a:r>
            <a:endParaRPr sz="1000">
              <a:solidFill>
                <a:srgbClr val="4B0550"/>
              </a:solidFill>
              <a:latin typeface="Optimistic Text"/>
              <a:ea typeface="Optimistic Text"/>
              <a:cs typeface="Optimistic Text"/>
              <a:sym typeface="Optimistic Text"/>
            </a:endParaRPr>
          </a:p>
        </p:txBody>
      </p:sp>
      <p:sp>
        <p:nvSpPr>
          <p:cNvPr id="754" name="Google Shape;754;p64"/>
          <p:cNvSpPr txBox="1"/>
          <p:nvPr/>
        </p:nvSpPr>
        <p:spPr>
          <a:xfrm>
            <a:off x="5934666" y="3177700"/>
            <a:ext cx="2143800" cy="417000"/>
          </a:xfrm>
          <a:prstGeom prst="rect">
            <a:avLst/>
          </a:prstGeom>
          <a:noFill/>
          <a:ln>
            <a:noFill/>
          </a:ln>
        </p:spPr>
        <p:txBody>
          <a:bodyPr anchorCtr="0" anchor="t" bIns="0" lIns="0" spcFirstLastPara="1" rIns="0" wrap="square" tIns="12700">
            <a:spAutoFit/>
          </a:bodyPr>
          <a:lstStyle/>
          <a:p>
            <a:pPr indent="0" lvl="0" marL="12700" rtl="0"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محقق الذكاء </a:t>
            </a:r>
            <a:endParaRPr b="1" sz="1200">
              <a:solidFill>
                <a:srgbClr val="4B0550"/>
              </a:solidFill>
              <a:latin typeface="Optimistic Text"/>
              <a:ea typeface="Optimistic Text"/>
              <a:cs typeface="Optimistic Text"/>
              <a:sym typeface="Optimistic Text"/>
            </a:endParaRPr>
          </a:p>
          <a:p>
            <a:pPr indent="0" lvl="0" marL="12700" rtl="0"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الاصطناعي</a:t>
            </a:r>
            <a:endParaRPr b="1" sz="1200">
              <a:solidFill>
                <a:srgbClr val="4B0550"/>
              </a:solidFill>
              <a:latin typeface="Optimistic Text"/>
              <a:ea typeface="Optimistic Text"/>
              <a:cs typeface="Optimistic Text"/>
              <a:sym typeface="Optimistic Text"/>
            </a:endParaRPr>
          </a:p>
        </p:txBody>
      </p:sp>
      <p:sp>
        <p:nvSpPr>
          <p:cNvPr id="755" name="Google Shape;755;p64"/>
          <p:cNvSpPr txBox="1"/>
          <p:nvPr/>
        </p:nvSpPr>
        <p:spPr>
          <a:xfrm>
            <a:off x="8854007" y="3628775"/>
            <a:ext cx="953100" cy="348600"/>
          </a:xfrm>
          <a:prstGeom prst="rect">
            <a:avLst/>
          </a:prstGeom>
          <a:noFill/>
          <a:ln>
            <a:noFill/>
          </a:ln>
        </p:spPr>
        <p:txBody>
          <a:bodyPr anchorCtr="0" anchor="t" bIns="0" lIns="0" spcFirstLastPara="1" rIns="0" wrap="square" tIns="12700">
            <a:spAutoFit/>
          </a:bodyPr>
          <a:lstStyle/>
          <a:p>
            <a:pPr indent="0" lvl="0" marL="12700" rtl="0" algn="r">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اكتشف كيف يتعلم الذكاء الاصطناعي</a:t>
            </a:r>
            <a:endParaRPr sz="1000">
              <a:solidFill>
                <a:srgbClr val="4B0550"/>
              </a:solidFill>
              <a:latin typeface="Optimistic Text"/>
              <a:ea typeface="Optimistic Text"/>
              <a:cs typeface="Optimistic Text"/>
              <a:sym typeface="Optimistic Text"/>
            </a:endParaRPr>
          </a:p>
        </p:txBody>
      </p:sp>
      <p:sp>
        <p:nvSpPr>
          <p:cNvPr id="756" name="Google Shape;756;p64"/>
          <p:cNvSpPr txBox="1"/>
          <p:nvPr/>
        </p:nvSpPr>
        <p:spPr>
          <a:xfrm>
            <a:off x="7846294" y="3145200"/>
            <a:ext cx="1960800" cy="417000"/>
          </a:xfrm>
          <a:prstGeom prst="rect">
            <a:avLst/>
          </a:prstGeom>
          <a:noFill/>
          <a:ln>
            <a:noFill/>
          </a:ln>
        </p:spPr>
        <p:txBody>
          <a:bodyPr anchorCtr="0" anchor="t" bIns="0" lIns="0" spcFirstLastPara="1" rIns="0" wrap="square" tIns="12700">
            <a:spAutoFit/>
          </a:bodyPr>
          <a:lstStyle/>
          <a:p>
            <a:pPr indent="0" lvl="0" marL="12700" rtl="0"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دماغ الذكاء</a:t>
            </a:r>
            <a:endParaRPr b="1" sz="1200">
              <a:solidFill>
                <a:srgbClr val="4B0550"/>
              </a:solidFill>
              <a:latin typeface="Optimistic Text"/>
              <a:ea typeface="Optimistic Text"/>
              <a:cs typeface="Optimistic Text"/>
              <a:sym typeface="Optimistic Text"/>
            </a:endParaRPr>
          </a:p>
          <a:p>
            <a:pPr indent="0" lvl="0" marL="12700" rtl="0"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 الاصطناعي</a:t>
            </a:r>
            <a:endParaRPr sz="1200">
              <a:solidFill>
                <a:srgbClr val="4B0550"/>
              </a:solidFill>
              <a:latin typeface="Optimistic Text"/>
              <a:ea typeface="Optimistic Text"/>
              <a:cs typeface="Optimistic Text"/>
              <a:sym typeface="Optimistic Text"/>
            </a:endParaRPr>
          </a:p>
        </p:txBody>
      </p:sp>
      <p:sp>
        <p:nvSpPr>
          <p:cNvPr id="757" name="Google Shape;757;p64"/>
          <p:cNvSpPr txBox="1"/>
          <p:nvPr/>
        </p:nvSpPr>
        <p:spPr>
          <a:xfrm>
            <a:off x="10611593" y="3597188"/>
            <a:ext cx="953100" cy="348600"/>
          </a:xfrm>
          <a:prstGeom prst="rect">
            <a:avLst/>
          </a:prstGeom>
          <a:noFill/>
          <a:ln>
            <a:noFill/>
          </a:ln>
        </p:spPr>
        <p:txBody>
          <a:bodyPr anchorCtr="0" anchor="t" bIns="0" lIns="0" spcFirstLastPara="1" rIns="0" wrap="square" tIns="12700">
            <a:spAutoFit/>
          </a:bodyPr>
          <a:lstStyle/>
          <a:p>
            <a:pPr indent="0" lvl="0" marL="12700" rtl="0" algn="r">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ابتكر شيئًا باستخدام الذكاء الاصطناعي</a:t>
            </a:r>
            <a:endParaRPr sz="1000">
              <a:solidFill>
                <a:srgbClr val="4B0550"/>
              </a:solidFill>
              <a:latin typeface="Optimistic Text"/>
              <a:ea typeface="Optimistic Text"/>
              <a:cs typeface="Optimistic Text"/>
              <a:sym typeface="Optimistic Text"/>
            </a:endParaRPr>
          </a:p>
        </p:txBody>
      </p:sp>
      <p:sp>
        <p:nvSpPr>
          <p:cNvPr id="758" name="Google Shape;758;p64"/>
          <p:cNvSpPr txBox="1"/>
          <p:nvPr/>
        </p:nvSpPr>
        <p:spPr>
          <a:xfrm>
            <a:off x="10361996" y="3176777"/>
            <a:ext cx="1201200" cy="417000"/>
          </a:xfrm>
          <a:prstGeom prst="rect">
            <a:avLst/>
          </a:prstGeom>
          <a:noFill/>
          <a:ln>
            <a:noFill/>
          </a:ln>
        </p:spPr>
        <p:txBody>
          <a:bodyPr anchorCtr="0" anchor="t" bIns="0" lIns="0" spcFirstLastPara="1" rIns="0" wrap="square" tIns="12700">
            <a:spAutoFit/>
          </a:bodyPr>
          <a:lstStyle/>
          <a:p>
            <a:pPr indent="0" lvl="0" marL="12700" rtl="0"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مبدع الذكاء الاصطناعي</a:t>
            </a:r>
            <a:endParaRPr sz="1200">
              <a:solidFill>
                <a:srgbClr val="4B0550"/>
              </a:solidFill>
              <a:latin typeface="Optimistic Text"/>
              <a:ea typeface="Optimistic Text"/>
              <a:cs typeface="Optimistic Text"/>
              <a:sym typeface="Optimistic Text"/>
            </a:endParaRPr>
          </a:p>
        </p:txBody>
      </p:sp>
      <p:sp>
        <p:nvSpPr>
          <p:cNvPr id="759" name="Google Shape;759;p64"/>
          <p:cNvSpPr txBox="1"/>
          <p:nvPr/>
        </p:nvSpPr>
        <p:spPr>
          <a:xfrm>
            <a:off x="6711350" y="4683935"/>
            <a:ext cx="1369500" cy="348600"/>
          </a:xfrm>
          <a:prstGeom prst="rect">
            <a:avLst/>
          </a:prstGeom>
          <a:noFill/>
          <a:ln>
            <a:noFill/>
          </a:ln>
        </p:spPr>
        <p:txBody>
          <a:bodyPr anchorCtr="0" anchor="t" bIns="0" lIns="0" spcFirstLastPara="1" rIns="0" wrap="square" tIns="12700">
            <a:spAutoFit/>
          </a:bodyPr>
          <a:lstStyle/>
          <a:p>
            <a:pPr indent="0" lvl="0" marL="12700" rtl="0" algn="r">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تعلّم الفرق بين استخدام الذكاء الاصطناعي الجيد والخطر</a:t>
            </a:r>
            <a:endParaRPr sz="1000">
              <a:solidFill>
                <a:srgbClr val="4B0550"/>
              </a:solidFill>
              <a:latin typeface="Optimistic Text"/>
              <a:ea typeface="Optimistic Text"/>
              <a:cs typeface="Optimistic Text"/>
              <a:sym typeface="Optimistic Text"/>
            </a:endParaRPr>
          </a:p>
        </p:txBody>
      </p:sp>
      <p:sp>
        <p:nvSpPr>
          <p:cNvPr id="760" name="Google Shape;760;p64"/>
          <p:cNvSpPr txBox="1"/>
          <p:nvPr/>
        </p:nvSpPr>
        <p:spPr>
          <a:xfrm>
            <a:off x="6828022" y="4235148"/>
            <a:ext cx="1252800" cy="417000"/>
          </a:xfrm>
          <a:prstGeom prst="rect">
            <a:avLst/>
          </a:prstGeom>
          <a:noFill/>
          <a:ln>
            <a:noFill/>
          </a:ln>
        </p:spPr>
        <p:txBody>
          <a:bodyPr anchorCtr="0" anchor="t" bIns="0" lIns="0" spcFirstLastPara="1" rIns="0" wrap="square" tIns="12700">
            <a:spAutoFit/>
          </a:bodyPr>
          <a:lstStyle/>
          <a:p>
            <a:pPr indent="0" lvl="0" marL="12700" rtl="0"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حكم الذكاء الاصطناعي</a:t>
            </a:r>
            <a:endParaRPr b="1" sz="1200">
              <a:solidFill>
                <a:srgbClr val="4B0550"/>
              </a:solidFill>
              <a:latin typeface="Optimistic Text"/>
              <a:ea typeface="Optimistic Text"/>
              <a:cs typeface="Optimistic Text"/>
              <a:sym typeface="Optimistic Text"/>
            </a:endParaRPr>
          </a:p>
        </p:txBody>
      </p:sp>
      <p:sp>
        <p:nvSpPr>
          <p:cNvPr id="761" name="Google Shape;761;p64"/>
          <p:cNvSpPr txBox="1"/>
          <p:nvPr/>
        </p:nvSpPr>
        <p:spPr>
          <a:xfrm>
            <a:off x="8190149" y="4790592"/>
            <a:ext cx="1663200" cy="166800"/>
          </a:xfrm>
          <a:prstGeom prst="rect">
            <a:avLst/>
          </a:prstGeom>
          <a:noFill/>
          <a:ln>
            <a:noFill/>
          </a:ln>
        </p:spPr>
        <p:txBody>
          <a:bodyPr anchorCtr="0" anchor="t" bIns="0" lIns="0" spcFirstLastPara="1" rIns="0" wrap="square" tIns="12700">
            <a:spAutoFit/>
          </a:bodyPr>
          <a:lstStyle/>
          <a:p>
            <a:pPr indent="0" lvl="0" marL="12700" rtl="0" algn="r">
              <a:lnSpc>
                <a:spcPct val="118214"/>
              </a:lnSpc>
              <a:spcBef>
                <a:spcPts val="0"/>
              </a:spcBef>
              <a:spcAft>
                <a:spcPts val="0"/>
              </a:spcAft>
              <a:buNone/>
            </a:pPr>
            <a:r>
              <a:rPr lang="en-US" sz="1000">
                <a:solidFill>
                  <a:srgbClr val="4B0550"/>
                </a:solidFill>
                <a:latin typeface="Optimistic Text"/>
                <a:ea typeface="Optimistic Text"/>
                <a:cs typeface="Optimistic Text"/>
                <a:sym typeface="Optimistic Text"/>
              </a:rPr>
              <a:t>ابقَ آمنًا على الإنترنت</a:t>
            </a:r>
            <a:endParaRPr sz="1000">
              <a:solidFill>
                <a:srgbClr val="4B0550"/>
              </a:solidFill>
              <a:latin typeface="Optimistic Text"/>
              <a:ea typeface="Optimistic Text"/>
              <a:cs typeface="Optimistic Text"/>
              <a:sym typeface="Optimistic Text"/>
            </a:endParaRPr>
          </a:p>
        </p:txBody>
      </p:sp>
      <p:sp>
        <p:nvSpPr>
          <p:cNvPr id="762" name="Google Shape;762;p64"/>
          <p:cNvSpPr txBox="1"/>
          <p:nvPr/>
        </p:nvSpPr>
        <p:spPr>
          <a:xfrm>
            <a:off x="8483837" y="4344417"/>
            <a:ext cx="1369500" cy="417000"/>
          </a:xfrm>
          <a:prstGeom prst="rect">
            <a:avLst/>
          </a:prstGeom>
          <a:noFill/>
          <a:ln>
            <a:noFill/>
          </a:ln>
        </p:spPr>
        <p:txBody>
          <a:bodyPr anchorCtr="0" anchor="t" bIns="0" lIns="0" spcFirstLastPara="1" rIns="0" wrap="square" tIns="12700">
            <a:spAutoFit/>
          </a:bodyPr>
          <a:lstStyle/>
          <a:p>
            <a:pPr indent="0" lvl="0" marL="12700" rtl="0"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حارس الذكاء الاصطناعي</a:t>
            </a:r>
            <a:endParaRPr b="1" sz="1200">
              <a:solidFill>
                <a:srgbClr val="4B0550"/>
              </a:solidFill>
              <a:latin typeface="Optimistic Text"/>
              <a:ea typeface="Optimistic Text"/>
              <a:cs typeface="Optimistic Text"/>
              <a:sym typeface="Optimistic Text"/>
            </a:endParaRPr>
          </a:p>
        </p:txBody>
      </p:sp>
      <p:sp>
        <p:nvSpPr>
          <p:cNvPr id="763" name="Google Shape;763;p64"/>
          <p:cNvSpPr txBox="1"/>
          <p:nvPr/>
        </p:nvSpPr>
        <p:spPr>
          <a:xfrm>
            <a:off x="10071447" y="4671150"/>
            <a:ext cx="1511100" cy="351600"/>
          </a:xfrm>
          <a:prstGeom prst="rect">
            <a:avLst/>
          </a:prstGeom>
          <a:noFill/>
          <a:ln>
            <a:noFill/>
          </a:ln>
        </p:spPr>
        <p:txBody>
          <a:bodyPr anchorCtr="0" anchor="t" bIns="0" lIns="0" spcFirstLastPara="1" rIns="0" wrap="square" tIns="12700">
            <a:spAutoFit/>
          </a:bodyPr>
          <a:lstStyle/>
          <a:p>
            <a:pPr indent="0" lvl="0" marL="12700" marR="5080" rtl="0" algn="r">
              <a:lnSpc>
                <a:spcPct val="120000"/>
              </a:lnSpc>
              <a:spcBef>
                <a:spcPts val="25"/>
              </a:spcBef>
              <a:spcAft>
                <a:spcPts val="0"/>
              </a:spcAft>
              <a:buNone/>
            </a:pPr>
            <a:r>
              <a:rPr lang="en-US" sz="1000">
                <a:solidFill>
                  <a:srgbClr val="4B0550"/>
                </a:solidFill>
                <a:latin typeface="Optimistic Text"/>
                <a:ea typeface="Optimistic Text"/>
                <a:cs typeface="Optimistic Text"/>
                <a:sym typeface="Optimistic Text"/>
              </a:rPr>
              <a:t>تخيل دورك في عالم الذكاء الاصطناعي</a:t>
            </a:r>
            <a:endParaRPr sz="1000">
              <a:solidFill>
                <a:srgbClr val="4B0550"/>
              </a:solidFill>
              <a:latin typeface="Optimistic Text"/>
              <a:ea typeface="Optimistic Text"/>
              <a:cs typeface="Optimistic Text"/>
              <a:sym typeface="Optimistic Text"/>
            </a:endParaRPr>
          </a:p>
        </p:txBody>
      </p:sp>
      <p:sp>
        <p:nvSpPr>
          <p:cNvPr id="764" name="Google Shape;764;p64"/>
          <p:cNvSpPr txBox="1"/>
          <p:nvPr/>
        </p:nvSpPr>
        <p:spPr>
          <a:xfrm>
            <a:off x="10071447" y="4254150"/>
            <a:ext cx="1511100" cy="417000"/>
          </a:xfrm>
          <a:prstGeom prst="rect">
            <a:avLst/>
          </a:prstGeom>
          <a:noFill/>
          <a:ln>
            <a:noFill/>
          </a:ln>
        </p:spPr>
        <p:txBody>
          <a:bodyPr anchorCtr="0" anchor="t" bIns="0" lIns="0" spcFirstLastPara="1" rIns="0" wrap="square" tIns="12700">
            <a:spAutoFit/>
          </a:bodyPr>
          <a:lstStyle/>
          <a:p>
            <a:pPr indent="0" lvl="0" marL="12700" rtl="0"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مستقبل الذكاء الاصطناعي</a:t>
            </a:r>
            <a:endParaRPr b="1" sz="1200">
              <a:solidFill>
                <a:srgbClr val="4B0550"/>
              </a:solidFill>
              <a:latin typeface="Optimistic Text"/>
              <a:ea typeface="Optimistic Text"/>
              <a:cs typeface="Optimistic Text"/>
              <a:sym typeface="Optimistic Text"/>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8" name="Shape 768"/>
        <p:cNvGrpSpPr/>
        <p:nvPr/>
      </p:nvGrpSpPr>
      <p:grpSpPr>
        <a:xfrm>
          <a:off x="0" y="0"/>
          <a:ext cx="0" cy="0"/>
          <a:chOff x="0" y="0"/>
          <a:chExt cx="0" cy="0"/>
        </a:xfrm>
      </p:grpSpPr>
      <p:pic>
        <p:nvPicPr>
          <p:cNvPr id="769" name="Google Shape;769;p65" title="Middle E Asset 03.png"/>
          <p:cNvPicPr preferRelativeResize="0"/>
          <p:nvPr/>
        </p:nvPicPr>
        <p:blipFill rotWithShape="1">
          <a:blip r:embed="rId3">
            <a:alphaModFix/>
          </a:blip>
          <a:srcRect b="25860" l="0" r="0" t="6654"/>
          <a:stretch/>
        </p:blipFill>
        <p:spPr>
          <a:xfrm>
            <a:off x="3600" y="0"/>
            <a:ext cx="8128002" cy="6857999"/>
          </a:xfrm>
          <a:prstGeom prst="rect">
            <a:avLst/>
          </a:prstGeom>
          <a:noFill/>
          <a:ln>
            <a:noFill/>
          </a:ln>
        </p:spPr>
      </p:pic>
      <p:sp>
        <p:nvSpPr>
          <p:cNvPr id="770" name="Google Shape;770;p65"/>
          <p:cNvSpPr txBox="1"/>
          <p:nvPr/>
        </p:nvSpPr>
        <p:spPr>
          <a:xfrm>
            <a:off x="8645125" y="3727075"/>
            <a:ext cx="3098100" cy="2898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هل يمكنك تمييز ما هو حقيقي؟ </a:t>
            </a:r>
            <a:endParaRPr sz="1800">
              <a:solidFill>
                <a:srgbClr val="FFFFFF"/>
              </a:solidFill>
              <a:latin typeface="Optimistic Text"/>
              <a:ea typeface="Optimistic Text"/>
              <a:cs typeface="Optimistic Text"/>
              <a:sym typeface="Optimistic Text"/>
            </a:endParaRPr>
          </a:p>
        </p:txBody>
      </p:sp>
      <p:sp>
        <p:nvSpPr>
          <p:cNvPr id="771" name="Google Shape;771;p65"/>
          <p:cNvSpPr txBox="1"/>
          <p:nvPr>
            <p:ph type="ctrTitle"/>
          </p:nvPr>
        </p:nvSpPr>
        <p:spPr>
          <a:xfrm>
            <a:off x="6087325" y="2491125"/>
            <a:ext cx="5655900" cy="825600"/>
          </a:xfrm>
          <a:prstGeom prst="rect">
            <a:avLst/>
          </a:prstGeom>
          <a:noFill/>
          <a:ln>
            <a:noFill/>
          </a:ln>
        </p:spPr>
        <p:txBody>
          <a:bodyPr anchorCtr="0" anchor="t" bIns="0" lIns="0" spcFirstLastPara="1" rIns="0" wrap="square" tIns="0">
            <a:spAutoFit/>
          </a:bodyPr>
          <a:lstStyle/>
          <a:p>
            <a:pPr indent="0" lvl="0" marL="0" marR="0" rtl="0" algn="r">
              <a:lnSpc>
                <a:spcPct val="74500"/>
              </a:lnSpc>
              <a:spcBef>
                <a:spcPts val="0"/>
              </a:spcBef>
              <a:spcAft>
                <a:spcPts val="0"/>
              </a:spcAft>
              <a:buNone/>
            </a:pPr>
            <a:r>
              <a:rPr b="1" lang="en-US" sz="3600">
                <a:solidFill>
                  <a:schemeClr val="lt1"/>
                </a:solidFill>
                <a:latin typeface="Optimistic Display"/>
                <a:ea typeface="Optimistic Display"/>
                <a:cs typeface="Optimistic Display"/>
                <a:sym typeface="Optimistic Display"/>
              </a:rPr>
              <a:t>تحدّي محقق الذكاء</a:t>
            </a:r>
            <a:endParaRPr b="1" sz="3600">
              <a:solidFill>
                <a:schemeClr val="lt1"/>
              </a:solidFill>
              <a:latin typeface="Optimistic Display"/>
              <a:ea typeface="Optimistic Display"/>
              <a:cs typeface="Optimistic Display"/>
              <a:sym typeface="Optimistic Display"/>
            </a:endParaRPr>
          </a:p>
          <a:p>
            <a:pPr indent="0" lvl="0" marL="0" marR="0" rtl="0" algn="r">
              <a:lnSpc>
                <a:spcPct val="74500"/>
              </a:lnSpc>
              <a:spcBef>
                <a:spcPts val="0"/>
              </a:spcBef>
              <a:spcAft>
                <a:spcPts val="0"/>
              </a:spcAft>
              <a:buNone/>
            </a:pPr>
            <a:r>
              <a:rPr b="1" lang="en-US" sz="3600">
                <a:solidFill>
                  <a:schemeClr val="lt1"/>
                </a:solidFill>
                <a:latin typeface="Optimistic Display"/>
                <a:ea typeface="Optimistic Display"/>
                <a:cs typeface="Optimistic Display"/>
                <a:sym typeface="Optimistic Display"/>
              </a:rPr>
              <a:t> الاصطناعي</a:t>
            </a:r>
            <a:endParaRPr b="1" sz="3600">
              <a:solidFill>
                <a:schemeClr val="lt1"/>
              </a:solidFill>
              <a:latin typeface="Optimistic Display"/>
              <a:ea typeface="Optimistic Display"/>
              <a:cs typeface="Optimistic Display"/>
              <a:sym typeface="Optimistic Display"/>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5" name="Shape 775"/>
        <p:cNvGrpSpPr/>
        <p:nvPr/>
      </p:nvGrpSpPr>
      <p:grpSpPr>
        <a:xfrm>
          <a:off x="0" y="0"/>
          <a:ext cx="0" cy="0"/>
          <a:chOff x="0" y="0"/>
          <a:chExt cx="0" cy="0"/>
        </a:xfrm>
      </p:grpSpPr>
      <p:sp>
        <p:nvSpPr>
          <p:cNvPr id="776" name="Google Shape;776;p66"/>
          <p:cNvSpPr/>
          <p:nvPr/>
        </p:nvSpPr>
        <p:spPr>
          <a:xfrm>
            <a:off x="8160547" y="4839549"/>
            <a:ext cx="3541500" cy="1026900"/>
          </a:xfrm>
          <a:prstGeom prst="roundRect">
            <a:avLst>
              <a:gd fmla="val 11529" name="adj"/>
            </a:avLst>
          </a:prstGeom>
          <a:solidFill>
            <a:srgbClr val="D8C8E1"/>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77" name="Google Shape;777;p66"/>
          <p:cNvSpPr/>
          <p:nvPr/>
        </p:nvSpPr>
        <p:spPr>
          <a:xfrm>
            <a:off x="8102607" y="4780021"/>
            <a:ext cx="3541500" cy="10269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78" name="Google Shape;778;p66"/>
          <p:cNvSpPr txBox="1"/>
          <p:nvPr>
            <p:ph type="title"/>
          </p:nvPr>
        </p:nvSpPr>
        <p:spPr>
          <a:xfrm>
            <a:off x="7808959" y="271075"/>
            <a:ext cx="3902700" cy="1617300"/>
          </a:xfrm>
          <a:prstGeom prst="rect">
            <a:avLst/>
          </a:prstGeom>
          <a:noFill/>
          <a:ln>
            <a:noFill/>
          </a:ln>
        </p:spPr>
        <p:txBody>
          <a:bodyPr anchorCtr="0" anchor="t" bIns="0" lIns="0" spcFirstLastPara="1" rIns="0" wrap="square" tIns="130175">
            <a:spAutoFit/>
          </a:bodyPr>
          <a:lstStyle/>
          <a:p>
            <a:pPr indent="0" lvl="0" marL="12700" marR="5080" rtl="0" algn="r">
              <a:lnSpc>
                <a:spcPct val="100833"/>
              </a:lnSpc>
              <a:spcBef>
                <a:spcPts val="0"/>
              </a:spcBef>
              <a:spcAft>
                <a:spcPts val="0"/>
              </a:spcAft>
              <a:buNone/>
            </a:pPr>
            <a:r>
              <a:rPr b="1" lang="en-US" sz="3200">
                <a:solidFill>
                  <a:srgbClr val="4B0550"/>
                </a:solidFill>
                <a:latin typeface="Optimistic Display"/>
                <a:ea typeface="Optimistic Display"/>
                <a:cs typeface="Optimistic Display"/>
                <a:sym typeface="Optimistic Display"/>
              </a:rPr>
              <a:t>تحدّي محقق الذكاء الاصطناعي – نسخة الصور</a:t>
            </a:r>
            <a:endParaRPr b="1" sz="3200">
              <a:solidFill>
                <a:srgbClr val="4B0550"/>
              </a:solidFill>
              <a:latin typeface="Optimistic Display"/>
              <a:ea typeface="Optimistic Display"/>
              <a:cs typeface="Optimistic Display"/>
              <a:sym typeface="Optimistic Display"/>
            </a:endParaRPr>
          </a:p>
        </p:txBody>
      </p:sp>
      <p:sp>
        <p:nvSpPr>
          <p:cNvPr id="779" name="Google Shape;779;p66"/>
          <p:cNvSpPr txBox="1"/>
          <p:nvPr/>
        </p:nvSpPr>
        <p:spPr>
          <a:xfrm>
            <a:off x="8170032" y="2046875"/>
            <a:ext cx="3541500" cy="843900"/>
          </a:xfrm>
          <a:prstGeom prst="rect">
            <a:avLst/>
          </a:prstGeom>
          <a:noFill/>
          <a:ln>
            <a:noFill/>
          </a:ln>
        </p:spPr>
        <p:txBody>
          <a:bodyPr anchorCtr="0" anchor="t" bIns="0" lIns="0" spcFirstLastPara="1" rIns="0" wrap="square" tIns="12700">
            <a:spAutoFit/>
          </a:bodyPr>
          <a:lstStyle/>
          <a:p>
            <a:pPr indent="0" lvl="0" marL="12700" marR="5080" rtl="1" algn="r">
              <a:lnSpc>
                <a:spcPct val="100000"/>
              </a:lnSpc>
              <a:spcBef>
                <a:spcPts val="0"/>
              </a:spcBef>
              <a:spcAft>
                <a:spcPts val="0"/>
              </a:spcAft>
              <a:buNone/>
            </a:pPr>
            <a:r>
              <a:rPr lang="en-US" sz="1800">
                <a:solidFill>
                  <a:srgbClr val="4B0550"/>
                </a:solidFill>
                <a:latin typeface="Optimistic Text"/>
                <a:ea typeface="Optimistic Text"/>
                <a:cs typeface="Optimistic Text"/>
                <a:sym typeface="Optimistic Text"/>
              </a:rPr>
              <a:t>إحداهما حقيقية، والأخرى من صنع الذكاء الاصطناعي. هل يمكنك تحديد أيها حقيقية وأيها مزيفة؟</a:t>
            </a:r>
            <a:endParaRPr sz="1800">
              <a:solidFill>
                <a:srgbClr val="4B0550"/>
              </a:solidFill>
              <a:latin typeface="Optimistic Text"/>
              <a:ea typeface="Optimistic Text"/>
              <a:cs typeface="Optimistic Text"/>
              <a:sym typeface="Optimistic Text"/>
            </a:endParaRPr>
          </a:p>
        </p:txBody>
      </p:sp>
      <p:grpSp>
        <p:nvGrpSpPr>
          <p:cNvPr id="780" name="Google Shape;780;p66"/>
          <p:cNvGrpSpPr/>
          <p:nvPr/>
        </p:nvGrpSpPr>
        <p:grpSpPr>
          <a:xfrm rot="10800000">
            <a:off x="11600122" y="3555919"/>
            <a:ext cx="119226" cy="106045"/>
            <a:chOff x="610797" y="3458434"/>
            <a:chExt cx="119226" cy="106045"/>
          </a:xfrm>
        </p:grpSpPr>
        <p:sp>
          <p:nvSpPr>
            <p:cNvPr id="781" name="Google Shape;781;p66"/>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782" name="Google Shape;782;p66"/>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sp>
        <p:nvSpPr>
          <p:cNvPr id="783" name="Google Shape;783;p66"/>
          <p:cNvSpPr txBox="1"/>
          <p:nvPr/>
        </p:nvSpPr>
        <p:spPr>
          <a:xfrm>
            <a:off x="7216936" y="3061925"/>
            <a:ext cx="4508100" cy="1974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انظر عن كثب إلى</a:t>
            </a:r>
            <a:endParaRPr b="1" sz="1200">
              <a:solidFill>
                <a:srgbClr val="4B0550"/>
              </a:solidFill>
              <a:latin typeface="Optimistic Text"/>
              <a:ea typeface="Optimistic Text"/>
              <a:cs typeface="Optimistic Text"/>
              <a:sym typeface="Optimistic Text"/>
            </a:endParaRPr>
          </a:p>
        </p:txBody>
      </p:sp>
      <p:grpSp>
        <p:nvGrpSpPr>
          <p:cNvPr id="784" name="Google Shape;784;p66"/>
          <p:cNvGrpSpPr/>
          <p:nvPr/>
        </p:nvGrpSpPr>
        <p:grpSpPr>
          <a:xfrm rot="10800000">
            <a:off x="11600122" y="3917580"/>
            <a:ext cx="119226" cy="106045"/>
            <a:chOff x="610797" y="3458434"/>
            <a:chExt cx="119226" cy="106045"/>
          </a:xfrm>
        </p:grpSpPr>
        <p:sp>
          <p:nvSpPr>
            <p:cNvPr id="785" name="Google Shape;785;p66"/>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786" name="Google Shape;786;p66"/>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grpSp>
        <p:nvGrpSpPr>
          <p:cNvPr id="787" name="Google Shape;787;p66"/>
          <p:cNvGrpSpPr/>
          <p:nvPr/>
        </p:nvGrpSpPr>
        <p:grpSpPr>
          <a:xfrm rot="10800000">
            <a:off x="11600122" y="4283980"/>
            <a:ext cx="119226" cy="106045"/>
            <a:chOff x="610797" y="3458434"/>
            <a:chExt cx="119226" cy="106045"/>
          </a:xfrm>
        </p:grpSpPr>
        <p:sp>
          <p:nvSpPr>
            <p:cNvPr id="788" name="Google Shape;788;p66"/>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789" name="Google Shape;789;p66"/>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sp>
        <p:nvSpPr>
          <p:cNvPr id="790" name="Google Shape;790;p66"/>
          <p:cNvSpPr txBox="1"/>
          <p:nvPr/>
        </p:nvSpPr>
        <p:spPr>
          <a:xfrm>
            <a:off x="10255010" y="3502451"/>
            <a:ext cx="1153500" cy="9363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العينين والأذنين</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اليدين والأصابع</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تفاصيل الخلفية</a:t>
            </a:r>
            <a:endParaRPr sz="1200">
              <a:solidFill>
                <a:srgbClr val="4B0550"/>
              </a:solidFill>
              <a:latin typeface="Optimistic Text"/>
              <a:ea typeface="Optimistic Text"/>
              <a:cs typeface="Optimistic Text"/>
              <a:sym typeface="Optimistic Text"/>
            </a:endParaRPr>
          </a:p>
        </p:txBody>
      </p:sp>
      <p:sp>
        <p:nvSpPr>
          <p:cNvPr id="791" name="Google Shape;791;p66"/>
          <p:cNvSpPr/>
          <p:nvPr/>
        </p:nvSpPr>
        <p:spPr>
          <a:xfrm>
            <a:off x="8312707" y="4928521"/>
            <a:ext cx="798600" cy="728700"/>
          </a:xfrm>
          <a:prstGeom prst="roundRect">
            <a:avLst>
              <a:gd fmla="val 11529" name="adj"/>
            </a:avLst>
          </a:prstGeom>
          <a:solidFill>
            <a:srgbClr val="F0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92" name="Google Shape;792;p66"/>
          <p:cNvSpPr/>
          <p:nvPr/>
        </p:nvSpPr>
        <p:spPr>
          <a:xfrm>
            <a:off x="9277174" y="4928521"/>
            <a:ext cx="798600" cy="728700"/>
          </a:xfrm>
          <a:prstGeom prst="roundRect">
            <a:avLst>
              <a:gd fmla="val 11529" name="adj"/>
            </a:avLst>
          </a:prstGeom>
          <a:solidFill>
            <a:srgbClr val="F0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793" name="Google Shape;793;p66"/>
          <p:cNvSpPr txBox="1"/>
          <p:nvPr/>
        </p:nvSpPr>
        <p:spPr>
          <a:xfrm>
            <a:off x="9712705" y="5079308"/>
            <a:ext cx="247500" cy="443100"/>
          </a:xfrm>
          <a:prstGeom prst="rect">
            <a:avLst/>
          </a:prstGeom>
          <a:noFill/>
          <a:ln>
            <a:noFill/>
          </a:ln>
        </p:spPr>
        <p:txBody>
          <a:bodyPr anchorCtr="0" anchor="t" bIns="0" lIns="0" spcFirstLastPara="1" rIns="0" wrap="square" tIns="9925">
            <a:spAutoFit/>
          </a:bodyPr>
          <a:lstStyle/>
          <a:p>
            <a:pPr indent="0" lvl="0" marL="9924" rtl="0" algn="l">
              <a:spcBef>
                <a:spcPts val="0"/>
              </a:spcBef>
              <a:spcAft>
                <a:spcPts val="0"/>
              </a:spcAft>
              <a:buNone/>
            </a:pPr>
            <a:r>
              <a:rPr b="1" lang="en-US" sz="2813">
                <a:solidFill>
                  <a:srgbClr val="4B0550"/>
                </a:solidFill>
                <a:latin typeface="Optimistic Display"/>
                <a:ea typeface="Optimistic Display"/>
                <a:cs typeface="Optimistic Display"/>
                <a:sym typeface="Optimistic Display"/>
              </a:rPr>
              <a:t>أ</a:t>
            </a:r>
            <a:endParaRPr b="1" sz="2813">
              <a:solidFill>
                <a:srgbClr val="4B0550"/>
              </a:solidFill>
              <a:latin typeface="Optimistic Display"/>
              <a:ea typeface="Optimistic Display"/>
              <a:cs typeface="Optimistic Display"/>
              <a:sym typeface="Optimistic Display"/>
            </a:endParaRPr>
          </a:p>
        </p:txBody>
      </p:sp>
      <p:sp>
        <p:nvSpPr>
          <p:cNvPr id="794" name="Google Shape;794;p66"/>
          <p:cNvSpPr txBox="1"/>
          <p:nvPr/>
        </p:nvSpPr>
        <p:spPr>
          <a:xfrm>
            <a:off x="8734078" y="5079308"/>
            <a:ext cx="248400" cy="443100"/>
          </a:xfrm>
          <a:prstGeom prst="rect">
            <a:avLst/>
          </a:prstGeom>
          <a:noFill/>
          <a:ln>
            <a:noFill/>
          </a:ln>
        </p:spPr>
        <p:txBody>
          <a:bodyPr anchorCtr="0" anchor="t" bIns="0" lIns="0" spcFirstLastPara="1" rIns="0" wrap="square" tIns="9925">
            <a:spAutoFit/>
          </a:bodyPr>
          <a:lstStyle/>
          <a:p>
            <a:pPr indent="0" lvl="0" marL="9924" rtl="1" algn="r">
              <a:spcBef>
                <a:spcPts val="0"/>
              </a:spcBef>
              <a:spcAft>
                <a:spcPts val="0"/>
              </a:spcAft>
              <a:buClr>
                <a:schemeClr val="dk1"/>
              </a:buClr>
              <a:buFont typeface="Arial"/>
              <a:buNone/>
            </a:pPr>
            <a:r>
              <a:rPr b="1" lang="en-US" sz="2813">
                <a:solidFill>
                  <a:srgbClr val="4B0550"/>
                </a:solidFill>
                <a:latin typeface="Optimistic Display"/>
                <a:ea typeface="Optimistic Display"/>
                <a:cs typeface="Optimistic Display"/>
                <a:sym typeface="Optimistic Display"/>
              </a:rPr>
              <a:t>ب</a:t>
            </a:r>
            <a:endParaRPr b="1" sz="2813">
              <a:solidFill>
                <a:srgbClr val="4B0550"/>
              </a:solidFill>
              <a:latin typeface="Optimistic Display"/>
              <a:ea typeface="Optimistic Display"/>
              <a:cs typeface="Optimistic Display"/>
              <a:sym typeface="Optimistic Display"/>
            </a:endParaRPr>
          </a:p>
        </p:txBody>
      </p:sp>
      <p:pic>
        <p:nvPicPr>
          <p:cNvPr id="795" name="Google Shape;795;p66" title="Left Hand.png"/>
          <p:cNvPicPr preferRelativeResize="0"/>
          <p:nvPr/>
        </p:nvPicPr>
        <p:blipFill>
          <a:blip r:embed="rId3">
            <a:alphaModFix/>
          </a:blip>
          <a:stretch>
            <a:fillRect/>
          </a:stretch>
        </p:blipFill>
        <p:spPr>
          <a:xfrm>
            <a:off x="9387082" y="5081444"/>
            <a:ext cx="247542" cy="438759"/>
          </a:xfrm>
          <a:prstGeom prst="rect">
            <a:avLst/>
          </a:prstGeom>
          <a:noFill/>
          <a:ln>
            <a:noFill/>
          </a:ln>
        </p:spPr>
      </p:pic>
      <p:pic>
        <p:nvPicPr>
          <p:cNvPr id="796" name="Google Shape;796;p66" title="Right Hand.png"/>
          <p:cNvPicPr preferRelativeResize="0"/>
          <p:nvPr/>
        </p:nvPicPr>
        <p:blipFill>
          <a:blip r:embed="rId4">
            <a:alphaModFix/>
          </a:blip>
          <a:stretch>
            <a:fillRect/>
          </a:stretch>
        </p:blipFill>
        <p:spPr>
          <a:xfrm>
            <a:off x="8460588" y="5079301"/>
            <a:ext cx="248481" cy="440423"/>
          </a:xfrm>
          <a:prstGeom prst="rect">
            <a:avLst/>
          </a:prstGeom>
          <a:noFill/>
          <a:ln>
            <a:noFill/>
          </a:ln>
        </p:spPr>
      </p:pic>
      <p:sp>
        <p:nvSpPr>
          <p:cNvPr id="797" name="Google Shape;797;p66"/>
          <p:cNvSpPr txBox="1"/>
          <p:nvPr/>
        </p:nvSpPr>
        <p:spPr>
          <a:xfrm>
            <a:off x="10571525" y="4932317"/>
            <a:ext cx="915000" cy="7518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صوتوا باستخدام أيديكم</a:t>
            </a:r>
            <a:endParaRPr b="1" sz="1600">
              <a:solidFill>
                <a:srgbClr val="4B0550"/>
              </a:solidFill>
              <a:latin typeface="Optimistic Text"/>
              <a:ea typeface="Optimistic Text"/>
              <a:cs typeface="Optimistic Text"/>
              <a:sym typeface="Optimistic Text"/>
            </a:endParaRPr>
          </a:p>
        </p:txBody>
      </p:sp>
      <p:pic>
        <p:nvPicPr>
          <p:cNvPr id="798" name="Google Shape;798;p66" title="Real_2600.jpg"/>
          <p:cNvPicPr preferRelativeResize="0"/>
          <p:nvPr/>
        </p:nvPicPr>
        <p:blipFill rotWithShape="1">
          <a:blip r:embed="rId5">
            <a:alphaModFix/>
          </a:blip>
          <a:srcRect b="0" l="9435" r="9435" t="0"/>
          <a:stretch/>
        </p:blipFill>
        <p:spPr>
          <a:xfrm>
            <a:off x="466975" y="1438175"/>
            <a:ext cx="3599700" cy="4428300"/>
          </a:xfrm>
          <a:prstGeom prst="roundRect">
            <a:avLst>
              <a:gd fmla="val 3586" name="adj"/>
            </a:avLst>
          </a:prstGeom>
          <a:noFill/>
          <a:ln cap="flat" cmpd="sng" w="9525">
            <a:solidFill>
              <a:srgbClr val="733279"/>
            </a:solidFill>
            <a:prstDash val="solid"/>
            <a:round/>
            <a:headEnd len="sm" w="sm" type="none"/>
            <a:tailEnd len="sm" w="sm" type="none"/>
          </a:ln>
        </p:spPr>
      </p:pic>
      <p:pic>
        <p:nvPicPr>
          <p:cNvPr id="799" name="Google Shape;799;p66" title="AI_2600.png"/>
          <p:cNvPicPr preferRelativeResize="0"/>
          <p:nvPr/>
        </p:nvPicPr>
        <p:blipFill rotWithShape="1">
          <a:blip r:embed="rId6">
            <a:alphaModFix/>
          </a:blip>
          <a:srcRect b="0" l="9356" r="9356" t="0"/>
          <a:stretch/>
        </p:blipFill>
        <p:spPr>
          <a:xfrm>
            <a:off x="4238525" y="1438175"/>
            <a:ext cx="3599700" cy="4428300"/>
          </a:xfrm>
          <a:prstGeom prst="roundRect">
            <a:avLst>
              <a:gd fmla="val 3586" name="adj"/>
            </a:avLst>
          </a:prstGeom>
          <a:noFill/>
          <a:ln cap="flat" cmpd="sng" w="9525">
            <a:solidFill>
              <a:srgbClr val="733279"/>
            </a:solidFill>
            <a:prstDash val="solid"/>
            <a:round/>
            <a:headEnd len="sm" w="sm" type="none"/>
            <a:tailEnd len="sm" w="sm" type="none"/>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3" name="Shape 803"/>
        <p:cNvGrpSpPr/>
        <p:nvPr/>
      </p:nvGrpSpPr>
      <p:grpSpPr>
        <a:xfrm>
          <a:off x="0" y="0"/>
          <a:ext cx="0" cy="0"/>
          <a:chOff x="0" y="0"/>
          <a:chExt cx="0" cy="0"/>
        </a:xfrm>
      </p:grpSpPr>
      <p:sp>
        <p:nvSpPr>
          <p:cNvPr id="804" name="Google Shape;804;p67"/>
          <p:cNvSpPr/>
          <p:nvPr/>
        </p:nvSpPr>
        <p:spPr>
          <a:xfrm>
            <a:off x="8160547" y="4839549"/>
            <a:ext cx="3541500" cy="1026900"/>
          </a:xfrm>
          <a:prstGeom prst="roundRect">
            <a:avLst>
              <a:gd fmla="val 11529" name="adj"/>
            </a:avLst>
          </a:prstGeom>
          <a:solidFill>
            <a:srgbClr val="D8C8E1"/>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05" name="Google Shape;805;p67"/>
          <p:cNvSpPr/>
          <p:nvPr/>
        </p:nvSpPr>
        <p:spPr>
          <a:xfrm>
            <a:off x="8102607" y="4780021"/>
            <a:ext cx="3541500" cy="10269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grpSp>
        <p:nvGrpSpPr>
          <p:cNvPr id="806" name="Google Shape;806;p67"/>
          <p:cNvGrpSpPr/>
          <p:nvPr/>
        </p:nvGrpSpPr>
        <p:grpSpPr>
          <a:xfrm rot="10800000">
            <a:off x="11600122" y="3555919"/>
            <a:ext cx="119226" cy="106045"/>
            <a:chOff x="610797" y="3458434"/>
            <a:chExt cx="119226" cy="106045"/>
          </a:xfrm>
        </p:grpSpPr>
        <p:sp>
          <p:nvSpPr>
            <p:cNvPr id="807" name="Google Shape;807;p67"/>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808" name="Google Shape;808;p67"/>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sp>
        <p:nvSpPr>
          <p:cNvPr id="809" name="Google Shape;809;p67"/>
          <p:cNvSpPr txBox="1"/>
          <p:nvPr/>
        </p:nvSpPr>
        <p:spPr>
          <a:xfrm>
            <a:off x="9712706" y="3061925"/>
            <a:ext cx="2012400" cy="1974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ركز على</a:t>
            </a:r>
            <a:endParaRPr b="1" sz="1200">
              <a:solidFill>
                <a:srgbClr val="4B0550"/>
              </a:solidFill>
              <a:latin typeface="Optimistic Text"/>
              <a:ea typeface="Optimistic Text"/>
              <a:cs typeface="Optimistic Text"/>
              <a:sym typeface="Optimistic Text"/>
            </a:endParaRPr>
          </a:p>
        </p:txBody>
      </p:sp>
      <p:grpSp>
        <p:nvGrpSpPr>
          <p:cNvPr id="810" name="Google Shape;810;p67"/>
          <p:cNvGrpSpPr/>
          <p:nvPr/>
        </p:nvGrpSpPr>
        <p:grpSpPr>
          <a:xfrm rot="10800000">
            <a:off x="11600122" y="3917580"/>
            <a:ext cx="119226" cy="106045"/>
            <a:chOff x="610797" y="3458434"/>
            <a:chExt cx="119226" cy="106045"/>
          </a:xfrm>
        </p:grpSpPr>
        <p:sp>
          <p:nvSpPr>
            <p:cNvPr id="811" name="Google Shape;811;p67"/>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812" name="Google Shape;812;p67"/>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grpSp>
        <p:nvGrpSpPr>
          <p:cNvPr id="813" name="Google Shape;813;p67"/>
          <p:cNvGrpSpPr/>
          <p:nvPr/>
        </p:nvGrpSpPr>
        <p:grpSpPr>
          <a:xfrm rot="10800000">
            <a:off x="11600122" y="4283980"/>
            <a:ext cx="119226" cy="106045"/>
            <a:chOff x="610797" y="3458434"/>
            <a:chExt cx="119226" cy="106045"/>
          </a:xfrm>
        </p:grpSpPr>
        <p:sp>
          <p:nvSpPr>
            <p:cNvPr id="814" name="Google Shape;814;p67"/>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815" name="Google Shape;815;p67"/>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sp>
        <p:nvSpPr>
          <p:cNvPr id="816" name="Google Shape;816;p67"/>
          <p:cNvSpPr txBox="1"/>
          <p:nvPr/>
        </p:nvSpPr>
        <p:spPr>
          <a:xfrm>
            <a:off x="8823763" y="3502450"/>
            <a:ext cx="2584800" cy="11211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الإيقاع والنغمة</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أسلوب الصوت وكلمات الأغنية</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الروح الثقافية  ورواية القصص</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p:txBody>
      </p:sp>
      <p:sp>
        <p:nvSpPr>
          <p:cNvPr id="817" name="Google Shape;817;p67"/>
          <p:cNvSpPr/>
          <p:nvPr/>
        </p:nvSpPr>
        <p:spPr>
          <a:xfrm>
            <a:off x="8312707" y="4928521"/>
            <a:ext cx="798600" cy="728700"/>
          </a:xfrm>
          <a:prstGeom prst="roundRect">
            <a:avLst>
              <a:gd fmla="val 11529" name="adj"/>
            </a:avLst>
          </a:prstGeom>
          <a:solidFill>
            <a:srgbClr val="F0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18" name="Google Shape;818;p67"/>
          <p:cNvSpPr/>
          <p:nvPr/>
        </p:nvSpPr>
        <p:spPr>
          <a:xfrm>
            <a:off x="9277174" y="4928521"/>
            <a:ext cx="798600" cy="728700"/>
          </a:xfrm>
          <a:prstGeom prst="roundRect">
            <a:avLst>
              <a:gd fmla="val 11529" name="adj"/>
            </a:avLst>
          </a:prstGeom>
          <a:solidFill>
            <a:srgbClr val="F0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19" name="Google Shape;819;p67"/>
          <p:cNvSpPr txBox="1"/>
          <p:nvPr/>
        </p:nvSpPr>
        <p:spPr>
          <a:xfrm>
            <a:off x="9712705" y="5079308"/>
            <a:ext cx="247500" cy="443100"/>
          </a:xfrm>
          <a:prstGeom prst="rect">
            <a:avLst/>
          </a:prstGeom>
          <a:noFill/>
          <a:ln>
            <a:noFill/>
          </a:ln>
        </p:spPr>
        <p:txBody>
          <a:bodyPr anchorCtr="0" anchor="t" bIns="0" lIns="0" spcFirstLastPara="1" rIns="0" wrap="square" tIns="9925">
            <a:spAutoFit/>
          </a:bodyPr>
          <a:lstStyle/>
          <a:p>
            <a:pPr indent="0" lvl="0" marL="9924" rtl="0" algn="l">
              <a:spcBef>
                <a:spcPts val="0"/>
              </a:spcBef>
              <a:spcAft>
                <a:spcPts val="0"/>
              </a:spcAft>
              <a:buNone/>
            </a:pPr>
            <a:r>
              <a:rPr b="1" lang="en-US" sz="2813">
                <a:solidFill>
                  <a:srgbClr val="4B0550"/>
                </a:solidFill>
                <a:latin typeface="Optimistic Display"/>
                <a:ea typeface="Optimistic Display"/>
                <a:cs typeface="Optimistic Display"/>
                <a:sym typeface="Optimistic Display"/>
              </a:rPr>
              <a:t>أ</a:t>
            </a:r>
            <a:endParaRPr b="1" sz="2813">
              <a:solidFill>
                <a:srgbClr val="4B0550"/>
              </a:solidFill>
              <a:latin typeface="Optimistic Display"/>
              <a:ea typeface="Optimistic Display"/>
              <a:cs typeface="Optimistic Display"/>
              <a:sym typeface="Optimistic Display"/>
            </a:endParaRPr>
          </a:p>
        </p:txBody>
      </p:sp>
      <p:sp>
        <p:nvSpPr>
          <p:cNvPr id="820" name="Google Shape;820;p67"/>
          <p:cNvSpPr txBox="1"/>
          <p:nvPr/>
        </p:nvSpPr>
        <p:spPr>
          <a:xfrm>
            <a:off x="8734078" y="5079308"/>
            <a:ext cx="248400" cy="443100"/>
          </a:xfrm>
          <a:prstGeom prst="rect">
            <a:avLst/>
          </a:prstGeom>
          <a:noFill/>
          <a:ln>
            <a:noFill/>
          </a:ln>
        </p:spPr>
        <p:txBody>
          <a:bodyPr anchorCtr="0" anchor="t" bIns="0" lIns="0" spcFirstLastPara="1" rIns="0" wrap="square" tIns="9925">
            <a:spAutoFit/>
          </a:bodyPr>
          <a:lstStyle/>
          <a:p>
            <a:pPr indent="0" lvl="0" marL="9924" rtl="1" algn="r">
              <a:spcBef>
                <a:spcPts val="0"/>
              </a:spcBef>
              <a:spcAft>
                <a:spcPts val="0"/>
              </a:spcAft>
              <a:buClr>
                <a:schemeClr val="dk1"/>
              </a:buClr>
              <a:buFont typeface="Arial"/>
              <a:buNone/>
            </a:pPr>
            <a:r>
              <a:rPr b="1" lang="en-US" sz="2813">
                <a:solidFill>
                  <a:srgbClr val="4B0550"/>
                </a:solidFill>
                <a:latin typeface="Optimistic Display"/>
                <a:ea typeface="Optimistic Display"/>
                <a:cs typeface="Optimistic Display"/>
                <a:sym typeface="Optimistic Display"/>
              </a:rPr>
              <a:t>ب</a:t>
            </a:r>
            <a:endParaRPr b="1" sz="2813">
              <a:solidFill>
                <a:srgbClr val="4B0550"/>
              </a:solidFill>
              <a:latin typeface="Optimistic Display"/>
              <a:ea typeface="Optimistic Display"/>
              <a:cs typeface="Optimistic Display"/>
              <a:sym typeface="Optimistic Display"/>
            </a:endParaRPr>
          </a:p>
        </p:txBody>
      </p:sp>
      <p:pic>
        <p:nvPicPr>
          <p:cNvPr id="821" name="Google Shape;821;p67" title="Left Hand.png"/>
          <p:cNvPicPr preferRelativeResize="0"/>
          <p:nvPr/>
        </p:nvPicPr>
        <p:blipFill>
          <a:blip r:embed="rId3">
            <a:alphaModFix/>
          </a:blip>
          <a:stretch>
            <a:fillRect/>
          </a:stretch>
        </p:blipFill>
        <p:spPr>
          <a:xfrm>
            <a:off x="9387082" y="5081444"/>
            <a:ext cx="247542" cy="438759"/>
          </a:xfrm>
          <a:prstGeom prst="rect">
            <a:avLst/>
          </a:prstGeom>
          <a:noFill/>
          <a:ln>
            <a:noFill/>
          </a:ln>
        </p:spPr>
      </p:pic>
      <p:pic>
        <p:nvPicPr>
          <p:cNvPr id="822" name="Google Shape;822;p67" title="Right Hand.png"/>
          <p:cNvPicPr preferRelativeResize="0"/>
          <p:nvPr/>
        </p:nvPicPr>
        <p:blipFill>
          <a:blip r:embed="rId4">
            <a:alphaModFix/>
          </a:blip>
          <a:stretch>
            <a:fillRect/>
          </a:stretch>
        </p:blipFill>
        <p:spPr>
          <a:xfrm>
            <a:off x="8460588" y="5079301"/>
            <a:ext cx="248481" cy="440423"/>
          </a:xfrm>
          <a:prstGeom prst="rect">
            <a:avLst/>
          </a:prstGeom>
          <a:noFill/>
          <a:ln>
            <a:noFill/>
          </a:ln>
        </p:spPr>
      </p:pic>
      <p:sp>
        <p:nvSpPr>
          <p:cNvPr id="823" name="Google Shape;823;p67"/>
          <p:cNvSpPr txBox="1"/>
          <p:nvPr/>
        </p:nvSpPr>
        <p:spPr>
          <a:xfrm>
            <a:off x="10571525" y="4932317"/>
            <a:ext cx="915000" cy="7518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صوتوا باستخدام أيديكم</a:t>
            </a:r>
            <a:endParaRPr b="1" sz="1600">
              <a:solidFill>
                <a:srgbClr val="4B0550"/>
              </a:solidFill>
              <a:latin typeface="Optimistic Text"/>
              <a:ea typeface="Optimistic Text"/>
              <a:cs typeface="Optimistic Text"/>
              <a:sym typeface="Optimistic Text"/>
            </a:endParaRPr>
          </a:p>
        </p:txBody>
      </p:sp>
      <p:sp>
        <p:nvSpPr>
          <p:cNvPr id="824" name="Google Shape;824;p67"/>
          <p:cNvSpPr/>
          <p:nvPr/>
        </p:nvSpPr>
        <p:spPr>
          <a:xfrm>
            <a:off x="4238508" y="1438475"/>
            <a:ext cx="3599026" cy="4427703"/>
          </a:xfrm>
          <a:custGeom>
            <a:rect b="b" l="l" r="r" t="t"/>
            <a:pathLst>
              <a:path extrusionOk="0" h="3816985" w="3102609">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4B0550"/>
          </a:solidFill>
          <a:ln>
            <a:noFill/>
          </a:ln>
          <a:effectLst>
            <a:reflection blurRad="0" dir="5400000" dist="63500" endA="0" endPos="20000" fadeDir="5400012" kx="0" rotWithShape="0" algn="bl" stA="10000" stPos="0" sy="-100000" ky="0"/>
          </a:effectLst>
        </p:spPr>
        <p:txBody>
          <a:bodyPr anchorCtr="0" anchor="t" bIns="0" lIns="0" spcFirstLastPara="1" rIns="0" wrap="square" tIns="0">
            <a:noAutofit/>
          </a:bodyPr>
          <a:lstStyle/>
          <a:p>
            <a:pPr indent="0" lvl="0" marL="0" rtl="0" algn="l">
              <a:spcBef>
                <a:spcPts val="0"/>
              </a:spcBef>
              <a:spcAft>
                <a:spcPts val="0"/>
              </a:spcAft>
              <a:buNone/>
            </a:pPr>
            <a:r>
              <a:t/>
            </a:r>
            <a:endParaRPr sz="2100"/>
          </a:p>
        </p:txBody>
      </p:sp>
      <p:sp>
        <p:nvSpPr>
          <p:cNvPr id="825" name="Google Shape;825;p67"/>
          <p:cNvSpPr/>
          <p:nvPr/>
        </p:nvSpPr>
        <p:spPr>
          <a:xfrm>
            <a:off x="466966" y="1438475"/>
            <a:ext cx="3599026" cy="4427703"/>
          </a:xfrm>
          <a:custGeom>
            <a:rect b="b" l="l" r="r" t="t"/>
            <a:pathLst>
              <a:path extrusionOk="0" h="3816985" w="3102609">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733279"/>
          </a:solidFill>
          <a:ln>
            <a:noFill/>
          </a:ln>
          <a:effectLst>
            <a:reflection blurRad="0" dir="5400000" dist="63500" endA="0" endPos="20000" fadeDir="5400012" kx="0" rotWithShape="0" algn="bl" stA="10000" stPos="0" sy="-100000" ky="0"/>
          </a:effectLst>
        </p:spPr>
        <p:txBody>
          <a:bodyPr anchorCtr="0" anchor="t" bIns="0" lIns="0" spcFirstLastPara="1" rIns="0" wrap="square" tIns="0">
            <a:noAutofit/>
          </a:bodyPr>
          <a:lstStyle/>
          <a:p>
            <a:pPr indent="0" lvl="0" marL="0" rtl="0" algn="l">
              <a:spcBef>
                <a:spcPts val="0"/>
              </a:spcBef>
              <a:spcAft>
                <a:spcPts val="0"/>
              </a:spcAft>
              <a:buNone/>
            </a:pPr>
            <a:r>
              <a:t/>
            </a:r>
            <a:endParaRPr sz="2100"/>
          </a:p>
        </p:txBody>
      </p:sp>
      <p:sp>
        <p:nvSpPr>
          <p:cNvPr id="826" name="Google Shape;826;p67"/>
          <p:cNvSpPr/>
          <p:nvPr/>
        </p:nvSpPr>
        <p:spPr>
          <a:xfrm>
            <a:off x="696901" y="1655744"/>
            <a:ext cx="3159300" cy="586500"/>
          </a:xfrm>
          <a:prstGeom prst="roundRect">
            <a:avLst>
              <a:gd fmla="val 16667" name="adj"/>
            </a:avLst>
          </a:prstGeom>
          <a:solidFill>
            <a:srgbClr val="EFEBF4"/>
          </a:solidFill>
          <a:ln>
            <a:noFill/>
          </a:ln>
        </p:spPr>
        <p:txBody>
          <a:bodyPr anchorCtr="0" anchor="ctr" bIns="106075" lIns="106075" spcFirstLastPara="1" rIns="106075" wrap="square" tIns="106075">
            <a:noAutofit/>
          </a:bodyPr>
          <a:lstStyle/>
          <a:p>
            <a:pPr indent="0" lvl="0" marL="0" rtl="0" algn="ctr">
              <a:spcBef>
                <a:spcPts val="0"/>
              </a:spcBef>
              <a:spcAft>
                <a:spcPts val="0"/>
              </a:spcAft>
              <a:buNone/>
            </a:pPr>
            <a:r>
              <a:t/>
            </a:r>
            <a:endParaRPr sz="1600"/>
          </a:p>
        </p:txBody>
      </p:sp>
      <p:sp>
        <p:nvSpPr>
          <p:cNvPr id="827" name="Google Shape;827;p67"/>
          <p:cNvSpPr txBox="1"/>
          <p:nvPr/>
        </p:nvSpPr>
        <p:spPr>
          <a:xfrm>
            <a:off x="856585" y="1806102"/>
            <a:ext cx="2820300" cy="285900"/>
          </a:xfrm>
          <a:prstGeom prst="rect">
            <a:avLst/>
          </a:prstGeom>
          <a:noFill/>
          <a:ln>
            <a:noFill/>
          </a:ln>
        </p:spPr>
        <p:txBody>
          <a:bodyPr anchorCtr="0" anchor="ctr" bIns="0" lIns="0" spcFirstLastPara="1" rIns="0" wrap="square" tIns="0">
            <a:noAutofit/>
          </a:bodyPr>
          <a:lstStyle/>
          <a:p>
            <a:pPr indent="0" lvl="0" marL="12700" rtl="0" algn="ctr">
              <a:lnSpc>
                <a:spcPct val="100000"/>
              </a:lnSpc>
              <a:spcBef>
                <a:spcPts val="0"/>
              </a:spcBef>
              <a:spcAft>
                <a:spcPts val="0"/>
              </a:spcAft>
              <a:buNone/>
            </a:pPr>
            <a:r>
              <a:rPr b="1" lang="en-US" sz="1900">
                <a:solidFill>
                  <a:srgbClr val="4B0550"/>
                </a:solidFill>
                <a:latin typeface="Optimistic Text"/>
                <a:ea typeface="Optimistic Text"/>
                <a:cs typeface="Optimistic Text"/>
                <a:sym typeface="Optimistic Text"/>
              </a:rPr>
              <a:t>المقطع ب </a:t>
            </a:r>
            <a:endParaRPr b="1" sz="1900">
              <a:solidFill>
                <a:srgbClr val="4B0550"/>
              </a:solidFill>
              <a:latin typeface="Optimistic Text"/>
              <a:ea typeface="Optimistic Text"/>
              <a:cs typeface="Optimistic Text"/>
              <a:sym typeface="Optimistic Text"/>
            </a:endParaRPr>
          </a:p>
        </p:txBody>
      </p:sp>
      <p:sp>
        <p:nvSpPr>
          <p:cNvPr id="828" name="Google Shape;828;p67"/>
          <p:cNvSpPr/>
          <p:nvPr/>
        </p:nvSpPr>
        <p:spPr>
          <a:xfrm>
            <a:off x="4458669" y="1655744"/>
            <a:ext cx="3159300" cy="586500"/>
          </a:xfrm>
          <a:prstGeom prst="roundRect">
            <a:avLst>
              <a:gd fmla="val 16667" name="adj"/>
            </a:avLst>
          </a:prstGeom>
          <a:solidFill>
            <a:srgbClr val="EFEBF4"/>
          </a:solidFill>
          <a:ln>
            <a:noFill/>
          </a:ln>
        </p:spPr>
        <p:txBody>
          <a:bodyPr anchorCtr="0" anchor="ctr" bIns="106075" lIns="106075" spcFirstLastPara="1" rIns="106075" wrap="square" tIns="106075">
            <a:noAutofit/>
          </a:bodyPr>
          <a:lstStyle/>
          <a:p>
            <a:pPr indent="0" lvl="0" marL="0" rtl="0" algn="ctr">
              <a:spcBef>
                <a:spcPts val="0"/>
              </a:spcBef>
              <a:spcAft>
                <a:spcPts val="0"/>
              </a:spcAft>
              <a:buNone/>
            </a:pPr>
            <a:r>
              <a:t/>
            </a:r>
            <a:endParaRPr sz="1600"/>
          </a:p>
        </p:txBody>
      </p:sp>
      <p:sp>
        <p:nvSpPr>
          <p:cNvPr id="829" name="Google Shape;829;p67"/>
          <p:cNvSpPr txBox="1"/>
          <p:nvPr/>
        </p:nvSpPr>
        <p:spPr>
          <a:xfrm>
            <a:off x="4618354" y="1806102"/>
            <a:ext cx="2820300" cy="285900"/>
          </a:xfrm>
          <a:prstGeom prst="rect">
            <a:avLst/>
          </a:prstGeom>
          <a:noFill/>
          <a:ln>
            <a:noFill/>
          </a:ln>
        </p:spPr>
        <p:txBody>
          <a:bodyPr anchorCtr="0" anchor="ctr" bIns="0" lIns="0" spcFirstLastPara="1" rIns="0" wrap="square" tIns="0">
            <a:noAutofit/>
          </a:bodyPr>
          <a:lstStyle/>
          <a:p>
            <a:pPr indent="0" lvl="0" marL="12700" rtl="0" algn="ctr">
              <a:lnSpc>
                <a:spcPct val="100000"/>
              </a:lnSpc>
              <a:spcBef>
                <a:spcPts val="0"/>
              </a:spcBef>
              <a:spcAft>
                <a:spcPts val="0"/>
              </a:spcAft>
              <a:buNone/>
            </a:pPr>
            <a:r>
              <a:rPr b="1" lang="en-US" sz="1900">
                <a:solidFill>
                  <a:srgbClr val="4B0550"/>
                </a:solidFill>
                <a:latin typeface="Optimistic Text"/>
                <a:ea typeface="Optimistic Text"/>
                <a:cs typeface="Optimistic Text"/>
                <a:sym typeface="Optimistic Text"/>
              </a:rPr>
              <a:t>المقطع أ</a:t>
            </a:r>
            <a:endParaRPr b="1" sz="1900">
              <a:solidFill>
                <a:srgbClr val="4B0550"/>
              </a:solidFill>
              <a:latin typeface="Optimistic Text"/>
              <a:ea typeface="Optimistic Text"/>
              <a:cs typeface="Optimistic Text"/>
              <a:sym typeface="Optimistic Text"/>
            </a:endParaRPr>
          </a:p>
        </p:txBody>
      </p:sp>
      <p:pic>
        <p:nvPicPr>
          <p:cNvPr id="830" name="Google Shape;830;p67" title="نور الأمل.mp3">
            <a:hlinkClick r:id="rId5"/>
          </p:cNvPr>
          <p:cNvPicPr preferRelativeResize="0"/>
          <p:nvPr/>
        </p:nvPicPr>
        <p:blipFill>
          <a:blip r:embed="rId6">
            <a:alphaModFix/>
          </a:blip>
          <a:stretch>
            <a:fillRect/>
          </a:stretch>
        </p:blipFill>
        <p:spPr>
          <a:xfrm>
            <a:off x="1559812" y="2939412"/>
            <a:ext cx="1426575" cy="1426575"/>
          </a:xfrm>
          <a:prstGeom prst="rect">
            <a:avLst/>
          </a:prstGeom>
          <a:noFill/>
          <a:ln>
            <a:noFill/>
          </a:ln>
        </p:spPr>
      </p:pic>
      <p:pic>
        <p:nvPicPr>
          <p:cNvPr id="831" name="Google Shape;831;p67" title="DJ Mubarak - Arabic.mp3">
            <a:hlinkClick r:id="rId7"/>
          </p:cNvPr>
          <p:cNvPicPr preferRelativeResize="0"/>
          <p:nvPr/>
        </p:nvPicPr>
        <p:blipFill>
          <a:blip r:embed="rId8">
            <a:alphaModFix/>
          </a:blip>
          <a:stretch>
            <a:fillRect/>
          </a:stretch>
        </p:blipFill>
        <p:spPr>
          <a:xfrm>
            <a:off x="5324725" y="2939439"/>
            <a:ext cx="1426575" cy="1426546"/>
          </a:xfrm>
          <a:prstGeom prst="rect">
            <a:avLst/>
          </a:prstGeom>
          <a:noFill/>
          <a:ln>
            <a:noFill/>
          </a:ln>
        </p:spPr>
      </p:pic>
      <p:sp>
        <p:nvSpPr>
          <p:cNvPr id="832" name="Google Shape;832;p67"/>
          <p:cNvSpPr txBox="1"/>
          <p:nvPr>
            <p:ph type="title"/>
          </p:nvPr>
        </p:nvSpPr>
        <p:spPr>
          <a:xfrm>
            <a:off x="7438650" y="375425"/>
            <a:ext cx="4278000" cy="1617300"/>
          </a:xfrm>
          <a:prstGeom prst="rect">
            <a:avLst/>
          </a:prstGeom>
          <a:noFill/>
          <a:ln>
            <a:noFill/>
          </a:ln>
        </p:spPr>
        <p:txBody>
          <a:bodyPr anchorCtr="0" anchor="t" bIns="0" lIns="0" spcFirstLastPara="1" rIns="0" wrap="square" tIns="130175">
            <a:spAutoFit/>
          </a:bodyPr>
          <a:lstStyle/>
          <a:p>
            <a:pPr indent="0" lvl="0" marL="12700" marR="5080" rtl="0" algn="r">
              <a:lnSpc>
                <a:spcPct val="100833"/>
              </a:lnSpc>
              <a:spcBef>
                <a:spcPts val="0"/>
              </a:spcBef>
              <a:spcAft>
                <a:spcPts val="0"/>
              </a:spcAft>
              <a:buNone/>
            </a:pPr>
            <a:r>
              <a:rPr b="1" lang="en-US" sz="3200">
                <a:solidFill>
                  <a:srgbClr val="4B0550"/>
                </a:solidFill>
                <a:latin typeface="Optimistic Display"/>
                <a:ea typeface="Optimistic Display"/>
                <a:cs typeface="Optimistic Display"/>
                <a:sym typeface="Optimistic Display"/>
              </a:rPr>
              <a:t>تحدّي محقق الذكاء الاصطناعي – نسخة الموسيقى</a:t>
            </a:r>
            <a:endParaRPr b="1" sz="3200">
              <a:solidFill>
                <a:srgbClr val="4B0550"/>
              </a:solidFill>
              <a:latin typeface="Optimistic Display"/>
              <a:ea typeface="Optimistic Display"/>
              <a:cs typeface="Optimistic Display"/>
              <a:sym typeface="Optimistic Display"/>
            </a:endParaRPr>
          </a:p>
        </p:txBody>
      </p:sp>
      <p:sp>
        <p:nvSpPr>
          <p:cNvPr id="833" name="Google Shape;833;p67"/>
          <p:cNvSpPr txBox="1"/>
          <p:nvPr/>
        </p:nvSpPr>
        <p:spPr>
          <a:xfrm>
            <a:off x="8343400" y="2090025"/>
            <a:ext cx="3373200" cy="843900"/>
          </a:xfrm>
          <a:prstGeom prst="rect">
            <a:avLst/>
          </a:prstGeom>
          <a:noFill/>
          <a:ln>
            <a:noFill/>
          </a:ln>
        </p:spPr>
        <p:txBody>
          <a:bodyPr anchorCtr="0" anchor="t" bIns="0" lIns="0" spcFirstLastPara="1" rIns="0" wrap="square" tIns="12700">
            <a:spAutoFit/>
          </a:bodyPr>
          <a:lstStyle/>
          <a:p>
            <a:pPr indent="0" lvl="0" marL="12700" marR="5080" rtl="1" algn="r">
              <a:spcBef>
                <a:spcPts val="0"/>
              </a:spcBef>
              <a:spcAft>
                <a:spcPts val="0"/>
              </a:spcAft>
              <a:buNone/>
            </a:pPr>
            <a:r>
              <a:rPr lang="en-US" sz="1800">
                <a:solidFill>
                  <a:srgbClr val="4B0550"/>
                </a:solidFill>
                <a:latin typeface="Optimistic Text"/>
                <a:ea typeface="Optimistic Text"/>
                <a:cs typeface="Optimistic Text"/>
                <a:sym typeface="Optimistic Text"/>
              </a:rPr>
              <a:t>إحداهما حقيقية، والأخرى من صنع الذكاء الاصطناعي. هل يمكنك تحديد أيها حقيقية وأيها مزيفة؟</a:t>
            </a:r>
            <a:endParaRPr sz="1800">
              <a:solidFill>
                <a:srgbClr val="4B0550"/>
              </a:solidFill>
              <a:latin typeface="Optimistic Text"/>
              <a:ea typeface="Optimistic Text"/>
              <a:cs typeface="Optimistic Text"/>
              <a:sym typeface="Optimistic Text"/>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7" name="Shape 837"/>
        <p:cNvGrpSpPr/>
        <p:nvPr/>
      </p:nvGrpSpPr>
      <p:grpSpPr>
        <a:xfrm>
          <a:off x="0" y="0"/>
          <a:ext cx="0" cy="0"/>
          <a:chOff x="0" y="0"/>
          <a:chExt cx="0" cy="0"/>
        </a:xfrm>
      </p:grpSpPr>
      <p:sp>
        <p:nvSpPr>
          <p:cNvPr id="838" name="Google Shape;838;p68"/>
          <p:cNvSpPr/>
          <p:nvPr/>
        </p:nvSpPr>
        <p:spPr>
          <a:xfrm>
            <a:off x="8160547" y="4839549"/>
            <a:ext cx="3541500" cy="1026900"/>
          </a:xfrm>
          <a:prstGeom prst="roundRect">
            <a:avLst>
              <a:gd fmla="val 11529" name="adj"/>
            </a:avLst>
          </a:prstGeom>
          <a:solidFill>
            <a:srgbClr val="D8C8E1"/>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39" name="Google Shape;839;p68"/>
          <p:cNvSpPr/>
          <p:nvPr/>
        </p:nvSpPr>
        <p:spPr>
          <a:xfrm>
            <a:off x="8102607" y="4780021"/>
            <a:ext cx="3541500" cy="1026900"/>
          </a:xfrm>
          <a:prstGeom prst="roundRect">
            <a:avLst>
              <a:gd fmla="val 11529"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grpSp>
        <p:nvGrpSpPr>
          <p:cNvPr id="840" name="Google Shape;840;p68"/>
          <p:cNvGrpSpPr/>
          <p:nvPr/>
        </p:nvGrpSpPr>
        <p:grpSpPr>
          <a:xfrm rot="10800000">
            <a:off x="11600122" y="3555919"/>
            <a:ext cx="119226" cy="106045"/>
            <a:chOff x="610797" y="3458434"/>
            <a:chExt cx="119226" cy="106045"/>
          </a:xfrm>
        </p:grpSpPr>
        <p:sp>
          <p:nvSpPr>
            <p:cNvPr id="841" name="Google Shape;841;p68"/>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842" name="Google Shape;842;p68"/>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sp>
        <p:nvSpPr>
          <p:cNvPr id="843" name="Google Shape;843;p68"/>
          <p:cNvSpPr txBox="1"/>
          <p:nvPr/>
        </p:nvSpPr>
        <p:spPr>
          <a:xfrm>
            <a:off x="9712706" y="3061925"/>
            <a:ext cx="2012400" cy="1974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ابحث عن هذه الأدل</a:t>
            </a:r>
            <a:r>
              <a:rPr b="1" lang="en-US" sz="1200">
                <a:solidFill>
                  <a:srgbClr val="4B0550"/>
                </a:solidFill>
                <a:latin typeface="Optimistic Text"/>
                <a:ea typeface="Optimistic Text"/>
                <a:cs typeface="Optimistic Text"/>
                <a:sym typeface="Optimistic Text"/>
              </a:rPr>
              <a:t>ة</a:t>
            </a:r>
            <a:endParaRPr b="1" sz="1200">
              <a:solidFill>
                <a:srgbClr val="4B0550"/>
              </a:solidFill>
              <a:latin typeface="Optimistic Text"/>
              <a:ea typeface="Optimistic Text"/>
              <a:cs typeface="Optimistic Text"/>
              <a:sym typeface="Optimistic Text"/>
            </a:endParaRPr>
          </a:p>
        </p:txBody>
      </p:sp>
      <p:grpSp>
        <p:nvGrpSpPr>
          <p:cNvPr id="844" name="Google Shape;844;p68"/>
          <p:cNvGrpSpPr/>
          <p:nvPr/>
        </p:nvGrpSpPr>
        <p:grpSpPr>
          <a:xfrm rot="10800000">
            <a:off x="11600122" y="3917580"/>
            <a:ext cx="119226" cy="106045"/>
            <a:chOff x="610797" y="3458434"/>
            <a:chExt cx="119226" cy="106045"/>
          </a:xfrm>
        </p:grpSpPr>
        <p:sp>
          <p:nvSpPr>
            <p:cNvPr id="845" name="Google Shape;845;p68"/>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846" name="Google Shape;846;p68"/>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grpSp>
        <p:nvGrpSpPr>
          <p:cNvPr id="847" name="Google Shape;847;p68"/>
          <p:cNvGrpSpPr/>
          <p:nvPr/>
        </p:nvGrpSpPr>
        <p:grpSpPr>
          <a:xfrm rot="10800000">
            <a:off x="11600122" y="4283980"/>
            <a:ext cx="119226" cy="106045"/>
            <a:chOff x="610797" y="3458434"/>
            <a:chExt cx="119226" cy="106045"/>
          </a:xfrm>
        </p:grpSpPr>
        <p:sp>
          <p:nvSpPr>
            <p:cNvPr id="848" name="Google Shape;848;p68"/>
            <p:cNvSpPr/>
            <p:nvPr/>
          </p:nvSpPr>
          <p:spPr>
            <a:xfrm>
              <a:off x="610797" y="3511185"/>
              <a:ext cx="118745" cy="0"/>
            </a:xfrm>
            <a:custGeom>
              <a:rect b="b" l="l" r="r" t="t"/>
              <a:pathLst>
                <a:path extrusionOk="0" h="120000" w="118745">
                  <a:moveTo>
                    <a:pt x="0" y="0"/>
                  </a:moveTo>
                  <a:lnTo>
                    <a:pt x="118643" y="0"/>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sp>
          <p:nvSpPr>
            <p:cNvPr id="849" name="Google Shape;849;p68"/>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9525">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r">
                <a:spcBef>
                  <a:spcPts val="0"/>
                </a:spcBef>
                <a:spcAft>
                  <a:spcPts val="0"/>
                </a:spcAft>
                <a:buNone/>
              </a:pPr>
              <a:r>
                <a:t/>
              </a:r>
              <a:endParaRPr sz="1800"/>
            </a:p>
          </p:txBody>
        </p:sp>
      </p:grpSp>
      <p:sp>
        <p:nvSpPr>
          <p:cNvPr id="850" name="Google Shape;850;p68"/>
          <p:cNvSpPr txBox="1"/>
          <p:nvPr/>
        </p:nvSpPr>
        <p:spPr>
          <a:xfrm>
            <a:off x="8823763" y="3502450"/>
            <a:ext cx="2584800" cy="11211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اللهجات المحلية أو الرموز التعبيرية</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12700" marR="508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الأسلوب والنبرة</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هل يبدو طبيعيًا أم رسميًا جدًا</a:t>
            </a:r>
            <a:endParaRPr sz="1200">
              <a:solidFill>
                <a:srgbClr val="4B0550"/>
              </a:solidFill>
              <a:latin typeface="Optimistic Text"/>
              <a:ea typeface="Optimistic Text"/>
              <a:cs typeface="Optimistic Text"/>
              <a:sym typeface="Optimistic Text"/>
            </a:endParaRPr>
          </a:p>
          <a:p>
            <a:pPr indent="0" lvl="0" marL="12700" marR="5080" rtl="0"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p:txBody>
      </p:sp>
      <p:sp>
        <p:nvSpPr>
          <p:cNvPr id="851" name="Google Shape;851;p68"/>
          <p:cNvSpPr/>
          <p:nvPr/>
        </p:nvSpPr>
        <p:spPr>
          <a:xfrm>
            <a:off x="8312707" y="4928521"/>
            <a:ext cx="798600" cy="728700"/>
          </a:xfrm>
          <a:prstGeom prst="roundRect">
            <a:avLst>
              <a:gd fmla="val 11529" name="adj"/>
            </a:avLst>
          </a:prstGeom>
          <a:solidFill>
            <a:srgbClr val="F0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52" name="Google Shape;852;p68"/>
          <p:cNvSpPr/>
          <p:nvPr/>
        </p:nvSpPr>
        <p:spPr>
          <a:xfrm>
            <a:off x="9277174" y="4928521"/>
            <a:ext cx="798600" cy="728700"/>
          </a:xfrm>
          <a:prstGeom prst="roundRect">
            <a:avLst>
              <a:gd fmla="val 11529" name="adj"/>
            </a:avLst>
          </a:prstGeom>
          <a:solidFill>
            <a:srgbClr val="F0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53" name="Google Shape;853;p68"/>
          <p:cNvSpPr txBox="1"/>
          <p:nvPr/>
        </p:nvSpPr>
        <p:spPr>
          <a:xfrm>
            <a:off x="9712705" y="5079308"/>
            <a:ext cx="247500" cy="443100"/>
          </a:xfrm>
          <a:prstGeom prst="rect">
            <a:avLst/>
          </a:prstGeom>
          <a:noFill/>
          <a:ln>
            <a:noFill/>
          </a:ln>
        </p:spPr>
        <p:txBody>
          <a:bodyPr anchorCtr="0" anchor="t" bIns="0" lIns="0" spcFirstLastPara="1" rIns="0" wrap="square" tIns="9925">
            <a:spAutoFit/>
          </a:bodyPr>
          <a:lstStyle/>
          <a:p>
            <a:pPr indent="0" lvl="0" marL="9924" rtl="0" algn="l">
              <a:spcBef>
                <a:spcPts val="0"/>
              </a:spcBef>
              <a:spcAft>
                <a:spcPts val="0"/>
              </a:spcAft>
              <a:buNone/>
            </a:pPr>
            <a:r>
              <a:rPr b="1" lang="en-US" sz="2813">
                <a:solidFill>
                  <a:srgbClr val="4B0550"/>
                </a:solidFill>
                <a:latin typeface="Optimistic Display"/>
                <a:ea typeface="Optimistic Display"/>
                <a:cs typeface="Optimistic Display"/>
                <a:sym typeface="Optimistic Display"/>
              </a:rPr>
              <a:t>أ</a:t>
            </a:r>
            <a:endParaRPr b="1" sz="2813">
              <a:solidFill>
                <a:srgbClr val="4B0550"/>
              </a:solidFill>
              <a:latin typeface="Optimistic Display"/>
              <a:ea typeface="Optimistic Display"/>
              <a:cs typeface="Optimistic Display"/>
              <a:sym typeface="Optimistic Display"/>
            </a:endParaRPr>
          </a:p>
        </p:txBody>
      </p:sp>
      <p:sp>
        <p:nvSpPr>
          <p:cNvPr id="854" name="Google Shape;854;p68"/>
          <p:cNvSpPr txBox="1"/>
          <p:nvPr/>
        </p:nvSpPr>
        <p:spPr>
          <a:xfrm>
            <a:off x="8734078" y="5079308"/>
            <a:ext cx="248400" cy="443100"/>
          </a:xfrm>
          <a:prstGeom prst="rect">
            <a:avLst/>
          </a:prstGeom>
          <a:noFill/>
          <a:ln>
            <a:noFill/>
          </a:ln>
        </p:spPr>
        <p:txBody>
          <a:bodyPr anchorCtr="0" anchor="t" bIns="0" lIns="0" spcFirstLastPara="1" rIns="0" wrap="square" tIns="9925">
            <a:spAutoFit/>
          </a:bodyPr>
          <a:lstStyle/>
          <a:p>
            <a:pPr indent="0" lvl="0" marL="9924" rtl="1" algn="r">
              <a:spcBef>
                <a:spcPts val="0"/>
              </a:spcBef>
              <a:spcAft>
                <a:spcPts val="0"/>
              </a:spcAft>
              <a:buClr>
                <a:schemeClr val="dk1"/>
              </a:buClr>
              <a:buFont typeface="Arial"/>
              <a:buNone/>
            </a:pPr>
            <a:r>
              <a:rPr b="1" lang="en-US" sz="2813">
                <a:solidFill>
                  <a:srgbClr val="4B0550"/>
                </a:solidFill>
                <a:latin typeface="Optimistic Display"/>
                <a:ea typeface="Optimistic Display"/>
                <a:cs typeface="Optimistic Display"/>
                <a:sym typeface="Optimistic Display"/>
              </a:rPr>
              <a:t>ب</a:t>
            </a:r>
            <a:endParaRPr b="1" sz="2813">
              <a:solidFill>
                <a:srgbClr val="4B0550"/>
              </a:solidFill>
              <a:latin typeface="Optimistic Display"/>
              <a:ea typeface="Optimistic Display"/>
              <a:cs typeface="Optimistic Display"/>
              <a:sym typeface="Optimistic Display"/>
            </a:endParaRPr>
          </a:p>
        </p:txBody>
      </p:sp>
      <p:pic>
        <p:nvPicPr>
          <p:cNvPr id="855" name="Google Shape;855;p68" title="Left Hand.png"/>
          <p:cNvPicPr preferRelativeResize="0"/>
          <p:nvPr/>
        </p:nvPicPr>
        <p:blipFill>
          <a:blip r:embed="rId3">
            <a:alphaModFix/>
          </a:blip>
          <a:stretch>
            <a:fillRect/>
          </a:stretch>
        </p:blipFill>
        <p:spPr>
          <a:xfrm>
            <a:off x="9387082" y="5081444"/>
            <a:ext cx="247542" cy="438759"/>
          </a:xfrm>
          <a:prstGeom prst="rect">
            <a:avLst/>
          </a:prstGeom>
          <a:noFill/>
          <a:ln>
            <a:noFill/>
          </a:ln>
        </p:spPr>
      </p:pic>
      <p:pic>
        <p:nvPicPr>
          <p:cNvPr id="856" name="Google Shape;856;p68" title="Right Hand.png"/>
          <p:cNvPicPr preferRelativeResize="0"/>
          <p:nvPr/>
        </p:nvPicPr>
        <p:blipFill>
          <a:blip r:embed="rId4">
            <a:alphaModFix/>
          </a:blip>
          <a:stretch>
            <a:fillRect/>
          </a:stretch>
        </p:blipFill>
        <p:spPr>
          <a:xfrm>
            <a:off x="8460588" y="5079301"/>
            <a:ext cx="248481" cy="440423"/>
          </a:xfrm>
          <a:prstGeom prst="rect">
            <a:avLst/>
          </a:prstGeom>
          <a:noFill/>
          <a:ln>
            <a:noFill/>
          </a:ln>
        </p:spPr>
      </p:pic>
      <p:sp>
        <p:nvSpPr>
          <p:cNvPr id="857" name="Google Shape;857;p68"/>
          <p:cNvSpPr txBox="1"/>
          <p:nvPr/>
        </p:nvSpPr>
        <p:spPr>
          <a:xfrm>
            <a:off x="10571525" y="4932317"/>
            <a:ext cx="915000" cy="751800"/>
          </a:xfrm>
          <a:prstGeom prst="rect">
            <a:avLst/>
          </a:prstGeom>
          <a:noFill/>
          <a:ln>
            <a:noFill/>
          </a:ln>
        </p:spPr>
        <p:txBody>
          <a:bodyPr anchorCtr="0" anchor="t" bIns="0" lIns="0" spcFirstLastPara="1" rIns="0" wrap="square" tIns="12700">
            <a:spAutoFit/>
          </a:bodyPr>
          <a:lstStyle/>
          <a:p>
            <a:pPr indent="0" lvl="0" marL="12700" marR="5080" rtl="0"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صوتوا باستخدام أيديكم</a:t>
            </a:r>
            <a:endParaRPr b="1" sz="1600">
              <a:solidFill>
                <a:srgbClr val="4B0550"/>
              </a:solidFill>
              <a:latin typeface="Optimistic Text"/>
              <a:ea typeface="Optimistic Text"/>
              <a:cs typeface="Optimistic Text"/>
              <a:sym typeface="Optimistic Text"/>
            </a:endParaRPr>
          </a:p>
        </p:txBody>
      </p:sp>
      <p:sp>
        <p:nvSpPr>
          <p:cNvPr id="858" name="Google Shape;858;p68"/>
          <p:cNvSpPr/>
          <p:nvPr/>
        </p:nvSpPr>
        <p:spPr>
          <a:xfrm>
            <a:off x="4238508" y="1438475"/>
            <a:ext cx="3599026" cy="4427703"/>
          </a:xfrm>
          <a:custGeom>
            <a:rect b="b" l="l" r="r" t="t"/>
            <a:pathLst>
              <a:path extrusionOk="0" h="3816985" w="3102609">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4B0550"/>
          </a:solidFill>
          <a:ln>
            <a:noFill/>
          </a:ln>
          <a:effectLst>
            <a:reflection blurRad="0" dir="5400000" dist="63500" endA="0" endPos="20000" fadeDir="5400012" kx="0" rotWithShape="0" algn="bl" stA="10000" stPos="0" sy="-100000" ky="0"/>
          </a:effectLst>
        </p:spPr>
        <p:txBody>
          <a:bodyPr anchorCtr="0" anchor="t" bIns="0" lIns="0" spcFirstLastPara="1" rIns="0" wrap="square" tIns="0">
            <a:noAutofit/>
          </a:bodyPr>
          <a:lstStyle/>
          <a:p>
            <a:pPr indent="0" lvl="0" marL="0" rtl="0" algn="l">
              <a:spcBef>
                <a:spcPts val="0"/>
              </a:spcBef>
              <a:spcAft>
                <a:spcPts val="0"/>
              </a:spcAft>
              <a:buNone/>
            </a:pPr>
            <a:r>
              <a:t/>
            </a:r>
            <a:endParaRPr sz="2100"/>
          </a:p>
        </p:txBody>
      </p:sp>
      <p:sp>
        <p:nvSpPr>
          <p:cNvPr id="859" name="Google Shape;859;p68"/>
          <p:cNvSpPr/>
          <p:nvPr/>
        </p:nvSpPr>
        <p:spPr>
          <a:xfrm>
            <a:off x="466966" y="1438475"/>
            <a:ext cx="3599026" cy="4427703"/>
          </a:xfrm>
          <a:custGeom>
            <a:rect b="b" l="l" r="r" t="t"/>
            <a:pathLst>
              <a:path extrusionOk="0" h="3816985" w="3102609">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733279"/>
          </a:solidFill>
          <a:ln>
            <a:noFill/>
          </a:ln>
          <a:effectLst>
            <a:reflection blurRad="0" dir="5400000" dist="63500" endA="0" endPos="20000" fadeDir="5400012" kx="0" rotWithShape="0" algn="bl" stA="10000" stPos="0" sy="-100000" ky="0"/>
          </a:effectLst>
        </p:spPr>
        <p:txBody>
          <a:bodyPr anchorCtr="0" anchor="t" bIns="0" lIns="0" spcFirstLastPara="1" rIns="0" wrap="square" tIns="0">
            <a:noAutofit/>
          </a:bodyPr>
          <a:lstStyle/>
          <a:p>
            <a:pPr indent="0" lvl="0" marL="0" rtl="0" algn="l">
              <a:spcBef>
                <a:spcPts val="0"/>
              </a:spcBef>
              <a:spcAft>
                <a:spcPts val="0"/>
              </a:spcAft>
              <a:buNone/>
            </a:pPr>
            <a:r>
              <a:t/>
            </a:r>
            <a:endParaRPr sz="2100"/>
          </a:p>
        </p:txBody>
      </p:sp>
      <p:sp>
        <p:nvSpPr>
          <p:cNvPr id="860" name="Google Shape;860;p68"/>
          <p:cNvSpPr/>
          <p:nvPr/>
        </p:nvSpPr>
        <p:spPr>
          <a:xfrm>
            <a:off x="696901" y="1655744"/>
            <a:ext cx="3159300" cy="586500"/>
          </a:xfrm>
          <a:prstGeom prst="roundRect">
            <a:avLst>
              <a:gd fmla="val 16667" name="adj"/>
            </a:avLst>
          </a:prstGeom>
          <a:solidFill>
            <a:srgbClr val="EFEBF4"/>
          </a:solidFill>
          <a:ln>
            <a:noFill/>
          </a:ln>
        </p:spPr>
        <p:txBody>
          <a:bodyPr anchorCtr="0" anchor="ctr" bIns="106075" lIns="106075" spcFirstLastPara="1" rIns="106075" wrap="square" tIns="106075">
            <a:noAutofit/>
          </a:bodyPr>
          <a:lstStyle/>
          <a:p>
            <a:pPr indent="0" lvl="0" marL="0" rtl="0" algn="ctr">
              <a:spcBef>
                <a:spcPts val="0"/>
              </a:spcBef>
              <a:spcAft>
                <a:spcPts val="0"/>
              </a:spcAft>
              <a:buNone/>
            </a:pPr>
            <a:r>
              <a:t/>
            </a:r>
            <a:endParaRPr sz="1600"/>
          </a:p>
        </p:txBody>
      </p:sp>
      <p:sp>
        <p:nvSpPr>
          <p:cNvPr id="861" name="Google Shape;861;p68"/>
          <p:cNvSpPr txBox="1"/>
          <p:nvPr/>
        </p:nvSpPr>
        <p:spPr>
          <a:xfrm>
            <a:off x="856585" y="1806102"/>
            <a:ext cx="2820300" cy="285900"/>
          </a:xfrm>
          <a:prstGeom prst="rect">
            <a:avLst/>
          </a:prstGeom>
          <a:noFill/>
          <a:ln>
            <a:noFill/>
          </a:ln>
        </p:spPr>
        <p:txBody>
          <a:bodyPr anchorCtr="0" anchor="ctr" bIns="0" lIns="0" spcFirstLastPara="1" rIns="0" wrap="square" tIns="0">
            <a:noAutofit/>
          </a:bodyPr>
          <a:lstStyle/>
          <a:p>
            <a:pPr indent="0" lvl="0" marL="12700" rtl="0" algn="ctr">
              <a:lnSpc>
                <a:spcPct val="100000"/>
              </a:lnSpc>
              <a:spcBef>
                <a:spcPts val="0"/>
              </a:spcBef>
              <a:spcAft>
                <a:spcPts val="0"/>
              </a:spcAft>
              <a:buNone/>
            </a:pPr>
            <a:r>
              <a:rPr b="1" lang="en-US" sz="1900">
                <a:solidFill>
                  <a:srgbClr val="4B0550"/>
                </a:solidFill>
                <a:latin typeface="Optimistic Text"/>
                <a:ea typeface="Optimistic Text"/>
                <a:cs typeface="Optimistic Text"/>
                <a:sym typeface="Optimistic Text"/>
              </a:rPr>
              <a:t>المنشور ب</a:t>
            </a:r>
            <a:endParaRPr b="1" sz="1900">
              <a:solidFill>
                <a:srgbClr val="4B0550"/>
              </a:solidFill>
              <a:latin typeface="Optimistic Text"/>
              <a:ea typeface="Optimistic Text"/>
              <a:cs typeface="Optimistic Text"/>
              <a:sym typeface="Optimistic Text"/>
            </a:endParaRPr>
          </a:p>
        </p:txBody>
      </p:sp>
      <p:sp>
        <p:nvSpPr>
          <p:cNvPr id="862" name="Google Shape;862;p68"/>
          <p:cNvSpPr/>
          <p:nvPr/>
        </p:nvSpPr>
        <p:spPr>
          <a:xfrm>
            <a:off x="4458669" y="1655744"/>
            <a:ext cx="3159300" cy="586500"/>
          </a:xfrm>
          <a:prstGeom prst="roundRect">
            <a:avLst>
              <a:gd fmla="val 16667" name="adj"/>
            </a:avLst>
          </a:prstGeom>
          <a:solidFill>
            <a:srgbClr val="EFEBF4"/>
          </a:solidFill>
          <a:ln>
            <a:noFill/>
          </a:ln>
        </p:spPr>
        <p:txBody>
          <a:bodyPr anchorCtr="0" anchor="ctr" bIns="106075" lIns="106075" spcFirstLastPara="1" rIns="106075" wrap="square" tIns="106075">
            <a:noAutofit/>
          </a:bodyPr>
          <a:lstStyle/>
          <a:p>
            <a:pPr indent="0" lvl="0" marL="0" rtl="0" algn="ctr">
              <a:spcBef>
                <a:spcPts val="0"/>
              </a:spcBef>
              <a:spcAft>
                <a:spcPts val="0"/>
              </a:spcAft>
              <a:buNone/>
            </a:pPr>
            <a:r>
              <a:t/>
            </a:r>
            <a:endParaRPr sz="1600"/>
          </a:p>
        </p:txBody>
      </p:sp>
      <p:sp>
        <p:nvSpPr>
          <p:cNvPr id="863" name="Google Shape;863;p68"/>
          <p:cNvSpPr txBox="1"/>
          <p:nvPr/>
        </p:nvSpPr>
        <p:spPr>
          <a:xfrm>
            <a:off x="4618354" y="1806102"/>
            <a:ext cx="2820300" cy="285900"/>
          </a:xfrm>
          <a:prstGeom prst="rect">
            <a:avLst/>
          </a:prstGeom>
          <a:noFill/>
          <a:ln>
            <a:noFill/>
          </a:ln>
        </p:spPr>
        <p:txBody>
          <a:bodyPr anchorCtr="0" anchor="ctr" bIns="0" lIns="0" spcFirstLastPara="1" rIns="0" wrap="square" tIns="0">
            <a:noAutofit/>
          </a:bodyPr>
          <a:lstStyle/>
          <a:p>
            <a:pPr indent="0" lvl="0" marL="12700" rtl="0" algn="ctr">
              <a:lnSpc>
                <a:spcPct val="100000"/>
              </a:lnSpc>
              <a:spcBef>
                <a:spcPts val="0"/>
              </a:spcBef>
              <a:spcAft>
                <a:spcPts val="0"/>
              </a:spcAft>
              <a:buNone/>
            </a:pPr>
            <a:r>
              <a:rPr b="1" lang="en-US" sz="1900">
                <a:solidFill>
                  <a:srgbClr val="4B0550"/>
                </a:solidFill>
                <a:latin typeface="Optimistic Text"/>
                <a:ea typeface="Optimistic Text"/>
                <a:cs typeface="Optimistic Text"/>
                <a:sym typeface="Optimistic Text"/>
              </a:rPr>
              <a:t>المنشور أ</a:t>
            </a:r>
            <a:endParaRPr b="1" sz="1900">
              <a:solidFill>
                <a:srgbClr val="4B0550"/>
              </a:solidFill>
              <a:latin typeface="Optimistic Text"/>
              <a:ea typeface="Optimistic Text"/>
              <a:cs typeface="Optimistic Text"/>
              <a:sym typeface="Optimistic Text"/>
            </a:endParaRPr>
          </a:p>
        </p:txBody>
      </p:sp>
      <p:sp>
        <p:nvSpPr>
          <p:cNvPr id="864" name="Google Shape;864;p68"/>
          <p:cNvSpPr txBox="1"/>
          <p:nvPr>
            <p:ph type="title"/>
          </p:nvPr>
        </p:nvSpPr>
        <p:spPr>
          <a:xfrm>
            <a:off x="7438650" y="375425"/>
            <a:ext cx="4278000" cy="1617300"/>
          </a:xfrm>
          <a:prstGeom prst="rect">
            <a:avLst/>
          </a:prstGeom>
          <a:noFill/>
          <a:ln>
            <a:noFill/>
          </a:ln>
        </p:spPr>
        <p:txBody>
          <a:bodyPr anchorCtr="0" anchor="t" bIns="0" lIns="0" spcFirstLastPara="1" rIns="0" wrap="square" tIns="130175">
            <a:spAutoFit/>
          </a:bodyPr>
          <a:lstStyle/>
          <a:p>
            <a:pPr indent="0" lvl="0" marL="12700" marR="5080" rtl="0" algn="r">
              <a:lnSpc>
                <a:spcPct val="100833"/>
              </a:lnSpc>
              <a:spcBef>
                <a:spcPts val="0"/>
              </a:spcBef>
              <a:spcAft>
                <a:spcPts val="0"/>
              </a:spcAft>
              <a:buNone/>
            </a:pPr>
            <a:r>
              <a:rPr b="1" lang="en-US" sz="3200">
                <a:solidFill>
                  <a:srgbClr val="4B0550"/>
                </a:solidFill>
                <a:latin typeface="Optimistic Display"/>
                <a:ea typeface="Optimistic Display"/>
                <a:cs typeface="Optimistic Display"/>
                <a:sym typeface="Optimistic Display"/>
              </a:rPr>
              <a:t>تحدّي محقق الذكاء الاصطناعي – نسخة النصوص</a:t>
            </a:r>
            <a:endParaRPr b="1" sz="3200">
              <a:solidFill>
                <a:srgbClr val="4B0550"/>
              </a:solidFill>
              <a:latin typeface="Optimistic Display"/>
              <a:ea typeface="Optimistic Display"/>
              <a:cs typeface="Optimistic Display"/>
              <a:sym typeface="Optimistic Display"/>
            </a:endParaRPr>
          </a:p>
        </p:txBody>
      </p:sp>
      <p:sp>
        <p:nvSpPr>
          <p:cNvPr id="865" name="Google Shape;865;p68"/>
          <p:cNvSpPr txBox="1"/>
          <p:nvPr/>
        </p:nvSpPr>
        <p:spPr>
          <a:xfrm>
            <a:off x="8343400" y="2090025"/>
            <a:ext cx="3373200" cy="567000"/>
          </a:xfrm>
          <a:prstGeom prst="rect">
            <a:avLst/>
          </a:prstGeom>
          <a:noFill/>
          <a:ln>
            <a:noFill/>
          </a:ln>
        </p:spPr>
        <p:txBody>
          <a:bodyPr anchorCtr="0" anchor="t" bIns="0" lIns="0" spcFirstLastPara="1" rIns="0" wrap="square" tIns="12700">
            <a:spAutoFit/>
          </a:bodyPr>
          <a:lstStyle/>
          <a:p>
            <a:pPr indent="0" lvl="0" marL="12700" marR="5080" rtl="1" algn="r">
              <a:spcBef>
                <a:spcPts val="0"/>
              </a:spcBef>
              <a:spcAft>
                <a:spcPts val="0"/>
              </a:spcAft>
              <a:buNone/>
            </a:pPr>
            <a:r>
              <a:rPr lang="en-US" sz="1800">
                <a:solidFill>
                  <a:srgbClr val="4B0550"/>
                </a:solidFill>
                <a:latin typeface="Optimistic Text"/>
                <a:ea typeface="Optimistic Text"/>
                <a:cs typeface="Optimistic Text"/>
                <a:sym typeface="Optimistic Text"/>
              </a:rPr>
              <a:t>منشوران: أحدهما من طالب حقيقي، والآخر مكتوب بواسطة الذكاء الاصطناعي.</a:t>
            </a:r>
            <a:endParaRPr sz="1800">
              <a:solidFill>
                <a:srgbClr val="4B0550"/>
              </a:solidFill>
              <a:latin typeface="Optimistic Text"/>
              <a:ea typeface="Optimistic Text"/>
              <a:cs typeface="Optimistic Text"/>
              <a:sym typeface="Optimistic Text"/>
            </a:endParaRPr>
          </a:p>
        </p:txBody>
      </p:sp>
      <p:sp>
        <p:nvSpPr>
          <p:cNvPr id="866" name="Google Shape;866;p68"/>
          <p:cNvSpPr txBox="1"/>
          <p:nvPr/>
        </p:nvSpPr>
        <p:spPr>
          <a:xfrm>
            <a:off x="866011" y="2513427"/>
            <a:ext cx="2841300" cy="2826000"/>
          </a:xfrm>
          <a:prstGeom prst="rect">
            <a:avLst/>
          </a:prstGeom>
          <a:noFill/>
          <a:ln>
            <a:noFill/>
          </a:ln>
        </p:spPr>
        <p:txBody>
          <a:bodyPr anchorCtr="0" anchor="t" bIns="0" lIns="0" spcFirstLastPara="1" rIns="0" wrap="square" tIns="0">
            <a:spAutoFit/>
          </a:bodyPr>
          <a:lstStyle/>
          <a:p>
            <a:pPr indent="0" lvl="0" marL="0" marR="381000" rtl="1" algn="r">
              <a:lnSpc>
                <a:spcPct val="115000"/>
              </a:lnSpc>
              <a:spcBef>
                <a:spcPts val="0"/>
              </a:spcBef>
              <a:spcAft>
                <a:spcPts val="1200"/>
              </a:spcAft>
              <a:buClr>
                <a:schemeClr val="dk1"/>
              </a:buClr>
              <a:buSzPts val="1100"/>
              <a:buFont typeface="Arial"/>
              <a:buNone/>
            </a:pPr>
            <a:r>
              <a:rPr lang="en-US" sz="1800">
                <a:solidFill>
                  <a:schemeClr val="lt2"/>
                </a:solidFill>
                <a:latin typeface="Optimistic Text"/>
                <a:ea typeface="Optimistic Text"/>
                <a:cs typeface="Optimistic Text"/>
                <a:sym typeface="Optimistic Text"/>
              </a:rPr>
              <a:t>الازدحام المروري في العاصمة المصرية تسبب في تأخيرات كبيرة في الحضور إلى المؤسسات التعليمية. شهدت البنية التحتية للنقل معدلات استخدام عالية. ومع ذلك، فإن انخفاض درجة الحرارة في الغلاف الجوي وفّر ظروفًا بيئية أفضل.</a:t>
            </a:r>
            <a:endParaRPr sz="1800">
              <a:solidFill>
                <a:schemeClr val="lt2"/>
              </a:solidFill>
              <a:latin typeface="Optimistic Text"/>
              <a:ea typeface="Optimistic Text"/>
              <a:cs typeface="Optimistic Text"/>
              <a:sym typeface="Optimistic Text"/>
            </a:endParaRPr>
          </a:p>
        </p:txBody>
      </p:sp>
      <p:sp>
        <p:nvSpPr>
          <p:cNvPr id="867" name="Google Shape;867;p68"/>
          <p:cNvSpPr txBox="1"/>
          <p:nvPr/>
        </p:nvSpPr>
        <p:spPr>
          <a:xfrm>
            <a:off x="4601089" y="2554432"/>
            <a:ext cx="2625900" cy="1851900"/>
          </a:xfrm>
          <a:prstGeom prst="rect">
            <a:avLst/>
          </a:prstGeom>
          <a:noFill/>
          <a:ln>
            <a:noFill/>
          </a:ln>
        </p:spPr>
        <p:txBody>
          <a:bodyPr anchorCtr="0" anchor="t" bIns="0" lIns="0" spcFirstLastPara="1" rIns="0" wrap="square" tIns="0">
            <a:spAutoFit/>
          </a:bodyPr>
          <a:lstStyle/>
          <a:p>
            <a:pPr indent="0" lvl="0" marL="0" marR="5080" rtl="1" algn="r">
              <a:lnSpc>
                <a:spcPct val="113684"/>
              </a:lnSpc>
              <a:spcBef>
                <a:spcPts val="800"/>
              </a:spcBef>
              <a:spcAft>
                <a:spcPts val="0"/>
              </a:spcAft>
              <a:buNone/>
            </a:pPr>
            <a:r>
              <a:rPr lang="en-US" sz="1800">
                <a:solidFill>
                  <a:schemeClr val="lt2"/>
                </a:solidFill>
                <a:latin typeface="Optimistic Text"/>
                <a:ea typeface="Optimistic Text"/>
                <a:cs typeface="Optimistic Text"/>
                <a:sym typeface="Optimistic Text"/>
              </a:rPr>
              <a:t>والله، زحمة القاهرة النهارده كانت جنان! فضلت ساعتين واقف في الدائري وفاتتني أول حصة.😅 بس على الأقل الجو بقى ألطف، الحمد لله. #زحمة_القاهرة #حياة_طالب </a:t>
            </a:r>
            <a:endParaRPr sz="1800">
              <a:solidFill>
                <a:schemeClr val="lt2"/>
              </a:solidFill>
              <a:latin typeface="Optimistic Text"/>
              <a:ea typeface="Optimistic Text"/>
              <a:cs typeface="Optimistic Text"/>
              <a:sym typeface="Optimistic Text"/>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1" name="Shape 871"/>
        <p:cNvGrpSpPr/>
        <p:nvPr/>
      </p:nvGrpSpPr>
      <p:grpSpPr>
        <a:xfrm>
          <a:off x="0" y="0"/>
          <a:ext cx="0" cy="0"/>
          <a:chOff x="0" y="0"/>
          <a:chExt cx="0" cy="0"/>
        </a:xfrm>
      </p:grpSpPr>
      <p:pic>
        <p:nvPicPr>
          <p:cNvPr id="872" name="Google Shape;872;p69" title="Middle E Asset 04_1.png"/>
          <p:cNvPicPr preferRelativeResize="0"/>
          <p:nvPr/>
        </p:nvPicPr>
        <p:blipFill rotWithShape="1">
          <a:blip r:embed="rId3">
            <a:alphaModFix/>
          </a:blip>
          <a:srcRect b="25860" l="0" r="0" t="6654"/>
          <a:stretch/>
        </p:blipFill>
        <p:spPr>
          <a:xfrm>
            <a:off x="3600" y="0"/>
            <a:ext cx="8128002" cy="6857999"/>
          </a:xfrm>
          <a:prstGeom prst="rect">
            <a:avLst/>
          </a:prstGeom>
          <a:noFill/>
          <a:ln>
            <a:noFill/>
          </a:ln>
        </p:spPr>
      </p:pic>
      <p:sp>
        <p:nvSpPr>
          <p:cNvPr id="873" name="Google Shape;873;p69"/>
          <p:cNvSpPr txBox="1"/>
          <p:nvPr/>
        </p:nvSpPr>
        <p:spPr>
          <a:xfrm>
            <a:off x="8901725" y="3698000"/>
            <a:ext cx="2823300" cy="289800"/>
          </a:xfrm>
          <a:prstGeom prst="rect">
            <a:avLst/>
          </a:prstGeom>
          <a:noFill/>
          <a:ln>
            <a:noFill/>
          </a:ln>
        </p:spPr>
        <p:txBody>
          <a:bodyPr anchorCtr="0" anchor="t" bIns="0" lIns="0" spcFirstLastPara="1" rIns="0" wrap="square" tIns="12700">
            <a:spAutoFit/>
          </a:bodyPr>
          <a:lstStyle/>
          <a:p>
            <a:pPr indent="0" lvl="0" marL="12700" marR="0" rtl="0" algn="r">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كيف يتعلّم الذكاء الاصطناعي فعليًا</a:t>
            </a:r>
            <a:endParaRPr sz="1800">
              <a:solidFill>
                <a:srgbClr val="FFFFFF"/>
              </a:solidFill>
              <a:latin typeface="Optimistic Text"/>
              <a:ea typeface="Optimistic Text"/>
              <a:cs typeface="Optimistic Text"/>
              <a:sym typeface="Optimistic Text"/>
            </a:endParaRPr>
          </a:p>
        </p:txBody>
      </p:sp>
      <p:sp>
        <p:nvSpPr>
          <p:cNvPr id="874" name="Google Shape;874;p69"/>
          <p:cNvSpPr txBox="1"/>
          <p:nvPr/>
        </p:nvSpPr>
        <p:spPr>
          <a:xfrm>
            <a:off x="6069125" y="2233450"/>
            <a:ext cx="5655900" cy="1238400"/>
          </a:xfrm>
          <a:prstGeom prst="rect">
            <a:avLst/>
          </a:prstGeom>
          <a:noFill/>
          <a:ln>
            <a:noFill/>
          </a:ln>
        </p:spPr>
        <p:txBody>
          <a:bodyPr anchorCtr="0" anchor="t" bIns="0" lIns="0" spcFirstLastPara="1" rIns="0" wrap="square" tIns="0">
            <a:spAutoFit/>
          </a:bodyPr>
          <a:lstStyle/>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فهم الذكاء</a:t>
            </a:r>
            <a:endParaRPr b="1" sz="3600">
              <a:solidFill>
                <a:srgbClr val="FFFFFF"/>
              </a:solidFill>
              <a:latin typeface="Optimistic Display"/>
              <a:ea typeface="Optimistic Display"/>
              <a:cs typeface="Optimistic Display"/>
              <a:sym typeface="Optimistic Display"/>
            </a:endParaRPr>
          </a:p>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الاصطناعي</a:t>
            </a:r>
            <a:endParaRPr b="1" sz="3600">
              <a:solidFill>
                <a:srgbClr val="FFFFFF"/>
              </a:solidFill>
              <a:latin typeface="Optimistic Display"/>
              <a:ea typeface="Optimistic Display"/>
              <a:cs typeface="Optimistic Display"/>
              <a:sym typeface="Optimistic Display"/>
            </a:endParaRPr>
          </a:p>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(بشكل مبسط)</a:t>
            </a:r>
            <a:endParaRPr b="1" sz="3600">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8" name="Shape 878"/>
        <p:cNvGrpSpPr/>
        <p:nvPr/>
      </p:nvGrpSpPr>
      <p:grpSpPr>
        <a:xfrm>
          <a:off x="0" y="0"/>
          <a:ext cx="0" cy="0"/>
          <a:chOff x="0" y="0"/>
          <a:chExt cx="0" cy="0"/>
        </a:xfrm>
      </p:grpSpPr>
      <p:sp>
        <p:nvSpPr>
          <p:cNvPr id="879" name="Google Shape;879;p70"/>
          <p:cNvSpPr/>
          <p:nvPr/>
        </p:nvSpPr>
        <p:spPr>
          <a:xfrm>
            <a:off x="584173" y="1234920"/>
            <a:ext cx="6530100" cy="4410300"/>
          </a:xfrm>
          <a:prstGeom prst="roundRect">
            <a:avLst>
              <a:gd fmla="val 11529" name="adj"/>
            </a:avLst>
          </a:prstGeom>
          <a:solidFill>
            <a:srgbClr val="4B0550"/>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80" name="Google Shape;880;p70"/>
          <p:cNvSpPr/>
          <p:nvPr/>
        </p:nvSpPr>
        <p:spPr>
          <a:xfrm>
            <a:off x="469400" y="1119183"/>
            <a:ext cx="6530100" cy="4410300"/>
          </a:xfrm>
          <a:prstGeom prst="roundRect">
            <a:avLst>
              <a:gd fmla="val 11529" name="adj"/>
            </a:avLst>
          </a:prstGeom>
          <a:solidFill>
            <a:srgbClr val="733279"/>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81" name="Google Shape;881;p70"/>
          <p:cNvSpPr/>
          <p:nvPr/>
        </p:nvSpPr>
        <p:spPr>
          <a:xfrm>
            <a:off x="3838833" y="1346500"/>
            <a:ext cx="2958300" cy="3940200"/>
          </a:xfrm>
          <a:prstGeom prst="roundRect">
            <a:avLst>
              <a:gd fmla="val 11529" name="adj"/>
            </a:avLst>
          </a:prstGeom>
          <a:solidFill>
            <a:srgbClr val="EF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82" name="Google Shape;882;p70"/>
          <p:cNvSpPr/>
          <p:nvPr/>
        </p:nvSpPr>
        <p:spPr>
          <a:xfrm>
            <a:off x="4037675" y="1535950"/>
            <a:ext cx="801300" cy="801300"/>
          </a:xfrm>
          <a:prstGeom prst="ellipse">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883" name="Google Shape;883;p70"/>
          <p:cNvSpPr txBox="1"/>
          <p:nvPr/>
        </p:nvSpPr>
        <p:spPr>
          <a:xfrm>
            <a:off x="7976575" y="1447367"/>
            <a:ext cx="3283800" cy="2478300"/>
          </a:xfrm>
          <a:prstGeom prst="rect">
            <a:avLst/>
          </a:prstGeom>
          <a:noFill/>
          <a:ln>
            <a:noFill/>
          </a:ln>
        </p:spPr>
        <p:txBody>
          <a:bodyPr anchorCtr="0" anchor="t" bIns="0" lIns="0" spcFirstLastPara="1" rIns="0" wrap="square" tIns="0">
            <a:spAutoFit/>
          </a:bodyPr>
          <a:lstStyle/>
          <a:p>
            <a:pPr indent="0" lvl="0" marL="0" marR="0" rtl="0" algn="r">
              <a:lnSpc>
                <a:spcPct val="100833"/>
              </a:lnSpc>
              <a:spcBef>
                <a:spcPts val="0"/>
              </a:spcBef>
              <a:spcAft>
                <a:spcPts val="0"/>
              </a:spcAft>
              <a:buNone/>
            </a:pPr>
            <a:r>
              <a:rPr b="1" lang="en-US" sz="4000">
                <a:solidFill>
                  <a:srgbClr val="4B0550"/>
                </a:solidFill>
                <a:latin typeface="Optimistic Display"/>
                <a:ea typeface="Optimistic Display"/>
                <a:cs typeface="Optimistic Display"/>
                <a:sym typeface="Optimistic Display"/>
              </a:rPr>
              <a:t>كيف يختلف الذكاء الاصطناعي عن الدماغ البشري؟</a:t>
            </a:r>
            <a:endParaRPr b="1" sz="4000">
              <a:solidFill>
                <a:srgbClr val="4B0550"/>
              </a:solidFill>
              <a:latin typeface="Optimistic Display"/>
              <a:ea typeface="Optimistic Display"/>
              <a:cs typeface="Optimistic Display"/>
              <a:sym typeface="Optimistic Display"/>
            </a:endParaRPr>
          </a:p>
        </p:txBody>
      </p:sp>
      <p:pic>
        <p:nvPicPr>
          <p:cNvPr id="884" name="Google Shape;884;p70" title="Asset 65.png"/>
          <p:cNvPicPr preferRelativeResize="0"/>
          <p:nvPr/>
        </p:nvPicPr>
        <p:blipFill>
          <a:blip r:embed="rId3">
            <a:alphaModFix/>
          </a:blip>
          <a:stretch>
            <a:fillRect/>
          </a:stretch>
        </p:blipFill>
        <p:spPr>
          <a:xfrm>
            <a:off x="4265383" y="1695075"/>
            <a:ext cx="345784" cy="482954"/>
          </a:xfrm>
          <a:prstGeom prst="rect">
            <a:avLst/>
          </a:prstGeom>
          <a:noFill/>
          <a:ln>
            <a:noFill/>
          </a:ln>
        </p:spPr>
      </p:pic>
      <p:sp>
        <p:nvSpPr>
          <p:cNvPr id="885" name="Google Shape;885;p70"/>
          <p:cNvSpPr/>
          <p:nvPr/>
        </p:nvSpPr>
        <p:spPr>
          <a:xfrm>
            <a:off x="743066" y="1346500"/>
            <a:ext cx="2958300" cy="3940200"/>
          </a:xfrm>
          <a:prstGeom prst="roundRect">
            <a:avLst>
              <a:gd fmla="val 11529" name="adj"/>
            </a:avLst>
          </a:prstGeom>
          <a:solidFill>
            <a:srgbClr val="EF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886" name="Google Shape;886;p70"/>
          <p:cNvSpPr txBox="1"/>
          <p:nvPr/>
        </p:nvSpPr>
        <p:spPr>
          <a:xfrm>
            <a:off x="1811552" y="2376950"/>
            <a:ext cx="1650900" cy="184800"/>
          </a:xfrm>
          <a:prstGeom prst="rect">
            <a:avLst/>
          </a:prstGeom>
          <a:noFill/>
          <a:ln>
            <a:noFill/>
          </a:ln>
        </p:spPr>
        <p:txBody>
          <a:bodyPr anchorCtr="0" anchor="t" bIns="0" lIns="0" spcFirstLastPara="1" rIns="0" wrap="square" tIns="0">
            <a:spAutoFit/>
          </a:bodyPr>
          <a:lstStyle/>
          <a:p>
            <a:pPr indent="0" lvl="0" marL="0" rtl="0"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عقل الذكاء الاصطناعي</a:t>
            </a:r>
            <a:endParaRPr b="1" sz="1200">
              <a:solidFill>
                <a:srgbClr val="4B0550"/>
              </a:solidFill>
              <a:latin typeface="Optimistic Text"/>
              <a:ea typeface="Optimistic Text"/>
              <a:cs typeface="Optimistic Text"/>
              <a:sym typeface="Optimistic Text"/>
            </a:endParaRPr>
          </a:p>
        </p:txBody>
      </p:sp>
      <p:grpSp>
        <p:nvGrpSpPr>
          <p:cNvPr id="887" name="Google Shape;887;p70"/>
          <p:cNvGrpSpPr/>
          <p:nvPr/>
        </p:nvGrpSpPr>
        <p:grpSpPr>
          <a:xfrm flipH="1">
            <a:off x="3327562" y="2796723"/>
            <a:ext cx="119232" cy="106050"/>
            <a:chOff x="1422974" y="5363241"/>
            <a:chExt cx="178839" cy="159068"/>
          </a:xfrm>
        </p:grpSpPr>
        <p:sp>
          <p:nvSpPr>
            <p:cNvPr id="888" name="Google Shape;888;p70"/>
            <p:cNvSpPr/>
            <p:nvPr/>
          </p:nvSpPr>
          <p:spPr>
            <a:xfrm>
              <a:off x="1422974" y="5442368"/>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889" name="Google Shape;889;p70"/>
            <p:cNvSpPr/>
            <p:nvPr/>
          </p:nvSpPr>
          <p:spPr>
            <a:xfrm>
              <a:off x="1521802" y="5363241"/>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890" name="Google Shape;890;p70"/>
          <p:cNvGrpSpPr/>
          <p:nvPr/>
        </p:nvGrpSpPr>
        <p:grpSpPr>
          <a:xfrm flipH="1">
            <a:off x="3327562" y="3271463"/>
            <a:ext cx="119232" cy="106050"/>
            <a:chOff x="1422974" y="6079766"/>
            <a:chExt cx="178839" cy="159068"/>
          </a:xfrm>
        </p:grpSpPr>
        <p:sp>
          <p:nvSpPr>
            <p:cNvPr id="891" name="Google Shape;891;p70"/>
            <p:cNvSpPr/>
            <p:nvPr/>
          </p:nvSpPr>
          <p:spPr>
            <a:xfrm>
              <a:off x="1422974" y="6158892"/>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892" name="Google Shape;892;p70"/>
            <p:cNvSpPr/>
            <p:nvPr/>
          </p:nvSpPr>
          <p:spPr>
            <a:xfrm>
              <a:off x="1521802" y="6079766"/>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893" name="Google Shape;893;p70"/>
          <p:cNvGrpSpPr/>
          <p:nvPr/>
        </p:nvGrpSpPr>
        <p:grpSpPr>
          <a:xfrm flipH="1">
            <a:off x="3327562" y="3718140"/>
            <a:ext cx="119232" cy="106050"/>
            <a:chOff x="1422974" y="6783574"/>
            <a:chExt cx="178839" cy="159068"/>
          </a:xfrm>
        </p:grpSpPr>
        <p:sp>
          <p:nvSpPr>
            <p:cNvPr id="894" name="Google Shape;894;p70"/>
            <p:cNvSpPr/>
            <p:nvPr/>
          </p:nvSpPr>
          <p:spPr>
            <a:xfrm>
              <a:off x="1422974" y="6862701"/>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895" name="Google Shape;895;p70"/>
            <p:cNvSpPr/>
            <p:nvPr/>
          </p:nvSpPr>
          <p:spPr>
            <a:xfrm>
              <a:off x="1521802" y="6783574"/>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896" name="Google Shape;896;p70"/>
          <p:cNvGrpSpPr/>
          <p:nvPr/>
        </p:nvGrpSpPr>
        <p:grpSpPr>
          <a:xfrm flipH="1">
            <a:off x="3327562" y="4285047"/>
            <a:ext cx="119232" cy="106050"/>
            <a:chOff x="1422974" y="7459990"/>
            <a:chExt cx="178839" cy="159068"/>
          </a:xfrm>
        </p:grpSpPr>
        <p:sp>
          <p:nvSpPr>
            <p:cNvPr id="897" name="Google Shape;897;p70"/>
            <p:cNvSpPr/>
            <p:nvPr/>
          </p:nvSpPr>
          <p:spPr>
            <a:xfrm>
              <a:off x="1422974" y="7539118"/>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898" name="Google Shape;898;p70"/>
            <p:cNvSpPr/>
            <p:nvPr/>
          </p:nvSpPr>
          <p:spPr>
            <a:xfrm>
              <a:off x="1521802" y="7459990"/>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sp>
        <p:nvSpPr>
          <p:cNvPr id="899" name="Google Shape;899;p70"/>
          <p:cNvSpPr txBox="1"/>
          <p:nvPr/>
        </p:nvSpPr>
        <p:spPr>
          <a:xfrm>
            <a:off x="935520" y="2741142"/>
            <a:ext cx="2283000" cy="1974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يتعلم من كميات كبيرة من البيان</a:t>
            </a:r>
            <a:r>
              <a:rPr lang="en-US" sz="1200">
                <a:solidFill>
                  <a:srgbClr val="4B0550"/>
                </a:solidFill>
                <a:latin typeface="Optimistic Text"/>
                <a:ea typeface="Optimistic Text"/>
                <a:cs typeface="Optimistic Text"/>
                <a:sym typeface="Optimistic Text"/>
              </a:rPr>
              <a:t>ات</a:t>
            </a:r>
            <a:endParaRPr sz="1200">
              <a:solidFill>
                <a:srgbClr val="4B0550"/>
              </a:solidFill>
              <a:latin typeface="Optimistic Text"/>
              <a:ea typeface="Optimistic Text"/>
              <a:cs typeface="Optimistic Text"/>
              <a:sym typeface="Optimistic Text"/>
            </a:endParaRPr>
          </a:p>
        </p:txBody>
      </p:sp>
      <p:sp>
        <p:nvSpPr>
          <p:cNvPr id="900" name="Google Shape;900;p70"/>
          <p:cNvSpPr txBox="1"/>
          <p:nvPr/>
        </p:nvSpPr>
        <p:spPr>
          <a:xfrm>
            <a:off x="935519" y="3203367"/>
            <a:ext cx="2283000" cy="1974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يتعرف على الأنماط بسرعة</a:t>
            </a:r>
            <a:endParaRPr sz="1200">
              <a:solidFill>
                <a:srgbClr val="4B0550"/>
              </a:solidFill>
              <a:latin typeface="Optimistic Text"/>
              <a:ea typeface="Optimistic Text"/>
              <a:cs typeface="Optimistic Text"/>
              <a:sym typeface="Optimistic Text"/>
            </a:endParaRPr>
          </a:p>
        </p:txBody>
      </p:sp>
      <p:sp>
        <p:nvSpPr>
          <p:cNvPr id="901" name="Google Shape;901;p70"/>
          <p:cNvSpPr txBox="1"/>
          <p:nvPr/>
        </p:nvSpPr>
        <p:spPr>
          <a:xfrm>
            <a:off x="1204022" y="3658689"/>
            <a:ext cx="2014500" cy="3822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يؤدي مهام محددة بشكل جيد مثل الترجمة، التوصيات</a:t>
            </a:r>
            <a:endParaRPr sz="1200">
              <a:solidFill>
                <a:srgbClr val="4B0550"/>
              </a:solidFill>
              <a:latin typeface="Optimistic Text"/>
              <a:ea typeface="Optimistic Text"/>
              <a:cs typeface="Optimistic Text"/>
              <a:sym typeface="Optimistic Text"/>
            </a:endParaRPr>
          </a:p>
        </p:txBody>
      </p:sp>
      <p:sp>
        <p:nvSpPr>
          <p:cNvPr id="902" name="Google Shape;902;p70"/>
          <p:cNvSpPr txBox="1"/>
          <p:nvPr/>
        </p:nvSpPr>
        <p:spPr>
          <a:xfrm>
            <a:off x="1159617" y="4224916"/>
            <a:ext cx="2058900" cy="1974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لا يشعر ولا يفكر ولا يفهم مثل الإنسان</a:t>
            </a:r>
            <a:endParaRPr sz="1200">
              <a:solidFill>
                <a:srgbClr val="4B0550"/>
              </a:solidFill>
              <a:latin typeface="Optimistic Text"/>
              <a:ea typeface="Optimistic Text"/>
              <a:cs typeface="Optimistic Text"/>
              <a:sym typeface="Optimistic Text"/>
            </a:endParaRPr>
          </a:p>
        </p:txBody>
      </p:sp>
      <p:sp>
        <p:nvSpPr>
          <p:cNvPr id="903" name="Google Shape;903;p70"/>
          <p:cNvSpPr/>
          <p:nvPr/>
        </p:nvSpPr>
        <p:spPr>
          <a:xfrm>
            <a:off x="935517" y="1535950"/>
            <a:ext cx="801300" cy="801300"/>
          </a:xfrm>
          <a:prstGeom prst="ellipse">
            <a:avLst/>
          </a:prstGeom>
          <a:solidFill>
            <a:srgbClr val="D9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904" name="Google Shape;904;p70" title="Asset 64.png"/>
          <p:cNvPicPr preferRelativeResize="0"/>
          <p:nvPr/>
        </p:nvPicPr>
        <p:blipFill>
          <a:blip r:embed="rId4">
            <a:alphaModFix/>
          </a:blip>
          <a:stretch>
            <a:fillRect/>
          </a:stretch>
        </p:blipFill>
        <p:spPr>
          <a:xfrm>
            <a:off x="1086067" y="1722224"/>
            <a:ext cx="500101" cy="428658"/>
          </a:xfrm>
          <a:prstGeom prst="rect">
            <a:avLst/>
          </a:prstGeom>
          <a:noFill/>
          <a:ln>
            <a:noFill/>
          </a:ln>
        </p:spPr>
      </p:pic>
      <p:sp>
        <p:nvSpPr>
          <p:cNvPr id="905" name="Google Shape;905;p70"/>
          <p:cNvSpPr txBox="1"/>
          <p:nvPr/>
        </p:nvSpPr>
        <p:spPr>
          <a:xfrm>
            <a:off x="4930540" y="2376950"/>
            <a:ext cx="1650900" cy="184800"/>
          </a:xfrm>
          <a:prstGeom prst="rect">
            <a:avLst/>
          </a:prstGeom>
          <a:noFill/>
          <a:ln>
            <a:noFill/>
          </a:ln>
        </p:spPr>
        <p:txBody>
          <a:bodyPr anchorCtr="0" anchor="t" bIns="0" lIns="0" spcFirstLastPara="1" rIns="0" wrap="square" tIns="0">
            <a:spAutoFit/>
          </a:bodyPr>
          <a:lstStyle/>
          <a:p>
            <a:pPr indent="0" lvl="0" marL="0" rtl="0"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الدماغ البشري</a:t>
            </a:r>
            <a:endParaRPr b="1" sz="1200">
              <a:solidFill>
                <a:srgbClr val="4B0550"/>
              </a:solidFill>
              <a:latin typeface="Optimistic Text"/>
              <a:ea typeface="Optimistic Text"/>
              <a:cs typeface="Optimistic Text"/>
              <a:sym typeface="Optimistic Text"/>
            </a:endParaRPr>
          </a:p>
        </p:txBody>
      </p:sp>
      <p:sp>
        <p:nvSpPr>
          <p:cNvPr id="906" name="Google Shape;906;p70"/>
          <p:cNvSpPr txBox="1"/>
          <p:nvPr/>
        </p:nvSpPr>
        <p:spPr>
          <a:xfrm>
            <a:off x="4054508" y="2741142"/>
            <a:ext cx="2283000" cy="1974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يشعر بالعواطف</a:t>
            </a:r>
            <a:endParaRPr sz="1200">
              <a:solidFill>
                <a:srgbClr val="4B0550"/>
              </a:solidFill>
              <a:latin typeface="Optimistic Text"/>
              <a:ea typeface="Optimistic Text"/>
              <a:cs typeface="Optimistic Text"/>
              <a:sym typeface="Optimistic Text"/>
            </a:endParaRPr>
          </a:p>
        </p:txBody>
      </p:sp>
      <p:sp>
        <p:nvSpPr>
          <p:cNvPr id="907" name="Google Shape;907;p70"/>
          <p:cNvSpPr txBox="1"/>
          <p:nvPr/>
        </p:nvSpPr>
        <p:spPr>
          <a:xfrm>
            <a:off x="4054507" y="3203367"/>
            <a:ext cx="2283000" cy="1974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يفهم الثقافة والسياق</a:t>
            </a:r>
            <a:endParaRPr sz="1200">
              <a:solidFill>
                <a:srgbClr val="4B0550"/>
              </a:solidFill>
              <a:latin typeface="Optimistic Text"/>
              <a:ea typeface="Optimistic Text"/>
              <a:cs typeface="Optimistic Text"/>
              <a:sym typeface="Optimistic Text"/>
            </a:endParaRPr>
          </a:p>
        </p:txBody>
      </p:sp>
      <p:sp>
        <p:nvSpPr>
          <p:cNvPr id="908" name="Google Shape;908;p70"/>
          <p:cNvSpPr txBox="1"/>
          <p:nvPr/>
        </p:nvSpPr>
        <p:spPr>
          <a:xfrm>
            <a:off x="4323010" y="3658689"/>
            <a:ext cx="2014500" cy="1974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يمكن أن يكون مبدعًا</a:t>
            </a:r>
            <a:endParaRPr sz="1200">
              <a:solidFill>
                <a:srgbClr val="4B0550"/>
              </a:solidFill>
              <a:latin typeface="Optimistic Text"/>
              <a:ea typeface="Optimistic Text"/>
              <a:cs typeface="Optimistic Text"/>
              <a:sym typeface="Optimistic Text"/>
            </a:endParaRPr>
          </a:p>
        </p:txBody>
      </p:sp>
      <p:sp>
        <p:nvSpPr>
          <p:cNvPr id="909" name="Google Shape;909;p70"/>
          <p:cNvSpPr txBox="1"/>
          <p:nvPr/>
        </p:nvSpPr>
        <p:spPr>
          <a:xfrm>
            <a:off x="4278604" y="4224916"/>
            <a:ext cx="2058900" cy="1974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يتخذ القرارات بناءً على القيم</a:t>
            </a:r>
            <a:endParaRPr sz="1200">
              <a:solidFill>
                <a:srgbClr val="4B0550"/>
              </a:solidFill>
              <a:latin typeface="Optimistic Text"/>
              <a:ea typeface="Optimistic Text"/>
              <a:cs typeface="Optimistic Text"/>
              <a:sym typeface="Optimistic Text"/>
            </a:endParaRPr>
          </a:p>
        </p:txBody>
      </p:sp>
      <p:grpSp>
        <p:nvGrpSpPr>
          <p:cNvPr id="910" name="Google Shape;910;p70"/>
          <p:cNvGrpSpPr/>
          <p:nvPr/>
        </p:nvGrpSpPr>
        <p:grpSpPr>
          <a:xfrm flipH="1">
            <a:off x="6449287" y="2796723"/>
            <a:ext cx="119232" cy="106050"/>
            <a:chOff x="1422974" y="5363241"/>
            <a:chExt cx="178839" cy="159068"/>
          </a:xfrm>
        </p:grpSpPr>
        <p:sp>
          <p:nvSpPr>
            <p:cNvPr id="911" name="Google Shape;911;p70"/>
            <p:cNvSpPr/>
            <p:nvPr/>
          </p:nvSpPr>
          <p:spPr>
            <a:xfrm>
              <a:off x="1422974" y="5442368"/>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912" name="Google Shape;912;p70"/>
            <p:cNvSpPr/>
            <p:nvPr/>
          </p:nvSpPr>
          <p:spPr>
            <a:xfrm>
              <a:off x="1521802" y="5363241"/>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913" name="Google Shape;913;p70"/>
          <p:cNvGrpSpPr/>
          <p:nvPr/>
        </p:nvGrpSpPr>
        <p:grpSpPr>
          <a:xfrm flipH="1">
            <a:off x="6449287" y="3271463"/>
            <a:ext cx="119232" cy="106050"/>
            <a:chOff x="1422974" y="6079766"/>
            <a:chExt cx="178839" cy="159068"/>
          </a:xfrm>
        </p:grpSpPr>
        <p:sp>
          <p:nvSpPr>
            <p:cNvPr id="914" name="Google Shape;914;p70"/>
            <p:cNvSpPr/>
            <p:nvPr/>
          </p:nvSpPr>
          <p:spPr>
            <a:xfrm>
              <a:off x="1422974" y="6158892"/>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915" name="Google Shape;915;p70"/>
            <p:cNvSpPr/>
            <p:nvPr/>
          </p:nvSpPr>
          <p:spPr>
            <a:xfrm>
              <a:off x="1521802" y="6079766"/>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916" name="Google Shape;916;p70"/>
          <p:cNvGrpSpPr/>
          <p:nvPr/>
        </p:nvGrpSpPr>
        <p:grpSpPr>
          <a:xfrm flipH="1">
            <a:off x="6449287" y="3718140"/>
            <a:ext cx="119232" cy="106050"/>
            <a:chOff x="1422974" y="6783574"/>
            <a:chExt cx="178839" cy="159068"/>
          </a:xfrm>
        </p:grpSpPr>
        <p:sp>
          <p:nvSpPr>
            <p:cNvPr id="917" name="Google Shape;917;p70"/>
            <p:cNvSpPr/>
            <p:nvPr/>
          </p:nvSpPr>
          <p:spPr>
            <a:xfrm>
              <a:off x="1422974" y="6862701"/>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918" name="Google Shape;918;p70"/>
            <p:cNvSpPr/>
            <p:nvPr/>
          </p:nvSpPr>
          <p:spPr>
            <a:xfrm>
              <a:off x="1521802" y="6783574"/>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919" name="Google Shape;919;p70"/>
          <p:cNvGrpSpPr/>
          <p:nvPr/>
        </p:nvGrpSpPr>
        <p:grpSpPr>
          <a:xfrm flipH="1">
            <a:off x="6449287" y="4285047"/>
            <a:ext cx="119232" cy="106050"/>
            <a:chOff x="1422974" y="7459990"/>
            <a:chExt cx="178839" cy="159068"/>
          </a:xfrm>
        </p:grpSpPr>
        <p:sp>
          <p:nvSpPr>
            <p:cNvPr id="920" name="Google Shape;920;p70"/>
            <p:cNvSpPr/>
            <p:nvPr/>
          </p:nvSpPr>
          <p:spPr>
            <a:xfrm>
              <a:off x="1422974" y="7539118"/>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921" name="Google Shape;921;p70"/>
            <p:cNvSpPr/>
            <p:nvPr/>
          </p:nvSpPr>
          <p:spPr>
            <a:xfrm>
              <a:off x="1521802" y="7459990"/>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5" name="Shape 925"/>
        <p:cNvGrpSpPr/>
        <p:nvPr/>
      </p:nvGrpSpPr>
      <p:grpSpPr>
        <a:xfrm>
          <a:off x="0" y="0"/>
          <a:ext cx="0" cy="0"/>
          <a:chOff x="0" y="0"/>
          <a:chExt cx="0" cy="0"/>
        </a:xfrm>
      </p:grpSpPr>
      <p:sp>
        <p:nvSpPr>
          <p:cNvPr id="926" name="Google Shape;926;p71"/>
          <p:cNvSpPr/>
          <p:nvPr/>
        </p:nvSpPr>
        <p:spPr>
          <a:xfrm flipH="1">
            <a:off x="9855725" y="3429000"/>
            <a:ext cx="1869300" cy="2301900"/>
          </a:xfrm>
          <a:prstGeom prst="roundRect">
            <a:avLst>
              <a:gd fmla="val 7219"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27" name="Google Shape;927;p71"/>
          <p:cNvSpPr/>
          <p:nvPr/>
        </p:nvSpPr>
        <p:spPr>
          <a:xfrm flipH="1">
            <a:off x="9855725" y="2571750"/>
            <a:ext cx="1869300" cy="702300"/>
          </a:xfrm>
          <a:prstGeom prst="roundRect">
            <a:avLst>
              <a:gd fmla="val 16667"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28" name="Google Shape;928;p71"/>
          <p:cNvSpPr/>
          <p:nvPr/>
        </p:nvSpPr>
        <p:spPr>
          <a:xfrm flipH="1">
            <a:off x="7807858" y="3429000"/>
            <a:ext cx="1869300" cy="2301900"/>
          </a:xfrm>
          <a:prstGeom prst="roundRect">
            <a:avLst>
              <a:gd fmla="val 7219"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29" name="Google Shape;929;p71"/>
          <p:cNvSpPr/>
          <p:nvPr/>
        </p:nvSpPr>
        <p:spPr>
          <a:xfrm flipH="1">
            <a:off x="7807858" y="2571750"/>
            <a:ext cx="1869300" cy="702300"/>
          </a:xfrm>
          <a:prstGeom prst="roundRect">
            <a:avLst>
              <a:gd fmla="val 16667"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30" name="Google Shape;930;p71"/>
          <p:cNvSpPr/>
          <p:nvPr/>
        </p:nvSpPr>
        <p:spPr>
          <a:xfrm flipH="1">
            <a:off x="5759992" y="3429000"/>
            <a:ext cx="1869300" cy="2301900"/>
          </a:xfrm>
          <a:prstGeom prst="roundRect">
            <a:avLst>
              <a:gd fmla="val 7219"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31" name="Google Shape;931;p71"/>
          <p:cNvSpPr/>
          <p:nvPr/>
        </p:nvSpPr>
        <p:spPr>
          <a:xfrm flipH="1">
            <a:off x="5759992" y="2571750"/>
            <a:ext cx="1869300" cy="702300"/>
          </a:xfrm>
          <a:prstGeom prst="roundRect">
            <a:avLst>
              <a:gd fmla="val 16667"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32" name="Google Shape;932;p71"/>
          <p:cNvSpPr/>
          <p:nvPr/>
        </p:nvSpPr>
        <p:spPr>
          <a:xfrm flipH="1">
            <a:off x="3712125" y="3429000"/>
            <a:ext cx="1869300" cy="2301900"/>
          </a:xfrm>
          <a:prstGeom prst="roundRect">
            <a:avLst>
              <a:gd fmla="val 7219"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33" name="Google Shape;933;p71"/>
          <p:cNvSpPr/>
          <p:nvPr/>
        </p:nvSpPr>
        <p:spPr>
          <a:xfrm flipH="1">
            <a:off x="3712125" y="2571750"/>
            <a:ext cx="1869300" cy="702300"/>
          </a:xfrm>
          <a:prstGeom prst="roundRect">
            <a:avLst>
              <a:gd fmla="val 16667"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34" name="Google Shape;934;p71"/>
          <p:cNvSpPr/>
          <p:nvPr/>
        </p:nvSpPr>
        <p:spPr>
          <a:xfrm flipH="1">
            <a:off x="1664258" y="3429000"/>
            <a:ext cx="1869300" cy="2301900"/>
          </a:xfrm>
          <a:prstGeom prst="roundRect">
            <a:avLst>
              <a:gd fmla="val 7219"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35" name="Google Shape;935;p71"/>
          <p:cNvSpPr/>
          <p:nvPr/>
        </p:nvSpPr>
        <p:spPr>
          <a:xfrm flipH="1">
            <a:off x="1664258" y="2571750"/>
            <a:ext cx="1869300" cy="702300"/>
          </a:xfrm>
          <a:prstGeom prst="roundRect">
            <a:avLst>
              <a:gd fmla="val 16667"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36" name="Google Shape;936;p71"/>
          <p:cNvSpPr txBox="1"/>
          <p:nvPr/>
        </p:nvSpPr>
        <p:spPr>
          <a:xfrm flipH="1">
            <a:off x="9913475" y="4294183"/>
            <a:ext cx="1690500" cy="4041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Clr>
                <a:schemeClr val="dk2"/>
              </a:buClr>
              <a:buFont typeface="Arial"/>
              <a:buNone/>
            </a:pPr>
            <a:r>
              <a:rPr b="1" lang="en-US" sz="1200">
                <a:solidFill>
                  <a:srgbClr val="4B0550"/>
                </a:solidFill>
                <a:latin typeface="Optimistic Text"/>
                <a:ea typeface="Optimistic Text"/>
                <a:cs typeface="Optimistic Text"/>
                <a:sym typeface="Optimistic Text"/>
              </a:rPr>
              <a:t>الخمسينيات – هل يمكن للآلات أن تفكر؟</a:t>
            </a:r>
            <a:endParaRPr sz="1200">
              <a:solidFill>
                <a:srgbClr val="4B0550"/>
              </a:solidFill>
            </a:endParaRPr>
          </a:p>
        </p:txBody>
      </p:sp>
      <p:sp>
        <p:nvSpPr>
          <p:cNvPr id="937" name="Google Shape;937;p71"/>
          <p:cNvSpPr txBox="1"/>
          <p:nvPr/>
        </p:nvSpPr>
        <p:spPr>
          <a:xfrm flipH="1">
            <a:off x="10002608" y="2769050"/>
            <a:ext cx="1611300" cy="369300"/>
          </a:xfrm>
          <a:prstGeom prst="rect">
            <a:avLst/>
          </a:prstGeom>
          <a:noFill/>
          <a:ln>
            <a:noFill/>
          </a:ln>
        </p:spPr>
        <p:txBody>
          <a:bodyPr anchorCtr="0" anchor="t" bIns="60950" lIns="60950" spcFirstLastPara="1" rIns="60950" wrap="square" tIns="60950">
            <a:spAutoFit/>
          </a:bodyPr>
          <a:lstStyle/>
          <a:p>
            <a:pPr indent="0" lvl="0" marL="12700" rtl="0" algn="ctr">
              <a:lnSpc>
                <a:spcPct val="118809"/>
              </a:lnSpc>
              <a:spcBef>
                <a:spcPts val="0"/>
              </a:spcBef>
              <a:spcAft>
                <a:spcPts val="0"/>
              </a:spcAft>
              <a:buNone/>
            </a:pPr>
            <a:r>
              <a:rPr b="1" lang="en-US" sz="1600">
                <a:solidFill>
                  <a:schemeClr val="lt2"/>
                </a:solidFill>
                <a:latin typeface="Optimistic Text"/>
                <a:ea typeface="Optimistic Text"/>
                <a:cs typeface="Optimistic Text"/>
                <a:sym typeface="Optimistic Text"/>
              </a:rPr>
              <a:t>1950s</a:t>
            </a:r>
            <a:endParaRPr sz="1600">
              <a:solidFill>
                <a:schemeClr val="lt2"/>
              </a:solidFill>
            </a:endParaRPr>
          </a:p>
        </p:txBody>
      </p:sp>
      <p:sp>
        <p:nvSpPr>
          <p:cNvPr id="938" name="Google Shape;938;p71"/>
          <p:cNvSpPr txBox="1"/>
          <p:nvPr/>
        </p:nvSpPr>
        <p:spPr>
          <a:xfrm flipH="1">
            <a:off x="7936958" y="2769050"/>
            <a:ext cx="1611300" cy="369300"/>
          </a:xfrm>
          <a:prstGeom prst="rect">
            <a:avLst/>
          </a:prstGeom>
          <a:noFill/>
          <a:ln>
            <a:noFill/>
          </a:ln>
        </p:spPr>
        <p:txBody>
          <a:bodyPr anchorCtr="0" anchor="t" bIns="60950" lIns="60950" spcFirstLastPara="1" rIns="60950" wrap="square" tIns="60950">
            <a:spAutoFit/>
          </a:bodyPr>
          <a:lstStyle/>
          <a:p>
            <a:pPr indent="0" lvl="0" marL="12700" rtl="0" algn="ctr">
              <a:lnSpc>
                <a:spcPct val="118809"/>
              </a:lnSpc>
              <a:spcBef>
                <a:spcPts val="0"/>
              </a:spcBef>
              <a:spcAft>
                <a:spcPts val="0"/>
              </a:spcAft>
              <a:buNone/>
            </a:pPr>
            <a:r>
              <a:rPr b="1" lang="en-US" sz="1600">
                <a:solidFill>
                  <a:schemeClr val="lt2"/>
                </a:solidFill>
                <a:latin typeface="Optimistic Text"/>
                <a:ea typeface="Optimistic Text"/>
                <a:cs typeface="Optimistic Text"/>
                <a:sym typeface="Optimistic Text"/>
              </a:rPr>
              <a:t>1956–1970s</a:t>
            </a:r>
            <a:endParaRPr sz="1600">
              <a:solidFill>
                <a:schemeClr val="lt2"/>
              </a:solidFill>
            </a:endParaRPr>
          </a:p>
        </p:txBody>
      </p:sp>
      <p:sp>
        <p:nvSpPr>
          <p:cNvPr id="939" name="Google Shape;939;p71"/>
          <p:cNvSpPr txBox="1"/>
          <p:nvPr/>
        </p:nvSpPr>
        <p:spPr>
          <a:xfrm flipH="1">
            <a:off x="5889092" y="2769050"/>
            <a:ext cx="1611300" cy="369300"/>
          </a:xfrm>
          <a:prstGeom prst="rect">
            <a:avLst/>
          </a:prstGeom>
          <a:noFill/>
          <a:ln>
            <a:noFill/>
          </a:ln>
        </p:spPr>
        <p:txBody>
          <a:bodyPr anchorCtr="0" anchor="t" bIns="60950" lIns="60950" spcFirstLastPara="1" rIns="60950" wrap="square" tIns="60950">
            <a:spAutoFit/>
          </a:bodyPr>
          <a:lstStyle/>
          <a:p>
            <a:pPr indent="0" lvl="0" marL="12700" rtl="0" algn="ctr">
              <a:lnSpc>
                <a:spcPct val="118809"/>
              </a:lnSpc>
              <a:spcBef>
                <a:spcPts val="0"/>
              </a:spcBef>
              <a:spcAft>
                <a:spcPts val="0"/>
              </a:spcAft>
              <a:buNone/>
            </a:pPr>
            <a:r>
              <a:rPr b="1" lang="en-US" sz="1600">
                <a:solidFill>
                  <a:schemeClr val="lt2"/>
                </a:solidFill>
                <a:latin typeface="Optimistic Text"/>
                <a:ea typeface="Optimistic Text"/>
                <a:cs typeface="Optimistic Text"/>
                <a:sym typeface="Optimistic Text"/>
              </a:rPr>
              <a:t>1980s–1990s</a:t>
            </a:r>
            <a:endParaRPr sz="1600">
              <a:solidFill>
                <a:schemeClr val="lt2"/>
              </a:solidFill>
            </a:endParaRPr>
          </a:p>
        </p:txBody>
      </p:sp>
      <p:sp>
        <p:nvSpPr>
          <p:cNvPr id="940" name="Google Shape;940;p71"/>
          <p:cNvSpPr txBox="1"/>
          <p:nvPr/>
        </p:nvSpPr>
        <p:spPr>
          <a:xfrm flipH="1">
            <a:off x="3850113" y="2769050"/>
            <a:ext cx="1611300" cy="369300"/>
          </a:xfrm>
          <a:prstGeom prst="rect">
            <a:avLst/>
          </a:prstGeom>
          <a:noFill/>
          <a:ln>
            <a:noFill/>
          </a:ln>
        </p:spPr>
        <p:txBody>
          <a:bodyPr anchorCtr="0" anchor="t" bIns="60950" lIns="60950" spcFirstLastPara="1" rIns="60950" wrap="square" tIns="60950">
            <a:spAutoFit/>
          </a:bodyPr>
          <a:lstStyle/>
          <a:p>
            <a:pPr indent="0" lvl="0" marL="12700" rtl="0" algn="ctr">
              <a:lnSpc>
                <a:spcPct val="118809"/>
              </a:lnSpc>
              <a:spcBef>
                <a:spcPts val="0"/>
              </a:spcBef>
              <a:spcAft>
                <a:spcPts val="0"/>
              </a:spcAft>
              <a:buNone/>
            </a:pPr>
            <a:r>
              <a:rPr b="1" lang="en-US" sz="1600">
                <a:solidFill>
                  <a:schemeClr val="lt2"/>
                </a:solidFill>
                <a:latin typeface="Optimistic Text"/>
                <a:ea typeface="Optimistic Text"/>
                <a:cs typeface="Optimistic Text"/>
                <a:sym typeface="Optimistic Text"/>
              </a:rPr>
              <a:t>2000s–2010s</a:t>
            </a:r>
            <a:endParaRPr sz="1600">
              <a:solidFill>
                <a:schemeClr val="lt2"/>
              </a:solidFill>
            </a:endParaRPr>
          </a:p>
        </p:txBody>
      </p:sp>
      <p:sp>
        <p:nvSpPr>
          <p:cNvPr id="941" name="Google Shape;941;p71"/>
          <p:cNvSpPr txBox="1"/>
          <p:nvPr/>
        </p:nvSpPr>
        <p:spPr>
          <a:xfrm flipH="1">
            <a:off x="1793363" y="2769050"/>
            <a:ext cx="1611300" cy="369300"/>
          </a:xfrm>
          <a:prstGeom prst="rect">
            <a:avLst/>
          </a:prstGeom>
          <a:noFill/>
          <a:ln>
            <a:noFill/>
          </a:ln>
        </p:spPr>
        <p:txBody>
          <a:bodyPr anchorCtr="0" anchor="t" bIns="60950" lIns="60950" spcFirstLastPara="1" rIns="60950" wrap="square" tIns="60950">
            <a:spAutoFit/>
          </a:bodyPr>
          <a:lstStyle/>
          <a:p>
            <a:pPr indent="0" lvl="0" marL="12700" rtl="0" algn="ctr">
              <a:lnSpc>
                <a:spcPct val="118809"/>
              </a:lnSpc>
              <a:spcBef>
                <a:spcPts val="0"/>
              </a:spcBef>
              <a:spcAft>
                <a:spcPts val="0"/>
              </a:spcAft>
              <a:buNone/>
            </a:pPr>
            <a:r>
              <a:rPr b="1" lang="en-US" sz="1600">
                <a:solidFill>
                  <a:schemeClr val="lt2"/>
                </a:solidFill>
                <a:latin typeface="Optimistic Text"/>
                <a:ea typeface="Optimistic Text"/>
                <a:cs typeface="Optimistic Text"/>
                <a:sym typeface="Optimistic Text"/>
              </a:rPr>
              <a:t>Today</a:t>
            </a:r>
            <a:endParaRPr sz="1600">
              <a:solidFill>
                <a:schemeClr val="lt2"/>
              </a:solidFill>
            </a:endParaRPr>
          </a:p>
        </p:txBody>
      </p:sp>
      <p:sp>
        <p:nvSpPr>
          <p:cNvPr id="942" name="Google Shape;942;p71"/>
          <p:cNvSpPr txBox="1"/>
          <p:nvPr/>
        </p:nvSpPr>
        <p:spPr>
          <a:xfrm flipH="1">
            <a:off x="9992675" y="4748204"/>
            <a:ext cx="1611300" cy="4041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يطرح آلان تورينج أول سؤال كبير حول الذكاء الاصطناعي</a:t>
            </a:r>
            <a:endParaRPr sz="1200">
              <a:solidFill>
                <a:srgbClr val="4B0550"/>
              </a:solidFill>
            </a:endParaRPr>
          </a:p>
        </p:txBody>
      </p:sp>
      <p:sp>
        <p:nvSpPr>
          <p:cNvPr id="943" name="Google Shape;943;p71"/>
          <p:cNvSpPr txBox="1"/>
          <p:nvPr/>
        </p:nvSpPr>
        <p:spPr>
          <a:xfrm flipH="1">
            <a:off x="7897358" y="4294183"/>
            <a:ext cx="1690500" cy="4041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 السبعينيات – ولادة الذكاء الاصطناعي</a:t>
            </a:r>
            <a:endParaRPr sz="1200">
              <a:solidFill>
                <a:srgbClr val="4B0550"/>
              </a:solidFill>
            </a:endParaRPr>
          </a:p>
        </p:txBody>
      </p:sp>
      <p:sp>
        <p:nvSpPr>
          <p:cNvPr id="944" name="Google Shape;944;p71"/>
          <p:cNvSpPr txBox="1"/>
          <p:nvPr/>
        </p:nvSpPr>
        <p:spPr>
          <a:xfrm flipH="1">
            <a:off x="7976558" y="4748204"/>
            <a:ext cx="1611300" cy="4041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أول البرامج تحل مسائل رياضية وتلعب الشطرنج</a:t>
            </a:r>
            <a:endParaRPr sz="1200">
              <a:solidFill>
                <a:srgbClr val="4B0550"/>
              </a:solidFill>
            </a:endParaRPr>
          </a:p>
        </p:txBody>
      </p:sp>
      <p:sp>
        <p:nvSpPr>
          <p:cNvPr id="945" name="Google Shape;945;p71"/>
          <p:cNvSpPr txBox="1"/>
          <p:nvPr/>
        </p:nvSpPr>
        <p:spPr>
          <a:xfrm flipH="1">
            <a:off x="5802042" y="4294183"/>
            <a:ext cx="1690500" cy="4041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الثمانينيات - والتسعينيات – تقدم بطيء</a:t>
            </a:r>
            <a:endParaRPr sz="1200">
              <a:solidFill>
                <a:srgbClr val="4B0550"/>
              </a:solidFill>
            </a:endParaRPr>
          </a:p>
        </p:txBody>
      </p:sp>
      <p:sp>
        <p:nvSpPr>
          <p:cNvPr id="946" name="Google Shape;946;p71"/>
          <p:cNvSpPr txBox="1"/>
          <p:nvPr/>
        </p:nvSpPr>
        <p:spPr>
          <a:xfrm flipH="1">
            <a:off x="5881242" y="4748204"/>
            <a:ext cx="1611300" cy="6237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الذكاء الاصطناعي يواجه صعوبات - لا توجد بيانات كافية أو أجهزة كمبيوتر سريعة</a:t>
            </a:r>
            <a:endParaRPr sz="1200">
              <a:solidFill>
                <a:srgbClr val="4B0550"/>
              </a:solidFill>
            </a:endParaRPr>
          </a:p>
        </p:txBody>
      </p:sp>
      <p:sp>
        <p:nvSpPr>
          <p:cNvPr id="947" name="Google Shape;947;p71"/>
          <p:cNvSpPr txBox="1"/>
          <p:nvPr/>
        </p:nvSpPr>
        <p:spPr>
          <a:xfrm flipH="1">
            <a:off x="3793688" y="4294183"/>
            <a:ext cx="1690500" cy="1848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 ٢٠١٠ - العودة الكبيرة</a:t>
            </a:r>
            <a:endParaRPr sz="1200">
              <a:solidFill>
                <a:srgbClr val="4B0550"/>
              </a:solidFill>
            </a:endParaRPr>
          </a:p>
        </p:txBody>
      </p:sp>
      <p:sp>
        <p:nvSpPr>
          <p:cNvPr id="948" name="Google Shape;948;p71"/>
          <p:cNvSpPr txBox="1"/>
          <p:nvPr/>
        </p:nvSpPr>
        <p:spPr>
          <a:xfrm flipH="1">
            <a:off x="3872888" y="4595804"/>
            <a:ext cx="1611300" cy="6237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لإنترنت وأجهزة كمبيوتر أفضل تساعد الذكاء الاصطناعي على التعلم بشكل أسرع</a:t>
            </a:r>
            <a:endParaRPr sz="1200">
              <a:solidFill>
                <a:srgbClr val="4B0550"/>
              </a:solidFill>
            </a:endParaRPr>
          </a:p>
        </p:txBody>
      </p:sp>
      <p:sp>
        <p:nvSpPr>
          <p:cNvPr id="949" name="Google Shape;949;p71"/>
          <p:cNvSpPr txBox="1"/>
          <p:nvPr/>
        </p:nvSpPr>
        <p:spPr>
          <a:xfrm flipH="1">
            <a:off x="1722004" y="4294183"/>
            <a:ext cx="1690500" cy="4041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b="1" lang="en-US" sz="1200">
                <a:solidFill>
                  <a:srgbClr val="4B0550"/>
                </a:solidFill>
                <a:latin typeface="Optimistic Text"/>
                <a:ea typeface="Optimistic Text"/>
                <a:cs typeface="Optimistic Text"/>
                <a:sym typeface="Optimistic Text"/>
              </a:rPr>
              <a:t>اليوم – الذكاء الاصطناعي في كل مكان</a:t>
            </a:r>
            <a:endParaRPr sz="1200">
              <a:solidFill>
                <a:srgbClr val="4B0550"/>
              </a:solidFill>
            </a:endParaRPr>
          </a:p>
        </p:txBody>
      </p:sp>
      <p:sp>
        <p:nvSpPr>
          <p:cNvPr id="950" name="Google Shape;950;p71"/>
          <p:cNvSpPr txBox="1"/>
          <p:nvPr/>
        </p:nvSpPr>
        <p:spPr>
          <a:xfrm flipH="1">
            <a:off x="1801204" y="4748204"/>
            <a:ext cx="1611300" cy="623700"/>
          </a:xfrm>
          <a:prstGeom prst="rect">
            <a:avLst/>
          </a:prstGeom>
          <a:noFill/>
          <a:ln>
            <a:noFill/>
          </a:ln>
        </p:spPr>
        <p:txBody>
          <a:bodyPr anchorCtr="0" anchor="t" bIns="0" lIns="0" spcFirstLastPara="1" rIns="0" wrap="square" tIns="0">
            <a:spAutoFit/>
          </a:bodyPr>
          <a:lstStyle/>
          <a:p>
            <a:pPr indent="0" lvl="0" marL="0" rtl="1" algn="r">
              <a:lnSpc>
                <a:spcPct val="118809"/>
              </a:lnSpc>
              <a:spcBef>
                <a:spcPts val="0"/>
              </a:spcBef>
              <a:spcAft>
                <a:spcPts val="0"/>
              </a:spcAft>
              <a:buNone/>
            </a:pPr>
            <a:r>
              <a:rPr lang="en-US" sz="1200">
                <a:solidFill>
                  <a:srgbClr val="4B0550"/>
                </a:solidFill>
                <a:latin typeface="Optimistic Text"/>
                <a:ea typeface="Optimistic Text"/>
                <a:cs typeface="Optimistic Text"/>
                <a:sym typeface="Optimistic Text"/>
              </a:rPr>
              <a:t>المساعدات الصوتية، الترجمات، الفلاتر، وحتى السيارات ذاتية القيادة</a:t>
            </a:r>
            <a:endParaRPr sz="1200">
              <a:solidFill>
                <a:srgbClr val="4B0550"/>
              </a:solidFill>
            </a:endParaRPr>
          </a:p>
        </p:txBody>
      </p:sp>
      <p:sp>
        <p:nvSpPr>
          <p:cNvPr id="951" name="Google Shape;951;p71"/>
          <p:cNvSpPr txBox="1"/>
          <p:nvPr/>
        </p:nvSpPr>
        <p:spPr>
          <a:xfrm>
            <a:off x="5334125" y="1122533"/>
            <a:ext cx="6390900" cy="1231500"/>
          </a:xfrm>
          <a:prstGeom prst="rect">
            <a:avLst/>
          </a:prstGeom>
          <a:noFill/>
          <a:ln>
            <a:noFill/>
          </a:ln>
        </p:spPr>
        <p:txBody>
          <a:bodyPr anchorCtr="0" anchor="t" bIns="0" lIns="0" spcFirstLastPara="1" rIns="0" wrap="square" tIns="0">
            <a:spAutoFit/>
          </a:bodyPr>
          <a:lstStyle/>
          <a:p>
            <a:pPr indent="0" lvl="0" marL="0" rtl="0" algn="r">
              <a:lnSpc>
                <a:spcPct val="100000"/>
              </a:lnSpc>
              <a:spcBef>
                <a:spcPts val="0"/>
              </a:spcBef>
              <a:spcAft>
                <a:spcPts val="0"/>
              </a:spcAft>
              <a:buNone/>
            </a:pPr>
            <a:r>
              <a:rPr b="1" lang="en-US" sz="4000">
                <a:solidFill>
                  <a:srgbClr val="4B0550"/>
                </a:solidFill>
                <a:latin typeface="Optimistic Text"/>
                <a:ea typeface="Optimistic Text"/>
                <a:cs typeface="Optimistic Text"/>
                <a:sym typeface="Optimistic Text"/>
              </a:rPr>
              <a:t>لمحة تاريخية عن الذكاء الاصطناعي</a:t>
            </a:r>
            <a:endParaRPr b="1" sz="4000">
              <a:solidFill>
                <a:srgbClr val="4B0550"/>
              </a:solidFill>
              <a:latin typeface="Optimistic Text"/>
              <a:ea typeface="Optimistic Text"/>
              <a:cs typeface="Optimistic Text"/>
              <a:sym typeface="Optimistic Text"/>
            </a:endParaRPr>
          </a:p>
        </p:txBody>
      </p:sp>
      <p:pic>
        <p:nvPicPr>
          <p:cNvPr id="952" name="Google Shape;952;p71" title="Asset 62.png"/>
          <p:cNvPicPr preferRelativeResize="0"/>
          <p:nvPr/>
        </p:nvPicPr>
        <p:blipFill>
          <a:blip r:embed="rId3">
            <a:alphaModFix/>
          </a:blip>
          <a:stretch>
            <a:fillRect/>
          </a:stretch>
        </p:blipFill>
        <p:spPr>
          <a:xfrm>
            <a:off x="5021376" y="3713115"/>
            <a:ext cx="443733" cy="443720"/>
          </a:xfrm>
          <a:prstGeom prst="rect">
            <a:avLst/>
          </a:prstGeom>
          <a:noFill/>
          <a:ln>
            <a:noFill/>
          </a:ln>
        </p:spPr>
      </p:pic>
      <p:pic>
        <p:nvPicPr>
          <p:cNvPr id="953" name="Google Shape;953;p71" title="Asset 64.png"/>
          <p:cNvPicPr preferRelativeResize="0"/>
          <p:nvPr/>
        </p:nvPicPr>
        <p:blipFill>
          <a:blip r:embed="rId4">
            <a:alphaModFix/>
          </a:blip>
          <a:stretch>
            <a:fillRect/>
          </a:stretch>
        </p:blipFill>
        <p:spPr>
          <a:xfrm>
            <a:off x="11075126" y="3685256"/>
            <a:ext cx="528850" cy="453311"/>
          </a:xfrm>
          <a:prstGeom prst="rect">
            <a:avLst/>
          </a:prstGeom>
          <a:noFill/>
          <a:ln>
            <a:noFill/>
          </a:ln>
        </p:spPr>
      </p:pic>
      <p:pic>
        <p:nvPicPr>
          <p:cNvPr id="954" name="Google Shape;954;p71" title="Asset 66.png"/>
          <p:cNvPicPr preferRelativeResize="0"/>
          <p:nvPr/>
        </p:nvPicPr>
        <p:blipFill>
          <a:blip r:embed="rId5">
            <a:alphaModFix/>
          </a:blip>
          <a:stretch>
            <a:fillRect/>
          </a:stretch>
        </p:blipFill>
        <p:spPr>
          <a:xfrm>
            <a:off x="2968775" y="3713959"/>
            <a:ext cx="443734" cy="427047"/>
          </a:xfrm>
          <a:prstGeom prst="rect">
            <a:avLst/>
          </a:prstGeom>
          <a:noFill/>
          <a:ln>
            <a:noFill/>
          </a:ln>
        </p:spPr>
      </p:pic>
      <p:pic>
        <p:nvPicPr>
          <p:cNvPr id="955" name="Google Shape;955;p71" title="Asset 67.png"/>
          <p:cNvPicPr preferRelativeResize="0"/>
          <p:nvPr/>
        </p:nvPicPr>
        <p:blipFill>
          <a:blip r:embed="rId6">
            <a:alphaModFix/>
          </a:blip>
          <a:stretch>
            <a:fillRect/>
          </a:stretch>
        </p:blipFill>
        <p:spPr>
          <a:xfrm>
            <a:off x="6952929" y="3734158"/>
            <a:ext cx="560195" cy="369400"/>
          </a:xfrm>
          <a:prstGeom prst="rect">
            <a:avLst/>
          </a:prstGeom>
          <a:noFill/>
          <a:ln>
            <a:noFill/>
          </a:ln>
        </p:spPr>
      </p:pic>
      <p:pic>
        <p:nvPicPr>
          <p:cNvPr id="956" name="Google Shape;956;p71" title="Asset 68.png"/>
          <p:cNvPicPr preferRelativeResize="0"/>
          <p:nvPr/>
        </p:nvPicPr>
        <p:blipFill>
          <a:blip r:embed="rId7">
            <a:alphaModFix/>
          </a:blip>
          <a:stretch>
            <a:fillRect/>
          </a:stretch>
        </p:blipFill>
        <p:spPr>
          <a:xfrm>
            <a:off x="9130495" y="3708317"/>
            <a:ext cx="443730" cy="453317"/>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0" name="Shape 960"/>
        <p:cNvGrpSpPr/>
        <p:nvPr/>
      </p:nvGrpSpPr>
      <p:grpSpPr>
        <a:xfrm>
          <a:off x="0" y="0"/>
          <a:ext cx="0" cy="0"/>
          <a:chOff x="0" y="0"/>
          <a:chExt cx="0" cy="0"/>
        </a:xfrm>
      </p:grpSpPr>
      <p:sp>
        <p:nvSpPr>
          <p:cNvPr id="961" name="Google Shape;961;p72"/>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62" name="Google Shape;962;p72"/>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63" name="Google Shape;963;p72"/>
          <p:cNvSpPr txBox="1"/>
          <p:nvPr/>
        </p:nvSpPr>
        <p:spPr>
          <a:xfrm>
            <a:off x="3276783" y="3528400"/>
            <a:ext cx="5638500" cy="13299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ما هو الذك</a:t>
            </a:r>
            <a:r>
              <a:rPr b="1" lang="en-US" sz="4800">
                <a:solidFill>
                  <a:srgbClr val="4B0550"/>
                </a:solidFill>
                <a:latin typeface="Optimistic Display"/>
                <a:ea typeface="Optimistic Display"/>
                <a:cs typeface="Optimistic Display"/>
                <a:sym typeface="Optimistic Display"/>
              </a:rPr>
              <a:t>ا</a:t>
            </a:r>
            <a:r>
              <a:rPr b="1" lang="en-US" sz="4800">
                <a:solidFill>
                  <a:srgbClr val="4B0550"/>
                </a:solidFill>
                <a:latin typeface="Optimistic Display"/>
                <a:ea typeface="Optimistic Display"/>
                <a:cs typeface="Optimistic Display"/>
                <a:sym typeface="Optimistic Display"/>
              </a:rPr>
              <a:t>ء الاصطناعي التوليد</a:t>
            </a:r>
            <a:r>
              <a:rPr b="1" lang="en-US" sz="4800">
                <a:solidFill>
                  <a:srgbClr val="4B0550"/>
                </a:solidFill>
                <a:latin typeface="Optimistic Display"/>
                <a:ea typeface="Optimistic Display"/>
                <a:cs typeface="Optimistic Display"/>
                <a:sym typeface="Optimistic Display"/>
              </a:rPr>
              <a:t>ي؟</a:t>
            </a:r>
            <a:endParaRPr b="1" sz="4800">
              <a:solidFill>
                <a:srgbClr val="4B0550"/>
              </a:solidFill>
              <a:latin typeface="Optimistic Display"/>
              <a:ea typeface="Optimistic Display"/>
              <a:cs typeface="Optimistic Display"/>
              <a:sym typeface="Optimistic Display"/>
            </a:endParaRPr>
          </a:p>
        </p:txBody>
      </p:sp>
      <p:sp>
        <p:nvSpPr>
          <p:cNvPr id="964" name="Google Shape;964;p72"/>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965" name="Google Shape;965;p72" title="Asset 102.png"/>
          <p:cNvPicPr preferRelativeResize="0"/>
          <p:nvPr/>
        </p:nvPicPr>
        <p:blipFill>
          <a:blip r:embed="rId3">
            <a:alphaModFix/>
          </a:blip>
          <a:stretch>
            <a:fillRect/>
          </a:stretch>
        </p:blipFill>
        <p:spPr>
          <a:xfrm>
            <a:off x="5786775" y="2173511"/>
            <a:ext cx="673667" cy="675567"/>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9" name="Shape 969"/>
        <p:cNvGrpSpPr/>
        <p:nvPr/>
      </p:nvGrpSpPr>
      <p:grpSpPr>
        <a:xfrm>
          <a:off x="0" y="0"/>
          <a:ext cx="0" cy="0"/>
          <a:chOff x="0" y="0"/>
          <a:chExt cx="0" cy="0"/>
        </a:xfrm>
      </p:grpSpPr>
      <p:sp>
        <p:nvSpPr>
          <p:cNvPr id="970" name="Google Shape;970;p73"/>
          <p:cNvSpPr txBox="1"/>
          <p:nvPr/>
        </p:nvSpPr>
        <p:spPr>
          <a:xfrm>
            <a:off x="8547750" y="1058933"/>
            <a:ext cx="3192300" cy="1114500"/>
          </a:xfrm>
          <a:prstGeom prst="rect">
            <a:avLst/>
          </a:prstGeom>
          <a:noFill/>
          <a:ln>
            <a:noFill/>
          </a:ln>
        </p:spPr>
        <p:txBody>
          <a:bodyPr anchorCtr="0" anchor="t" bIns="0" lIns="0" spcFirstLastPara="1" rIns="0" wrap="square" tIns="0">
            <a:spAutoFit/>
          </a:bodyPr>
          <a:lstStyle/>
          <a:p>
            <a:pPr indent="0" lvl="0" marL="0" marR="0" rtl="0" algn="r">
              <a:lnSpc>
                <a:spcPct val="100833"/>
              </a:lnSpc>
              <a:spcBef>
                <a:spcPts val="0"/>
              </a:spcBef>
              <a:spcAft>
                <a:spcPts val="0"/>
              </a:spcAft>
              <a:buNone/>
            </a:pPr>
            <a:r>
              <a:rPr b="1" lang="en-US" sz="2400">
                <a:solidFill>
                  <a:srgbClr val="4B0550"/>
                </a:solidFill>
                <a:latin typeface="Optimistic Display"/>
                <a:ea typeface="Optimistic Display"/>
                <a:cs typeface="Optimistic Display"/>
                <a:sym typeface="Optimistic Display"/>
              </a:rPr>
              <a:t>الذكاء الاصطناعي التوليدي = أدوات ذكية تبتكر أشياء جديد</a:t>
            </a:r>
            <a:r>
              <a:rPr b="1" lang="en-US" sz="2400">
                <a:solidFill>
                  <a:srgbClr val="4B0550"/>
                </a:solidFill>
                <a:latin typeface="Optimistic Display"/>
                <a:ea typeface="Optimistic Display"/>
                <a:cs typeface="Optimistic Display"/>
                <a:sym typeface="Optimistic Display"/>
              </a:rPr>
              <a:t>ة</a:t>
            </a:r>
            <a:endParaRPr b="1" sz="2400">
              <a:solidFill>
                <a:srgbClr val="4B0550"/>
              </a:solidFill>
              <a:latin typeface="Optimistic Display"/>
              <a:ea typeface="Optimistic Display"/>
              <a:cs typeface="Optimistic Display"/>
              <a:sym typeface="Optimistic Display"/>
            </a:endParaRPr>
          </a:p>
        </p:txBody>
      </p:sp>
      <p:sp>
        <p:nvSpPr>
          <p:cNvPr id="971" name="Google Shape;971;p73"/>
          <p:cNvSpPr txBox="1"/>
          <p:nvPr/>
        </p:nvSpPr>
        <p:spPr>
          <a:xfrm>
            <a:off x="6275533" y="1544517"/>
            <a:ext cx="2169600" cy="554100"/>
          </a:xfrm>
          <a:prstGeom prst="rect">
            <a:avLst/>
          </a:prstGeom>
          <a:noFill/>
          <a:ln>
            <a:noFill/>
          </a:ln>
        </p:spPr>
        <p:txBody>
          <a:bodyPr anchorCtr="0" anchor="b" bIns="0" lIns="0" spcFirstLastPara="1" rIns="0" wrap="square" tIns="0">
            <a:noAutofit/>
          </a:bodyPr>
          <a:lstStyle/>
          <a:p>
            <a:pPr indent="0" lvl="0" marL="0" marR="0" rtl="0" algn="r">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يشبه ميزة الإكمال التلقائي الفائقة القوة، يمكنه كتابة القصص، رسم الصور، أو تأليف الموسيقى</a:t>
            </a:r>
            <a:endParaRPr sz="1200">
              <a:solidFill>
                <a:srgbClr val="4B0550"/>
              </a:solidFill>
              <a:latin typeface="Optimistic Text Light"/>
              <a:ea typeface="Optimistic Text Light"/>
              <a:cs typeface="Optimistic Text Light"/>
              <a:sym typeface="Optimistic Text Light"/>
            </a:endParaRPr>
          </a:p>
        </p:txBody>
      </p:sp>
      <p:sp>
        <p:nvSpPr>
          <p:cNvPr id="972" name="Google Shape;972;p73"/>
          <p:cNvSpPr/>
          <p:nvPr/>
        </p:nvSpPr>
        <p:spPr>
          <a:xfrm>
            <a:off x="4027626" y="2491603"/>
            <a:ext cx="7697400" cy="3333000"/>
          </a:xfrm>
          <a:prstGeom prst="roundRect">
            <a:avLst>
              <a:gd fmla="val 5660" name="adj"/>
            </a:avLst>
          </a:prstGeom>
          <a:solidFill>
            <a:srgbClr val="B49CBF"/>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973" name="Google Shape;973;p73"/>
          <p:cNvSpPr/>
          <p:nvPr/>
        </p:nvSpPr>
        <p:spPr>
          <a:xfrm>
            <a:off x="3939450" y="2404133"/>
            <a:ext cx="7697400" cy="3333000"/>
          </a:xfrm>
          <a:prstGeom prst="roundRect">
            <a:avLst>
              <a:gd fmla="val 3444"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974" name="Google Shape;974;p73"/>
          <p:cNvSpPr/>
          <p:nvPr/>
        </p:nvSpPr>
        <p:spPr>
          <a:xfrm flipH="1">
            <a:off x="9120583" y="3255183"/>
            <a:ext cx="1917300" cy="1917300"/>
          </a:xfrm>
          <a:prstGeom prst="roundRect">
            <a:avLst>
              <a:gd fmla="val 12015" name="adj"/>
            </a:avLst>
          </a:prstGeom>
          <a:solidFill>
            <a:srgbClr val="EF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75" name="Google Shape;975;p73"/>
          <p:cNvSpPr/>
          <p:nvPr/>
        </p:nvSpPr>
        <p:spPr>
          <a:xfrm flipH="1">
            <a:off x="6753933" y="3255183"/>
            <a:ext cx="1917300" cy="1917300"/>
          </a:xfrm>
          <a:prstGeom prst="roundRect">
            <a:avLst>
              <a:gd fmla="val 50000" name="adj"/>
            </a:avLst>
          </a:prstGeom>
          <a:solidFill>
            <a:srgbClr val="EF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76" name="Google Shape;976;p73"/>
          <p:cNvSpPr/>
          <p:nvPr/>
        </p:nvSpPr>
        <p:spPr>
          <a:xfrm flipH="1">
            <a:off x="4387283" y="3255183"/>
            <a:ext cx="1917300" cy="1917300"/>
          </a:xfrm>
          <a:prstGeom prst="roundRect">
            <a:avLst>
              <a:gd fmla="val 12015" name="adj"/>
            </a:avLst>
          </a:prstGeom>
          <a:solidFill>
            <a:srgbClr val="EF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77" name="Google Shape;977;p73"/>
          <p:cNvSpPr txBox="1"/>
          <p:nvPr/>
        </p:nvSpPr>
        <p:spPr>
          <a:xfrm flipH="1">
            <a:off x="8200633" y="2786071"/>
            <a:ext cx="2817000" cy="184800"/>
          </a:xfrm>
          <a:prstGeom prst="rect">
            <a:avLst/>
          </a:prstGeom>
          <a:noFill/>
          <a:ln>
            <a:noFill/>
          </a:ln>
        </p:spPr>
        <p:txBody>
          <a:bodyPr anchorCtr="0" anchor="t" bIns="0" lIns="0" spcFirstLastPara="1" rIns="0" wrap="square" tIns="0">
            <a:spAutoFit/>
          </a:bodyPr>
          <a:lstStyle/>
          <a:p>
            <a:pPr indent="0" lvl="0" marL="0" marR="0" rtl="0"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 مثال </a:t>
            </a:r>
            <a:endParaRPr b="1" sz="1200">
              <a:solidFill>
                <a:srgbClr val="4B0550"/>
              </a:solidFill>
              <a:latin typeface="Optimistic Text"/>
              <a:ea typeface="Optimistic Text"/>
              <a:cs typeface="Optimistic Text"/>
              <a:sym typeface="Optimistic Text"/>
            </a:endParaRPr>
          </a:p>
        </p:txBody>
      </p:sp>
      <p:sp>
        <p:nvSpPr>
          <p:cNvPr id="978" name="Google Shape;978;p73"/>
          <p:cNvSpPr txBox="1"/>
          <p:nvPr/>
        </p:nvSpPr>
        <p:spPr>
          <a:xfrm flipH="1">
            <a:off x="9504383" y="4148508"/>
            <a:ext cx="1149900" cy="620700"/>
          </a:xfrm>
          <a:prstGeom prst="rect">
            <a:avLst/>
          </a:prstGeom>
          <a:noFill/>
          <a:ln>
            <a:noFill/>
          </a:ln>
        </p:spPr>
        <p:txBody>
          <a:bodyPr anchorCtr="0" anchor="t" bIns="0" lIns="0" spcFirstLastPara="1" rIns="0" wrap="square" tIns="40625">
            <a:spAutoFit/>
          </a:bodyPr>
          <a:lstStyle/>
          <a:p>
            <a:pPr indent="0" lvl="0" marL="12700" marR="0" rtl="0" algn="ctr">
              <a:lnSpc>
                <a:spcPct val="100000"/>
              </a:lnSpc>
              <a:spcBef>
                <a:spcPts val="200"/>
              </a:spcBef>
              <a:spcAft>
                <a:spcPts val="0"/>
              </a:spcAft>
              <a:buNone/>
            </a:pPr>
            <a:r>
              <a:rPr b="1" lang="en-US" sz="1200">
                <a:solidFill>
                  <a:srgbClr val="4B0550"/>
                </a:solidFill>
                <a:latin typeface="Optimistic Text"/>
                <a:ea typeface="Optimistic Text"/>
                <a:cs typeface="Optimistic Text"/>
                <a:sym typeface="Optimistic Text"/>
              </a:rPr>
              <a:t>التعليمات</a:t>
            </a:r>
            <a:endParaRPr b="1" sz="1200">
              <a:solidFill>
                <a:srgbClr val="4B0550"/>
              </a:solidFill>
              <a:latin typeface="Optimistic Text"/>
              <a:ea typeface="Optimistic Text"/>
              <a:cs typeface="Optimistic Text"/>
              <a:sym typeface="Optimistic Text"/>
            </a:endParaRPr>
          </a:p>
          <a:p>
            <a:pPr indent="0" lvl="0" marL="12700" marR="0" rtl="0" algn="ctr">
              <a:lnSpc>
                <a:spcPct val="100000"/>
              </a:lnSpc>
              <a:spcBef>
                <a:spcPts val="200"/>
              </a:spcBef>
              <a:spcAft>
                <a:spcPts val="0"/>
              </a:spcAft>
              <a:buNone/>
            </a:pPr>
            <a:r>
              <a:rPr lang="en-US" sz="1200">
                <a:solidFill>
                  <a:srgbClr val="4B0550"/>
                </a:solidFill>
                <a:latin typeface="Optimistic Text"/>
                <a:ea typeface="Optimistic Text"/>
                <a:cs typeface="Optimistic Text"/>
                <a:sym typeface="Optimistic Text"/>
              </a:rPr>
              <a:t>اكتب قصة عن أسواق مراك</a:t>
            </a:r>
            <a:r>
              <a:rPr lang="en-US" sz="1200">
                <a:solidFill>
                  <a:srgbClr val="4B0550"/>
                </a:solidFill>
                <a:latin typeface="Optimistic Text"/>
                <a:ea typeface="Optimistic Text"/>
                <a:cs typeface="Optimistic Text"/>
                <a:sym typeface="Optimistic Text"/>
              </a:rPr>
              <a:t>ش</a:t>
            </a:r>
            <a:endParaRPr sz="1200">
              <a:solidFill>
                <a:srgbClr val="4B0550"/>
              </a:solidFill>
              <a:latin typeface="Optimistic Text"/>
              <a:ea typeface="Optimistic Text"/>
              <a:cs typeface="Optimistic Text"/>
              <a:sym typeface="Optimistic Text"/>
            </a:endParaRPr>
          </a:p>
        </p:txBody>
      </p:sp>
      <p:sp>
        <p:nvSpPr>
          <p:cNvPr id="979" name="Google Shape;979;p73"/>
          <p:cNvSpPr txBox="1"/>
          <p:nvPr/>
        </p:nvSpPr>
        <p:spPr>
          <a:xfrm flipH="1">
            <a:off x="4655487" y="4148508"/>
            <a:ext cx="1462200" cy="620700"/>
          </a:xfrm>
          <a:prstGeom prst="rect">
            <a:avLst/>
          </a:prstGeom>
          <a:noFill/>
          <a:ln>
            <a:noFill/>
          </a:ln>
        </p:spPr>
        <p:txBody>
          <a:bodyPr anchorCtr="0" anchor="t" bIns="0" lIns="0" spcFirstLastPara="1" rIns="0" wrap="square" tIns="40625">
            <a:spAutoFit/>
          </a:bodyPr>
          <a:lstStyle/>
          <a:p>
            <a:pPr indent="0" lvl="0" marL="0" rtl="1" algn="ct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النتيجة</a:t>
            </a:r>
            <a:endParaRPr sz="1200">
              <a:solidFill>
                <a:srgbClr val="4B0550"/>
              </a:solidFill>
              <a:latin typeface="Optimistic Text"/>
              <a:ea typeface="Optimistic Text"/>
              <a:cs typeface="Optimistic Text"/>
              <a:sym typeface="Optimistic Text"/>
            </a:endParaRPr>
          </a:p>
          <a:p>
            <a:pPr indent="0" lvl="0" marL="12700" marR="0" rtl="1" algn="ctr">
              <a:lnSpc>
                <a:spcPct val="100000"/>
              </a:lnSpc>
              <a:spcBef>
                <a:spcPts val="200"/>
              </a:spcBef>
              <a:spcAft>
                <a:spcPts val="0"/>
              </a:spcAft>
              <a:buNone/>
            </a:pPr>
            <a:r>
              <a:rPr lang="en-US" sz="1200">
                <a:solidFill>
                  <a:srgbClr val="4B0550"/>
                </a:solidFill>
                <a:latin typeface="Optimistic Text"/>
                <a:ea typeface="Optimistic Text"/>
                <a:cs typeface="Optimistic Text"/>
                <a:sym typeface="Optimistic Text"/>
              </a:rPr>
              <a:t>قصة أصلية تجمع بين الأنماط التي تعلمه</a:t>
            </a:r>
            <a:r>
              <a:rPr lang="en-US" sz="1200">
                <a:solidFill>
                  <a:srgbClr val="4B0550"/>
                </a:solidFill>
                <a:latin typeface="Optimistic Text"/>
                <a:ea typeface="Optimistic Text"/>
                <a:cs typeface="Optimistic Text"/>
                <a:sym typeface="Optimistic Text"/>
              </a:rPr>
              <a:t>ا</a:t>
            </a:r>
            <a:endParaRPr sz="1200">
              <a:solidFill>
                <a:srgbClr val="4B0550"/>
              </a:solidFill>
              <a:latin typeface="Optimistic Text"/>
              <a:ea typeface="Optimistic Text"/>
              <a:cs typeface="Optimistic Text"/>
              <a:sym typeface="Optimistic Text"/>
            </a:endParaRPr>
          </a:p>
        </p:txBody>
      </p:sp>
      <p:sp>
        <p:nvSpPr>
          <p:cNvPr id="980" name="Google Shape;980;p73"/>
          <p:cNvSpPr txBox="1"/>
          <p:nvPr/>
        </p:nvSpPr>
        <p:spPr>
          <a:xfrm flipH="1">
            <a:off x="6902551" y="4148509"/>
            <a:ext cx="1620300" cy="581100"/>
          </a:xfrm>
          <a:prstGeom prst="rect">
            <a:avLst/>
          </a:prstGeom>
          <a:noFill/>
          <a:ln>
            <a:noFill/>
          </a:ln>
        </p:spPr>
        <p:txBody>
          <a:bodyPr anchorCtr="0" anchor="t" bIns="0" lIns="0" spcFirstLastPara="1" rIns="0" wrap="square" tIns="26650">
            <a:spAutoFit/>
          </a:bodyPr>
          <a:lstStyle/>
          <a:p>
            <a:pPr indent="0" lvl="0" marL="0" marR="0" rtl="1" algn="ct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طريقة عمل الذكاء الاصطناعي</a:t>
            </a:r>
            <a:endParaRPr b="1" sz="1200">
              <a:solidFill>
                <a:srgbClr val="4B0550"/>
              </a:solidFill>
              <a:latin typeface="Optimistic Text"/>
              <a:ea typeface="Optimistic Text"/>
              <a:cs typeface="Optimistic Text"/>
              <a:sym typeface="Optimistic Text"/>
            </a:endParaRPr>
          </a:p>
          <a:p>
            <a:pPr indent="0" lvl="0" marL="12700" marR="0" rtl="1" algn="ct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يحلل ملايين الأمثلة النصية</a:t>
            </a:r>
            <a:endParaRPr sz="1200">
              <a:solidFill>
                <a:srgbClr val="4B0550"/>
              </a:solidFill>
              <a:latin typeface="Optimistic Text"/>
              <a:ea typeface="Optimistic Text"/>
              <a:cs typeface="Optimistic Text"/>
              <a:sym typeface="Optimistic Text"/>
            </a:endParaRPr>
          </a:p>
        </p:txBody>
      </p:sp>
      <p:pic>
        <p:nvPicPr>
          <p:cNvPr id="981" name="Google Shape;981;p73" title="Asset 64.png"/>
          <p:cNvPicPr preferRelativeResize="0"/>
          <p:nvPr/>
        </p:nvPicPr>
        <p:blipFill>
          <a:blip r:embed="rId3">
            <a:alphaModFix/>
          </a:blip>
          <a:stretch>
            <a:fillRect/>
          </a:stretch>
        </p:blipFill>
        <p:spPr>
          <a:xfrm>
            <a:off x="7460080" y="3549909"/>
            <a:ext cx="548107" cy="469800"/>
          </a:xfrm>
          <a:prstGeom prst="rect">
            <a:avLst/>
          </a:prstGeom>
          <a:noFill/>
          <a:ln>
            <a:noFill/>
          </a:ln>
        </p:spPr>
      </p:pic>
      <p:pic>
        <p:nvPicPr>
          <p:cNvPr id="982" name="Google Shape;982;p73" title="Asset 69.png"/>
          <p:cNvPicPr preferRelativeResize="0"/>
          <p:nvPr/>
        </p:nvPicPr>
        <p:blipFill>
          <a:blip r:embed="rId4">
            <a:alphaModFix/>
          </a:blip>
          <a:stretch>
            <a:fillRect/>
          </a:stretch>
        </p:blipFill>
        <p:spPr>
          <a:xfrm>
            <a:off x="5161267" y="3549917"/>
            <a:ext cx="455433" cy="469784"/>
          </a:xfrm>
          <a:prstGeom prst="rect">
            <a:avLst/>
          </a:prstGeom>
          <a:noFill/>
          <a:ln>
            <a:noFill/>
          </a:ln>
        </p:spPr>
      </p:pic>
      <p:pic>
        <p:nvPicPr>
          <p:cNvPr id="983" name="Google Shape;983;p73" title="Asset 70.png"/>
          <p:cNvPicPr preferRelativeResize="0"/>
          <p:nvPr/>
        </p:nvPicPr>
        <p:blipFill>
          <a:blip r:embed="rId5">
            <a:alphaModFix/>
          </a:blip>
          <a:stretch>
            <a:fillRect/>
          </a:stretch>
        </p:blipFill>
        <p:spPr>
          <a:xfrm>
            <a:off x="9851573" y="3592293"/>
            <a:ext cx="455433" cy="385038"/>
          </a:xfrm>
          <a:prstGeom prst="rect">
            <a:avLst/>
          </a:prstGeom>
          <a:noFill/>
          <a:ln>
            <a:noFill/>
          </a:ln>
        </p:spPr>
      </p:pic>
      <p:sp>
        <p:nvSpPr>
          <p:cNvPr id="984" name="Google Shape;984;p73"/>
          <p:cNvSpPr/>
          <p:nvPr/>
        </p:nvSpPr>
        <p:spPr>
          <a:xfrm>
            <a:off x="1388920" y="2514916"/>
            <a:ext cx="2361900" cy="3309600"/>
          </a:xfrm>
          <a:prstGeom prst="roundRect">
            <a:avLst>
              <a:gd fmla="val 9067"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85" name="Google Shape;985;p73"/>
          <p:cNvSpPr/>
          <p:nvPr/>
        </p:nvSpPr>
        <p:spPr>
          <a:xfrm>
            <a:off x="1286308" y="2404133"/>
            <a:ext cx="2361900" cy="3309600"/>
          </a:xfrm>
          <a:prstGeom prst="roundRect">
            <a:avLst>
              <a:gd fmla="val 6737"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986" name="Google Shape;986;p73"/>
          <p:cNvSpPr txBox="1"/>
          <p:nvPr/>
        </p:nvSpPr>
        <p:spPr>
          <a:xfrm>
            <a:off x="1639375" y="4174383"/>
            <a:ext cx="1917300" cy="9978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600">
                <a:solidFill>
                  <a:schemeClr val="lt2"/>
                </a:solidFill>
                <a:latin typeface="Optimistic Text"/>
                <a:ea typeface="Optimistic Text"/>
                <a:cs typeface="Optimistic Text"/>
                <a:sym typeface="Optimistic Text"/>
              </a:rPr>
              <a:t>دورك الآن</a:t>
            </a:r>
            <a:endParaRPr sz="1600">
              <a:solidFill>
                <a:schemeClr val="lt2"/>
              </a:solidFill>
              <a:latin typeface="Optimistic Text"/>
              <a:ea typeface="Optimistic Text"/>
              <a:cs typeface="Optimistic Text"/>
              <a:sym typeface="Optimistic Text"/>
            </a:endParaRPr>
          </a:p>
          <a:p>
            <a:pPr indent="0" lvl="0" marL="12700" rtl="1" algn="r">
              <a:lnSpc>
                <a:spcPct val="100000"/>
              </a:lnSpc>
              <a:spcBef>
                <a:spcPts val="0"/>
              </a:spcBef>
              <a:spcAft>
                <a:spcPts val="0"/>
              </a:spcAft>
              <a:buNone/>
            </a:pPr>
            <a:r>
              <a:rPr lang="en-US" sz="1600">
                <a:solidFill>
                  <a:schemeClr val="lt2"/>
                </a:solidFill>
                <a:latin typeface="Optimistic Text"/>
                <a:ea typeface="Optimistic Text"/>
                <a:cs typeface="Optimistic Text"/>
                <a:sym typeface="Optimistic Text"/>
              </a:rPr>
              <a:t>ماذا ستطلب من الذكاء الاصطناعي أن يبتكر عن حياتك؟</a:t>
            </a:r>
            <a:endParaRPr sz="1600">
              <a:solidFill>
                <a:schemeClr val="lt2"/>
              </a:solidFill>
              <a:latin typeface="Optimistic Text"/>
              <a:ea typeface="Optimistic Text"/>
              <a:cs typeface="Optimistic Text"/>
              <a:sym typeface="Optimistic Text"/>
            </a:endParaRPr>
          </a:p>
        </p:txBody>
      </p:sp>
      <p:sp>
        <p:nvSpPr>
          <p:cNvPr id="987" name="Google Shape;987;p73"/>
          <p:cNvSpPr/>
          <p:nvPr/>
        </p:nvSpPr>
        <p:spPr>
          <a:xfrm>
            <a:off x="2775325" y="2746167"/>
            <a:ext cx="631800" cy="631800"/>
          </a:xfrm>
          <a:prstGeom prst="ellipse">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988" name="Google Shape;988;p73" title="Asset 103.png"/>
          <p:cNvPicPr preferRelativeResize="0"/>
          <p:nvPr/>
        </p:nvPicPr>
        <p:blipFill>
          <a:blip r:embed="rId6">
            <a:alphaModFix/>
          </a:blip>
          <a:stretch>
            <a:fillRect/>
          </a:stretch>
        </p:blipFill>
        <p:spPr>
          <a:xfrm>
            <a:off x="2992954" y="2869550"/>
            <a:ext cx="196543" cy="385033"/>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2" name="Shape 992"/>
        <p:cNvGrpSpPr/>
        <p:nvPr/>
      </p:nvGrpSpPr>
      <p:grpSpPr>
        <a:xfrm>
          <a:off x="0" y="0"/>
          <a:ext cx="0" cy="0"/>
          <a:chOff x="0" y="0"/>
          <a:chExt cx="0" cy="0"/>
        </a:xfrm>
      </p:grpSpPr>
      <p:sp>
        <p:nvSpPr>
          <p:cNvPr id="993" name="Google Shape;993;p74"/>
          <p:cNvSpPr txBox="1"/>
          <p:nvPr/>
        </p:nvSpPr>
        <p:spPr>
          <a:xfrm>
            <a:off x="6504125" y="1398367"/>
            <a:ext cx="5220900" cy="741900"/>
          </a:xfrm>
          <a:prstGeom prst="rect">
            <a:avLst/>
          </a:prstGeom>
          <a:noFill/>
          <a:ln>
            <a:noFill/>
          </a:ln>
        </p:spPr>
        <p:txBody>
          <a:bodyPr anchorCtr="0" anchor="b" bIns="0" lIns="0" spcFirstLastPara="1" rIns="0" wrap="square" tIns="0">
            <a:noAutofit/>
          </a:bodyPr>
          <a:lstStyle/>
          <a:p>
            <a:pPr indent="0" lvl="0" marL="0" marR="0" rtl="0" algn="r">
              <a:lnSpc>
                <a:spcPct val="100833"/>
              </a:lnSpc>
              <a:spcBef>
                <a:spcPts val="0"/>
              </a:spcBef>
              <a:spcAft>
                <a:spcPts val="0"/>
              </a:spcAft>
              <a:buNone/>
            </a:pPr>
            <a:r>
              <a:rPr b="1" lang="en-US" sz="4000">
                <a:solidFill>
                  <a:srgbClr val="4B0550"/>
                </a:solidFill>
                <a:latin typeface="Optimistic Display"/>
                <a:ea typeface="Optimistic Display"/>
                <a:cs typeface="Optimistic Display"/>
                <a:sym typeface="Optimistic Display"/>
              </a:rPr>
              <a:t>أين يختبئ الذكاء الاصطناعي في هاتفك؟</a:t>
            </a:r>
            <a:endParaRPr b="1" sz="4000">
              <a:solidFill>
                <a:srgbClr val="4B0550"/>
              </a:solidFill>
              <a:latin typeface="Optimistic Display"/>
              <a:ea typeface="Optimistic Display"/>
              <a:cs typeface="Optimistic Display"/>
              <a:sym typeface="Optimistic Display"/>
            </a:endParaRPr>
          </a:p>
        </p:txBody>
      </p:sp>
      <p:sp>
        <p:nvSpPr>
          <p:cNvPr id="994" name="Google Shape;994;p74"/>
          <p:cNvSpPr txBox="1"/>
          <p:nvPr/>
        </p:nvSpPr>
        <p:spPr>
          <a:xfrm>
            <a:off x="4155792" y="1510210"/>
            <a:ext cx="2169600" cy="554100"/>
          </a:xfrm>
          <a:prstGeom prst="rect">
            <a:avLst/>
          </a:prstGeom>
          <a:noFill/>
          <a:ln>
            <a:noFill/>
          </a:ln>
        </p:spPr>
        <p:txBody>
          <a:bodyPr anchorCtr="0" anchor="b" bIns="0" lIns="0" spcFirstLastPara="1" rIns="0" wrap="square" tIns="0">
            <a:noAutofit/>
          </a:bodyPr>
          <a:lstStyle/>
          <a:p>
            <a:pPr indent="0" lvl="0" marL="0" marR="0" rtl="0" algn="r">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الذكاء الاصطناعي هو بالفعل جزء من تطبيقاتك اليومية! لنستكشف معاً </a:t>
            </a:r>
            <a:endParaRPr sz="1200">
              <a:solidFill>
                <a:srgbClr val="4B0550"/>
              </a:solidFill>
              <a:latin typeface="Optimistic Text Light"/>
              <a:ea typeface="Optimistic Text Light"/>
              <a:cs typeface="Optimistic Text Light"/>
              <a:sym typeface="Optimistic Text Light"/>
            </a:endParaRPr>
          </a:p>
        </p:txBody>
      </p:sp>
      <p:pic>
        <p:nvPicPr>
          <p:cNvPr id="995" name="Google Shape;995;p74" title="YouTube 01.png"/>
          <p:cNvPicPr preferRelativeResize="0"/>
          <p:nvPr/>
        </p:nvPicPr>
        <p:blipFill>
          <a:blip r:embed="rId3">
            <a:alphaModFix/>
          </a:blip>
          <a:stretch>
            <a:fillRect/>
          </a:stretch>
        </p:blipFill>
        <p:spPr>
          <a:xfrm>
            <a:off x="10443197" y="2540001"/>
            <a:ext cx="1281830" cy="2594079"/>
          </a:xfrm>
          <a:prstGeom prst="rect">
            <a:avLst/>
          </a:prstGeom>
          <a:noFill/>
          <a:ln>
            <a:noFill/>
          </a:ln>
        </p:spPr>
      </p:pic>
      <p:pic>
        <p:nvPicPr>
          <p:cNvPr id="996" name="Google Shape;996;p74" title="Google Translate 01.png"/>
          <p:cNvPicPr preferRelativeResize="0"/>
          <p:nvPr/>
        </p:nvPicPr>
        <p:blipFill rotWithShape="1">
          <a:blip r:embed="rId4">
            <a:alphaModFix/>
          </a:blip>
          <a:srcRect b="0" l="0" r="0" t="0"/>
          <a:stretch/>
        </p:blipFill>
        <p:spPr>
          <a:xfrm>
            <a:off x="8495895" y="2540001"/>
            <a:ext cx="1281830" cy="2594079"/>
          </a:xfrm>
          <a:prstGeom prst="rect">
            <a:avLst/>
          </a:prstGeom>
          <a:noFill/>
          <a:ln>
            <a:noFill/>
          </a:ln>
        </p:spPr>
      </p:pic>
      <p:pic>
        <p:nvPicPr>
          <p:cNvPr id="997" name="Google Shape;997;p74" title="Google Assist 01.png"/>
          <p:cNvPicPr preferRelativeResize="0"/>
          <p:nvPr/>
        </p:nvPicPr>
        <p:blipFill rotWithShape="1">
          <a:blip r:embed="rId5">
            <a:alphaModFix/>
          </a:blip>
          <a:srcRect b="0" l="0" r="0" t="0"/>
          <a:stretch/>
        </p:blipFill>
        <p:spPr>
          <a:xfrm>
            <a:off x="4601301" y="2540002"/>
            <a:ext cx="1281830" cy="2594079"/>
          </a:xfrm>
          <a:prstGeom prst="rect">
            <a:avLst/>
          </a:prstGeom>
          <a:noFill/>
          <a:ln>
            <a:noFill/>
          </a:ln>
        </p:spPr>
      </p:pic>
      <p:pic>
        <p:nvPicPr>
          <p:cNvPr id="998" name="Google Shape;998;p74" title="Creative AI 01.png"/>
          <p:cNvPicPr preferRelativeResize="0"/>
          <p:nvPr/>
        </p:nvPicPr>
        <p:blipFill rotWithShape="1">
          <a:blip r:embed="rId6">
            <a:alphaModFix/>
          </a:blip>
          <a:srcRect b="0" l="0" r="0" t="0"/>
          <a:stretch/>
        </p:blipFill>
        <p:spPr>
          <a:xfrm>
            <a:off x="6548593" y="2540001"/>
            <a:ext cx="1281830" cy="2594079"/>
          </a:xfrm>
          <a:prstGeom prst="rect">
            <a:avLst/>
          </a:prstGeom>
          <a:noFill/>
          <a:ln>
            <a:noFill/>
          </a:ln>
        </p:spPr>
      </p:pic>
      <p:pic>
        <p:nvPicPr>
          <p:cNvPr id="999" name="Google Shape;999;p74"/>
          <p:cNvPicPr preferRelativeResize="0"/>
          <p:nvPr/>
        </p:nvPicPr>
        <p:blipFill rotWithShape="1">
          <a:blip r:embed="rId7">
            <a:alphaModFix/>
          </a:blip>
          <a:srcRect b="4241" l="0" r="0" t="4368"/>
          <a:stretch/>
        </p:blipFill>
        <p:spPr>
          <a:xfrm>
            <a:off x="2585233" y="2540002"/>
            <a:ext cx="1520505" cy="2594079"/>
          </a:xfrm>
          <a:prstGeom prst="rect">
            <a:avLst/>
          </a:prstGeom>
          <a:noFill/>
          <a:ln>
            <a:noFill/>
          </a:ln>
        </p:spPr>
      </p:pic>
      <p:sp>
        <p:nvSpPr>
          <p:cNvPr id="1000" name="Google Shape;1000;p74"/>
          <p:cNvSpPr txBox="1"/>
          <p:nvPr/>
        </p:nvSpPr>
        <p:spPr>
          <a:xfrm>
            <a:off x="4601302" y="5531500"/>
            <a:ext cx="7122300" cy="2592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600">
                <a:solidFill>
                  <a:srgbClr val="FFFFFF"/>
                </a:solidFill>
                <a:latin typeface="Optimistic Text"/>
                <a:ea typeface="Optimistic Text"/>
                <a:cs typeface="Optimistic Text"/>
                <a:sym typeface="Optimistic Text"/>
              </a:rPr>
              <a:t>ارفعوا أيديكم إذا كنتم قد استخدمتم أحد هذه التطبيقات من قب</a:t>
            </a:r>
            <a:r>
              <a:rPr lang="en-US" sz="1600">
                <a:solidFill>
                  <a:srgbClr val="FFFFFF"/>
                </a:solidFill>
                <a:latin typeface="Optimistic Text"/>
                <a:ea typeface="Optimistic Text"/>
                <a:cs typeface="Optimistic Text"/>
                <a:sym typeface="Optimistic Text"/>
              </a:rPr>
              <a:t>ل</a:t>
            </a:r>
            <a:endParaRPr sz="1600">
              <a:solidFill>
                <a:srgbClr val="FFFFFF"/>
              </a:solidFill>
              <a:latin typeface="Optimistic Text"/>
              <a:ea typeface="Optimistic Text"/>
              <a:cs typeface="Optimistic Text"/>
              <a:sym typeface="Optimistic Text"/>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4" name="Shape 1004"/>
        <p:cNvGrpSpPr/>
        <p:nvPr/>
      </p:nvGrpSpPr>
      <p:grpSpPr>
        <a:xfrm>
          <a:off x="0" y="0"/>
          <a:ext cx="0" cy="0"/>
          <a:chOff x="0" y="0"/>
          <a:chExt cx="0" cy="0"/>
        </a:xfrm>
      </p:grpSpPr>
      <p:sp>
        <p:nvSpPr>
          <p:cNvPr id="1005" name="Google Shape;1005;p75"/>
          <p:cNvSpPr txBox="1"/>
          <p:nvPr/>
        </p:nvSpPr>
        <p:spPr>
          <a:xfrm>
            <a:off x="6504125" y="1398367"/>
            <a:ext cx="5220900" cy="741900"/>
          </a:xfrm>
          <a:prstGeom prst="rect">
            <a:avLst/>
          </a:prstGeom>
          <a:noFill/>
          <a:ln>
            <a:noFill/>
          </a:ln>
        </p:spPr>
        <p:txBody>
          <a:bodyPr anchorCtr="0" anchor="b" bIns="0" lIns="0" spcFirstLastPara="1" rIns="0" wrap="square" tIns="0">
            <a:noAutofit/>
          </a:bodyPr>
          <a:lstStyle/>
          <a:p>
            <a:pPr indent="0" lvl="0" marL="0" marR="0" rtl="0" algn="r">
              <a:lnSpc>
                <a:spcPct val="100833"/>
              </a:lnSpc>
              <a:spcBef>
                <a:spcPts val="0"/>
              </a:spcBef>
              <a:spcAft>
                <a:spcPts val="0"/>
              </a:spcAft>
              <a:buNone/>
            </a:pPr>
            <a:r>
              <a:rPr b="1" lang="en-US" sz="4000">
                <a:solidFill>
                  <a:srgbClr val="4B0550"/>
                </a:solidFill>
                <a:latin typeface="Optimistic Display"/>
                <a:ea typeface="Optimistic Display"/>
                <a:cs typeface="Optimistic Display"/>
                <a:sym typeface="Optimistic Display"/>
              </a:rPr>
              <a:t>أين يختبئ الذكاء الاصطناعي في هاتفك؟</a:t>
            </a:r>
            <a:endParaRPr b="1" sz="4000">
              <a:solidFill>
                <a:srgbClr val="4B0550"/>
              </a:solidFill>
              <a:latin typeface="Optimistic Display"/>
              <a:ea typeface="Optimistic Display"/>
              <a:cs typeface="Optimistic Display"/>
              <a:sym typeface="Optimistic Display"/>
            </a:endParaRPr>
          </a:p>
        </p:txBody>
      </p:sp>
      <p:sp>
        <p:nvSpPr>
          <p:cNvPr id="1006" name="Google Shape;1006;p75"/>
          <p:cNvSpPr txBox="1"/>
          <p:nvPr/>
        </p:nvSpPr>
        <p:spPr>
          <a:xfrm>
            <a:off x="4094792" y="1510210"/>
            <a:ext cx="2169600" cy="554100"/>
          </a:xfrm>
          <a:prstGeom prst="rect">
            <a:avLst/>
          </a:prstGeom>
          <a:noFill/>
          <a:ln>
            <a:noFill/>
          </a:ln>
        </p:spPr>
        <p:txBody>
          <a:bodyPr anchorCtr="0" anchor="b" bIns="0" lIns="0" spcFirstLastPara="1" rIns="0" wrap="square" tIns="0">
            <a:noAutofit/>
          </a:bodyPr>
          <a:lstStyle/>
          <a:p>
            <a:pPr indent="0" lvl="0" marL="0" marR="0" rtl="0" algn="r">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الذكاء الاصطناعي هو بالفعل جزء من تطبيقاتك اليومية! لنستكشف معاً </a:t>
            </a:r>
            <a:endParaRPr sz="1200">
              <a:solidFill>
                <a:srgbClr val="4B0550"/>
              </a:solidFill>
              <a:latin typeface="Optimistic Text Light"/>
              <a:ea typeface="Optimistic Text Light"/>
              <a:cs typeface="Optimistic Text Light"/>
              <a:sym typeface="Optimistic Text Light"/>
            </a:endParaRPr>
          </a:p>
        </p:txBody>
      </p:sp>
      <p:pic>
        <p:nvPicPr>
          <p:cNvPr id="1007" name="Google Shape;1007;p75" title="Google Assist 02.png"/>
          <p:cNvPicPr preferRelativeResize="0"/>
          <p:nvPr/>
        </p:nvPicPr>
        <p:blipFill rotWithShape="1">
          <a:blip r:embed="rId3">
            <a:alphaModFix/>
          </a:blip>
          <a:srcRect b="0" l="0" r="0" t="0"/>
          <a:stretch/>
        </p:blipFill>
        <p:spPr>
          <a:xfrm>
            <a:off x="4428595" y="2538948"/>
            <a:ext cx="1281850" cy="2593976"/>
          </a:xfrm>
          <a:prstGeom prst="rect">
            <a:avLst/>
          </a:prstGeom>
          <a:noFill/>
          <a:ln>
            <a:noFill/>
          </a:ln>
        </p:spPr>
      </p:pic>
      <p:pic>
        <p:nvPicPr>
          <p:cNvPr id="1008" name="Google Shape;1008;p75" title="Creative AI 02.png"/>
          <p:cNvPicPr preferRelativeResize="0"/>
          <p:nvPr/>
        </p:nvPicPr>
        <p:blipFill rotWithShape="1">
          <a:blip r:embed="rId4">
            <a:alphaModFix/>
          </a:blip>
          <a:srcRect b="0" l="0" r="0" t="0"/>
          <a:stretch/>
        </p:blipFill>
        <p:spPr>
          <a:xfrm>
            <a:off x="6375882" y="2538948"/>
            <a:ext cx="1281850" cy="2593976"/>
          </a:xfrm>
          <a:prstGeom prst="rect">
            <a:avLst/>
          </a:prstGeom>
          <a:noFill/>
          <a:ln>
            <a:noFill/>
          </a:ln>
        </p:spPr>
      </p:pic>
      <p:pic>
        <p:nvPicPr>
          <p:cNvPr id="1009" name="Google Shape;1009;p75" title="YouTube 02.png"/>
          <p:cNvPicPr preferRelativeResize="0"/>
          <p:nvPr/>
        </p:nvPicPr>
        <p:blipFill rotWithShape="1">
          <a:blip r:embed="rId5">
            <a:alphaModFix/>
          </a:blip>
          <a:srcRect b="0" l="0" r="0" t="0"/>
          <a:stretch/>
        </p:blipFill>
        <p:spPr>
          <a:xfrm>
            <a:off x="10270504" y="2540000"/>
            <a:ext cx="1281832" cy="2594089"/>
          </a:xfrm>
          <a:prstGeom prst="rect">
            <a:avLst/>
          </a:prstGeom>
          <a:noFill/>
          <a:ln>
            <a:noFill/>
          </a:ln>
        </p:spPr>
      </p:pic>
      <p:pic>
        <p:nvPicPr>
          <p:cNvPr id="1010" name="Google Shape;1010;p75" title="Google Translate 02.png"/>
          <p:cNvPicPr preferRelativeResize="0"/>
          <p:nvPr/>
        </p:nvPicPr>
        <p:blipFill rotWithShape="1">
          <a:blip r:embed="rId6">
            <a:alphaModFix/>
          </a:blip>
          <a:srcRect b="0" l="0" r="0" t="0"/>
          <a:stretch/>
        </p:blipFill>
        <p:spPr>
          <a:xfrm>
            <a:off x="8323193" y="2538948"/>
            <a:ext cx="1281850" cy="2593976"/>
          </a:xfrm>
          <a:prstGeom prst="rect">
            <a:avLst/>
          </a:prstGeom>
          <a:noFill/>
          <a:ln>
            <a:noFill/>
          </a:ln>
        </p:spPr>
      </p:pic>
      <p:pic>
        <p:nvPicPr>
          <p:cNvPr id="1011" name="Google Shape;1011;p75"/>
          <p:cNvPicPr preferRelativeResize="0"/>
          <p:nvPr/>
        </p:nvPicPr>
        <p:blipFill rotWithShape="1">
          <a:blip r:embed="rId7">
            <a:alphaModFix/>
          </a:blip>
          <a:srcRect b="4997" l="0" r="0" t="4799"/>
          <a:stretch/>
        </p:blipFill>
        <p:spPr>
          <a:xfrm>
            <a:off x="2396443" y="2538940"/>
            <a:ext cx="1552708" cy="2593976"/>
          </a:xfrm>
          <a:prstGeom prst="rect">
            <a:avLst/>
          </a:prstGeom>
          <a:noFill/>
          <a:ln>
            <a:noFill/>
          </a:ln>
        </p:spPr>
      </p:pic>
      <p:sp>
        <p:nvSpPr>
          <p:cNvPr id="1012" name="Google Shape;1012;p75"/>
          <p:cNvSpPr txBox="1"/>
          <p:nvPr/>
        </p:nvSpPr>
        <p:spPr>
          <a:xfrm>
            <a:off x="10097823" y="5359902"/>
            <a:ext cx="1627200" cy="474600"/>
          </a:xfrm>
          <a:prstGeom prst="rect">
            <a:avLst/>
          </a:prstGeom>
          <a:noFill/>
          <a:ln>
            <a:noFill/>
          </a:ln>
        </p:spPr>
        <p:txBody>
          <a:bodyPr anchorCtr="0" anchor="t" bIns="0" lIns="0" spcFirstLastPara="1" rIns="0" wrap="square" tIns="12700">
            <a:spAutoFit/>
          </a:bodyPr>
          <a:lstStyle/>
          <a:p>
            <a:pPr indent="0" lvl="0" marL="0" marR="0" rtl="0" algn="ctr">
              <a:lnSpc>
                <a:spcPct val="100000"/>
              </a:lnSpc>
              <a:spcBef>
                <a:spcPts val="1200"/>
              </a:spcBef>
              <a:spcAft>
                <a:spcPts val="0"/>
              </a:spcAft>
              <a:buClr>
                <a:schemeClr val="dk1"/>
              </a:buClr>
              <a:buSzPts val="1100"/>
              <a:buFont typeface="Arial"/>
              <a:buNone/>
            </a:pPr>
            <a:r>
              <a:rPr b="1" lang="en-US" sz="1000">
                <a:solidFill>
                  <a:schemeClr val="lt1"/>
                </a:solidFill>
                <a:latin typeface="Optimistic Text"/>
                <a:ea typeface="Optimistic Text"/>
                <a:cs typeface="Optimistic Text"/>
                <a:sym typeface="Optimistic Text"/>
              </a:rPr>
              <a:t>الذكاء الاصطناعي للتوصيات </a:t>
            </a:r>
            <a:endParaRPr b="1" sz="1000">
              <a:solidFill>
                <a:schemeClr val="lt1"/>
              </a:solidFill>
              <a:latin typeface="Optimistic Text"/>
              <a:ea typeface="Optimistic Text"/>
              <a:cs typeface="Optimistic Text"/>
              <a:sym typeface="Optimistic Text"/>
            </a:endParaRPr>
          </a:p>
          <a:p>
            <a:pPr indent="0" lvl="0" marL="0" rtl="0" algn="ctr">
              <a:lnSpc>
                <a:spcPct val="100000"/>
              </a:lnSpc>
              <a:spcBef>
                <a:spcPts val="0"/>
              </a:spcBef>
              <a:spcAft>
                <a:spcPts val="0"/>
              </a:spcAft>
              <a:buClr>
                <a:schemeClr val="dk1"/>
              </a:buClr>
              <a:buSzPts val="1100"/>
              <a:buFont typeface="Arial"/>
              <a:buNone/>
            </a:pPr>
            <a:r>
              <a:rPr lang="en-US" sz="1000">
                <a:solidFill>
                  <a:schemeClr val="lt1"/>
                </a:solidFill>
                <a:latin typeface="Optimistic Text"/>
                <a:ea typeface="Optimistic Text"/>
                <a:cs typeface="Optimistic Text"/>
                <a:sym typeface="Optimistic Text"/>
              </a:rPr>
              <a:t>أنغامي يقترح زياد الرحباني بعد الاستماع إلى فيروز</a:t>
            </a:r>
            <a:endParaRPr sz="1000">
              <a:solidFill>
                <a:schemeClr val="lt1"/>
              </a:solidFill>
              <a:latin typeface="Optimistic Text"/>
              <a:ea typeface="Optimistic Text"/>
              <a:cs typeface="Optimistic Text"/>
              <a:sym typeface="Optimistic Text"/>
            </a:endParaRPr>
          </a:p>
        </p:txBody>
      </p:sp>
      <p:sp>
        <p:nvSpPr>
          <p:cNvPr id="1013" name="Google Shape;1013;p75"/>
          <p:cNvSpPr txBox="1"/>
          <p:nvPr/>
        </p:nvSpPr>
        <p:spPr>
          <a:xfrm>
            <a:off x="8101675" y="5359900"/>
            <a:ext cx="1627200" cy="474600"/>
          </a:xfrm>
          <a:prstGeom prst="rect">
            <a:avLst/>
          </a:prstGeom>
          <a:noFill/>
          <a:ln>
            <a:noFill/>
          </a:ln>
        </p:spPr>
        <p:txBody>
          <a:bodyPr anchorCtr="0" anchor="t" bIns="0" lIns="0" spcFirstLastPara="1" rIns="0" wrap="square" tIns="12700">
            <a:spAutoFit/>
          </a:bodyPr>
          <a:lstStyle/>
          <a:p>
            <a:pPr indent="0" lvl="0" marL="0" rtl="0" algn="ctr">
              <a:lnSpc>
                <a:spcPct val="100000"/>
              </a:lnSpc>
              <a:spcBef>
                <a:spcPts val="0"/>
              </a:spcBef>
              <a:spcAft>
                <a:spcPts val="0"/>
              </a:spcAft>
              <a:buSzPts val="1100"/>
              <a:buNone/>
            </a:pPr>
            <a:r>
              <a:rPr b="1" lang="en-US" sz="1000">
                <a:solidFill>
                  <a:schemeClr val="lt1"/>
                </a:solidFill>
                <a:latin typeface="Optimistic Text"/>
                <a:ea typeface="Optimistic Text"/>
                <a:cs typeface="Optimistic Text"/>
                <a:sym typeface="Optimistic Text"/>
              </a:rPr>
              <a:t>الذكاء الاصطناعي للترجمة </a:t>
            </a:r>
            <a:endParaRPr b="1" sz="1000">
              <a:solidFill>
                <a:schemeClr val="lt1"/>
              </a:solidFill>
              <a:latin typeface="Optimistic Text"/>
              <a:ea typeface="Optimistic Text"/>
              <a:cs typeface="Optimistic Text"/>
              <a:sym typeface="Optimistic Text"/>
            </a:endParaRPr>
          </a:p>
          <a:p>
            <a:pPr indent="0" lvl="0" marL="0" rtl="0" algn="ctr">
              <a:lnSpc>
                <a:spcPct val="100000"/>
              </a:lnSpc>
              <a:spcBef>
                <a:spcPts val="0"/>
              </a:spcBef>
              <a:spcAft>
                <a:spcPts val="0"/>
              </a:spcAft>
              <a:buSzPts val="1100"/>
              <a:buNone/>
            </a:pPr>
            <a:r>
              <a:rPr lang="en-US" sz="1000">
                <a:solidFill>
                  <a:schemeClr val="lt1"/>
                </a:solidFill>
                <a:latin typeface="Optimistic Text"/>
                <a:ea typeface="Optimistic Text"/>
                <a:cs typeface="Optimistic Text"/>
                <a:sym typeface="Optimistic Text"/>
              </a:rPr>
              <a:t>ترجمة جوجل من العربية أو الأمازيغية أو الفارسية إلى الإنجليزية/الفرنسية</a:t>
            </a:r>
            <a:endParaRPr sz="1000">
              <a:solidFill>
                <a:schemeClr val="lt1"/>
              </a:solidFill>
              <a:latin typeface="Optimistic Text"/>
              <a:ea typeface="Optimistic Text"/>
              <a:cs typeface="Optimistic Text"/>
              <a:sym typeface="Optimistic Text"/>
            </a:endParaRPr>
          </a:p>
        </p:txBody>
      </p:sp>
      <p:sp>
        <p:nvSpPr>
          <p:cNvPr id="1014" name="Google Shape;1014;p75"/>
          <p:cNvSpPr txBox="1"/>
          <p:nvPr/>
        </p:nvSpPr>
        <p:spPr>
          <a:xfrm>
            <a:off x="6203210" y="5359902"/>
            <a:ext cx="1627200" cy="474600"/>
          </a:xfrm>
          <a:prstGeom prst="rect">
            <a:avLst/>
          </a:prstGeom>
          <a:noFill/>
          <a:ln>
            <a:noFill/>
          </a:ln>
        </p:spPr>
        <p:txBody>
          <a:bodyPr anchorCtr="0" anchor="t" bIns="0" lIns="0" spcFirstLastPara="1" rIns="0" wrap="square" tIns="12700">
            <a:spAutoFit/>
          </a:bodyPr>
          <a:lstStyle/>
          <a:p>
            <a:pPr indent="0" lvl="0" marL="0" rtl="0" algn="ctr">
              <a:lnSpc>
                <a:spcPct val="100000"/>
              </a:lnSpc>
              <a:spcBef>
                <a:spcPts val="0"/>
              </a:spcBef>
              <a:spcAft>
                <a:spcPts val="0"/>
              </a:spcAft>
              <a:buSzPts val="1100"/>
              <a:buNone/>
            </a:pPr>
            <a:r>
              <a:rPr b="1" lang="en-US" sz="1000">
                <a:solidFill>
                  <a:schemeClr val="lt1"/>
                </a:solidFill>
                <a:latin typeface="Optimistic Text"/>
                <a:ea typeface="Optimistic Text"/>
                <a:cs typeface="Optimistic Text"/>
                <a:sym typeface="Optimistic Text"/>
              </a:rPr>
              <a:t>الذكاء الاصطناعي للإبداع </a:t>
            </a:r>
            <a:endParaRPr b="1" sz="1000">
              <a:solidFill>
                <a:schemeClr val="lt1"/>
              </a:solidFill>
              <a:latin typeface="Optimistic Text"/>
              <a:ea typeface="Optimistic Text"/>
              <a:cs typeface="Optimistic Text"/>
              <a:sym typeface="Optimistic Text"/>
            </a:endParaRPr>
          </a:p>
          <a:p>
            <a:pPr indent="0" lvl="0" marL="0" rtl="0" algn="ctr">
              <a:lnSpc>
                <a:spcPct val="100000"/>
              </a:lnSpc>
              <a:spcBef>
                <a:spcPts val="0"/>
              </a:spcBef>
              <a:spcAft>
                <a:spcPts val="0"/>
              </a:spcAft>
              <a:buSzPts val="1100"/>
              <a:buNone/>
            </a:pPr>
            <a:r>
              <a:rPr lang="en-US" sz="1000">
                <a:solidFill>
                  <a:schemeClr val="lt1"/>
                </a:solidFill>
                <a:latin typeface="Optimistic Text"/>
                <a:ea typeface="Optimistic Text"/>
                <a:cs typeface="Optimistic Text"/>
                <a:sym typeface="Optimistic Text"/>
              </a:rPr>
              <a:t>مؤثرات إنستغرام ريلز بنقوش الحناء والتصاميم الهندسية الإسلامية</a:t>
            </a:r>
            <a:endParaRPr sz="1000">
              <a:solidFill>
                <a:schemeClr val="lt1"/>
              </a:solidFill>
              <a:latin typeface="Optimistic Text"/>
              <a:ea typeface="Optimistic Text"/>
              <a:cs typeface="Optimistic Text"/>
              <a:sym typeface="Optimistic Text"/>
            </a:endParaRPr>
          </a:p>
        </p:txBody>
      </p:sp>
      <p:sp>
        <p:nvSpPr>
          <p:cNvPr id="1015" name="Google Shape;1015;p75"/>
          <p:cNvSpPr txBox="1"/>
          <p:nvPr/>
        </p:nvSpPr>
        <p:spPr>
          <a:xfrm>
            <a:off x="4255917" y="5359902"/>
            <a:ext cx="1627200" cy="474600"/>
          </a:xfrm>
          <a:prstGeom prst="rect">
            <a:avLst/>
          </a:prstGeom>
          <a:noFill/>
          <a:ln>
            <a:noFill/>
          </a:ln>
        </p:spPr>
        <p:txBody>
          <a:bodyPr anchorCtr="0" anchor="t" bIns="0" lIns="0" spcFirstLastPara="1" rIns="0" wrap="square" tIns="12700">
            <a:spAutoFit/>
          </a:bodyPr>
          <a:lstStyle/>
          <a:p>
            <a:pPr indent="0" lvl="0" marL="0" marR="0" rtl="0" algn="ctr">
              <a:lnSpc>
                <a:spcPct val="100000"/>
              </a:lnSpc>
              <a:spcBef>
                <a:spcPts val="0"/>
              </a:spcBef>
              <a:spcAft>
                <a:spcPts val="0"/>
              </a:spcAft>
              <a:buNone/>
            </a:pPr>
            <a:r>
              <a:rPr b="1" lang="en-US" sz="1000">
                <a:solidFill>
                  <a:schemeClr val="lt1"/>
                </a:solidFill>
                <a:latin typeface="Optimistic Text"/>
                <a:ea typeface="Optimistic Text"/>
                <a:cs typeface="Optimistic Text"/>
                <a:sym typeface="Optimistic Text"/>
              </a:rPr>
              <a:t>الذكاء الاصطناعي المساعد</a:t>
            </a:r>
            <a:endParaRPr b="1" sz="1000">
              <a:solidFill>
                <a:schemeClr val="lt1"/>
              </a:solidFill>
              <a:latin typeface="Optimistic Text"/>
              <a:ea typeface="Optimistic Text"/>
              <a:cs typeface="Optimistic Text"/>
              <a:sym typeface="Optimistic Text"/>
            </a:endParaRPr>
          </a:p>
          <a:p>
            <a:pPr indent="0" lvl="0" marL="0" marR="0" rtl="0" algn="ctr">
              <a:lnSpc>
                <a:spcPct val="100000"/>
              </a:lnSpc>
              <a:spcBef>
                <a:spcPts val="0"/>
              </a:spcBef>
              <a:spcAft>
                <a:spcPts val="0"/>
              </a:spcAft>
              <a:buNone/>
            </a:pPr>
            <a:r>
              <a:rPr b="1" lang="en-US" sz="1000">
                <a:solidFill>
                  <a:schemeClr val="lt1"/>
                </a:solidFill>
                <a:latin typeface="Optimistic Text"/>
                <a:ea typeface="Optimistic Text"/>
                <a:cs typeface="Optimistic Text"/>
                <a:sym typeface="Optimistic Text"/>
              </a:rPr>
              <a:t>سيري يفهم اللهجات المصرية أو المغربية أو الخليجية</a:t>
            </a:r>
            <a:endParaRPr b="1" sz="1000">
              <a:solidFill>
                <a:schemeClr val="lt1"/>
              </a:solidFill>
              <a:latin typeface="Optimistic Text"/>
              <a:ea typeface="Optimistic Text"/>
              <a:cs typeface="Optimistic Text"/>
              <a:sym typeface="Optimistic Text"/>
            </a:endParaRPr>
          </a:p>
        </p:txBody>
      </p:sp>
      <p:sp>
        <p:nvSpPr>
          <p:cNvPr id="1016" name="Google Shape;1016;p75"/>
          <p:cNvSpPr txBox="1"/>
          <p:nvPr/>
        </p:nvSpPr>
        <p:spPr>
          <a:xfrm>
            <a:off x="2276392" y="5373625"/>
            <a:ext cx="1792800" cy="628500"/>
          </a:xfrm>
          <a:prstGeom prst="rect">
            <a:avLst/>
          </a:prstGeom>
          <a:noFill/>
          <a:ln>
            <a:noFill/>
          </a:ln>
        </p:spPr>
        <p:txBody>
          <a:bodyPr anchorCtr="0" anchor="t" bIns="0" lIns="0" spcFirstLastPara="1" rIns="0" wrap="square" tIns="12700">
            <a:spAutoFit/>
          </a:bodyPr>
          <a:lstStyle/>
          <a:p>
            <a:pPr indent="0" lvl="0" marL="0" rtl="1" algn="ctr">
              <a:lnSpc>
                <a:spcPct val="100000"/>
              </a:lnSpc>
              <a:spcBef>
                <a:spcPts val="0"/>
              </a:spcBef>
              <a:spcAft>
                <a:spcPts val="0"/>
              </a:spcAft>
              <a:buSzPts val="1100"/>
              <a:buNone/>
            </a:pPr>
            <a:r>
              <a:rPr b="1" lang="en-US" sz="1000">
                <a:solidFill>
                  <a:srgbClr val="FFFFFF"/>
                </a:solidFill>
                <a:latin typeface="Optimistic Text"/>
                <a:ea typeface="Optimistic Text"/>
                <a:cs typeface="Optimistic Text"/>
                <a:sym typeface="Optimistic Text"/>
              </a:rPr>
              <a:t>الذكاء الاصطناعي التوليدي</a:t>
            </a:r>
            <a:endParaRPr b="1" sz="1000">
              <a:solidFill>
                <a:srgbClr val="FFFFFF"/>
              </a:solidFill>
              <a:latin typeface="Optimistic Text"/>
              <a:ea typeface="Optimistic Text"/>
              <a:cs typeface="Optimistic Text"/>
              <a:sym typeface="Optimistic Text"/>
            </a:endParaRPr>
          </a:p>
          <a:p>
            <a:pPr indent="0" lvl="0" marL="0" rtl="1" algn="ctr">
              <a:lnSpc>
                <a:spcPct val="100000"/>
              </a:lnSpc>
              <a:spcBef>
                <a:spcPts val="0"/>
              </a:spcBef>
              <a:spcAft>
                <a:spcPts val="0"/>
              </a:spcAft>
              <a:buSzPts val="1100"/>
              <a:buNone/>
            </a:pPr>
            <a:r>
              <a:rPr lang="en-US" sz="1000">
                <a:solidFill>
                  <a:srgbClr val="FFFFFF"/>
                </a:solidFill>
                <a:latin typeface="Optimistic Text"/>
                <a:ea typeface="Optimistic Text"/>
                <a:cs typeface="Optimistic Text"/>
                <a:sym typeface="Optimistic Text"/>
              </a:rPr>
              <a:t>استخدام ذكاء ميتا الاصطناعي (Meta AI)  في واتساب للحصول على إجابات سريعة</a:t>
            </a:r>
            <a:endParaRPr sz="1000">
              <a:solidFill>
                <a:srgbClr val="FFFFFF"/>
              </a:solidFill>
              <a:latin typeface="Optimistic Text"/>
              <a:ea typeface="Optimistic Text"/>
              <a:cs typeface="Optimistic Text"/>
              <a:sym typeface="Optimistic Text"/>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0" name="Shape 1020"/>
        <p:cNvGrpSpPr/>
        <p:nvPr/>
      </p:nvGrpSpPr>
      <p:grpSpPr>
        <a:xfrm>
          <a:off x="0" y="0"/>
          <a:ext cx="0" cy="0"/>
          <a:chOff x="0" y="0"/>
          <a:chExt cx="0" cy="0"/>
        </a:xfrm>
      </p:grpSpPr>
      <p:pic>
        <p:nvPicPr>
          <p:cNvPr id="1021" name="Google Shape;1021;p76" title="Middle E Asset 05.png"/>
          <p:cNvPicPr preferRelativeResize="0"/>
          <p:nvPr/>
        </p:nvPicPr>
        <p:blipFill rotWithShape="1">
          <a:blip r:embed="rId3">
            <a:alphaModFix/>
          </a:blip>
          <a:srcRect b="2790" l="0" r="0" t="13918"/>
          <a:stretch/>
        </p:blipFill>
        <p:spPr>
          <a:xfrm>
            <a:off x="-101875" y="0"/>
            <a:ext cx="8233477" cy="6857999"/>
          </a:xfrm>
          <a:prstGeom prst="rect">
            <a:avLst/>
          </a:prstGeom>
          <a:noFill/>
          <a:ln>
            <a:noFill/>
          </a:ln>
        </p:spPr>
      </p:pic>
      <p:sp>
        <p:nvSpPr>
          <p:cNvPr id="1022" name="Google Shape;1022;p76"/>
          <p:cNvSpPr txBox="1"/>
          <p:nvPr/>
        </p:nvSpPr>
        <p:spPr>
          <a:xfrm>
            <a:off x="8981725" y="3417250"/>
            <a:ext cx="2761500" cy="5670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لنبتكر باستخدام الذكاء الاصطناعي</a:t>
            </a:r>
            <a:endParaRPr sz="1800">
              <a:solidFill>
                <a:srgbClr val="FFFFFF"/>
              </a:solidFill>
              <a:latin typeface="Optimistic Text"/>
              <a:ea typeface="Optimistic Text"/>
              <a:cs typeface="Optimistic Text"/>
              <a:sym typeface="Optimistic Text"/>
            </a:endParaRPr>
          </a:p>
        </p:txBody>
      </p:sp>
      <p:sp>
        <p:nvSpPr>
          <p:cNvPr id="1023" name="Google Shape;1023;p76"/>
          <p:cNvSpPr txBox="1"/>
          <p:nvPr/>
        </p:nvSpPr>
        <p:spPr>
          <a:xfrm>
            <a:off x="6087325" y="1952700"/>
            <a:ext cx="5655900" cy="1238400"/>
          </a:xfrm>
          <a:prstGeom prst="rect">
            <a:avLst/>
          </a:prstGeom>
          <a:noFill/>
          <a:ln>
            <a:noFill/>
          </a:ln>
        </p:spPr>
        <p:txBody>
          <a:bodyPr anchorCtr="0" anchor="t" bIns="0" lIns="0" spcFirstLastPara="1" rIns="0" wrap="square" tIns="0">
            <a:spAutoFit/>
          </a:bodyPr>
          <a:lstStyle/>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إنشاء</a:t>
            </a:r>
            <a:endParaRPr b="1" sz="3600">
              <a:solidFill>
                <a:srgbClr val="FFFFFF"/>
              </a:solidFill>
              <a:latin typeface="Optimistic Display"/>
              <a:ea typeface="Optimistic Display"/>
              <a:cs typeface="Optimistic Display"/>
              <a:sym typeface="Optimistic Display"/>
            </a:endParaRPr>
          </a:p>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عملي بالذكاء</a:t>
            </a:r>
            <a:endParaRPr b="1" sz="3600">
              <a:solidFill>
                <a:srgbClr val="FFFFFF"/>
              </a:solidFill>
              <a:latin typeface="Optimistic Display"/>
              <a:ea typeface="Optimistic Display"/>
              <a:cs typeface="Optimistic Display"/>
              <a:sym typeface="Optimistic Display"/>
            </a:endParaRPr>
          </a:p>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الاصطناعي</a:t>
            </a:r>
            <a:endParaRPr b="1" sz="3600">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7" name="Shape 1027"/>
        <p:cNvGrpSpPr/>
        <p:nvPr/>
      </p:nvGrpSpPr>
      <p:grpSpPr>
        <a:xfrm>
          <a:off x="0" y="0"/>
          <a:ext cx="0" cy="0"/>
          <a:chOff x="0" y="0"/>
          <a:chExt cx="0" cy="0"/>
        </a:xfrm>
      </p:grpSpPr>
      <p:sp>
        <p:nvSpPr>
          <p:cNvPr id="1028" name="Google Shape;1028;p77"/>
          <p:cNvSpPr/>
          <p:nvPr/>
        </p:nvSpPr>
        <p:spPr>
          <a:xfrm>
            <a:off x="4678350" y="745733"/>
            <a:ext cx="2828700" cy="1387800"/>
          </a:xfrm>
          <a:prstGeom prst="roundRect">
            <a:avLst>
              <a:gd fmla="val 18897"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29" name="Google Shape;1029;p77"/>
          <p:cNvSpPr txBox="1"/>
          <p:nvPr/>
        </p:nvSpPr>
        <p:spPr>
          <a:xfrm>
            <a:off x="5822358" y="982033"/>
            <a:ext cx="1272900" cy="307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2000">
                <a:solidFill>
                  <a:srgbClr val="4B0550"/>
                </a:solidFill>
                <a:latin typeface="Optimistic Text"/>
                <a:ea typeface="Optimistic Text"/>
                <a:cs typeface="Optimistic Text"/>
                <a:sym typeface="Optimistic Text"/>
              </a:rPr>
              <a:t>نشاط</a:t>
            </a:r>
            <a:endParaRPr b="1" sz="2000">
              <a:solidFill>
                <a:srgbClr val="4B0550"/>
              </a:solidFill>
              <a:latin typeface="Optimistic Text"/>
              <a:ea typeface="Optimistic Text"/>
              <a:cs typeface="Optimistic Text"/>
              <a:sym typeface="Optimistic Text"/>
            </a:endParaRPr>
          </a:p>
        </p:txBody>
      </p:sp>
      <p:pic>
        <p:nvPicPr>
          <p:cNvPr id="1030" name="Google Shape;1030;p77" title="Asset 55.png"/>
          <p:cNvPicPr preferRelativeResize="0"/>
          <p:nvPr/>
        </p:nvPicPr>
        <p:blipFill rotWithShape="1">
          <a:blip r:embed="rId3">
            <a:alphaModFix/>
          </a:blip>
          <a:srcRect b="0" l="0" r="0" t="0"/>
          <a:stretch/>
        </p:blipFill>
        <p:spPr>
          <a:xfrm>
            <a:off x="5110592" y="893517"/>
            <a:ext cx="484833" cy="484833"/>
          </a:xfrm>
          <a:prstGeom prst="rect">
            <a:avLst/>
          </a:prstGeom>
          <a:noFill/>
          <a:ln>
            <a:noFill/>
          </a:ln>
        </p:spPr>
      </p:pic>
      <p:sp>
        <p:nvSpPr>
          <p:cNvPr id="1031" name="Google Shape;1031;p77"/>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32" name="Google Shape;1032;p77"/>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33" name="Google Shape;1033;p77"/>
          <p:cNvSpPr txBox="1"/>
          <p:nvPr/>
        </p:nvSpPr>
        <p:spPr>
          <a:xfrm>
            <a:off x="3355241" y="3528400"/>
            <a:ext cx="5638500" cy="13299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إنشاء نص باستخدام ذكاء ميتا الاصطناعي</a:t>
            </a:r>
            <a:endParaRPr b="1" sz="4800">
              <a:solidFill>
                <a:srgbClr val="4B0550"/>
              </a:solidFill>
              <a:latin typeface="Optimistic Display"/>
              <a:ea typeface="Optimistic Display"/>
              <a:cs typeface="Optimistic Display"/>
              <a:sym typeface="Optimistic Display"/>
            </a:endParaRPr>
          </a:p>
        </p:txBody>
      </p:sp>
      <p:sp>
        <p:nvSpPr>
          <p:cNvPr id="1034" name="Google Shape;1034;p77"/>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1035" name="Google Shape;1035;p77" title="Asset 104.png"/>
          <p:cNvPicPr preferRelativeResize="0"/>
          <p:nvPr/>
        </p:nvPicPr>
        <p:blipFill rotWithShape="1">
          <a:blip r:embed="rId4">
            <a:alphaModFix/>
          </a:blip>
          <a:srcRect b="0" l="0" r="0" t="0"/>
          <a:stretch/>
        </p:blipFill>
        <p:spPr>
          <a:xfrm>
            <a:off x="5731417" y="2176517"/>
            <a:ext cx="706350" cy="706366"/>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9" name="Shape 1039"/>
        <p:cNvGrpSpPr/>
        <p:nvPr/>
      </p:nvGrpSpPr>
      <p:grpSpPr>
        <a:xfrm>
          <a:off x="0" y="0"/>
          <a:ext cx="0" cy="0"/>
          <a:chOff x="0" y="0"/>
          <a:chExt cx="0" cy="0"/>
        </a:xfrm>
      </p:grpSpPr>
      <p:pic>
        <p:nvPicPr>
          <p:cNvPr id="1040" name="Google Shape;1040;p78"/>
          <p:cNvPicPr preferRelativeResize="0"/>
          <p:nvPr/>
        </p:nvPicPr>
        <p:blipFill>
          <a:blip r:embed="rId3">
            <a:alphaModFix/>
          </a:blip>
          <a:stretch>
            <a:fillRect/>
          </a:stretch>
        </p:blipFill>
        <p:spPr>
          <a:xfrm>
            <a:off x="3124016" y="898700"/>
            <a:ext cx="2596546" cy="4919245"/>
          </a:xfrm>
          <a:prstGeom prst="rect">
            <a:avLst/>
          </a:prstGeom>
          <a:noFill/>
          <a:ln>
            <a:noFill/>
          </a:ln>
          <a:effectLst>
            <a:outerShdw blurRad="50289" rotWithShape="0" algn="bl" dir="1620000" dist="75434">
              <a:srgbClr val="000000">
                <a:alpha val="61000"/>
              </a:srgbClr>
            </a:outerShdw>
          </a:effectLst>
        </p:spPr>
      </p:pic>
      <p:pic>
        <p:nvPicPr>
          <p:cNvPr id="1041" name="Google Shape;1041;p78"/>
          <p:cNvPicPr preferRelativeResize="0"/>
          <p:nvPr/>
        </p:nvPicPr>
        <p:blipFill>
          <a:blip r:embed="rId4">
            <a:alphaModFix/>
          </a:blip>
          <a:stretch>
            <a:fillRect/>
          </a:stretch>
        </p:blipFill>
        <p:spPr>
          <a:xfrm>
            <a:off x="469389" y="898706"/>
            <a:ext cx="2596543" cy="4919296"/>
          </a:xfrm>
          <a:prstGeom prst="rect">
            <a:avLst/>
          </a:prstGeom>
          <a:noFill/>
          <a:ln>
            <a:noFill/>
          </a:ln>
          <a:effectLst>
            <a:outerShdw blurRad="52453" rotWithShape="0" algn="bl" dir="1920000" dist="52453">
              <a:srgbClr val="000000">
                <a:alpha val="50000"/>
              </a:srgbClr>
            </a:outerShdw>
          </a:effectLst>
        </p:spPr>
      </p:pic>
      <p:sp>
        <p:nvSpPr>
          <p:cNvPr id="1042" name="Google Shape;1042;p78"/>
          <p:cNvSpPr txBox="1"/>
          <p:nvPr/>
        </p:nvSpPr>
        <p:spPr>
          <a:xfrm flipH="1">
            <a:off x="3285713" y="5664580"/>
            <a:ext cx="2265900" cy="1974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lang="en-US" sz="1200">
                <a:solidFill>
                  <a:srgbClr val="FFFFFF"/>
                </a:solidFill>
                <a:latin typeface="Optimistic Text"/>
                <a:ea typeface="Optimistic Text"/>
                <a:cs typeface="Optimistic Text"/>
                <a:sym typeface="Optimistic Text"/>
              </a:rPr>
              <a:t>ذكاء ميتا الاصطناعي على الويب</a:t>
            </a:r>
            <a:endParaRPr sz="1200">
              <a:solidFill>
                <a:srgbClr val="FFFFFF"/>
              </a:solidFill>
              <a:latin typeface="Optimistic Text"/>
              <a:ea typeface="Optimistic Text"/>
              <a:cs typeface="Optimistic Text"/>
              <a:sym typeface="Optimistic Text"/>
            </a:endParaRPr>
          </a:p>
        </p:txBody>
      </p:sp>
      <p:sp>
        <p:nvSpPr>
          <p:cNvPr id="1043" name="Google Shape;1043;p78"/>
          <p:cNvSpPr txBox="1"/>
          <p:nvPr/>
        </p:nvSpPr>
        <p:spPr>
          <a:xfrm flipH="1">
            <a:off x="634701" y="5664580"/>
            <a:ext cx="2265900" cy="1974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lang="en-US" sz="1200">
                <a:solidFill>
                  <a:srgbClr val="FFFFFF"/>
                </a:solidFill>
                <a:latin typeface="Optimistic Text"/>
                <a:ea typeface="Optimistic Text"/>
                <a:cs typeface="Optimistic Text"/>
                <a:sym typeface="Optimistic Text"/>
              </a:rPr>
              <a:t>ذكاء ميتا الاصطناعي على الواتساب</a:t>
            </a:r>
            <a:endParaRPr sz="1200">
              <a:solidFill>
                <a:srgbClr val="FFFFFF"/>
              </a:solidFill>
              <a:latin typeface="Optimistic Text"/>
              <a:ea typeface="Optimistic Text"/>
              <a:cs typeface="Optimistic Text"/>
              <a:sym typeface="Optimistic Text"/>
            </a:endParaRPr>
          </a:p>
        </p:txBody>
      </p:sp>
      <p:sp>
        <p:nvSpPr>
          <p:cNvPr id="1044" name="Google Shape;1044;p78"/>
          <p:cNvSpPr/>
          <p:nvPr/>
        </p:nvSpPr>
        <p:spPr>
          <a:xfrm>
            <a:off x="6151852" y="3131864"/>
            <a:ext cx="5567700" cy="2328300"/>
          </a:xfrm>
          <a:prstGeom prst="roundRect">
            <a:avLst>
              <a:gd fmla="val 7575"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45" name="Google Shape;1045;p78"/>
          <p:cNvSpPr/>
          <p:nvPr/>
        </p:nvSpPr>
        <p:spPr>
          <a:xfrm>
            <a:off x="6050252" y="3030264"/>
            <a:ext cx="5567700" cy="2328300"/>
          </a:xfrm>
          <a:prstGeom prst="roundRect">
            <a:avLst>
              <a:gd fmla="val 7575" name="adj"/>
            </a:avLst>
          </a:prstGeom>
          <a:solidFill>
            <a:srgbClr val="EF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46" name="Google Shape;1046;p78"/>
          <p:cNvSpPr txBox="1"/>
          <p:nvPr/>
        </p:nvSpPr>
        <p:spPr>
          <a:xfrm>
            <a:off x="7144019" y="-146871"/>
            <a:ext cx="4581000" cy="1713000"/>
          </a:xfrm>
          <a:prstGeom prst="rect">
            <a:avLst/>
          </a:prstGeom>
          <a:noFill/>
          <a:ln>
            <a:noFill/>
          </a:ln>
        </p:spPr>
        <p:txBody>
          <a:bodyPr anchorCtr="0" anchor="b" bIns="0" lIns="0" spcFirstLastPara="1" rIns="0" wrap="square" tIns="0">
            <a:noAutofit/>
          </a:bodyPr>
          <a:lstStyle/>
          <a:p>
            <a:pPr indent="0" lvl="0" marL="0" rtl="0" algn="r">
              <a:spcBef>
                <a:spcPts val="0"/>
              </a:spcBef>
              <a:spcAft>
                <a:spcPts val="0"/>
              </a:spcAft>
              <a:buNone/>
            </a:pPr>
            <a:r>
              <a:rPr lang="en-US" sz="2000">
                <a:solidFill>
                  <a:srgbClr val="FFFFFF"/>
                </a:solidFill>
                <a:latin typeface="Optimistic Display Medium"/>
                <a:ea typeface="Optimistic Display Medium"/>
                <a:cs typeface="Optimistic Display Medium"/>
                <a:sym typeface="Optimistic Display Medium"/>
              </a:rPr>
              <a:t>يمكنك استخدام الذكاء الاصطناعي لتحسين كتابتك، وإلهام أفكار جديدة، وإنشاء محتوى جذاب بصيغ مختلفة</a:t>
            </a:r>
            <a:endParaRPr sz="2000">
              <a:solidFill>
                <a:srgbClr val="FFFFFF"/>
              </a:solidFill>
              <a:latin typeface="Optimistic Display Medium"/>
              <a:ea typeface="Optimistic Display Medium"/>
              <a:cs typeface="Optimistic Display Medium"/>
              <a:sym typeface="Optimistic Display Medium"/>
            </a:endParaRPr>
          </a:p>
        </p:txBody>
      </p:sp>
      <p:sp>
        <p:nvSpPr>
          <p:cNvPr id="1047" name="Google Shape;1047;p78"/>
          <p:cNvSpPr txBox="1"/>
          <p:nvPr/>
        </p:nvSpPr>
        <p:spPr>
          <a:xfrm>
            <a:off x="9263150" y="3266748"/>
            <a:ext cx="1986900" cy="184800"/>
          </a:xfrm>
          <a:prstGeom prst="rect">
            <a:avLst/>
          </a:prstGeom>
          <a:noFill/>
          <a:ln>
            <a:noFill/>
          </a:ln>
        </p:spPr>
        <p:txBody>
          <a:bodyPr anchorCtr="0" anchor="t" bIns="0" lIns="0" spcFirstLastPara="1" rIns="0" wrap="square" tIns="0">
            <a:spAutoFit/>
          </a:bodyPr>
          <a:lstStyle/>
          <a:p>
            <a:pPr indent="0" lvl="0" marL="0" rtl="0" algn="r">
              <a:lnSpc>
                <a:spcPct val="125000"/>
              </a:lnSpc>
              <a:spcBef>
                <a:spcPts val="0"/>
              </a:spcBef>
              <a:spcAft>
                <a:spcPts val="700"/>
              </a:spcAft>
              <a:buNone/>
            </a:pPr>
            <a:r>
              <a:rPr b="1" lang="en-US" sz="1200">
                <a:solidFill>
                  <a:srgbClr val="4B0550"/>
                </a:solidFill>
                <a:latin typeface="Optimistic Text"/>
                <a:ea typeface="Optimistic Text"/>
                <a:cs typeface="Optimistic Text"/>
                <a:sym typeface="Optimistic Text"/>
              </a:rPr>
              <a:t>الخطوات التالية</a:t>
            </a:r>
            <a:endParaRPr b="1" sz="1200">
              <a:solidFill>
                <a:srgbClr val="4B0550"/>
              </a:solidFill>
              <a:latin typeface="Optimistic Text"/>
              <a:ea typeface="Optimistic Text"/>
              <a:cs typeface="Optimistic Text"/>
              <a:sym typeface="Optimistic Text"/>
            </a:endParaRPr>
          </a:p>
        </p:txBody>
      </p:sp>
      <p:sp>
        <p:nvSpPr>
          <p:cNvPr id="1048" name="Google Shape;1048;p78"/>
          <p:cNvSpPr/>
          <p:nvPr/>
        </p:nvSpPr>
        <p:spPr>
          <a:xfrm>
            <a:off x="6297669" y="3596864"/>
            <a:ext cx="2437500" cy="6288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49" name="Google Shape;1049;p78"/>
          <p:cNvSpPr txBox="1"/>
          <p:nvPr/>
        </p:nvSpPr>
        <p:spPr>
          <a:xfrm>
            <a:off x="6196019" y="3747731"/>
            <a:ext cx="1986900" cy="3693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200">
                <a:solidFill>
                  <a:srgbClr val="4B0550"/>
                </a:solidFill>
                <a:latin typeface="Optimistic Text"/>
                <a:ea typeface="Optimistic Text"/>
                <a:cs typeface="Optimistic Text"/>
                <a:sym typeface="Optimistic Text"/>
              </a:rPr>
              <a:t>أدخل الطلب (Prompt) في ذكاء ميتا الاصطناعي (Meta AI)</a:t>
            </a:r>
            <a:endParaRPr sz="1200">
              <a:solidFill>
                <a:srgbClr val="4B0550"/>
              </a:solidFill>
              <a:latin typeface="Optimistic Text"/>
              <a:ea typeface="Optimistic Text"/>
              <a:cs typeface="Optimistic Text"/>
              <a:sym typeface="Optimistic Text"/>
            </a:endParaRPr>
          </a:p>
        </p:txBody>
      </p:sp>
      <p:sp>
        <p:nvSpPr>
          <p:cNvPr id="1050" name="Google Shape;1050;p78"/>
          <p:cNvSpPr/>
          <p:nvPr/>
        </p:nvSpPr>
        <p:spPr>
          <a:xfrm>
            <a:off x="8823336" y="3596864"/>
            <a:ext cx="2437500" cy="6288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51" name="Google Shape;1051;p78"/>
          <p:cNvSpPr txBox="1"/>
          <p:nvPr/>
        </p:nvSpPr>
        <p:spPr>
          <a:xfrm>
            <a:off x="8855097" y="3684838"/>
            <a:ext cx="1874700" cy="5541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200">
                <a:solidFill>
                  <a:srgbClr val="4B0550"/>
                </a:solidFill>
                <a:latin typeface="Optimistic Text"/>
                <a:ea typeface="Optimistic Text"/>
                <a:cs typeface="Optimistic Text"/>
                <a:sym typeface="Optimistic Text"/>
              </a:rPr>
              <a:t>اذهب إلى ذكاء ميتا الاصطناعي (Meta AI) على هاتفك أو جهاز الكمبيوتر</a:t>
            </a:r>
            <a:endParaRPr sz="1200">
              <a:solidFill>
                <a:srgbClr val="4B0550"/>
              </a:solidFill>
              <a:latin typeface="Optimistic Text"/>
              <a:ea typeface="Optimistic Text"/>
              <a:cs typeface="Optimistic Text"/>
              <a:sym typeface="Optimistic Text"/>
            </a:endParaRPr>
          </a:p>
        </p:txBody>
      </p:sp>
      <p:sp>
        <p:nvSpPr>
          <p:cNvPr id="1052" name="Google Shape;1052;p78"/>
          <p:cNvSpPr/>
          <p:nvPr/>
        </p:nvSpPr>
        <p:spPr>
          <a:xfrm>
            <a:off x="6297669" y="4301664"/>
            <a:ext cx="2437500" cy="6288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53" name="Google Shape;1053;p78"/>
          <p:cNvSpPr/>
          <p:nvPr/>
        </p:nvSpPr>
        <p:spPr>
          <a:xfrm>
            <a:off x="8823336" y="4301664"/>
            <a:ext cx="2437500" cy="6288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54" name="Google Shape;1054;p78"/>
          <p:cNvSpPr txBox="1"/>
          <p:nvPr/>
        </p:nvSpPr>
        <p:spPr>
          <a:xfrm>
            <a:off x="6624419" y="4431364"/>
            <a:ext cx="1558500" cy="3693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200">
                <a:solidFill>
                  <a:srgbClr val="4B0550"/>
                </a:solidFill>
                <a:latin typeface="Optimistic Text"/>
                <a:ea typeface="Optimistic Text"/>
                <a:cs typeface="Optimistic Text"/>
                <a:sym typeface="Optimistic Text"/>
              </a:rPr>
              <a:t>عدّل الطلب أو حسّنه للحصول على نتيجة أفضل</a:t>
            </a:r>
            <a:endParaRPr sz="1200">
              <a:solidFill>
                <a:srgbClr val="4B0550"/>
              </a:solidFill>
              <a:latin typeface="Optimistic Text"/>
              <a:ea typeface="Optimistic Text"/>
              <a:cs typeface="Optimistic Text"/>
              <a:sym typeface="Optimistic Text"/>
            </a:endParaRPr>
          </a:p>
        </p:txBody>
      </p:sp>
      <p:sp>
        <p:nvSpPr>
          <p:cNvPr id="1055" name="Google Shape;1055;p78"/>
          <p:cNvSpPr txBox="1"/>
          <p:nvPr/>
        </p:nvSpPr>
        <p:spPr>
          <a:xfrm>
            <a:off x="8862038" y="4523664"/>
            <a:ext cx="1874700" cy="1848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200">
                <a:solidFill>
                  <a:srgbClr val="4B0550"/>
                </a:solidFill>
                <a:latin typeface="Optimistic Text"/>
                <a:ea typeface="Optimistic Text"/>
                <a:cs typeface="Optimistic Text"/>
                <a:sym typeface="Optimistic Text"/>
              </a:rPr>
              <a:t>راجع النص الذي تم إنشاؤه</a:t>
            </a:r>
            <a:endParaRPr sz="1200">
              <a:solidFill>
                <a:srgbClr val="4B0550"/>
              </a:solidFill>
              <a:latin typeface="Optimistic Text"/>
              <a:ea typeface="Optimistic Text"/>
              <a:cs typeface="Optimistic Text"/>
              <a:sym typeface="Optimistic Text"/>
            </a:endParaRPr>
          </a:p>
        </p:txBody>
      </p:sp>
      <p:sp>
        <p:nvSpPr>
          <p:cNvPr id="1056" name="Google Shape;1056;p78"/>
          <p:cNvSpPr/>
          <p:nvPr/>
        </p:nvSpPr>
        <p:spPr>
          <a:xfrm>
            <a:off x="8330377" y="3783448"/>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057" name="Google Shape;1057;p78"/>
          <p:cNvSpPr txBox="1"/>
          <p:nvPr/>
        </p:nvSpPr>
        <p:spPr>
          <a:xfrm>
            <a:off x="8313475" y="3830148"/>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2</a:t>
            </a:r>
            <a:endParaRPr sz="1200">
              <a:solidFill>
                <a:srgbClr val="FFFFFF"/>
              </a:solidFill>
              <a:latin typeface="Optimistic Text"/>
              <a:ea typeface="Optimistic Text"/>
              <a:cs typeface="Optimistic Text"/>
              <a:sym typeface="Optimistic Text"/>
            </a:endParaRPr>
          </a:p>
        </p:txBody>
      </p:sp>
      <p:sp>
        <p:nvSpPr>
          <p:cNvPr id="1058" name="Google Shape;1058;p78"/>
          <p:cNvSpPr/>
          <p:nvPr/>
        </p:nvSpPr>
        <p:spPr>
          <a:xfrm>
            <a:off x="10823880" y="3783448"/>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059" name="Google Shape;1059;p78"/>
          <p:cNvSpPr txBox="1"/>
          <p:nvPr/>
        </p:nvSpPr>
        <p:spPr>
          <a:xfrm>
            <a:off x="10806978" y="3830148"/>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1</a:t>
            </a:r>
            <a:endParaRPr sz="1200">
              <a:solidFill>
                <a:srgbClr val="FFFFFF"/>
              </a:solidFill>
              <a:latin typeface="Optimistic Text"/>
              <a:ea typeface="Optimistic Text"/>
              <a:cs typeface="Optimistic Text"/>
              <a:sym typeface="Optimistic Text"/>
            </a:endParaRPr>
          </a:p>
        </p:txBody>
      </p:sp>
      <p:sp>
        <p:nvSpPr>
          <p:cNvPr id="1060" name="Google Shape;1060;p78"/>
          <p:cNvSpPr/>
          <p:nvPr/>
        </p:nvSpPr>
        <p:spPr>
          <a:xfrm>
            <a:off x="8330377" y="4472214"/>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061" name="Google Shape;1061;p78"/>
          <p:cNvSpPr txBox="1"/>
          <p:nvPr/>
        </p:nvSpPr>
        <p:spPr>
          <a:xfrm>
            <a:off x="8313475" y="4518914"/>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4</a:t>
            </a:r>
            <a:endParaRPr sz="1200">
              <a:solidFill>
                <a:srgbClr val="FFFFFF"/>
              </a:solidFill>
              <a:latin typeface="Optimistic Text"/>
              <a:ea typeface="Optimistic Text"/>
              <a:cs typeface="Optimistic Text"/>
              <a:sym typeface="Optimistic Text"/>
            </a:endParaRPr>
          </a:p>
        </p:txBody>
      </p:sp>
      <p:sp>
        <p:nvSpPr>
          <p:cNvPr id="1062" name="Google Shape;1062;p78"/>
          <p:cNvSpPr/>
          <p:nvPr/>
        </p:nvSpPr>
        <p:spPr>
          <a:xfrm>
            <a:off x="10823880" y="4472214"/>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063" name="Google Shape;1063;p78"/>
          <p:cNvSpPr txBox="1"/>
          <p:nvPr/>
        </p:nvSpPr>
        <p:spPr>
          <a:xfrm>
            <a:off x="10806978" y="4518914"/>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3</a:t>
            </a:r>
            <a:endParaRPr sz="1200">
              <a:solidFill>
                <a:srgbClr val="FFFFFF"/>
              </a:solidFill>
              <a:latin typeface="Optimistic Text"/>
              <a:ea typeface="Optimistic Text"/>
              <a:cs typeface="Optimistic Text"/>
              <a:sym typeface="Optimistic Text"/>
            </a:endParaRPr>
          </a:p>
        </p:txBody>
      </p:sp>
      <p:sp>
        <p:nvSpPr>
          <p:cNvPr id="1064" name="Google Shape;1064;p78"/>
          <p:cNvSpPr txBox="1"/>
          <p:nvPr/>
        </p:nvSpPr>
        <p:spPr>
          <a:xfrm>
            <a:off x="8087828" y="5670950"/>
            <a:ext cx="3637200" cy="1974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chemeClr val="lt2"/>
                </a:solidFill>
                <a:latin typeface="Optimistic Text"/>
                <a:ea typeface="Optimistic Text"/>
                <a:cs typeface="Optimistic Text"/>
                <a:sym typeface="Optimistic Text"/>
              </a:rPr>
              <a:t>تذكّر: الذكاء الاصطناعي هو الأداة — وأنت من يجلب الإبداع!</a:t>
            </a:r>
            <a:endParaRPr sz="1200">
              <a:solidFill>
                <a:schemeClr val="lt2"/>
              </a:solidFill>
              <a:latin typeface="Optimistic Text"/>
              <a:ea typeface="Optimistic Text"/>
              <a:cs typeface="Optimistic Text"/>
              <a:sym typeface="Optimistic Text"/>
            </a:endParaRPr>
          </a:p>
        </p:txBody>
      </p:sp>
      <p:sp>
        <p:nvSpPr>
          <p:cNvPr id="1065" name="Google Shape;1065;p78"/>
          <p:cNvSpPr txBox="1"/>
          <p:nvPr/>
        </p:nvSpPr>
        <p:spPr>
          <a:xfrm>
            <a:off x="7755037" y="1720569"/>
            <a:ext cx="3935400" cy="1974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نسخة الاتصال العالي</a:t>
            </a:r>
            <a:endParaRPr sz="1200">
              <a:solidFill>
                <a:schemeClr val="lt2"/>
              </a:solidFill>
              <a:latin typeface="Optimistic Text"/>
              <a:ea typeface="Optimistic Text"/>
              <a:cs typeface="Optimistic Text"/>
              <a:sym typeface="Optimistic Text"/>
            </a:endParaRPr>
          </a:p>
        </p:txBody>
      </p:sp>
      <p:sp>
        <p:nvSpPr>
          <p:cNvPr id="1066" name="Google Shape;1066;p78"/>
          <p:cNvSpPr txBox="1"/>
          <p:nvPr/>
        </p:nvSpPr>
        <p:spPr>
          <a:xfrm>
            <a:off x="7016450" y="2104693"/>
            <a:ext cx="4703100" cy="5919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مثال على طلب (Prompt):</a:t>
            </a:r>
            <a:endParaRPr sz="1200">
              <a:solidFill>
                <a:schemeClr val="lt2"/>
              </a:solidFill>
              <a:latin typeface="Optimistic Text"/>
              <a:ea typeface="Optimistic Text"/>
              <a:cs typeface="Optimistic Text"/>
              <a:sym typeface="Optimistic Text"/>
            </a:endParaRPr>
          </a:p>
          <a:p>
            <a:pPr indent="0" lvl="0" marL="12700" marR="5080" rtl="1" algn="r">
              <a:lnSpc>
                <a:spcPct val="100000"/>
              </a:lnSpc>
              <a:spcBef>
                <a:spcPts val="820"/>
              </a:spcBef>
              <a:spcAft>
                <a:spcPts val="0"/>
              </a:spcAft>
              <a:buNone/>
            </a:pPr>
            <a:r>
              <a:rPr lang="en-US" sz="1200">
                <a:solidFill>
                  <a:schemeClr val="lt2"/>
                </a:solidFill>
                <a:latin typeface="Optimistic Text"/>
                <a:ea typeface="Optimistic Text"/>
                <a:cs typeface="Optimistic Text"/>
                <a:sym typeface="Optimistic Text"/>
              </a:rPr>
              <a:t>اقترح عناوين جذابة لمقال مدونة حول التعلّم الرقمي.</a:t>
            </a:r>
            <a:endParaRPr sz="1200">
              <a:solidFill>
                <a:schemeClr val="lt2"/>
              </a:solidFill>
              <a:latin typeface="Optimistic Text"/>
              <a:ea typeface="Optimistic Text"/>
              <a:cs typeface="Optimistic Text"/>
              <a:sym typeface="Optimistic Text"/>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0" name="Shape 1070"/>
        <p:cNvGrpSpPr/>
        <p:nvPr/>
      </p:nvGrpSpPr>
      <p:grpSpPr>
        <a:xfrm>
          <a:off x="0" y="0"/>
          <a:ext cx="0" cy="0"/>
          <a:chOff x="0" y="0"/>
          <a:chExt cx="0" cy="0"/>
        </a:xfrm>
      </p:grpSpPr>
      <p:sp>
        <p:nvSpPr>
          <p:cNvPr id="1071" name="Google Shape;1071;p79"/>
          <p:cNvSpPr/>
          <p:nvPr/>
        </p:nvSpPr>
        <p:spPr>
          <a:xfrm>
            <a:off x="1010867" y="1541675"/>
            <a:ext cx="3102600" cy="3816900"/>
          </a:xfrm>
          <a:prstGeom prst="roundRect">
            <a:avLst>
              <a:gd fmla="val 3024"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1072" name="Google Shape;1072;p79"/>
          <p:cNvSpPr/>
          <p:nvPr/>
        </p:nvSpPr>
        <p:spPr>
          <a:xfrm>
            <a:off x="4404617" y="1541675"/>
            <a:ext cx="3102600" cy="3816900"/>
          </a:xfrm>
          <a:prstGeom prst="roundRect">
            <a:avLst>
              <a:gd fmla="val 3024"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1073" name="Google Shape;1073;p79"/>
          <p:cNvSpPr/>
          <p:nvPr/>
        </p:nvSpPr>
        <p:spPr>
          <a:xfrm>
            <a:off x="1199625" y="1722500"/>
            <a:ext cx="2723100" cy="5055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1074" name="Google Shape;1074;p79"/>
          <p:cNvSpPr txBox="1"/>
          <p:nvPr/>
        </p:nvSpPr>
        <p:spPr>
          <a:xfrm>
            <a:off x="1337261" y="1852096"/>
            <a:ext cx="2430900" cy="246300"/>
          </a:xfrm>
          <a:prstGeom prst="rect">
            <a:avLst/>
          </a:prstGeom>
          <a:noFill/>
          <a:ln>
            <a:noFill/>
          </a:ln>
        </p:spPr>
        <p:txBody>
          <a:bodyPr anchorCtr="0" anchor="ctr" bIns="0" lIns="0" spcFirstLastPara="1" rIns="0" wrap="square" tIns="0">
            <a:noAutofit/>
          </a:bodyPr>
          <a:lstStyle/>
          <a:p>
            <a:pPr indent="0" lvl="0" marL="12700" rtl="0" algn="ct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قصيدة ٢</a:t>
            </a:r>
            <a:endParaRPr b="1" sz="1600">
              <a:solidFill>
                <a:srgbClr val="4B0550"/>
              </a:solidFill>
              <a:latin typeface="Optimistic Text"/>
              <a:ea typeface="Optimistic Text"/>
              <a:cs typeface="Optimistic Text"/>
              <a:sym typeface="Optimistic Text"/>
            </a:endParaRPr>
          </a:p>
        </p:txBody>
      </p:sp>
      <p:sp>
        <p:nvSpPr>
          <p:cNvPr id="1075" name="Google Shape;1075;p79"/>
          <p:cNvSpPr/>
          <p:nvPr/>
        </p:nvSpPr>
        <p:spPr>
          <a:xfrm>
            <a:off x="4594375" y="1722500"/>
            <a:ext cx="2723100" cy="505500"/>
          </a:xfrm>
          <a:prstGeom prst="roundRect">
            <a:avLst>
              <a:gd fmla="val 16667" name="adj"/>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1076" name="Google Shape;1076;p79"/>
          <p:cNvSpPr txBox="1"/>
          <p:nvPr/>
        </p:nvSpPr>
        <p:spPr>
          <a:xfrm>
            <a:off x="4732011" y="1852096"/>
            <a:ext cx="2430900" cy="246300"/>
          </a:xfrm>
          <a:prstGeom prst="rect">
            <a:avLst/>
          </a:prstGeom>
          <a:noFill/>
          <a:ln>
            <a:noFill/>
          </a:ln>
        </p:spPr>
        <p:txBody>
          <a:bodyPr anchorCtr="0" anchor="ctr" bIns="0" lIns="0" spcFirstLastPara="1" rIns="0" wrap="square" tIns="0">
            <a:noAutofit/>
          </a:bodyPr>
          <a:lstStyle/>
          <a:p>
            <a:pPr indent="0" lvl="0" marL="12700" rtl="0" algn="ct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قصيدة ١</a:t>
            </a:r>
            <a:endParaRPr b="1" sz="1600">
              <a:solidFill>
                <a:srgbClr val="4B0550"/>
              </a:solidFill>
              <a:latin typeface="Optimistic Text"/>
              <a:ea typeface="Optimistic Text"/>
              <a:cs typeface="Optimistic Text"/>
              <a:sym typeface="Optimistic Text"/>
            </a:endParaRPr>
          </a:p>
        </p:txBody>
      </p:sp>
      <p:grpSp>
        <p:nvGrpSpPr>
          <p:cNvPr id="1077" name="Google Shape;1077;p79"/>
          <p:cNvGrpSpPr/>
          <p:nvPr/>
        </p:nvGrpSpPr>
        <p:grpSpPr>
          <a:xfrm flipH="1">
            <a:off x="11605797" y="2935186"/>
            <a:ext cx="119226" cy="106044"/>
            <a:chOff x="610797" y="2479136"/>
            <a:chExt cx="119226" cy="106044"/>
          </a:xfrm>
        </p:grpSpPr>
        <p:sp>
          <p:nvSpPr>
            <p:cNvPr id="1078" name="Google Shape;1078;p79"/>
            <p:cNvSpPr/>
            <p:nvPr/>
          </p:nvSpPr>
          <p:spPr>
            <a:xfrm>
              <a:off x="610797" y="2531887"/>
              <a:ext cx="118745" cy="0"/>
            </a:xfrm>
            <a:custGeom>
              <a:rect b="b" l="l" r="r" t="t"/>
              <a:pathLst>
                <a:path extrusionOk="0" h="120000" w="118745">
                  <a:moveTo>
                    <a:pt x="0" y="0"/>
                  </a:moveTo>
                  <a:lnTo>
                    <a:pt x="118643" y="0"/>
                  </a:lnTo>
                </a:path>
              </a:pathLst>
            </a:custGeom>
            <a:noFill/>
            <a:ln cap="flat" cmpd="sng" w="12700">
              <a:solidFill>
                <a:srgbClr val="FFFFFF"/>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079" name="Google Shape;1079;p79"/>
            <p:cNvSpPr/>
            <p:nvPr/>
          </p:nvSpPr>
          <p:spPr>
            <a:xfrm>
              <a:off x="676683" y="2479136"/>
              <a:ext cx="53340" cy="106044"/>
            </a:xfrm>
            <a:custGeom>
              <a:rect b="b" l="l" r="r" t="t"/>
              <a:pathLst>
                <a:path extrusionOk="0" h="106044" w="53340">
                  <a:moveTo>
                    <a:pt x="0" y="0"/>
                  </a:moveTo>
                  <a:lnTo>
                    <a:pt x="52755" y="52755"/>
                  </a:lnTo>
                  <a:lnTo>
                    <a:pt x="0" y="105498"/>
                  </a:lnTo>
                </a:path>
              </a:pathLst>
            </a:custGeom>
            <a:noFill/>
            <a:ln cap="flat" cmpd="sng" w="12700">
              <a:solidFill>
                <a:srgbClr val="FFFFFF"/>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1080" name="Google Shape;1080;p79"/>
          <p:cNvGrpSpPr/>
          <p:nvPr/>
        </p:nvGrpSpPr>
        <p:grpSpPr>
          <a:xfrm flipH="1">
            <a:off x="11605797" y="3382426"/>
            <a:ext cx="119226" cy="106044"/>
            <a:chOff x="610797" y="3093001"/>
            <a:chExt cx="119226" cy="106044"/>
          </a:xfrm>
        </p:grpSpPr>
        <p:sp>
          <p:nvSpPr>
            <p:cNvPr id="1081" name="Google Shape;1081;p79"/>
            <p:cNvSpPr/>
            <p:nvPr/>
          </p:nvSpPr>
          <p:spPr>
            <a:xfrm>
              <a:off x="610797" y="3145753"/>
              <a:ext cx="118745" cy="0"/>
            </a:xfrm>
            <a:custGeom>
              <a:rect b="b" l="l" r="r" t="t"/>
              <a:pathLst>
                <a:path extrusionOk="0" h="120000" w="118745">
                  <a:moveTo>
                    <a:pt x="0" y="0"/>
                  </a:moveTo>
                  <a:lnTo>
                    <a:pt x="118643" y="0"/>
                  </a:lnTo>
                </a:path>
              </a:pathLst>
            </a:custGeom>
            <a:noFill/>
            <a:ln cap="flat" cmpd="sng" w="12700">
              <a:solidFill>
                <a:srgbClr val="FFFFFF"/>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082" name="Google Shape;1082;p79"/>
            <p:cNvSpPr/>
            <p:nvPr/>
          </p:nvSpPr>
          <p:spPr>
            <a:xfrm>
              <a:off x="676683" y="3093001"/>
              <a:ext cx="53340" cy="106044"/>
            </a:xfrm>
            <a:custGeom>
              <a:rect b="b" l="l" r="r" t="t"/>
              <a:pathLst>
                <a:path extrusionOk="0" h="106044" w="53340">
                  <a:moveTo>
                    <a:pt x="0" y="0"/>
                  </a:moveTo>
                  <a:lnTo>
                    <a:pt x="52755" y="52755"/>
                  </a:lnTo>
                  <a:lnTo>
                    <a:pt x="0" y="105498"/>
                  </a:lnTo>
                </a:path>
              </a:pathLst>
            </a:custGeom>
            <a:noFill/>
            <a:ln cap="flat" cmpd="sng" w="12700">
              <a:solidFill>
                <a:srgbClr val="FFFFFF"/>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sp>
        <p:nvSpPr>
          <p:cNvPr id="1083" name="Google Shape;1083;p79"/>
          <p:cNvSpPr txBox="1"/>
          <p:nvPr/>
        </p:nvSpPr>
        <p:spPr>
          <a:xfrm>
            <a:off x="8578066" y="1541667"/>
            <a:ext cx="3155700" cy="6285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2000">
                <a:solidFill>
                  <a:srgbClr val="FFFFFF"/>
                </a:solidFill>
                <a:latin typeface="Optimistic Display Medium"/>
                <a:ea typeface="Optimistic Display Medium"/>
                <a:cs typeface="Optimistic Display Medium"/>
                <a:sym typeface="Optimistic Display Medium"/>
              </a:rPr>
              <a:t>لنكتب معًا قصيدة قصيرة باستخدام الذكاء الاصطناعي</a:t>
            </a:r>
            <a:endParaRPr sz="2000">
              <a:solidFill>
                <a:srgbClr val="FFFFFF"/>
              </a:solidFill>
              <a:latin typeface="Optimistic Display Medium"/>
              <a:ea typeface="Optimistic Display Medium"/>
              <a:cs typeface="Optimistic Display Medium"/>
              <a:sym typeface="Optimistic Display Medium"/>
            </a:endParaRPr>
          </a:p>
        </p:txBody>
      </p:sp>
      <p:sp>
        <p:nvSpPr>
          <p:cNvPr id="1084" name="Google Shape;1084;p79"/>
          <p:cNvSpPr txBox="1"/>
          <p:nvPr/>
        </p:nvSpPr>
        <p:spPr>
          <a:xfrm>
            <a:off x="8118164" y="2505898"/>
            <a:ext cx="3615600" cy="197400"/>
          </a:xfrm>
          <a:prstGeom prst="rect">
            <a:avLst/>
          </a:prstGeom>
          <a:noFill/>
          <a:ln>
            <a:noFill/>
          </a:ln>
        </p:spPr>
        <p:txBody>
          <a:bodyPr anchorCtr="0" anchor="t" bIns="0" lIns="0" spcFirstLastPara="1" rIns="0" wrap="square" tIns="12700">
            <a:spAutoFit/>
          </a:bodyPr>
          <a:lstStyle/>
          <a:p>
            <a:pPr indent="0" lvl="0" marL="25400" rtl="0" algn="r">
              <a:lnSpc>
                <a:spcPct val="100000"/>
              </a:lnSpc>
              <a:spcBef>
                <a:spcPts val="1800"/>
              </a:spcBef>
              <a:spcAft>
                <a:spcPts val="0"/>
              </a:spcAft>
              <a:buNone/>
            </a:pPr>
            <a:r>
              <a:rPr b="1" lang="en-US" sz="1200">
                <a:solidFill>
                  <a:srgbClr val="FFFFFF"/>
                </a:solidFill>
                <a:latin typeface="Optimistic Text"/>
                <a:ea typeface="Optimistic Text"/>
                <a:cs typeface="Optimistic Text"/>
                <a:sym typeface="Optimistic Text"/>
              </a:rPr>
              <a:t>نشاط مع توفر اتصال ضعيف بالإنترنت</a:t>
            </a:r>
            <a:endParaRPr b="1" sz="1200">
              <a:solidFill>
                <a:srgbClr val="FFFFFF"/>
              </a:solidFill>
              <a:latin typeface="Optimistic Text"/>
              <a:ea typeface="Optimistic Text"/>
              <a:cs typeface="Optimistic Text"/>
              <a:sym typeface="Optimistic Text"/>
            </a:endParaRPr>
          </a:p>
        </p:txBody>
      </p:sp>
      <p:sp>
        <p:nvSpPr>
          <p:cNvPr id="1085" name="Google Shape;1085;p79"/>
          <p:cNvSpPr txBox="1"/>
          <p:nvPr/>
        </p:nvSpPr>
        <p:spPr>
          <a:xfrm>
            <a:off x="8445128" y="2888375"/>
            <a:ext cx="3050100" cy="626700"/>
          </a:xfrm>
          <a:prstGeom prst="rect">
            <a:avLst/>
          </a:prstGeom>
          <a:noFill/>
          <a:ln>
            <a:noFill/>
          </a:ln>
        </p:spPr>
        <p:txBody>
          <a:bodyPr anchorCtr="0" anchor="t" bIns="0" lIns="0" spcFirstLastPara="1" rIns="0" wrap="square" tIns="12700">
            <a:spAutoFit/>
          </a:bodyPr>
          <a:lstStyle/>
          <a:p>
            <a:pPr indent="0" lvl="0" marL="0" marR="5080" rtl="0" algn="r">
              <a:lnSpc>
                <a:spcPct val="109200"/>
              </a:lnSpc>
              <a:spcBef>
                <a:spcPts val="1230"/>
              </a:spcBef>
              <a:spcAft>
                <a:spcPts val="0"/>
              </a:spcAft>
              <a:buNone/>
            </a:pPr>
            <a:r>
              <a:rPr lang="en-US" sz="1200">
                <a:solidFill>
                  <a:srgbClr val="FFFFFF"/>
                </a:solidFill>
                <a:latin typeface="Optimistic Text"/>
                <a:ea typeface="Optimistic Text"/>
                <a:cs typeface="Optimistic Text"/>
                <a:sym typeface="Optimistic Text"/>
              </a:rPr>
              <a:t>اقرأ قصائد قصيرة كتبتها أداة ذكاء اصطناعي عن مدارس </a:t>
            </a:r>
            <a:br>
              <a:rPr lang="en-US" sz="1200">
                <a:solidFill>
                  <a:srgbClr val="FFFFFF"/>
                </a:solidFill>
                <a:latin typeface="Optimistic Text"/>
                <a:ea typeface="Optimistic Text"/>
                <a:cs typeface="Optimistic Text"/>
                <a:sym typeface="Optimistic Text"/>
              </a:rPr>
            </a:br>
            <a:r>
              <a:rPr lang="en-US" sz="1200">
                <a:solidFill>
                  <a:srgbClr val="FFFFFF"/>
                </a:solidFill>
                <a:latin typeface="Optimistic Text"/>
                <a:ea typeface="Optimistic Text"/>
                <a:cs typeface="Optimistic Text"/>
                <a:sym typeface="Optimistic Text"/>
              </a:rPr>
              <a:t>في الشرق الأوسط</a:t>
            </a:r>
            <a:endParaRPr sz="1200">
              <a:solidFill>
                <a:srgbClr val="FFFFFF"/>
              </a:solidFill>
              <a:latin typeface="Optimistic Text"/>
              <a:ea typeface="Optimistic Text"/>
              <a:cs typeface="Optimistic Text"/>
              <a:sym typeface="Optimistic Text"/>
            </a:endParaRPr>
          </a:p>
          <a:p>
            <a:pPr indent="0" lvl="0" marL="0" rtl="1" algn="r">
              <a:lnSpc>
                <a:spcPct val="100000"/>
              </a:lnSpc>
              <a:spcBef>
                <a:spcPts val="200"/>
              </a:spcBef>
              <a:spcAft>
                <a:spcPts val="0"/>
              </a:spcAft>
              <a:buNone/>
            </a:pPr>
            <a:r>
              <a:rPr lang="en-US" sz="1200">
                <a:solidFill>
                  <a:srgbClr val="FFFFFF"/>
                </a:solidFill>
                <a:latin typeface="Optimistic Text"/>
                <a:ea typeface="Optimistic Text"/>
                <a:cs typeface="Optimistic Text"/>
                <a:sym typeface="Optimistic Text"/>
              </a:rPr>
              <a:t>عدلها وحسنها بإستخدام:</a:t>
            </a:r>
            <a:endParaRPr sz="1200">
              <a:latin typeface="Optimistic Text"/>
              <a:ea typeface="Optimistic Text"/>
              <a:cs typeface="Optimistic Text"/>
              <a:sym typeface="Optimistic Text"/>
            </a:endParaRPr>
          </a:p>
        </p:txBody>
      </p:sp>
      <p:sp>
        <p:nvSpPr>
          <p:cNvPr id="1086" name="Google Shape;1086;p79"/>
          <p:cNvSpPr txBox="1"/>
          <p:nvPr/>
        </p:nvSpPr>
        <p:spPr>
          <a:xfrm>
            <a:off x="8445128" y="3729600"/>
            <a:ext cx="3050100" cy="618300"/>
          </a:xfrm>
          <a:prstGeom prst="rect">
            <a:avLst/>
          </a:prstGeom>
          <a:noFill/>
          <a:ln>
            <a:noFill/>
          </a:ln>
        </p:spPr>
        <p:txBody>
          <a:bodyPr anchorCtr="0" anchor="t" bIns="0" lIns="0" spcFirstLastPara="1" rIns="0" wrap="square" tIns="12700">
            <a:spAutoFit/>
          </a:bodyPr>
          <a:lstStyle/>
          <a:p>
            <a:pPr indent="0" lvl="0" marL="0" rtl="1" algn="r">
              <a:lnSpc>
                <a:spcPct val="100000"/>
              </a:lnSpc>
              <a:spcBef>
                <a:spcPts val="200"/>
              </a:spcBef>
              <a:spcAft>
                <a:spcPts val="0"/>
              </a:spcAft>
              <a:buNone/>
            </a:pPr>
            <a:r>
              <a:rPr lang="en-US" sz="1200">
                <a:solidFill>
                  <a:srgbClr val="FFFFFF"/>
                </a:solidFill>
                <a:latin typeface="Optimistic Text"/>
                <a:ea typeface="Optimistic Text"/>
                <a:cs typeface="Optimistic Text"/>
                <a:sym typeface="Optimistic Text"/>
              </a:rPr>
              <a:t>لهجة محلية    </a:t>
            </a:r>
            <a:endParaRPr sz="1200">
              <a:solidFill>
                <a:srgbClr val="FFFFFF"/>
              </a:solidFill>
              <a:latin typeface="Optimistic Text"/>
              <a:ea typeface="Optimistic Text"/>
              <a:cs typeface="Optimistic Text"/>
              <a:sym typeface="Optimistic Text"/>
            </a:endParaRPr>
          </a:p>
          <a:p>
            <a:pPr indent="0" lvl="0" marL="0" rtl="1" algn="r">
              <a:lnSpc>
                <a:spcPct val="100000"/>
              </a:lnSpc>
              <a:spcBef>
                <a:spcPts val="200"/>
              </a:spcBef>
              <a:spcAft>
                <a:spcPts val="0"/>
              </a:spcAft>
              <a:buNone/>
            </a:pPr>
            <a:r>
              <a:rPr lang="en-US" sz="1200">
                <a:solidFill>
                  <a:srgbClr val="FFFFFF"/>
                </a:solidFill>
                <a:latin typeface="Optimistic Text"/>
                <a:ea typeface="Optimistic Text"/>
                <a:cs typeface="Optimistic Text"/>
                <a:sym typeface="Optimistic Text"/>
              </a:rPr>
              <a:t>أصوات الطلاب الحقيقية</a:t>
            </a:r>
            <a:endParaRPr sz="1200">
              <a:solidFill>
                <a:srgbClr val="FFFFFF"/>
              </a:solidFill>
              <a:latin typeface="Optimistic Text"/>
              <a:ea typeface="Optimistic Text"/>
              <a:cs typeface="Optimistic Text"/>
              <a:sym typeface="Optimistic Text"/>
            </a:endParaRPr>
          </a:p>
          <a:p>
            <a:pPr indent="0" lvl="0" marL="0" rtl="1" algn="r">
              <a:lnSpc>
                <a:spcPct val="100000"/>
              </a:lnSpc>
              <a:spcBef>
                <a:spcPts val="200"/>
              </a:spcBef>
              <a:spcAft>
                <a:spcPts val="0"/>
              </a:spcAft>
              <a:buNone/>
            </a:pPr>
            <a:r>
              <a:rPr lang="en-US" sz="1200">
                <a:solidFill>
                  <a:srgbClr val="FFFFFF"/>
                </a:solidFill>
                <a:latin typeface="Optimistic Text"/>
                <a:ea typeface="Optimistic Text"/>
                <a:cs typeface="Optimistic Text"/>
                <a:sym typeface="Optimistic Text"/>
              </a:rPr>
              <a:t>المشاعر والنكهة الثقافية</a:t>
            </a:r>
            <a:endParaRPr sz="1200">
              <a:solidFill>
                <a:srgbClr val="FFFFFF"/>
              </a:solidFill>
              <a:latin typeface="Optimistic Text"/>
              <a:ea typeface="Optimistic Text"/>
              <a:cs typeface="Optimistic Text"/>
              <a:sym typeface="Optimistic Text"/>
            </a:endParaRPr>
          </a:p>
        </p:txBody>
      </p:sp>
      <p:sp>
        <p:nvSpPr>
          <p:cNvPr id="1087" name="Google Shape;1087;p79"/>
          <p:cNvSpPr/>
          <p:nvPr/>
        </p:nvSpPr>
        <p:spPr>
          <a:xfrm>
            <a:off x="11599624" y="3822765"/>
            <a:ext cx="49200" cy="49200"/>
          </a:xfrm>
          <a:prstGeom prst="flowChartConnector">
            <a:avLst/>
          </a:prstGeom>
          <a:solidFill>
            <a:schemeClr val="lt2"/>
          </a:solidFill>
          <a:ln>
            <a:noFill/>
          </a:ln>
        </p:spPr>
        <p:txBody>
          <a:bodyPr anchorCtr="0" anchor="ctr" bIns="64875" lIns="64875" spcFirstLastPara="1" rIns="64875" wrap="square" tIns="64875">
            <a:noAutofit/>
          </a:bodyPr>
          <a:lstStyle/>
          <a:p>
            <a:pPr indent="0" lvl="0" marL="0" rtl="0" algn="ctr">
              <a:spcBef>
                <a:spcPts val="0"/>
              </a:spcBef>
              <a:spcAft>
                <a:spcPts val="0"/>
              </a:spcAft>
              <a:buNone/>
            </a:pPr>
            <a:r>
              <a:t/>
            </a:r>
            <a:endParaRPr sz="993"/>
          </a:p>
        </p:txBody>
      </p:sp>
      <p:sp>
        <p:nvSpPr>
          <p:cNvPr id="1088" name="Google Shape;1088;p79"/>
          <p:cNvSpPr/>
          <p:nvPr/>
        </p:nvSpPr>
        <p:spPr>
          <a:xfrm>
            <a:off x="11599624" y="4025540"/>
            <a:ext cx="49200" cy="49200"/>
          </a:xfrm>
          <a:prstGeom prst="flowChartConnector">
            <a:avLst/>
          </a:prstGeom>
          <a:solidFill>
            <a:schemeClr val="lt2"/>
          </a:solidFill>
          <a:ln>
            <a:noFill/>
          </a:ln>
        </p:spPr>
        <p:txBody>
          <a:bodyPr anchorCtr="0" anchor="ctr" bIns="64875" lIns="64875" spcFirstLastPara="1" rIns="64875" wrap="square" tIns="64875">
            <a:noAutofit/>
          </a:bodyPr>
          <a:lstStyle/>
          <a:p>
            <a:pPr indent="0" lvl="0" marL="0" rtl="0" algn="ctr">
              <a:spcBef>
                <a:spcPts val="0"/>
              </a:spcBef>
              <a:spcAft>
                <a:spcPts val="0"/>
              </a:spcAft>
              <a:buNone/>
            </a:pPr>
            <a:r>
              <a:t/>
            </a:r>
            <a:endParaRPr sz="993"/>
          </a:p>
        </p:txBody>
      </p:sp>
      <p:sp>
        <p:nvSpPr>
          <p:cNvPr id="1089" name="Google Shape;1089;p79"/>
          <p:cNvSpPr/>
          <p:nvPr/>
        </p:nvSpPr>
        <p:spPr>
          <a:xfrm>
            <a:off x="11599624" y="4228315"/>
            <a:ext cx="49200" cy="49200"/>
          </a:xfrm>
          <a:prstGeom prst="flowChartConnector">
            <a:avLst/>
          </a:prstGeom>
          <a:solidFill>
            <a:schemeClr val="lt2"/>
          </a:solidFill>
          <a:ln>
            <a:noFill/>
          </a:ln>
        </p:spPr>
        <p:txBody>
          <a:bodyPr anchorCtr="0" anchor="ctr" bIns="64875" lIns="64875" spcFirstLastPara="1" rIns="64875" wrap="square" tIns="64875">
            <a:noAutofit/>
          </a:bodyPr>
          <a:lstStyle/>
          <a:p>
            <a:pPr indent="0" lvl="0" marL="0" rtl="0" algn="ctr">
              <a:spcBef>
                <a:spcPts val="0"/>
              </a:spcBef>
              <a:spcAft>
                <a:spcPts val="0"/>
              </a:spcAft>
              <a:buNone/>
            </a:pPr>
            <a:r>
              <a:t/>
            </a:r>
            <a:endParaRPr sz="993"/>
          </a:p>
        </p:txBody>
      </p:sp>
      <p:sp>
        <p:nvSpPr>
          <p:cNvPr id="1090" name="Google Shape;1090;p79"/>
          <p:cNvSpPr txBox="1"/>
          <p:nvPr/>
        </p:nvSpPr>
        <p:spPr>
          <a:xfrm>
            <a:off x="7420423" y="4822225"/>
            <a:ext cx="4180200" cy="410100"/>
          </a:xfrm>
          <a:prstGeom prst="rect">
            <a:avLst/>
          </a:prstGeom>
          <a:noFill/>
          <a:ln>
            <a:noFill/>
          </a:ln>
        </p:spPr>
        <p:txBody>
          <a:bodyPr anchorCtr="0" anchor="t" bIns="0" lIns="0" spcFirstLastPara="1" rIns="0" wrap="square" tIns="12700">
            <a:spAutoFit/>
          </a:bodyPr>
          <a:lstStyle/>
          <a:p>
            <a:pPr indent="0" lvl="0" marL="0" rtl="1" algn="r">
              <a:lnSpc>
                <a:spcPct val="115000"/>
              </a:lnSpc>
              <a:spcBef>
                <a:spcPts val="1200"/>
              </a:spcBef>
              <a:spcAft>
                <a:spcPts val="0"/>
              </a:spcAft>
              <a:buSzPts val="1100"/>
              <a:buNone/>
            </a:pPr>
            <a:r>
              <a:rPr b="1" lang="en-US" sz="1200">
                <a:solidFill>
                  <a:srgbClr val="FFFFFF"/>
                </a:solidFill>
                <a:latin typeface="Optimistic Text"/>
                <a:ea typeface="Optimistic Text"/>
                <a:cs typeface="Optimistic Text"/>
                <a:sym typeface="Optimistic Text"/>
              </a:rPr>
              <a:t>تذكّر: </a:t>
            </a:r>
            <a:endParaRPr b="1" sz="1200">
              <a:solidFill>
                <a:srgbClr val="FFFFFF"/>
              </a:solidFill>
              <a:latin typeface="Optimistic Text"/>
              <a:ea typeface="Optimistic Text"/>
              <a:cs typeface="Optimistic Text"/>
              <a:sym typeface="Optimistic Text"/>
            </a:endParaRPr>
          </a:p>
          <a:p>
            <a:pPr indent="0" lvl="0" marL="0" rtl="1" algn="r">
              <a:lnSpc>
                <a:spcPct val="115000"/>
              </a:lnSpc>
              <a:spcBef>
                <a:spcPts val="0"/>
              </a:spcBef>
              <a:spcAft>
                <a:spcPts val="1200"/>
              </a:spcAft>
              <a:buClr>
                <a:schemeClr val="dk1"/>
              </a:buClr>
              <a:buSzPts val="1100"/>
              <a:buFont typeface="Arial"/>
              <a:buNone/>
            </a:pPr>
            <a:r>
              <a:rPr lang="en-US" sz="1200">
                <a:solidFill>
                  <a:srgbClr val="FFFFFF"/>
                </a:solidFill>
                <a:latin typeface="Optimistic Text"/>
                <a:ea typeface="Optimistic Text"/>
                <a:cs typeface="Optimistic Text"/>
                <a:sym typeface="Optimistic Text"/>
              </a:rPr>
              <a:t>الذكاء الاصطناعي هو الأداة — أنت مصدر الإبداع</a:t>
            </a:r>
            <a:endParaRPr sz="1200">
              <a:latin typeface="Optimistic Text"/>
              <a:ea typeface="Optimistic Text"/>
              <a:cs typeface="Optimistic Text"/>
              <a:sym typeface="Optimistic Text"/>
            </a:endParaRPr>
          </a:p>
        </p:txBody>
      </p:sp>
      <p:sp>
        <p:nvSpPr>
          <p:cNvPr id="1091" name="Google Shape;1091;p79"/>
          <p:cNvSpPr txBox="1"/>
          <p:nvPr/>
        </p:nvSpPr>
        <p:spPr>
          <a:xfrm>
            <a:off x="1513389" y="2566175"/>
            <a:ext cx="2373600" cy="2216400"/>
          </a:xfrm>
          <a:prstGeom prst="rect">
            <a:avLst/>
          </a:prstGeom>
          <a:noFill/>
          <a:ln>
            <a:noFill/>
          </a:ln>
        </p:spPr>
        <p:txBody>
          <a:bodyPr anchorCtr="0" anchor="t" bIns="0" lIns="0" spcFirstLastPara="1" rIns="0" wrap="square" tIns="0">
            <a:spAutoFit/>
          </a:bodyPr>
          <a:lstStyle/>
          <a:p>
            <a:pPr indent="0" lvl="0" marL="12700" marR="189865" rtl="0" algn="r">
              <a:spcBef>
                <a:spcPts val="0"/>
              </a:spcBef>
              <a:spcAft>
                <a:spcPts val="0"/>
              </a:spcAft>
              <a:buNone/>
            </a:pPr>
            <a:r>
              <a:rPr lang="en-US" sz="1600">
                <a:solidFill>
                  <a:srgbClr val="4B0550"/>
                </a:solidFill>
                <a:latin typeface="Optimistic Text"/>
                <a:ea typeface="Optimistic Text"/>
                <a:cs typeface="Optimistic Text"/>
                <a:sym typeface="Optimistic Text"/>
              </a:rPr>
              <a:t>المدارس مشرقة وممتعة</a:t>
            </a:r>
            <a:endParaRPr sz="1600">
              <a:solidFill>
                <a:srgbClr val="4B0550"/>
              </a:solidFill>
              <a:latin typeface="Optimistic Text"/>
              <a:ea typeface="Optimistic Text"/>
              <a:cs typeface="Optimistic Text"/>
              <a:sym typeface="Optimistic Text"/>
            </a:endParaRPr>
          </a:p>
          <a:p>
            <a:pPr indent="0" lvl="0" marL="12700" marR="189865" rtl="0" algn="r">
              <a:spcBef>
                <a:spcPts val="0"/>
              </a:spcBef>
              <a:spcAft>
                <a:spcPts val="0"/>
              </a:spcAft>
              <a:buNone/>
            </a:pPr>
            <a:r>
              <a:t/>
            </a:r>
            <a:endParaRPr sz="1600">
              <a:solidFill>
                <a:srgbClr val="4B0550"/>
              </a:solidFill>
              <a:latin typeface="Optimistic Text"/>
              <a:ea typeface="Optimistic Text"/>
              <a:cs typeface="Optimistic Text"/>
              <a:sym typeface="Optimistic Text"/>
            </a:endParaRPr>
          </a:p>
          <a:p>
            <a:pPr indent="0" lvl="0" marL="12700" marR="189865" rtl="0" algn="r">
              <a:spcBef>
                <a:spcPts val="0"/>
              </a:spcBef>
              <a:spcAft>
                <a:spcPts val="0"/>
              </a:spcAft>
              <a:buNone/>
            </a:pPr>
            <a:r>
              <a:rPr lang="en-US" sz="1600">
                <a:solidFill>
                  <a:srgbClr val="4B0550"/>
                </a:solidFill>
                <a:latin typeface="Optimistic Text"/>
                <a:ea typeface="Optimistic Text"/>
                <a:cs typeface="Optimistic Text"/>
                <a:sym typeface="Optimistic Text"/>
              </a:rPr>
              <a:t>مكان للتعلم للجميع</a:t>
            </a:r>
            <a:endParaRPr sz="1600">
              <a:solidFill>
                <a:srgbClr val="4B0550"/>
              </a:solidFill>
              <a:latin typeface="Optimistic Text"/>
              <a:ea typeface="Optimistic Text"/>
              <a:cs typeface="Optimistic Text"/>
              <a:sym typeface="Optimistic Text"/>
            </a:endParaRPr>
          </a:p>
          <a:p>
            <a:pPr indent="0" lvl="0" marL="12700" marR="189865" rtl="0" algn="r">
              <a:spcBef>
                <a:spcPts val="0"/>
              </a:spcBef>
              <a:spcAft>
                <a:spcPts val="0"/>
              </a:spcAft>
              <a:buNone/>
            </a:pPr>
            <a:r>
              <a:t/>
            </a:r>
            <a:endParaRPr sz="1600">
              <a:solidFill>
                <a:srgbClr val="4B0550"/>
              </a:solidFill>
              <a:latin typeface="Optimistic Text"/>
              <a:ea typeface="Optimistic Text"/>
              <a:cs typeface="Optimistic Text"/>
              <a:sym typeface="Optimistic Text"/>
            </a:endParaRPr>
          </a:p>
          <a:p>
            <a:pPr indent="0" lvl="0" marL="12700" marR="189865" rtl="0" algn="r">
              <a:lnSpc>
                <a:spcPct val="100000"/>
              </a:lnSpc>
              <a:spcBef>
                <a:spcPts val="0"/>
              </a:spcBef>
              <a:spcAft>
                <a:spcPts val="0"/>
              </a:spcAft>
              <a:buNone/>
            </a:pPr>
            <a:r>
              <a:rPr lang="en-US" sz="1600">
                <a:solidFill>
                  <a:srgbClr val="4B0550"/>
                </a:solidFill>
                <a:latin typeface="Optimistic Text"/>
                <a:ea typeface="Optimistic Text"/>
                <a:cs typeface="Optimistic Text"/>
                <a:sym typeface="Optimistic Text"/>
              </a:rPr>
              <a:t>من المدن الكبيرة إلى البلدات الصغيرة</a:t>
            </a:r>
            <a:endParaRPr sz="1600">
              <a:solidFill>
                <a:srgbClr val="4B0550"/>
              </a:solidFill>
              <a:latin typeface="Optimistic Text"/>
              <a:ea typeface="Optimistic Text"/>
              <a:cs typeface="Optimistic Text"/>
              <a:sym typeface="Optimistic Text"/>
            </a:endParaRPr>
          </a:p>
          <a:p>
            <a:pPr indent="0" lvl="0" marL="12700" marR="189865" rtl="0" algn="r">
              <a:spcBef>
                <a:spcPts val="0"/>
              </a:spcBef>
              <a:spcAft>
                <a:spcPts val="0"/>
              </a:spcAft>
              <a:buNone/>
            </a:pPr>
            <a:r>
              <a:t/>
            </a:r>
            <a:endParaRPr sz="1600">
              <a:solidFill>
                <a:srgbClr val="4B0550"/>
              </a:solidFill>
              <a:latin typeface="Optimistic Text"/>
              <a:ea typeface="Optimistic Text"/>
              <a:cs typeface="Optimistic Text"/>
              <a:sym typeface="Optimistic Text"/>
            </a:endParaRPr>
          </a:p>
          <a:p>
            <a:pPr indent="0" lvl="0" marL="12700" marR="189865" rtl="0" algn="r">
              <a:lnSpc>
                <a:spcPct val="100000"/>
              </a:lnSpc>
              <a:spcBef>
                <a:spcPts val="0"/>
              </a:spcBef>
              <a:spcAft>
                <a:spcPts val="0"/>
              </a:spcAft>
              <a:buNone/>
            </a:pPr>
            <a:r>
              <a:rPr lang="en-US" sz="1600">
                <a:solidFill>
                  <a:srgbClr val="4B0550"/>
                </a:solidFill>
                <a:latin typeface="Optimistic Text"/>
                <a:ea typeface="Optimistic Text"/>
                <a:cs typeface="Optimistic Text"/>
                <a:sym typeface="Optimistic Text"/>
              </a:rPr>
              <a:t>التعليم موجود للجميع</a:t>
            </a:r>
            <a:endParaRPr sz="1600">
              <a:solidFill>
                <a:srgbClr val="4B0550"/>
              </a:solidFill>
              <a:latin typeface="Optimistic Text"/>
              <a:ea typeface="Optimistic Text"/>
              <a:cs typeface="Optimistic Text"/>
              <a:sym typeface="Optimistic Text"/>
            </a:endParaRPr>
          </a:p>
          <a:p>
            <a:pPr indent="0" lvl="0" marL="12700" marR="189865" rtl="0" algn="r">
              <a:lnSpc>
                <a:spcPct val="100000"/>
              </a:lnSpc>
              <a:spcBef>
                <a:spcPts val="0"/>
              </a:spcBef>
              <a:spcAft>
                <a:spcPts val="0"/>
              </a:spcAft>
              <a:buNone/>
            </a:pPr>
            <a:r>
              <a:t/>
            </a:r>
            <a:endParaRPr sz="1600">
              <a:solidFill>
                <a:srgbClr val="4B0550"/>
              </a:solidFill>
              <a:latin typeface="Optimistic Text"/>
              <a:ea typeface="Optimistic Text"/>
              <a:cs typeface="Optimistic Text"/>
              <a:sym typeface="Optimistic Text"/>
            </a:endParaRPr>
          </a:p>
        </p:txBody>
      </p:sp>
      <p:sp>
        <p:nvSpPr>
          <p:cNvPr id="1092" name="Google Shape;1092;p79"/>
          <p:cNvSpPr txBox="1"/>
          <p:nvPr/>
        </p:nvSpPr>
        <p:spPr>
          <a:xfrm>
            <a:off x="4665075" y="2552325"/>
            <a:ext cx="2373600" cy="1674000"/>
          </a:xfrm>
          <a:prstGeom prst="rect">
            <a:avLst/>
          </a:prstGeom>
          <a:noFill/>
          <a:ln>
            <a:noFill/>
          </a:ln>
        </p:spPr>
        <p:txBody>
          <a:bodyPr anchorCtr="0" anchor="t" bIns="0" lIns="0" spcFirstLastPara="1" rIns="0" wrap="square" tIns="0">
            <a:spAutoFit/>
          </a:bodyPr>
          <a:lstStyle/>
          <a:p>
            <a:pPr indent="0" lvl="0" marL="0" marR="5080" rtl="0" algn="r">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يتجمع الطلاب في ساحات العلم،</a:t>
            </a:r>
            <a:endParaRPr sz="1600">
              <a:solidFill>
                <a:srgbClr val="4B0550"/>
              </a:solidFill>
              <a:latin typeface="Optimistic Text"/>
              <a:ea typeface="Optimistic Text"/>
              <a:cs typeface="Optimistic Text"/>
              <a:sym typeface="Optimistic Text"/>
            </a:endParaRPr>
          </a:p>
          <a:p>
            <a:pPr indent="0" lvl="0" marL="0" marR="5080" rtl="0" algn="r">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و يكتسبون من الكتب كل ما يلزم</a:t>
            </a:r>
            <a:endParaRPr sz="1600">
              <a:solidFill>
                <a:srgbClr val="4B0550"/>
              </a:solidFill>
              <a:latin typeface="Optimistic Text"/>
              <a:ea typeface="Optimistic Text"/>
              <a:cs typeface="Optimistic Text"/>
              <a:sym typeface="Optimistic Text"/>
            </a:endParaRPr>
          </a:p>
          <a:p>
            <a:pPr indent="0" lvl="0" marL="0" marR="5080" rtl="0" algn="r">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في مدينتنا بالشرق الأوسط، تشع العقول</a:t>
            </a:r>
            <a:endParaRPr sz="1600">
              <a:solidFill>
                <a:srgbClr val="4B0550"/>
              </a:solidFill>
              <a:latin typeface="Optimistic Text"/>
              <a:ea typeface="Optimistic Text"/>
              <a:cs typeface="Optimistic Text"/>
              <a:sym typeface="Optimistic Text"/>
            </a:endParaRPr>
          </a:p>
          <a:p>
            <a:pPr indent="0" lvl="0" marL="0" marR="5080" rtl="0" algn="r">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فالعلم يملأهم بهجة لا تزول</a:t>
            </a:r>
            <a:endParaRPr sz="1600">
              <a:solidFill>
                <a:srgbClr val="4B0550"/>
              </a:solidFill>
              <a:latin typeface="Optimistic Text"/>
              <a:ea typeface="Optimistic Text"/>
              <a:cs typeface="Optimistic Text"/>
              <a:sym typeface="Optimistic Text"/>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6" name="Shape 1096"/>
        <p:cNvGrpSpPr/>
        <p:nvPr/>
      </p:nvGrpSpPr>
      <p:grpSpPr>
        <a:xfrm>
          <a:off x="0" y="0"/>
          <a:ext cx="0" cy="0"/>
          <a:chOff x="0" y="0"/>
          <a:chExt cx="0" cy="0"/>
        </a:xfrm>
      </p:grpSpPr>
      <p:sp>
        <p:nvSpPr>
          <p:cNvPr id="1097" name="Google Shape;1097;p80"/>
          <p:cNvSpPr/>
          <p:nvPr/>
        </p:nvSpPr>
        <p:spPr>
          <a:xfrm>
            <a:off x="4678350" y="745733"/>
            <a:ext cx="2828700" cy="1387800"/>
          </a:xfrm>
          <a:prstGeom prst="roundRect">
            <a:avLst>
              <a:gd fmla="val 18897"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098" name="Google Shape;1098;p80"/>
          <p:cNvSpPr txBox="1"/>
          <p:nvPr/>
        </p:nvSpPr>
        <p:spPr>
          <a:xfrm>
            <a:off x="5822358" y="982033"/>
            <a:ext cx="1272900" cy="307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2000">
                <a:solidFill>
                  <a:srgbClr val="4B0550"/>
                </a:solidFill>
                <a:latin typeface="Optimistic Text"/>
                <a:ea typeface="Optimistic Text"/>
                <a:cs typeface="Optimistic Text"/>
                <a:sym typeface="Optimistic Text"/>
              </a:rPr>
              <a:t>نشاط</a:t>
            </a:r>
            <a:endParaRPr b="1" sz="2000">
              <a:solidFill>
                <a:srgbClr val="4B0550"/>
              </a:solidFill>
              <a:latin typeface="Optimistic Text"/>
              <a:ea typeface="Optimistic Text"/>
              <a:cs typeface="Optimistic Text"/>
              <a:sym typeface="Optimistic Text"/>
            </a:endParaRPr>
          </a:p>
        </p:txBody>
      </p:sp>
      <p:pic>
        <p:nvPicPr>
          <p:cNvPr id="1099" name="Google Shape;1099;p80" title="Asset 55.png"/>
          <p:cNvPicPr preferRelativeResize="0"/>
          <p:nvPr/>
        </p:nvPicPr>
        <p:blipFill rotWithShape="1">
          <a:blip r:embed="rId3">
            <a:alphaModFix/>
          </a:blip>
          <a:srcRect b="0" l="0" r="0" t="0"/>
          <a:stretch/>
        </p:blipFill>
        <p:spPr>
          <a:xfrm>
            <a:off x="5110592" y="893517"/>
            <a:ext cx="484833" cy="484833"/>
          </a:xfrm>
          <a:prstGeom prst="rect">
            <a:avLst/>
          </a:prstGeom>
          <a:noFill/>
          <a:ln>
            <a:noFill/>
          </a:ln>
        </p:spPr>
      </p:pic>
      <p:sp>
        <p:nvSpPr>
          <p:cNvPr id="1100" name="Google Shape;1100;p80"/>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01" name="Google Shape;1101;p80"/>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02" name="Google Shape;1102;p80"/>
          <p:cNvSpPr txBox="1"/>
          <p:nvPr/>
        </p:nvSpPr>
        <p:spPr>
          <a:xfrm>
            <a:off x="3276783" y="3528400"/>
            <a:ext cx="5638500" cy="13299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إنشاء الصور باستخدام ذكاء ميتا الاصطناعي</a:t>
            </a:r>
            <a:endParaRPr b="1" sz="4800">
              <a:solidFill>
                <a:srgbClr val="4B0550"/>
              </a:solidFill>
              <a:latin typeface="Optimistic Display"/>
              <a:ea typeface="Optimistic Display"/>
              <a:cs typeface="Optimistic Display"/>
              <a:sym typeface="Optimistic Display"/>
            </a:endParaRPr>
          </a:p>
        </p:txBody>
      </p:sp>
      <p:sp>
        <p:nvSpPr>
          <p:cNvPr id="1103" name="Google Shape;1103;p80"/>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1104" name="Google Shape;1104;p80" title="Asset 108.png"/>
          <p:cNvPicPr preferRelativeResize="0"/>
          <p:nvPr/>
        </p:nvPicPr>
        <p:blipFill>
          <a:blip r:embed="rId4">
            <a:alphaModFix/>
          </a:blip>
          <a:stretch>
            <a:fillRect/>
          </a:stretch>
        </p:blipFill>
        <p:spPr>
          <a:xfrm>
            <a:off x="5737973" y="2286000"/>
            <a:ext cx="717655" cy="48740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8" name="Shape 1108"/>
        <p:cNvGrpSpPr/>
        <p:nvPr/>
      </p:nvGrpSpPr>
      <p:grpSpPr>
        <a:xfrm>
          <a:off x="0" y="0"/>
          <a:ext cx="0" cy="0"/>
          <a:chOff x="0" y="0"/>
          <a:chExt cx="0" cy="0"/>
        </a:xfrm>
      </p:grpSpPr>
      <p:sp>
        <p:nvSpPr>
          <p:cNvPr id="1109" name="Google Shape;1109;p81"/>
          <p:cNvSpPr txBox="1"/>
          <p:nvPr/>
        </p:nvSpPr>
        <p:spPr>
          <a:xfrm>
            <a:off x="469400" y="466733"/>
            <a:ext cx="1874700" cy="2067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US" sz="600">
                <a:solidFill>
                  <a:srgbClr val="4B0550"/>
                </a:solidFill>
                <a:latin typeface="Optimistic Display"/>
                <a:ea typeface="Optimistic Display"/>
                <a:cs typeface="Optimistic Display"/>
                <a:sym typeface="Optimistic Display"/>
              </a:rPr>
              <a:t>HANDS-ON AI CREATION</a:t>
            </a:r>
            <a:endParaRPr b="1" sz="600">
              <a:solidFill>
                <a:srgbClr val="4B0550"/>
              </a:solidFill>
              <a:latin typeface="Optimistic Display"/>
              <a:ea typeface="Optimistic Display"/>
              <a:cs typeface="Optimistic Display"/>
              <a:sym typeface="Optimistic Display"/>
            </a:endParaRPr>
          </a:p>
        </p:txBody>
      </p:sp>
      <p:pic>
        <p:nvPicPr>
          <p:cNvPr id="1110" name="Google Shape;1110;p81"/>
          <p:cNvPicPr preferRelativeResize="0"/>
          <p:nvPr/>
        </p:nvPicPr>
        <p:blipFill>
          <a:blip r:embed="rId3">
            <a:alphaModFix/>
          </a:blip>
          <a:stretch>
            <a:fillRect/>
          </a:stretch>
        </p:blipFill>
        <p:spPr>
          <a:xfrm>
            <a:off x="3114651" y="1412064"/>
            <a:ext cx="2540028" cy="4812232"/>
          </a:xfrm>
          <a:prstGeom prst="rect">
            <a:avLst/>
          </a:prstGeom>
          <a:noFill/>
          <a:ln>
            <a:noFill/>
          </a:ln>
          <a:effectLst>
            <a:outerShdw blurRad="54514" rotWithShape="0" algn="bl" dir="3900000" dist="81771">
              <a:srgbClr val="000000">
                <a:alpha val="60000"/>
              </a:srgbClr>
            </a:outerShdw>
          </a:effectLst>
        </p:spPr>
      </p:pic>
      <p:pic>
        <p:nvPicPr>
          <p:cNvPr id="1111" name="Google Shape;1111;p81"/>
          <p:cNvPicPr preferRelativeResize="0"/>
          <p:nvPr/>
        </p:nvPicPr>
        <p:blipFill>
          <a:blip r:embed="rId4">
            <a:alphaModFix/>
          </a:blip>
          <a:stretch>
            <a:fillRect/>
          </a:stretch>
        </p:blipFill>
        <p:spPr>
          <a:xfrm>
            <a:off x="466972" y="1412064"/>
            <a:ext cx="2540028" cy="4812186"/>
          </a:xfrm>
          <a:prstGeom prst="rect">
            <a:avLst/>
          </a:prstGeom>
          <a:noFill/>
          <a:ln>
            <a:noFill/>
          </a:ln>
        </p:spPr>
      </p:pic>
      <p:sp>
        <p:nvSpPr>
          <p:cNvPr id="1112" name="Google Shape;1112;p81"/>
          <p:cNvSpPr txBox="1"/>
          <p:nvPr/>
        </p:nvSpPr>
        <p:spPr>
          <a:xfrm flipH="1">
            <a:off x="3303074" y="6032642"/>
            <a:ext cx="2161200" cy="181500"/>
          </a:xfrm>
          <a:prstGeom prst="rect">
            <a:avLst/>
          </a:prstGeom>
          <a:noFill/>
          <a:ln>
            <a:noFill/>
          </a:ln>
        </p:spPr>
        <p:txBody>
          <a:bodyPr anchorCtr="0" anchor="t" bIns="0" lIns="0" spcFirstLastPara="1" rIns="0" wrap="square" tIns="12100">
            <a:spAutoFit/>
          </a:bodyPr>
          <a:lstStyle/>
          <a:p>
            <a:pPr indent="0" lvl="0" marL="12700" rtl="0" algn="ctr">
              <a:lnSpc>
                <a:spcPct val="100000"/>
              </a:lnSpc>
              <a:spcBef>
                <a:spcPts val="0"/>
              </a:spcBef>
              <a:spcAft>
                <a:spcPts val="0"/>
              </a:spcAft>
              <a:buNone/>
            </a:pPr>
            <a:r>
              <a:rPr lang="en-US" sz="1100">
                <a:solidFill>
                  <a:schemeClr val="lt2"/>
                </a:solidFill>
                <a:latin typeface="Optimistic Text"/>
                <a:ea typeface="Optimistic Text"/>
                <a:cs typeface="Optimistic Text"/>
                <a:sym typeface="Optimistic Text"/>
              </a:rPr>
              <a:t>ذكاء ميتا الاصطناعي على الويب</a:t>
            </a:r>
            <a:endParaRPr sz="1100">
              <a:solidFill>
                <a:schemeClr val="lt2"/>
              </a:solidFill>
              <a:latin typeface="Optimistic Text"/>
              <a:ea typeface="Optimistic Text"/>
              <a:cs typeface="Optimistic Text"/>
              <a:sym typeface="Optimistic Text"/>
            </a:endParaRPr>
          </a:p>
        </p:txBody>
      </p:sp>
      <p:sp>
        <p:nvSpPr>
          <p:cNvPr id="1113" name="Google Shape;1113;p81"/>
          <p:cNvSpPr txBox="1"/>
          <p:nvPr/>
        </p:nvSpPr>
        <p:spPr>
          <a:xfrm flipH="1">
            <a:off x="664271" y="6032642"/>
            <a:ext cx="2161200" cy="181500"/>
          </a:xfrm>
          <a:prstGeom prst="rect">
            <a:avLst/>
          </a:prstGeom>
          <a:noFill/>
          <a:ln>
            <a:noFill/>
          </a:ln>
        </p:spPr>
        <p:txBody>
          <a:bodyPr anchorCtr="0" anchor="t" bIns="0" lIns="0" spcFirstLastPara="1" rIns="0" wrap="square" tIns="12100">
            <a:spAutoFit/>
          </a:bodyPr>
          <a:lstStyle/>
          <a:p>
            <a:pPr indent="0" lvl="0" marL="12700" rtl="0" algn="ctr">
              <a:lnSpc>
                <a:spcPct val="100000"/>
              </a:lnSpc>
              <a:spcBef>
                <a:spcPts val="0"/>
              </a:spcBef>
              <a:spcAft>
                <a:spcPts val="0"/>
              </a:spcAft>
              <a:buNone/>
            </a:pPr>
            <a:r>
              <a:rPr lang="en-US" sz="1100">
                <a:solidFill>
                  <a:schemeClr val="lt2"/>
                </a:solidFill>
                <a:latin typeface="Optimistic Text"/>
                <a:ea typeface="Optimistic Text"/>
                <a:cs typeface="Optimistic Text"/>
                <a:sym typeface="Optimistic Text"/>
              </a:rPr>
              <a:t>ذكاء ميتا الاصطناعي على الواتساب</a:t>
            </a:r>
            <a:endParaRPr sz="1100">
              <a:solidFill>
                <a:schemeClr val="lt2"/>
              </a:solidFill>
              <a:latin typeface="Optimistic Text"/>
              <a:ea typeface="Optimistic Text"/>
              <a:cs typeface="Optimistic Text"/>
              <a:sym typeface="Optimistic Text"/>
            </a:endParaRPr>
          </a:p>
        </p:txBody>
      </p:sp>
      <p:sp>
        <p:nvSpPr>
          <p:cNvPr id="1114" name="Google Shape;1114;p81"/>
          <p:cNvSpPr/>
          <p:nvPr/>
        </p:nvSpPr>
        <p:spPr>
          <a:xfrm>
            <a:off x="6153271" y="2666400"/>
            <a:ext cx="5567700" cy="3317100"/>
          </a:xfrm>
          <a:prstGeom prst="roundRect">
            <a:avLst>
              <a:gd fmla="val 7575"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15" name="Google Shape;1115;p81"/>
          <p:cNvSpPr/>
          <p:nvPr/>
        </p:nvSpPr>
        <p:spPr>
          <a:xfrm>
            <a:off x="6051671" y="2521650"/>
            <a:ext cx="5567700" cy="3317100"/>
          </a:xfrm>
          <a:prstGeom prst="roundRect">
            <a:avLst>
              <a:gd fmla="val 7575" name="adj"/>
            </a:avLst>
          </a:prstGeom>
          <a:solidFill>
            <a:srgbClr val="EF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16" name="Google Shape;1116;p81"/>
          <p:cNvSpPr txBox="1"/>
          <p:nvPr/>
        </p:nvSpPr>
        <p:spPr>
          <a:xfrm>
            <a:off x="7552921" y="-239800"/>
            <a:ext cx="4172100" cy="1713000"/>
          </a:xfrm>
          <a:prstGeom prst="rect">
            <a:avLst/>
          </a:prstGeom>
          <a:noFill/>
          <a:ln>
            <a:noFill/>
          </a:ln>
        </p:spPr>
        <p:txBody>
          <a:bodyPr anchorCtr="0" anchor="b" bIns="0" lIns="0" spcFirstLastPara="1" rIns="0" wrap="square" tIns="0">
            <a:noAutofit/>
          </a:bodyPr>
          <a:lstStyle/>
          <a:p>
            <a:pPr indent="0" lvl="0" marL="0" rtl="0" algn="r">
              <a:spcBef>
                <a:spcPts val="0"/>
              </a:spcBef>
              <a:spcAft>
                <a:spcPts val="0"/>
              </a:spcAft>
              <a:buNone/>
            </a:pPr>
            <a:r>
              <a:rPr lang="en-US" sz="2000">
                <a:solidFill>
                  <a:srgbClr val="FFFFFF"/>
                </a:solidFill>
                <a:latin typeface="Optimistic Display Medium"/>
                <a:ea typeface="Optimistic Display Medium"/>
                <a:cs typeface="Optimistic Display Medium"/>
                <a:sym typeface="Optimistic Display Medium"/>
              </a:rPr>
              <a:t>نسخة الاتصال العالي </a:t>
            </a:r>
            <a:endParaRPr sz="2000">
              <a:solidFill>
                <a:srgbClr val="FFFFFF"/>
              </a:solidFill>
              <a:latin typeface="Optimistic Display Medium"/>
              <a:ea typeface="Optimistic Display Medium"/>
              <a:cs typeface="Optimistic Display Medium"/>
              <a:sym typeface="Optimistic Display Medium"/>
            </a:endParaRPr>
          </a:p>
        </p:txBody>
      </p:sp>
      <p:sp>
        <p:nvSpPr>
          <p:cNvPr id="1117" name="Google Shape;1117;p81"/>
          <p:cNvSpPr txBox="1"/>
          <p:nvPr/>
        </p:nvSpPr>
        <p:spPr>
          <a:xfrm>
            <a:off x="9476152" y="2758133"/>
            <a:ext cx="1986900" cy="184800"/>
          </a:xfrm>
          <a:prstGeom prst="rect">
            <a:avLst/>
          </a:prstGeom>
          <a:noFill/>
          <a:ln>
            <a:noFill/>
          </a:ln>
        </p:spPr>
        <p:txBody>
          <a:bodyPr anchorCtr="0" anchor="t" bIns="0" lIns="0" spcFirstLastPara="1" rIns="0" wrap="square" tIns="0">
            <a:spAutoFit/>
          </a:bodyPr>
          <a:lstStyle/>
          <a:p>
            <a:pPr indent="0" lvl="0" marL="0" rtl="0" algn="r">
              <a:lnSpc>
                <a:spcPct val="125000"/>
              </a:lnSpc>
              <a:spcBef>
                <a:spcPts val="0"/>
              </a:spcBef>
              <a:spcAft>
                <a:spcPts val="700"/>
              </a:spcAft>
              <a:buNone/>
            </a:pPr>
            <a:r>
              <a:rPr b="1" lang="en-US" sz="1200">
                <a:solidFill>
                  <a:srgbClr val="4B0550"/>
                </a:solidFill>
                <a:latin typeface="Optimistic Text"/>
                <a:ea typeface="Optimistic Text"/>
                <a:cs typeface="Optimistic Text"/>
                <a:sym typeface="Optimistic Text"/>
              </a:rPr>
              <a:t>الخطوات التالية</a:t>
            </a:r>
            <a:endParaRPr b="1" sz="1200">
              <a:solidFill>
                <a:srgbClr val="4B0550"/>
              </a:solidFill>
              <a:latin typeface="Optimistic Text"/>
              <a:ea typeface="Optimistic Text"/>
              <a:cs typeface="Optimistic Text"/>
              <a:sym typeface="Optimistic Text"/>
            </a:endParaRPr>
          </a:p>
        </p:txBody>
      </p:sp>
      <p:sp>
        <p:nvSpPr>
          <p:cNvPr id="1118" name="Google Shape;1118;p81"/>
          <p:cNvSpPr/>
          <p:nvPr/>
        </p:nvSpPr>
        <p:spPr>
          <a:xfrm>
            <a:off x="6227296" y="3023117"/>
            <a:ext cx="2571300" cy="7872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19" name="Google Shape;1119;p81"/>
          <p:cNvSpPr txBox="1"/>
          <p:nvPr/>
        </p:nvSpPr>
        <p:spPr>
          <a:xfrm>
            <a:off x="6280285" y="3254605"/>
            <a:ext cx="1986900" cy="5079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اكتب 'الطلب' (Prompt) الخاص بك، مع إضافة تفاصيل إبداعية من عندك لتشكيل الصورة النهائية.</a:t>
            </a:r>
            <a:endParaRPr sz="1100">
              <a:solidFill>
                <a:srgbClr val="4B0550"/>
              </a:solidFill>
              <a:latin typeface="Optimistic Text"/>
              <a:ea typeface="Optimistic Text"/>
              <a:cs typeface="Optimistic Text"/>
              <a:sym typeface="Optimistic Text"/>
            </a:endParaRPr>
          </a:p>
        </p:txBody>
      </p:sp>
      <p:sp>
        <p:nvSpPr>
          <p:cNvPr id="1120" name="Google Shape;1120;p81"/>
          <p:cNvSpPr/>
          <p:nvPr/>
        </p:nvSpPr>
        <p:spPr>
          <a:xfrm>
            <a:off x="8891757" y="3023117"/>
            <a:ext cx="2571300" cy="7872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21" name="Google Shape;1121;p81"/>
          <p:cNvSpPr txBox="1"/>
          <p:nvPr/>
        </p:nvSpPr>
        <p:spPr>
          <a:xfrm>
            <a:off x="8951302" y="3155022"/>
            <a:ext cx="2043000" cy="3387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افتح ذكاء ميتا الاصطناعي (Meta AI) على هاتفك أو جهاز الكمبيوتر الخاص بك</a:t>
            </a:r>
            <a:endParaRPr sz="1100">
              <a:solidFill>
                <a:srgbClr val="4B0550"/>
              </a:solidFill>
              <a:latin typeface="Optimistic Text"/>
              <a:ea typeface="Optimistic Text"/>
              <a:cs typeface="Optimistic Text"/>
              <a:sym typeface="Optimistic Text"/>
            </a:endParaRPr>
          </a:p>
        </p:txBody>
      </p:sp>
      <p:sp>
        <p:nvSpPr>
          <p:cNvPr id="1122" name="Google Shape;1122;p81"/>
          <p:cNvSpPr/>
          <p:nvPr/>
        </p:nvSpPr>
        <p:spPr>
          <a:xfrm>
            <a:off x="6227296" y="4252869"/>
            <a:ext cx="2571300" cy="6288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23" name="Google Shape;1123;p81"/>
          <p:cNvSpPr/>
          <p:nvPr/>
        </p:nvSpPr>
        <p:spPr>
          <a:xfrm>
            <a:off x="8891757" y="4252869"/>
            <a:ext cx="2571300" cy="6288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24" name="Google Shape;1124;p81"/>
          <p:cNvSpPr txBox="1"/>
          <p:nvPr/>
        </p:nvSpPr>
        <p:spPr>
          <a:xfrm>
            <a:off x="6407210" y="4482667"/>
            <a:ext cx="1839000" cy="1692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هل المتحف مضاء بشكل جيد؟</a:t>
            </a:r>
            <a:endParaRPr sz="1100">
              <a:solidFill>
                <a:srgbClr val="4B0550"/>
              </a:solidFill>
              <a:latin typeface="Optimistic Text"/>
              <a:ea typeface="Optimistic Text"/>
              <a:cs typeface="Optimistic Text"/>
              <a:sym typeface="Optimistic Text"/>
            </a:endParaRPr>
          </a:p>
        </p:txBody>
      </p:sp>
      <p:sp>
        <p:nvSpPr>
          <p:cNvPr id="1125" name="Google Shape;1125;p81"/>
          <p:cNvSpPr txBox="1"/>
          <p:nvPr/>
        </p:nvSpPr>
        <p:spPr>
          <a:xfrm>
            <a:off x="9078230" y="4477399"/>
            <a:ext cx="1874700" cy="1692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هل يرتدي الطلاب زيّاً مدرسياً موحداً؟</a:t>
            </a:r>
            <a:endParaRPr sz="1100">
              <a:solidFill>
                <a:srgbClr val="4B0550"/>
              </a:solidFill>
              <a:latin typeface="Optimistic Text"/>
              <a:ea typeface="Optimistic Text"/>
              <a:cs typeface="Optimistic Text"/>
              <a:sym typeface="Optimistic Text"/>
            </a:endParaRPr>
          </a:p>
        </p:txBody>
      </p:sp>
      <p:sp>
        <p:nvSpPr>
          <p:cNvPr id="1126" name="Google Shape;1126;p81"/>
          <p:cNvSpPr/>
          <p:nvPr/>
        </p:nvSpPr>
        <p:spPr>
          <a:xfrm>
            <a:off x="8414380" y="3269597"/>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27" name="Google Shape;1127;p81"/>
          <p:cNvSpPr txBox="1"/>
          <p:nvPr/>
        </p:nvSpPr>
        <p:spPr>
          <a:xfrm>
            <a:off x="8397477" y="3316297"/>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2</a:t>
            </a:r>
            <a:endParaRPr sz="1200">
              <a:solidFill>
                <a:srgbClr val="FFFFFF"/>
              </a:solidFill>
              <a:latin typeface="Optimistic Text"/>
              <a:ea typeface="Optimistic Text"/>
              <a:cs typeface="Optimistic Text"/>
              <a:sym typeface="Optimistic Text"/>
            </a:endParaRPr>
          </a:p>
        </p:txBody>
      </p:sp>
      <p:sp>
        <p:nvSpPr>
          <p:cNvPr id="1128" name="Google Shape;1128;p81"/>
          <p:cNvSpPr/>
          <p:nvPr/>
        </p:nvSpPr>
        <p:spPr>
          <a:xfrm>
            <a:off x="11060282" y="3209705"/>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29" name="Google Shape;1129;p81"/>
          <p:cNvSpPr txBox="1"/>
          <p:nvPr/>
        </p:nvSpPr>
        <p:spPr>
          <a:xfrm>
            <a:off x="11043380" y="3256405"/>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1</a:t>
            </a:r>
            <a:endParaRPr sz="1200">
              <a:solidFill>
                <a:srgbClr val="FFFFFF"/>
              </a:solidFill>
              <a:latin typeface="Optimistic Text"/>
              <a:ea typeface="Optimistic Text"/>
              <a:cs typeface="Optimistic Text"/>
              <a:sym typeface="Optimistic Text"/>
            </a:endParaRPr>
          </a:p>
        </p:txBody>
      </p:sp>
      <p:sp>
        <p:nvSpPr>
          <p:cNvPr id="1130" name="Google Shape;1130;p81"/>
          <p:cNvSpPr/>
          <p:nvPr/>
        </p:nvSpPr>
        <p:spPr>
          <a:xfrm>
            <a:off x="8397480" y="4423415"/>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31" name="Google Shape;1131;p81"/>
          <p:cNvSpPr txBox="1"/>
          <p:nvPr/>
        </p:nvSpPr>
        <p:spPr>
          <a:xfrm>
            <a:off x="8380577" y="4470115"/>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2</a:t>
            </a:r>
            <a:endParaRPr sz="1200">
              <a:solidFill>
                <a:srgbClr val="FFFFFF"/>
              </a:solidFill>
              <a:latin typeface="Optimistic Text"/>
              <a:ea typeface="Optimistic Text"/>
              <a:cs typeface="Optimistic Text"/>
              <a:sym typeface="Optimistic Text"/>
            </a:endParaRPr>
          </a:p>
        </p:txBody>
      </p:sp>
      <p:sp>
        <p:nvSpPr>
          <p:cNvPr id="1132" name="Google Shape;1132;p81"/>
          <p:cNvSpPr/>
          <p:nvPr/>
        </p:nvSpPr>
        <p:spPr>
          <a:xfrm>
            <a:off x="11043382" y="4423415"/>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33" name="Google Shape;1133;p81"/>
          <p:cNvSpPr txBox="1"/>
          <p:nvPr/>
        </p:nvSpPr>
        <p:spPr>
          <a:xfrm>
            <a:off x="11026480" y="4470115"/>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1</a:t>
            </a:r>
            <a:endParaRPr sz="1200">
              <a:solidFill>
                <a:srgbClr val="FFFFFF"/>
              </a:solidFill>
              <a:latin typeface="Optimistic Text"/>
              <a:ea typeface="Optimistic Text"/>
              <a:cs typeface="Optimistic Text"/>
              <a:sym typeface="Optimistic Text"/>
            </a:endParaRPr>
          </a:p>
        </p:txBody>
      </p:sp>
      <p:sp>
        <p:nvSpPr>
          <p:cNvPr id="1134" name="Google Shape;1134;p81"/>
          <p:cNvSpPr/>
          <p:nvPr/>
        </p:nvSpPr>
        <p:spPr>
          <a:xfrm>
            <a:off x="8891746" y="4967666"/>
            <a:ext cx="2571300" cy="6288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35" name="Google Shape;1135;p81"/>
          <p:cNvSpPr txBox="1"/>
          <p:nvPr/>
        </p:nvSpPr>
        <p:spPr>
          <a:xfrm>
            <a:off x="9237385" y="5097367"/>
            <a:ext cx="1724700" cy="3387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ما هي الأدوات العلمية أو الاختراعات الموجودة في المتحف؟</a:t>
            </a:r>
            <a:endParaRPr sz="1100">
              <a:solidFill>
                <a:srgbClr val="4B0550"/>
              </a:solidFill>
              <a:latin typeface="Optimistic Text"/>
              <a:ea typeface="Optimistic Text"/>
              <a:cs typeface="Optimistic Text"/>
              <a:sym typeface="Optimistic Text"/>
            </a:endParaRPr>
          </a:p>
        </p:txBody>
      </p:sp>
      <p:sp>
        <p:nvSpPr>
          <p:cNvPr id="1136" name="Google Shape;1136;p81"/>
          <p:cNvSpPr/>
          <p:nvPr/>
        </p:nvSpPr>
        <p:spPr>
          <a:xfrm>
            <a:off x="11061930" y="5138210"/>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37" name="Google Shape;1137;p81"/>
          <p:cNvSpPr txBox="1"/>
          <p:nvPr/>
        </p:nvSpPr>
        <p:spPr>
          <a:xfrm>
            <a:off x="11045027" y="5184910"/>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3</a:t>
            </a:r>
            <a:endParaRPr sz="1200">
              <a:solidFill>
                <a:srgbClr val="FFFFFF"/>
              </a:solidFill>
              <a:latin typeface="Optimistic Text"/>
              <a:ea typeface="Optimistic Text"/>
              <a:cs typeface="Optimistic Text"/>
              <a:sym typeface="Optimistic Text"/>
            </a:endParaRPr>
          </a:p>
        </p:txBody>
      </p:sp>
      <p:sp>
        <p:nvSpPr>
          <p:cNvPr id="1138" name="Google Shape;1138;p81"/>
          <p:cNvSpPr txBox="1"/>
          <p:nvPr/>
        </p:nvSpPr>
        <p:spPr>
          <a:xfrm>
            <a:off x="9476152" y="3991926"/>
            <a:ext cx="1986900" cy="184800"/>
          </a:xfrm>
          <a:prstGeom prst="rect">
            <a:avLst/>
          </a:prstGeom>
          <a:noFill/>
          <a:ln>
            <a:noFill/>
          </a:ln>
        </p:spPr>
        <p:txBody>
          <a:bodyPr anchorCtr="0" anchor="t" bIns="0" lIns="0" spcFirstLastPara="1" rIns="0" wrap="square" tIns="0">
            <a:spAutoFit/>
          </a:bodyPr>
          <a:lstStyle/>
          <a:p>
            <a:pPr indent="0" lvl="0" marL="0" rtl="1" algn="r">
              <a:lnSpc>
                <a:spcPct val="125000"/>
              </a:lnSpc>
              <a:spcBef>
                <a:spcPts val="0"/>
              </a:spcBef>
              <a:spcAft>
                <a:spcPts val="700"/>
              </a:spcAft>
              <a:buNone/>
            </a:pPr>
            <a:r>
              <a:rPr b="1" lang="en-US" sz="1200">
                <a:solidFill>
                  <a:srgbClr val="4B0550"/>
                </a:solidFill>
                <a:latin typeface="Optimistic Text"/>
                <a:ea typeface="Optimistic Text"/>
                <a:cs typeface="Optimistic Text"/>
                <a:sym typeface="Optimistic Text"/>
              </a:rPr>
              <a:t>أضف تفاصيلك الخاصة</a:t>
            </a:r>
            <a:endParaRPr b="1" sz="1200">
              <a:solidFill>
                <a:srgbClr val="4B0550"/>
              </a:solidFill>
              <a:latin typeface="Optimistic Text"/>
              <a:ea typeface="Optimistic Text"/>
              <a:cs typeface="Optimistic Text"/>
              <a:sym typeface="Optimistic Text"/>
            </a:endParaRPr>
          </a:p>
        </p:txBody>
      </p:sp>
      <p:sp>
        <p:nvSpPr>
          <p:cNvPr id="1139" name="Google Shape;1139;p81"/>
          <p:cNvSpPr txBox="1"/>
          <p:nvPr/>
        </p:nvSpPr>
        <p:spPr>
          <a:xfrm>
            <a:off x="6905781" y="1866449"/>
            <a:ext cx="4806000" cy="5919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مثال على طلب (Prompt):</a:t>
            </a:r>
            <a:endParaRPr sz="1200">
              <a:solidFill>
                <a:schemeClr val="lt2"/>
              </a:solidFill>
              <a:latin typeface="Optimistic Text"/>
              <a:ea typeface="Optimistic Text"/>
              <a:cs typeface="Optimistic Text"/>
              <a:sym typeface="Optimistic Text"/>
            </a:endParaRPr>
          </a:p>
          <a:p>
            <a:pPr indent="0" lvl="0" marL="12700" marR="5080" rtl="1" algn="r">
              <a:lnSpc>
                <a:spcPct val="100000"/>
              </a:lnSpc>
              <a:spcBef>
                <a:spcPts val="820"/>
              </a:spcBef>
              <a:spcAft>
                <a:spcPts val="0"/>
              </a:spcAft>
              <a:buNone/>
            </a:pPr>
            <a:r>
              <a:rPr lang="en-US" sz="1200">
                <a:solidFill>
                  <a:schemeClr val="lt2"/>
                </a:solidFill>
                <a:latin typeface="Optimistic Text"/>
                <a:ea typeface="Optimistic Text"/>
                <a:cs typeface="Optimistic Text"/>
                <a:sym typeface="Optimistic Text"/>
              </a:rPr>
              <a:t>أنشئ صورة لطلاب في رحلة مدرسية يستكشفون متحفاً للعلوم.</a:t>
            </a:r>
            <a:endParaRPr sz="1200">
              <a:solidFill>
                <a:schemeClr val="lt2"/>
              </a:solidFill>
              <a:latin typeface="Optimistic Text"/>
              <a:ea typeface="Optimistic Text"/>
              <a:cs typeface="Optimistic Text"/>
              <a:sym typeface="Optimistic Text"/>
            </a:endParaRPr>
          </a:p>
        </p:txBody>
      </p:sp>
      <p:sp>
        <p:nvSpPr>
          <p:cNvPr id="1140" name="Google Shape;1140;p81"/>
          <p:cNvSpPr txBox="1"/>
          <p:nvPr/>
        </p:nvSpPr>
        <p:spPr>
          <a:xfrm>
            <a:off x="6108325" y="1601725"/>
            <a:ext cx="5590200" cy="220500"/>
          </a:xfrm>
          <a:prstGeom prst="rect">
            <a:avLst/>
          </a:prstGeom>
          <a:noFill/>
          <a:ln>
            <a:noFill/>
          </a:ln>
        </p:spPr>
        <p:txBody>
          <a:bodyPr anchorCtr="0" anchor="t" bIns="0" lIns="0" spcFirstLastPara="1" rIns="0" wrap="square" tIns="35550">
            <a:spAutoFit/>
          </a:bodyPr>
          <a:lstStyle/>
          <a:p>
            <a:pPr indent="0" lvl="0" marL="12700" rtl="1" algn="r">
              <a:lnSpc>
                <a:spcPct val="100000"/>
              </a:lnSpc>
              <a:spcBef>
                <a:spcPts val="160"/>
              </a:spcBef>
              <a:spcAft>
                <a:spcPts val="0"/>
              </a:spcAft>
              <a:buClr>
                <a:srgbClr val="000000"/>
              </a:buClr>
              <a:buFont typeface="Arial"/>
              <a:buNone/>
            </a:pPr>
            <a:r>
              <a:rPr lang="en-US" sz="1200">
                <a:solidFill>
                  <a:schemeClr val="lt2"/>
                </a:solidFill>
                <a:latin typeface="Optimistic Text"/>
                <a:ea typeface="Optimistic Text"/>
                <a:cs typeface="Optimistic Text"/>
                <a:sym typeface="Optimistic Text"/>
              </a:rPr>
              <a:t>استخدم ذكاء ميتا الاصطناعي (Meta AI) لتحويل أفكارك إلى صور!</a:t>
            </a:r>
            <a:endParaRPr sz="1200">
              <a:solidFill>
                <a:schemeClr val="lt2"/>
              </a:solidFill>
              <a:latin typeface="Optimistic Text"/>
              <a:ea typeface="Optimistic Text"/>
              <a:cs typeface="Optimistic Text"/>
              <a:sym typeface="Optimistic Text"/>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4" name="Shape 1144"/>
        <p:cNvGrpSpPr/>
        <p:nvPr/>
      </p:nvGrpSpPr>
      <p:grpSpPr>
        <a:xfrm>
          <a:off x="0" y="0"/>
          <a:ext cx="0" cy="0"/>
          <a:chOff x="0" y="0"/>
          <a:chExt cx="0" cy="0"/>
        </a:xfrm>
      </p:grpSpPr>
      <p:sp>
        <p:nvSpPr>
          <p:cNvPr id="1145" name="Google Shape;1145;p82"/>
          <p:cNvSpPr txBox="1"/>
          <p:nvPr/>
        </p:nvSpPr>
        <p:spPr>
          <a:xfrm>
            <a:off x="1834392" y="1178600"/>
            <a:ext cx="4598700" cy="367500"/>
          </a:xfrm>
          <a:prstGeom prst="rect">
            <a:avLst/>
          </a:prstGeom>
          <a:noFill/>
          <a:ln>
            <a:noFill/>
          </a:ln>
        </p:spPr>
        <p:txBody>
          <a:bodyPr anchorCtr="0" anchor="t" bIns="0" lIns="0" spcFirstLastPara="1" rIns="0" wrap="square" tIns="180975">
            <a:spAutoFit/>
          </a:bodyPr>
          <a:lstStyle/>
          <a:p>
            <a:pPr indent="0" lvl="0" marL="0" rtl="0" algn="r">
              <a:lnSpc>
                <a:spcPct val="100000"/>
              </a:lnSpc>
              <a:spcBef>
                <a:spcPts val="0"/>
              </a:spcBef>
              <a:spcAft>
                <a:spcPts val="0"/>
              </a:spcAft>
              <a:buNone/>
            </a:pPr>
            <a:r>
              <a:rPr b="1" lang="en-US" sz="1200">
                <a:solidFill>
                  <a:srgbClr val="FFFFFF"/>
                </a:solidFill>
                <a:latin typeface="Optimistic Text"/>
                <a:ea typeface="Optimistic Text"/>
                <a:cs typeface="Optimistic Text"/>
                <a:sym typeface="Optimistic Text"/>
              </a:rPr>
              <a:t>نشاط مع توفر اتصال ضعيف بالإنترنت</a:t>
            </a:r>
            <a:endParaRPr b="1" sz="1200">
              <a:solidFill>
                <a:srgbClr val="FFFFFF"/>
              </a:solidFill>
              <a:latin typeface="Optimistic Text"/>
              <a:ea typeface="Optimistic Text"/>
              <a:cs typeface="Optimistic Text"/>
              <a:sym typeface="Optimistic Text"/>
            </a:endParaRPr>
          </a:p>
        </p:txBody>
      </p:sp>
      <p:sp>
        <p:nvSpPr>
          <p:cNvPr id="1146" name="Google Shape;1146;p82"/>
          <p:cNvSpPr txBox="1"/>
          <p:nvPr/>
        </p:nvSpPr>
        <p:spPr>
          <a:xfrm>
            <a:off x="4803605" y="5536868"/>
            <a:ext cx="6901800" cy="3822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200">
                <a:solidFill>
                  <a:srgbClr val="FFFFFF"/>
                </a:solidFill>
                <a:latin typeface="Optimistic Text"/>
                <a:ea typeface="Optimistic Text"/>
                <a:cs typeface="Optimistic Text"/>
                <a:sym typeface="Optimistic Text"/>
              </a:rPr>
              <a:t>أنشئ نموذجك الإرشادي الخاص</a:t>
            </a:r>
            <a:endParaRPr sz="1200">
              <a:latin typeface="Optimistic Text"/>
              <a:ea typeface="Optimistic Text"/>
              <a:cs typeface="Optimistic Text"/>
              <a:sym typeface="Optimistic Text"/>
            </a:endParaRPr>
          </a:p>
          <a:p>
            <a:pPr indent="0" lvl="0" marL="12700" marR="0" rtl="0" algn="r">
              <a:lnSpc>
                <a:spcPct val="100000"/>
              </a:lnSpc>
              <a:spcBef>
                <a:spcPts val="0"/>
              </a:spcBef>
              <a:spcAft>
                <a:spcPts val="0"/>
              </a:spcAft>
              <a:buNone/>
            </a:pPr>
            <a:r>
              <a:rPr lang="en-US" sz="1200">
                <a:solidFill>
                  <a:srgbClr val="FFFFFF"/>
                </a:solidFill>
                <a:latin typeface="Optimistic Text"/>
                <a:ea typeface="Optimistic Text"/>
                <a:cs typeface="Optimistic Text"/>
                <a:sym typeface="Optimistic Text"/>
              </a:rPr>
              <a:t>على الورق، صِف صورة تود أن تطلب من الذكاء الاصطناعي أن ينشئها عن حياتك</a:t>
            </a:r>
            <a:endParaRPr sz="1200">
              <a:solidFill>
                <a:srgbClr val="FFFFFF"/>
              </a:solidFill>
              <a:latin typeface="Optimistic Text"/>
              <a:ea typeface="Optimistic Text"/>
              <a:cs typeface="Optimistic Text"/>
              <a:sym typeface="Optimistic Text"/>
            </a:endParaRPr>
          </a:p>
        </p:txBody>
      </p:sp>
      <p:sp>
        <p:nvSpPr>
          <p:cNvPr id="1147" name="Google Shape;1147;p82"/>
          <p:cNvSpPr txBox="1"/>
          <p:nvPr/>
        </p:nvSpPr>
        <p:spPr>
          <a:xfrm>
            <a:off x="3243100" y="1507836"/>
            <a:ext cx="3190200" cy="552300"/>
          </a:xfrm>
          <a:prstGeom prst="rect">
            <a:avLst/>
          </a:prstGeom>
          <a:noFill/>
          <a:ln>
            <a:noFill/>
          </a:ln>
        </p:spPr>
        <p:txBody>
          <a:bodyPr anchorCtr="0" anchor="t" bIns="0" lIns="0" spcFirstLastPara="1" rIns="0" wrap="square" tIns="180975">
            <a:spAutoFit/>
          </a:bodyPr>
          <a:lstStyle/>
          <a:p>
            <a:pPr indent="0" lvl="0" marL="12700" rtl="0" algn="r">
              <a:lnSpc>
                <a:spcPct val="100000"/>
              </a:lnSpc>
              <a:spcBef>
                <a:spcPts val="1135"/>
              </a:spcBef>
              <a:spcAft>
                <a:spcPts val="0"/>
              </a:spcAft>
              <a:buNone/>
            </a:pPr>
            <a:r>
              <a:rPr lang="en-US" sz="1200">
                <a:solidFill>
                  <a:srgbClr val="FFFFFF"/>
                </a:solidFill>
                <a:latin typeface="Optimistic Text"/>
                <a:ea typeface="Optimistic Text"/>
                <a:cs typeface="Optimistic Text"/>
                <a:sym typeface="Optimistic Text"/>
              </a:rPr>
              <a:t>ما الذي يبدو واقعيًا؟ ما الذي يبدو "غريبًا" أو "غير طبيعي"؟ ما القصة التي ترويها هذه الصورة؟</a:t>
            </a:r>
            <a:endParaRPr sz="1200">
              <a:solidFill>
                <a:srgbClr val="FFFFFF"/>
              </a:solidFill>
              <a:latin typeface="Optimistic Text"/>
              <a:ea typeface="Optimistic Text"/>
              <a:cs typeface="Optimistic Text"/>
              <a:sym typeface="Optimistic Text"/>
            </a:endParaRPr>
          </a:p>
        </p:txBody>
      </p:sp>
      <p:pic>
        <p:nvPicPr>
          <p:cNvPr id="1148" name="Google Shape;1148;p82" title="Middle E Asset 18_2.png"/>
          <p:cNvPicPr preferRelativeResize="0"/>
          <p:nvPr/>
        </p:nvPicPr>
        <p:blipFill rotWithShape="1">
          <a:blip r:embed="rId3">
            <a:alphaModFix/>
          </a:blip>
          <a:srcRect b="0" l="12537" r="12529" t="0"/>
          <a:stretch/>
        </p:blipFill>
        <p:spPr>
          <a:xfrm>
            <a:off x="8591400" y="2471163"/>
            <a:ext cx="3114000" cy="2770500"/>
          </a:xfrm>
          <a:prstGeom prst="roundRect">
            <a:avLst>
              <a:gd fmla="val 3277" name="adj"/>
            </a:avLst>
          </a:prstGeom>
          <a:noFill/>
          <a:ln cap="flat" cmpd="sng" w="9525">
            <a:solidFill>
              <a:srgbClr val="092839"/>
            </a:solidFill>
            <a:prstDash val="solid"/>
            <a:round/>
            <a:headEnd len="sm" w="sm" type="none"/>
            <a:tailEnd len="sm" w="sm" type="none"/>
          </a:ln>
        </p:spPr>
      </p:pic>
      <p:pic>
        <p:nvPicPr>
          <p:cNvPr id="1149" name="Google Shape;1149;p82" title="Middle E Asset 19_2.png"/>
          <p:cNvPicPr preferRelativeResize="0"/>
          <p:nvPr/>
        </p:nvPicPr>
        <p:blipFill rotWithShape="1">
          <a:blip r:embed="rId4">
            <a:alphaModFix/>
          </a:blip>
          <a:srcRect b="0" l="12537" r="12529" t="0"/>
          <a:stretch/>
        </p:blipFill>
        <p:spPr>
          <a:xfrm>
            <a:off x="5064663" y="2471163"/>
            <a:ext cx="3114000" cy="2770500"/>
          </a:xfrm>
          <a:prstGeom prst="roundRect">
            <a:avLst>
              <a:gd fmla="val 3277" name="adj"/>
            </a:avLst>
          </a:prstGeom>
          <a:noFill/>
          <a:ln cap="flat" cmpd="sng" w="9525">
            <a:solidFill>
              <a:srgbClr val="092839"/>
            </a:solidFill>
            <a:prstDash val="solid"/>
            <a:round/>
            <a:headEnd len="sm" w="sm" type="none"/>
            <a:tailEnd len="sm" w="sm" type="none"/>
          </a:ln>
        </p:spPr>
      </p:pic>
      <p:pic>
        <p:nvPicPr>
          <p:cNvPr id="1150" name="Google Shape;1150;p82" title="Middle E Asset 20_3.png"/>
          <p:cNvPicPr preferRelativeResize="0"/>
          <p:nvPr/>
        </p:nvPicPr>
        <p:blipFill rotWithShape="1">
          <a:blip r:embed="rId5">
            <a:alphaModFix/>
          </a:blip>
          <a:srcRect b="9138" l="2282" r="33430" t="5062"/>
          <a:stretch/>
        </p:blipFill>
        <p:spPr>
          <a:xfrm>
            <a:off x="1537938" y="2471175"/>
            <a:ext cx="3114000" cy="2770500"/>
          </a:xfrm>
          <a:prstGeom prst="roundRect">
            <a:avLst>
              <a:gd fmla="val 3277" name="adj"/>
            </a:avLst>
          </a:prstGeom>
          <a:noFill/>
          <a:ln cap="flat" cmpd="sng" w="9525">
            <a:solidFill>
              <a:srgbClr val="092839"/>
            </a:solidFill>
            <a:prstDash val="solid"/>
            <a:round/>
            <a:headEnd len="sm" w="sm" type="none"/>
            <a:tailEnd len="sm" w="sm" type="none"/>
          </a:ln>
        </p:spPr>
      </p:pic>
      <p:sp>
        <p:nvSpPr>
          <p:cNvPr id="1151" name="Google Shape;1151;p82"/>
          <p:cNvSpPr txBox="1"/>
          <p:nvPr/>
        </p:nvSpPr>
        <p:spPr>
          <a:xfrm>
            <a:off x="6390825" y="892700"/>
            <a:ext cx="5314800" cy="1244100"/>
          </a:xfrm>
          <a:prstGeom prst="rect">
            <a:avLst/>
          </a:prstGeom>
          <a:noFill/>
          <a:ln>
            <a:noFill/>
          </a:ln>
        </p:spPr>
        <p:txBody>
          <a:bodyPr anchorCtr="0" anchor="t" bIns="0" lIns="0" spcFirstLastPara="1" rIns="0" wrap="square" tIns="12700">
            <a:spAutoFit/>
          </a:bodyPr>
          <a:lstStyle/>
          <a:p>
            <a:pPr indent="0" lvl="0" marL="12700" rtl="1" algn="r">
              <a:spcBef>
                <a:spcPts val="0"/>
              </a:spcBef>
              <a:spcAft>
                <a:spcPts val="0"/>
              </a:spcAft>
              <a:buNone/>
            </a:pPr>
            <a:r>
              <a:rPr b="1" lang="en-US" sz="4000">
                <a:solidFill>
                  <a:srgbClr val="FFFFFF"/>
                </a:solidFill>
                <a:latin typeface="Optimistic Display"/>
                <a:ea typeface="Optimistic Display"/>
                <a:cs typeface="Optimistic Display"/>
                <a:sym typeface="Optimistic Display"/>
              </a:rPr>
              <a:t>إنشاء الصور باستخدام الذكاء الاصطناعي</a:t>
            </a:r>
            <a:endParaRPr b="1" sz="4000">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5" name="Shape 1155"/>
        <p:cNvGrpSpPr/>
        <p:nvPr/>
      </p:nvGrpSpPr>
      <p:grpSpPr>
        <a:xfrm>
          <a:off x="0" y="0"/>
          <a:ext cx="0" cy="0"/>
          <a:chOff x="0" y="0"/>
          <a:chExt cx="0" cy="0"/>
        </a:xfrm>
      </p:grpSpPr>
      <p:sp>
        <p:nvSpPr>
          <p:cNvPr id="1156" name="Google Shape;1156;p83"/>
          <p:cNvSpPr/>
          <p:nvPr/>
        </p:nvSpPr>
        <p:spPr>
          <a:xfrm>
            <a:off x="4678350" y="745733"/>
            <a:ext cx="2828700" cy="1387800"/>
          </a:xfrm>
          <a:prstGeom prst="roundRect">
            <a:avLst>
              <a:gd fmla="val 18897"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57" name="Google Shape;1157;p83"/>
          <p:cNvSpPr txBox="1"/>
          <p:nvPr/>
        </p:nvSpPr>
        <p:spPr>
          <a:xfrm>
            <a:off x="5822358" y="982033"/>
            <a:ext cx="1272900" cy="307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2000">
                <a:solidFill>
                  <a:srgbClr val="4B0550"/>
                </a:solidFill>
                <a:latin typeface="Optimistic Text"/>
                <a:ea typeface="Optimistic Text"/>
                <a:cs typeface="Optimistic Text"/>
                <a:sym typeface="Optimistic Text"/>
              </a:rPr>
              <a:t>نشاط</a:t>
            </a:r>
            <a:endParaRPr b="1" sz="2000">
              <a:solidFill>
                <a:srgbClr val="4B0550"/>
              </a:solidFill>
              <a:latin typeface="Optimistic Text"/>
              <a:ea typeface="Optimistic Text"/>
              <a:cs typeface="Optimistic Text"/>
              <a:sym typeface="Optimistic Text"/>
            </a:endParaRPr>
          </a:p>
        </p:txBody>
      </p:sp>
      <p:pic>
        <p:nvPicPr>
          <p:cNvPr id="1158" name="Google Shape;1158;p83" title="Asset 55.png"/>
          <p:cNvPicPr preferRelativeResize="0"/>
          <p:nvPr/>
        </p:nvPicPr>
        <p:blipFill rotWithShape="1">
          <a:blip r:embed="rId3">
            <a:alphaModFix/>
          </a:blip>
          <a:srcRect b="0" l="0" r="0" t="0"/>
          <a:stretch/>
        </p:blipFill>
        <p:spPr>
          <a:xfrm>
            <a:off x="5110592" y="893517"/>
            <a:ext cx="484833" cy="484833"/>
          </a:xfrm>
          <a:prstGeom prst="rect">
            <a:avLst/>
          </a:prstGeom>
          <a:noFill/>
          <a:ln>
            <a:noFill/>
          </a:ln>
        </p:spPr>
      </p:pic>
      <p:sp>
        <p:nvSpPr>
          <p:cNvPr id="1159" name="Google Shape;1159;p83"/>
          <p:cNvSpPr/>
          <p:nvPr/>
        </p:nvSpPr>
        <p:spPr>
          <a:xfrm>
            <a:off x="3067897" y="1602816"/>
            <a:ext cx="6494100" cy="37797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60" name="Google Shape;1160;p83"/>
          <p:cNvSpPr/>
          <p:nvPr/>
        </p:nvSpPr>
        <p:spPr>
          <a:xfrm>
            <a:off x="2944767" y="1475383"/>
            <a:ext cx="6494100" cy="37797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61" name="Google Shape;1161;p83"/>
          <p:cNvSpPr txBox="1"/>
          <p:nvPr/>
        </p:nvSpPr>
        <p:spPr>
          <a:xfrm>
            <a:off x="3070925" y="3285271"/>
            <a:ext cx="6241800" cy="1662300"/>
          </a:xfrm>
          <a:prstGeom prst="rect">
            <a:avLst/>
          </a:prstGeom>
          <a:noFill/>
          <a:ln>
            <a:noFill/>
          </a:ln>
        </p:spPr>
        <p:txBody>
          <a:bodyPr anchorCtr="0" anchor="t" bIns="0" lIns="0" spcFirstLastPara="1" rIns="0" wrap="square" tIns="0">
            <a:spAutoFit/>
          </a:bodyPr>
          <a:lstStyle/>
          <a:p>
            <a:pPr indent="0" lvl="0" marL="0" rtl="1" algn="ctr">
              <a:lnSpc>
                <a:spcPct val="90000"/>
              </a:lnSpc>
              <a:spcBef>
                <a:spcPts val="0"/>
              </a:spcBef>
              <a:spcAft>
                <a:spcPts val="0"/>
              </a:spcAft>
              <a:buNone/>
            </a:pPr>
            <a:r>
              <a:rPr b="1" lang="en-US" sz="4000">
                <a:solidFill>
                  <a:srgbClr val="4B0550"/>
                </a:solidFill>
                <a:latin typeface="Optimistic Display"/>
                <a:ea typeface="Optimistic Display"/>
                <a:cs typeface="Optimistic Display"/>
                <a:sym typeface="Optimistic Display"/>
              </a:rPr>
              <a:t>إنشاء مقاطع فيديو باستخدام النصوص عبر ذكاء ميتا الاصطناعي (Meta AI)</a:t>
            </a:r>
            <a:endParaRPr b="1" sz="4000">
              <a:solidFill>
                <a:srgbClr val="4B0550"/>
              </a:solidFill>
              <a:latin typeface="Optimistic Display"/>
              <a:ea typeface="Optimistic Display"/>
              <a:cs typeface="Optimistic Display"/>
              <a:sym typeface="Optimistic Display"/>
            </a:endParaRPr>
          </a:p>
        </p:txBody>
      </p:sp>
      <p:sp>
        <p:nvSpPr>
          <p:cNvPr id="1162" name="Google Shape;1162;p83"/>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1163" name="Google Shape;1163;p83" title="Asset 107.png"/>
          <p:cNvPicPr preferRelativeResize="0"/>
          <p:nvPr/>
        </p:nvPicPr>
        <p:blipFill>
          <a:blip r:embed="rId4">
            <a:alphaModFix/>
          </a:blip>
          <a:stretch>
            <a:fillRect/>
          </a:stretch>
        </p:blipFill>
        <p:spPr>
          <a:xfrm>
            <a:off x="5716800" y="2285994"/>
            <a:ext cx="758399" cy="487417"/>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7" name="Shape 1167"/>
        <p:cNvGrpSpPr/>
        <p:nvPr/>
      </p:nvGrpSpPr>
      <p:grpSpPr>
        <a:xfrm>
          <a:off x="0" y="0"/>
          <a:ext cx="0" cy="0"/>
          <a:chOff x="0" y="0"/>
          <a:chExt cx="0" cy="0"/>
        </a:xfrm>
      </p:grpSpPr>
      <p:sp>
        <p:nvSpPr>
          <p:cNvPr id="1168" name="Google Shape;1168;p84"/>
          <p:cNvSpPr txBox="1"/>
          <p:nvPr/>
        </p:nvSpPr>
        <p:spPr>
          <a:xfrm>
            <a:off x="469400" y="466733"/>
            <a:ext cx="1874700" cy="2067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US" sz="600">
                <a:solidFill>
                  <a:srgbClr val="4B0550"/>
                </a:solidFill>
                <a:latin typeface="Optimistic Display"/>
                <a:ea typeface="Optimistic Display"/>
                <a:cs typeface="Optimistic Display"/>
                <a:sym typeface="Optimistic Display"/>
              </a:rPr>
              <a:t>HANDS-ON AI CREATION</a:t>
            </a:r>
            <a:endParaRPr b="1" sz="600">
              <a:solidFill>
                <a:srgbClr val="4B0550"/>
              </a:solidFill>
              <a:latin typeface="Optimistic Display"/>
              <a:ea typeface="Optimistic Display"/>
              <a:cs typeface="Optimistic Display"/>
              <a:sym typeface="Optimistic Display"/>
            </a:endParaRPr>
          </a:p>
        </p:txBody>
      </p:sp>
      <p:sp>
        <p:nvSpPr>
          <p:cNvPr id="1169" name="Google Shape;1169;p84"/>
          <p:cNvSpPr/>
          <p:nvPr/>
        </p:nvSpPr>
        <p:spPr>
          <a:xfrm>
            <a:off x="6153271" y="2437800"/>
            <a:ext cx="5567700" cy="3317100"/>
          </a:xfrm>
          <a:prstGeom prst="roundRect">
            <a:avLst>
              <a:gd fmla="val 7575"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70" name="Google Shape;1170;p84"/>
          <p:cNvSpPr/>
          <p:nvPr/>
        </p:nvSpPr>
        <p:spPr>
          <a:xfrm>
            <a:off x="6051671" y="2293050"/>
            <a:ext cx="5567700" cy="3317100"/>
          </a:xfrm>
          <a:prstGeom prst="roundRect">
            <a:avLst>
              <a:gd fmla="val 7575" name="adj"/>
            </a:avLst>
          </a:prstGeom>
          <a:solidFill>
            <a:srgbClr val="EF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71" name="Google Shape;1171;p84"/>
          <p:cNvSpPr txBox="1"/>
          <p:nvPr/>
        </p:nvSpPr>
        <p:spPr>
          <a:xfrm>
            <a:off x="7552921" y="-620800"/>
            <a:ext cx="4172100" cy="1713000"/>
          </a:xfrm>
          <a:prstGeom prst="rect">
            <a:avLst/>
          </a:prstGeom>
          <a:noFill/>
          <a:ln>
            <a:noFill/>
          </a:ln>
        </p:spPr>
        <p:txBody>
          <a:bodyPr anchorCtr="0" anchor="b" bIns="0" lIns="0" spcFirstLastPara="1" rIns="0" wrap="square" tIns="0">
            <a:noAutofit/>
          </a:bodyPr>
          <a:lstStyle/>
          <a:p>
            <a:pPr indent="0" lvl="0" marL="0" rtl="0" algn="r">
              <a:spcBef>
                <a:spcPts val="0"/>
              </a:spcBef>
              <a:spcAft>
                <a:spcPts val="0"/>
              </a:spcAft>
              <a:buNone/>
            </a:pPr>
            <a:r>
              <a:rPr lang="en-US" sz="2000">
                <a:solidFill>
                  <a:srgbClr val="FFFFFF"/>
                </a:solidFill>
                <a:latin typeface="Optimistic Display Medium"/>
                <a:ea typeface="Optimistic Display Medium"/>
                <a:cs typeface="Optimistic Display Medium"/>
                <a:sym typeface="Optimistic Display Medium"/>
              </a:rPr>
              <a:t>نسخة الاتصال العالي </a:t>
            </a:r>
            <a:endParaRPr sz="2000">
              <a:solidFill>
                <a:srgbClr val="FFFFFF"/>
              </a:solidFill>
              <a:latin typeface="Optimistic Display Medium"/>
              <a:ea typeface="Optimistic Display Medium"/>
              <a:cs typeface="Optimistic Display Medium"/>
              <a:sym typeface="Optimistic Display Medium"/>
            </a:endParaRPr>
          </a:p>
        </p:txBody>
      </p:sp>
      <p:sp>
        <p:nvSpPr>
          <p:cNvPr id="1172" name="Google Shape;1172;p84"/>
          <p:cNvSpPr txBox="1"/>
          <p:nvPr/>
        </p:nvSpPr>
        <p:spPr>
          <a:xfrm>
            <a:off x="9476152" y="2605733"/>
            <a:ext cx="1986900" cy="184800"/>
          </a:xfrm>
          <a:prstGeom prst="rect">
            <a:avLst/>
          </a:prstGeom>
          <a:noFill/>
          <a:ln>
            <a:noFill/>
          </a:ln>
        </p:spPr>
        <p:txBody>
          <a:bodyPr anchorCtr="0" anchor="t" bIns="0" lIns="0" spcFirstLastPara="1" rIns="0" wrap="square" tIns="0">
            <a:spAutoFit/>
          </a:bodyPr>
          <a:lstStyle/>
          <a:p>
            <a:pPr indent="0" lvl="0" marL="0" rtl="0" algn="r">
              <a:lnSpc>
                <a:spcPct val="125000"/>
              </a:lnSpc>
              <a:spcBef>
                <a:spcPts val="0"/>
              </a:spcBef>
              <a:spcAft>
                <a:spcPts val="700"/>
              </a:spcAft>
              <a:buNone/>
            </a:pPr>
            <a:r>
              <a:rPr b="1" lang="en-US" sz="1200">
                <a:solidFill>
                  <a:srgbClr val="4B0550"/>
                </a:solidFill>
                <a:latin typeface="Optimistic Text"/>
                <a:ea typeface="Optimistic Text"/>
                <a:cs typeface="Optimistic Text"/>
                <a:sym typeface="Optimistic Text"/>
              </a:rPr>
              <a:t>الخطوات التالية</a:t>
            </a:r>
            <a:endParaRPr b="1" sz="1200">
              <a:solidFill>
                <a:srgbClr val="4B0550"/>
              </a:solidFill>
              <a:latin typeface="Optimistic Text"/>
              <a:ea typeface="Optimistic Text"/>
              <a:cs typeface="Optimistic Text"/>
              <a:sym typeface="Optimistic Text"/>
            </a:endParaRPr>
          </a:p>
        </p:txBody>
      </p:sp>
      <p:sp>
        <p:nvSpPr>
          <p:cNvPr id="1173" name="Google Shape;1173;p84"/>
          <p:cNvSpPr/>
          <p:nvPr/>
        </p:nvSpPr>
        <p:spPr>
          <a:xfrm>
            <a:off x="6227300" y="2870724"/>
            <a:ext cx="2571300" cy="6723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74" name="Google Shape;1174;p84"/>
          <p:cNvSpPr txBox="1"/>
          <p:nvPr/>
        </p:nvSpPr>
        <p:spPr>
          <a:xfrm>
            <a:off x="6280285" y="3102205"/>
            <a:ext cx="1986900" cy="1692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انتقل إلى علامة التبويب 'إنشاء'</a:t>
            </a:r>
            <a:endParaRPr sz="1100">
              <a:solidFill>
                <a:srgbClr val="4B0550"/>
              </a:solidFill>
              <a:latin typeface="Optimistic Text"/>
              <a:ea typeface="Optimistic Text"/>
              <a:cs typeface="Optimistic Text"/>
              <a:sym typeface="Optimistic Text"/>
            </a:endParaRPr>
          </a:p>
        </p:txBody>
      </p:sp>
      <p:sp>
        <p:nvSpPr>
          <p:cNvPr id="1175" name="Google Shape;1175;p84"/>
          <p:cNvSpPr/>
          <p:nvPr/>
        </p:nvSpPr>
        <p:spPr>
          <a:xfrm>
            <a:off x="8891755" y="2870724"/>
            <a:ext cx="2571300" cy="6723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76" name="Google Shape;1176;p84"/>
          <p:cNvSpPr txBox="1"/>
          <p:nvPr/>
        </p:nvSpPr>
        <p:spPr>
          <a:xfrm>
            <a:off x="8951302" y="3002622"/>
            <a:ext cx="2043000" cy="3387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افتح ذكاء ميتا الاصطناعي (Meta AI) على هاتفك أو جهاز الكمبيوتر الخاص بك</a:t>
            </a:r>
            <a:endParaRPr sz="1100">
              <a:solidFill>
                <a:srgbClr val="4B0550"/>
              </a:solidFill>
              <a:latin typeface="Optimistic Text"/>
              <a:ea typeface="Optimistic Text"/>
              <a:cs typeface="Optimistic Text"/>
              <a:sym typeface="Optimistic Text"/>
            </a:endParaRPr>
          </a:p>
        </p:txBody>
      </p:sp>
      <p:sp>
        <p:nvSpPr>
          <p:cNvPr id="1177" name="Google Shape;1177;p84"/>
          <p:cNvSpPr/>
          <p:nvPr/>
        </p:nvSpPr>
        <p:spPr>
          <a:xfrm>
            <a:off x="6227300" y="3651953"/>
            <a:ext cx="2571300" cy="8322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78" name="Google Shape;1178;p84"/>
          <p:cNvSpPr/>
          <p:nvPr/>
        </p:nvSpPr>
        <p:spPr>
          <a:xfrm>
            <a:off x="8891755" y="3651953"/>
            <a:ext cx="2571300" cy="8322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79" name="Google Shape;1179;p84"/>
          <p:cNvSpPr txBox="1"/>
          <p:nvPr/>
        </p:nvSpPr>
        <p:spPr>
          <a:xfrm>
            <a:off x="6407210" y="3881738"/>
            <a:ext cx="1839000" cy="1692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غيّر مخرجات البحث إلى فيديو</a:t>
            </a:r>
            <a:endParaRPr sz="1100">
              <a:solidFill>
                <a:srgbClr val="4B0550"/>
              </a:solidFill>
              <a:latin typeface="Optimistic Text"/>
              <a:ea typeface="Optimistic Text"/>
              <a:cs typeface="Optimistic Text"/>
              <a:sym typeface="Optimistic Text"/>
            </a:endParaRPr>
          </a:p>
        </p:txBody>
      </p:sp>
      <p:sp>
        <p:nvSpPr>
          <p:cNvPr id="1180" name="Google Shape;1180;p84"/>
          <p:cNvSpPr txBox="1"/>
          <p:nvPr/>
        </p:nvSpPr>
        <p:spPr>
          <a:xfrm>
            <a:off x="9078230" y="3876470"/>
            <a:ext cx="1874700" cy="5079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اكتب 'الطلب' (Prompt) الخاص بك، وأضف أي تفاصيل محددة ترغب في رؤيتها في الفيديو النهائي</a:t>
            </a:r>
            <a:endParaRPr sz="1100">
              <a:solidFill>
                <a:srgbClr val="4B0550"/>
              </a:solidFill>
              <a:latin typeface="Optimistic Text"/>
              <a:ea typeface="Optimistic Text"/>
              <a:cs typeface="Optimistic Text"/>
              <a:sym typeface="Optimistic Text"/>
            </a:endParaRPr>
          </a:p>
        </p:txBody>
      </p:sp>
      <p:sp>
        <p:nvSpPr>
          <p:cNvPr id="1181" name="Google Shape;1181;p84"/>
          <p:cNvSpPr/>
          <p:nvPr/>
        </p:nvSpPr>
        <p:spPr>
          <a:xfrm>
            <a:off x="8414380" y="3117197"/>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82" name="Google Shape;1182;p84"/>
          <p:cNvSpPr txBox="1"/>
          <p:nvPr/>
        </p:nvSpPr>
        <p:spPr>
          <a:xfrm>
            <a:off x="8397477" y="3163897"/>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2</a:t>
            </a:r>
            <a:endParaRPr sz="1200">
              <a:solidFill>
                <a:srgbClr val="FFFFFF"/>
              </a:solidFill>
              <a:latin typeface="Optimistic Text"/>
              <a:ea typeface="Optimistic Text"/>
              <a:cs typeface="Optimistic Text"/>
              <a:sym typeface="Optimistic Text"/>
            </a:endParaRPr>
          </a:p>
        </p:txBody>
      </p:sp>
      <p:sp>
        <p:nvSpPr>
          <p:cNvPr id="1183" name="Google Shape;1183;p84"/>
          <p:cNvSpPr/>
          <p:nvPr/>
        </p:nvSpPr>
        <p:spPr>
          <a:xfrm>
            <a:off x="11060282" y="3057305"/>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84" name="Google Shape;1184;p84"/>
          <p:cNvSpPr txBox="1"/>
          <p:nvPr/>
        </p:nvSpPr>
        <p:spPr>
          <a:xfrm>
            <a:off x="11043380" y="3104005"/>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1</a:t>
            </a:r>
            <a:endParaRPr sz="1200">
              <a:solidFill>
                <a:srgbClr val="FFFFFF"/>
              </a:solidFill>
              <a:latin typeface="Optimistic Text"/>
              <a:ea typeface="Optimistic Text"/>
              <a:cs typeface="Optimistic Text"/>
              <a:sym typeface="Optimistic Text"/>
            </a:endParaRPr>
          </a:p>
        </p:txBody>
      </p:sp>
      <p:sp>
        <p:nvSpPr>
          <p:cNvPr id="1185" name="Google Shape;1185;p84"/>
          <p:cNvSpPr/>
          <p:nvPr/>
        </p:nvSpPr>
        <p:spPr>
          <a:xfrm>
            <a:off x="8397480" y="3822487"/>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86" name="Google Shape;1186;p84"/>
          <p:cNvSpPr txBox="1"/>
          <p:nvPr/>
        </p:nvSpPr>
        <p:spPr>
          <a:xfrm>
            <a:off x="8380577" y="3869187"/>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4</a:t>
            </a:r>
            <a:endParaRPr sz="1200">
              <a:solidFill>
                <a:srgbClr val="FFFFFF"/>
              </a:solidFill>
              <a:latin typeface="Optimistic Text"/>
              <a:ea typeface="Optimistic Text"/>
              <a:cs typeface="Optimistic Text"/>
              <a:sym typeface="Optimistic Text"/>
            </a:endParaRPr>
          </a:p>
        </p:txBody>
      </p:sp>
      <p:sp>
        <p:nvSpPr>
          <p:cNvPr id="1187" name="Google Shape;1187;p84"/>
          <p:cNvSpPr/>
          <p:nvPr/>
        </p:nvSpPr>
        <p:spPr>
          <a:xfrm>
            <a:off x="11043382" y="3822487"/>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88" name="Google Shape;1188;p84"/>
          <p:cNvSpPr txBox="1"/>
          <p:nvPr/>
        </p:nvSpPr>
        <p:spPr>
          <a:xfrm>
            <a:off x="11026480" y="3869187"/>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3</a:t>
            </a:r>
            <a:endParaRPr sz="1200">
              <a:solidFill>
                <a:srgbClr val="FFFFFF"/>
              </a:solidFill>
              <a:latin typeface="Optimistic Text"/>
              <a:ea typeface="Optimistic Text"/>
              <a:cs typeface="Optimistic Text"/>
              <a:sym typeface="Optimistic Text"/>
            </a:endParaRPr>
          </a:p>
        </p:txBody>
      </p:sp>
      <p:sp>
        <p:nvSpPr>
          <p:cNvPr id="1189" name="Google Shape;1189;p84"/>
          <p:cNvSpPr/>
          <p:nvPr/>
        </p:nvSpPr>
        <p:spPr>
          <a:xfrm>
            <a:off x="8891746" y="4593066"/>
            <a:ext cx="2571300" cy="628800"/>
          </a:xfrm>
          <a:prstGeom prst="roundRect">
            <a:avLst>
              <a:gd fmla="val 16667"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190" name="Google Shape;1190;p84"/>
          <p:cNvSpPr txBox="1"/>
          <p:nvPr/>
        </p:nvSpPr>
        <p:spPr>
          <a:xfrm>
            <a:off x="9237385" y="4722767"/>
            <a:ext cx="1724700" cy="338700"/>
          </a:xfrm>
          <a:prstGeom prst="rect">
            <a:avLst/>
          </a:prstGeom>
          <a:noFill/>
          <a:ln>
            <a:noFill/>
          </a:ln>
        </p:spPr>
        <p:txBody>
          <a:bodyPr anchorCtr="0" anchor="t" bIns="0" lIns="0" spcFirstLastPara="1" rIns="0" wrap="square" tIns="0">
            <a:spAutoFit/>
          </a:bodyPr>
          <a:lstStyle/>
          <a:p>
            <a:pPr indent="0" lvl="0" marL="0" rtl="1" algn="r">
              <a:spcBef>
                <a:spcPts val="0"/>
              </a:spcBef>
              <a:spcAft>
                <a:spcPts val="700"/>
              </a:spcAft>
              <a:buNone/>
            </a:pPr>
            <a:r>
              <a:rPr lang="en-US" sz="1100">
                <a:solidFill>
                  <a:srgbClr val="4B0550"/>
                </a:solidFill>
                <a:latin typeface="Optimistic Text"/>
                <a:ea typeface="Optimistic Text"/>
                <a:cs typeface="Optimistic Text"/>
                <a:sym typeface="Optimistic Text"/>
              </a:rPr>
              <a:t>اضغط على زر الإدخال وشاهد الفيديو الخاص بك وهو يتم إنشاؤه.</a:t>
            </a:r>
            <a:endParaRPr sz="1100">
              <a:solidFill>
                <a:srgbClr val="4B0550"/>
              </a:solidFill>
              <a:latin typeface="Optimistic Text"/>
              <a:ea typeface="Optimistic Text"/>
              <a:cs typeface="Optimistic Text"/>
              <a:sym typeface="Optimistic Text"/>
            </a:endParaRPr>
          </a:p>
        </p:txBody>
      </p:sp>
      <p:sp>
        <p:nvSpPr>
          <p:cNvPr id="1191" name="Google Shape;1191;p84"/>
          <p:cNvSpPr/>
          <p:nvPr/>
        </p:nvSpPr>
        <p:spPr>
          <a:xfrm>
            <a:off x="11061930" y="4763610"/>
            <a:ext cx="278100" cy="278100"/>
          </a:xfrm>
          <a:prstGeom prst="ellipse">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latin typeface="Optimistic Text"/>
              <a:ea typeface="Optimistic Text"/>
              <a:cs typeface="Optimistic Text"/>
              <a:sym typeface="Optimistic Text"/>
            </a:endParaRPr>
          </a:p>
        </p:txBody>
      </p:sp>
      <p:sp>
        <p:nvSpPr>
          <p:cNvPr id="1192" name="Google Shape;1192;p84"/>
          <p:cNvSpPr txBox="1"/>
          <p:nvPr/>
        </p:nvSpPr>
        <p:spPr>
          <a:xfrm>
            <a:off x="11045027" y="4810310"/>
            <a:ext cx="312000" cy="1848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700"/>
              </a:spcAft>
              <a:buNone/>
            </a:pPr>
            <a:r>
              <a:rPr b="1" lang="en-US" sz="1200">
                <a:solidFill>
                  <a:srgbClr val="FFFFFF"/>
                </a:solidFill>
                <a:latin typeface="Optimistic Text"/>
                <a:ea typeface="Optimistic Text"/>
                <a:cs typeface="Optimistic Text"/>
                <a:sym typeface="Optimistic Text"/>
              </a:rPr>
              <a:t>5</a:t>
            </a:r>
            <a:endParaRPr sz="1200">
              <a:solidFill>
                <a:srgbClr val="FFFFFF"/>
              </a:solidFill>
              <a:latin typeface="Optimistic Text"/>
              <a:ea typeface="Optimistic Text"/>
              <a:cs typeface="Optimistic Text"/>
              <a:sym typeface="Optimistic Text"/>
            </a:endParaRPr>
          </a:p>
        </p:txBody>
      </p:sp>
      <p:sp>
        <p:nvSpPr>
          <p:cNvPr id="1193" name="Google Shape;1193;p84"/>
          <p:cNvSpPr txBox="1"/>
          <p:nvPr/>
        </p:nvSpPr>
        <p:spPr>
          <a:xfrm>
            <a:off x="6905781" y="1485449"/>
            <a:ext cx="4806000" cy="591900"/>
          </a:xfrm>
          <a:prstGeom prst="rect">
            <a:avLst/>
          </a:prstGeom>
          <a:noFill/>
          <a:ln>
            <a:noFill/>
          </a:ln>
        </p:spPr>
        <p:txBody>
          <a:bodyPr anchorCtr="0" anchor="t" bIns="0" lIns="0" spcFirstLastPara="1" rIns="0" wrap="square" tIns="116200">
            <a:spAutoFit/>
          </a:bodyPr>
          <a:lstStyle/>
          <a:p>
            <a:pPr indent="0" lvl="0" marL="12700" marR="5080" rtl="1" algn="r">
              <a:lnSpc>
                <a:spcPct val="100000"/>
              </a:lnSpc>
              <a:spcBef>
                <a:spcPts val="820"/>
              </a:spcBef>
              <a:spcAft>
                <a:spcPts val="0"/>
              </a:spcAft>
              <a:buNone/>
            </a:pPr>
            <a:r>
              <a:rPr b="1" lang="en-US" sz="1200">
                <a:solidFill>
                  <a:schemeClr val="lt2"/>
                </a:solidFill>
                <a:latin typeface="Optimistic Text"/>
                <a:ea typeface="Optimistic Text"/>
                <a:cs typeface="Optimistic Text"/>
                <a:sym typeface="Optimistic Text"/>
              </a:rPr>
              <a:t>مثال على طلب (Prompt):</a:t>
            </a:r>
            <a:endParaRPr b="1" sz="1200">
              <a:solidFill>
                <a:schemeClr val="lt2"/>
              </a:solidFill>
              <a:latin typeface="Optimistic Text"/>
              <a:ea typeface="Optimistic Text"/>
              <a:cs typeface="Optimistic Text"/>
              <a:sym typeface="Optimistic Text"/>
            </a:endParaRPr>
          </a:p>
          <a:p>
            <a:pPr indent="0" lvl="0" marL="12700" marR="5080" rtl="1" algn="r">
              <a:lnSpc>
                <a:spcPct val="100000"/>
              </a:lnSpc>
              <a:spcBef>
                <a:spcPts val="820"/>
              </a:spcBef>
              <a:spcAft>
                <a:spcPts val="0"/>
              </a:spcAft>
              <a:buNone/>
            </a:pPr>
            <a:r>
              <a:rPr b="1" lang="en-US" sz="1200">
                <a:solidFill>
                  <a:schemeClr val="lt2"/>
                </a:solidFill>
                <a:latin typeface="Optimistic Text"/>
                <a:ea typeface="Optimistic Text"/>
                <a:cs typeface="Optimistic Text"/>
                <a:sym typeface="Optimistic Text"/>
              </a:rPr>
              <a:t>أنشئ مقطع فيديو قصير لسوق في مدينة بـالشرق الأوسط.</a:t>
            </a:r>
            <a:endParaRPr b="1" sz="1200">
              <a:solidFill>
                <a:schemeClr val="lt2"/>
              </a:solidFill>
              <a:latin typeface="Optimistic Text"/>
              <a:ea typeface="Optimistic Text"/>
              <a:cs typeface="Optimistic Text"/>
              <a:sym typeface="Optimistic Text"/>
            </a:endParaRPr>
          </a:p>
        </p:txBody>
      </p:sp>
      <p:sp>
        <p:nvSpPr>
          <p:cNvPr id="1194" name="Google Shape;1194;p84"/>
          <p:cNvSpPr txBox="1"/>
          <p:nvPr/>
        </p:nvSpPr>
        <p:spPr>
          <a:xfrm>
            <a:off x="6108325" y="1220725"/>
            <a:ext cx="5590200" cy="220500"/>
          </a:xfrm>
          <a:prstGeom prst="rect">
            <a:avLst/>
          </a:prstGeom>
          <a:noFill/>
          <a:ln>
            <a:noFill/>
          </a:ln>
        </p:spPr>
        <p:txBody>
          <a:bodyPr anchorCtr="0" anchor="t" bIns="0" lIns="0" spcFirstLastPara="1" rIns="0" wrap="square" tIns="35550">
            <a:spAutoFit/>
          </a:bodyPr>
          <a:lstStyle/>
          <a:p>
            <a:pPr indent="0" lvl="0" marL="12700" rtl="1" algn="r">
              <a:lnSpc>
                <a:spcPct val="100000"/>
              </a:lnSpc>
              <a:spcBef>
                <a:spcPts val="160"/>
              </a:spcBef>
              <a:spcAft>
                <a:spcPts val="0"/>
              </a:spcAft>
              <a:buClr>
                <a:srgbClr val="000000"/>
              </a:buClr>
              <a:buFont typeface="Arial"/>
              <a:buNone/>
            </a:pPr>
            <a:r>
              <a:rPr lang="en-US" sz="1200">
                <a:solidFill>
                  <a:schemeClr val="lt2"/>
                </a:solidFill>
                <a:latin typeface="Optimistic Text"/>
                <a:ea typeface="Optimistic Text"/>
                <a:cs typeface="Optimistic Text"/>
                <a:sym typeface="Optimistic Text"/>
              </a:rPr>
              <a:t>"سنستخدم ذكاء ميتا الاصطناعي (Meta AI) لإنشاء مقطع فيديو قصير باستخدام الوصف النصي فقط."</a:t>
            </a:r>
            <a:endParaRPr sz="1200">
              <a:solidFill>
                <a:schemeClr val="lt2"/>
              </a:solidFill>
              <a:latin typeface="Optimistic Text"/>
              <a:ea typeface="Optimistic Text"/>
              <a:cs typeface="Optimistic Text"/>
              <a:sym typeface="Optimistic Text"/>
            </a:endParaRPr>
          </a:p>
        </p:txBody>
      </p:sp>
      <p:pic>
        <p:nvPicPr>
          <p:cNvPr id="1195" name="Google Shape;1195;p84"/>
          <p:cNvPicPr preferRelativeResize="0"/>
          <p:nvPr/>
        </p:nvPicPr>
        <p:blipFill>
          <a:blip r:embed="rId3">
            <a:alphaModFix/>
          </a:blip>
          <a:stretch>
            <a:fillRect/>
          </a:stretch>
        </p:blipFill>
        <p:spPr>
          <a:xfrm>
            <a:off x="1510326" y="976225"/>
            <a:ext cx="2710651" cy="5135473"/>
          </a:xfrm>
          <a:prstGeom prst="rect">
            <a:avLst/>
          </a:prstGeom>
          <a:noFill/>
          <a:ln>
            <a:noFill/>
          </a:ln>
          <a:effectLst>
            <a:outerShdw blurRad="50066" rotWithShape="0" algn="bl" dir="1920000" dist="66755">
              <a:srgbClr val="000000">
                <a:alpha val="49000"/>
              </a:srgbClr>
            </a:outerShdw>
          </a:effectLst>
        </p:spPr>
      </p:pic>
      <p:sp>
        <p:nvSpPr>
          <p:cNvPr id="1196" name="Google Shape;1196;p84"/>
          <p:cNvSpPr txBox="1"/>
          <p:nvPr/>
        </p:nvSpPr>
        <p:spPr>
          <a:xfrm>
            <a:off x="1732712" y="5884930"/>
            <a:ext cx="2265900" cy="197400"/>
          </a:xfrm>
          <a:prstGeom prst="rect">
            <a:avLst/>
          </a:prstGeom>
          <a:noFill/>
          <a:ln>
            <a:noFill/>
          </a:ln>
        </p:spPr>
        <p:txBody>
          <a:bodyPr anchorCtr="0" anchor="t" bIns="0" lIns="0" spcFirstLastPara="1" rIns="0" wrap="square" tIns="12700">
            <a:spAutoFit/>
          </a:bodyPr>
          <a:lstStyle/>
          <a:p>
            <a:pPr indent="0" lvl="0" marL="12700" rtl="0" algn="ctr">
              <a:spcBef>
                <a:spcPts val="0"/>
              </a:spcBef>
              <a:spcAft>
                <a:spcPts val="0"/>
              </a:spcAft>
              <a:buSzPts val="1100"/>
              <a:buNone/>
            </a:pPr>
            <a:r>
              <a:rPr lang="en-US" sz="1200">
                <a:solidFill>
                  <a:schemeClr val="lt2"/>
                </a:solidFill>
                <a:latin typeface="Optimistic Text"/>
                <a:ea typeface="Optimistic Text"/>
                <a:cs typeface="Optimistic Text"/>
                <a:sym typeface="Optimistic Text"/>
              </a:rPr>
              <a:t>ذكاء ميتا الاصطناعي على الويب</a:t>
            </a:r>
            <a:endParaRPr sz="1200">
              <a:solidFill>
                <a:schemeClr val="lt2"/>
              </a:solidFill>
              <a:latin typeface="Optimistic Text"/>
              <a:ea typeface="Optimistic Text"/>
              <a:cs typeface="Optimistic Text"/>
              <a:sym typeface="Optimistic Text"/>
            </a:endParaRPr>
          </a:p>
        </p:txBody>
      </p:sp>
      <p:sp>
        <p:nvSpPr>
          <p:cNvPr id="1197" name="Google Shape;1197;p84"/>
          <p:cNvSpPr txBox="1"/>
          <p:nvPr/>
        </p:nvSpPr>
        <p:spPr>
          <a:xfrm>
            <a:off x="7902922" y="5759282"/>
            <a:ext cx="3795600" cy="3021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"لا تنس إضافة لمساتك وتفاصيلك الخاصة!"</a:t>
            </a:r>
            <a:endParaRPr sz="1200">
              <a:solidFill>
                <a:schemeClr val="lt2"/>
              </a:solidFill>
              <a:latin typeface="Optimistic Text"/>
              <a:ea typeface="Optimistic Text"/>
              <a:cs typeface="Optimistic Text"/>
              <a:sym typeface="Optimistic Text"/>
            </a:endParaRPr>
          </a:p>
        </p:txBody>
      </p:sp>
      <p:sp>
        <p:nvSpPr>
          <p:cNvPr id="1198" name="Google Shape;1198;p84"/>
          <p:cNvSpPr/>
          <p:nvPr/>
        </p:nvSpPr>
        <p:spPr>
          <a:xfrm rot="252057">
            <a:off x="1607844" y="2648056"/>
            <a:ext cx="1163506" cy="214253"/>
          </a:xfrm>
          <a:custGeom>
            <a:rect b="b" l="l" r="r" t="t"/>
            <a:pathLst>
              <a:path extrusionOk="0" h="7807" w="17055">
                <a:moveTo>
                  <a:pt x="15710" y="43"/>
                </a:moveTo>
                <a:cubicBezTo>
                  <a:pt x="10419" y="43"/>
                  <a:pt x="-2006" y="-650"/>
                  <a:pt x="360" y="4082"/>
                </a:cubicBezTo>
                <a:cubicBezTo>
                  <a:pt x="2810" y="8982"/>
                  <a:pt x="13364" y="8899"/>
                  <a:pt x="16787" y="4621"/>
                </a:cubicBezTo>
                <a:cubicBezTo>
                  <a:pt x="17643" y="3551"/>
                  <a:pt x="15933" y="1553"/>
                  <a:pt x="14633" y="1120"/>
                </a:cubicBezTo>
              </a:path>
            </a:pathLst>
          </a:custGeom>
          <a:noFill/>
          <a:ln cap="flat" cmpd="sng" w="16675">
            <a:solidFill>
              <a:srgbClr val="1155CC"/>
            </a:solidFill>
            <a:prstDash val="solid"/>
            <a:round/>
            <a:headEnd len="med" w="med" type="none"/>
            <a:tailEnd len="med" w="med" type="none"/>
          </a:ln>
        </p:spPr>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2" name="Shape 1202"/>
        <p:cNvGrpSpPr/>
        <p:nvPr/>
      </p:nvGrpSpPr>
      <p:grpSpPr>
        <a:xfrm>
          <a:off x="0" y="0"/>
          <a:ext cx="0" cy="0"/>
          <a:chOff x="0" y="0"/>
          <a:chExt cx="0" cy="0"/>
        </a:xfrm>
      </p:grpSpPr>
      <p:sp>
        <p:nvSpPr>
          <p:cNvPr id="1203" name="Google Shape;1203;p85"/>
          <p:cNvSpPr txBox="1"/>
          <p:nvPr/>
        </p:nvSpPr>
        <p:spPr>
          <a:xfrm>
            <a:off x="8554375" y="1058933"/>
            <a:ext cx="3192300" cy="741900"/>
          </a:xfrm>
          <a:prstGeom prst="rect">
            <a:avLst/>
          </a:prstGeom>
          <a:noFill/>
          <a:ln>
            <a:noFill/>
          </a:ln>
        </p:spPr>
        <p:txBody>
          <a:bodyPr anchorCtr="0" anchor="t" bIns="0" lIns="0" spcFirstLastPara="1" rIns="0" wrap="square" tIns="0">
            <a:spAutoFit/>
          </a:bodyPr>
          <a:lstStyle/>
          <a:p>
            <a:pPr indent="0" lvl="0" marL="0" marR="0" rtl="1" algn="r">
              <a:lnSpc>
                <a:spcPct val="100833"/>
              </a:lnSpc>
              <a:spcBef>
                <a:spcPts val="0"/>
              </a:spcBef>
              <a:spcAft>
                <a:spcPts val="0"/>
              </a:spcAft>
              <a:buNone/>
            </a:pPr>
            <a:r>
              <a:rPr b="1" lang="en-US" sz="2400">
                <a:solidFill>
                  <a:srgbClr val="4B0550"/>
                </a:solidFill>
                <a:latin typeface="Optimistic Display"/>
                <a:ea typeface="Optimistic Display"/>
                <a:cs typeface="Optimistic Display"/>
                <a:sym typeface="Optimistic Display"/>
              </a:rPr>
              <a:t>ماذا أنشأتم معًا، أنت والذكاء الاصطناعي؟</a:t>
            </a:r>
            <a:endParaRPr b="1" sz="2400">
              <a:solidFill>
                <a:srgbClr val="4B0550"/>
              </a:solidFill>
              <a:latin typeface="Optimistic Display"/>
              <a:ea typeface="Optimistic Display"/>
              <a:cs typeface="Optimistic Display"/>
              <a:sym typeface="Optimistic Display"/>
            </a:endParaRPr>
          </a:p>
        </p:txBody>
      </p:sp>
      <p:sp>
        <p:nvSpPr>
          <p:cNvPr id="1204" name="Google Shape;1204;p85"/>
          <p:cNvSpPr/>
          <p:nvPr/>
        </p:nvSpPr>
        <p:spPr>
          <a:xfrm>
            <a:off x="4042629" y="2141569"/>
            <a:ext cx="7682400" cy="3333000"/>
          </a:xfrm>
          <a:prstGeom prst="roundRect">
            <a:avLst>
              <a:gd fmla="val 5660" name="adj"/>
            </a:avLst>
          </a:prstGeom>
          <a:solidFill>
            <a:srgbClr val="B49CBF"/>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1205" name="Google Shape;1205;p85"/>
          <p:cNvSpPr/>
          <p:nvPr/>
        </p:nvSpPr>
        <p:spPr>
          <a:xfrm>
            <a:off x="3954625" y="2054100"/>
            <a:ext cx="7682400" cy="3333000"/>
          </a:xfrm>
          <a:prstGeom prst="roundRect">
            <a:avLst>
              <a:gd fmla="val 3444" name="adj"/>
            </a:avLst>
          </a:prstGeom>
          <a:solidFill>
            <a:schemeClr val="lt2"/>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US" sz="900"/>
              <a:t> </a:t>
            </a:r>
            <a:endParaRPr sz="900"/>
          </a:p>
          <a:p>
            <a:pPr indent="0" lvl="0" marL="0" rtl="0" algn="l">
              <a:spcBef>
                <a:spcPts val="0"/>
              </a:spcBef>
              <a:spcAft>
                <a:spcPts val="0"/>
              </a:spcAft>
              <a:buNone/>
            </a:pPr>
            <a:r>
              <a:t/>
            </a:r>
            <a:endParaRPr sz="900"/>
          </a:p>
        </p:txBody>
      </p:sp>
      <p:sp>
        <p:nvSpPr>
          <p:cNvPr id="1206" name="Google Shape;1206;p85"/>
          <p:cNvSpPr/>
          <p:nvPr/>
        </p:nvSpPr>
        <p:spPr>
          <a:xfrm flipH="1">
            <a:off x="7925144" y="2255750"/>
            <a:ext cx="3485700" cy="2910300"/>
          </a:xfrm>
          <a:prstGeom prst="roundRect">
            <a:avLst>
              <a:gd fmla="val 5125" name="adj"/>
            </a:avLst>
          </a:prstGeom>
          <a:solidFill>
            <a:srgbClr val="EF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207" name="Google Shape;1207;p85"/>
          <p:cNvSpPr txBox="1"/>
          <p:nvPr/>
        </p:nvSpPr>
        <p:spPr>
          <a:xfrm>
            <a:off x="469400" y="466733"/>
            <a:ext cx="1874700" cy="2067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US" sz="600">
                <a:solidFill>
                  <a:srgbClr val="4B0550"/>
                </a:solidFill>
                <a:latin typeface="Optimistic Display"/>
                <a:ea typeface="Optimistic Display"/>
                <a:cs typeface="Optimistic Display"/>
                <a:sym typeface="Optimistic Display"/>
              </a:rPr>
              <a:t>HANDS-ON AI CREATION</a:t>
            </a:r>
            <a:endParaRPr b="1" sz="600">
              <a:solidFill>
                <a:srgbClr val="4B0550"/>
              </a:solidFill>
              <a:latin typeface="Optimistic Display"/>
              <a:ea typeface="Optimistic Display"/>
              <a:cs typeface="Optimistic Display"/>
              <a:sym typeface="Optimistic Display"/>
            </a:endParaRPr>
          </a:p>
        </p:txBody>
      </p:sp>
      <p:sp>
        <p:nvSpPr>
          <p:cNvPr id="1208" name="Google Shape;1208;p85"/>
          <p:cNvSpPr txBox="1"/>
          <p:nvPr/>
        </p:nvSpPr>
        <p:spPr>
          <a:xfrm flipH="1">
            <a:off x="9203161" y="3010517"/>
            <a:ext cx="1943700" cy="3021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لنتأمل معًا</a:t>
            </a:r>
            <a:endParaRPr b="1" sz="1200">
              <a:solidFill>
                <a:srgbClr val="4B0550"/>
              </a:solidFill>
              <a:latin typeface="Optimistic Text"/>
              <a:ea typeface="Optimistic Text"/>
              <a:cs typeface="Optimistic Text"/>
              <a:sym typeface="Optimistic Text"/>
            </a:endParaRPr>
          </a:p>
        </p:txBody>
      </p:sp>
      <p:sp>
        <p:nvSpPr>
          <p:cNvPr id="1209" name="Google Shape;1209;p85"/>
          <p:cNvSpPr txBox="1"/>
          <p:nvPr/>
        </p:nvSpPr>
        <p:spPr>
          <a:xfrm flipH="1">
            <a:off x="9202896" y="3996664"/>
            <a:ext cx="16881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الذي فاجأك في النتيجة؟</a:t>
            </a:r>
            <a:endParaRPr sz="1200">
              <a:solidFill>
                <a:srgbClr val="4B0550"/>
              </a:solidFill>
              <a:latin typeface="Optimistic Text"/>
              <a:ea typeface="Optimistic Text"/>
              <a:cs typeface="Optimistic Text"/>
              <a:sym typeface="Optimistic Text"/>
            </a:endParaRPr>
          </a:p>
        </p:txBody>
      </p:sp>
      <p:sp>
        <p:nvSpPr>
          <p:cNvPr id="1210" name="Google Shape;1210;p85"/>
          <p:cNvSpPr txBox="1"/>
          <p:nvPr/>
        </p:nvSpPr>
        <p:spPr>
          <a:xfrm flipH="1">
            <a:off x="9202896" y="4442881"/>
            <a:ext cx="16881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هل بدا إنسانيًا أم آليًا؟ ولماذا؟</a:t>
            </a:r>
            <a:endParaRPr sz="1200">
              <a:solidFill>
                <a:srgbClr val="4B0550"/>
              </a:solidFill>
              <a:latin typeface="Optimistic Text"/>
              <a:ea typeface="Optimistic Text"/>
              <a:cs typeface="Optimistic Text"/>
              <a:sym typeface="Optimistic Text"/>
            </a:endParaRPr>
          </a:p>
        </p:txBody>
      </p:sp>
      <p:grpSp>
        <p:nvGrpSpPr>
          <p:cNvPr id="1211" name="Google Shape;1211;p85"/>
          <p:cNvGrpSpPr/>
          <p:nvPr/>
        </p:nvGrpSpPr>
        <p:grpSpPr>
          <a:xfrm flipH="1">
            <a:off x="11027573" y="3590470"/>
            <a:ext cx="119232" cy="106050"/>
            <a:chOff x="1714674" y="5538078"/>
            <a:chExt cx="178839" cy="159068"/>
          </a:xfrm>
        </p:grpSpPr>
        <p:sp>
          <p:nvSpPr>
            <p:cNvPr id="1212" name="Google Shape;1212;p85"/>
            <p:cNvSpPr/>
            <p:nvPr/>
          </p:nvSpPr>
          <p:spPr>
            <a:xfrm>
              <a:off x="1714674" y="5617205"/>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213" name="Google Shape;1213;p85"/>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grpSp>
        <p:nvGrpSpPr>
          <p:cNvPr id="1214" name="Google Shape;1214;p85"/>
          <p:cNvGrpSpPr/>
          <p:nvPr/>
        </p:nvGrpSpPr>
        <p:grpSpPr>
          <a:xfrm flipH="1">
            <a:off x="11027573" y="4032818"/>
            <a:ext cx="119232" cy="106050"/>
            <a:chOff x="1714674" y="6442783"/>
            <a:chExt cx="178839" cy="159068"/>
          </a:xfrm>
        </p:grpSpPr>
        <p:sp>
          <p:nvSpPr>
            <p:cNvPr id="1215" name="Google Shape;1215;p85"/>
            <p:cNvSpPr/>
            <p:nvPr/>
          </p:nvSpPr>
          <p:spPr>
            <a:xfrm>
              <a:off x="1714674" y="6522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216" name="Google Shape;1216;p85"/>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grpSp>
        <p:nvGrpSpPr>
          <p:cNvPr id="1217" name="Google Shape;1217;p85"/>
          <p:cNvGrpSpPr/>
          <p:nvPr/>
        </p:nvGrpSpPr>
        <p:grpSpPr>
          <a:xfrm flipH="1">
            <a:off x="11027573" y="4486251"/>
            <a:ext cx="119232" cy="106050"/>
            <a:chOff x="1714674" y="7115499"/>
            <a:chExt cx="178839" cy="159068"/>
          </a:xfrm>
        </p:grpSpPr>
        <p:sp>
          <p:nvSpPr>
            <p:cNvPr id="1218" name="Google Shape;1218;p85"/>
            <p:cNvSpPr/>
            <p:nvPr/>
          </p:nvSpPr>
          <p:spPr>
            <a:xfrm>
              <a:off x="1714674" y="7194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219" name="Google Shape;1219;p85"/>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sp>
        <p:nvSpPr>
          <p:cNvPr id="1220" name="Google Shape;1220;p85"/>
          <p:cNvSpPr txBox="1"/>
          <p:nvPr/>
        </p:nvSpPr>
        <p:spPr>
          <a:xfrm flipH="1">
            <a:off x="9259596" y="3551090"/>
            <a:ext cx="16314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ماذا أنشأت (قصيدة/صورة)؟</a:t>
            </a:r>
            <a:endParaRPr sz="1200">
              <a:solidFill>
                <a:srgbClr val="4B0550"/>
              </a:solidFill>
              <a:latin typeface="Optimistic Text"/>
              <a:ea typeface="Optimistic Text"/>
              <a:cs typeface="Optimistic Text"/>
              <a:sym typeface="Optimistic Text"/>
            </a:endParaRPr>
          </a:p>
        </p:txBody>
      </p:sp>
      <p:sp>
        <p:nvSpPr>
          <p:cNvPr id="1221" name="Google Shape;1221;p85"/>
          <p:cNvSpPr/>
          <p:nvPr/>
        </p:nvSpPr>
        <p:spPr>
          <a:xfrm flipH="1">
            <a:off x="4148458" y="2255750"/>
            <a:ext cx="3485700" cy="2910300"/>
          </a:xfrm>
          <a:prstGeom prst="roundRect">
            <a:avLst>
              <a:gd fmla="val 5585" name="adj"/>
            </a:avLst>
          </a:prstGeom>
          <a:solidFill>
            <a:srgbClr val="EF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222" name="Google Shape;1222;p85"/>
          <p:cNvSpPr txBox="1"/>
          <p:nvPr/>
        </p:nvSpPr>
        <p:spPr>
          <a:xfrm flipH="1">
            <a:off x="5403685" y="3010517"/>
            <a:ext cx="1943700" cy="3021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الفكرة الرئيسية</a:t>
            </a:r>
            <a:endParaRPr b="1" sz="1200">
              <a:solidFill>
                <a:srgbClr val="4B0550"/>
              </a:solidFill>
              <a:latin typeface="Optimistic Text"/>
              <a:ea typeface="Optimistic Text"/>
              <a:cs typeface="Optimistic Text"/>
              <a:sym typeface="Optimistic Text"/>
            </a:endParaRPr>
          </a:p>
        </p:txBody>
      </p:sp>
      <p:sp>
        <p:nvSpPr>
          <p:cNvPr id="1223" name="Google Shape;1223;p85"/>
          <p:cNvSpPr txBox="1"/>
          <p:nvPr/>
        </p:nvSpPr>
        <p:spPr>
          <a:xfrm flipH="1">
            <a:off x="5217385" y="3551083"/>
            <a:ext cx="2130000" cy="7389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الذكاء الاصطناعي ذكي... لكن إبداعك، ثقافتك، ومشاعرك هي ما يجعل السحر حقيقيًا. الذكاء الاصطناعي لا يستبدلك - بل يعمل معك</a:t>
            </a:r>
            <a:endParaRPr sz="1200">
              <a:solidFill>
                <a:srgbClr val="4B0550"/>
              </a:solidFill>
              <a:latin typeface="Optimistic Text"/>
              <a:ea typeface="Optimistic Text"/>
              <a:cs typeface="Optimistic Text"/>
              <a:sym typeface="Optimistic Text"/>
            </a:endParaRPr>
          </a:p>
        </p:txBody>
      </p:sp>
      <p:pic>
        <p:nvPicPr>
          <p:cNvPr id="1224" name="Google Shape;1224;p85" title="Asset 71.png"/>
          <p:cNvPicPr preferRelativeResize="0"/>
          <p:nvPr/>
        </p:nvPicPr>
        <p:blipFill>
          <a:blip r:embed="rId3">
            <a:alphaModFix/>
          </a:blip>
          <a:stretch>
            <a:fillRect/>
          </a:stretch>
        </p:blipFill>
        <p:spPr>
          <a:xfrm flipH="1">
            <a:off x="4344755" y="2457367"/>
            <a:ext cx="690636" cy="1093704"/>
          </a:xfrm>
          <a:prstGeom prst="rect">
            <a:avLst/>
          </a:prstGeom>
          <a:noFill/>
          <a:ln>
            <a:noFill/>
          </a:ln>
        </p:spPr>
      </p:pic>
      <p:pic>
        <p:nvPicPr>
          <p:cNvPr id="1225" name="Google Shape;1225;p85" title="Asset 72.png"/>
          <p:cNvPicPr preferRelativeResize="0"/>
          <p:nvPr/>
        </p:nvPicPr>
        <p:blipFill>
          <a:blip r:embed="rId4">
            <a:alphaModFix/>
          </a:blip>
          <a:stretch>
            <a:fillRect/>
          </a:stretch>
        </p:blipFill>
        <p:spPr>
          <a:xfrm flipH="1">
            <a:off x="8206919" y="2463260"/>
            <a:ext cx="808492" cy="1081918"/>
          </a:xfrm>
          <a:prstGeom prst="rect">
            <a:avLst/>
          </a:prstGeom>
          <a:noFill/>
          <a:ln>
            <a:noFill/>
          </a:ln>
        </p:spPr>
      </p:pic>
      <p:sp>
        <p:nvSpPr>
          <p:cNvPr id="1226" name="Google Shape;1226;p85"/>
          <p:cNvSpPr/>
          <p:nvPr/>
        </p:nvSpPr>
        <p:spPr>
          <a:xfrm>
            <a:off x="1135419" y="2357350"/>
            <a:ext cx="2615400" cy="3117300"/>
          </a:xfrm>
          <a:prstGeom prst="roundRect">
            <a:avLst>
              <a:gd fmla="val 5585"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227" name="Google Shape;1227;p85"/>
          <p:cNvSpPr/>
          <p:nvPr/>
        </p:nvSpPr>
        <p:spPr>
          <a:xfrm>
            <a:off x="1046783" y="2054100"/>
            <a:ext cx="2615400" cy="3333000"/>
          </a:xfrm>
          <a:prstGeom prst="roundRect">
            <a:avLst>
              <a:gd fmla="val 5585"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228" name="Google Shape;1228;p85"/>
          <p:cNvSpPr txBox="1"/>
          <p:nvPr/>
        </p:nvSpPr>
        <p:spPr>
          <a:xfrm>
            <a:off x="1471266" y="3010517"/>
            <a:ext cx="1943700" cy="4869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العنصر التفاعلي - تقييم إبداع الذكاء الاصطناعي</a:t>
            </a:r>
            <a:endParaRPr sz="1200">
              <a:solidFill>
                <a:schemeClr val="lt2"/>
              </a:solidFill>
              <a:latin typeface="Optimistic Text"/>
              <a:ea typeface="Optimistic Text"/>
              <a:cs typeface="Optimistic Text"/>
              <a:sym typeface="Optimistic Text"/>
            </a:endParaRPr>
          </a:p>
        </p:txBody>
      </p:sp>
      <p:sp>
        <p:nvSpPr>
          <p:cNvPr id="1229" name="Google Shape;1229;p85"/>
          <p:cNvSpPr txBox="1"/>
          <p:nvPr/>
        </p:nvSpPr>
        <p:spPr>
          <a:xfrm>
            <a:off x="1259967" y="3601883"/>
            <a:ext cx="2130000" cy="5541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800"/>
              </a:spcBef>
              <a:spcAft>
                <a:spcPts val="0"/>
              </a:spcAft>
              <a:buNone/>
            </a:pPr>
            <a:r>
              <a:rPr lang="en-US" sz="1200">
                <a:solidFill>
                  <a:schemeClr val="lt2"/>
                </a:solidFill>
                <a:latin typeface="Optimistic Text"/>
                <a:ea typeface="Optimistic Text"/>
                <a:cs typeface="Optimistic Text"/>
                <a:sym typeface="Optimistic Text"/>
              </a:rPr>
              <a:t>على مقياس  من ١ إلى ٥، ما مدى إبداع النتيجة التي حصلت عليها من الذكاء الاصطناعي؟</a:t>
            </a:r>
            <a:endParaRPr sz="1200">
              <a:solidFill>
                <a:schemeClr val="lt2"/>
              </a:solidFill>
              <a:latin typeface="Optimistic Text"/>
              <a:ea typeface="Optimistic Text"/>
              <a:cs typeface="Optimistic Text"/>
              <a:sym typeface="Optimistic Text"/>
            </a:endParaRPr>
          </a:p>
        </p:txBody>
      </p:sp>
      <p:sp>
        <p:nvSpPr>
          <p:cNvPr id="1230" name="Google Shape;1230;p85"/>
          <p:cNvSpPr/>
          <p:nvPr/>
        </p:nvSpPr>
        <p:spPr>
          <a:xfrm>
            <a:off x="1267033" y="4286883"/>
            <a:ext cx="390900" cy="390900"/>
          </a:xfrm>
          <a:prstGeom prst="roundRect">
            <a:avLst>
              <a:gd fmla="val 16667" name="adj"/>
            </a:avLst>
          </a:prstGeom>
          <a:solidFill>
            <a:srgbClr val="F0EBF4"/>
          </a:solidFill>
          <a:ln>
            <a:noFill/>
          </a:ln>
        </p:spPr>
        <p:txBody>
          <a:bodyPr anchorCtr="0" anchor="ctr" bIns="49475" lIns="49475" spcFirstLastPara="1" rIns="49475" wrap="square" tIns="49475">
            <a:noAutofit/>
          </a:bodyPr>
          <a:lstStyle/>
          <a:p>
            <a:pPr indent="0" lvl="0" marL="0" rtl="0" algn="ctr">
              <a:spcBef>
                <a:spcPts val="0"/>
              </a:spcBef>
              <a:spcAft>
                <a:spcPts val="0"/>
              </a:spcAft>
              <a:buNone/>
            </a:pPr>
            <a:r>
              <a:t/>
            </a:r>
            <a:endParaRPr sz="800"/>
          </a:p>
        </p:txBody>
      </p:sp>
      <p:sp>
        <p:nvSpPr>
          <p:cNvPr id="1231" name="Google Shape;1231;p85"/>
          <p:cNvSpPr/>
          <p:nvPr/>
        </p:nvSpPr>
        <p:spPr>
          <a:xfrm>
            <a:off x="1729949" y="4286883"/>
            <a:ext cx="390900" cy="390900"/>
          </a:xfrm>
          <a:prstGeom prst="roundRect">
            <a:avLst>
              <a:gd fmla="val 16667" name="adj"/>
            </a:avLst>
          </a:prstGeom>
          <a:solidFill>
            <a:srgbClr val="F0EBF4"/>
          </a:solidFill>
          <a:ln>
            <a:noFill/>
          </a:ln>
        </p:spPr>
        <p:txBody>
          <a:bodyPr anchorCtr="0" anchor="ctr" bIns="49475" lIns="49475" spcFirstLastPara="1" rIns="49475" wrap="square" tIns="49475">
            <a:noAutofit/>
          </a:bodyPr>
          <a:lstStyle/>
          <a:p>
            <a:pPr indent="0" lvl="0" marL="0" rtl="0" algn="ctr">
              <a:spcBef>
                <a:spcPts val="0"/>
              </a:spcBef>
              <a:spcAft>
                <a:spcPts val="0"/>
              </a:spcAft>
              <a:buNone/>
            </a:pPr>
            <a:r>
              <a:t/>
            </a:r>
            <a:endParaRPr sz="800"/>
          </a:p>
        </p:txBody>
      </p:sp>
      <p:sp>
        <p:nvSpPr>
          <p:cNvPr id="1232" name="Google Shape;1232;p85"/>
          <p:cNvSpPr/>
          <p:nvPr/>
        </p:nvSpPr>
        <p:spPr>
          <a:xfrm>
            <a:off x="2192865" y="4286883"/>
            <a:ext cx="390900" cy="390900"/>
          </a:xfrm>
          <a:prstGeom prst="roundRect">
            <a:avLst>
              <a:gd fmla="val 16667" name="adj"/>
            </a:avLst>
          </a:prstGeom>
          <a:solidFill>
            <a:srgbClr val="F0EBF4"/>
          </a:solidFill>
          <a:ln>
            <a:noFill/>
          </a:ln>
        </p:spPr>
        <p:txBody>
          <a:bodyPr anchorCtr="0" anchor="ctr" bIns="49475" lIns="49475" spcFirstLastPara="1" rIns="49475" wrap="square" tIns="49475">
            <a:noAutofit/>
          </a:bodyPr>
          <a:lstStyle/>
          <a:p>
            <a:pPr indent="0" lvl="0" marL="0" rtl="0" algn="ctr">
              <a:spcBef>
                <a:spcPts val="0"/>
              </a:spcBef>
              <a:spcAft>
                <a:spcPts val="0"/>
              </a:spcAft>
              <a:buNone/>
            </a:pPr>
            <a:r>
              <a:t/>
            </a:r>
            <a:endParaRPr sz="800"/>
          </a:p>
        </p:txBody>
      </p:sp>
      <p:sp>
        <p:nvSpPr>
          <p:cNvPr id="1233" name="Google Shape;1233;p85"/>
          <p:cNvSpPr/>
          <p:nvPr/>
        </p:nvSpPr>
        <p:spPr>
          <a:xfrm>
            <a:off x="2655781" y="4286883"/>
            <a:ext cx="390900" cy="390900"/>
          </a:xfrm>
          <a:prstGeom prst="roundRect">
            <a:avLst>
              <a:gd fmla="val 16667" name="adj"/>
            </a:avLst>
          </a:prstGeom>
          <a:solidFill>
            <a:srgbClr val="F0EBF4"/>
          </a:solidFill>
          <a:ln>
            <a:noFill/>
          </a:ln>
        </p:spPr>
        <p:txBody>
          <a:bodyPr anchorCtr="0" anchor="ctr" bIns="49475" lIns="49475" spcFirstLastPara="1" rIns="49475" wrap="square" tIns="49475">
            <a:noAutofit/>
          </a:bodyPr>
          <a:lstStyle/>
          <a:p>
            <a:pPr indent="0" lvl="0" marL="0" rtl="0" algn="ctr">
              <a:spcBef>
                <a:spcPts val="0"/>
              </a:spcBef>
              <a:spcAft>
                <a:spcPts val="0"/>
              </a:spcAft>
              <a:buNone/>
            </a:pPr>
            <a:r>
              <a:t/>
            </a:r>
            <a:endParaRPr sz="800"/>
          </a:p>
        </p:txBody>
      </p:sp>
      <p:sp>
        <p:nvSpPr>
          <p:cNvPr id="1234" name="Google Shape;1234;p85"/>
          <p:cNvSpPr/>
          <p:nvPr/>
        </p:nvSpPr>
        <p:spPr>
          <a:xfrm>
            <a:off x="3099648" y="4286883"/>
            <a:ext cx="390900" cy="390900"/>
          </a:xfrm>
          <a:prstGeom prst="roundRect">
            <a:avLst>
              <a:gd fmla="val 16667" name="adj"/>
            </a:avLst>
          </a:prstGeom>
          <a:solidFill>
            <a:srgbClr val="F0EBF4"/>
          </a:solidFill>
          <a:ln>
            <a:noFill/>
          </a:ln>
        </p:spPr>
        <p:txBody>
          <a:bodyPr anchorCtr="0" anchor="ctr" bIns="49475" lIns="49475" spcFirstLastPara="1" rIns="49475" wrap="square" tIns="49475">
            <a:noAutofit/>
          </a:bodyPr>
          <a:lstStyle/>
          <a:p>
            <a:pPr indent="0" lvl="0" marL="0" rtl="0" algn="ctr">
              <a:spcBef>
                <a:spcPts val="0"/>
              </a:spcBef>
              <a:spcAft>
                <a:spcPts val="0"/>
              </a:spcAft>
              <a:buNone/>
            </a:pPr>
            <a:r>
              <a:t/>
            </a:r>
            <a:endParaRPr sz="800"/>
          </a:p>
        </p:txBody>
      </p:sp>
      <p:sp>
        <p:nvSpPr>
          <p:cNvPr id="1235" name="Google Shape;1235;p85"/>
          <p:cNvSpPr txBox="1"/>
          <p:nvPr/>
        </p:nvSpPr>
        <p:spPr>
          <a:xfrm>
            <a:off x="1317433" y="4299183"/>
            <a:ext cx="290100" cy="3663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US" sz="2000">
                <a:solidFill>
                  <a:srgbClr val="4B0550"/>
                </a:solidFill>
                <a:latin typeface="Optimistic Text"/>
                <a:ea typeface="Optimistic Text"/>
                <a:cs typeface="Optimistic Text"/>
                <a:sym typeface="Optimistic Text"/>
              </a:rPr>
              <a:t>٥</a:t>
            </a:r>
            <a:endParaRPr sz="2000">
              <a:solidFill>
                <a:srgbClr val="4B0550"/>
              </a:solidFill>
              <a:latin typeface="Optimistic Text"/>
              <a:ea typeface="Optimistic Text"/>
              <a:cs typeface="Optimistic Text"/>
              <a:sym typeface="Optimistic Text"/>
            </a:endParaRPr>
          </a:p>
        </p:txBody>
      </p:sp>
      <p:sp>
        <p:nvSpPr>
          <p:cNvPr id="1236" name="Google Shape;1236;p85"/>
          <p:cNvSpPr txBox="1"/>
          <p:nvPr/>
        </p:nvSpPr>
        <p:spPr>
          <a:xfrm>
            <a:off x="1780350" y="4299183"/>
            <a:ext cx="290100" cy="3663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US" sz="2000">
                <a:solidFill>
                  <a:srgbClr val="4B0550"/>
                </a:solidFill>
                <a:latin typeface="Optimistic Text"/>
                <a:ea typeface="Optimistic Text"/>
                <a:cs typeface="Optimistic Text"/>
                <a:sym typeface="Optimistic Text"/>
              </a:rPr>
              <a:t>٤</a:t>
            </a:r>
            <a:endParaRPr sz="2000">
              <a:solidFill>
                <a:srgbClr val="4B0550"/>
              </a:solidFill>
              <a:latin typeface="Optimistic Text"/>
              <a:ea typeface="Optimistic Text"/>
              <a:cs typeface="Optimistic Text"/>
              <a:sym typeface="Optimistic Text"/>
            </a:endParaRPr>
          </a:p>
        </p:txBody>
      </p:sp>
      <p:sp>
        <p:nvSpPr>
          <p:cNvPr id="1237" name="Google Shape;1237;p85"/>
          <p:cNvSpPr txBox="1"/>
          <p:nvPr/>
        </p:nvSpPr>
        <p:spPr>
          <a:xfrm>
            <a:off x="2233742" y="4299183"/>
            <a:ext cx="290100" cy="3663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US" sz="2000">
                <a:solidFill>
                  <a:srgbClr val="4B0550"/>
                </a:solidFill>
                <a:latin typeface="Optimistic Text"/>
                <a:ea typeface="Optimistic Text"/>
                <a:cs typeface="Optimistic Text"/>
                <a:sym typeface="Optimistic Text"/>
              </a:rPr>
              <a:t>٣</a:t>
            </a:r>
            <a:endParaRPr sz="2000">
              <a:solidFill>
                <a:srgbClr val="4B0550"/>
              </a:solidFill>
              <a:latin typeface="Optimistic Text"/>
              <a:ea typeface="Optimistic Text"/>
              <a:cs typeface="Optimistic Text"/>
              <a:sym typeface="Optimistic Text"/>
            </a:endParaRPr>
          </a:p>
        </p:txBody>
      </p:sp>
      <p:sp>
        <p:nvSpPr>
          <p:cNvPr id="1238" name="Google Shape;1238;p85"/>
          <p:cNvSpPr txBox="1"/>
          <p:nvPr/>
        </p:nvSpPr>
        <p:spPr>
          <a:xfrm>
            <a:off x="2706183" y="4299183"/>
            <a:ext cx="290100" cy="3663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US" sz="2000">
                <a:solidFill>
                  <a:srgbClr val="4B0550"/>
                </a:solidFill>
                <a:latin typeface="Optimistic Text"/>
                <a:ea typeface="Optimistic Text"/>
                <a:cs typeface="Optimistic Text"/>
                <a:sym typeface="Optimistic Text"/>
              </a:rPr>
              <a:t>٢</a:t>
            </a:r>
            <a:endParaRPr sz="2000">
              <a:solidFill>
                <a:srgbClr val="4B0550"/>
              </a:solidFill>
              <a:latin typeface="Optimistic Text"/>
              <a:ea typeface="Optimistic Text"/>
              <a:cs typeface="Optimistic Text"/>
              <a:sym typeface="Optimistic Text"/>
            </a:endParaRPr>
          </a:p>
        </p:txBody>
      </p:sp>
      <p:sp>
        <p:nvSpPr>
          <p:cNvPr id="1239" name="Google Shape;1239;p85"/>
          <p:cNvSpPr txBox="1"/>
          <p:nvPr/>
        </p:nvSpPr>
        <p:spPr>
          <a:xfrm>
            <a:off x="3150067" y="4299183"/>
            <a:ext cx="290100" cy="3663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US" sz="2000">
                <a:solidFill>
                  <a:srgbClr val="4B0550"/>
                </a:solidFill>
                <a:latin typeface="Optimistic Text"/>
                <a:ea typeface="Optimistic Text"/>
                <a:cs typeface="Optimistic Text"/>
                <a:sym typeface="Optimistic Text"/>
              </a:rPr>
              <a:t>١</a:t>
            </a:r>
            <a:endParaRPr sz="2000">
              <a:solidFill>
                <a:srgbClr val="4B0550"/>
              </a:solidFill>
              <a:latin typeface="Optimistic Text"/>
              <a:ea typeface="Optimistic Text"/>
              <a:cs typeface="Optimistic Text"/>
              <a:sym typeface="Optimistic Text"/>
            </a:endParaRPr>
          </a:p>
        </p:txBody>
      </p:sp>
      <p:pic>
        <p:nvPicPr>
          <p:cNvPr id="1240" name="Google Shape;1240;p85" title="Asset 73.png"/>
          <p:cNvPicPr preferRelativeResize="0"/>
          <p:nvPr/>
        </p:nvPicPr>
        <p:blipFill>
          <a:blip r:embed="rId5">
            <a:alphaModFix/>
          </a:blip>
          <a:stretch>
            <a:fillRect/>
          </a:stretch>
        </p:blipFill>
        <p:spPr>
          <a:xfrm>
            <a:off x="1317433" y="2447939"/>
            <a:ext cx="507482" cy="4868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4" name="Shape 1244"/>
        <p:cNvGrpSpPr/>
        <p:nvPr/>
      </p:nvGrpSpPr>
      <p:grpSpPr>
        <a:xfrm>
          <a:off x="0" y="0"/>
          <a:ext cx="0" cy="0"/>
          <a:chOff x="0" y="0"/>
          <a:chExt cx="0" cy="0"/>
        </a:xfrm>
      </p:grpSpPr>
      <p:pic>
        <p:nvPicPr>
          <p:cNvPr id="1245" name="Google Shape;1245;p86" title="Turkish Asset 04.png"/>
          <p:cNvPicPr preferRelativeResize="0"/>
          <p:nvPr/>
        </p:nvPicPr>
        <p:blipFill rotWithShape="1">
          <a:blip r:embed="rId3">
            <a:alphaModFix/>
          </a:blip>
          <a:srcRect b="25215" l="0" r="0" t="8167"/>
          <a:stretch/>
        </p:blipFill>
        <p:spPr>
          <a:xfrm>
            <a:off x="-101875" y="0"/>
            <a:ext cx="8233477" cy="6857999"/>
          </a:xfrm>
          <a:prstGeom prst="rect">
            <a:avLst/>
          </a:prstGeom>
          <a:noFill/>
          <a:ln>
            <a:noFill/>
          </a:ln>
        </p:spPr>
      </p:pic>
      <p:sp>
        <p:nvSpPr>
          <p:cNvPr id="1246" name="Google Shape;1246;p86"/>
          <p:cNvSpPr txBox="1"/>
          <p:nvPr/>
        </p:nvSpPr>
        <p:spPr>
          <a:xfrm>
            <a:off x="7996588" y="3411474"/>
            <a:ext cx="3746700" cy="5670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كيف نكون أذكياء في التعامل مع الذكاء الاصطناعي</a:t>
            </a:r>
            <a:endParaRPr sz="1800">
              <a:solidFill>
                <a:srgbClr val="FFFFFF"/>
              </a:solidFill>
              <a:latin typeface="Optimistic Text"/>
              <a:ea typeface="Optimistic Text"/>
              <a:cs typeface="Optimistic Text"/>
              <a:sym typeface="Optimistic Text"/>
            </a:endParaRPr>
          </a:p>
        </p:txBody>
      </p:sp>
      <p:sp>
        <p:nvSpPr>
          <p:cNvPr id="1247" name="Google Shape;1247;p86"/>
          <p:cNvSpPr txBox="1"/>
          <p:nvPr/>
        </p:nvSpPr>
        <p:spPr>
          <a:xfrm>
            <a:off x="6087263" y="1801150"/>
            <a:ext cx="5655900" cy="1238400"/>
          </a:xfrm>
          <a:prstGeom prst="rect">
            <a:avLst/>
          </a:prstGeom>
          <a:noFill/>
          <a:ln>
            <a:noFill/>
          </a:ln>
        </p:spPr>
        <p:txBody>
          <a:bodyPr anchorCtr="0" anchor="t" bIns="0" lIns="0" spcFirstLastPara="1" rIns="0" wrap="square" tIns="0">
            <a:spAutoFit/>
          </a:bodyPr>
          <a:lstStyle/>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أخلاقيات</a:t>
            </a:r>
            <a:endParaRPr b="1" sz="3600">
              <a:solidFill>
                <a:srgbClr val="FFFFFF"/>
              </a:solidFill>
              <a:latin typeface="Optimistic Display"/>
              <a:ea typeface="Optimistic Display"/>
              <a:cs typeface="Optimistic Display"/>
              <a:sym typeface="Optimistic Display"/>
            </a:endParaRPr>
          </a:p>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وسلامة الذكاء</a:t>
            </a:r>
            <a:endParaRPr b="1" sz="3600">
              <a:solidFill>
                <a:srgbClr val="FFFFFF"/>
              </a:solidFill>
              <a:latin typeface="Optimistic Display"/>
              <a:ea typeface="Optimistic Display"/>
              <a:cs typeface="Optimistic Display"/>
              <a:sym typeface="Optimistic Display"/>
            </a:endParaRPr>
          </a:p>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الاصطناعي</a:t>
            </a:r>
            <a:endParaRPr b="1" sz="3600">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1" name="Shape 1251"/>
        <p:cNvGrpSpPr/>
        <p:nvPr/>
      </p:nvGrpSpPr>
      <p:grpSpPr>
        <a:xfrm>
          <a:off x="0" y="0"/>
          <a:ext cx="0" cy="0"/>
          <a:chOff x="0" y="0"/>
          <a:chExt cx="0" cy="0"/>
        </a:xfrm>
      </p:grpSpPr>
      <p:sp>
        <p:nvSpPr>
          <p:cNvPr id="1252" name="Google Shape;1252;p87"/>
          <p:cNvSpPr/>
          <p:nvPr/>
        </p:nvSpPr>
        <p:spPr>
          <a:xfrm flipH="1">
            <a:off x="4825292" y="1628200"/>
            <a:ext cx="3270600" cy="3687900"/>
          </a:xfrm>
          <a:prstGeom prst="roundRect">
            <a:avLst>
              <a:gd fmla="val 5725"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253" name="Google Shape;1253;p87"/>
          <p:cNvSpPr txBox="1"/>
          <p:nvPr/>
        </p:nvSpPr>
        <p:spPr>
          <a:xfrm flipH="1">
            <a:off x="5866275" y="2387600"/>
            <a:ext cx="1943700" cy="4869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ما الذي لا يمكن للذكاء الاصطناعي أن يفعله</a:t>
            </a:r>
            <a:endParaRPr b="1" sz="1200">
              <a:solidFill>
                <a:schemeClr val="lt2"/>
              </a:solidFill>
              <a:latin typeface="Optimistic Text"/>
              <a:ea typeface="Optimistic Text"/>
              <a:cs typeface="Optimistic Text"/>
              <a:sym typeface="Optimistic Text"/>
            </a:endParaRPr>
          </a:p>
        </p:txBody>
      </p:sp>
      <p:sp>
        <p:nvSpPr>
          <p:cNvPr id="1254" name="Google Shape;1254;p87"/>
          <p:cNvSpPr txBox="1"/>
          <p:nvPr/>
        </p:nvSpPr>
        <p:spPr>
          <a:xfrm flipH="1">
            <a:off x="5292408" y="3560417"/>
            <a:ext cx="2261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chemeClr val="lt2"/>
                </a:solidFill>
                <a:latin typeface="Optimistic Text"/>
                <a:ea typeface="Optimistic Text"/>
                <a:cs typeface="Optimistic Text"/>
                <a:sym typeface="Optimistic Text"/>
              </a:rPr>
              <a:t>الفهم الحقيقي لثقافتك أو سياقك</a:t>
            </a:r>
            <a:endParaRPr sz="1200">
              <a:solidFill>
                <a:schemeClr val="lt2"/>
              </a:solidFill>
              <a:latin typeface="Optimistic Text"/>
              <a:ea typeface="Optimistic Text"/>
              <a:cs typeface="Optimistic Text"/>
              <a:sym typeface="Optimistic Text"/>
            </a:endParaRPr>
          </a:p>
        </p:txBody>
      </p:sp>
      <p:sp>
        <p:nvSpPr>
          <p:cNvPr id="1255" name="Google Shape;1255;p87"/>
          <p:cNvSpPr txBox="1"/>
          <p:nvPr/>
        </p:nvSpPr>
        <p:spPr>
          <a:xfrm flipH="1">
            <a:off x="5292408" y="4047950"/>
            <a:ext cx="2261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chemeClr val="lt2"/>
                </a:solidFill>
                <a:latin typeface="Optimistic Text"/>
                <a:ea typeface="Optimistic Text"/>
                <a:cs typeface="Optimistic Text"/>
                <a:sym typeface="Optimistic Text"/>
              </a:rPr>
              <a:t>التفكير مثل الإنسان أو تطبيق المنطق السليم</a:t>
            </a:r>
            <a:endParaRPr sz="1200">
              <a:solidFill>
                <a:schemeClr val="lt2"/>
              </a:solidFill>
              <a:latin typeface="Optimistic Text"/>
              <a:ea typeface="Optimistic Text"/>
              <a:cs typeface="Optimistic Text"/>
              <a:sym typeface="Optimistic Text"/>
            </a:endParaRPr>
          </a:p>
        </p:txBody>
      </p:sp>
      <p:grpSp>
        <p:nvGrpSpPr>
          <p:cNvPr id="1256" name="Google Shape;1256;p87"/>
          <p:cNvGrpSpPr/>
          <p:nvPr/>
        </p:nvGrpSpPr>
        <p:grpSpPr>
          <a:xfrm flipH="1">
            <a:off x="7690687" y="3069153"/>
            <a:ext cx="119232" cy="106050"/>
            <a:chOff x="1714674" y="5538078"/>
            <a:chExt cx="178839" cy="159068"/>
          </a:xfrm>
        </p:grpSpPr>
        <p:sp>
          <p:nvSpPr>
            <p:cNvPr id="1257" name="Google Shape;1257;p87"/>
            <p:cNvSpPr/>
            <p:nvPr/>
          </p:nvSpPr>
          <p:spPr>
            <a:xfrm>
              <a:off x="1714674" y="5617205"/>
              <a:ext cx="178116" cy="0"/>
            </a:xfrm>
            <a:custGeom>
              <a:rect b="b" l="l" r="r" t="t"/>
              <a:pathLst>
                <a:path extrusionOk="0" h="120000" w="118744">
                  <a:moveTo>
                    <a:pt x="0" y="0"/>
                  </a:moveTo>
                  <a:lnTo>
                    <a:pt x="118643" y="0"/>
                  </a:lnTo>
                </a:path>
              </a:pathLst>
            </a:custGeom>
            <a:noFill/>
            <a:ln cap="flat" cmpd="sng" w="1270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258" name="Google Shape;1258;p87"/>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270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1259" name="Google Shape;1259;p87"/>
          <p:cNvGrpSpPr/>
          <p:nvPr/>
        </p:nvGrpSpPr>
        <p:grpSpPr>
          <a:xfrm flipH="1">
            <a:off x="7690687" y="3596570"/>
            <a:ext cx="119232" cy="106050"/>
            <a:chOff x="1714674" y="6442783"/>
            <a:chExt cx="178839" cy="159068"/>
          </a:xfrm>
        </p:grpSpPr>
        <p:sp>
          <p:nvSpPr>
            <p:cNvPr id="1260" name="Google Shape;1260;p87"/>
            <p:cNvSpPr/>
            <p:nvPr/>
          </p:nvSpPr>
          <p:spPr>
            <a:xfrm>
              <a:off x="1714674" y="6522626"/>
              <a:ext cx="178116" cy="0"/>
            </a:xfrm>
            <a:custGeom>
              <a:rect b="b" l="l" r="r" t="t"/>
              <a:pathLst>
                <a:path extrusionOk="0" h="120000" w="118744">
                  <a:moveTo>
                    <a:pt x="0" y="0"/>
                  </a:moveTo>
                  <a:lnTo>
                    <a:pt x="118643" y="0"/>
                  </a:lnTo>
                </a:path>
              </a:pathLst>
            </a:custGeom>
            <a:noFill/>
            <a:ln cap="flat" cmpd="sng" w="1270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261" name="Google Shape;1261;p87"/>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270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1262" name="Google Shape;1262;p87"/>
          <p:cNvGrpSpPr/>
          <p:nvPr/>
        </p:nvGrpSpPr>
        <p:grpSpPr>
          <a:xfrm flipH="1">
            <a:off x="7690687" y="4091320"/>
            <a:ext cx="119232" cy="106050"/>
            <a:chOff x="1714674" y="7115499"/>
            <a:chExt cx="178839" cy="159068"/>
          </a:xfrm>
        </p:grpSpPr>
        <p:sp>
          <p:nvSpPr>
            <p:cNvPr id="1263" name="Google Shape;1263;p87"/>
            <p:cNvSpPr/>
            <p:nvPr/>
          </p:nvSpPr>
          <p:spPr>
            <a:xfrm>
              <a:off x="1714674" y="7194626"/>
              <a:ext cx="178116" cy="0"/>
            </a:xfrm>
            <a:custGeom>
              <a:rect b="b" l="l" r="r" t="t"/>
              <a:pathLst>
                <a:path extrusionOk="0" h="120000" w="118744">
                  <a:moveTo>
                    <a:pt x="0" y="0"/>
                  </a:moveTo>
                  <a:lnTo>
                    <a:pt x="118643" y="0"/>
                  </a:lnTo>
                </a:path>
              </a:pathLst>
            </a:custGeom>
            <a:noFill/>
            <a:ln cap="flat" cmpd="sng" w="1270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264" name="Google Shape;1264;p87"/>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270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sp>
        <p:nvSpPr>
          <p:cNvPr id="1265" name="Google Shape;1265;p87"/>
          <p:cNvSpPr txBox="1"/>
          <p:nvPr/>
        </p:nvSpPr>
        <p:spPr>
          <a:xfrm flipH="1">
            <a:off x="5292408" y="3029767"/>
            <a:ext cx="2261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800"/>
              </a:spcBef>
              <a:spcAft>
                <a:spcPts val="0"/>
              </a:spcAft>
              <a:buNone/>
            </a:pPr>
            <a:r>
              <a:rPr lang="en-US" sz="1200">
                <a:solidFill>
                  <a:schemeClr val="lt2"/>
                </a:solidFill>
                <a:latin typeface="Optimistic Text"/>
                <a:ea typeface="Optimistic Text"/>
                <a:cs typeface="Optimistic Text"/>
                <a:sym typeface="Optimistic Text"/>
              </a:rPr>
              <a:t>الشعور بالعواطف مثل الفرح والحزن</a:t>
            </a:r>
            <a:endParaRPr sz="1200">
              <a:solidFill>
                <a:schemeClr val="lt2"/>
              </a:solidFill>
              <a:latin typeface="Optimistic Text"/>
              <a:ea typeface="Optimistic Text"/>
              <a:cs typeface="Optimistic Text"/>
              <a:sym typeface="Optimistic Text"/>
            </a:endParaRPr>
          </a:p>
        </p:txBody>
      </p:sp>
      <p:sp>
        <p:nvSpPr>
          <p:cNvPr id="1266" name="Google Shape;1266;p87"/>
          <p:cNvSpPr txBox="1"/>
          <p:nvPr/>
        </p:nvSpPr>
        <p:spPr>
          <a:xfrm flipH="1">
            <a:off x="5292408" y="4535483"/>
            <a:ext cx="2261700" cy="369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chemeClr val="lt2"/>
                </a:solidFill>
                <a:latin typeface="Optimistic Text"/>
                <a:ea typeface="Optimistic Text"/>
                <a:cs typeface="Optimistic Text"/>
                <a:sym typeface="Optimistic Text"/>
              </a:rPr>
              <a:t>أن يكون دائمًا على صواب – يمكنه أن يرتكب الأخطاء!</a:t>
            </a:r>
            <a:endParaRPr sz="1200">
              <a:solidFill>
                <a:schemeClr val="lt2"/>
              </a:solidFill>
              <a:latin typeface="Optimistic Text"/>
              <a:ea typeface="Optimistic Text"/>
              <a:cs typeface="Optimistic Text"/>
              <a:sym typeface="Optimistic Text"/>
            </a:endParaRPr>
          </a:p>
        </p:txBody>
      </p:sp>
      <p:grpSp>
        <p:nvGrpSpPr>
          <p:cNvPr id="1267" name="Google Shape;1267;p87"/>
          <p:cNvGrpSpPr/>
          <p:nvPr/>
        </p:nvGrpSpPr>
        <p:grpSpPr>
          <a:xfrm flipH="1">
            <a:off x="7690687" y="4578853"/>
            <a:ext cx="119232" cy="106050"/>
            <a:chOff x="1714674" y="7115499"/>
            <a:chExt cx="178839" cy="159068"/>
          </a:xfrm>
        </p:grpSpPr>
        <p:sp>
          <p:nvSpPr>
            <p:cNvPr id="1268" name="Google Shape;1268;p87"/>
            <p:cNvSpPr/>
            <p:nvPr/>
          </p:nvSpPr>
          <p:spPr>
            <a:xfrm>
              <a:off x="1714674" y="7194626"/>
              <a:ext cx="178116" cy="0"/>
            </a:xfrm>
            <a:custGeom>
              <a:rect b="b" l="l" r="r" t="t"/>
              <a:pathLst>
                <a:path extrusionOk="0" h="120000" w="118744">
                  <a:moveTo>
                    <a:pt x="0" y="0"/>
                  </a:moveTo>
                  <a:lnTo>
                    <a:pt x="118643" y="0"/>
                  </a:lnTo>
                </a:path>
              </a:pathLst>
            </a:custGeom>
            <a:noFill/>
            <a:ln cap="flat" cmpd="sng" w="1270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269" name="Google Shape;1269;p87"/>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270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sp>
        <p:nvSpPr>
          <p:cNvPr id="1270" name="Google Shape;1270;p87"/>
          <p:cNvSpPr txBox="1"/>
          <p:nvPr/>
        </p:nvSpPr>
        <p:spPr>
          <a:xfrm flipH="1">
            <a:off x="4327025" y="1058925"/>
            <a:ext cx="7398000" cy="369300"/>
          </a:xfrm>
          <a:prstGeom prst="rect">
            <a:avLst/>
          </a:prstGeom>
          <a:noFill/>
          <a:ln>
            <a:noFill/>
          </a:ln>
        </p:spPr>
        <p:txBody>
          <a:bodyPr anchorCtr="0" anchor="t" bIns="0" lIns="0" spcFirstLastPara="1" rIns="0" wrap="square" tIns="0">
            <a:spAutoFit/>
          </a:bodyPr>
          <a:lstStyle/>
          <a:p>
            <a:pPr indent="0" lvl="0" marL="0" marR="0" rtl="1" algn="r">
              <a:lnSpc>
                <a:spcPct val="100833"/>
              </a:lnSpc>
              <a:spcBef>
                <a:spcPts val="0"/>
              </a:spcBef>
              <a:spcAft>
                <a:spcPts val="0"/>
              </a:spcAft>
              <a:buNone/>
            </a:pPr>
            <a:r>
              <a:rPr b="1" lang="en-US" sz="2400">
                <a:solidFill>
                  <a:srgbClr val="4B0550"/>
                </a:solidFill>
                <a:latin typeface="Optimistic Display"/>
                <a:ea typeface="Optimistic Display"/>
                <a:cs typeface="Optimistic Display"/>
                <a:sym typeface="Optimistic Display"/>
              </a:rPr>
              <a:t>ما الذي يمكن للذكاء الاصطناعي أن يفعله وما لا يمكنه فعله</a:t>
            </a:r>
            <a:endParaRPr b="1" sz="2400">
              <a:solidFill>
                <a:srgbClr val="4B0550"/>
              </a:solidFill>
              <a:latin typeface="Optimistic Display"/>
              <a:ea typeface="Optimistic Display"/>
              <a:cs typeface="Optimistic Display"/>
              <a:sym typeface="Optimistic Display"/>
            </a:endParaRPr>
          </a:p>
        </p:txBody>
      </p:sp>
      <p:sp>
        <p:nvSpPr>
          <p:cNvPr id="1271" name="Google Shape;1271;p87"/>
          <p:cNvSpPr/>
          <p:nvPr/>
        </p:nvSpPr>
        <p:spPr>
          <a:xfrm flipH="1">
            <a:off x="8441108" y="1628200"/>
            <a:ext cx="3270600" cy="3687900"/>
          </a:xfrm>
          <a:prstGeom prst="roundRect">
            <a:avLst>
              <a:gd fmla="val 5725"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272" name="Google Shape;1272;p87"/>
          <p:cNvSpPr txBox="1"/>
          <p:nvPr/>
        </p:nvSpPr>
        <p:spPr>
          <a:xfrm flipH="1">
            <a:off x="9482092" y="2387600"/>
            <a:ext cx="1943700" cy="4869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ما الذي يمكن للذكاء الاصطناعي أن يفعله</a:t>
            </a:r>
            <a:endParaRPr b="1" sz="1200">
              <a:solidFill>
                <a:srgbClr val="4B0550"/>
              </a:solidFill>
              <a:latin typeface="Optimistic Text"/>
              <a:ea typeface="Optimistic Text"/>
              <a:cs typeface="Optimistic Text"/>
              <a:sym typeface="Optimistic Text"/>
            </a:endParaRPr>
          </a:p>
        </p:txBody>
      </p:sp>
      <p:sp>
        <p:nvSpPr>
          <p:cNvPr id="1273" name="Google Shape;1273;p87"/>
          <p:cNvSpPr txBox="1"/>
          <p:nvPr/>
        </p:nvSpPr>
        <p:spPr>
          <a:xfrm flipH="1">
            <a:off x="8908224" y="3601733"/>
            <a:ext cx="2261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 الدردشة، والكتابة، والترجمة</a:t>
            </a:r>
            <a:endParaRPr sz="1200">
              <a:solidFill>
                <a:srgbClr val="4B0550"/>
              </a:solidFill>
              <a:latin typeface="Optimistic Text"/>
              <a:ea typeface="Optimistic Text"/>
              <a:cs typeface="Optimistic Text"/>
              <a:sym typeface="Optimistic Text"/>
            </a:endParaRPr>
          </a:p>
        </p:txBody>
      </p:sp>
      <p:sp>
        <p:nvSpPr>
          <p:cNvPr id="1274" name="Google Shape;1274;p87"/>
          <p:cNvSpPr txBox="1"/>
          <p:nvPr/>
        </p:nvSpPr>
        <p:spPr>
          <a:xfrm flipH="1">
            <a:off x="8908224" y="3989100"/>
            <a:ext cx="2261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التعرّف على الأصوات والوجوه</a:t>
            </a:r>
            <a:endParaRPr sz="1200">
              <a:solidFill>
                <a:srgbClr val="4B0550"/>
              </a:solidFill>
              <a:latin typeface="Optimistic Text"/>
              <a:ea typeface="Optimistic Text"/>
              <a:cs typeface="Optimistic Text"/>
              <a:sym typeface="Optimistic Text"/>
            </a:endParaRPr>
          </a:p>
        </p:txBody>
      </p:sp>
      <p:grpSp>
        <p:nvGrpSpPr>
          <p:cNvPr id="1275" name="Google Shape;1275;p87"/>
          <p:cNvGrpSpPr/>
          <p:nvPr/>
        </p:nvGrpSpPr>
        <p:grpSpPr>
          <a:xfrm flipH="1">
            <a:off x="11306504" y="3069153"/>
            <a:ext cx="119232" cy="106050"/>
            <a:chOff x="1714674" y="5538078"/>
            <a:chExt cx="178839" cy="159068"/>
          </a:xfrm>
        </p:grpSpPr>
        <p:sp>
          <p:nvSpPr>
            <p:cNvPr id="1276" name="Google Shape;1276;p87"/>
            <p:cNvSpPr/>
            <p:nvPr/>
          </p:nvSpPr>
          <p:spPr>
            <a:xfrm>
              <a:off x="1714674" y="5617205"/>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277" name="Google Shape;1277;p87"/>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1278" name="Google Shape;1278;p87"/>
          <p:cNvGrpSpPr/>
          <p:nvPr/>
        </p:nvGrpSpPr>
        <p:grpSpPr>
          <a:xfrm flipH="1">
            <a:off x="11306504" y="3637887"/>
            <a:ext cx="119232" cy="106050"/>
            <a:chOff x="1714674" y="6442783"/>
            <a:chExt cx="178839" cy="159068"/>
          </a:xfrm>
        </p:grpSpPr>
        <p:sp>
          <p:nvSpPr>
            <p:cNvPr id="1279" name="Google Shape;1279;p87"/>
            <p:cNvSpPr/>
            <p:nvPr/>
          </p:nvSpPr>
          <p:spPr>
            <a:xfrm>
              <a:off x="1714674" y="6522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280" name="Google Shape;1280;p87"/>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grpSp>
        <p:nvGrpSpPr>
          <p:cNvPr id="1281" name="Google Shape;1281;p87"/>
          <p:cNvGrpSpPr/>
          <p:nvPr/>
        </p:nvGrpSpPr>
        <p:grpSpPr>
          <a:xfrm flipH="1">
            <a:off x="11306504" y="4032470"/>
            <a:ext cx="119232" cy="106050"/>
            <a:chOff x="1714674" y="7115499"/>
            <a:chExt cx="178839" cy="159068"/>
          </a:xfrm>
        </p:grpSpPr>
        <p:sp>
          <p:nvSpPr>
            <p:cNvPr id="1282" name="Google Shape;1282;p87"/>
            <p:cNvSpPr/>
            <p:nvPr/>
          </p:nvSpPr>
          <p:spPr>
            <a:xfrm>
              <a:off x="1714674" y="7194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283" name="Google Shape;1283;p87"/>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sp>
        <p:nvSpPr>
          <p:cNvPr id="1284" name="Google Shape;1284;p87"/>
          <p:cNvSpPr txBox="1"/>
          <p:nvPr/>
        </p:nvSpPr>
        <p:spPr>
          <a:xfrm flipH="1">
            <a:off x="8908225" y="3029767"/>
            <a:ext cx="2261700" cy="369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اكتشاف الأنماط في الصور، والكلام، والنصوص</a:t>
            </a:r>
            <a:endParaRPr sz="1200">
              <a:solidFill>
                <a:srgbClr val="4B0550"/>
              </a:solidFill>
              <a:latin typeface="Optimistic Text"/>
              <a:ea typeface="Optimistic Text"/>
              <a:cs typeface="Optimistic Text"/>
              <a:sym typeface="Optimistic Text"/>
            </a:endParaRPr>
          </a:p>
        </p:txBody>
      </p:sp>
      <p:sp>
        <p:nvSpPr>
          <p:cNvPr id="1285" name="Google Shape;1285;p87"/>
          <p:cNvSpPr txBox="1"/>
          <p:nvPr/>
        </p:nvSpPr>
        <p:spPr>
          <a:xfrm flipH="1">
            <a:off x="8908224" y="4358500"/>
            <a:ext cx="2261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التعلّم من البيانات للتحسّن مع مرور الوقت</a:t>
            </a:r>
            <a:endParaRPr sz="1200">
              <a:solidFill>
                <a:srgbClr val="4B0550"/>
              </a:solidFill>
              <a:latin typeface="Optimistic Text"/>
              <a:ea typeface="Optimistic Text"/>
              <a:cs typeface="Optimistic Text"/>
              <a:sym typeface="Optimistic Text"/>
            </a:endParaRPr>
          </a:p>
        </p:txBody>
      </p:sp>
      <p:grpSp>
        <p:nvGrpSpPr>
          <p:cNvPr id="1286" name="Google Shape;1286;p87"/>
          <p:cNvGrpSpPr/>
          <p:nvPr/>
        </p:nvGrpSpPr>
        <p:grpSpPr>
          <a:xfrm flipH="1">
            <a:off x="11306504" y="4401870"/>
            <a:ext cx="119232" cy="106050"/>
            <a:chOff x="1714674" y="7115499"/>
            <a:chExt cx="178839" cy="159068"/>
          </a:xfrm>
        </p:grpSpPr>
        <p:sp>
          <p:nvSpPr>
            <p:cNvPr id="1287" name="Google Shape;1287;p87"/>
            <p:cNvSpPr/>
            <p:nvPr/>
          </p:nvSpPr>
          <p:spPr>
            <a:xfrm>
              <a:off x="1714674" y="7194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sp>
          <p:nvSpPr>
            <p:cNvPr id="1288" name="Google Shape;1288;p87"/>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200"/>
            </a:p>
          </p:txBody>
        </p:sp>
      </p:grpSp>
      <p:pic>
        <p:nvPicPr>
          <p:cNvPr id="1289" name="Google Shape;1289;p87" title="AI and You.png"/>
          <p:cNvPicPr preferRelativeResize="0"/>
          <p:nvPr/>
        </p:nvPicPr>
        <p:blipFill rotWithShape="1">
          <a:blip r:embed="rId3">
            <a:alphaModFix/>
          </a:blip>
          <a:srcRect b="22390" l="47835" r="25339" t="23647"/>
          <a:stretch/>
        </p:blipFill>
        <p:spPr>
          <a:xfrm>
            <a:off x="1209475" y="1628200"/>
            <a:ext cx="3270600" cy="3687900"/>
          </a:xfrm>
          <a:prstGeom prst="roundRect">
            <a:avLst>
              <a:gd fmla="val 3763" name="adj"/>
            </a:avLst>
          </a:prstGeom>
          <a:noFill/>
          <a:ln>
            <a:noFill/>
          </a:ln>
        </p:spPr>
      </p:pic>
      <p:sp>
        <p:nvSpPr>
          <p:cNvPr id="1290" name="Google Shape;1290;p87"/>
          <p:cNvSpPr txBox="1"/>
          <p:nvPr/>
        </p:nvSpPr>
        <p:spPr>
          <a:xfrm flipH="1">
            <a:off x="4820828" y="5536868"/>
            <a:ext cx="6901800" cy="1974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الذكاء الاصطناعي مفيد، لكنه لا يزال بحاجة إليك لتوجيهه.</a:t>
            </a:r>
            <a:endParaRPr b="1" sz="1200">
              <a:solidFill>
                <a:srgbClr val="4B0550"/>
              </a:solidFill>
              <a:latin typeface="Optimistic Text"/>
              <a:ea typeface="Optimistic Text"/>
              <a:cs typeface="Optimistic Text"/>
              <a:sym typeface="Optimistic Text"/>
            </a:endParaRPr>
          </a:p>
        </p:txBody>
      </p:sp>
      <p:sp>
        <p:nvSpPr>
          <p:cNvPr id="1291" name="Google Shape;1291;p87"/>
          <p:cNvSpPr/>
          <p:nvPr/>
        </p:nvSpPr>
        <p:spPr>
          <a:xfrm>
            <a:off x="8644775" y="1881400"/>
            <a:ext cx="788100" cy="788100"/>
          </a:xfrm>
          <a:prstGeom prst="ellipse">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292" name="Google Shape;1292;p87"/>
          <p:cNvSpPr/>
          <p:nvPr/>
        </p:nvSpPr>
        <p:spPr>
          <a:xfrm>
            <a:off x="5078075" y="1881400"/>
            <a:ext cx="788100" cy="7881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1293" name="Google Shape;1293;p87" title="Asset 74.png"/>
          <p:cNvPicPr preferRelativeResize="0"/>
          <p:nvPr/>
        </p:nvPicPr>
        <p:blipFill>
          <a:blip r:embed="rId4">
            <a:alphaModFix/>
          </a:blip>
          <a:stretch>
            <a:fillRect/>
          </a:stretch>
        </p:blipFill>
        <p:spPr>
          <a:xfrm>
            <a:off x="5286690" y="2101292"/>
            <a:ext cx="370786" cy="369400"/>
          </a:xfrm>
          <a:prstGeom prst="rect">
            <a:avLst/>
          </a:prstGeom>
          <a:noFill/>
          <a:ln>
            <a:noFill/>
          </a:ln>
        </p:spPr>
      </p:pic>
      <p:pic>
        <p:nvPicPr>
          <p:cNvPr id="1294" name="Google Shape;1294;p87" title="Asset 75.png"/>
          <p:cNvPicPr preferRelativeResize="0"/>
          <p:nvPr/>
        </p:nvPicPr>
        <p:blipFill>
          <a:blip r:embed="rId5">
            <a:alphaModFix/>
          </a:blip>
          <a:stretch>
            <a:fillRect/>
          </a:stretch>
        </p:blipFill>
        <p:spPr>
          <a:xfrm>
            <a:off x="8821150" y="2135000"/>
            <a:ext cx="435248" cy="302000"/>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8" name="Shape 1298"/>
        <p:cNvGrpSpPr/>
        <p:nvPr/>
      </p:nvGrpSpPr>
      <p:grpSpPr>
        <a:xfrm>
          <a:off x="0" y="0"/>
          <a:ext cx="0" cy="0"/>
          <a:chOff x="0" y="0"/>
          <a:chExt cx="0" cy="0"/>
        </a:xfrm>
      </p:grpSpPr>
      <p:sp>
        <p:nvSpPr>
          <p:cNvPr id="1299" name="Google Shape;1299;p88"/>
          <p:cNvSpPr/>
          <p:nvPr/>
        </p:nvSpPr>
        <p:spPr>
          <a:xfrm>
            <a:off x="1273750" y="1729800"/>
            <a:ext cx="3270600" cy="3687900"/>
          </a:xfrm>
          <a:prstGeom prst="roundRect">
            <a:avLst>
              <a:gd fmla="val 5725"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300" name="Google Shape;1300;p88"/>
          <p:cNvSpPr/>
          <p:nvPr/>
        </p:nvSpPr>
        <p:spPr>
          <a:xfrm>
            <a:off x="1172150" y="1628200"/>
            <a:ext cx="3270600" cy="3687900"/>
          </a:xfrm>
          <a:prstGeom prst="roundRect">
            <a:avLst>
              <a:gd fmla="val 5725"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301" name="Google Shape;1301;p88"/>
          <p:cNvSpPr/>
          <p:nvPr/>
        </p:nvSpPr>
        <p:spPr>
          <a:xfrm>
            <a:off x="4857433" y="1729800"/>
            <a:ext cx="3270600" cy="3687900"/>
          </a:xfrm>
          <a:prstGeom prst="roundRect">
            <a:avLst>
              <a:gd fmla="val 5725"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302" name="Google Shape;1302;p88"/>
          <p:cNvSpPr/>
          <p:nvPr/>
        </p:nvSpPr>
        <p:spPr>
          <a:xfrm>
            <a:off x="4755833" y="1628200"/>
            <a:ext cx="3270600" cy="3687900"/>
          </a:xfrm>
          <a:prstGeom prst="roundRect">
            <a:avLst>
              <a:gd fmla="val 5725"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303" name="Google Shape;1303;p88"/>
          <p:cNvSpPr/>
          <p:nvPr/>
        </p:nvSpPr>
        <p:spPr>
          <a:xfrm>
            <a:off x="8441117" y="1729800"/>
            <a:ext cx="3270600" cy="3687900"/>
          </a:xfrm>
          <a:prstGeom prst="roundRect">
            <a:avLst>
              <a:gd fmla="val 5725"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304" name="Google Shape;1304;p88"/>
          <p:cNvSpPr/>
          <p:nvPr/>
        </p:nvSpPr>
        <p:spPr>
          <a:xfrm>
            <a:off x="8339517" y="1628200"/>
            <a:ext cx="3270600" cy="3687900"/>
          </a:xfrm>
          <a:prstGeom prst="roundRect">
            <a:avLst>
              <a:gd fmla="val 5725"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305" name="Google Shape;1305;p88"/>
          <p:cNvSpPr txBox="1"/>
          <p:nvPr/>
        </p:nvSpPr>
        <p:spPr>
          <a:xfrm flipH="1">
            <a:off x="6867722" y="738100"/>
            <a:ext cx="4857300" cy="741900"/>
          </a:xfrm>
          <a:prstGeom prst="rect">
            <a:avLst/>
          </a:prstGeom>
          <a:noFill/>
          <a:ln>
            <a:noFill/>
          </a:ln>
        </p:spPr>
        <p:txBody>
          <a:bodyPr anchorCtr="0" anchor="t" bIns="0" lIns="0" spcFirstLastPara="1" rIns="0" wrap="square" tIns="0">
            <a:spAutoFit/>
          </a:bodyPr>
          <a:lstStyle/>
          <a:p>
            <a:pPr indent="0" lvl="0" marL="0" marR="0" rtl="1" algn="r">
              <a:lnSpc>
                <a:spcPct val="100833"/>
              </a:lnSpc>
              <a:spcBef>
                <a:spcPts val="0"/>
              </a:spcBef>
              <a:spcAft>
                <a:spcPts val="0"/>
              </a:spcAft>
              <a:buNone/>
            </a:pPr>
            <a:r>
              <a:rPr b="1" lang="en-US" sz="2400">
                <a:solidFill>
                  <a:srgbClr val="4B0550"/>
                </a:solidFill>
                <a:latin typeface="Optimistic Display"/>
                <a:ea typeface="Optimistic Display"/>
                <a:cs typeface="Optimistic Display"/>
                <a:sym typeface="Optimistic Display"/>
              </a:rPr>
              <a:t>ما الذي يمكن للذكاء الاصطناعي أن يفعله وما لا يمكنه فعله</a:t>
            </a:r>
            <a:endParaRPr b="1" sz="2400">
              <a:solidFill>
                <a:srgbClr val="4B0550"/>
              </a:solidFill>
              <a:latin typeface="Optimistic Display"/>
              <a:ea typeface="Optimistic Display"/>
              <a:cs typeface="Optimistic Display"/>
              <a:sym typeface="Optimistic Display"/>
            </a:endParaRPr>
          </a:p>
        </p:txBody>
      </p:sp>
      <p:sp>
        <p:nvSpPr>
          <p:cNvPr id="1306" name="Google Shape;1306;p88"/>
          <p:cNvSpPr txBox="1"/>
          <p:nvPr/>
        </p:nvSpPr>
        <p:spPr>
          <a:xfrm flipH="1">
            <a:off x="9482100" y="2540000"/>
            <a:ext cx="1943700" cy="3021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جيد! انطلق</a:t>
            </a:r>
            <a:endParaRPr b="1" sz="1200">
              <a:solidFill>
                <a:srgbClr val="4B0550"/>
              </a:solidFill>
              <a:latin typeface="Optimistic Text"/>
              <a:ea typeface="Optimistic Text"/>
              <a:cs typeface="Optimistic Text"/>
              <a:sym typeface="Optimistic Text"/>
            </a:endParaRPr>
          </a:p>
        </p:txBody>
      </p:sp>
      <p:sp>
        <p:nvSpPr>
          <p:cNvPr id="1307" name="Google Shape;1307;p88"/>
          <p:cNvSpPr txBox="1"/>
          <p:nvPr/>
        </p:nvSpPr>
        <p:spPr>
          <a:xfrm flipH="1">
            <a:off x="8908233" y="3601733"/>
            <a:ext cx="2261700" cy="369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إنشاء مشاريع فنية عن الثقافة الشرق أوسطية</a:t>
            </a:r>
            <a:endParaRPr sz="1200">
              <a:solidFill>
                <a:srgbClr val="4B0550"/>
              </a:solidFill>
              <a:latin typeface="Optimistic Text"/>
              <a:ea typeface="Optimistic Text"/>
              <a:cs typeface="Optimistic Text"/>
              <a:sym typeface="Optimistic Text"/>
            </a:endParaRPr>
          </a:p>
        </p:txBody>
      </p:sp>
      <p:sp>
        <p:nvSpPr>
          <p:cNvPr id="1308" name="Google Shape;1308;p88"/>
          <p:cNvSpPr txBox="1"/>
          <p:nvPr/>
        </p:nvSpPr>
        <p:spPr>
          <a:xfrm flipH="1">
            <a:off x="8908233" y="4141500"/>
            <a:ext cx="2261700" cy="5541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تحسين الكتابة باللغة العربية أو تطوير الإنجليزية/الفرنسية</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p:txBody>
      </p:sp>
      <p:grpSp>
        <p:nvGrpSpPr>
          <p:cNvPr id="1309" name="Google Shape;1309;p88"/>
          <p:cNvGrpSpPr/>
          <p:nvPr/>
        </p:nvGrpSpPr>
        <p:grpSpPr>
          <a:xfrm flipH="1">
            <a:off x="11306512" y="3069153"/>
            <a:ext cx="119232" cy="106050"/>
            <a:chOff x="1714674" y="5538078"/>
            <a:chExt cx="178839" cy="159068"/>
          </a:xfrm>
        </p:grpSpPr>
        <p:sp>
          <p:nvSpPr>
            <p:cNvPr id="1310" name="Google Shape;1310;p88"/>
            <p:cNvSpPr/>
            <p:nvPr/>
          </p:nvSpPr>
          <p:spPr>
            <a:xfrm>
              <a:off x="1714674" y="5617205"/>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11" name="Google Shape;1311;p88"/>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grpSp>
        <p:nvGrpSpPr>
          <p:cNvPr id="1312" name="Google Shape;1312;p88"/>
          <p:cNvGrpSpPr/>
          <p:nvPr/>
        </p:nvGrpSpPr>
        <p:grpSpPr>
          <a:xfrm flipH="1">
            <a:off x="11306512" y="3637887"/>
            <a:ext cx="119232" cy="106050"/>
            <a:chOff x="1714674" y="6442783"/>
            <a:chExt cx="178839" cy="159068"/>
          </a:xfrm>
        </p:grpSpPr>
        <p:sp>
          <p:nvSpPr>
            <p:cNvPr id="1313" name="Google Shape;1313;p88"/>
            <p:cNvSpPr/>
            <p:nvPr/>
          </p:nvSpPr>
          <p:spPr>
            <a:xfrm>
              <a:off x="1714674" y="6522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14" name="Google Shape;1314;p88"/>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grpSp>
        <p:nvGrpSpPr>
          <p:cNvPr id="1315" name="Google Shape;1315;p88"/>
          <p:cNvGrpSpPr/>
          <p:nvPr/>
        </p:nvGrpSpPr>
        <p:grpSpPr>
          <a:xfrm flipH="1">
            <a:off x="11306512" y="4184870"/>
            <a:ext cx="119232" cy="106050"/>
            <a:chOff x="1714674" y="7115499"/>
            <a:chExt cx="178839" cy="159068"/>
          </a:xfrm>
        </p:grpSpPr>
        <p:sp>
          <p:nvSpPr>
            <p:cNvPr id="1316" name="Google Shape;1316;p88"/>
            <p:cNvSpPr/>
            <p:nvPr/>
          </p:nvSpPr>
          <p:spPr>
            <a:xfrm>
              <a:off x="1714674" y="7194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17" name="Google Shape;1317;p88"/>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sp>
        <p:nvSpPr>
          <p:cNvPr id="1318" name="Google Shape;1318;p88"/>
          <p:cNvSpPr txBox="1"/>
          <p:nvPr/>
        </p:nvSpPr>
        <p:spPr>
          <a:xfrm flipH="1">
            <a:off x="8908233" y="3029767"/>
            <a:ext cx="2261700" cy="369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استخدام الذكاء الاصطناعي للبحث في الواجبات المدرسية وليس للغش</a:t>
            </a:r>
            <a:endParaRPr sz="1200">
              <a:solidFill>
                <a:srgbClr val="4B0550"/>
              </a:solidFill>
              <a:latin typeface="Optimistic Text"/>
              <a:ea typeface="Optimistic Text"/>
              <a:cs typeface="Optimistic Text"/>
              <a:sym typeface="Optimistic Text"/>
            </a:endParaRPr>
          </a:p>
        </p:txBody>
      </p:sp>
      <p:sp>
        <p:nvSpPr>
          <p:cNvPr id="1319" name="Google Shape;1319;p88"/>
          <p:cNvSpPr txBox="1"/>
          <p:nvPr/>
        </p:nvSpPr>
        <p:spPr>
          <a:xfrm flipH="1">
            <a:off x="4820836" y="5536868"/>
            <a:ext cx="6901800" cy="1974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ليس كل استخدام للذكاء الاصطناعي آمنًا أو عادلًا – اختياراتك مهمة</a:t>
            </a:r>
            <a:endParaRPr b="1" sz="1200">
              <a:solidFill>
                <a:srgbClr val="4B0550"/>
              </a:solidFill>
              <a:latin typeface="Optimistic Text"/>
              <a:ea typeface="Optimistic Text"/>
              <a:cs typeface="Optimistic Text"/>
              <a:sym typeface="Optimistic Text"/>
            </a:endParaRPr>
          </a:p>
        </p:txBody>
      </p:sp>
      <p:sp>
        <p:nvSpPr>
          <p:cNvPr id="1320" name="Google Shape;1320;p88"/>
          <p:cNvSpPr txBox="1"/>
          <p:nvPr/>
        </p:nvSpPr>
        <p:spPr>
          <a:xfrm flipH="1">
            <a:off x="5898417" y="2540000"/>
            <a:ext cx="1943700" cy="3021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خطر! تمهّل</a:t>
            </a:r>
            <a:endParaRPr b="1" sz="1200">
              <a:solidFill>
                <a:srgbClr val="4B0550"/>
              </a:solidFill>
              <a:latin typeface="Optimistic Text"/>
              <a:ea typeface="Optimistic Text"/>
              <a:cs typeface="Optimistic Text"/>
              <a:sym typeface="Optimistic Text"/>
            </a:endParaRPr>
          </a:p>
        </p:txBody>
      </p:sp>
      <p:sp>
        <p:nvSpPr>
          <p:cNvPr id="1321" name="Google Shape;1321;p88"/>
          <p:cNvSpPr txBox="1"/>
          <p:nvPr/>
        </p:nvSpPr>
        <p:spPr>
          <a:xfrm flipH="1">
            <a:off x="5413950" y="3601733"/>
            <a:ext cx="21723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تصديق كل ما ينشئه الذكاء الاصطناعي</a:t>
            </a:r>
            <a:endParaRPr sz="1200">
              <a:solidFill>
                <a:srgbClr val="4B0550"/>
              </a:solidFill>
              <a:latin typeface="Optimistic Text"/>
              <a:ea typeface="Optimistic Text"/>
              <a:cs typeface="Optimistic Text"/>
              <a:sym typeface="Optimistic Text"/>
            </a:endParaRPr>
          </a:p>
        </p:txBody>
      </p:sp>
      <p:sp>
        <p:nvSpPr>
          <p:cNvPr id="1322" name="Google Shape;1322;p88"/>
          <p:cNvSpPr txBox="1"/>
          <p:nvPr/>
        </p:nvSpPr>
        <p:spPr>
          <a:xfrm flipH="1">
            <a:off x="5324549" y="4138283"/>
            <a:ext cx="2261700" cy="369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استخدام الذكاء الاصطناعي في الأعمال المدرسية من دون إذن</a:t>
            </a:r>
            <a:endParaRPr sz="1200">
              <a:solidFill>
                <a:srgbClr val="4B0550"/>
              </a:solidFill>
              <a:latin typeface="Optimistic Text"/>
              <a:ea typeface="Optimistic Text"/>
              <a:cs typeface="Optimistic Text"/>
              <a:sym typeface="Optimistic Text"/>
            </a:endParaRPr>
          </a:p>
        </p:txBody>
      </p:sp>
      <p:grpSp>
        <p:nvGrpSpPr>
          <p:cNvPr id="1323" name="Google Shape;1323;p88"/>
          <p:cNvGrpSpPr/>
          <p:nvPr/>
        </p:nvGrpSpPr>
        <p:grpSpPr>
          <a:xfrm flipH="1">
            <a:off x="7722829" y="3069153"/>
            <a:ext cx="119232" cy="106050"/>
            <a:chOff x="1714674" y="5538078"/>
            <a:chExt cx="178839" cy="159068"/>
          </a:xfrm>
        </p:grpSpPr>
        <p:sp>
          <p:nvSpPr>
            <p:cNvPr id="1324" name="Google Shape;1324;p88"/>
            <p:cNvSpPr/>
            <p:nvPr/>
          </p:nvSpPr>
          <p:spPr>
            <a:xfrm>
              <a:off x="1714674" y="5617205"/>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25" name="Google Shape;1325;p88"/>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grpSp>
        <p:nvGrpSpPr>
          <p:cNvPr id="1326" name="Google Shape;1326;p88"/>
          <p:cNvGrpSpPr/>
          <p:nvPr/>
        </p:nvGrpSpPr>
        <p:grpSpPr>
          <a:xfrm flipH="1">
            <a:off x="7722829" y="3637887"/>
            <a:ext cx="119232" cy="106050"/>
            <a:chOff x="1714674" y="6442783"/>
            <a:chExt cx="178839" cy="159068"/>
          </a:xfrm>
        </p:grpSpPr>
        <p:sp>
          <p:nvSpPr>
            <p:cNvPr id="1327" name="Google Shape;1327;p88"/>
            <p:cNvSpPr/>
            <p:nvPr/>
          </p:nvSpPr>
          <p:spPr>
            <a:xfrm>
              <a:off x="1714674" y="6522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28" name="Google Shape;1328;p88"/>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grpSp>
        <p:nvGrpSpPr>
          <p:cNvPr id="1329" name="Google Shape;1329;p88"/>
          <p:cNvGrpSpPr/>
          <p:nvPr/>
        </p:nvGrpSpPr>
        <p:grpSpPr>
          <a:xfrm flipH="1">
            <a:off x="7722829" y="4181653"/>
            <a:ext cx="119232" cy="106050"/>
            <a:chOff x="1714674" y="7115499"/>
            <a:chExt cx="178839" cy="159068"/>
          </a:xfrm>
        </p:grpSpPr>
        <p:sp>
          <p:nvSpPr>
            <p:cNvPr id="1330" name="Google Shape;1330;p88"/>
            <p:cNvSpPr/>
            <p:nvPr/>
          </p:nvSpPr>
          <p:spPr>
            <a:xfrm>
              <a:off x="1714674" y="7194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31" name="Google Shape;1331;p88"/>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sp>
        <p:nvSpPr>
          <p:cNvPr id="1332" name="Google Shape;1332;p88"/>
          <p:cNvSpPr txBox="1"/>
          <p:nvPr/>
        </p:nvSpPr>
        <p:spPr>
          <a:xfrm flipH="1">
            <a:off x="5324550" y="3029767"/>
            <a:ext cx="2261700" cy="369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مشاركة الصور الشخصية مع تطبيقات ذكاء اصطناعي غير معروفة</a:t>
            </a:r>
            <a:endParaRPr sz="1200">
              <a:solidFill>
                <a:srgbClr val="4B0550"/>
              </a:solidFill>
              <a:latin typeface="Optimistic Text"/>
              <a:ea typeface="Optimistic Text"/>
              <a:cs typeface="Optimistic Text"/>
              <a:sym typeface="Optimistic Text"/>
            </a:endParaRPr>
          </a:p>
        </p:txBody>
      </p:sp>
      <p:sp>
        <p:nvSpPr>
          <p:cNvPr id="1333" name="Google Shape;1333;p88"/>
          <p:cNvSpPr txBox="1"/>
          <p:nvPr/>
        </p:nvSpPr>
        <p:spPr>
          <a:xfrm flipH="1">
            <a:off x="2314734" y="2540000"/>
            <a:ext cx="1943700" cy="302100"/>
          </a:xfrm>
          <a:prstGeom prst="rect">
            <a:avLst/>
          </a:prstGeom>
          <a:noFill/>
          <a:ln>
            <a:noFill/>
          </a:ln>
        </p:spPr>
        <p:txBody>
          <a:bodyPr anchorCtr="0" anchor="t" bIns="0" lIns="0" spcFirstLastPara="1" rIns="0" wrap="square" tIns="116200">
            <a:spAutoFit/>
          </a:bodyPr>
          <a:lstStyle/>
          <a:p>
            <a:pPr indent="0" lvl="0" marL="1270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خطر شديد! توقّف</a:t>
            </a:r>
            <a:endParaRPr b="1" sz="1200">
              <a:solidFill>
                <a:srgbClr val="4B0550"/>
              </a:solidFill>
              <a:latin typeface="Optimistic Text"/>
              <a:ea typeface="Optimistic Text"/>
              <a:cs typeface="Optimistic Text"/>
              <a:sym typeface="Optimistic Text"/>
            </a:endParaRPr>
          </a:p>
        </p:txBody>
      </p:sp>
      <p:sp>
        <p:nvSpPr>
          <p:cNvPr id="1334" name="Google Shape;1334;p88"/>
          <p:cNvSpPr txBox="1"/>
          <p:nvPr/>
        </p:nvSpPr>
        <p:spPr>
          <a:xfrm flipH="1">
            <a:off x="1933767" y="3601733"/>
            <a:ext cx="20688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توليد محتوى ضار أو عنيف</a:t>
            </a:r>
            <a:endParaRPr sz="1200">
              <a:solidFill>
                <a:srgbClr val="4B0550"/>
              </a:solidFill>
              <a:latin typeface="Optimistic Text"/>
              <a:ea typeface="Optimistic Text"/>
              <a:cs typeface="Optimistic Text"/>
              <a:sym typeface="Optimistic Text"/>
            </a:endParaRPr>
          </a:p>
        </p:txBody>
      </p:sp>
      <p:sp>
        <p:nvSpPr>
          <p:cNvPr id="1335" name="Google Shape;1335;p88"/>
          <p:cNvSpPr txBox="1"/>
          <p:nvPr/>
        </p:nvSpPr>
        <p:spPr>
          <a:xfrm flipH="1">
            <a:off x="1740866" y="4173700"/>
            <a:ext cx="2261700" cy="369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مشاركة محتوى الذكاء الاصطناعي على أنه عملك الشخصي</a:t>
            </a:r>
            <a:endParaRPr sz="1200">
              <a:solidFill>
                <a:srgbClr val="4B0550"/>
              </a:solidFill>
              <a:latin typeface="Optimistic Text"/>
              <a:ea typeface="Optimistic Text"/>
              <a:cs typeface="Optimistic Text"/>
              <a:sym typeface="Optimistic Text"/>
            </a:endParaRPr>
          </a:p>
        </p:txBody>
      </p:sp>
      <p:grpSp>
        <p:nvGrpSpPr>
          <p:cNvPr id="1336" name="Google Shape;1336;p88"/>
          <p:cNvGrpSpPr/>
          <p:nvPr/>
        </p:nvGrpSpPr>
        <p:grpSpPr>
          <a:xfrm flipH="1">
            <a:off x="4139145" y="3069153"/>
            <a:ext cx="119232" cy="106050"/>
            <a:chOff x="1714674" y="5538078"/>
            <a:chExt cx="178839" cy="159068"/>
          </a:xfrm>
        </p:grpSpPr>
        <p:sp>
          <p:nvSpPr>
            <p:cNvPr id="1337" name="Google Shape;1337;p88"/>
            <p:cNvSpPr/>
            <p:nvPr/>
          </p:nvSpPr>
          <p:spPr>
            <a:xfrm>
              <a:off x="1714674" y="5617205"/>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38" name="Google Shape;1338;p88"/>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grpSp>
        <p:nvGrpSpPr>
          <p:cNvPr id="1339" name="Google Shape;1339;p88"/>
          <p:cNvGrpSpPr/>
          <p:nvPr/>
        </p:nvGrpSpPr>
        <p:grpSpPr>
          <a:xfrm flipH="1">
            <a:off x="4139145" y="3637887"/>
            <a:ext cx="119232" cy="106050"/>
            <a:chOff x="1714674" y="6442783"/>
            <a:chExt cx="178839" cy="159068"/>
          </a:xfrm>
        </p:grpSpPr>
        <p:sp>
          <p:nvSpPr>
            <p:cNvPr id="1340" name="Google Shape;1340;p88"/>
            <p:cNvSpPr/>
            <p:nvPr/>
          </p:nvSpPr>
          <p:spPr>
            <a:xfrm>
              <a:off x="1714674" y="6522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41" name="Google Shape;1341;p88"/>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grpSp>
        <p:nvGrpSpPr>
          <p:cNvPr id="1342" name="Google Shape;1342;p88"/>
          <p:cNvGrpSpPr/>
          <p:nvPr/>
        </p:nvGrpSpPr>
        <p:grpSpPr>
          <a:xfrm flipH="1">
            <a:off x="4139145" y="4217070"/>
            <a:ext cx="119232" cy="106050"/>
            <a:chOff x="1714674" y="7115499"/>
            <a:chExt cx="178839" cy="159068"/>
          </a:xfrm>
        </p:grpSpPr>
        <p:sp>
          <p:nvSpPr>
            <p:cNvPr id="1343" name="Google Shape;1343;p88"/>
            <p:cNvSpPr/>
            <p:nvPr/>
          </p:nvSpPr>
          <p:spPr>
            <a:xfrm>
              <a:off x="1714674" y="7194626"/>
              <a:ext cx="178116"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sp>
          <p:nvSpPr>
            <p:cNvPr id="1344" name="Google Shape;1344;p88"/>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200"/>
            </a:p>
          </p:txBody>
        </p:sp>
      </p:grpSp>
      <p:sp>
        <p:nvSpPr>
          <p:cNvPr id="1345" name="Google Shape;1345;p88"/>
          <p:cNvSpPr txBox="1"/>
          <p:nvPr/>
        </p:nvSpPr>
        <p:spPr>
          <a:xfrm flipH="1">
            <a:off x="1740866" y="3029767"/>
            <a:ext cx="2261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إنشاء صور مزيفة لزملاء الدراسة</a:t>
            </a:r>
            <a:endParaRPr sz="1200">
              <a:solidFill>
                <a:srgbClr val="4B0550"/>
              </a:solidFill>
              <a:latin typeface="Optimistic Text"/>
              <a:ea typeface="Optimistic Text"/>
              <a:cs typeface="Optimistic Text"/>
              <a:sym typeface="Optimistic Text"/>
            </a:endParaRPr>
          </a:p>
        </p:txBody>
      </p:sp>
      <p:sp>
        <p:nvSpPr>
          <p:cNvPr id="1346" name="Google Shape;1346;p88"/>
          <p:cNvSpPr/>
          <p:nvPr/>
        </p:nvSpPr>
        <p:spPr>
          <a:xfrm flipH="1">
            <a:off x="8726933" y="1874350"/>
            <a:ext cx="709500" cy="709500"/>
          </a:xfrm>
          <a:prstGeom prst="ellipse">
            <a:avLst/>
          </a:prstGeom>
          <a:solidFill>
            <a:schemeClr val="accent5"/>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347" name="Google Shape;1347;p88"/>
          <p:cNvSpPr/>
          <p:nvPr/>
        </p:nvSpPr>
        <p:spPr>
          <a:xfrm flipH="1">
            <a:off x="5143481" y="1874350"/>
            <a:ext cx="709500" cy="709500"/>
          </a:xfrm>
          <a:prstGeom prst="ellipse">
            <a:avLst/>
          </a:prstGeom>
          <a:solidFill>
            <a:srgbClr val="F1C23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348" name="Google Shape;1348;p88"/>
          <p:cNvSpPr/>
          <p:nvPr/>
        </p:nvSpPr>
        <p:spPr>
          <a:xfrm flipH="1">
            <a:off x="1513897" y="1874350"/>
            <a:ext cx="709500" cy="709500"/>
          </a:xfrm>
          <a:prstGeom prst="ellipse">
            <a:avLst/>
          </a:prstGeom>
          <a:solidFill>
            <a:srgbClr val="CC000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pic>
        <p:nvPicPr>
          <p:cNvPr id="1349" name="Google Shape;1349;p88" title="Asset 74.png"/>
          <p:cNvPicPr preferRelativeResize="0"/>
          <p:nvPr/>
        </p:nvPicPr>
        <p:blipFill>
          <a:blip r:embed="rId3">
            <a:alphaModFix/>
          </a:blip>
          <a:stretch>
            <a:fillRect/>
          </a:stretch>
        </p:blipFill>
        <p:spPr>
          <a:xfrm>
            <a:off x="1728233" y="2089117"/>
            <a:ext cx="280933" cy="279867"/>
          </a:xfrm>
          <a:prstGeom prst="rect">
            <a:avLst/>
          </a:prstGeom>
          <a:noFill/>
          <a:ln>
            <a:noFill/>
          </a:ln>
        </p:spPr>
      </p:pic>
      <p:pic>
        <p:nvPicPr>
          <p:cNvPr id="1350" name="Google Shape;1350;p88" title="Asset 76.png"/>
          <p:cNvPicPr preferRelativeResize="0"/>
          <p:nvPr/>
        </p:nvPicPr>
        <p:blipFill>
          <a:blip r:embed="rId4">
            <a:alphaModFix/>
          </a:blip>
          <a:stretch>
            <a:fillRect/>
          </a:stretch>
        </p:blipFill>
        <p:spPr>
          <a:xfrm>
            <a:off x="5340131" y="2065616"/>
            <a:ext cx="316303" cy="326867"/>
          </a:xfrm>
          <a:prstGeom prst="rect">
            <a:avLst/>
          </a:prstGeom>
          <a:noFill/>
          <a:ln>
            <a:noFill/>
          </a:ln>
        </p:spPr>
      </p:pic>
      <p:pic>
        <p:nvPicPr>
          <p:cNvPr id="1351" name="Google Shape;1351;p88" title="Asset 78.png"/>
          <p:cNvPicPr preferRelativeResize="0"/>
          <p:nvPr/>
        </p:nvPicPr>
        <p:blipFill>
          <a:blip r:embed="rId5">
            <a:alphaModFix/>
          </a:blip>
          <a:stretch>
            <a:fillRect/>
          </a:stretch>
        </p:blipFill>
        <p:spPr>
          <a:xfrm>
            <a:off x="8908134" y="2108591"/>
            <a:ext cx="347200" cy="240917"/>
          </a:xfrm>
          <a:prstGeom prst="rect">
            <a:avLst/>
          </a:prstGeom>
          <a:noFill/>
          <a:ln>
            <a:noFill/>
          </a:ln>
        </p:spPr>
      </p:pic>
      <p:sp>
        <p:nvSpPr>
          <p:cNvPr id="1352" name="Google Shape;1352;p88"/>
          <p:cNvSpPr txBox="1"/>
          <p:nvPr/>
        </p:nvSpPr>
        <p:spPr>
          <a:xfrm>
            <a:off x="4544351" y="968475"/>
            <a:ext cx="1812600" cy="3822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فكِّر في الذكاء الاصطناعي مثل إشارات المرور</a:t>
            </a:r>
            <a:endParaRPr sz="1200">
              <a:solidFill>
                <a:srgbClr val="4B0550"/>
              </a:solidFill>
              <a:latin typeface="Optimistic Text"/>
              <a:ea typeface="Optimistic Text"/>
              <a:cs typeface="Optimistic Text"/>
              <a:sym typeface="Optimistic Text"/>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6" name="Shape 1356"/>
        <p:cNvGrpSpPr/>
        <p:nvPr/>
      </p:nvGrpSpPr>
      <p:grpSpPr>
        <a:xfrm>
          <a:off x="0" y="0"/>
          <a:ext cx="0" cy="0"/>
          <a:chOff x="0" y="0"/>
          <a:chExt cx="0" cy="0"/>
        </a:xfrm>
      </p:grpSpPr>
      <p:sp>
        <p:nvSpPr>
          <p:cNvPr id="1357" name="Google Shape;1357;p89"/>
          <p:cNvSpPr/>
          <p:nvPr/>
        </p:nvSpPr>
        <p:spPr>
          <a:xfrm flipH="1">
            <a:off x="5226275" y="1541675"/>
            <a:ext cx="3102600" cy="3816900"/>
          </a:xfrm>
          <a:prstGeom prst="roundRect">
            <a:avLst>
              <a:gd fmla="val 3024" name="adj"/>
            </a:avLst>
          </a:prstGeom>
          <a:solidFill>
            <a:srgbClr val="EFEBF4"/>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358" name="Google Shape;1358;p89"/>
          <p:cNvSpPr/>
          <p:nvPr/>
        </p:nvSpPr>
        <p:spPr>
          <a:xfrm flipH="1">
            <a:off x="1832525" y="1541675"/>
            <a:ext cx="3102600" cy="3816900"/>
          </a:xfrm>
          <a:prstGeom prst="roundRect">
            <a:avLst>
              <a:gd fmla="val 3024" name="adj"/>
            </a:avLst>
          </a:prstGeom>
          <a:solidFill>
            <a:srgbClr val="EFEBF4"/>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359" name="Google Shape;1359;p89"/>
          <p:cNvSpPr/>
          <p:nvPr/>
        </p:nvSpPr>
        <p:spPr>
          <a:xfrm flipH="1">
            <a:off x="5417017" y="1722500"/>
            <a:ext cx="2723100" cy="5055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360" name="Google Shape;1360;p89"/>
          <p:cNvSpPr txBox="1"/>
          <p:nvPr/>
        </p:nvSpPr>
        <p:spPr>
          <a:xfrm flipH="1">
            <a:off x="5571582" y="1852096"/>
            <a:ext cx="2430900" cy="246300"/>
          </a:xfrm>
          <a:prstGeom prst="rect">
            <a:avLst/>
          </a:prstGeom>
          <a:noFill/>
          <a:ln>
            <a:noFill/>
          </a:ln>
        </p:spPr>
        <p:txBody>
          <a:bodyPr anchorCtr="0" anchor="ctr" bIns="0" lIns="0" spcFirstLastPara="1" rIns="0" wrap="square" tIns="0">
            <a:noAutofit/>
          </a:bodyPr>
          <a:lstStyle/>
          <a:p>
            <a:pPr indent="0" lvl="0" marL="1270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السيناريو21</a:t>
            </a:r>
            <a:endParaRPr b="1" sz="1600">
              <a:solidFill>
                <a:srgbClr val="4B0550"/>
              </a:solidFill>
              <a:latin typeface="Optimistic Text"/>
              <a:ea typeface="Optimistic Text"/>
              <a:cs typeface="Optimistic Text"/>
              <a:sym typeface="Optimistic Text"/>
            </a:endParaRPr>
          </a:p>
        </p:txBody>
      </p:sp>
      <p:sp>
        <p:nvSpPr>
          <p:cNvPr id="1361" name="Google Shape;1361;p89"/>
          <p:cNvSpPr/>
          <p:nvPr/>
        </p:nvSpPr>
        <p:spPr>
          <a:xfrm flipH="1">
            <a:off x="2022267" y="1722500"/>
            <a:ext cx="2723100" cy="505500"/>
          </a:xfrm>
          <a:prstGeom prst="roundRect">
            <a:avLst>
              <a:gd fmla="val 16667" name="adj"/>
            </a:avLst>
          </a:prstGeom>
          <a:solidFill>
            <a:srgbClr val="D9C8E1"/>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362" name="Google Shape;1362;p89"/>
          <p:cNvSpPr txBox="1"/>
          <p:nvPr/>
        </p:nvSpPr>
        <p:spPr>
          <a:xfrm flipH="1">
            <a:off x="2176832" y="1852096"/>
            <a:ext cx="2430900" cy="246300"/>
          </a:xfrm>
          <a:prstGeom prst="rect">
            <a:avLst/>
          </a:prstGeom>
          <a:noFill/>
          <a:ln>
            <a:noFill/>
          </a:ln>
        </p:spPr>
        <p:txBody>
          <a:bodyPr anchorCtr="0" anchor="ctr" bIns="0" lIns="0" spcFirstLastPara="1" rIns="0" wrap="square" tIns="0">
            <a:noAutofit/>
          </a:bodyPr>
          <a:lstStyle/>
          <a:p>
            <a:pPr indent="0" lvl="0" marL="1270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السيناريو 3</a:t>
            </a:r>
            <a:endParaRPr b="1" sz="1600">
              <a:solidFill>
                <a:srgbClr val="4B0550"/>
              </a:solidFill>
              <a:latin typeface="Optimistic Text"/>
              <a:ea typeface="Optimistic Text"/>
              <a:cs typeface="Optimistic Text"/>
              <a:sym typeface="Optimistic Text"/>
            </a:endParaRPr>
          </a:p>
        </p:txBody>
      </p:sp>
      <p:sp>
        <p:nvSpPr>
          <p:cNvPr id="1363" name="Google Shape;1363;p89"/>
          <p:cNvSpPr/>
          <p:nvPr/>
        </p:nvSpPr>
        <p:spPr>
          <a:xfrm flipH="1">
            <a:off x="8620025" y="1541675"/>
            <a:ext cx="3102600" cy="3816900"/>
          </a:xfrm>
          <a:prstGeom prst="roundRect">
            <a:avLst>
              <a:gd fmla="val 3024" name="adj"/>
            </a:avLst>
          </a:prstGeom>
          <a:solidFill>
            <a:srgbClr val="EFEBF4"/>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364" name="Google Shape;1364;p89"/>
          <p:cNvSpPr txBox="1"/>
          <p:nvPr/>
        </p:nvSpPr>
        <p:spPr>
          <a:xfrm flipH="1">
            <a:off x="9123317" y="2399925"/>
            <a:ext cx="2373600" cy="1366200"/>
          </a:xfrm>
          <a:prstGeom prst="rect">
            <a:avLst/>
          </a:prstGeom>
          <a:noFill/>
          <a:ln>
            <a:noFill/>
          </a:ln>
        </p:spPr>
        <p:txBody>
          <a:bodyPr anchorCtr="0" anchor="t" bIns="0" lIns="0" spcFirstLastPara="1" rIns="0" wrap="square" tIns="0">
            <a:spAutoFit/>
          </a:bodyPr>
          <a:lstStyle/>
          <a:p>
            <a:pPr indent="0" lvl="0" marL="0" marR="0" rtl="1" algn="r">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صديقك يشارك صورة مولّدة بالذكاء الاصطناعي ويدّعي أنها خبر حقيقي عن مدرستك، أو حدث محلي في مدينتك، أو شيء يحدث في بلدك. </a:t>
            </a:r>
            <a:endParaRPr sz="1600">
              <a:solidFill>
                <a:srgbClr val="4B0550"/>
              </a:solidFill>
              <a:latin typeface="Optimistic Text"/>
              <a:ea typeface="Optimistic Text"/>
              <a:cs typeface="Optimistic Text"/>
              <a:sym typeface="Optimistic Text"/>
            </a:endParaRPr>
          </a:p>
        </p:txBody>
      </p:sp>
      <p:sp>
        <p:nvSpPr>
          <p:cNvPr id="1365" name="Google Shape;1365;p89"/>
          <p:cNvSpPr/>
          <p:nvPr/>
        </p:nvSpPr>
        <p:spPr>
          <a:xfrm flipH="1">
            <a:off x="8810767" y="1722500"/>
            <a:ext cx="2723100" cy="5055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366" name="Google Shape;1366;p89"/>
          <p:cNvSpPr txBox="1"/>
          <p:nvPr/>
        </p:nvSpPr>
        <p:spPr>
          <a:xfrm flipH="1">
            <a:off x="8965332" y="1852096"/>
            <a:ext cx="2430900" cy="246300"/>
          </a:xfrm>
          <a:prstGeom prst="rect">
            <a:avLst/>
          </a:prstGeom>
          <a:noFill/>
          <a:ln>
            <a:noFill/>
          </a:ln>
        </p:spPr>
        <p:txBody>
          <a:bodyPr anchorCtr="0" anchor="ctr" bIns="0" lIns="0" spcFirstLastPara="1" rIns="0" wrap="square" tIns="0">
            <a:noAutofit/>
          </a:bodyPr>
          <a:lstStyle/>
          <a:p>
            <a:pPr indent="0" lvl="0" marL="1270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السيناريو 1</a:t>
            </a:r>
            <a:endParaRPr b="1" sz="1600">
              <a:solidFill>
                <a:srgbClr val="4B0550"/>
              </a:solidFill>
              <a:latin typeface="Optimistic Text"/>
              <a:ea typeface="Optimistic Text"/>
              <a:cs typeface="Optimistic Text"/>
              <a:sym typeface="Optimistic Text"/>
            </a:endParaRPr>
          </a:p>
        </p:txBody>
      </p:sp>
      <p:sp>
        <p:nvSpPr>
          <p:cNvPr id="1367" name="Google Shape;1367;p89"/>
          <p:cNvSpPr txBox="1"/>
          <p:nvPr/>
        </p:nvSpPr>
        <p:spPr>
          <a:xfrm flipH="1">
            <a:off x="9123317" y="4411692"/>
            <a:ext cx="2373600" cy="246300"/>
          </a:xfrm>
          <a:prstGeom prst="rect">
            <a:avLst/>
          </a:prstGeom>
          <a:noFill/>
          <a:ln>
            <a:noFill/>
          </a:ln>
        </p:spPr>
        <p:txBody>
          <a:bodyPr anchorCtr="0" anchor="t" bIns="0" lIns="0" spcFirstLastPara="1" rIns="0" wrap="square" tIns="0">
            <a:spAutoFit/>
          </a:bodyPr>
          <a:lstStyle/>
          <a:p>
            <a:pPr indent="0" lvl="0" marL="0" marR="0" rtl="1" algn="r">
              <a:lnSpc>
                <a:spcPct val="113684"/>
              </a:lnSpc>
              <a:spcBef>
                <a:spcPts val="800"/>
              </a:spcBef>
              <a:spcAft>
                <a:spcPts val="0"/>
              </a:spcAft>
              <a:buNone/>
            </a:pPr>
            <a:r>
              <a:rPr b="1" lang="en-US" sz="1600">
                <a:solidFill>
                  <a:srgbClr val="4B0550"/>
                </a:solidFill>
                <a:latin typeface="Optimistic Text"/>
                <a:ea typeface="Optimistic Text"/>
                <a:cs typeface="Optimistic Text"/>
                <a:sym typeface="Optimistic Text"/>
              </a:rPr>
              <a:t>ماذا تفعل؟</a:t>
            </a:r>
            <a:endParaRPr b="1" sz="1600">
              <a:solidFill>
                <a:srgbClr val="4B0550"/>
              </a:solidFill>
              <a:latin typeface="Optimistic Text"/>
              <a:ea typeface="Optimistic Text"/>
              <a:cs typeface="Optimistic Text"/>
              <a:sym typeface="Optimistic Text"/>
            </a:endParaRPr>
          </a:p>
        </p:txBody>
      </p:sp>
      <p:sp>
        <p:nvSpPr>
          <p:cNvPr id="1368" name="Google Shape;1368;p89"/>
          <p:cNvSpPr txBox="1"/>
          <p:nvPr/>
        </p:nvSpPr>
        <p:spPr>
          <a:xfrm flipH="1">
            <a:off x="5740486" y="2399925"/>
            <a:ext cx="2373600" cy="628800"/>
          </a:xfrm>
          <a:prstGeom prst="rect">
            <a:avLst/>
          </a:prstGeom>
          <a:noFill/>
          <a:ln>
            <a:noFill/>
          </a:ln>
        </p:spPr>
        <p:txBody>
          <a:bodyPr anchorCtr="0" anchor="t" bIns="0" lIns="0" spcFirstLastPara="1" rIns="0" wrap="square" tIns="0">
            <a:spAutoFit/>
          </a:bodyPr>
          <a:lstStyle/>
          <a:p>
            <a:pPr indent="0" lvl="0" marL="0" marR="0" rtl="1" algn="r">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ChatGPT تريد استخدام </a:t>
            </a:r>
            <a:endParaRPr sz="1600">
              <a:solidFill>
                <a:srgbClr val="4B0550"/>
              </a:solidFill>
              <a:latin typeface="Optimistic Text"/>
              <a:ea typeface="Optimistic Text"/>
              <a:cs typeface="Optimistic Text"/>
              <a:sym typeface="Optimistic Text"/>
            </a:endParaRPr>
          </a:p>
          <a:p>
            <a:pPr indent="0" lvl="0" marL="0" marR="0" rtl="1" algn="r">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لكتابة مقال في مادة الأدب العربي</a:t>
            </a:r>
            <a:endParaRPr sz="1600">
              <a:solidFill>
                <a:srgbClr val="4B0550"/>
              </a:solidFill>
              <a:latin typeface="Optimistic Text"/>
              <a:ea typeface="Optimistic Text"/>
              <a:cs typeface="Optimistic Text"/>
              <a:sym typeface="Optimistic Text"/>
            </a:endParaRPr>
          </a:p>
        </p:txBody>
      </p:sp>
      <p:sp>
        <p:nvSpPr>
          <p:cNvPr id="1369" name="Google Shape;1369;p89"/>
          <p:cNvSpPr txBox="1"/>
          <p:nvPr/>
        </p:nvSpPr>
        <p:spPr>
          <a:xfrm flipH="1">
            <a:off x="5390992" y="4411700"/>
            <a:ext cx="2723100" cy="246300"/>
          </a:xfrm>
          <a:prstGeom prst="rect">
            <a:avLst/>
          </a:prstGeom>
          <a:noFill/>
          <a:ln>
            <a:noFill/>
          </a:ln>
        </p:spPr>
        <p:txBody>
          <a:bodyPr anchorCtr="0" anchor="t" bIns="0" lIns="0" spcFirstLastPara="1" rIns="0" wrap="square" tIns="0">
            <a:spAutoFit/>
          </a:bodyPr>
          <a:lstStyle/>
          <a:p>
            <a:pPr indent="0" lvl="0" marL="0" marR="0" rtl="1" algn="r">
              <a:lnSpc>
                <a:spcPct val="113684"/>
              </a:lnSpc>
              <a:spcBef>
                <a:spcPts val="800"/>
              </a:spcBef>
              <a:spcAft>
                <a:spcPts val="0"/>
              </a:spcAft>
              <a:buNone/>
            </a:pPr>
            <a:r>
              <a:rPr b="1" lang="en-US" sz="1600">
                <a:solidFill>
                  <a:srgbClr val="4B0550"/>
                </a:solidFill>
                <a:latin typeface="Optimistic Text"/>
                <a:ea typeface="Optimistic Text"/>
                <a:cs typeface="Optimistic Text"/>
                <a:sym typeface="Optimistic Text"/>
              </a:rPr>
              <a:t>ما هو الخيار الذي ستختاره؟</a:t>
            </a:r>
            <a:endParaRPr b="1" sz="1600">
              <a:solidFill>
                <a:srgbClr val="4B0550"/>
              </a:solidFill>
              <a:latin typeface="Optimistic Text"/>
              <a:ea typeface="Optimistic Text"/>
              <a:cs typeface="Optimistic Text"/>
              <a:sym typeface="Optimistic Text"/>
            </a:endParaRPr>
          </a:p>
        </p:txBody>
      </p:sp>
      <p:sp>
        <p:nvSpPr>
          <p:cNvPr id="1370" name="Google Shape;1370;p89"/>
          <p:cNvSpPr txBox="1"/>
          <p:nvPr/>
        </p:nvSpPr>
        <p:spPr>
          <a:xfrm flipH="1">
            <a:off x="2288442" y="2399933"/>
            <a:ext cx="2430900" cy="526200"/>
          </a:xfrm>
          <a:prstGeom prst="rect">
            <a:avLst/>
          </a:prstGeom>
          <a:noFill/>
          <a:ln>
            <a:noFill/>
          </a:ln>
        </p:spPr>
        <p:txBody>
          <a:bodyPr anchorCtr="0" anchor="t" bIns="0" lIns="0" spcFirstLastPara="1" rIns="0" wrap="square" tIns="0">
            <a:spAutoFit/>
          </a:bodyPr>
          <a:lstStyle/>
          <a:p>
            <a:pPr indent="0" lvl="0" marL="0" marR="0" rtl="1" algn="r">
              <a:lnSpc>
                <a:spcPct val="113684"/>
              </a:lnSpc>
              <a:spcBef>
                <a:spcPts val="800"/>
              </a:spcBef>
              <a:spcAft>
                <a:spcPts val="0"/>
              </a:spcAft>
              <a:buNone/>
            </a:pPr>
            <a:r>
              <a:rPr lang="en-US" sz="1600">
                <a:solidFill>
                  <a:srgbClr val="4B0550"/>
                </a:solidFill>
                <a:latin typeface="Optimistic Text"/>
                <a:ea typeface="Optimistic Text"/>
                <a:cs typeface="Optimistic Text"/>
                <a:sym typeface="Optimistic Text"/>
              </a:rPr>
              <a:t>أحدهم ينشئ فيديو مزيّف بالذكاء الاصطناعي لزميل في الصف</a:t>
            </a:r>
            <a:endParaRPr sz="1600">
              <a:solidFill>
                <a:srgbClr val="4B0550"/>
              </a:solidFill>
              <a:latin typeface="Optimistic Text"/>
              <a:ea typeface="Optimistic Text"/>
              <a:cs typeface="Optimistic Text"/>
              <a:sym typeface="Optimistic Text"/>
            </a:endParaRPr>
          </a:p>
        </p:txBody>
      </p:sp>
      <p:sp>
        <p:nvSpPr>
          <p:cNvPr id="1371" name="Google Shape;1371;p89"/>
          <p:cNvSpPr txBox="1"/>
          <p:nvPr/>
        </p:nvSpPr>
        <p:spPr>
          <a:xfrm flipH="1">
            <a:off x="2345736" y="4411692"/>
            <a:ext cx="2373600" cy="246300"/>
          </a:xfrm>
          <a:prstGeom prst="rect">
            <a:avLst/>
          </a:prstGeom>
          <a:noFill/>
          <a:ln>
            <a:noFill/>
          </a:ln>
        </p:spPr>
        <p:txBody>
          <a:bodyPr anchorCtr="0" anchor="t" bIns="0" lIns="0" spcFirstLastPara="1" rIns="0" wrap="square" tIns="0">
            <a:spAutoFit/>
          </a:bodyPr>
          <a:lstStyle/>
          <a:p>
            <a:pPr indent="0" lvl="0" marL="0" marR="0" rtl="1" algn="r">
              <a:lnSpc>
                <a:spcPct val="113684"/>
              </a:lnSpc>
              <a:spcBef>
                <a:spcPts val="800"/>
              </a:spcBef>
              <a:spcAft>
                <a:spcPts val="0"/>
              </a:spcAft>
              <a:buNone/>
            </a:pPr>
            <a:r>
              <a:rPr b="1" lang="en-US" sz="1600">
                <a:solidFill>
                  <a:srgbClr val="4B0550"/>
                </a:solidFill>
                <a:latin typeface="Optimistic Text"/>
                <a:ea typeface="Optimistic Text"/>
                <a:cs typeface="Optimistic Text"/>
                <a:sym typeface="Optimistic Text"/>
              </a:rPr>
              <a:t>كيف ستتصرّف؟</a:t>
            </a:r>
            <a:endParaRPr b="1" sz="1600">
              <a:solidFill>
                <a:srgbClr val="4B0550"/>
              </a:solidFill>
              <a:latin typeface="Optimistic Text"/>
              <a:ea typeface="Optimistic Text"/>
              <a:cs typeface="Optimistic Text"/>
              <a:sym typeface="Optimistic Text"/>
            </a:endParaRPr>
          </a:p>
        </p:txBody>
      </p:sp>
      <p:sp>
        <p:nvSpPr>
          <p:cNvPr id="1372" name="Google Shape;1372;p89"/>
          <p:cNvSpPr txBox="1"/>
          <p:nvPr/>
        </p:nvSpPr>
        <p:spPr>
          <a:xfrm flipH="1">
            <a:off x="4820828" y="5587668"/>
            <a:ext cx="6901800" cy="2592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600">
                <a:solidFill>
                  <a:srgbClr val="FFFFFF"/>
                </a:solidFill>
                <a:latin typeface="Optimistic Text"/>
                <a:ea typeface="Optimistic Text"/>
                <a:cs typeface="Optimistic Text"/>
                <a:sym typeface="Optimistic Text"/>
              </a:rPr>
              <a:t>ناقش كل حالة مع شريك وشاركوا إجابتكم</a:t>
            </a:r>
            <a:endParaRPr b="1" sz="1600">
              <a:solidFill>
                <a:srgbClr val="FFFFFF"/>
              </a:solidFill>
              <a:latin typeface="Optimistic Text"/>
              <a:ea typeface="Optimistic Text"/>
              <a:cs typeface="Optimistic Text"/>
              <a:sym typeface="Optimistic Text"/>
            </a:endParaRPr>
          </a:p>
        </p:txBody>
      </p:sp>
      <p:sp>
        <p:nvSpPr>
          <p:cNvPr id="1373" name="Google Shape;1373;p89"/>
          <p:cNvSpPr txBox="1"/>
          <p:nvPr/>
        </p:nvSpPr>
        <p:spPr>
          <a:xfrm flipH="1">
            <a:off x="5623325" y="1058933"/>
            <a:ext cx="6101700" cy="369300"/>
          </a:xfrm>
          <a:prstGeom prst="rect">
            <a:avLst/>
          </a:prstGeom>
          <a:noFill/>
          <a:ln>
            <a:noFill/>
          </a:ln>
        </p:spPr>
        <p:txBody>
          <a:bodyPr anchorCtr="0" anchor="t" bIns="0" lIns="0" spcFirstLastPara="1" rIns="0" wrap="square" tIns="0">
            <a:spAutoFit/>
          </a:bodyPr>
          <a:lstStyle/>
          <a:p>
            <a:pPr indent="0" lvl="0" marL="0" marR="0" rtl="1" algn="r">
              <a:lnSpc>
                <a:spcPct val="100833"/>
              </a:lnSpc>
              <a:spcBef>
                <a:spcPts val="0"/>
              </a:spcBef>
              <a:spcAft>
                <a:spcPts val="0"/>
              </a:spcAft>
              <a:buNone/>
            </a:pPr>
            <a:r>
              <a:rPr b="1" lang="en-US" sz="2400">
                <a:solidFill>
                  <a:schemeClr val="lt2"/>
                </a:solidFill>
                <a:latin typeface="Optimistic Display"/>
                <a:ea typeface="Optimistic Display"/>
                <a:cs typeface="Optimistic Display"/>
                <a:sym typeface="Optimistic Display"/>
              </a:rPr>
              <a:t>ماذا ستفعل؟ الذكاء الاصطناعي في الحياة الواقعية</a:t>
            </a:r>
            <a:endParaRPr b="1" sz="2400">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7" name="Shape 1377"/>
        <p:cNvGrpSpPr/>
        <p:nvPr/>
      </p:nvGrpSpPr>
      <p:grpSpPr>
        <a:xfrm>
          <a:off x="0" y="0"/>
          <a:ext cx="0" cy="0"/>
          <a:chOff x="0" y="0"/>
          <a:chExt cx="0" cy="0"/>
        </a:xfrm>
      </p:grpSpPr>
      <p:grpSp>
        <p:nvGrpSpPr>
          <p:cNvPr id="1378" name="Google Shape;1378;p90"/>
          <p:cNvGrpSpPr/>
          <p:nvPr/>
        </p:nvGrpSpPr>
        <p:grpSpPr>
          <a:xfrm flipH="1">
            <a:off x="4141471" y="1796233"/>
            <a:ext cx="2609215" cy="1917700"/>
            <a:chOff x="5939708" y="1796233"/>
            <a:chExt cx="2609215" cy="1917700"/>
          </a:xfrm>
        </p:grpSpPr>
        <p:sp>
          <p:nvSpPr>
            <p:cNvPr id="1379" name="Google Shape;1379;p90"/>
            <p:cNvSpPr/>
            <p:nvPr/>
          </p:nvSpPr>
          <p:spPr>
            <a:xfrm>
              <a:off x="5939708" y="1796233"/>
              <a:ext cx="2609215" cy="1917700"/>
            </a:xfrm>
            <a:custGeom>
              <a:rect b="b" l="l" r="r" t="t"/>
              <a:pathLst>
                <a:path extrusionOk="0" h="1917700" w="2609215">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cap="flat" cmpd="sng" w="95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380" name="Google Shape;1380;p90"/>
            <p:cNvSpPr/>
            <p:nvPr/>
          </p:nvSpPr>
          <p:spPr>
            <a:xfrm>
              <a:off x="5939708" y="1796233"/>
              <a:ext cx="2609215" cy="1917700"/>
            </a:xfrm>
            <a:custGeom>
              <a:rect b="b" l="l" r="r" t="t"/>
              <a:pathLst>
                <a:path extrusionOk="0" h="1917700" w="2609215">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cap="flat" cmpd="sng" w="153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381" name="Google Shape;1381;p90"/>
          <p:cNvSpPr txBox="1"/>
          <p:nvPr/>
        </p:nvSpPr>
        <p:spPr>
          <a:xfrm flipH="1">
            <a:off x="4533833" y="2399835"/>
            <a:ext cx="20160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الاحترام</a:t>
            </a:r>
            <a:endParaRPr b="1" sz="1200">
              <a:solidFill>
                <a:srgbClr val="4B0550"/>
              </a:solidFill>
              <a:latin typeface="Optimistic Text"/>
              <a:ea typeface="Optimistic Text"/>
              <a:cs typeface="Optimistic Text"/>
              <a:sym typeface="Optimistic Text"/>
            </a:endParaRPr>
          </a:p>
        </p:txBody>
      </p:sp>
      <p:grpSp>
        <p:nvGrpSpPr>
          <p:cNvPr id="1382" name="Google Shape;1382;p90"/>
          <p:cNvGrpSpPr/>
          <p:nvPr/>
        </p:nvGrpSpPr>
        <p:grpSpPr>
          <a:xfrm flipH="1">
            <a:off x="1405675" y="1796233"/>
            <a:ext cx="2609215" cy="1917700"/>
            <a:chOff x="8675504" y="1796233"/>
            <a:chExt cx="2609215" cy="1917700"/>
          </a:xfrm>
        </p:grpSpPr>
        <p:sp>
          <p:nvSpPr>
            <p:cNvPr id="1383" name="Google Shape;1383;p90"/>
            <p:cNvSpPr/>
            <p:nvPr/>
          </p:nvSpPr>
          <p:spPr>
            <a:xfrm>
              <a:off x="8675504" y="1796233"/>
              <a:ext cx="2609215" cy="1917700"/>
            </a:xfrm>
            <a:custGeom>
              <a:rect b="b" l="l" r="r" t="t"/>
              <a:pathLst>
                <a:path extrusionOk="0" h="1917700" w="2609215">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cap="flat" cmpd="sng" w="95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384" name="Google Shape;1384;p90"/>
            <p:cNvSpPr/>
            <p:nvPr/>
          </p:nvSpPr>
          <p:spPr>
            <a:xfrm>
              <a:off x="8675504" y="1796233"/>
              <a:ext cx="2609215" cy="1917700"/>
            </a:xfrm>
            <a:custGeom>
              <a:rect b="b" l="l" r="r" t="t"/>
              <a:pathLst>
                <a:path extrusionOk="0" h="1917700" w="2609215">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cap="flat" cmpd="sng" w="153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385" name="Google Shape;1385;p90"/>
          <p:cNvSpPr txBox="1"/>
          <p:nvPr/>
        </p:nvSpPr>
        <p:spPr>
          <a:xfrm flipH="1">
            <a:off x="1725437" y="2399835"/>
            <a:ext cx="20886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المسؤولية</a:t>
            </a:r>
            <a:endParaRPr b="1" sz="1200">
              <a:solidFill>
                <a:srgbClr val="4B0550"/>
              </a:solidFill>
              <a:latin typeface="Optimistic Text"/>
              <a:ea typeface="Optimistic Text"/>
              <a:cs typeface="Optimistic Text"/>
              <a:sym typeface="Optimistic Text"/>
            </a:endParaRPr>
          </a:p>
        </p:txBody>
      </p:sp>
      <p:grpSp>
        <p:nvGrpSpPr>
          <p:cNvPr id="1386" name="Google Shape;1386;p90"/>
          <p:cNvGrpSpPr/>
          <p:nvPr/>
        </p:nvGrpSpPr>
        <p:grpSpPr>
          <a:xfrm flipH="1">
            <a:off x="1407600" y="3831812"/>
            <a:ext cx="2609215" cy="1917700"/>
            <a:chOff x="8673579" y="3831812"/>
            <a:chExt cx="2609215" cy="1917700"/>
          </a:xfrm>
        </p:grpSpPr>
        <p:sp>
          <p:nvSpPr>
            <p:cNvPr id="1387" name="Google Shape;1387;p90"/>
            <p:cNvSpPr/>
            <p:nvPr/>
          </p:nvSpPr>
          <p:spPr>
            <a:xfrm>
              <a:off x="8673579" y="3831812"/>
              <a:ext cx="2609215" cy="1917700"/>
            </a:xfrm>
            <a:custGeom>
              <a:rect b="b" l="l" r="r" t="t"/>
              <a:pathLst>
                <a:path extrusionOk="0" h="1917700" w="2609215">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cap="flat" cmpd="sng" w="95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388" name="Google Shape;1388;p90"/>
            <p:cNvSpPr/>
            <p:nvPr/>
          </p:nvSpPr>
          <p:spPr>
            <a:xfrm>
              <a:off x="8673579" y="3831812"/>
              <a:ext cx="2609215" cy="1917700"/>
            </a:xfrm>
            <a:custGeom>
              <a:rect b="b" l="l" r="r" t="t"/>
              <a:pathLst>
                <a:path extrusionOk="0" h="1917700" w="2609215">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cap="flat" cmpd="sng" w="153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389" name="Google Shape;1389;p90"/>
          <p:cNvSpPr txBox="1"/>
          <p:nvPr/>
        </p:nvSpPr>
        <p:spPr>
          <a:xfrm flipH="1">
            <a:off x="1802359" y="4387637"/>
            <a:ext cx="20136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التقدير</a:t>
            </a:r>
            <a:endParaRPr b="1" sz="1200">
              <a:solidFill>
                <a:srgbClr val="4B0550"/>
              </a:solidFill>
              <a:latin typeface="Optimistic Text"/>
              <a:ea typeface="Optimistic Text"/>
              <a:cs typeface="Optimistic Text"/>
              <a:sym typeface="Optimistic Text"/>
            </a:endParaRPr>
          </a:p>
        </p:txBody>
      </p:sp>
      <p:grpSp>
        <p:nvGrpSpPr>
          <p:cNvPr id="1390" name="Google Shape;1390;p90"/>
          <p:cNvGrpSpPr/>
          <p:nvPr/>
        </p:nvGrpSpPr>
        <p:grpSpPr>
          <a:xfrm flipH="1">
            <a:off x="4141471" y="3831812"/>
            <a:ext cx="2609215" cy="1917700"/>
            <a:chOff x="5939708" y="3831812"/>
            <a:chExt cx="2609215" cy="1917700"/>
          </a:xfrm>
        </p:grpSpPr>
        <p:sp>
          <p:nvSpPr>
            <p:cNvPr id="1391" name="Google Shape;1391;p90"/>
            <p:cNvSpPr/>
            <p:nvPr/>
          </p:nvSpPr>
          <p:spPr>
            <a:xfrm>
              <a:off x="5939708" y="3831812"/>
              <a:ext cx="2609215" cy="1917700"/>
            </a:xfrm>
            <a:custGeom>
              <a:rect b="b" l="l" r="r" t="t"/>
              <a:pathLst>
                <a:path extrusionOk="0" h="1917700" w="2609215">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cap="flat" cmpd="sng" w="95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392" name="Google Shape;1392;p90"/>
            <p:cNvSpPr/>
            <p:nvPr/>
          </p:nvSpPr>
          <p:spPr>
            <a:xfrm>
              <a:off x="5939708" y="3831812"/>
              <a:ext cx="2609215" cy="1917700"/>
            </a:xfrm>
            <a:custGeom>
              <a:rect b="b" l="l" r="r" t="t"/>
              <a:pathLst>
                <a:path extrusionOk="0" h="1917700" w="2609215">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cap="flat" cmpd="sng" w="153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393" name="Google Shape;1393;p90"/>
          <p:cNvSpPr txBox="1"/>
          <p:nvPr/>
        </p:nvSpPr>
        <p:spPr>
          <a:xfrm flipH="1">
            <a:off x="4562933" y="4387617"/>
            <a:ext cx="1986900" cy="184800"/>
          </a:xfrm>
          <a:prstGeom prst="rect">
            <a:avLst/>
          </a:prstGeom>
          <a:noFill/>
          <a:ln>
            <a:noFill/>
          </a:ln>
        </p:spPr>
        <p:txBody>
          <a:bodyPr anchorCtr="0" anchor="t" bIns="0" lIns="0" spcFirstLastPara="1" rIns="0" wrap="square" tIns="0">
            <a:spAutoFit/>
          </a:bodyPr>
          <a:lstStyle/>
          <a:p>
            <a:pPr indent="0" lvl="0" marL="0" marR="0" rtl="1" algn="r">
              <a:lnSpc>
                <a:spcPct val="101299"/>
              </a:lnSpc>
              <a:spcBef>
                <a:spcPts val="0"/>
              </a:spcBef>
              <a:spcAft>
                <a:spcPts val="0"/>
              </a:spcAft>
              <a:buNone/>
            </a:pPr>
            <a:r>
              <a:rPr b="1" lang="en-US" sz="1200">
                <a:solidFill>
                  <a:srgbClr val="4B0550"/>
                </a:solidFill>
                <a:latin typeface="Optimistic Text"/>
                <a:ea typeface="Optimistic Text"/>
                <a:cs typeface="Optimistic Text"/>
                <a:sym typeface="Optimistic Text"/>
              </a:rPr>
              <a:t>الحقوق</a:t>
            </a:r>
            <a:endParaRPr b="1" sz="1200">
              <a:solidFill>
                <a:srgbClr val="4B0550"/>
              </a:solidFill>
              <a:latin typeface="Optimistic Text"/>
              <a:ea typeface="Optimistic Text"/>
              <a:cs typeface="Optimistic Text"/>
              <a:sym typeface="Optimistic Text"/>
            </a:endParaRPr>
          </a:p>
        </p:txBody>
      </p:sp>
      <p:sp>
        <p:nvSpPr>
          <p:cNvPr id="1394" name="Google Shape;1394;p90"/>
          <p:cNvSpPr txBox="1"/>
          <p:nvPr/>
        </p:nvSpPr>
        <p:spPr>
          <a:xfrm flipH="1">
            <a:off x="4669144" y="2628433"/>
            <a:ext cx="1880700" cy="5541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لا تستخدم الذكاء الاصطناعي لإنشاء محتوى مزيف أو ضار عن الآخرين</a:t>
            </a:r>
            <a:endParaRPr sz="1200">
              <a:solidFill>
                <a:srgbClr val="4B0550"/>
              </a:solidFill>
              <a:latin typeface="Optimistic Text"/>
              <a:ea typeface="Optimistic Text"/>
              <a:cs typeface="Optimistic Text"/>
              <a:sym typeface="Optimistic Text"/>
            </a:endParaRPr>
          </a:p>
        </p:txBody>
      </p:sp>
      <p:sp>
        <p:nvSpPr>
          <p:cNvPr id="1395" name="Google Shape;1395;p90"/>
          <p:cNvSpPr txBox="1"/>
          <p:nvPr/>
        </p:nvSpPr>
        <p:spPr>
          <a:xfrm flipH="1">
            <a:off x="2033244" y="2628433"/>
            <a:ext cx="1780800" cy="5541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تحقق دائمًا مما إذا كان ما يخبرك به الذكاء الاصطناعي صحيحًا. أنت مسؤول عما تشارك</a:t>
            </a:r>
            <a:endParaRPr sz="1200">
              <a:solidFill>
                <a:srgbClr val="4B0550"/>
              </a:solidFill>
              <a:latin typeface="Optimistic Text"/>
              <a:ea typeface="Optimistic Text"/>
              <a:cs typeface="Optimistic Text"/>
              <a:sym typeface="Optimistic Text"/>
            </a:endParaRPr>
          </a:p>
        </p:txBody>
      </p:sp>
      <p:sp>
        <p:nvSpPr>
          <p:cNvPr id="1396" name="Google Shape;1396;p90"/>
          <p:cNvSpPr txBox="1"/>
          <p:nvPr/>
        </p:nvSpPr>
        <p:spPr>
          <a:xfrm flipH="1">
            <a:off x="4808044" y="4616233"/>
            <a:ext cx="1741800" cy="371700"/>
          </a:xfrm>
          <a:prstGeom prst="rect">
            <a:avLst/>
          </a:prstGeom>
          <a:noFill/>
          <a:ln>
            <a:noFill/>
          </a:ln>
        </p:spPr>
        <p:txBody>
          <a:bodyPr anchorCtr="0" anchor="t" bIns="0" lIns="0" spcFirstLastPara="1" rIns="0" wrap="square" tIns="0">
            <a:spAutoFit/>
          </a:bodyPr>
          <a:lstStyle/>
          <a:p>
            <a:pPr indent="0" lvl="0" marL="0" marR="0" rtl="1" algn="r">
              <a:lnSpc>
                <a:spcPct val="101299"/>
              </a:lnSpc>
              <a:spcBef>
                <a:spcPts val="0"/>
              </a:spcBef>
              <a:spcAft>
                <a:spcPts val="0"/>
              </a:spcAft>
              <a:buNone/>
            </a:pPr>
            <a:r>
              <a:rPr lang="en-US" sz="1200">
                <a:solidFill>
                  <a:srgbClr val="4B0550"/>
                </a:solidFill>
                <a:latin typeface="Optimistic Text"/>
                <a:ea typeface="Optimistic Text"/>
                <a:cs typeface="Optimistic Text"/>
                <a:sym typeface="Optimistic Text"/>
              </a:rPr>
              <a:t>افهم متى يتم استخدام بياناتك من قبل الذكاء الاصطناعي</a:t>
            </a:r>
            <a:endParaRPr sz="1200">
              <a:solidFill>
                <a:srgbClr val="4B0550"/>
              </a:solidFill>
              <a:latin typeface="Optimistic Text"/>
              <a:ea typeface="Optimistic Text"/>
              <a:cs typeface="Optimistic Text"/>
              <a:sym typeface="Optimistic Text"/>
            </a:endParaRPr>
          </a:p>
        </p:txBody>
      </p:sp>
      <p:sp>
        <p:nvSpPr>
          <p:cNvPr id="1397" name="Google Shape;1397;p90"/>
          <p:cNvSpPr txBox="1"/>
          <p:nvPr/>
        </p:nvSpPr>
        <p:spPr>
          <a:xfrm flipH="1">
            <a:off x="2072228" y="4616233"/>
            <a:ext cx="1741800" cy="3693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صرّح دائمًا عندما تستخدم مساعدة الذكاء الاصطناعي</a:t>
            </a:r>
            <a:endParaRPr sz="1200">
              <a:solidFill>
                <a:srgbClr val="4B0550"/>
              </a:solidFill>
              <a:latin typeface="Optimistic Text"/>
              <a:ea typeface="Optimistic Text"/>
              <a:cs typeface="Optimistic Text"/>
              <a:sym typeface="Optimistic Text"/>
            </a:endParaRPr>
          </a:p>
        </p:txBody>
      </p:sp>
      <p:sp>
        <p:nvSpPr>
          <p:cNvPr id="1398" name="Google Shape;1398;p90"/>
          <p:cNvSpPr/>
          <p:nvPr/>
        </p:nvSpPr>
        <p:spPr>
          <a:xfrm flipH="1">
            <a:off x="4283777" y="1952800"/>
            <a:ext cx="482100" cy="482100"/>
          </a:xfrm>
          <a:prstGeom prst="ellipse">
            <a:avLst/>
          </a:prstGeom>
          <a:solidFill>
            <a:srgbClr val="4B0550"/>
          </a:solidFill>
          <a:ln>
            <a:noFill/>
          </a:ln>
        </p:spPr>
        <p:txBody>
          <a:bodyPr anchorCtr="0" anchor="ctr" bIns="60950" lIns="60950" spcFirstLastPara="1" rIns="60950" wrap="square" tIns="60950">
            <a:noAutofit/>
          </a:bodyPr>
          <a:lstStyle/>
          <a:p>
            <a:pPr indent="0" lvl="0" marL="0" rtl="1" algn="r">
              <a:spcBef>
                <a:spcPts val="0"/>
              </a:spcBef>
              <a:spcAft>
                <a:spcPts val="0"/>
              </a:spcAft>
              <a:buNone/>
            </a:pPr>
            <a:r>
              <a:t/>
            </a:r>
            <a:endParaRPr sz="900"/>
          </a:p>
        </p:txBody>
      </p:sp>
      <p:sp>
        <p:nvSpPr>
          <p:cNvPr id="1399" name="Google Shape;1399;p90"/>
          <p:cNvSpPr txBox="1"/>
          <p:nvPr/>
        </p:nvSpPr>
        <p:spPr>
          <a:xfrm flipH="1">
            <a:off x="4369162" y="2002800"/>
            <a:ext cx="346200" cy="3822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US" sz="2400">
                <a:solidFill>
                  <a:schemeClr val="lt2"/>
                </a:solidFill>
                <a:latin typeface="Optimistic Display"/>
                <a:ea typeface="Optimistic Display"/>
                <a:cs typeface="Optimistic Display"/>
                <a:sym typeface="Optimistic Display"/>
              </a:rPr>
              <a:t>1</a:t>
            </a:r>
            <a:endParaRPr b="1" sz="2400">
              <a:solidFill>
                <a:schemeClr val="lt2"/>
              </a:solidFill>
              <a:latin typeface="Optimistic Display"/>
              <a:ea typeface="Optimistic Display"/>
              <a:cs typeface="Optimistic Display"/>
              <a:sym typeface="Optimistic Display"/>
            </a:endParaRPr>
          </a:p>
        </p:txBody>
      </p:sp>
      <p:sp>
        <p:nvSpPr>
          <p:cNvPr id="1400" name="Google Shape;1400;p90"/>
          <p:cNvSpPr/>
          <p:nvPr/>
        </p:nvSpPr>
        <p:spPr>
          <a:xfrm flipH="1">
            <a:off x="1590127" y="1952800"/>
            <a:ext cx="482100" cy="482100"/>
          </a:xfrm>
          <a:prstGeom prst="ellipse">
            <a:avLst/>
          </a:prstGeom>
          <a:solidFill>
            <a:srgbClr val="4B0550"/>
          </a:solidFill>
          <a:ln>
            <a:noFill/>
          </a:ln>
        </p:spPr>
        <p:txBody>
          <a:bodyPr anchorCtr="0" anchor="ctr" bIns="60950" lIns="60950" spcFirstLastPara="1" rIns="60950" wrap="square" tIns="60950">
            <a:noAutofit/>
          </a:bodyPr>
          <a:lstStyle/>
          <a:p>
            <a:pPr indent="0" lvl="0" marL="0" rtl="1" algn="r">
              <a:spcBef>
                <a:spcPts val="0"/>
              </a:spcBef>
              <a:spcAft>
                <a:spcPts val="0"/>
              </a:spcAft>
              <a:buNone/>
            </a:pPr>
            <a:r>
              <a:t/>
            </a:r>
            <a:endParaRPr sz="900"/>
          </a:p>
        </p:txBody>
      </p:sp>
      <p:sp>
        <p:nvSpPr>
          <p:cNvPr id="1401" name="Google Shape;1401;p90"/>
          <p:cNvSpPr txBox="1"/>
          <p:nvPr/>
        </p:nvSpPr>
        <p:spPr>
          <a:xfrm flipH="1">
            <a:off x="1675512" y="2002800"/>
            <a:ext cx="346200" cy="3822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US" sz="2400">
                <a:solidFill>
                  <a:schemeClr val="lt2"/>
                </a:solidFill>
                <a:latin typeface="Optimistic Display"/>
                <a:ea typeface="Optimistic Display"/>
                <a:cs typeface="Optimistic Display"/>
                <a:sym typeface="Optimistic Display"/>
              </a:rPr>
              <a:t>2</a:t>
            </a:r>
            <a:endParaRPr b="1" sz="2400">
              <a:solidFill>
                <a:schemeClr val="lt2"/>
              </a:solidFill>
              <a:latin typeface="Optimistic Display"/>
              <a:ea typeface="Optimistic Display"/>
              <a:cs typeface="Optimistic Display"/>
              <a:sym typeface="Optimistic Display"/>
            </a:endParaRPr>
          </a:p>
        </p:txBody>
      </p:sp>
      <p:sp>
        <p:nvSpPr>
          <p:cNvPr id="1402" name="Google Shape;1402;p90"/>
          <p:cNvSpPr/>
          <p:nvPr/>
        </p:nvSpPr>
        <p:spPr>
          <a:xfrm flipH="1">
            <a:off x="4283777" y="3985967"/>
            <a:ext cx="482100" cy="482100"/>
          </a:xfrm>
          <a:prstGeom prst="ellipse">
            <a:avLst/>
          </a:prstGeom>
          <a:solidFill>
            <a:srgbClr val="4B0550"/>
          </a:solidFill>
          <a:ln>
            <a:noFill/>
          </a:ln>
        </p:spPr>
        <p:txBody>
          <a:bodyPr anchorCtr="0" anchor="ctr" bIns="60950" lIns="60950" spcFirstLastPara="1" rIns="60950" wrap="square" tIns="60950">
            <a:noAutofit/>
          </a:bodyPr>
          <a:lstStyle/>
          <a:p>
            <a:pPr indent="0" lvl="0" marL="0" rtl="1" algn="r">
              <a:spcBef>
                <a:spcPts val="0"/>
              </a:spcBef>
              <a:spcAft>
                <a:spcPts val="0"/>
              </a:spcAft>
              <a:buNone/>
            </a:pPr>
            <a:r>
              <a:t/>
            </a:r>
            <a:endParaRPr sz="900"/>
          </a:p>
        </p:txBody>
      </p:sp>
      <p:sp>
        <p:nvSpPr>
          <p:cNvPr id="1403" name="Google Shape;1403;p90"/>
          <p:cNvSpPr txBox="1"/>
          <p:nvPr/>
        </p:nvSpPr>
        <p:spPr>
          <a:xfrm flipH="1">
            <a:off x="4369162" y="4035967"/>
            <a:ext cx="346200" cy="3822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US" sz="2400">
                <a:solidFill>
                  <a:schemeClr val="lt2"/>
                </a:solidFill>
                <a:latin typeface="Optimistic Display"/>
                <a:ea typeface="Optimistic Display"/>
                <a:cs typeface="Optimistic Display"/>
                <a:sym typeface="Optimistic Display"/>
              </a:rPr>
              <a:t>3</a:t>
            </a:r>
            <a:endParaRPr b="1" sz="2400">
              <a:solidFill>
                <a:schemeClr val="lt2"/>
              </a:solidFill>
              <a:latin typeface="Optimistic Display"/>
              <a:ea typeface="Optimistic Display"/>
              <a:cs typeface="Optimistic Display"/>
              <a:sym typeface="Optimistic Display"/>
            </a:endParaRPr>
          </a:p>
        </p:txBody>
      </p:sp>
      <p:sp>
        <p:nvSpPr>
          <p:cNvPr id="1404" name="Google Shape;1404;p90"/>
          <p:cNvSpPr/>
          <p:nvPr/>
        </p:nvSpPr>
        <p:spPr>
          <a:xfrm flipH="1">
            <a:off x="1590127" y="3985967"/>
            <a:ext cx="482100" cy="482100"/>
          </a:xfrm>
          <a:prstGeom prst="ellipse">
            <a:avLst/>
          </a:prstGeom>
          <a:solidFill>
            <a:srgbClr val="4B0550"/>
          </a:solidFill>
          <a:ln>
            <a:noFill/>
          </a:ln>
        </p:spPr>
        <p:txBody>
          <a:bodyPr anchorCtr="0" anchor="ctr" bIns="60950" lIns="60950" spcFirstLastPara="1" rIns="60950" wrap="square" tIns="60950">
            <a:noAutofit/>
          </a:bodyPr>
          <a:lstStyle/>
          <a:p>
            <a:pPr indent="0" lvl="0" marL="0" rtl="1" algn="r">
              <a:spcBef>
                <a:spcPts val="0"/>
              </a:spcBef>
              <a:spcAft>
                <a:spcPts val="0"/>
              </a:spcAft>
              <a:buNone/>
            </a:pPr>
            <a:r>
              <a:t/>
            </a:r>
            <a:endParaRPr sz="900"/>
          </a:p>
        </p:txBody>
      </p:sp>
      <p:sp>
        <p:nvSpPr>
          <p:cNvPr id="1405" name="Google Shape;1405;p90"/>
          <p:cNvSpPr txBox="1"/>
          <p:nvPr/>
        </p:nvSpPr>
        <p:spPr>
          <a:xfrm flipH="1">
            <a:off x="1675512" y="4035967"/>
            <a:ext cx="346200" cy="3822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US" sz="2400">
                <a:solidFill>
                  <a:schemeClr val="lt2"/>
                </a:solidFill>
                <a:latin typeface="Optimistic Display"/>
                <a:ea typeface="Optimistic Display"/>
                <a:cs typeface="Optimistic Display"/>
                <a:sym typeface="Optimistic Display"/>
              </a:rPr>
              <a:t>4</a:t>
            </a:r>
            <a:endParaRPr b="1" sz="2400">
              <a:solidFill>
                <a:schemeClr val="lt2"/>
              </a:solidFill>
              <a:latin typeface="Optimistic Display"/>
              <a:ea typeface="Optimistic Display"/>
              <a:cs typeface="Optimistic Display"/>
              <a:sym typeface="Optimistic Display"/>
            </a:endParaRPr>
          </a:p>
        </p:txBody>
      </p:sp>
      <p:sp>
        <p:nvSpPr>
          <p:cNvPr id="1406" name="Google Shape;1406;p90"/>
          <p:cNvSpPr txBox="1"/>
          <p:nvPr/>
        </p:nvSpPr>
        <p:spPr>
          <a:xfrm>
            <a:off x="8445150" y="1515917"/>
            <a:ext cx="3283800" cy="2478300"/>
          </a:xfrm>
          <a:prstGeom prst="rect">
            <a:avLst/>
          </a:prstGeom>
          <a:noFill/>
          <a:ln>
            <a:noFill/>
          </a:ln>
        </p:spPr>
        <p:txBody>
          <a:bodyPr anchorCtr="0" anchor="t" bIns="0" lIns="0" spcFirstLastPara="1" rIns="0" wrap="square" tIns="0">
            <a:spAutoFit/>
          </a:bodyPr>
          <a:lstStyle/>
          <a:p>
            <a:pPr indent="0" lvl="0" marL="0" marR="0" rtl="1" algn="r">
              <a:lnSpc>
                <a:spcPct val="100833"/>
              </a:lnSpc>
              <a:spcBef>
                <a:spcPts val="0"/>
              </a:spcBef>
              <a:spcAft>
                <a:spcPts val="0"/>
              </a:spcAft>
              <a:buNone/>
            </a:pPr>
            <a:r>
              <a:rPr b="1" lang="en-US" sz="4000">
                <a:solidFill>
                  <a:srgbClr val="4B0550"/>
                </a:solidFill>
                <a:latin typeface="Optimistic Display"/>
                <a:ea typeface="Optimistic Display"/>
                <a:cs typeface="Optimistic Display"/>
                <a:sym typeface="Optimistic Display"/>
              </a:rPr>
              <a:t>كن مواطناً رقمياً صالحاً في عالم الذكاء الاصطناعي</a:t>
            </a:r>
            <a:endParaRPr b="1" sz="4000">
              <a:solidFill>
                <a:srgbClr val="4B0550"/>
              </a:solidFill>
              <a:latin typeface="Optimistic Display"/>
              <a:ea typeface="Optimistic Display"/>
              <a:cs typeface="Optimistic Display"/>
              <a:sym typeface="Optimistic Display"/>
            </a:endParaRPr>
          </a:p>
        </p:txBody>
      </p:sp>
      <p:sp>
        <p:nvSpPr>
          <p:cNvPr id="1407" name="Google Shape;1407;p90"/>
          <p:cNvSpPr txBox="1"/>
          <p:nvPr/>
        </p:nvSpPr>
        <p:spPr>
          <a:xfrm>
            <a:off x="8556733" y="4387633"/>
            <a:ext cx="3168300" cy="6285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lang="en-US" sz="2000">
                <a:solidFill>
                  <a:srgbClr val="4B0550"/>
                </a:solidFill>
                <a:latin typeface="Optimistic Text Light"/>
                <a:ea typeface="Optimistic Text Light"/>
                <a:cs typeface="Optimistic Text Light"/>
                <a:sym typeface="Optimistic Text Light"/>
              </a:rPr>
              <a:t>الاستخدام المسؤول للذكاء الاصطناعي</a:t>
            </a:r>
            <a:endParaRPr sz="2000">
              <a:solidFill>
                <a:srgbClr val="4B0550"/>
              </a:solidFill>
              <a:latin typeface="Optimistic Text Light"/>
              <a:ea typeface="Optimistic Text Light"/>
              <a:cs typeface="Optimistic Text Light"/>
              <a:sym typeface="Optimistic Text Light"/>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1" name="Shape 1411"/>
        <p:cNvGrpSpPr/>
        <p:nvPr/>
      </p:nvGrpSpPr>
      <p:grpSpPr>
        <a:xfrm>
          <a:off x="0" y="0"/>
          <a:ext cx="0" cy="0"/>
          <a:chOff x="0" y="0"/>
          <a:chExt cx="0" cy="0"/>
        </a:xfrm>
      </p:grpSpPr>
      <p:pic>
        <p:nvPicPr>
          <p:cNvPr id="1412" name="Google Shape;1412;p91" title="Middle E Asset 07.png"/>
          <p:cNvPicPr preferRelativeResize="0"/>
          <p:nvPr/>
        </p:nvPicPr>
        <p:blipFill rotWithShape="1">
          <a:blip r:embed="rId3">
            <a:alphaModFix/>
          </a:blip>
          <a:srcRect b="3138" l="0" r="0" t="30244"/>
          <a:stretch/>
        </p:blipFill>
        <p:spPr>
          <a:xfrm>
            <a:off x="-101875" y="0"/>
            <a:ext cx="8233477" cy="6857999"/>
          </a:xfrm>
          <a:prstGeom prst="rect">
            <a:avLst/>
          </a:prstGeom>
          <a:noFill/>
          <a:ln>
            <a:noFill/>
          </a:ln>
        </p:spPr>
      </p:pic>
      <p:sp>
        <p:nvSpPr>
          <p:cNvPr id="1413" name="Google Shape;1413;p91"/>
          <p:cNvSpPr txBox="1"/>
          <p:nvPr/>
        </p:nvSpPr>
        <p:spPr>
          <a:xfrm>
            <a:off x="6087325" y="1783175"/>
            <a:ext cx="5655900" cy="1238400"/>
          </a:xfrm>
          <a:prstGeom prst="rect">
            <a:avLst/>
          </a:prstGeom>
          <a:noFill/>
          <a:ln>
            <a:noFill/>
          </a:ln>
        </p:spPr>
        <p:txBody>
          <a:bodyPr anchorCtr="0" anchor="t" bIns="0" lIns="0" spcFirstLastPara="1" rIns="0" wrap="square" tIns="0">
            <a:spAutoFit/>
          </a:bodyPr>
          <a:lstStyle/>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البقاء بأمان</a:t>
            </a:r>
            <a:endParaRPr b="1" sz="3600">
              <a:solidFill>
                <a:srgbClr val="FFFFFF"/>
              </a:solidFill>
              <a:latin typeface="Optimistic Display"/>
              <a:ea typeface="Optimistic Display"/>
              <a:cs typeface="Optimistic Display"/>
              <a:sym typeface="Optimistic Display"/>
            </a:endParaRPr>
          </a:p>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مع الذكاء</a:t>
            </a:r>
            <a:endParaRPr b="1" sz="3600">
              <a:solidFill>
                <a:srgbClr val="FFFFFF"/>
              </a:solidFill>
              <a:latin typeface="Optimistic Display"/>
              <a:ea typeface="Optimistic Display"/>
              <a:cs typeface="Optimistic Display"/>
              <a:sym typeface="Optimistic Display"/>
            </a:endParaRPr>
          </a:p>
          <a:p>
            <a:pPr indent="0" lvl="0" marL="0" rtl="0"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الاصطناعي</a:t>
            </a:r>
            <a:endParaRPr b="1" sz="3600">
              <a:solidFill>
                <a:srgbClr val="FFFFFF"/>
              </a:solidFill>
              <a:latin typeface="Optimistic Display"/>
              <a:ea typeface="Optimistic Display"/>
              <a:cs typeface="Optimistic Display"/>
              <a:sym typeface="Optimistic Display"/>
            </a:endParaRPr>
          </a:p>
        </p:txBody>
      </p:sp>
      <p:sp>
        <p:nvSpPr>
          <p:cNvPr id="1414" name="Google Shape;1414;p91"/>
          <p:cNvSpPr txBox="1"/>
          <p:nvPr/>
        </p:nvSpPr>
        <p:spPr>
          <a:xfrm>
            <a:off x="9112525" y="3441538"/>
            <a:ext cx="2630700" cy="567000"/>
          </a:xfrm>
          <a:prstGeom prst="rect">
            <a:avLst/>
          </a:prstGeom>
          <a:noFill/>
          <a:ln>
            <a:noFill/>
          </a:ln>
        </p:spPr>
        <p:txBody>
          <a:bodyPr anchorCtr="0" anchor="t" bIns="0" lIns="0" spcFirstLastPara="1" rIns="0" wrap="square" tIns="12700">
            <a:spAutoFit/>
          </a:bodyPr>
          <a:lstStyle/>
          <a:p>
            <a:pPr indent="0" lvl="0" marL="12700" rtl="0" algn="r">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صندوق أدوات السلامة في الذكاء الاصطناعي الخاص بك</a:t>
            </a:r>
            <a:endParaRPr sz="1800">
              <a:solidFill>
                <a:srgbClr val="FFFFFF"/>
              </a:solidFill>
              <a:latin typeface="Optimistic Text"/>
              <a:ea typeface="Optimistic Text"/>
              <a:cs typeface="Optimistic Text"/>
              <a:sym typeface="Optimistic Text"/>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8" name="Shape 1418"/>
        <p:cNvGrpSpPr/>
        <p:nvPr/>
      </p:nvGrpSpPr>
      <p:grpSpPr>
        <a:xfrm>
          <a:off x="0" y="0"/>
          <a:ext cx="0" cy="0"/>
          <a:chOff x="0" y="0"/>
          <a:chExt cx="0" cy="0"/>
        </a:xfrm>
      </p:grpSpPr>
      <p:sp>
        <p:nvSpPr>
          <p:cNvPr id="1419" name="Google Shape;1419;p92"/>
          <p:cNvSpPr/>
          <p:nvPr/>
        </p:nvSpPr>
        <p:spPr>
          <a:xfrm>
            <a:off x="642358" y="2520002"/>
            <a:ext cx="11082655" cy="2475865"/>
          </a:xfrm>
          <a:custGeom>
            <a:rect b="b" l="l" r="r" t="t"/>
            <a:pathLst>
              <a:path extrusionOk="0" h="2475865" w="11082655">
                <a:moveTo>
                  <a:pt x="11003622" y="2475636"/>
                </a:moveTo>
                <a:lnTo>
                  <a:pt x="78600" y="2475636"/>
                </a:lnTo>
                <a:lnTo>
                  <a:pt x="48005" y="2469459"/>
                </a:lnTo>
                <a:lnTo>
                  <a:pt x="23021" y="2452614"/>
                </a:lnTo>
                <a:lnTo>
                  <a:pt x="6176" y="2427630"/>
                </a:lnTo>
                <a:lnTo>
                  <a:pt x="0" y="2397036"/>
                </a:lnTo>
                <a:lnTo>
                  <a:pt x="0" y="78600"/>
                </a:lnTo>
                <a:lnTo>
                  <a:pt x="6176" y="48006"/>
                </a:lnTo>
                <a:lnTo>
                  <a:pt x="23021" y="23021"/>
                </a:lnTo>
                <a:lnTo>
                  <a:pt x="48006" y="6176"/>
                </a:lnTo>
                <a:lnTo>
                  <a:pt x="78600" y="0"/>
                </a:lnTo>
                <a:lnTo>
                  <a:pt x="11003622" y="0"/>
                </a:lnTo>
                <a:lnTo>
                  <a:pt x="11034217" y="6176"/>
                </a:lnTo>
                <a:lnTo>
                  <a:pt x="11059201" y="23021"/>
                </a:lnTo>
                <a:lnTo>
                  <a:pt x="11076046" y="48006"/>
                </a:lnTo>
                <a:lnTo>
                  <a:pt x="11082223" y="78600"/>
                </a:lnTo>
                <a:lnTo>
                  <a:pt x="11082223" y="2397036"/>
                </a:lnTo>
                <a:lnTo>
                  <a:pt x="11076046" y="2427630"/>
                </a:lnTo>
                <a:lnTo>
                  <a:pt x="11059201" y="2452614"/>
                </a:lnTo>
                <a:lnTo>
                  <a:pt x="11034217" y="2469459"/>
                </a:lnTo>
                <a:lnTo>
                  <a:pt x="11003622" y="2475636"/>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0" name="Google Shape;1420;p92"/>
          <p:cNvSpPr txBox="1"/>
          <p:nvPr/>
        </p:nvSpPr>
        <p:spPr>
          <a:xfrm>
            <a:off x="3531250" y="5261700"/>
            <a:ext cx="8210100" cy="505500"/>
          </a:xfrm>
          <a:prstGeom prst="rect">
            <a:avLst/>
          </a:prstGeom>
          <a:noFill/>
          <a:ln>
            <a:noFill/>
          </a:ln>
        </p:spPr>
        <p:txBody>
          <a:bodyPr anchorCtr="0" anchor="t" bIns="0" lIns="0" spcFirstLastPara="1" rIns="0" wrap="square" tIns="12700">
            <a:spAutoFit/>
          </a:bodyPr>
          <a:lstStyle/>
          <a:p>
            <a:pPr indent="0" lvl="0" marL="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مثال:</a:t>
            </a:r>
            <a:r>
              <a:rPr lang="en-US" sz="1600">
                <a:solidFill>
                  <a:srgbClr val="4B0550"/>
                </a:solidFill>
                <a:latin typeface="Optimistic Text"/>
                <a:ea typeface="Optimistic Text"/>
                <a:cs typeface="Optimistic Text"/>
                <a:sym typeface="Optimistic Text"/>
              </a:rPr>
              <a:t> </a:t>
            </a:r>
            <a:endParaRPr sz="16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600">
                <a:solidFill>
                  <a:srgbClr val="4B0550"/>
                </a:solidFill>
                <a:latin typeface="Optimistic Text"/>
                <a:ea typeface="Optimistic Text"/>
                <a:cs typeface="Optimistic Text"/>
                <a:sym typeface="Optimistic Text"/>
              </a:rPr>
              <a:t>"أجهزة آيباد مجانية لجميع الطلاب في الإمارات؟" استخدموا طريقة التحقق للتحقق قبل المشاركة!</a:t>
            </a:r>
            <a:endParaRPr sz="1600">
              <a:solidFill>
                <a:srgbClr val="4B0550"/>
              </a:solidFill>
              <a:latin typeface="Optimistic Text"/>
              <a:ea typeface="Optimistic Text"/>
              <a:cs typeface="Optimistic Text"/>
              <a:sym typeface="Optimistic Text"/>
            </a:endParaRPr>
          </a:p>
        </p:txBody>
      </p:sp>
      <p:sp>
        <p:nvSpPr>
          <p:cNvPr id="1421" name="Google Shape;1421;p92"/>
          <p:cNvSpPr/>
          <p:nvPr/>
        </p:nvSpPr>
        <p:spPr>
          <a:xfrm>
            <a:off x="540758" y="2418402"/>
            <a:ext cx="11082655" cy="2475865"/>
          </a:xfrm>
          <a:custGeom>
            <a:rect b="b" l="l" r="r" t="t"/>
            <a:pathLst>
              <a:path extrusionOk="0" h="2475865" w="11082655">
                <a:moveTo>
                  <a:pt x="11003622" y="0"/>
                </a:moveTo>
                <a:lnTo>
                  <a:pt x="78600" y="0"/>
                </a:lnTo>
                <a:lnTo>
                  <a:pt x="48006" y="6176"/>
                </a:lnTo>
                <a:lnTo>
                  <a:pt x="23021" y="23021"/>
                </a:lnTo>
                <a:lnTo>
                  <a:pt x="6176" y="48006"/>
                </a:lnTo>
                <a:lnTo>
                  <a:pt x="0" y="78600"/>
                </a:lnTo>
                <a:lnTo>
                  <a:pt x="0" y="2397036"/>
                </a:lnTo>
                <a:lnTo>
                  <a:pt x="6176" y="2427630"/>
                </a:lnTo>
                <a:lnTo>
                  <a:pt x="23021" y="2452614"/>
                </a:lnTo>
                <a:lnTo>
                  <a:pt x="48005" y="2469459"/>
                </a:lnTo>
                <a:lnTo>
                  <a:pt x="78600" y="2475636"/>
                </a:lnTo>
                <a:lnTo>
                  <a:pt x="11003622" y="2475636"/>
                </a:lnTo>
                <a:lnTo>
                  <a:pt x="11034217" y="2469459"/>
                </a:lnTo>
                <a:lnTo>
                  <a:pt x="11059201" y="2452614"/>
                </a:lnTo>
                <a:lnTo>
                  <a:pt x="11076046" y="2427630"/>
                </a:lnTo>
                <a:lnTo>
                  <a:pt x="11082223" y="2397036"/>
                </a:lnTo>
                <a:lnTo>
                  <a:pt x="11082223" y="78600"/>
                </a:lnTo>
                <a:lnTo>
                  <a:pt x="11076046" y="48006"/>
                </a:lnTo>
                <a:lnTo>
                  <a:pt x="11059201" y="23021"/>
                </a:lnTo>
                <a:lnTo>
                  <a:pt x="11034217" y="6176"/>
                </a:lnTo>
                <a:lnTo>
                  <a:pt x="11003622" y="0"/>
                </a:lnTo>
                <a:close/>
              </a:path>
            </a:pathLst>
          </a:custGeom>
          <a:solidFill>
            <a:srgbClr val="FFFFFF"/>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2" name="Google Shape;1422;p92"/>
          <p:cNvSpPr/>
          <p:nvPr/>
        </p:nvSpPr>
        <p:spPr>
          <a:xfrm rot="10800000">
            <a:off x="9065774" y="3141426"/>
            <a:ext cx="466089" cy="0"/>
          </a:xfrm>
          <a:custGeom>
            <a:rect b="b" l="l" r="r" t="t"/>
            <a:pathLst>
              <a:path extrusionOk="0" h="120000" w="466089">
                <a:moveTo>
                  <a:pt x="0" y="0"/>
                </a:moveTo>
                <a:lnTo>
                  <a:pt x="465696" y="0"/>
                </a:lnTo>
              </a:path>
            </a:pathLst>
          </a:custGeom>
          <a:noFill/>
          <a:ln cap="flat" cmpd="sng" w="1270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3" name="Google Shape;1423;p92"/>
          <p:cNvSpPr/>
          <p:nvPr/>
        </p:nvSpPr>
        <p:spPr>
          <a:xfrm flipH="1">
            <a:off x="9065583" y="3088675"/>
            <a:ext cx="53339" cy="106045"/>
          </a:xfrm>
          <a:custGeom>
            <a:rect b="b" l="l" r="r" t="t"/>
            <a:pathLst>
              <a:path extrusionOk="0" h="106045" w="53339">
                <a:moveTo>
                  <a:pt x="0" y="0"/>
                </a:moveTo>
                <a:lnTo>
                  <a:pt x="52755" y="52755"/>
                </a:lnTo>
                <a:lnTo>
                  <a:pt x="0" y="105498"/>
                </a:lnTo>
              </a:path>
            </a:pathLst>
          </a:custGeom>
          <a:noFill/>
          <a:ln cap="flat" cmpd="sng" w="1270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4" name="Google Shape;1424;p92"/>
          <p:cNvSpPr/>
          <p:nvPr/>
        </p:nvSpPr>
        <p:spPr>
          <a:xfrm rot="10800000">
            <a:off x="6927166" y="3141426"/>
            <a:ext cx="466089" cy="0"/>
          </a:xfrm>
          <a:custGeom>
            <a:rect b="b" l="l" r="r" t="t"/>
            <a:pathLst>
              <a:path extrusionOk="0" h="120000" w="466089">
                <a:moveTo>
                  <a:pt x="0" y="0"/>
                </a:moveTo>
                <a:lnTo>
                  <a:pt x="465696" y="0"/>
                </a:lnTo>
              </a:path>
            </a:pathLst>
          </a:custGeom>
          <a:noFill/>
          <a:ln cap="flat" cmpd="sng" w="1270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5" name="Google Shape;1425;p92"/>
          <p:cNvSpPr/>
          <p:nvPr/>
        </p:nvSpPr>
        <p:spPr>
          <a:xfrm flipH="1">
            <a:off x="6926974" y="3088675"/>
            <a:ext cx="53339" cy="106045"/>
          </a:xfrm>
          <a:custGeom>
            <a:rect b="b" l="l" r="r" t="t"/>
            <a:pathLst>
              <a:path extrusionOk="0" h="106045" w="53339">
                <a:moveTo>
                  <a:pt x="0" y="0"/>
                </a:moveTo>
                <a:lnTo>
                  <a:pt x="52755" y="52755"/>
                </a:lnTo>
                <a:lnTo>
                  <a:pt x="0" y="105498"/>
                </a:lnTo>
              </a:path>
            </a:pathLst>
          </a:custGeom>
          <a:noFill/>
          <a:ln cap="flat" cmpd="sng" w="1270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6" name="Google Shape;1426;p92"/>
          <p:cNvSpPr/>
          <p:nvPr/>
        </p:nvSpPr>
        <p:spPr>
          <a:xfrm rot="10800000">
            <a:off x="4721758" y="3141426"/>
            <a:ext cx="466090" cy="0"/>
          </a:xfrm>
          <a:custGeom>
            <a:rect b="b" l="l" r="r" t="t"/>
            <a:pathLst>
              <a:path extrusionOk="0" h="120000" w="466090">
                <a:moveTo>
                  <a:pt x="0" y="0"/>
                </a:moveTo>
                <a:lnTo>
                  <a:pt x="465696" y="0"/>
                </a:lnTo>
              </a:path>
            </a:pathLst>
          </a:custGeom>
          <a:noFill/>
          <a:ln cap="flat" cmpd="sng" w="1270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7" name="Google Shape;1427;p92"/>
          <p:cNvSpPr/>
          <p:nvPr/>
        </p:nvSpPr>
        <p:spPr>
          <a:xfrm flipH="1">
            <a:off x="4721567" y="3088675"/>
            <a:ext cx="53340" cy="106045"/>
          </a:xfrm>
          <a:custGeom>
            <a:rect b="b" l="l" r="r" t="t"/>
            <a:pathLst>
              <a:path extrusionOk="0" h="106045" w="53340">
                <a:moveTo>
                  <a:pt x="0" y="0"/>
                </a:moveTo>
                <a:lnTo>
                  <a:pt x="52755" y="52755"/>
                </a:lnTo>
                <a:lnTo>
                  <a:pt x="0" y="105498"/>
                </a:lnTo>
              </a:path>
            </a:pathLst>
          </a:custGeom>
          <a:noFill/>
          <a:ln cap="flat" cmpd="sng" w="1270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8" name="Google Shape;1428;p92"/>
          <p:cNvSpPr/>
          <p:nvPr/>
        </p:nvSpPr>
        <p:spPr>
          <a:xfrm rot="10800000">
            <a:off x="2603753" y="3141426"/>
            <a:ext cx="466090" cy="0"/>
          </a:xfrm>
          <a:custGeom>
            <a:rect b="b" l="l" r="r" t="t"/>
            <a:pathLst>
              <a:path extrusionOk="0" h="120000" w="466090">
                <a:moveTo>
                  <a:pt x="0" y="0"/>
                </a:moveTo>
                <a:lnTo>
                  <a:pt x="465696" y="0"/>
                </a:lnTo>
              </a:path>
            </a:pathLst>
          </a:custGeom>
          <a:noFill/>
          <a:ln cap="flat" cmpd="sng" w="1270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29" name="Google Shape;1429;p92"/>
          <p:cNvSpPr/>
          <p:nvPr/>
        </p:nvSpPr>
        <p:spPr>
          <a:xfrm flipH="1">
            <a:off x="2603561" y="3088675"/>
            <a:ext cx="53340" cy="106045"/>
          </a:xfrm>
          <a:custGeom>
            <a:rect b="b" l="l" r="r" t="t"/>
            <a:pathLst>
              <a:path extrusionOk="0" h="106045" w="53340">
                <a:moveTo>
                  <a:pt x="0" y="0"/>
                </a:moveTo>
                <a:lnTo>
                  <a:pt x="52755" y="52755"/>
                </a:lnTo>
                <a:lnTo>
                  <a:pt x="0" y="105498"/>
                </a:lnTo>
              </a:path>
            </a:pathLst>
          </a:custGeom>
          <a:noFill/>
          <a:ln cap="flat" cmpd="sng" w="1270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30" name="Google Shape;1430;p92"/>
          <p:cNvSpPr/>
          <p:nvPr/>
        </p:nvSpPr>
        <p:spPr>
          <a:xfrm flipH="1">
            <a:off x="9926671" y="2692862"/>
            <a:ext cx="897255" cy="897254"/>
          </a:xfrm>
          <a:custGeom>
            <a:rect b="b" l="l" r="r" t="t"/>
            <a:pathLst>
              <a:path extrusionOk="0" h="897254" w="897255">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D43693"/>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31" name="Google Shape;1431;p92"/>
          <p:cNvSpPr/>
          <p:nvPr/>
        </p:nvSpPr>
        <p:spPr>
          <a:xfrm flipH="1">
            <a:off x="9926671" y="2692862"/>
            <a:ext cx="897255" cy="897254"/>
          </a:xfrm>
          <a:custGeom>
            <a:rect b="b" l="l" r="r" t="t"/>
            <a:pathLst>
              <a:path extrusionOk="0" h="897254" w="897255">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32" name="Google Shape;1432;p92"/>
          <p:cNvSpPr txBox="1"/>
          <p:nvPr/>
        </p:nvSpPr>
        <p:spPr>
          <a:xfrm flipH="1">
            <a:off x="2290785" y="1195217"/>
            <a:ext cx="3095100" cy="359100"/>
          </a:xfrm>
          <a:prstGeom prst="rect">
            <a:avLst/>
          </a:prstGeom>
          <a:noFill/>
          <a:ln>
            <a:noFill/>
          </a:ln>
        </p:spPr>
        <p:txBody>
          <a:bodyPr anchorCtr="0" anchor="t" bIns="0" lIns="0" spcFirstLastPara="1" rIns="0" wrap="square" tIns="35550">
            <a:spAutoFit/>
          </a:bodyPr>
          <a:lstStyle/>
          <a:p>
            <a:pPr indent="0" lvl="0" marL="12700" rtl="1" algn="r">
              <a:lnSpc>
                <a:spcPct val="100000"/>
              </a:lnSpc>
              <a:spcBef>
                <a:spcPts val="0"/>
              </a:spcBef>
              <a:spcAft>
                <a:spcPts val="0"/>
              </a:spcAft>
              <a:buNone/>
            </a:pPr>
            <a:r>
              <a:rPr b="1" lang="en-US" sz="2100">
                <a:solidFill>
                  <a:srgbClr val="4B0550"/>
                </a:solidFill>
                <a:latin typeface="Optimistic Text"/>
                <a:ea typeface="Optimistic Text"/>
                <a:cs typeface="Optimistic Text"/>
                <a:sym typeface="Optimistic Text"/>
              </a:rPr>
              <a:t>طريقة التحقق:</a:t>
            </a:r>
            <a:endParaRPr b="1" sz="2100">
              <a:solidFill>
                <a:srgbClr val="4B0550"/>
              </a:solidFill>
              <a:latin typeface="Optimistic Text"/>
              <a:ea typeface="Optimistic Text"/>
              <a:cs typeface="Optimistic Text"/>
              <a:sym typeface="Optimistic Text"/>
            </a:endParaRPr>
          </a:p>
        </p:txBody>
      </p:sp>
      <p:sp>
        <p:nvSpPr>
          <p:cNvPr id="1433" name="Google Shape;1433;p92"/>
          <p:cNvSpPr txBox="1"/>
          <p:nvPr/>
        </p:nvSpPr>
        <p:spPr>
          <a:xfrm flipH="1">
            <a:off x="10097492" y="2743883"/>
            <a:ext cx="588600" cy="751800"/>
          </a:xfrm>
          <a:prstGeom prst="rect">
            <a:avLst/>
          </a:prstGeom>
          <a:noFill/>
          <a:ln>
            <a:noFill/>
          </a:ln>
        </p:spPr>
        <p:txBody>
          <a:bodyPr anchorCtr="0" anchor="t" bIns="0" lIns="0" spcFirstLastPara="1" rIns="0" wrap="square" tIns="12700">
            <a:spAutoFit/>
          </a:bodyPr>
          <a:lstStyle/>
          <a:p>
            <a:pPr indent="0" lvl="0" marL="38100" rtl="0" algn="ctr">
              <a:lnSpc>
                <a:spcPct val="100000"/>
              </a:lnSpc>
              <a:spcBef>
                <a:spcPts val="0"/>
              </a:spcBef>
              <a:spcAft>
                <a:spcPts val="0"/>
              </a:spcAft>
              <a:buNone/>
            </a:pPr>
            <a:r>
              <a:rPr b="1" lang="en-US" sz="4800">
                <a:solidFill>
                  <a:schemeClr val="lt2"/>
                </a:solidFill>
                <a:latin typeface="Roboto Condensed"/>
                <a:ea typeface="Roboto Condensed"/>
                <a:cs typeface="Roboto Condensed"/>
                <a:sym typeface="Roboto Condensed"/>
              </a:rPr>
              <a:t>T</a:t>
            </a:r>
            <a:endParaRPr sz="1400">
              <a:solidFill>
                <a:schemeClr val="lt2"/>
              </a:solidFill>
              <a:latin typeface="Roboto Condensed"/>
              <a:ea typeface="Roboto Condensed"/>
              <a:cs typeface="Roboto Condensed"/>
              <a:sym typeface="Roboto Condensed"/>
            </a:endParaRPr>
          </a:p>
        </p:txBody>
      </p:sp>
      <p:grpSp>
        <p:nvGrpSpPr>
          <p:cNvPr id="1434" name="Google Shape;1434;p92"/>
          <p:cNvGrpSpPr/>
          <p:nvPr/>
        </p:nvGrpSpPr>
        <p:grpSpPr>
          <a:xfrm flipH="1">
            <a:off x="7773967" y="2692862"/>
            <a:ext cx="897254" cy="897254"/>
            <a:chOff x="3499604" y="2896062"/>
            <a:chExt cx="897254" cy="897254"/>
          </a:xfrm>
        </p:grpSpPr>
        <p:sp>
          <p:nvSpPr>
            <p:cNvPr id="1435" name="Google Shape;1435;p92"/>
            <p:cNvSpPr/>
            <p:nvPr/>
          </p:nvSpPr>
          <p:spPr>
            <a:xfrm>
              <a:off x="3499604" y="2896062"/>
              <a:ext cx="897254" cy="897254"/>
            </a:xfrm>
            <a:custGeom>
              <a:rect b="b" l="l" r="r" t="t"/>
              <a:pathLst>
                <a:path extrusionOk="0" h="897254" w="897254">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36" name="Google Shape;1436;p92"/>
            <p:cNvSpPr/>
            <p:nvPr/>
          </p:nvSpPr>
          <p:spPr>
            <a:xfrm>
              <a:off x="3499604" y="2896062"/>
              <a:ext cx="897254" cy="897254"/>
            </a:xfrm>
            <a:custGeom>
              <a:rect b="b" l="l" r="r" t="t"/>
              <a:pathLst>
                <a:path extrusionOk="0" h="897254" w="897254">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437" name="Google Shape;1437;p92"/>
          <p:cNvGrpSpPr/>
          <p:nvPr/>
        </p:nvGrpSpPr>
        <p:grpSpPr>
          <a:xfrm flipH="1">
            <a:off x="5688673" y="2692862"/>
            <a:ext cx="897254" cy="897254"/>
            <a:chOff x="5757711" y="2896062"/>
            <a:chExt cx="897254" cy="897254"/>
          </a:xfrm>
        </p:grpSpPr>
        <p:sp>
          <p:nvSpPr>
            <p:cNvPr id="1438" name="Google Shape;1438;p92"/>
            <p:cNvSpPr/>
            <p:nvPr/>
          </p:nvSpPr>
          <p:spPr>
            <a:xfrm>
              <a:off x="5757711" y="2896062"/>
              <a:ext cx="897254" cy="897254"/>
            </a:xfrm>
            <a:custGeom>
              <a:rect b="b" l="l" r="r" t="t"/>
              <a:pathLst>
                <a:path extrusionOk="0" h="897254" w="897254">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39" name="Google Shape;1439;p92"/>
            <p:cNvSpPr/>
            <p:nvPr/>
          </p:nvSpPr>
          <p:spPr>
            <a:xfrm>
              <a:off x="5757711" y="2896062"/>
              <a:ext cx="897254" cy="897254"/>
            </a:xfrm>
            <a:custGeom>
              <a:rect b="b" l="l" r="r" t="t"/>
              <a:pathLst>
                <a:path extrusionOk="0" h="897254" w="897254">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440" name="Google Shape;1440;p92"/>
          <p:cNvGrpSpPr/>
          <p:nvPr/>
        </p:nvGrpSpPr>
        <p:grpSpPr>
          <a:xfrm flipH="1">
            <a:off x="3496751" y="2692862"/>
            <a:ext cx="897254" cy="897254"/>
            <a:chOff x="7776820" y="2896062"/>
            <a:chExt cx="897254" cy="897254"/>
          </a:xfrm>
        </p:grpSpPr>
        <p:sp>
          <p:nvSpPr>
            <p:cNvPr id="1441" name="Google Shape;1441;p92"/>
            <p:cNvSpPr/>
            <p:nvPr/>
          </p:nvSpPr>
          <p:spPr>
            <a:xfrm>
              <a:off x="7776820" y="2896062"/>
              <a:ext cx="897254" cy="897254"/>
            </a:xfrm>
            <a:custGeom>
              <a:rect b="b" l="l" r="r" t="t"/>
              <a:pathLst>
                <a:path extrusionOk="0" h="897254" w="897254">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42" name="Google Shape;1442;p92"/>
            <p:cNvSpPr/>
            <p:nvPr/>
          </p:nvSpPr>
          <p:spPr>
            <a:xfrm>
              <a:off x="7776820" y="2896062"/>
              <a:ext cx="897254" cy="897254"/>
            </a:xfrm>
            <a:custGeom>
              <a:rect b="b" l="l" r="r" t="t"/>
              <a:pathLst>
                <a:path extrusionOk="0" h="897254" w="897254">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443" name="Google Shape;1443;p92"/>
          <p:cNvGrpSpPr/>
          <p:nvPr/>
        </p:nvGrpSpPr>
        <p:grpSpPr>
          <a:xfrm flipH="1">
            <a:off x="1279849" y="2692862"/>
            <a:ext cx="897254" cy="897254"/>
            <a:chOff x="9993722" y="2896062"/>
            <a:chExt cx="897254" cy="897254"/>
          </a:xfrm>
        </p:grpSpPr>
        <p:sp>
          <p:nvSpPr>
            <p:cNvPr id="1444" name="Google Shape;1444;p92"/>
            <p:cNvSpPr/>
            <p:nvPr/>
          </p:nvSpPr>
          <p:spPr>
            <a:xfrm>
              <a:off x="9993722" y="2896062"/>
              <a:ext cx="897254" cy="897254"/>
            </a:xfrm>
            <a:custGeom>
              <a:rect b="b" l="l" r="r" t="t"/>
              <a:pathLst>
                <a:path extrusionOk="0" h="897254" w="897254">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445" name="Google Shape;1445;p92"/>
            <p:cNvSpPr/>
            <p:nvPr/>
          </p:nvSpPr>
          <p:spPr>
            <a:xfrm>
              <a:off x="9993722" y="2896062"/>
              <a:ext cx="897254" cy="897254"/>
            </a:xfrm>
            <a:custGeom>
              <a:rect b="b" l="l" r="r" t="t"/>
              <a:pathLst>
                <a:path extrusionOk="0" h="897254" w="897254">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446" name="Google Shape;1446;p92"/>
          <p:cNvSpPr txBox="1"/>
          <p:nvPr/>
        </p:nvSpPr>
        <p:spPr>
          <a:xfrm flipH="1">
            <a:off x="1708000" y="1575783"/>
            <a:ext cx="3652500" cy="528600"/>
          </a:xfrm>
          <a:prstGeom prst="rect">
            <a:avLst/>
          </a:prstGeom>
          <a:noFill/>
          <a:ln>
            <a:noFill/>
          </a:ln>
        </p:spPr>
        <p:txBody>
          <a:bodyPr anchorCtr="0" anchor="t" bIns="0" lIns="0" spcFirstLastPara="1" rIns="0" wrap="square" tIns="35550">
            <a:spAutoFit/>
          </a:bodyPr>
          <a:lstStyle/>
          <a:p>
            <a:pPr indent="0" lvl="0" marL="12700" rtl="1" algn="r">
              <a:lnSpc>
                <a:spcPct val="100000"/>
              </a:lnSpc>
              <a:spcBef>
                <a:spcPts val="200"/>
              </a:spcBef>
              <a:spcAft>
                <a:spcPts val="0"/>
              </a:spcAft>
              <a:buNone/>
            </a:pPr>
            <a:r>
              <a:rPr lang="en-US" sz="1600">
                <a:solidFill>
                  <a:srgbClr val="4B0550"/>
                </a:solidFill>
                <a:latin typeface="Optimistic Text"/>
                <a:ea typeface="Optimistic Text"/>
                <a:cs typeface="Optimistic Text"/>
                <a:sym typeface="Optimistic Text"/>
              </a:rPr>
              <a:t>مجموعة أدواتك المكونة من ٥ خطوات لاكتشاف المحتوى المزيف أو المضلل</a:t>
            </a:r>
            <a:endParaRPr sz="1600">
              <a:solidFill>
                <a:srgbClr val="4B0550"/>
              </a:solidFill>
              <a:latin typeface="Optimistic Text"/>
              <a:ea typeface="Optimistic Text"/>
              <a:cs typeface="Optimistic Text"/>
              <a:sym typeface="Optimistic Text"/>
            </a:endParaRPr>
          </a:p>
        </p:txBody>
      </p:sp>
      <p:sp>
        <p:nvSpPr>
          <p:cNvPr id="1447" name="Google Shape;1447;p92"/>
          <p:cNvSpPr txBox="1"/>
          <p:nvPr/>
        </p:nvSpPr>
        <p:spPr>
          <a:xfrm flipH="1">
            <a:off x="7808452" y="2743875"/>
            <a:ext cx="828300" cy="751800"/>
          </a:xfrm>
          <a:prstGeom prst="rect">
            <a:avLst/>
          </a:prstGeom>
          <a:noFill/>
          <a:ln>
            <a:noFill/>
          </a:ln>
        </p:spPr>
        <p:txBody>
          <a:bodyPr anchorCtr="0" anchor="t" bIns="0" lIns="0" spcFirstLastPara="1" rIns="0" wrap="square" tIns="12700">
            <a:spAutoFit/>
          </a:bodyPr>
          <a:lstStyle/>
          <a:p>
            <a:pPr indent="0" lvl="0" marL="38100" rtl="0" algn="ctr">
              <a:lnSpc>
                <a:spcPct val="100000"/>
              </a:lnSpc>
              <a:spcBef>
                <a:spcPts val="0"/>
              </a:spcBef>
              <a:spcAft>
                <a:spcPts val="0"/>
              </a:spcAft>
              <a:buNone/>
            </a:pPr>
            <a:r>
              <a:rPr b="1" lang="en-US" sz="4800">
                <a:solidFill>
                  <a:schemeClr val="lt2"/>
                </a:solidFill>
                <a:latin typeface="Roboto Condensed"/>
                <a:ea typeface="Roboto Condensed"/>
                <a:cs typeface="Roboto Condensed"/>
                <a:sym typeface="Roboto Condensed"/>
              </a:rPr>
              <a:t>R</a:t>
            </a:r>
            <a:endParaRPr sz="1400">
              <a:solidFill>
                <a:schemeClr val="lt2"/>
              </a:solidFill>
              <a:latin typeface="Roboto Condensed"/>
              <a:ea typeface="Roboto Condensed"/>
              <a:cs typeface="Roboto Condensed"/>
              <a:sym typeface="Roboto Condensed"/>
            </a:endParaRPr>
          </a:p>
        </p:txBody>
      </p:sp>
      <p:sp>
        <p:nvSpPr>
          <p:cNvPr id="1448" name="Google Shape;1448;p92"/>
          <p:cNvSpPr txBox="1"/>
          <p:nvPr/>
        </p:nvSpPr>
        <p:spPr>
          <a:xfrm>
            <a:off x="884884" y="3744721"/>
            <a:ext cx="1654200" cy="197400"/>
          </a:xfrm>
          <a:prstGeom prst="rect">
            <a:avLst/>
          </a:prstGeom>
          <a:noFill/>
          <a:ln>
            <a:noFill/>
          </a:ln>
        </p:spPr>
        <p:txBody>
          <a:bodyPr anchorCtr="0" anchor="t" bIns="0" lIns="0" spcFirstLastPara="1" rIns="0" wrap="square" tIns="12700">
            <a:spAutoFit/>
          </a:bodyPr>
          <a:lstStyle/>
          <a:p>
            <a:pPr indent="0" lvl="0" marL="0" rtl="1" algn="ctr">
              <a:lnSpc>
                <a:spcPct val="100000"/>
              </a:lnSpc>
              <a:spcBef>
                <a:spcPts val="1800"/>
              </a:spcBef>
              <a:spcAft>
                <a:spcPts val="0"/>
              </a:spcAft>
              <a:buNone/>
            </a:pPr>
            <a:r>
              <a:rPr b="1" lang="en-US" sz="1200">
                <a:solidFill>
                  <a:srgbClr val="4B0550"/>
                </a:solidFill>
                <a:latin typeface="Optimistic Text"/>
                <a:ea typeface="Optimistic Text"/>
                <a:cs typeface="Optimistic Text"/>
                <a:sym typeface="Optimistic Text"/>
              </a:rPr>
              <a:t>قييموا</a:t>
            </a:r>
            <a:endParaRPr b="1" sz="1200">
              <a:solidFill>
                <a:srgbClr val="4B0550"/>
              </a:solidFill>
              <a:latin typeface="Optimistic Text"/>
              <a:ea typeface="Optimistic Text"/>
              <a:cs typeface="Optimistic Text"/>
              <a:sym typeface="Optimistic Text"/>
            </a:endParaRPr>
          </a:p>
        </p:txBody>
      </p:sp>
      <p:sp>
        <p:nvSpPr>
          <p:cNvPr id="1449" name="Google Shape;1449;p92"/>
          <p:cNvSpPr txBox="1"/>
          <p:nvPr/>
        </p:nvSpPr>
        <p:spPr>
          <a:xfrm>
            <a:off x="809375" y="3993575"/>
            <a:ext cx="1805100" cy="567000"/>
          </a:xfrm>
          <a:prstGeom prst="rect">
            <a:avLst/>
          </a:prstGeom>
          <a:noFill/>
          <a:ln>
            <a:noFill/>
          </a:ln>
        </p:spPr>
        <p:txBody>
          <a:bodyPr anchorCtr="0" anchor="t" bIns="0" lIns="0" spcFirstLastPara="1" rIns="0" wrap="square" tIns="12700">
            <a:spAutoFit/>
          </a:bodyPr>
          <a:lstStyle/>
          <a:p>
            <a:pPr indent="0" lvl="0" marL="12700" marR="0" rtl="1" algn="ct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هل يبدو هذا منطقيًا؟ أم يبدو جيدًا جدًا (أو مخيفًا جدًا) ليكون صحيحًا؟</a:t>
            </a:r>
            <a:endParaRPr sz="1200">
              <a:solidFill>
                <a:srgbClr val="4B0550"/>
              </a:solidFill>
              <a:latin typeface="Optimistic Text"/>
              <a:ea typeface="Optimistic Text"/>
              <a:cs typeface="Optimistic Text"/>
              <a:sym typeface="Optimistic Text"/>
            </a:endParaRPr>
          </a:p>
        </p:txBody>
      </p:sp>
      <p:sp>
        <p:nvSpPr>
          <p:cNvPr id="1450" name="Google Shape;1450;p92"/>
          <p:cNvSpPr txBox="1"/>
          <p:nvPr/>
        </p:nvSpPr>
        <p:spPr>
          <a:xfrm>
            <a:off x="3054084" y="3744721"/>
            <a:ext cx="1654200" cy="197400"/>
          </a:xfrm>
          <a:prstGeom prst="rect">
            <a:avLst/>
          </a:prstGeom>
          <a:noFill/>
          <a:ln>
            <a:noFill/>
          </a:ln>
        </p:spPr>
        <p:txBody>
          <a:bodyPr anchorCtr="0" anchor="t" bIns="0" lIns="0" spcFirstLastPara="1" rIns="0" wrap="square" tIns="12700">
            <a:spAutoFit/>
          </a:bodyPr>
          <a:lstStyle/>
          <a:p>
            <a:pPr indent="0" lvl="0" marL="0" rtl="1" algn="ctr">
              <a:lnSpc>
                <a:spcPct val="100000"/>
              </a:lnSpc>
              <a:spcBef>
                <a:spcPts val="1800"/>
              </a:spcBef>
              <a:spcAft>
                <a:spcPts val="0"/>
              </a:spcAft>
              <a:buNone/>
            </a:pPr>
            <a:r>
              <a:rPr b="1" lang="en-US" sz="1200">
                <a:solidFill>
                  <a:srgbClr val="4B0550"/>
                </a:solidFill>
                <a:latin typeface="Optimistic Text"/>
                <a:ea typeface="Optimistic Text"/>
                <a:cs typeface="Optimistic Text"/>
                <a:sym typeface="Optimistic Text"/>
              </a:rPr>
              <a:t>تقاطع المراجع</a:t>
            </a:r>
            <a:endParaRPr b="1" sz="1200">
              <a:solidFill>
                <a:srgbClr val="4B0550"/>
              </a:solidFill>
              <a:latin typeface="Optimistic Text"/>
              <a:ea typeface="Optimistic Text"/>
              <a:cs typeface="Optimistic Text"/>
              <a:sym typeface="Optimistic Text"/>
            </a:endParaRPr>
          </a:p>
        </p:txBody>
      </p:sp>
      <p:sp>
        <p:nvSpPr>
          <p:cNvPr id="1451" name="Google Shape;1451;p92"/>
          <p:cNvSpPr txBox="1"/>
          <p:nvPr/>
        </p:nvSpPr>
        <p:spPr>
          <a:xfrm>
            <a:off x="2895975" y="3993575"/>
            <a:ext cx="1970400" cy="382200"/>
          </a:xfrm>
          <a:prstGeom prst="rect">
            <a:avLst/>
          </a:prstGeom>
          <a:noFill/>
          <a:ln>
            <a:noFill/>
          </a:ln>
        </p:spPr>
        <p:txBody>
          <a:bodyPr anchorCtr="0" anchor="t" bIns="0" lIns="0" spcFirstLastPara="1" rIns="0" wrap="square" tIns="12700">
            <a:spAutoFit/>
          </a:bodyPr>
          <a:lstStyle/>
          <a:p>
            <a:pPr indent="0" lvl="0" marL="12700" marR="0" rtl="1" algn="ct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هل تقول مصادر موثوقة أخرى نفس الشيء؟</a:t>
            </a:r>
            <a:endParaRPr sz="1200">
              <a:solidFill>
                <a:srgbClr val="4B0550"/>
              </a:solidFill>
              <a:latin typeface="Optimistic Text"/>
              <a:ea typeface="Optimistic Text"/>
              <a:cs typeface="Optimistic Text"/>
              <a:sym typeface="Optimistic Text"/>
            </a:endParaRPr>
          </a:p>
        </p:txBody>
      </p:sp>
      <p:sp>
        <p:nvSpPr>
          <p:cNvPr id="1452" name="Google Shape;1452;p92"/>
          <p:cNvSpPr txBox="1"/>
          <p:nvPr/>
        </p:nvSpPr>
        <p:spPr>
          <a:xfrm flipH="1">
            <a:off x="5723152" y="2743875"/>
            <a:ext cx="828300" cy="751800"/>
          </a:xfrm>
          <a:prstGeom prst="rect">
            <a:avLst/>
          </a:prstGeom>
          <a:noFill/>
          <a:ln>
            <a:noFill/>
          </a:ln>
        </p:spPr>
        <p:txBody>
          <a:bodyPr anchorCtr="0" anchor="t" bIns="0" lIns="0" spcFirstLastPara="1" rIns="0" wrap="square" tIns="12700">
            <a:spAutoFit/>
          </a:bodyPr>
          <a:lstStyle/>
          <a:p>
            <a:pPr indent="0" lvl="0" marL="38100" rtl="0" algn="ctr">
              <a:lnSpc>
                <a:spcPct val="100000"/>
              </a:lnSpc>
              <a:spcBef>
                <a:spcPts val="0"/>
              </a:spcBef>
              <a:spcAft>
                <a:spcPts val="0"/>
              </a:spcAft>
              <a:buNone/>
            </a:pPr>
            <a:r>
              <a:rPr b="1" lang="en-US" sz="4800">
                <a:solidFill>
                  <a:schemeClr val="lt2"/>
                </a:solidFill>
                <a:latin typeface="Roboto Condensed"/>
                <a:ea typeface="Roboto Condensed"/>
                <a:cs typeface="Roboto Condensed"/>
                <a:sym typeface="Roboto Condensed"/>
              </a:rPr>
              <a:t>A</a:t>
            </a:r>
            <a:endParaRPr sz="1400">
              <a:solidFill>
                <a:schemeClr val="lt2"/>
              </a:solidFill>
              <a:latin typeface="Roboto Condensed"/>
              <a:ea typeface="Roboto Condensed"/>
              <a:cs typeface="Roboto Condensed"/>
              <a:sym typeface="Roboto Condensed"/>
            </a:endParaRPr>
          </a:p>
        </p:txBody>
      </p:sp>
      <p:sp>
        <p:nvSpPr>
          <p:cNvPr id="1453" name="Google Shape;1453;p92"/>
          <p:cNvSpPr txBox="1"/>
          <p:nvPr/>
        </p:nvSpPr>
        <p:spPr>
          <a:xfrm>
            <a:off x="5312197" y="3744721"/>
            <a:ext cx="1654200" cy="197400"/>
          </a:xfrm>
          <a:prstGeom prst="rect">
            <a:avLst/>
          </a:prstGeom>
          <a:noFill/>
          <a:ln>
            <a:noFill/>
          </a:ln>
        </p:spPr>
        <p:txBody>
          <a:bodyPr anchorCtr="0" anchor="t" bIns="0" lIns="0" spcFirstLastPara="1" rIns="0" wrap="square" tIns="12700">
            <a:spAutoFit/>
          </a:bodyPr>
          <a:lstStyle/>
          <a:p>
            <a:pPr indent="0" lvl="0" marL="0" rtl="1" algn="ctr">
              <a:lnSpc>
                <a:spcPct val="100000"/>
              </a:lnSpc>
              <a:spcBef>
                <a:spcPts val="1800"/>
              </a:spcBef>
              <a:spcAft>
                <a:spcPts val="0"/>
              </a:spcAft>
              <a:buNone/>
            </a:pPr>
            <a:r>
              <a:rPr b="1" lang="en-US" sz="1200">
                <a:solidFill>
                  <a:srgbClr val="4B0550"/>
                </a:solidFill>
                <a:latin typeface="Optimistic Text"/>
                <a:ea typeface="Optimistic Text"/>
                <a:cs typeface="Optimistic Text"/>
                <a:sym typeface="Optimistic Text"/>
              </a:rPr>
              <a:t>استشر خبير</a:t>
            </a:r>
            <a:endParaRPr b="1" sz="1200">
              <a:solidFill>
                <a:srgbClr val="4B0550"/>
              </a:solidFill>
              <a:latin typeface="Optimistic Text"/>
              <a:ea typeface="Optimistic Text"/>
              <a:cs typeface="Optimistic Text"/>
              <a:sym typeface="Optimistic Text"/>
            </a:endParaRPr>
          </a:p>
        </p:txBody>
      </p:sp>
      <p:sp>
        <p:nvSpPr>
          <p:cNvPr id="1454" name="Google Shape;1454;p92"/>
          <p:cNvSpPr txBox="1"/>
          <p:nvPr/>
        </p:nvSpPr>
        <p:spPr>
          <a:xfrm>
            <a:off x="5312188" y="3993575"/>
            <a:ext cx="1654200" cy="382200"/>
          </a:xfrm>
          <a:prstGeom prst="rect">
            <a:avLst/>
          </a:prstGeom>
          <a:noFill/>
          <a:ln>
            <a:noFill/>
          </a:ln>
        </p:spPr>
        <p:txBody>
          <a:bodyPr anchorCtr="0" anchor="t" bIns="0" lIns="0" spcFirstLastPara="1" rIns="0" wrap="square" tIns="12700">
            <a:spAutoFit/>
          </a:bodyPr>
          <a:lstStyle/>
          <a:p>
            <a:pPr indent="0" lvl="0" marL="12700" marR="0" rtl="1" algn="ct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تحدث إلى معلم أو أحد الوالدين أو شخص بالغ موثوق به </a:t>
            </a:r>
            <a:endParaRPr sz="1200">
              <a:solidFill>
                <a:srgbClr val="4B0550"/>
              </a:solidFill>
              <a:latin typeface="Optimistic Text"/>
              <a:ea typeface="Optimistic Text"/>
              <a:cs typeface="Optimistic Text"/>
              <a:sym typeface="Optimistic Text"/>
            </a:endParaRPr>
          </a:p>
        </p:txBody>
      </p:sp>
      <p:sp>
        <p:nvSpPr>
          <p:cNvPr id="1455" name="Google Shape;1455;p92"/>
          <p:cNvSpPr txBox="1"/>
          <p:nvPr/>
        </p:nvSpPr>
        <p:spPr>
          <a:xfrm flipH="1">
            <a:off x="3531239" y="2743875"/>
            <a:ext cx="828300" cy="751800"/>
          </a:xfrm>
          <a:prstGeom prst="rect">
            <a:avLst/>
          </a:prstGeom>
          <a:noFill/>
          <a:ln>
            <a:noFill/>
          </a:ln>
        </p:spPr>
        <p:txBody>
          <a:bodyPr anchorCtr="0" anchor="t" bIns="0" lIns="0" spcFirstLastPara="1" rIns="0" wrap="square" tIns="12700">
            <a:spAutoFit/>
          </a:bodyPr>
          <a:lstStyle/>
          <a:p>
            <a:pPr indent="0" lvl="0" marL="38100" rtl="0" algn="ctr">
              <a:lnSpc>
                <a:spcPct val="100000"/>
              </a:lnSpc>
              <a:spcBef>
                <a:spcPts val="0"/>
              </a:spcBef>
              <a:spcAft>
                <a:spcPts val="0"/>
              </a:spcAft>
              <a:buNone/>
            </a:pPr>
            <a:r>
              <a:rPr b="1" lang="en-US" sz="4800">
                <a:solidFill>
                  <a:schemeClr val="lt2"/>
                </a:solidFill>
                <a:latin typeface="Roboto Condensed"/>
                <a:ea typeface="Roboto Condensed"/>
                <a:cs typeface="Roboto Condensed"/>
                <a:sym typeface="Roboto Condensed"/>
              </a:rPr>
              <a:t>C</a:t>
            </a:r>
            <a:endParaRPr sz="1400">
              <a:solidFill>
                <a:schemeClr val="lt2"/>
              </a:solidFill>
              <a:latin typeface="Roboto Condensed"/>
              <a:ea typeface="Roboto Condensed"/>
              <a:cs typeface="Roboto Condensed"/>
              <a:sym typeface="Roboto Condensed"/>
            </a:endParaRPr>
          </a:p>
        </p:txBody>
      </p:sp>
      <p:sp>
        <p:nvSpPr>
          <p:cNvPr id="1456" name="Google Shape;1456;p92"/>
          <p:cNvSpPr txBox="1"/>
          <p:nvPr/>
        </p:nvSpPr>
        <p:spPr>
          <a:xfrm>
            <a:off x="7331297" y="3744721"/>
            <a:ext cx="1654200" cy="197400"/>
          </a:xfrm>
          <a:prstGeom prst="rect">
            <a:avLst/>
          </a:prstGeom>
          <a:noFill/>
          <a:ln>
            <a:noFill/>
          </a:ln>
        </p:spPr>
        <p:txBody>
          <a:bodyPr anchorCtr="0" anchor="t" bIns="0" lIns="0" spcFirstLastPara="1" rIns="0" wrap="square" tIns="12700">
            <a:spAutoFit/>
          </a:bodyPr>
          <a:lstStyle/>
          <a:p>
            <a:pPr indent="0" lvl="0" marL="0" rtl="1" algn="ctr">
              <a:lnSpc>
                <a:spcPct val="100000"/>
              </a:lnSpc>
              <a:spcBef>
                <a:spcPts val="1800"/>
              </a:spcBef>
              <a:spcAft>
                <a:spcPts val="0"/>
              </a:spcAft>
              <a:buNone/>
            </a:pPr>
            <a:r>
              <a:rPr b="1" lang="en-US" sz="1200">
                <a:solidFill>
                  <a:srgbClr val="4B0550"/>
                </a:solidFill>
                <a:latin typeface="Optimistic Text"/>
                <a:ea typeface="Optimistic Text"/>
                <a:cs typeface="Optimistic Text"/>
                <a:sym typeface="Optimistic Text"/>
              </a:rPr>
              <a:t>البحث العكسي عن الصور</a:t>
            </a:r>
            <a:endParaRPr b="1" sz="1200">
              <a:solidFill>
                <a:srgbClr val="4B0550"/>
              </a:solidFill>
              <a:latin typeface="Optimistic Text"/>
              <a:ea typeface="Optimistic Text"/>
              <a:cs typeface="Optimistic Text"/>
              <a:sym typeface="Optimistic Text"/>
            </a:endParaRPr>
          </a:p>
        </p:txBody>
      </p:sp>
      <p:sp>
        <p:nvSpPr>
          <p:cNvPr id="1457" name="Google Shape;1457;p92"/>
          <p:cNvSpPr txBox="1"/>
          <p:nvPr/>
        </p:nvSpPr>
        <p:spPr>
          <a:xfrm>
            <a:off x="7425450" y="3993575"/>
            <a:ext cx="1465800" cy="567000"/>
          </a:xfrm>
          <a:prstGeom prst="rect">
            <a:avLst/>
          </a:prstGeom>
          <a:noFill/>
          <a:ln>
            <a:noFill/>
          </a:ln>
        </p:spPr>
        <p:txBody>
          <a:bodyPr anchorCtr="0" anchor="t" bIns="0" lIns="0" spcFirstLastPara="1" rIns="0" wrap="square" tIns="12700">
            <a:spAutoFit/>
          </a:bodyPr>
          <a:lstStyle/>
          <a:p>
            <a:pPr indent="0" lvl="0" marL="12700" marR="0" rtl="1" algn="ct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تحقق مما إذا كانت الصورة مستخدمة  في أماكن أخرى على الإنترنت</a:t>
            </a:r>
            <a:endParaRPr sz="1200">
              <a:solidFill>
                <a:srgbClr val="4B0550"/>
              </a:solidFill>
              <a:latin typeface="Optimistic Text"/>
              <a:ea typeface="Optimistic Text"/>
              <a:cs typeface="Optimistic Text"/>
              <a:sym typeface="Optimistic Text"/>
            </a:endParaRPr>
          </a:p>
        </p:txBody>
      </p:sp>
      <p:sp>
        <p:nvSpPr>
          <p:cNvPr id="1458" name="Google Shape;1458;p92"/>
          <p:cNvSpPr txBox="1"/>
          <p:nvPr/>
        </p:nvSpPr>
        <p:spPr>
          <a:xfrm flipH="1">
            <a:off x="1314339" y="2743875"/>
            <a:ext cx="828300" cy="751800"/>
          </a:xfrm>
          <a:prstGeom prst="rect">
            <a:avLst/>
          </a:prstGeom>
          <a:noFill/>
          <a:ln>
            <a:noFill/>
          </a:ln>
        </p:spPr>
        <p:txBody>
          <a:bodyPr anchorCtr="0" anchor="t" bIns="0" lIns="0" spcFirstLastPara="1" rIns="0" wrap="square" tIns="12700">
            <a:spAutoFit/>
          </a:bodyPr>
          <a:lstStyle/>
          <a:p>
            <a:pPr indent="0" lvl="0" marL="38100" rtl="0" algn="ctr">
              <a:lnSpc>
                <a:spcPct val="100000"/>
              </a:lnSpc>
              <a:spcBef>
                <a:spcPts val="0"/>
              </a:spcBef>
              <a:spcAft>
                <a:spcPts val="0"/>
              </a:spcAft>
              <a:buNone/>
            </a:pPr>
            <a:r>
              <a:rPr b="1" lang="en-US" sz="4800">
                <a:solidFill>
                  <a:schemeClr val="lt2"/>
                </a:solidFill>
                <a:latin typeface="Roboto Condensed"/>
                <a:ea typeface="Roboto Condensed"/>
                <a:cs typeface="Roboto Condensed"/>
                <a:sym typeface="Roboto Condensed"/>
              </a:rPr>
              <a:t>E</a:t>
            </a:r>
            <a:endParaRPr sz="1400">
              <a:solidFill>
                <a:schemeClr val="lt2"/>
              </a:solidFill>
              <a:latin typeface="Roboto Condensed"/>
              <a:ea typeface="Roboto Condensed"/>
              <a:cs typeface="Roboto Condensed"/>
              <a:sym typeface="Roboto Condensed"/>
            </a:endParaRPr>
          </a:p>
        </p:txBody>
      </p:sp>
      <p:sp>
        <p:nvSpPr>
          <p:cNvPr id="1459" name="Google Shape;1459;p92"/>
          <p:cNvSpPr txBox="1"/>
          <p:nvPr/>
        </p:nvSpPr>
        <p:spPr>
          <a:xfrm>
            <a:off x="9548197" y="3744721"/>
            <a:ext cx="1654200" cy="197400"/>
          </a:xfrm>
          <a:prstGeom prst="rect">
            <a:avLst/>
          </a:prstGeom>
          <a:noFill/>
          <a:ln>
            <a:noFill/>
          </a:ln>
        </p:spPr>
        <p:txBody>
          <a:bodyPr anchorCtr="0" anchor="t" bIns="0" lIns="0" spcFirstLastPara="1" rIns="0" wrap="square" tIns="12700">
            <a:spAutoFit/>
          </a:bodyPr>
          <a:lstStyle/>
          <a:p>
            <a:pPr indent="0" lvl="0" marL="0" rtl="1" algn="ctr">
              <a:lnSpc>
                <a:spcPct val="100000"/>
              </a:lnSpc>
              <a:spcBef>
                <a:spcPts val="1800"/>
              </a:spcBef>
              <a:spcAft>
                <a:spcPts val="0"/>
              </a:spcAft>
              <a:buNone/>
            </a:pPr>
            <a:r>
              <a:rPr b="1" lang="en-US" sz="1200">
                <a:solidFill>
                  <a:srgbClr val="4B0550"/>
                </a:solidFill>
                <a:latin typeface="Optimistic Text"/>
                <a:ea typeface="Optimistic Text"/>
                <a:cs typeface="Optimistic Text"/>
                <a:sym typeface="Optimistic Text"/>
              </a:rPr>
              <a:t>تتبّع المصدر</a:t>
            </a:r>
            <a:endParaRPr b="1" sz="1200">
              <a:solidFill>
                <a:srgbClr val="4B0550"/>
              </a:solidFill>
              <a:latin typeface="Optimistic Text"/>
              <a:ea typeface="Optimistic Text"/>
              <a:cs typeface="Optimistic Text"/>
              <a:sym typeface="Optimistic Text"/>
            </a:endParaRPr>
          </a:p>
        </p:txBody>
      </p:sp>
      <p:sp>
        <p:nvSpPr>
          <p:cNvPr id="1460" name="Google Shape;1460;p92"/>
          <p:cNvSpPr txBox="1"/>
          <p:nvPr/>
        </p:nvSpPr>
        <p:spPr>
          <a:xfrm>
            <a:off x="9436300" y="3993575"/>
            <a:ext cx="1877700" cy="197400"/>
          </a:xfrm>
          <a:prstGeom prst="rect">
            <a:avLst/>
          </a:prstGeom>
          <a:noFill/>
          <a:ln>
            <a:noFill/>
          </a:ln>
        </p:spPr>
        <p:txBody>
          <a:bodyPr anchorCtr="0" anchor="t" bIns="0" lIns="0" spcFirstLastPara="1" rIns="0" wrap="square" tIns="12700">
            <a:spAutoFit/>
          </a:bodyPr>
          <a:lstStyle/>
          <a:p>
            <a:pPr indent="0" lvl="0" marL="12700" marR="0" rtl="1" algn="ct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من أنشأ هذا المحتوى؟</a:t>
            </a:r>
            <a:endParaRPr sz="1200">
              <a:solidFill>
                <a:srgbClr val="4B0550"/>
              </a:solidFill>
              <a:latin typeface="Optimistic Text"/>
              <a:ea typeface="Optimistic Text"/>
              <a:cs typeface="Optimistic Text"/>
              <a:sym typeface="Optimistic Text"/>
            </a:endParaRPr>
          </a:p>
        </p:txBody>
      </p:sp>
      <p:sp>
        <p:nvSpPr>
          <p:cNvPr id="1461" name="Google Shape;1461;p92"/>
          <p:cNvSpPr txBox="1"/>
          <p:nvPr/>
        </p:nvSpPr>
        <p:spPr>
          <a:xfrm flipH="1">
            <a:off x="5623333" y="1036453"/>
            <a:ext cx="6101700" cy="1113000"/>
          </a:xfrm>
          <a:prstGeom prst="rect">
            <a:avLst/>
          </a:prstGeom>
          <a:noFill/>
          <a:ln>
            <a:noFill/>
          </a:ln>
        </p:spPr>
        <p:txBody>
          <a:bodyPr anchorCtr="0" anchor="t" bIns="0" lIns="0" spcFirstLastPara="1" rIns="0" wrap="square" tIns="0">
            <a:spAutoFit/>
          </a:bodyPr>
          <a:lstStyle/>
          <a:p>
            <a:pPr indent="0" lvl="0" marL="0" marR="0" rtl="1" algn="r">
              <a:lnSpc>
                <a:spcPct val="100833"/>
              </a:lnSpc>
              <a:spcBef>
                <a:spcPts val="0"/>
              </a:spcBef>
              <a:spcAft>
                <a:spcPts val="0"/>
              </a:spcAft>
              <a:buNone/>
            </a:pPr>
            <a:r>
              <a:rPr b="1" lang="en-US" sz="3600">
                <a:solidFill>
                  <a:srgbClr val="4B0550"/>
                </a:solidFill>
                <a:latin typeface="Optimistic Display"/>
                <a:ea typeface="Optimistic Display"/>
                <a:cs typeface="Optimistic Display"/>
                <a:sym typeface="Optimistic Display"/>
              </a:rPr>
              <a:t>كيفية التحقق من صحة محتوى الذكاء الاصطناعي: طريقة التحقق</a:t>
            </a:r>
            <a:endParaRPr b="1" sz="36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5" name="Shape 1465"/>
        <p:cNvGrpSpPr/>
        <p:nvPr/>
      </p:nvGrpSpPr>
      <p:grpSpPr>
        <a:xfrm>
          <a:off x="0" y="0"/>
          <a:ext cx="0" cy="0"/>
          <a:chOff x="0" y="0"/>
          <a:chExt cx="0" cy="0"/>
        </a:xfrm>
      </p:grpSpPr>
      <p:sp>
        <p:nvSpPr>
          <p:cNvPr id="1466" name="Google Shape;1466;p93"/>
          <p:cNvSpPr/>
          <p:nvPr/>
        </p:nvSpPr>
        <p:spPr>
          <a:xfrm>
            <a:off x="1268167" y="1992317"/>
            <a:ext cx="1844400" cy="14727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67" name="Google Shape;1467;p93"/>
          <p:cNvSpPr/>
          <p:nvPr/>
        </p:nvSpPr>
        <p:spPr>
          <a:xfrm>
            <a:off x="1799592" y="2111100"/>
            <a:ext cx="1197600" cy="301500"/>
          </a:xfrm>
          <a:prstGeom prst="roundRect">
            <a:avLst>
              <a:gd fmla="val 9703"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68" name="Google Shape;1468;p93"/>
          <p:cNvSpPr txBox="1"/>
          <p:nvPr/>
        </p:nvSpPr>
        <p:spPr>
          <a:xfrm>
            <a:off x="1797857" y="2160750"/>
            <a:ext cx="1181100" cy="2154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US">
                <a:solidFill>
                  <a:srgbClr val="4B0550"/>
                </a:solidFill>
                <a:latin typeface="Optimistic Text"/>
                <a:ea typeface="Optimistic Text"/>
                <a:cs typeface="Optimistic Text"/>
                <a:sym typeface="Optimistic Text"/>
              </a:rPr>
              <a:t>خطر شديد</a:t>
            </a:r>
            <a:endParaRPr b="1">
              <a:solidFill>
                <a:srgbClr val="4B0550"/>
              </a:solidFill>
              <a:latin typeface="Optimistic Text"/>
              <a:ea typeface="Optimistic Text"/>
              <a:cs typeface="Optimistic Text"/>
              <a:sym typeface="Optimistic Text"/>
            </a:endParaRPr>
          </a:p>
        </p:txBody>
      </p:sp>
      <p:sp>
        <p:nvSpPr>
          <p:cNvPr id="1469" name="Google Shape;1469;p93"/>
          <p:cNvSpPr/>
          <p:nvPr/>
        </p:nvSpPr>
        <p:spPr>
          <a:xfrm>
            <a:off x="5194275" y="3555458"/>
            <a:ext cx="1844400" cy="14727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70" name="Google Shape;1470;p93"/>
          <p:cNvSpPr/>
          <p:nvPr/>
        </p:nvSpPr>
        <p:spPr>
          <a:xfrm>
            <a:off x="5618725" y="3674242"/>
            <a:ext cx="1197600" cy="301500"/>
          </a:xfrm>
          <a:prstGeom prst="roundRect">
            <a:avLst>
              <a:gd fmla="val 9703"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71" name="Google Shape;1471;p93"/>
          <p:cNvSpPr txBox="1"/>
          <p:nvPr/>
        </p:nvSpPr>
        <p:spPr>
          <a:xfrm>
            <a:off x="5627116" y="3723892"/>
            <a:ext cx="1181100" cy="2154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US">
                <a:solidFill>
                  <a:schemeClr val="lt2"/>
                </a:solidFill>
                <a:latin typeface="Optimistic Text"/>
                <a:ea typeface="Optimistic Text"/>
                <a:cs typeface="Optimistic Text"/>
                <a:sym typeface="Optimistic Text"/>
              </a:rPr>
              <a:t>آمن</a:t>
            </a:r>
            <a:endParaRPr b="1">
              <a:solidFill>
                <a:schemeClr val="lt2"/>
              </a:solidFill>
              <a:latin typeface="Optimistic Text"/>
              <a:ea typeface="Optimistic Text"/>
              <a:cs typeface="Optimistic Text"/>
              <a:sym typeface="Optimistic Text"/>
            </a:endParaRPr>
          </a:p>
        </p:txBody>
      </p:sp>
      <p:sp>
        <p:nvSpPr>
          <p:cNvPr id="1472" name="Google Shape;1472;p93"/>
          <p:cNvSpPr/>
          <p:nvPr/>
        </p:nvSpPr>
        <p:spPr>
          <a:xfrm>
            <a:off x="5194275" y="1992317"/>
            <a:ext cx="1844400" cy="14727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73" name="Google Shape;1473;p93"/>
          <p:cNvSpPr/>
          <p:nvPr/>
        </p:nvSpPr>
        <p:spPr>
          <a:xfrm>
            <a:off x="5618732" y="2111100"/>
            <a:ext cx="1197600" cy="301500"/>
          </a:xfrm>
          <a:prstGeom prst="roundRect">
            <a:avLst>
              <a:gd fmla="val 9703"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74" name="Google Shape;1474;p93"/>
          <p:cNvSpPr/>
          <p:nvPr/>
        </p:nvSpPr>
        <p:spPr>
          <a:xfrm>
            <a:off x="3231217" y="1992317"/>
            <a:ext cx="1844400" cy="14727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75" name="Google Shape;1475;p93"/>
          <p:cNvSpPr/>
          <p:nvPr/>
        </p:nvSpPr>
        <p:spPr>
          <a:xfrm>
            <a:off x="3614349" y="2111100"/>
            <a:ext cx="1197600" cy="301500"/>
          </a:xfrm>
          <a:prstGeom prst="roundRect">
            <a:avLst>
              <a:gd fmla="val 9703"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76" name="Google Shape;1476;p93"/>
          <p:cNvSpPr/>
          <p:nvPr/>
        </p:nvSpPr>
        <p:spPr>
          <a:xfrm>
            <a:off x="3231217" y="3555467"/>
            <a:ext cx="1844400" cy="14727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77" name="Google Shape;1477;p93"/>
          <p:cNvSpPr/>
          <p:nvPr/>
        </p:nvSpPr>
        <p:spPr>
          <a:xfrm>
            <a:off x="3681899" y="3674250"/>
            <a:ext cx="1197600" cy="301500"/>
          </a:xfrm>
          <a:prstGeom prst="roundRect">
            <a:avLst>
              <a:gd fmla="val 9703" name="adj"/>
            </a:avLst>
          </a:prstGeom>
          <a:solidFill>
            <a:srgbClr val="D8C8E1"/>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78" name="Google Shape;1478;p93"/>
          <p:cNvSpPr txBox="1"/>
          <p:nvPr/>
        </p:nvSpPr>
        <p:spPr>
          <a:xfrm>
            <a:off x="3680164" y="3723900"/>
            <a:ext cx="1181100" cy="2154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US">
                <a:solidFill>
                  <a:srgbClr val="092838"/>
                </a:solidFill>
                <a:latin typeface="Optimistic Text"/>
                <a:ea typeface="Optimistic Text"/>
                <a:cs typeface="Optimistic Text"/>
                <a:sym typeface="Optimistic Text"/>
              </a:rPr>
              <a:t>خطر</a:t>
            </a:r>
            <a:endParaRPr b="1">
              <a:solidFill>
                <a:srgbClr val="092838"/>
              </a:solidFill>
              <a:latin typeface="Optimistic Text"/>
              <a:ea typeface="Optimistic Text"/>
              <a:cs typeface="Optimistic Text"/>
              <a:sym typeface="Optimistic Text"/>
            </a:endParaRPr>
          </a:p>
        </p:txBody>
      </p:sp>
      <p:sp>
        <p:nvSpPr>
          <p:cNvPr id="1479" name="Google Shape;1479;p93"/>
          <p:cNvSpPr txBox="1"/>
          <p:nvPr/>
        </p:nvSpPr>
        <p:spPr>
          <a:xfrm>
            <a:off x="5627123" y="2160750"/>
            <a:ext cx="1181100" cy="2154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US">
                <a:solidFill>
                  <a:schemeClr val="lt2"/>
                </a:solidFill>
                <a:latin typeface="Optimistic Text"/>
                <a:ea typeface="Optimistic Text"/>
                <a:cs typeface="Optimistic Text"/>
                <a:sym typeface="Optimistic Text"/>
              </a:rPr>
              <a:t>آمن</a:t>
            </a:r>
            <a:endParaRPr b="1">
              <a:solidFill>
                <a:schemeClr val="lt2"/>
              </a:solidFill>
              <a:latin typeface="Optimistic Text"/>
              <a:ea typeface="Optimistic Text"/>
              <a:cs typeface="Optimistic Text"/>
              <a:sym typeface="Optimistic Text"/>
            </a:endParaRPr>
          </a:p>
        </p:txBody>
      </p:sp>
      <p:sp>
        <p:nvSpPr>
          <p:cNvPr id="1480" name="Google Shape;1480;p93"/>
          <p:cNvSpPr txBox="1"/>
          <p:nvPr/>
        </p:nvSpPr>
        <p:spPr>
          <a:xfrm>
            <a:off x="3612614" y="2160750"/>
            <a:ext cx="1181100" cy="2154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US">
                <a:solidFill>
                  <a:srgbClr val="092838"/>
                </a:solidFill>
                <a:latin typeface="Optimistic Text"/>
                <a:ea typeface="Optimistic Text"/>
                <a:cs typeface="Optimistic Text"/>
                <a:sym typeface="Optimistic Text"/>
              </a:rPr>
              <a:t>خطر</a:t>
            </a:r>
            <a:endParaRPr b="1">
              <a:solidFill>
                <a:srgbClr val="092838"/>
              </a:solidFill>
              <a:latin typeface="Optimistic Text"/>
              <a:ea typeface="Optimistic Text"/>
              <a:cs typeface="Optimistic Text"/>
              <a:sym typeface="Optimistic Text"/>
            </a:endParaRPr>
          </a:p>
        </p:txBody>
      </p:sp>
      <p:sp>
        <p:nvSpPr>
          <p:cNvPr id="1481" name="Google Shape;1481;p93"/>
          <p:cNvSpPr txBox="1"/>
          <p:nvPr/>
        </p:nvSpPr>
        <p:spPr>
          <a:xfrm>
            <a:off x="5414914" y="2529732"/>
            <a:ext cx="1387500" cy="3822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تطبيق معلم لغة يطلب استخدام الميكروفون.</a:t>
            </a:r>
            <a:endParaRPr sz="1200">
              <a:solidFill>
                <a:srgbClr val="092838"/>
              </a:solidFill>
              <a:latin typeface="Optimistic Text"/>
              <a:ea typeface="Optimistic Text"/>
              <a:cs typeface="Optimistic Text"/>
              <a:sym typeface="Optimistic Text"/>
            </a:endParaRPr>
          </a:p>
        </p:txBody>
      </p:sp>
      <p:sp>
        <p:nvSpPr>
          <p:cNvPr id="1482" name="Google Shape;1482;p93"/>
          <p:cNvSpPr txBox="1"/>
          <p:nvPr/>
        </p:nvSpPr>
        <p:spPr>
          <a:xfrm>
            <a:off x="3578840" y="2529732"/>
            <a:ext cx="1266900" cy="7518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أداة واجبات مدرسية بالذكاء الاصطناعي تطلب الوصول إلى جهات الاتصال</a:t>
            </a:r>
            <a:endParaRPr sz="1200">
              <a:solidFill>
                <a:srgbClr val="092838"/>
              </a:solidFill>
              <a:latin typeface="Optimistic Text"/>
              <a:ea typeface="Optimistic Text"/>
              <a:cs typeface="Optimistic Text"/>
              <a:sym typeface="Optimistic Text"/>
            </a:endParaRPr>
          </a:p>
        </p:txBody>
      </p:sp>
      <p:sp>
        <p:nvSpPr>
          <p:cNvPr id="1483" name="Google Shape;1483;p93"/>
          <p:cNvSpPr txBox="1"/>
          <p:nvPr/>
        </p:nvSpPr>
        <p:spPr>
          <a:xfrm>
            <a:off x="5536120" y="4098597"/>
            <a:ext cx="1266300" cy="7518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تطبيق صور يعمل بالذكاء الاصطناعي يطلب الوصول إلى الكاميرا</a:t>
            </a:r>
            <a:endParaRPr sz="1200">
              <a:solidFill>
                <a:srgbClr val="092838"/>
              </a:solidFill>
              <a:latin typeface="Optimistic Text"/>
              <a:ea typeface="Optimistic Text"/>
              <a:cs typeface="Optimistic Text"/>
              <a:sym typeface="Optimistic Text"/>
            </a:endParaRPr>
          </a:p>
        </p:txBody>
      </p:sp>
      <p:sp>
        <p:nvSpPr>
          <p:cNvPr id="1484" name="Google Shape;1484;p93"/>
          <p:cNvSpPr txBox="1"/>
          <p:nvPr/>
        </p:nvSpPr>
        <p:spPr>
          <a:xfrm>
            <a:off x="1476200" y="2535450"/>
            <a:ext cx="1521000" cy="5670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لعبة مجانية تعمل بالذكاء الاصطناعي تطلب الوصول إلى مكالماتك الهاتفية</a:t>
            </a:r>
            <a:endParaRPr sz="1200">
              <a:solidFill>
                <a:srgbClr val="092838"/>
              </a:solidFill>
              <a:latin typeface="Optimistic Text"/>
              <a:ea typeface="Optimistic Text"/>
              <a:cs typeface="Optimistic Text"/>
              <a:sym typeface="Optimistic Text"/>
            </a:endParaRPr>
          </a:p>
        </p:txBody>
      </p:sp>
      <p:sp>
        <p:nvSpPr>
          <p:cNvPr id="1485" name="Google Shape;1485;p93"/>
          <p:cNvSpPr txBox="1"/>
          <p:nvPr/>
        </p:nvSpPr>
        <p:spPr>
          <a:xfrm>
            <a:off x="3486042" y="4092882"/>
            <a:ext cx="1387500" cy="7518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lang="en-US" sz="1200">
                <a:solidFill>
                  <a:srgbClr val="092838"/>
                </a:solidFill>
                <a:latin typeface="Optimistic Text"/>
                <a:ea typeface="Optimistic Text"/>
                <a:cs typeface="Optimistic Text"/>
                <a:sym typeface="Optimistic Text"/>
              </a:rPr>
              <a:t>تطبيق موسيقى يعمل بالذكاء الاصطناعي يطلب الوصول إلى موقعك على مدار الساعة</a:t>
            </a:r>
            <a:endParaRPr sz="1200">
              <a:solidFill>
                <a:srgbClr val="092838"/>
              </a:solidFill>
              <a:latin typeface="Optimistic Text"/>
              <a:ea typeface="Optimistic Text"/>
              <a:cs typeface="Optimistic Text"/>
              <a:sym typeface="Optimistic Text"/>
            </a:endParaRPr>
          </a:p>
        </p:txBody>
      </p:sp>
      <p:sp>
        <p:nvSpPr>
          <p:cNvPr id="1486" name="Google Shape;1486;p93"/>
          <p:cNvSpPr txBox="1"/>
          <p:nvPr/>
        </p:nvSpPr>
        <p:spPr>
          <a:xfrm>
            <a:off x="7734899" y="1730525"/>
            <a:ext cx="3994500" cy="2478300"/>
          </a:xfrm>
          <a:prstGeom prst="rect">
            <a:avLst/>
          </a:prstGeom>
          <a:noFill/>
          <a:ln>
            <a:noFill/>
          </a:ln>
        </p:spPr>
        <p:txBody>
          <a:bodyPr anchorCtr="0" anchor="t" bIns="0" lIns="0" spcFirstLastPara="1" rIns="0" wrap="square" tIns="0">
            <a:spAutoFit/>
          </a:bodyPr>
          <a:lstStyle/>
          <a:p>
            <a:pPr indent="0" lvl="0" marL="0" marR="0" rtl="1" algn="r">
              <a:lnSpc>
                <a:spcPct val="100833"/>
              </a:lnSpc>
              <a:spcBef>
                <a:spcPts val="0"/>
              </a:spcBef>
              <a:spcAft>
                <a:spcPts val="0"/>
              </a:spcAft>
              <a:buNone/>
            </a:pPr>
            <a:r>
              <a:rPr b="1" lang="en-US" sz="4000">
                <a:solidFill>
                  <a:srgbClr val="4B0550"/>
                </a:solidFill>
                <a:latin typeface="Optimistic Display"/>
                <a:ea typeface="Optimistic Display"/>
                <a:cs typeface="Optimistic Display"/>
                <a:sym typeface="Optimistic Display"/>
              </a:rPr>
              <a:t>فكّر قبل أن تشارك: تحقق من خصوصية تطبيقات الذكاء الاصطناعي</a:t>
            </a:r>
            <a:endParaRPr b="1" sz="4000">
              <a:solidFill>
                <a:srgbClr val="4B0550"/>
              </a:solidFill>
              <a:latin typeface="Optimistic Display"/>
              <a:ea typeface="Optimistic Display"/>
              <a:cs typeface="Optimistic Display"/>
              <a:sym typeface="Optimistic Display"/>
            </a:endParaRPr>
          </a:p>
        </p:txBody>
      </p:sp>
      <p:sp>
        <p:nvSpPr>
          <p:cNvPr id="1487" name="Google Shape;1487;p93"/>
          <p:cNvSpPr txBox="1"/>
          <p:nvPr/>
        </p:nvSpPr>
        <p:spPr>
          <a:xfrm>
            <a:off x="8561108" y="4399467"/>
            <a:ext cx="3168300" cy="3822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القاعدة:</a:t>
            </a:r>
            <a:r>
              <a:rPr lang="en-US" sz="1200">
                <a:solidFill>
                  <a:srgbClr val="4B0550"/>
                </a:solidFill>
                <a:latin typeface="Optimistic Text Light"/>
                <a:ea typeface="Optimistic Text Light"/>
                <a:cs typeface="Optimistic Text Light"/>
                <a:sym typeface="Optimistic Text Light"/>
              </a:rPr>
              <a:t> </a:t>
            </a:r>
            <a:endParaRPr sz="1200">
              <a:solidFill>
                <a:srgbClr val="4B0550"/>
              </a:solidFill>
              <a:latin typeface="Optimistic Text Light"/>
              <a:ea typeface="Optimistic Text Light"/>
              <a:cs typeface="Optimistic Text Light"/>
              <a:sym typeface="Optimistic Text Light"/>
            </a:endParaRPr>
          </a:p>
          <a:p>
            <a:pPr indent="0" lvl="0" marL="12700" marR="0" rtl="1" algn="r">
              <a:lnSpc>
                <a:spcPct val="100000"/>
              </a:lnSpc>
              <a:spcBef>
                <a:spcPts val="0"/>
              </a:spcBef>
              <a:spcAft>
                <a:spcPts val="0"/>
              </a:spcAft>
              <a:buNone/>
            </a:pPr>
            <a:r>
              <a:rPr lang="en-US" sz="1200">
                <a:solidFill>
                  <a:srgbClr val="4B0550"/>
                </a:solidFill>
                <a:latin typeface="Optimistic Text Light"/>
                <a:ea typeface="Optimistic Text Light"/>
                <a:cs typeface="Optimistic Text Light"/>
                <a:sym typeface="Optimistic Text Light"/>
              </a:rPr>
              <a:t>امنح التطبيقات فقط الأذونات التي تحتاجها حقًا للعمل</a:t>
            </a:r>
            <a:endParaRPr sz="1200">
              <a:solidFill>
                <a:srgbClr val="4B0550"/>
              </a:solidFill>
              <a:latin typeface="Optimistic Text Light"/>
              <a:ea typeface="Optimistic Text Light"/>
              <a:cs typeface="Optimistic Text Light"/>
              <a:sym typeface="Optimistic Text Light"/>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1" name="Shape 1491"/>
        <p:cNvGrpSpPr/>
        <p:nvPr/>
      </p:nvGrpSpPr>
      <p:grpSpPr>
        <a:xfrm>
          <a:off x="0" y="0"/>
          <a:ext cx="0" cy="0"/>
          <a:chOff x="0" y="0"/>
          <a:chExt cx="0" cy="0"/>
        </a:xfrm>
      </p:grpSpPr>
      <p:sp>
        <p:nvSpPr>
          <p:cNvPr id="1492" name="Google Shape;1492;p94"/>
          <p:cNvSpPr/>
          <p:nvPr/>
        </p:nvSpPr>
        <p:spPr>
          <a:xfrm>
            <a:off x="7908125" y="2321017"/>
            <a:ext cx="3816900" cy="3192000"/>
          </a:xfrm>
          <a:prstGeom prst="roundRect">
            <a:avLst>
              <a:gd fmla="val 4418"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93" name="Google Shape;1493;p94"/>
          <p:cNvSpPr/>
          <p:nvPr/>
        </p:nvSpPr>
        <p:spPr>
          <a:xfrm>
            <a:off x="879150" y="2321017"/>
            <a:ext cx="3816900" cy="3192000"/>
          </a:xfrm>
          <a:prstGeom prst="roundRect">
            <a:avLst>
              <a:gd fmla="val 4418" name="adj"/>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494" name="Google Shape;1494;p94"/>
          <p:cNvSpPr/>
          <p:nvPr/>
        </p:nvSpPr>
        <p:spPr>
          <a:xfrm flipH="1">
            <a:off x="7806525" y="2219417"/>
            <a:ext cx="3816900" cy="3192000"/>
          </a:xfrm>
          <a:prstGeom prst="roundRect">
            <a:avLst>
              <a:gd fmla="val 4418" name="adj"/>
            </a:avLst>
          </a:prstGeom>
          <a:solidFill>
            <a:schemeClr val="lt2"/>
          </a:solidFill>
          <a:ln cap="flat" cmpd="sng" w="12700">
            <a:solidFill>
              <a:srgbClr val="4B0550"/>
            </a:solidFill>
            <a:prstDash val="solid"/>
            <a:round/>
            <a:headEnd len="sm" w="sm" type="none"/>
            <a:tailEnd len="sm" w="sm" type="none"/>
          </a:ln>
        </p:spPr>
        <p:txBody>
          <a:bodyPr anchorCtr="0" anchor="ctr" bIns="60950" lIns="60950" spcFirstLastPara="1" rIns="60950" wrap="square" tIns="60950">
            <a:noAutofit/>
          </a:bodyPr>
          <a:lstStyle/>
          <a:p>
            <a:pPr indent="0" lvl="0" marL="0" rtl="1" algn="r">
              <a:spcBef>
                <a:spcPts val="0"/>
              </a:spcBef>
              <a:spcAft>
                <a:spcPts val="0"/>
              </a:spcAft>
              <a:buNone/>
            </a:pPr>
            <a:r>
              <a:t/>
            </a:r>
            <a:endParaRPr sz="900"/>
          </a:p>
        </p:txBody>
      </p:sp>
      <p:sp>
        <p:nvSpPr>
          <p:cNvPr id="1495" name="Google Shape;1495;p94"/>
          <p:cNvSpPr/>
          <p:nvPr/>
        </p:nvSpPr>
        <p:spPr>
          <a:xfrm flipH="1">
            <a:off x="826933" y="2219417"/>
            <a:ext cx="3816900" cy="3192000"/>
          </a:xfrm>
          <a:prstGeom prst="roundRect">
            <a:avLst>
              <a:gd fmla="val 4418" name="adj"/>
            </a:avLst>
          </a:prstGeom>
          <a:solidFill>
            <a:schemeClr val="lt2"/>
          </a:solidFill>
          <a:ln cap="flat" cmpd="sng" w="12700">
            <a:solidFill>
              <a:srgbClr val="4B0550"/>
            </a:solidFill>
            <a:prstDash val="solid"/>
            <a:round/>
            <a:headEnd len="sm" w="sm" type="none"/>
            <a:tailEnd len="sm" w="sm" type="none"/>
          </a:ln>
        </p:spPr>
        <p:txBody>
          <a:bodyPr anchorCtr="0" anchor="ctr" bIns="60950" lIns="60950" spcFirstLastPara="1" rIns="60950" wrap="square" tIns="60950">
            <a:noAutofit/>
          </a:bodyPr>
          <a:lstStyle/>
          <a:p>
            <a:pPr indent="0" lvl="0" marL="0" rtl="1" algn="r">
              <a:spcBef>
                <a:spcPts val="0"/>
              </a:spcBef>
              <a:spcAft>
                <a:spcPts val="0"/>
              </a:spcAft>
              <a:buNone/>
            </a:pPr>
            <a:r>
              <a:t/>
            </a:r>
            <a:endParaRPr sz="900"/>
          </a:p>
        </p:txBody>
      </p:sp>
      <p:grpSp>
        <p:nvGrpSpPr>
          <p:cNvPr id="1496" name="Google Shape;1496;p94"/>
          <p:cNvGrpSpPr/>
          <p:nvPr/>
        </p:nvGrpSpPr>
        <p:grpSpPr>
          <a:xfrm flipH="1">
            <a:off x="4121825" y="3297310"/>
            <a:ext cx="119226" cy="101537"/>
            <a:chOff x="948648" y="3189885"/>
            <a:chExt cx="119226" cy="101537"/>
          </a:xfrm>
        </p:grpSpPr>
        <p:sp>
          <p:nvSpPr>
            <p:cNvPr id="1497" name="Google Shape;1497;p94"/>
            <p:cNvSpPr/>
            <p:nvPr/>
          </p:nvSpPr>
          <p:spPr>
            <a:xfrm>
              <a:off x="948648" y="3240436"/>
              <a:ext cx="118744"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sp>
          <p:nvSpPr>
            <p:cNvPr id="1498" name="Google Shape;1498;p94"/>
            <p:cNvSpPr/>
            <p:nvPr/>
          </p:nvSpPr>
          <p:spPr>
            <a:xfrm>
              <a:off x="1014534" y="3189885"/>
              <a:ext cx="53340" cy="101537"/>
            </a:xfrm>
            <a:custGeom>
              <a:rect b="b" l="l" r="r" t="t"/>
              <a:pathLst>
                <a:path extrusionOk="0" h="106044"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grpSp>
      <p:grpSp>
        <p:nvGrpSpPr>
          <p:cNvPr id="1499" name="Google Shape;1499;p94"/>
          <p:cNvGrpSpPr/>
          <p:nvPr/>
        </p:nvGrpSpPr>
        <p:grpSpPr>
          <a:xfrm flipH="1">
            <a:off x="4121825" y="3737969"/>
            <a:ext cx="119226" cy="101538"/>
            <a:chOff x="948648" y="3639215"/>
            <a:chExt cx="119226" cy="101538"/>
          </a:xfrm>
        </p:grpSpPr>
        <p:sp>
          <p:nvSpPr>
            <p:cNvPr id="1500" name="Google Shape;1500;p94"/>
            <p:cNvSpPr/>
            <p:nvPr/>
          </p:nvSpPr>
          <p:spPr>
            <a:xfrm>
              <a:off x="948648" y="3689767"/>
              <a:ext cx="118744"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sp>
          <p:nvSpPr>
            <p:cNvPr id="1501" name="Google Shape;1501;p94"/>
            <p:cNvSpPr/>
            <p:nvPr/>
          </p:nvSpPr>
          <p:spPr>
            <a:xfrm>
              <a:off x="1014534" y="3639215"/>
              <a:ext cx="53340" cy="10153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grpSp>
      <p:grpSp>
        <p:nvGrpSpPr>
          <p:cNvPr id="1502" name="Google Shape;1502;p94"/>
          <p:cNvGrpSpPr/>
          <p:nvPr/>
        </p:nvGrpSpPr>
        <p:grpSpPr>
          <a:xfrm flipH="1">
            <a:off x="4121825" y="4173503"/>
            <a:ext cx="119226" cy="101538"/>
            <a:chOff x="948648" y="4336807"/>
            <a:chExt cx="119226" cy="101538"/>
          </a:xfrm>
        </p:grpSpPr>
        <p:sp>
          <p:nvSpPr>
            <p:cNvPr id="1503" name="Google Shape;1503;p94"/>
            <p:cNvSpPr/>
            <p:nvPr/>
          </p:nvSpPr>
          <p:spPr>
            <a:xfrm>
              <a:off x="948648" y="4387358"/>
              <a:ext cx="118744"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sp>
          <p:nvSpPr>
            <p:cNvPr id="1504" name="Google Shape;1504;p94"/>
            <p:cNvSpPr/>
            <p:nvPr/>
          </p:nvSpPr>
          <p:spPr>
            <a:xfrm>
              <a:off x="1014534" y="4336807"/>
              <a:ext cx="53340" cy="10153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grpSp>
      <p:grpSp>
        <p:nvGrpSpPr>
          <p:cNvPr id="1505" name="Google Shape;1505;p94"/>
          <p:cNvGrpSpPr/>
          <p:nvPr/>
        </p:nvGrpSpPr>
        <p:grpSpPr>
          <a:xfrm flipH="1">
            <a:off x="4121825" y="4817773"/>
            <a:ext cx="119226" cy="101538"/>
            <a:chOff x="948648" y="4761148"/>
            <a:chExt cx="119226" cy="101538"/>
          </a:xfrm>
        </p:grpSpPr>
        <p:sp>
          <p:nvSpPr>
            <p:cNvPr id="1506" name="Google Shape;1506;p94"/>
            <p:cNvSpPr/>
            <p:nvPr/>
          </p:nvSpPr>
          <p:spPr>
            <a:xfrm>
              <a:off x="948648" y="4811699"/>
              <a:ext cx="118744" cy="0"/>
            </a:xfrm>
            <a:custGeom>
              <a:rect b="b" l="l" r="r" t="t"/>
              <a:pathLst>
                <a:path extrusionOk="0" h="120000" w="118744">
                  <a:moveTo>
                    <a:pt x="0" y="0"/>
                  </a:moveTo>
                  <a:lnTo>
                    <a:pt x="118643"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sp>
          <p:nvSpPr>
            <p:cNvPr id="1507" name="Google Shape;1507;p94"/>
            <p:cNvSpPr/>
            <p:nvPr/>
          </p:nvSpPr>
          <p:spPr>
            <a:xfrm>
              <a:off x="1014534" y="4761148"/>
              <a:ext cx="53340" cy="101538"/>
            </a:xfrm>
            <a:custGeom>
              <a:rect b="b" l="l" r="r" t="t"/>
              <a:pathLst>
                <a:path extrusionOk="0" h="106045" w="53340">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grpSp>
      <p:sp>
        <p:nvSpPr>
          <p:cNvPr id="1508" name="Google Shape;1508;p94"/>
          <p:cNvSpPr txBox="1"/>
          <p:nvPr/>
        </p:nvSpPr>
        <p:spPr>
          <a:xfrm flipH="1">
            <a:off x="1170049" y="2475433"/>
            <a:ext cx="3083700" cy="5055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إذا جعلك الذكاء الاصطناعي تشعر بعدم الراحة</a:t>
            </a:r>
            <a:endParaRPr b="1" sz="1600">
              <a:solidFill>
                <a:srgbClr val="4B0550"/>
              </a:solidFill>
              <a:latin typeface="Optimistic Text"/>
              <a:ea typeface="Optimistic Text"/>
              <a:cs typeface="Optimistic Text"/>
              <a:sym typeface="Optimistic Text"/>
            </a:endParaRPr>
          </a:p>
        </p:txBody>
      </p:sp>
      <p:sp>
        <p:nvSpPr>
          <p:cNvPr id="1509" name="Google Shape;1509;p94"/>
          <p:cNvSpPr txBox="1"/>
          <p:nvPr/>
        </p:nvSpPr>
        <p:spPr>
          <a:xfrm flipH="1">
            <a:off x="2398750" y="3254213"/>
            <a:ext cx="1568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توقف عن استخدامه</a:t>
            </a:r>
            <a:endParaRPr sz="1200">
              <a:solidFill>
                <a:srgbClr val="4B0550"/>
              </a:solidFill>
              <a:latin typeface="Optimistic Text"/>
              <a:ea typeface="Optimistic Text"/>
              <a:cs typeface="Optimistic Text"/>
              <a:sym typeface="Optimistic Text"/>
            </a:endParaRPr>
          </a:p>
        </p:txBody>
      </p:sp>
      <p:sp>
        <p:nvSpPr>
          <p:cNvPr id="1510" name="Google Shape;1510;p94"/>
          <p:cNvSpPr txBox="1"/>
          <p:nvPr/>
        </p:nvSpPr>
        <p:spPr>
          <a:xfrm flipH="1">
            <a:off x="1094050" y="3691600"/>
            <a:ext cx="2873400" cy="184800"/>
          </a:xfrm>
          <a:prstGeom prst="rect">
            <a:avLst/>
          </a:prstGeom>
          <a:noFill/>
          <a:ln>
            <a:noFill/>
          </a:ln>
        </p:spPr>
        <p:txBody>
          <a:bodyPr anchorCtr="0" anchor="t" bIns="0" lIns="0" spcFirstLastPara="1" rIns="0" wrap="square" tIns="0">
            <a:spAutoFit/>
          </a:bodyPr>
          <a:lstStyle/>
          <a:p>
            <a:pPr indent="0" lvl="0" marL="0" marR="0" rtl="1" algn="r">
              <a:lnSpc>
                <a:spcPct val="113277"/>
              </a:lnSpc>
              <a:spcBef>
                <a:spcPts val="0"/>
              </a:spcBef>
              <a:spcAft>
                <a:spcPts val="0"/>
              </a:spcAft>
              <a:buNone/>
            </a:pPr>
            <a:r>
              <a:rPr lang="en-US" sz="1200">
                <a:solidFill>
                  <a:srgbClr val="4B0550"/>
                </a:solidFill>
                <a:latin typeface="Optimistic Text"/>
                <a:ea typeface="Optimistic Text"/>
                <a:cs typeface="Optimistic Text"/>
                <a:sym typeface="Optimistic Text"/>
              </a:rPr>
              <a:t>تحدث إلى الوالدين، المعلمين، أو المرشدين التربويين</a:t>
            </a:r>
            <a:endParaRPr sz="1200">
              <a:solidFill>
                <a:srgbClr val="4B0550"/>
              </a:solidFill>
              <a:latin typeface="Optimistic Text"/>
              <a:ea typeface="Optimistic Text"/>
              <a:cs typeface="Optimistic Text"/>
              <a:sym typeface="Optimistic Text"/>
            </a:endParaRPr>
          </a:p>
        </p:txBody>
      </p:sp>
      <p:sp>
        <p:nvSpPr>
          <p:cNvPr id="1511" name="Google Shape;1511;p94"/>
          <p:cNvSpPr txBox="1"/>
          <p:nvPr/>
        </p:nvSpPr>
        <p:spPr>
          <a:xfrm flipH="1">
            <a:off x="1789150" y="4122496"/>
            <a:ext cx="2178300" cy="369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اتصل بالخط الساخن المحلي لدعم الأطفال للحصول على دعم سري</a:t>
            </a:r>
            <a:endParaRPr sz="1200">
              <a:solidFill>
                <a:srgbClr val="4B0550"/>
              </a:solidFill>
              <a:latin typeface="Optimistic Text"/>
              <a:ea typeface="Optimistic Text"/>
              <a:cs typeface="Optimistic Text"/>
              <a:sym typeface="Optimistic Text"/>
            </a:endParaRPr>
          </a:p>
        </p:txBody>
      </p:sp>
      <p:grpSp>
        <p:nvGrpSpPr>
          <p:cNvPr id="1512" name="Google Shape;1512;p94"/>
          <p:cNvGrpSpPr/>
          <p:nvPr/>
        </p:nvGrpSpPr>
        <p:grpSpPr>
          <a:xfrm flipH="1">
            <a:off x="11059618" y="3297310"/>
            <a:ext cx="119224" cy="101537"/>
            <a:chOff x="4894958" y="3189885"/>
            <a:chExt cx="119224" cy="101537"/>
          </a:xfrm>
        </p:grpSpPr>
        <p:sp>
          <p:nvSpPr>
            <p:cNvPr id="1513" name="Google Shape;1513;p94"/>
            <p:cNvSpPr/>
            <p:nvPr/>
          </p:nvSpPr>
          <p:spPr>
            <a:xfrm>
              <a:off x="4894958" y="3240436"/>
              <a:ext cx="118745" cy="0"/>
            </a:xfrm>
            <a:custGeom>
              <a:rect b="b" l="l" r="r" t="t"/>
              <a:pathLst>
                <a:path extrusionOk="0" h="120000" w="118745">
                  <a:moveTo>
                    <a:pt x="0" y="0"/>
                  </a:moveTo>
                  <a:lnTo>
                    <a:pt x="118630"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sp>
          <p:nvSpPr>
            <p:cNvPr id="1514" name="Google Shape;1514;p94"/>
            <p:cNvSpPr/>
            <p:nvPr/>
          </p:nvSpPr>
          <p:spPr>
            <a:xfrm>
              <a:off x="4960843" y="3189885"/>
              <a:ext cx="53339" cy="101537"/>
            </a:xfrm>
            <a:custGeom>
              <a:rect b="b" l="l" r="r" t="t"/>
              <a:pathLst>
                <a:path extrusionOk="0" h="106044" w="53339">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grpSp>
      <p:grpSp>
        <p:nvGrpSpPr>
          <p:cNvPr id="1515" name="Google Shape;1515;p94"/>
          <p:cNvGrpSpPr/>
          <p:nvPr/>
        </p:nvGrpSpPr>
        <p:grpSpPr>
          <a:xfrm flipH="1">
            <a:off x="11059618" y="3682690"/>
            <a:ext cx="119224" cy="101538"/>
            <a:chOff x="4894958" y="3639215"/>
            <a:chExt cx="119224" cy="101538"/>
          </a:xfrm>
        </p:grpSpPr>
        <p:sp>
          <p:nvSpPr>
            <p:cNvPr id="1516" name="Google Shape;1516;p94"/>
            <p:cNvSpPr/>
            <p:nvPr/>
          </p:nvSpPr>
          <p:spPr>
            <a:xfrm>
              <a:off x="4894958" y="3689767"/>
              <a:ext cx="118745" cy="0"/>
            </a:xfrm>
            <a:custGeom>
              <a:rect b="b" l="l" r="r" t="t"/>
              <a:pathLst>
                <a:path extrusionOk="0" h="120000" w="118745">
                  <a:moveTo>
                    <a:pt x="0" y="0"/>
                  </a:moveTo>
                  <a:lnTo>
                    <a:pt x="118630"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sp>
          <p:nvSpPr>
            <p:cNvPr id="1517" name="Google Shape;1517;p94"/>
            <p:cNvSpPr/>
            <p:nvPr/>
          </p:nvSpPr>
          <p:spPr>
            <a:xfrm>
              <a:off x="4960843" y="3639215"/>
              <a:ext cx="53339" cy="101538"/>
            </a:xfrm>
            <a:custGeom>
              <a:rect b="b" l="l" r="r" t="t"/>
              <a:pathLst>
                <a:path extrusionOk="0" h="106045" w="53339">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grpSp>
      <p:grpSp>
        <p:nvGrpSpPr>
          <p:cNvPr id="1518" name="Google Shape;1518;p94"/>
          <p:cNvGrpSpPr/>
          <p:nvPr/>
        </p:nvGrpSpPr>
        <p:grpSpPr>
          <a:xfrm flipH="1">
            <a:off x="11059618" y="4206266"/>
            <a:ext cx="119224" cy="101538"/>
            <a:chOff x="4894958" y="4278841"/>
            <a:chExt cx="119224" cy="101538"/>
          </a:xfrm>
        </p:grpSpPr>
        <p:sp>
          <p:nvSpPr>
            <p:cNvPr id="1519" name="Google Shape;1519;p94"/>
            <p:cNvSpPr/>
            <p:nvPr/>
          </p:nvSpPr>
          <p:spPr>
            <a:xfrm>
              <a:off x="4894958" y="4329392"/>
              <a:ext cx="118745" cy="0"/>
            </a:xfrm>
            <a:custGeom>
              <a:rect b="b" l="l" r="r" t="t"/>
              <a:pathLst>
                <a:path extrusionOk="0" h="120000" w="118745">
                  <a:moveTo>
                    <a:pt x="0" y="0"/>
                  </a:moveTo>
                  <a:lnTo>
                    <a:pt x="118630"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sp>
          <p:nvSpPr>
            <p:cNvPr id="1520" name="Google Shape;1520;p94"/>
            <p:cNvSpPr/>
            <p:nvPr/>
          </p:nvSpPr>
          <p:spPr>
            <a:xfrm>
              <a:off x="4960843" y="4278841"/>
              <a:ext cx="53339" cy="101538"/>
            </a:xfrm>
            <a:custGeom>
              <a:rect b="b" l="l" r="r" t="t"/>
              <a:pathLst>
                <a:path extrusionOk="0" h="106045" w="53339">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grpSp>
      <p:sp>
        <p:nvSpPr>
          <p:cNvPr id="1521" name="Google Shape;1521;p94"/>
          <p:cNvSpPr txBox="1"/>
          <p:nvPr/>
        </p:nvSpPr>
        <p:spPr>
          <a:xfrm flipH="1">
            <a:off x="8439653" y="2475433"/>
            <a:ext cx="2751900" cy="5055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إذا رأيت محتوى ضارًا أو مزيفًا من الذكاء الاصطناعي</a:t>
            </a:r>
            <a:endParaRPr b="1" sz="1600">
              <a:solidFill>
                <a:srgbClr val="4B0550"/>
              </a:solidFill>
              <a:latin typeface="Optimistic Text"/>
              <a:ea typeface="Optimistic Text"/>
              <a:cs typeface="Optimistic Text"/>
              <a:sym typeface="Optimistic Text"/>
            </a:endParaRPr>
          </a:p>
        </p:txBody>
      </p:sp>
      <p:sp>
        <p:nvSpPr>
          <p:cNvPr id="1522" name="Google Shape;1522;p94"/>
          <p:cNvSpPr txBox="1"/>
          <p:nvPr/>
        </p:nvSpPr>
        <p:spPr>
          <a:xfrm flipH="1">
            <a:off x="9471552" y="3242926"/>
            <a:ext cx="14337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لا تشاركه</a:t>
            </a:r>
            <a:endParaRPr sz="1200">
              <a:solidFill>
                <a:srgbClr val="4B0550"/>
              </a:solidFill>
              <a:latin typeface="Optimistic Text"/>
              <a:ea typeface="Optimistic Text"/>
              <a:cs typeface="Optimistic Text"/>
              <a:sym typeface="Optimistic Text"/>
            </a:endParaRPr>
          </a:p>
        </p:txBody>
      </p:sp>
      <p:sp>
        <p:nvSpPr>
          <p:cNvPr id="1523" name="Google Shape;1523;p94"/>
          <p:cNvSpPr txBox="1"/>
          <p:nvPr/>
        </p:nvSpPr>
        <p:spPr>
          <a:xfrm flipH="1">
            <a:off x="8420650" y="3663504"/>
            <a:ext cx="2484600" cy="280500"/>
          </a:xfrm>
          <a:prstGeom prst="rect">
            <a:avLst/>
          </a:prstGeom>
          <a:noFill/>
          <a:ln>
            <a:noFill/>
          </a:ln>
        </p:spPr>
        <p:txBody>
          <a:bodyPr anchorCtr="0" anchor="t" bIns="0" lIns="0" spcFirstLastPara="1" rIns="0" wrap="square" tIns="0">
            <a:spAutoFit/>
          </a:bodyPr>
          <a:lstStyle/>
          <a:p>
            <a:pPr indent="0" lvl="0" marL="0" marR="0" rtl="1" algn="r">
              <a:lnSpc>
                <a:spcPct val="75900"/>
              </a:lnSpc>
              <a:spcBef>
                <a:spcPts val="0"/>
              </a:spcBef>
              <a:spcAft>
                <a:spcPts val="0"/>
              </a:spcAft>
              <a:buNone/>
            </a:pPr>
            <a:r>
              <a:rPr lang="en-US" sz="1200">
                <a:solidFill>
                  <a:srgbClr val="4B0550"/>
                </a:solidFill>
                <a:latin typeface="Optimistic Text"/>
                <a:ea typeface="Optimistic Text"/>
                <a:cs typeface="Optimistic Text"/>
                <a:sym typeface="Optimistic Text"/>
              </a:rPr>
              <a:t>أبلغ عنه على المنصة (ابحث عن "إبلاغ" أو "Flag")</a:t>
            </a:r>
            <a:endParaRPr sz="1200">
              <a:solidFill>
                <a:srgbClr val="4B0550"/>
              </a:solidFill>
              <a:latin typeface="Optimistic Text"/>
              <a:ea typeface="Optimistic Text"/>
              <a:cs typeface="Optimistic Text"/>
              <a:sym typeface="Optimistic Text"/>
            </a:endParaRPr>
          </a:p>
        </p:txBody>
      </p:sp>
      <p:sp>
        <p:nvSpPr>
          <p:cNvPr id="1524" name="Google Shape;1524;p94"/>
          <p:cNvSpPr txBox="1"/>
          <p:nvPr/>
        </p:nvSpPr>
        <p:spPr>
          <a:xfrm flipH="1">
            <a:off x="7920242" y="4151412"/>
            <a:ext cx="2985000" cy="184800"/>
          </a:xfrm>
          <a:prstGeom prst="rect">
            <a:avLst/>
          </a:prstGeom>
          <a:noFill/>
          <a:ln>
            <a:noFill/>
          </a:ln>
        </p:spPr>
        <p:txBody>
          <a:bodyPr anchorCtr="0" anchor="t" bIns="0" lIns="0" spcFirstLastPara="1" rIns="0" wrap="square" tIns="0">
            <a:spAutoFit/>
          </a:bodyPr>
          <a:lstStyle/>
          <a:p>
            <a:pPr indent="0" lvl="0" marL="0" marR="0" rtl="1" algn="r">
              <a:lnSpc>
                <a:spcPct val="102166"/>
              </a:lnSpc>
              <a:spcBef>
                <a:spcPts val="0"/>
              </a:spcBef>
              <a:spcAft>
                <a:spcPts val="0"/>
              </a:spcAft>
              <a:buNone/>
            </a:pPr>
            <a:r>
              <a:rPr lang="en-US" sz="1200">
                <a:solidFill>
                  <a:srgbClr val="4B0550"/>
                </a:solidFill>
                <a:latin typeface="Optimistic Text"/>
                <a:ea typeface="Optimistic Text"/>
                <a:cs typeface="Optimistic Text"/>
                <a:sym typeface="Optimistic Text"/>
              </a:rPr>
              <a:t>أخبر شخصاً راشداً موثوقاً به</a:t>
            </a:r>
            <a:endParaRPr sz="1200">
              <a:solidFill>
                <a:srgbClr val="4B0550"/>
              </a:solidFill>
              <a:latin typeface="Optimistic Text"/>
              <a:ea typeface="Optimistic Text"/>
              <a:cs typeface="Optimistic Text"/>
              <a:sym typeface="Optimistic Text"/>
            </a:endParaRPr>
          </a:p>
        </p:txBody>
      </p:sp>
      <p:sp>
        <p:nvSpPr>
          <p:cNvPr id="1525" name="Google Shape;1525;p94"/>
          <p:cNvSpPr txBox="1"/>
          <p:nvPr/>
        </p:nvSpPr>
        <p:spPr>
          <a:xfrm flipH="1">
            <a:off x="701350" y="4774704"/>
            <a:ext cx="32661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تذكر: لديك دائمًا الحق في قول "لا" للتكنولوجيا</a:t>
            </a:r>
            <a:endParaRPr sz="1200">
              <a:solidFill>
                <a:srgbClr val="4B0550"/>
              </a:solidFill>
              <a:latin typeface="Optimistic Text"/>
              <a:ea typeface="Optimistic Text"/>
              <a:cs typeface="Optimistic Text"/>
              <a:sym typeface="Optimistic Text"/>
            </a:endParaRPr>
          </a:p>
        </p:txBody>
      </p:sp>
      <p:sp>
        <p:nvSpPr>
          <p:cNvPr id="1526" name="Google Shape;1526;p94"/>
          <p:cNvSpPr txBox="1"/>
          <p:nvPr/>
        </p:nvSpPr>
        <p:spPr>
          <a:xfrm>
            <a:off x="6043975" y="5754350"/>
            <a:ext cx="5680800" cy="2592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أنت لست وحدك أبدًا - طلب المساعدة هو تصرف ذكي، وليس ضعفًا.</a:t>
            </a:r>
            <a:endParaRPr b="1" sz="1600">
              <a:solidFill>
                <a:srgbClr val="4B0550"/>
              </a:solidFill>
              <a:latin typeface="Optimistic Text"/>
              <a:ea typeface="Optimistic Text"/>
              <a:cs typeface="Optimistic Text"/>
              <a:sym typeface="Optimistic Text"/>
            </a:endParaRPr>
          </a:p>
        </p:txBody>
      </p:sp>
      <p:pic>
        <p:nvPicPr>
          <p:cNvPr id="1527" name="Google Shape;1527;p94" title="AI Robot 01.png"/>
          <p:cNvPicPr preferRelativeResize="0"/>
          <p:nvPr/>
        </p:nvPicPr>
        <p:blipFill>
          <a:blip r:embed="rId3">
            <a:alphaModFix/>
          </a:blip>
          <a:stretch>
            <a:fillRect/>
          </a:stretch>
        </p:blipFill>
        <p:spPr>
          <a:xfrm>
            <a:off x="4422950" y="1367758"/>
            <a:ext cx="3535983" cy="5305377"/>
          </a:xfrm>
          <a:prstGeom prst="rect">
            <a:avLst/>
          </a:prstGeom>
          <a:noFill/>
          <a:ln>
            <a:noFill/>
          </a:ln>
        </p:spPr>
      </p:pic>
      <p:grpSp>
        <p:nvGrpSpPr>
          <p:cNvPr id="1528" name="Google Shape;1528;p94"/>
          <p:cNvGrpSpPr/>
          <p:nvPr/>
        </p:nvGrpSpPr>
        <p:grpSpPr>
          <a:xfrm flipH="1">
            <a:off x="11059618" y="4790466"/>
            <a:ext cx="119224" cy="101538"/>
            <a:chOff x="4894958" y="4278841"/>
            <a:chExt cx="119224" cy="101538"/>
          </a:xfrm>
        </p:grpSpPr>
        <p:sp>
          <p:nvSpPr>
            <p:cNvPr id="1529" name="Google Shape;1529;p94"/>
            <p:cNvSpPr/>
            <p:nvPr/>
          </p:nvSpPr>
          <p:spPr>
            <a:xfrm>
              <a:off x="4894958" y="4329392"/>
              <a:ext cx="118745" cy="0"/>
            </a:xfrm>
            <a:custGeom>
              <a:rect b="b" l="l" r="r" t="t"/>
              <a:pathLst>
                <a:path extrusionOk="0" h="120000" w="118745">
                  <a:moveTo>
                    <a:pt x="0" y="0"/>
                  </a:moveTo>
                  <a:lnTo>
                    <a:pt x="118630" y="0"/>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sp>
          <p:nvSpPr>
            <p:cNvPr id="1530" name="Google Shape;1530;p94"/>
            <p:cNvSpPr/>
            <p:nvPr/>
          </p:nvSpPr>
          <p:spPr>
            <a:xfrm>
              <a:off x="4960843" y="4278841"/>
              <a:ext cx="53339" cy="101538"/>
            </a:xfrm>
            <a:custGeom>
              <a:rect b="b" l="l" r="r" t="t"/>
              <a:pathLst>
                <a:path extrusionOk="0" h="106045" w="53339">
                  <a:moveTo>
                    <a:pt x="0" y="0"/>
                  </a:moveTo>
                  <a:lnTo>
                    <a:pt x="52755" y="52755"/>
                  </a:lnTo>
                  <a:lnTo>
                    <a:pt x="0" y="105498"/>
                  </a:lnTo>
                </a:path>
              </a:pathLst>
            </a:custGeom>
            <a:noFill/>
            <a:ln cap="flat" cmpd="sng" w="1270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1" algn="r">
                <a:spcBef>
                  <a:spcPts val="0"/>
                </a:spcBef>
                <a:spcAft>
                  <a:spcPts val="0"/>
                </a:spcAft>
                <a:buNone/>
              </a:pPr>
              <a:r>
                <a:t/>
              </a:r>
              <a:endParaRPr sz="1800"/>
            </a:p>
          </p:txBody>
        </p:sp>
      </p:grpSp>
      <p:sp>
        <p:nvSpPr>
          <p:cNvPr id="1531" name="Google Shape;1531;p94"/>
          <p:cNvSpPr txBox="1"/>
          <p:nvPr/>
        </p:nvSpPr>
        <p:spPr>
          <a:xfrm flipH="1">
            <a:off x="8153350" y="4739721"/>
            <a:ext cx="2751900" cy="206700"/>
          </a:xfrm>
          <a:prstGeom prst="rect">
            <a:avLst/>
          </a:prstGeom>
          <a:noFill/>
          <a:ln>
            <a:noFill/>
          </a:ln>
        </p:spPr>
        <p:txBody>
          <a:bodyPr anchorCtr="0" anchor="t" bIns="0" lIns="0" spcFirstLastPara="1" rIns="0" wrap="square" tIns="0">
            <a:noAutofit/>
          </a:bodyPr>
          <a:lstStyle/>
          <a:p>
            <a:pPr indent="0" lvl="0" marL="0" marR="0" rtl="1" algn="r">
              <a:lnSpc>
                <a:spcPct val="102166"/>
              </a:lnSpc>
              <a:spcBef>
                <a:spcPts val="0"/>
              </a:spcBef>
              <a:spcAft>
                <a:spcPts val="0"/>
              </a:spcAft>
              <a:buNone/>
            </a:pPr>
            <a:r>
              <a:rPr lang="en-US" sz="1200">
                <a:solidFill>
                  <a:srgbClr val="4B0550"/>
                </a:solidFill>
                <a:latin typeface="Optimistic Text"/>
                <a:ea typeface="Optimistic Text"/>
                <a:cs typeface="Optimistic Text"/>
                <a:sym typeface="Optimistic Text"/>
              </a:rPr>
              <a:t>خذ لقطة شاشة كدليل (إذا كان ذلك آمناً</a:t>
            </a:r>
            <a:r>
              <a:rPr lang="en-US" sz="1200">
                <a:solidFill>
                  <a:srgbClr val="4B0550"/>
                </a:solidFill>
                <a:latin typeface="Optimistic Text"/>
                <a:ea typeface="Optimistic Text"/>
                <a:cs typeface="Optimistic Text"/>
                <a:sym typeface="Optimistic Text"/>
              </a:rPr>
              <a:t>)</a:t>
            </a:r>
            <a:endParaRPr sz="1200">
              <a:solidFill>
                <a:srgbClr val="4B0550"/>
              </a:solidFill>
              <a:latin typeface="Optimistic Text"/>
              <a:ea typeface="Optimistic Text"/>
              <a:cs typeface="Optimistic Text"/>
              <a:sym typeface="Optimistic Text"/>
            </a:endParaRPr>
          </a:p>
        </p:txBody>
      </p:sp>
      <p:sp>
        <p:nvSpPr>
          <p:cNvPr id="1532" name="Google Shape;1532;p94"/>
          <p:cNvSpPr txBox="1"/>
          <p:nvPr/>
        </p:nvSpPr>
        <p:spPr>
          <a:xfrm>
            <a:off x="8140342" y="1529333"/>
            <a:ext cx="3583200" cy="3822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في بعض الأحيان يخطئ الذكاء الاصطناعي - أو يتم استخدامه بطرق ضارة. إليك كيفية حماية نفسك</a:t>
            </a:r>
            <a:endParaRPr sz="1200">
              <a:solidFill>
                <a:srgbClr val="4B0550"/>
              </a:solidFill>
              <a:latin typeface="Optimistic Text"/>
              <a:ea typeface="Optimistic Text"/>
              <a:cs typeface="Optimistic Text"/>
              <a:sym typeface="Optimistic Text"/>
            </a:endParaRPr>
          </a:p>
        </p:txBody>
      </p:sp>
      <p:sp>
        <p:nvSpPr>
          <p:cNvPr id="1533" name="Google Shape;1533;p94"/>
          <p:cNvSpPr txBox="1"/>
          <p:nvPr>
            <p:ph type="title"/>
          </p:nvPr>
        </p:nvSpPr>
        <p:spPr>
          <a:xfrm>
            <a:off x="1413018" y="249967"/>
            <a:ext cx="10311000" cy="1244100"/>
          </a:xfrm>
          <a:prstGeom prst="rect">
            <a:avLst/>
          </a:prstGeom>
          <a:noFill/>
          <a:ln>
            <a:noFill/>
          </a:ln>
        </p:spPr>
        <p:txBody>
          <a:bodyPr anchorCtr="0" anchor="b" bIns="0" lIns="0" spcFirstLastPara="1" rIns="0" wrap="square" tIns="0">
            <a:noAutofit/>
          </a:bodyPr>
          <a:lstStyle/>
          <a:p>
            <a:pPr indent="0" lvl="0" marL="0" rtl="1" algn="r">
              <a:lnSpc>
                <a:spcPct val="100000"/>
              </a:lnSpc>
              <a:spcBef>
                <a:spcPts val="0"/>
              </a:spcBef>
              <a:spcAft>
                <a:spcPts val="0"/>
              </a:spcAft>
              <a:buNone/>
            </a:pPr>
            <a:r>
              <a:rPr b="1" lang="en-US" sz="4000">
                <a:solidFill>
                  <a:srgbClr val="4B0550"/>
                </a:solidFill>
                <a:latin typeface="Optimistic Display"/>
                <a:ea typeface="Optimistic Display"/>
                <a:cs typeface="Optimistic Display"/>
                <a:sym typeface="Optimistic Display"/>
              </a:rPr>
              <a:t>ماذا تفعل عندما يتجاوز الذكاء الاصطناعي الحدود</a:t>
            </a:r>
            <a:endParaRPr b="1" sz="40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7" name="Shape 1537"/>
        <p:cNvGrpSpPr/>
        <p:nvPr/>
      </p:nvGrpSpPr>
      <p:grpSpPr>
        <a:xfrm>
          <a:off x="0" y="0"/>
          <a:ext cx="0" cy="0"/>
          <a:chOff x="0" y="0"/>
          <a:chExt cx="0" cy="0"/>
        </a:xfrm>
      </p:grpSpPr>
      <p:pic>
        <p:nvPicPr>
          <p:cNvPr id="1538" name="Google Shape;1538;p95" title="Middle E Asset 08.png"/>
          <p:cNvPicPr preferRelativeResize="0"/>
          <p:nvPr/>
        </p:nvPicPr>
        <p:blipFill rotWithShape="1">
          <a:blip r:embed="rId3">
            <a:alphaModFix/>
          </a:blip>
          <a:srcRect b="9506" l="1235" r="0" t="23876"/>
          <a:stretch/>
        </p:blipFill>
        <p:spPr>
          <a:xfrm>
            <a:off x="0" y="0"/>
            <a:ext cx="8131601" cy="6857999"/>
          </a:xfrm>
          <a:prstGeom prst="rect">
            <a:avLst/>
          </a:prstGeom>
          <a:noFill/>
          <a:ln>
            <a:noFill/>
          </a:ln>
        </p:spPr>
      </p:pic>
      <p:sp>
        <p:nvSpPr>
          <p:cNvPr id="1539" name="Google Shape;1539;p95"/>
          <p:cNvSpPr txBox="1"/>
          <p:nvPr/>
        </p:nvSpPr>
        <p:spPr>
          <a:xfrm>
            <a:off x="6086034" y="1990701"/>
            <a:ext cx="5655900" cy="1238400"/>
          </a:xfrm>
          <a:prstGeom prst="rect">
            <a:avLst/>
          </a:prstGeom>
          <a:noFill/>
          <a:ln>
            <a:noFill/>
          </a:ln>
        </p:spPr>
        <p:txBody>
          <a:bodyPr anchorCtr="0" anchor="t" bIns="0" lIns="0" spcFirstLastPara="1" rIns="0" wrap="square" tIns="0">
            <a:spAutoFit/>
          </a:bodyPr>
          <a:lstStyle/>
          <a:p>
            <a:pPr indent="0" lvl="0" marL="0" rtl="1"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الذكاء</a:t>
            </a:r>
            <a:endParaRPr b="1" sz="3600">
              <a:solidFill>
                <a:srgbClr val="FFFFFF"/>
              </a:solidFill>
              <a:latin typeface="Optimistic Display"/>
              <a:ea typeface="Optimistic Display"/>
              <a:cs typeface="Optimistic Display"/>
              <a:sym typeface="Optimistic Display"/>
            </a:endParaRPr>
          </a:p>
          <a:p>
            <a:pPr indent="0" lvl="0" marL="0" rtl="1"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الاصطناعي</a:t>
            </a:r>
            <a:endParaRPr b="1" sz="3600">
              <a:solidFill>
                <a:srgbClr val="FFFFFF"/>
              </a:solidFill>
              <a:latin typeface="Optimistic Display"/>
              <a:ea typeface="Optimistic Display"/>
              <a:cs typeface="Optimistic Display"/>
              <a:sym typeface="Optimistic Display"/>
            </a:endParaRPr>
          </a:p>
          <a:p>
            <a:pPr indent="0" lvl="0" marL="0" rtl="1"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ومستقبلك</a:t>
            </a:r>
            <a:endParaRPr b="1" sz="3600">
              <a:solidFill>
                <a:srgbClr val="FFFFFF"/>
              </a:solidFill>
              <a:latin typeface="Optimistic Display"/>
              <a:ea typeface="Optimistic Display"/>
              <a:cs typeface="Optimistic Display"/>
              <a:sym typeface="Optimistic Display"/>
            </a:endParaRPr>
          </a:p>
        </p:txBody>
      </p:sp>
      <p:sp>
        <p:nvSpPr>
          <p:cNvPr id="1540" name="Google Shape;1540;p95"/>
          <p:cNvSpPr txBox="1"/>
          <p:nvPr/>
        </p:nvSpPr>
        <p:spPr>
          <a:xfrm>
            <a:off x="8435634" y="3455251"/>
            <a:ext cx="3306300" cy="5670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sz="1800">
                <a:solidFill>
                  <a:srgbClr val="FFFFFF"/>
                </a:solidFill>
                <a:latin typeface="Optimistic Text"/>
                <a:ea typeface="Optimistic Text"/>
                <a:cs typeface="Optimistic Text"/>
                <a:sym typeface="Optimistic Text"/>
              </a:rPr>
              <a:t>دورك في مستقبل الذكاء الاصطناعي في الشرق الأوسط </a:t>
            </a:r>
            <a:endParaRPr sz="1800">
              <a:latin typeface="Optimistic Text"/>
              <a:ea typeface="Optimistic Text"/>
              <a:cs typeface="Optimistic Text"/>
              <a:sym typeface="Optimistic Text"/>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4" name="Shape 1544"/>
        <p:cNvGrpSpPr/>
        <p:nvPr/>
      </p:nvGrpSpPr>
      <p:grpSpPr>
        <a:xfrm>
          <a:off x="0" y="0"/>
          <a:ext cx="0" cy="0"/>
          <a:chOff x="0" y="0"/>
          <a:chExt cx="0" cy="0"/>
        </a:xfrm>
      </p:grpSpPr>
      <p:sp>
        <p:nvSpPr>
          <p:cNvPr id="1545" name="Google Shape;1545;p96"/>
          <p:cNvSpPr/>
          <p:nvPr/>
        </p:nvSpPr>
        <p:spPr>
          <a:xfrm>
            <a:off x="3067897" y="1611943"/>
            <a:ext cx="6494100" cy="40503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46" name="Google Shape;1546;p96"/>
          <p:cNvSpPr/>
          <p:nvPr/>
        </p:nvSpPr>
        <p:spPr>
          <a:xfrm>
            <a:off x="2944767" y="1475383"/>
            <a:ext cx="6494100" cy="40503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47" name="Google Shape;1547;p96"/>
          <p:cNvSpPr txBox="1"/>
          <p:nvPr/>
        </p:nvSpPr>
        <p:spPr>
          <a:xfrm>
            <a:off x="3276783" y="3352800"/>
            <a:ext cx="5638500" cy="1329900"/>
          </a:xfrm>
          <a:prstGeom prst="rect">
            <a:avLst/>
          </a:prstGeom>
          <a:noFill/>
          <a:ln>
            <a:noFill/>
          </a:ln>
        </p:spPr>
        <p:txBody>
          <a:bodyPr anchorCtr="0" anchor="t" bIns="0" lIns="0" spcFirstLastPara="1" rIns="0" wrap="square" tIns="0">
            <a:spAutoFit/>
          </a:bodyPr>
          <a:lstStyle/>
          <a:p>
            <a:pPr indent="0" lvl="0" marL="0" rtl="1" algn="ctr">
              <a:lnSpc>
                <a:spcPct val="9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مستقبلك في الذكاء الاصطناعي يبدأ هنا</a:t>
            </a:r>
            <a:endParaRPr b="1" sz="4800">
              <a:solidFill>
                <a:srgbClr val="4B0550"/>
              </a:solidFill>
              <a:latin typeface="Optimistic Display"/>
              <a:ea typeface="Optimistic Display"/>
              <a:cs typeface="Optimistic Display"/>
              <a:sym typeface="Optimistic Display"/>
            </a:endParaRPr>
          </a:p>
        </p:txBody>
      </p:sp>
      <p:sp>
        <p:nvSpPr>
          <p:cNvPr id="1548" name="Google Shape;1548;p96"/>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49" name="Google Shape;1549;p96"/>
          <p:cNvSpPr txBox="1"/>
          <p:nvPr/>
        </p:nvSpPr>
        <p:spPr>
          <a:xfrm>
            <a:off x="4522900" y="4798367"/>
            <a:ext cx="3147900" cy="554100"/>
          </a:xfrm>
          <a:prstGeom prst="rect">
            <a:avLst/>
          </a:prstGeom>
          <a:noFill/>
          <a:ln>
            <a:noFill/>
          </a:ln>
        </p:spPr>
        <p:txBody>
          <a:bodyPr anchorCtr="0" anchor="t" bIns="0" lIns="0" spcFirstLastPara="1" rIns="0" wrap="square" tIns="0">
            <a:spAutoFit/>
          </a:bodyPr>
          <a:lstStyle/>
          <a:p>
            <a:pPr indent="0" lvl="0" marL="0" rtl="1" algn="ctr">
              <a:spcBef>
                <a:spcPts val="0"/>
              </a:spcBef>
              <a:spcAft>
                <a:spcPts val="0"/>
              </a:spcAft>
              <a:buNone/>
            </a:pPr>
            <a:r>
              <a:rPr lang="en-US" sz="1200">
                <a:solidFill>
                  <a:srgbClr val="4B0550"/>
                </a:solidFill>
                <a:latin typeface="Optimistic Text"/>
                <a:ea typeface="Optimistic Text"/>
                <a:cs typeface="Optimistic Text"/>
                <a:sym typeface="Optimistic Text"/>
              </a:rPr>
              <a:t>لا يقتصر تطور الذكاء الاصطناعي على منطقة وادي السيليكون فقط، بل يشهد نمواً كبيراً في منطقة الشرق الأوسط!</a:t>
            </a:r>
            <a:endParaRPr sz="1200">
              <a:solidFill>
                <a:srgbClr val="4B0550"/>
              </a:solidFill>
              <a:latin typeface="Optimistic Text"/>
              <a:ea typeface="Optimistic Text"/>
              <a:cs typeface="Optimistic Text"/>
              <a:sym typeface="Optimistic Text"/>
            </a:endParaRPr>
          </a:p>
        </p:txBody>
      </p:sp>
      <p:pic>
        <p:nvPicPr>
          <p:cNvPr id="1550" name="Google Shape;1550;p96" title="Asset 112.png"/>
          <p:cNvPicPr preferRelativeResize="0"/>
          <p:nvPr/>
        </p:nvPicPr>
        <p:blipFill>
          <a:blip r:embed="rId3">
            <a:alphaModFix/>
          </a:blip>
          <a:stretch>
            <a:fillRect/>
          </a:stretch>
        </p:blipFill>
        <p:spPr>
          <a:xfrm>
            <a:off x="5718233" y="2197667"/>
            <a:ext cx="665634" cy="664083"/>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4" name="Shape 1554"/>
        <p:cNvGrpSpPr/>
        <p:nvPr/>
      </p:nvGrpSpPr>
      <p:grpSpPr>
        <a:xfrm>
          <a:off x="0" y="0"/>
          <a:ext cx="0" cy="0"/>
          <a:chOff x="0" y="0"/>
          <a:chExt cx="0" cy="0"/>
        </a:xfrm>
      </p:grpSpPr>
      <p:sp>
        <p:nvSpPr>
          <p:cNvPr id="1555" name="Google Shape;1555;p97"/>
          <p:cNvSpPr/>
          <p:nvPr/>
        </p:nvSpPr>
        <p:spPr>
          <a:xfrm flipH="1">
            <a:off x="2551533" y="3341242"/>
            <a:ext cx="23127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56" name="Google Shape;1556;p97"/>
          <p:cNvSpPr/>
          <p:nvPr/>
        </p:nvSpPr>
        <p:spPr>
          <a:xfrm flipH="1">
            <a:off x="4939667" y="3341242"/>
            <a:ext cx="23127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57" name="Google Shape;1557;p97"/>
          <p:cNvSpPr/>
          <p:nvPr/>
        </p:nvSpPr>
        <p:spPr>
          <a:xfrm flipH="1">
            <a:off x="7327800" y="3341242"/>
            <a:ext cx="23127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58" name="Google Shape;1558;p97"/>
          <p:cNvSpPr/>
          <p:nvPr/>
        </p:nvSpPr>
        <p:spPr>
          <a:xfrm flipH="1">
            <a:off x="2551500" y="1333633"/>
            <a:ext cx="23127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59" name="Google Shape;1559;p97"/>
          <p:cNvSpPr txBox="1"/>
          <p:nvPr/>
        </p:nvSpPr>
        <p:spPr>
          <a:xfrm flipH="1">
            <a:off x="7643877" y="3899451"/>
            <a:ext cx="1802100" cy="4926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فنانو الذكاء الاصطناعي</a:t>
            </a:r>
            <a:endParaRPr b="1" sz="1600">
              <a:solidFill>
                <a:srgbClr val="4B0550"/>
              </a:solidFill>
              <a:latin typeface="Optimistic Text"/>
              <a:ea typeface="Optimistic Text"/>
              <a:cs typeface="Optimistic Text"/>
              <a:sym typeface="Optimistic Text"/>
            </a:endParaRPr>
          </a:p>
        </p:txBody>
      </p:sp>
      <p:sp>
        <p:nvSpPr>
          <p:cNvPr id="1560" name="Google Shape;1560;p97"/>
          <p:cNvSpPr/>
          <p:nvPr/>
        </p:nvSpPr>
        <p:spPr>
          <a:xfrm flipH="1">
            <a:off x="4939700" y="1333633"/>
            <a:ext cx="23127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61" name="Google Shape;1561;p97"/>
          <p:cNvSpPr txBox="1"/>
          <p:nvPr/>
        </p:nvSpPr>
        <p:spPr>
          <a:xfrm flipH="1">
            <a:off x="5236509" y="1899697"/>
            <a:ext cx="1821300" cy="4926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الباحثون في مجال الذكاء الاصطناعي</a:t>
            </a:r>
            <a:endParaRPr b="1" sz="1600">
              <a:solidFill>
                <a:srgbClr val="4B0550"/>
              </a:solidFill>
              <a:latin typeface="Optimistic Text"/>
              <a:ea typeface="Optimistic Text"/>
              <a:cs typeface="Optimistic Text"/>
              <a:sym typeface="Optimistic Text"/>
            </a:endParaRPr>
          </a:p>
        </p:txBody>
      </p:sp>
      <p:sp>
        <p:nvSpPr>
          <p:cNvPr id="1562" name="Google Shape;1562;p97"/>
          <p:cNvSpPr txBox="1"/>
          <p:nvPr/>
        </p:nvSpPr>
        <p:spPr>
          <a:xfrm flipH="1">
            <a:off x="5236509" y="3899307"/>
            <a:ext cx="1821300" cy="4926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رواد الأعمال في مجال الذكاء الاصطناعي</a:t>
            </a:r>
            <a:endParaRPr b="1" sz="1600">
              <a:solidFill>
                <a:srgbClr val="4B0550"/>
              </a:solidFill>
              <a:latin typeface="Optimistic Text"/>
              <a:ea typeface="Optimistic Text"/>
              <a:cs typeface="Optimistic Text"/>
              <a:sym typeface="Optimistic Text"/>
            </a:endParaRPr>
          </a:p>
        </p:txBody>
      </p:sp>
      <p:sp>
        <p:nvSpPr>
          <p:cNvPr id="1563" name="Google Shape;1563;p97"/>
          <p:cNvSpPr txBox="1"/>
          <p:nvPr/>
        </p:nvSpPr>
        <p:spPr>
          <a:xfrm flipH="1">
            <a:off x="2848342" y="3899307"/>
            <a:ext cx="1821300" cy="4926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معلمو الذكاء الاصطناعي</a:t>
            </a:r>
            <a:endParaRPr b="1" sz="1600">
              <a:solidFill>
                <a:srgbClr val="4B0550"/>
              </a:solidFill>
              <a:latin typeface="Optimistic Text"/>
              <a:ea typeface="Optimistic Text"/>
              <a:cs typeface="Optimistic Text"/>
              <a:sym typeface="Optimistic Text"/>
            </a:endParaRPr>
          </a:p>
        </p:txBody>
      </p:sp>
      <p:sp>
        <p:nvSpPr>
          <p:cNvPr id="1564" name="Google Shape;1564;p97"/>
          <p:cNvSpPr txBox="1"/>
          <p:nvPr/>
        </p:nvSpPr>
        <p:spPr>
          <a:xfrm flipH="1">
            <a:off x="3116954" y="1899709"/>
            <a:ext cx="1545600" cy="2463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600">
                <a:solidFill>
                  <a:srgbClr val="4B0550"/>
                </a:solidFill>
                <a:latin typeface="Optimistic Text"/>
                <a:ea typeface="Optimistic Text"/>
                <a:cs typeface="Optimistic Text"/>
                <a:sym typeface="Optimistic Text"/>
              </a:rPr>
              <a:t>علماء البيانات</a:t>
            </a:r>
            <a:endParaRPr b="1" sz="1600">
              <a:solidFill>
                <a:srgbClr val="4B0550"/>
              </a:solidFill>
              <a:latin typeface="Optimistic Text"/>
              <a:ea typeface="Optimistic Text"/>
              <a:cs typeface="Optimistic Text"/>
              <a:sym typeface="Optimistic Text"/>
            </a:endParaRPr>
          </a:p>
        </p:txBody>
      </p:sp>
      <p:sp>
        <p:nvSpPr>
          <p:cNvPr id="1565" name="Google Shape;1565;p97"/>
          <p:cNvSpPr txBox="1"/>
          <p:nvPr/>
        </p:nvSpPr>
        <p:spPr>
          <a:xfrm flipH="1">
            <a:off x="7529683" y="1257517"/>
            <a:ext cx="2110800" cy="1490400"/>
          </a:xfrm>
          <a:prstGeom prst="rect">
            <a:avLst/>
          </a:prstGeom>
          <a:noFill/>
          <a:ln>
            <a:noFill/>
          </a:ln>
        </p:spPr>
        <p:txBody>
          <a:bodyPr anchorCtr="0" anchor="t" bIns="0" lIns="0" spcFirstLastPara="1" rIns="0" wrap="square" tIns="12700">
            <a:spAutoFit/>
          </a:bodyPr>
          <a:lstStyle/>
          <a:p>
            <a:pPr indent="0" lvl="0" marL="12700" marR="266700" rtl="1" algn="r">
              <a:lnSpc>
                <a:spcPct val="100000"/>
              </a:lnSpc>
              <a:spcBef>
                <a:spcPts val="0"/>
              </a:spcBef>
              <a:spcAft>
                <a:spcPts val="0"/>
              </a:spcAft>
              <a:buNone/>
            </a:pPr>
            <a:r>
              <a:rPr b="1" lang="en-US" sz="2400">
                <a:solidFill>
                  <a:srgbClr val="4B0550"/>
                </a:solidFill>
                <a:latin typeface="Optimistic Text"/>
                <a:ea typeface="Optimistic Text"/>
                <a:cs typeface="Optimistic Text"/>
                <a:sym typeface="Optimistic Text"/>
              </a:rPr>
              <a:t>وظائف مثيرة في مجال الذكاء الاصطناعي</a:t>
            </a:r>
            <a:endParaRPr b="1" sz="2400">
              <a:solidFill>
                <a:srgbClr val="4B0550"/>
              </a:solidFill>
              <a:latin typeface="Optimistic Text"/>
              <a:ea typeface="Optimistic Text"/>
              <a:cs typeface="Optimistic Text"/>
              <a:sym typeface="Optimistic Text"/>
            </a:endParaRPr>
          </a:p>
        </p:txBody>
      </p:sp>
      <p:sp>
        <p:nvSpPr>
          <p:cNvPr id="1566" name="Google Shape;1566;p97"/>
          <p:cNvSpPr txBox="1"/>
          <p:nvPr/>
        </p:nvSpPr>
        <p:spPr>
          <a:xfrm flipH="1">
            <a:off x="7940085" y="2815387"/>
            <a:ext cx="1700400" cy="3822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أي من هذه الوظائف تبدو لك الأكثر إثارة ولماذا؟</a:t>
            </a:r>
            <a:endParaRPr sz="1200">
              <a:solidFill>
                <a:srgbClr val="4B0550"/>
              </a:solidFill>
              <a:latin typeface="Optimistic Text"/>
              <a:ea typeface="Optimistic Text"/>
              <a:cs typeface="Optimistic Text"/>
              <a:sym typeface="Optimistic Text"/>
            </a:endParaRPr>
          </a:p>
        </p:txBody>
      </p:sp>
      <p:sp>
        <p:nvSpPr>
          <p:cNvPr id="1567" name="Google Shape;1567;p97"/>
          <p:cNvSpPr txBox="1"/>
          <p:nvPr/>
        </p:nvSpPr>
        <p:spPr>
          <a:xfrm flipH="1">
            <a:off x="5236500" y="2520382"/>
            <a:ext cx="1821300" cy="492600"/>
          </a:xfrm>
          <a:prstGeom prst="rect">
            <a:avLst/>
          </a:prstGeom>
          <a:noFill/>
          <a:ln>
            <a:noFill/>
          </a:ln>
        </p:spPr>
        <p:txBody>
          <a:bodyPr anchorCtr="0" anchor="t" bIns="0" lIns="0" spcFirstLastPara="1" rIns="0" wrap="square" tIns="0">
            <a:noAutofit/>
          </a:bodyPr>
          <a:lstStyle/>
          <a:p>
            <a:pPr indent="0" lvl="0" marL="0" marR="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تطوير الذكاء الاصطناعي لمعالجة اللغة العربية ولهجاتها الإقليمية</a:t>
            </a:r>
            <a:endParaRPr sz="1200">
              <a:solidFill>
                <a:srgbClr val="4B0550"/>
              </a:solidFill>
              <a:latin typeface="Optimistic Text"/>
              <a:ea typeface="Optimistic Text"/>
              <a:cs typeface="Optimistic Text"/>
              <a:sym typeface="Optimistic Text"/>
            </a:endParaRPr>
          </a:p>
        </p:txBody>
      </p:sp>
      <p:sp>
        <p:nvSpPr>
          <p:cNvPr id="1568" name="Google Shape;1568;p97"/>
          <p:cNvSpPr txBox="1"/>
          <p:nvPr/>
        </p:nvSpPr>
        <p:spPr>
          <a:xfrm flipH="1">
            <a:off x="3116954" y="2224259"/>
            <a:ext cx="1545600" cy="5541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تحليل الاتجاهات في أسواق الشرق الأوسط والتكنولوجيا المالية</a:t>
            </a:r>
            <a:endParaRPr sz="1200">
              <a:solidFill>
                <a:srgbClr val="4B0550"/>
              </a:solidFill>
              <a:latin typeface="Optimistic Text"/>
              <a:ea typeface="Optimistic Text"/>
              <a:cs typeface="Optimistic Text"/>
              <a:sym typeface="Optimistic Text"/>
            </a:endParaRPr>
          </a:p>
        </p:txBody>
      </p:sp>
      <p:sp>
        <p:nvSpPr>
          <p:cNvPr id="1569" name="Google Shape;1569;p97"/>
          <p:cNvSpPr txBox="1"/>
          <p:nvPr/>
        </p:nvSpPr>
        <p:spPr>
          <a:xfrm flipH="1">
            <a:off x="7664752" y="4401926"/>
            <a:ext cx="1802100" cy="5541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إنشاء فنون رقمية لصناعات السينما الإقليمية والألعاب ووسائل الإعلام الرقمية</a:t>
            </a:r>
            <a:endParaRPr sz="1200">
              <a:solidFill>
                <a:srgbClr val="4B0550"/>
              </a:solidFill>
              <a:latin typeface="Optimistic Text"/>
              <a:ea typeface="Optimistic Text"/>
              <a:cs typeface="Optimistic Text"/>
              <a:sym typeface="Optimistic Text"/>
            </a:endParaRPr>
          </a:p>
        </p:txBody>
      </p:sp>
      <p:sp>
        <p:nvSpPr>
          <p:cNvPr id="1570" name="Google Shape;1570;p97"/>
          <p:cNvSpPr txBox="1"/>
          <p:nvPr/>
        </p:nvSpPr>
        <p:spPr>
          <a:xfrm flipH="1">
            <a:off x="5236497" y="4419125"/>
            <a:ext cx="1821300" cy="5541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إنشاء شركات ناشئة للذكاء الاصطناعي لحل التحديات الإقليمية من المدن الذكية إلى الطاقة المتجددة</a:t>
            </a:r>
            <a:endParaRPr sz="1200">
              <a:solidFill>
                <a:srgbClr val="4B0550"/>
              </a:solidFill>
              <a:latin typeface="Optimistic Text"/>
              <a:ea typeface="Optimistic Text"/>
              <a:cs typeface="Optimistic Text"/>
              <a:sym typeface="Optimistic Text"/>
            </a:endParaRPr>
          </a:p>
        </p:txBody>
      </p:sp>
      <p:sp>
        <p:nvSpPr>
          <p:cNvPr id="1571" name="Google Shape;1571;p97"/>
          <p:cNvSpPr txBox="1"/>
          <p:nvPr/>
        </p:nvSpPr>
        <p:spPr>
          <a:xfrm flipH="1">
            <a:off x="2841267" y="4401782"/>
            <a:ext cx="1821300" cy="5541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مساعدة الآخرين على تعلم الذكاء الاصطناعي بأمان في جميع أنحاء الشرق الأوسط</a:t>
            </a:r>
            <a:endParaRPr sz="1200">
              <a:solidFill>
                <a:srgbClr val="4B0550"/>
              </a:solidFill>
              <a:latin typeface="Optimistic Text"/>
              <a:ea typeface="Optimistic Text"/>
              <a:cs typeface="Optimistic Text"/>
              <a:sym typeface="Optimistic Text"/>
            </a:endParaRPr>
          </a:p>
        </p:txBody>
      </p:sp>
      <p:pic>
        <p:nvPicPr>
          <p:cNvPr id="1572" name="Google Shape;1572;p97" title="Asset 88.png"/>
          <p:cNvPicPr preferRelativeResize="0"/>
          <p:nvPr/>
        </p:nvPicPr>
        <p:blipFill>
          <a:blip r:embed="rId3">
            <a:alphaModFix/>
          </a:blip>
          <a:stretch>
            <a:fillRect/>
          </a:stretch>
        </p:blipFill>
        <p:spPr>
          <a:xfrm flipH="1">
            <a:off x="6713184" y="3473333"/>
            <a:ext cx="344633" cy="322083"/>
          </a:xfrm>
          <a:prstGeom prst="rect">
            <a:avLst/>
          </a:prstGeom>
          <a:noFill/>
          <a:ln>
            <a:noFill/>
          </a:ln>
        </p:spPr>
      </p:pic>
      <p:pic>
        <p:nvPicPr>
          <p:cNvPr id="1573" name="Google Shape;1573;p97" title="Asset 89.png"/>
          <p:cNvPicPr preferRelativeResize="0"/>
          <p:nvPr/>
        </p:nvPicPr>
        <p:blipFill>
          <a:blip r:embed="rId4">
            <a:alphaModFix/>
          </a:blip>
          <a:stretch>
            <a:fillRect/>
          </a:stretch>
        </p:blipFill>
        <p:spPr>
          <a:xfrm flipH="1">
            <a:off x="4317879" y="3451168"/>
            <a:ext cx="344633" cy="430081"/>
          </a:xfrm>
          <a:prstGeom prst="rect">
            <a:avLst/>
          </a:prstGeom>
          <a:noFill/>
          <a:ln>
            <a:noFill/>
          </a:ln>
        </p:spPr>
      </p:pic>
      <p:pic>
        <p:nvPicPr>
          <p:cNvPr id="1574" name="Google Shape;1574;p97" title="Asset 90.png"/>
          <p:cNvPicPr preferRelativeResize="0"/>
          <p:nvPr/>
        </p:nvPicPr>
        <p:blipFill>
          <a:blip r:embed="rId5">
            <a:alphaModFix/>
          </a:blip>
          <a:stretch>
            <a:fillRect/>
          </a:stretch>
        </p:blipFill>
        <p:spPr>
          <a:xfrm>
            <a:off x="9101351" y="3506383"/>
            <a:ext cx="344633" cy="344633"/>
          </a:xfrm>
          <a:prstGeom prst="rect">
            <a:avLst/>
          </a:prstGeom>
          <a:noFill/>
          <a:ln>
            <a:noFill/>
          </a:ln>
        </p:spPr>
      </p:pic>
      <p:pic>
        <p:nvPicPr>
          <p:cNvPr id="1575" name="Google Shape;1575;p97" title="Asset 91.png"/>
          <p:cNvPicPr preferRelativeResize="0"/>
          <p:nvPr/>
        </p:nvPicPr>
        <p:blipFill>
          <a:blip r:embed="rId6">
            <a:alphaModFix/>
          </a:blip>
          <a:stretch>
            <a:fillRect/>
          </a:stretch>
        </p:blipFill>
        <p:spPr>
          <a:xfrm flipH="1">
            <a:off x="4317881" y="1470574"/>
            <a:ext cx="344634" cy="386812"/>
          </a:xfrm>
          <a:prstGeom prst="rect">
            <a:avLst/>
          </a:prstGeom>
          <a:noFill/>
          <a:ln>
            <a:noFill/>
          </a:ln>
        </p:spPr>
      </p:pic>
      <p:pic>
        <p:nvPicPr>
          <p:cNvPr id="1576" name="Google Shape;1576;p97" title="Asset 92.png"/>
          <p:cNvPicPr preferRelativeResize="0"/>
          <p:nvPr/>
        </p:nvPicPr>
        <p:blipFill>
          <a:blip r:embed="rId7">
            <a:alphaModFix/>
          </a:blip>
          <a:stretch>
            <a:fillRect/>
          </a:stretch>
        </p:blipFill>
        <p:spPr>
          <a:xfrm>
            <a:off x="6713184" y="1490217"/>
            <a:ext cx="344633" cy="328393"/>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0" name="Shape 1580"/>
        <p:cNvGrpSpPr/>
        <p:nvPr/>
      </p:nvGrpSpPr>
      <p:grpSpPr>
        <a:xfrm>
          <a:off x="0" y="0"/>
          <a:ext cx="0" cy="0"/>
          <a:chOff x="0" y="0"/>
          <a:chExt cx="0" cy="0"/>
        </a:xfrm>
      </p:grpSpPr>
      <p:sp>
        <p:nvSpPr>
          <p:cNvPr id="1581" name="Google Shape;1581;p98"/>
          <p:cNvSpPr/>
          <p:nvPr/>
        </p:nvSpPr>
        <p:spPr>
          <a:xfrm>
            <a:off x="3067897" y="1611943"/>
            <a:ext cx="6494100" cy="40503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82" name="Google Shape;1582;p98"/>
          <p:cNvSpPr/>
          <p:nvPr/>
        </p:nvSpPr>
        <p:spPr>
          <a:xfrm>
            <a:off x="2944767" y="1475383"/>
            <a:ext cx="6494100" cy="40503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83" name="Google Shape;1583;p98"/>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84" name="Google Shape;1584;p98"/>
          <p:cNvSpPr txBox="1"/>
          <p:nvPr/>
        </p:nvSpPr>
        <p:spPr>
          <a:xfrm>
            <a:off x="3113200" y="3327400"/>
            <a:ext cx="5965800" cy="1995000"/>
          </a:xfrm>
          <a:prstGeom prst="rect">
            <a:avLst/>
          </a:prstGeom>
          <a:noFill/>
          <a:ln>
            <a:noFill/>
          </a:ln>
        </p:spPr>
        <p:txBody>
          <a:bodyPr anchorCtr="0" anchor="t" bIns="0" lIns="0" spcFirstLastPara="1" rIns="0" wrap="square" tIns="0">
            <a:spAutoFit/>
          </a:bodyPr>
          <a:lstStyle/>
          <a:p>
            <a:pPr indent="0" lvl="0" marL="0" rtl="1" algn="ctr">
              <a:lnSpc>
                <a:spcPct val="9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ما المهارات المطلوبة للنجاح في عالم الذكاء الاصطناعي؟</a:t>
            </a:r>
            <a:endParaRPr b="1" sz="4800">
              <a:solidFill>
                <a:srgbClr val="4B0550"/>
              </a:solidFill>
              <a:latin typeface="Optimistic Display"/>
              <a:ea typeface="Optimistic Display"/>
              <a:cs typeface="Optimistic Display"/>
              <a:sym typeface="Optimistic Display"/>
            </a:endParaRPr>
          </a:p>
        </p:txBody>
      </p:sp>
      <p:pic>
        <p:nvPicPr>
          <p:cNvPr id="1585" name="Google Shape;1585;p98" title="Asset 111.png"/>
          <p:cNvPicPr preferRelativeResize="0"/>
          <p:nvPr/>
        </p:nvPicPr>
        <p:blipFill>
          <a:blip r:embed="rId3">
            <a:alphaModFix/>
          </a:blip>
          <a:stretch>
            <a:fillRect/>
          </a:stretch>
        </p:blipFill>
        <p:spPr>
          <a:xfrm>
            <a:off x="5755300" y="2217431"/>
            <a:ext cx="696299" cy="624534"/>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9" name="Shape 1589"/>
        <p:cNvGrpSpPr/>
        <p:nvPr/>
      </p:nvGrpSpPr>
      <p:grpSpPr>
        <a:xfrm>
          <a:off x="0" y="0"/>
          <a:ext cx="0" cy="0"/>
          <a:chOff x="0" y="0"/>
          <a:chExt cx="0" cy="0"/>
        </a:xfrm>
      </p:grpSpPr>
      <p:sp>
        <p:nvSpPr>
          <p:cNvPr id="1590" name="Google Shape;1590;p99"/>
          <p:cNvSpPr/>
          <p:nvPr/>
        </p:nvSpPr>
        <p:spPr>
          <a:xfrm flipH="1">
            <a:off x="935570" y="3493646"/>
            <a:ext cx="25419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91" name="Google Shape;1591;p99"/>
          <p:cNvSpPr/>
          <p:nvPr/>
        </p:nvSpPr>
        <p:spPr>
          <a:xfrm flipH="1">
            <a:off x="3713098" y="3493646"/>
            <a:ext cx="25419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92" name="Google Shape;1592;p99"/>
          <p:cNvSpPr/>
          <p:nvPr/>
        </p:nvSpPr>
        <p:spPr>
          <a:xfrm flipH="1">
            <a:off x="935533" y="1333633"/>
            <a:ext cx="25419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93" name="Google Shape;1593;p99"/>
          <p:cNvSpPr/>
          <p:nvPr/>
        </p:nvSpPr>
        <p:spPr>
          <a:xfrm flipH="1">
            <a:off x="3713134" y="1333633"/>
            <a:ext cx="2541900" cy="1950900"/>
          </a:xfrm>
          <a:prstGeom prst="roundRect">
            <a:avLst>
              <a:gd fmla="val 9703" name="adj"/>
            </a:avLst>
          </a:prstGeom>
          <a:solidFill>
            <a:schemeClr val="lt2"/>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594" name="Google Shape;1594;p99"/>
          <p:cNvSpPr txBox="1"/>
          <p:nvPr/>
        </p:nvSpPr>
        <p:spPr>
          <a:xfrm flipH="1">
            <a:off x="4196183" y="1950497"/>
            <a:ext cx="18213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التفكير النقدي</a:t>
            </a:r>
            <a:endParaRPr b="1" sz="1200">
              <a:solidFill>
                <a:srgbClr val="4B0550"/>
              </a:solidFill>
              <a:latin typeface="Optimistic Text"/>
              <a:ea typeface="Optimistic Text"/>
              <a:cs typeface="Optimistic Text"/>
              <a:sym typeface="Optimistic Text"/>
            </a:endParaRPr>
          </a:p>
        </p:txBody>
      </p:sp>
      <p:sp>
        <p:nvSpPr>
          <p:cNvPr id="1595" name="Google Shape;1595;p99"/>
          <p:cNvSpPr txBox="1"/>
          <p:nvPr/>
        </p:nvSpPr>
        <p:spPr>
          <a:xfrm flipH="1">
            <a:off x="4196183" y="4102507"/>
            <a:ext cx="18213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الثقافة الرقمية</a:t>
            </a:r>
            <a:endParaRPr b="1" sz="1200">
              <a:solidFill>
                <a:srgbClr val="4B0550"/>
              </a:solidFill>
              <a:latin typeface="Optimistic Text"/>
              <a:ea typeface="Optimistic Text"/>
              <a:cs typeface="Optimistic Text"/>
              <a:sym typeface="Optimistic Text"/>
            </a:endParaRPr>
          </a:p>
        </p:txBody>
      </p:sp>
      <p:sp>
        <p:nvSpPr>
          <p:cNvPr id="1596" name="Google Shape;1596;p99"/>
          <p:cNvSpPr txBox="1"/>
          <p:nvPr/>
        </p:nvSpPr>
        <p:spPr>
          <a:xfrm flipH="1">
            <a:off x="1452416" y="4102507"/>
            <a:ext cx="18213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المعرفة الثقافية</a:t>
            </a:r>
            <a:endParaRPr b="1" sz="1200">
              <a:solidFill>
                <a:srgbClr val="4B0550"/>
              </a:solidFill>
              <a:latin typeface="Optimistic Text"/>
              <a:ea typeface="Optimistic Text"/>
              <a:cs typeface="Optimistic Text"/>
              <a:sym typeface="Optimistic Text"/>
            </a:endParaRPr>
          </a:p>
        </p:txBody>
      </p:sp>
      <p:sp>
        <p:nvSpPr>
          <p:cNvPr id="1597" name="Google Shape;1597;p99"/>
          <p:cNvSpPr txBox="1"/>
          <p:nvPr/>
        </p:nvSpPr>
        <p:spPr>
          <a:xfrm flipH="1">
            <a:off x="1721028" y="1950509"/>
            <a:ext cx="15456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الإبداع</a:t>
            </a:r>
            <a:endParaRPr b="1" sz="1200">
              <a:solidFill>
                <a:srgbClr val="4B0550"/>
              </a:solidFill>
              <a:latin typeface="Optimistic Text"/>
              <a:ea typeface="Optimistic Text"/>
              <a:cs typeface="Optimistic Text"/>
              <a:sym typeface="Optimistic Text"/>
            </a:endParaRPr>
          </a:p>
        </p:txBody>
      </p:sp>
      <p:sp>
        <p:nvSpPr>
          <p:cNvPr id="1598" name="Google Shape;1598;p99"/>
          <p:cNvSpPr txBox="1"/>
          <p:nvPr/>
        </p:nvSpPr>
        <p:spPr>
          <a:xfrm flipH="1">
            <a:off x="7665026" y="1333717"/>
            <a:ext cx="3597000" cy="2290800"/>
          </a:xfrm>
          <a:prstGeom prst="rect">
            <a:avLst/>
          </a:prstGeom>
          <a:noFill/>
          <a:ln>
            <a:noFill/>
          </a:ln>
        </p:spPr>
        <p:txBody>
          <a:bodyPr anchorCtr="0" anchor="t" bIns="0" lIns="0" spcFirstLastPara="1" rIns="0" wrap="square" tIns="12700">
            <a:spAutoFit/>
          </a:bodyPr>
          <a:lstStyle/>
          <a:p>
            <a:pPr indent="0" lvl="0" marL="12700" marR="266700" rtl="1" algn="r">
              <a:lnSpc>
                <a:spcPct val="100000"/>
              </a:lnSpc>
              <a:spcBef>
                <a:spcPts val="0"/>
              </a:spcBef>
              <a:spcAft>
                <a:spcPts val="0"/>
              </a:spcAft>
              <a:buNone/>
            </a:pPr>
            <a:r>
              <a:rPr b="1" lang="en-US" sz="3700">
                <a:solidFill>
                  <a:srgbClr val="4B0550"/>
                </a:solidFill>
                <a:latin typeface="Optimistic Text"/>
                <a:ea typeface="Optimistic Text"/>
                <a:cs typeface="Optimistic Text"/>
                <a:sym typeface="Optimistic Text"/>
              </a:rPr>
              <a:t>لست بحاجة إلى أن يكون مبرمج لتزدهر مع الذكاء الاصطناعي</a:t>
            </a:r>
            <a:endParaRPr b="1" sz="3700">
              <a:solidFill>
                <a:srgbClr val="4B0550"/>
              </a:solidFill>
              <a:latin typeface="Optimistic Text"/>
              <a:ea typeface="Optimistic Text"/>
              <a:cs typeface="Optimistic Text"/>
              <a:sym typeface="Optimistic Text"/>
            </a:endParaRPr>
          </a:p>
        </p:txBody>
      </p:sp>
      <p:sp>
        <p:nvSpPr>
          <p:cNvPr id="1599" name="Google Shape;1599;p99"/>
          <p:cNvSpPr txBox="1"/>
          <p:nvPr/>
        </p:nvSpPr>
        <p:spPr>
          <a:xfrm flipH="1">
            <a:off x="7978224" y="3763300"/>
            <a:ext cx="3283800" cy="3822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800"/>
              </a:spcBef>
              <a:spcAft>
                <a:spcPts val="0"/>
              </a:spcAft>
              <a:buNone/>
            </a:pPr>
            <a:r>
              <a:rPr lang="en-US" sz="1200">
                <a:solidFill>
                  <a:srgbClr val="4B0550"/>
                </a:solidFill>
                <a:latin typeface="Optimistic Text"/>
                <a:ea typeface="Optimistic Text"/>
                <a:cs typeface="Optimistic Text"/>
                <a:sym typeface="Optimistic Text"/>
              </a:rPr>
              <a:t>إليك ٤ مهارات قوية تجعل منك شخصًا ذو قيمة في مستقبل الذكاء الاصطناعي</a:t>
            </a:r>
            <a:endParaRPr sz="1200">
              <a:solidFill>
                <a:srgbClr val="4B0550"/>
              </a:solidFill>
              <a:latin typeface="Optimistic Text"/>
              <a:ea typeface="Optimistic Text"/>
              <a:cs typeface="Optimistic Text"/>
              <a:sym typeface="Optimistic Text"/>
            </a:endParaRPr>
          </a:p>
        </p:txBody>
      </p:sp>
      <p:sp>
        <p:nvSpPr>
          <p:cNvPr id="1600" name="Google Shape;1600;p99"/>
          <p:cNvSpPr txBox="1"/>
          <p:nvPr/>
        </p:nvSpPr>
        <p:spPr>
          <a:xfrm flipH="1">
            <a:off x="3957390" y="2224267"/>
            <a:ext cx="2060100" cy="923700"/>
          </a:xfrm>
          <a:prstGeom prst="rect">
            <a:avLst/>
          </a:prstGeom>
          <a:noFill/>
          <a:ln>
            <a:noFill/>
          </a:ln>
        </p:spPr>
        <p:txBody>
          <a:bodyPr anchorCtr="0" anchor="t" bIns="0" lIns="0" spcFirstLastPara="1" rIns="0" wrap="square" tIns="0">
            <a:noAutofit/>
          </a:bodyPr>
          <a:lstStyle/>
          <a:p>
            <a:pPr indent="0" lvl="0" marL="0" marR="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شكك فيما تراه على الإنترنت</a:t>
            </a:r>
            <a:endParaRPr sz="1200">
              <a:solidFill>
                <a:srgbClr val="4B0550"/>
              </a:solidFill>
              <a:latin typeface="Optimistic Text"/>
              <a:ea typeface="Optimistic Text"/>
              <a:cs typeface="Optimistic Text"/>
              <a:sym typeface="Optimistic Text"/>
            </a:endParaRPr>
          </a:p>
        </p:txBody>
      </p:sp>
      <p:sp>
        <p:nvSpPr>
          <p:cNvPr id="1601" name="Google Shape;1601;p99"/>
          <p:cNvSpPr txBox="1"/>
          <p:nvPr/>
        </p:nvSpPr>
        <p:spPr>
          <a:xfrm flipH="1">
            <a:off x="1312724" y="2224267"/>
            <a:ext cx="1953900" cy="3693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استخدم الذكاء الاصطناعي كشريك إبداعي، وليس كبديل عنك</a:t>
            </a:r>
            <a:endParaRPr sz="1200">
              <a:solidFill>
                <a:srgbClr val="4B0550"/>
              </a:solidFill>
              <a:latin typeface="Optimistic Text"/>
              <a:ea typeface="Optimistic Text"/>
              <a:cs typeface="Optimistic Text"/>
              <a:sym typeface="Optimistic Text"/>
            </a:endParaRPr>
          </a:p>
        </p:txBody>
      </p:sp>
      <p:sp>
        <p:nvSpPr>
          <p:cNvPr id="1602" name="Google Shape;1602;p99"/>
          <p:cNvSpPr txBox="1"/>
          <p:nvPr/>
        </p:nvSpPr>
        <p:spPr>
          <a:xfrm flipH="1">
            <a:off x="3957374" y="4401783"/>
            <a:ext cx="2060100" cy="3693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افهم كيف تعمل التكنولوجيا لتتمكن من استخدامها بحكمة وأمان</a:t>
            </a:r>
            <a:endParaRPr sz="1200">
              <a:solidFill>
                <a:srgbClr val="4B0550"/>
              </a:solidFill>
              <a:latin typeface="Optimistic Text"/>
              <a:ea typeface="Optimistic Text"/>
              <a:cs typeface="Optimistic Text"/>
              <a:sym typeface="Optimistic Text"/>
            </a:endParaRPr>
          </a:p>
        </p:txBody>
      </p:sp>
      <p:sp>
        <p:nvSpPr>
          <p:cNvPr id="1603" name="Google Shape;1603;p99"/>
          <p:cNvSpPr txBox="1"/>
          <p:nvPr/>
        </p:nvSpPr>
        <p:spPr>
          <a:xfrm flipH="1">
            <a:off x="1312740" y="4401783"/>
            <a:ext cx="1953900" cy="7389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600"/>
              </a:spcBef>
              <a:spcAft>
                <a:spcPts val="0"/>
              </a:spcAft>
              <a:buNone/>
            </a:pPr>
            <a:r>
              <a:rPr lang="en-US" sz="1200">
                <a:solidFill>
                  <a:srgbClr val="4B0550"/>
                </a:solidFill>
                <a:latin typeface="Optimistic Text"/>
                <a:ea typeface="Optimistic Text"/>
                <a:cs typeface="Optimistic Text"/>
                <a:sym typeface="Optimistic Text"/>
              </a:rPr>
              <a:t>قدم وجهات النظر الخاصة بالشرق الأوسط من الإمارات، السعودية، الأردن، وقطر للذكاء الاصطناعي العالمي</a:t>
            </a:r>
            <a:endParaRPr sz="1200">
              <a:solidFill>
                <a:srgbClr val="4B0550"/>
              </a:solidFill>
              <a:latin typeface="Optimistic Text"/>
              <a:ea typeface="Optimistic Text"/>
              <a:cs typeface="Optimistic Text"/>
              <a:sym typeface="Optimistic Text"/>
            </a:endParaRPr>
          </a:p>
        </p:txBody>
      </p:sp>
      <p:sp>
        <p:nvSpPr>
          <p:cNvPr id="1604" name="Google Shape;1604;p99"/>
          <p:cNvSpPr txBox="1"/>
          <p:nvPr/>
        </p:nvSpPr>
        <p:spPr>
          <a:xfrm flipH="1">
            <a:off x="7978224" y="4427683"/>
            <a:ext cx="3283800" cy="382200"/>
          </a:xfrm>
          <a:prstGeom prst="rect">
            <a:avLst/>
          </a:prstGeom>
          <a:noFill/>
          <a:ln>
            <a:noFill/>
          </a:ln>
        </p:spPr>
        <p:txBody>
          <a:bodyPr anchorCtr="0" anchor="t" bIns="0" lIns="0" spcFirstLastPara="1" rIns="0" wrap="square" tIns="12700">
            <a:spAutoFit/>
          </a:bodyPr>
          <a:lstStyle/>
          <a:p>
            <a:pPr indent="0" lvl="0" marL="12700" marR="0" rtl="1" algn="r">
              <a:lnSpc>
                <a:spcPct val="100000"/>
              </a:lnSpc>
              <a:spcBef>
                <a:spcPts val="800"/>
              </a:spcBef>
              <a:spcAft>
                <a:spcPts val="0"/>
              </a:spcAft>
              <a:buNone/>
            </a:pPr>
            <a:r>
              <a:rPr b="1" lang="en-US" sz="1200">
                <a:solidFill>
                  <a:srgbClr val="4B0550"/>
                </a:solidFill>
                <a:latin typeface="Optimistic Text"/>
                <a:ea typeface="Optimistic Text"/>
                <a:cs typeface="Optimistic Text"/>
                <a:sym typeface="Optimistic Text"/>
              </a:rPr>
              <a:t>كيف يمكنك استخدام هذه المهارات في مدرستك أو عائلتك أو مجتمعك؟</a:t>
            </a:r>
            <a:endParaRPr b="1" sz="1200">
              <a:solidFill>
                <a:srgbClr val="4B0550"/>
              </a:solidFill>
              <a:latin typeface="Optimistic Text"/>
              <a:ea typeface="Optimistic Text"/>
              <a:cs typeface="Optimistic Text"/>
              <a:sym typeface="Optimistic Text"/>
            </a:endParaRPr>
          </a:p>
        </p:txBody>
      </p:sp>
      <p:pic>
        <p:nvPicPr>
          <p:cNvPr id="1605" name="Google Shape;1605;p99" title="Asset 67.png"/>
          <p:cNvPicPr preferRelativeResize="0"/>
          <p:nvPr/>
        </p:nvPicPr>
        <p:blipFill>
          <a:blip r:embed="rId3">
            <a:alphaModFix/>
          </a:blip>
          <a:stretch>
            <a:fillRect/>
          </a:stretch>
        </p:blipFill>
        <p:spPr>
          <a:xfrm flipH="1">
            <a:off x="3898834" y="3621633"/>
            <a:ext cx="579611" cy="382200"/>
          </a:xfrm>
          <a:prstGeom prst="rect">
            <a:avLst/>
          </a:prstGeom>
          <a:noFill/>
          <a:ln>
            <a:noFill/>
          </a:ln>
        </p:spPr>
      </p:pic>
      <p:pic>
        <p:nvPicPr>
          <p:cNvPr id="1606" name="Google Shape;1606;p99" title="Asset 69.png"/>
          <p:cNvPicPr preferRelativeResize="0"/>
          <p:nvPr/>
        </p:nvPicPr>
        <p:blipFill>
          <a:blip r:embed="rId4">
            <a:alphaModFix/>
          </a:blip>
          <a:stretch>
            <a:fillRect/>
          </a:stretch>
        </p:blipFill>
        <p:spPr>
          <a:xfrm flipH="1">
            <a:off x="1110066" y="1509284"/>
            <a:ext cx="427769" cy="441234"/>
          </a:xfrm>
          <a:prstGeom prst="rect">
            <a:avLst/>
          </a:prstGeom>
          <a:noFill/>
          <a:ln>
            <a:noFill/>
          </a:ln>
        </p:spPr>
      </p:pic>
      <p:pic>
        <p:nvPicPr>
          <p:cNvPr id="1607" name="Google Shape;1607;p99" title="Asset 71.png"/>
          <p:cNvPicPr preferRelativeResize="0"/>
          <p:nvPr/>
        </p:nvPicPr>
        <p:blipFill>
          <a:blip r:embed="rId5">
            <a:alphaModFix/>
          </a:blip>
          <a:stretch>
            <a:fillRect/>
          </a:stretch>
        </p:blipFill>
        <p:spPr>
          <a:xfrm flipH="1">
            <a:off x="3909711" y="1498350"/>
            <a:ext cx="269047" cy="426068"/>
          </a:xfrm>
          <a:prstGeom prst="rect">
            <a:avLst/>
          </a:prstGeom>
          <a:noFill/>
          <a:ln>
            <a:noFill/>
          </a:ln>
        </p:spPr>
      </p:pic>
      <p:pic>
        <p:nvPicPr>
          <p:cNvPr id="1608" name="Google Shape;1608;p99" title="Asset 101.png"/>
          <p:cNvPicPr preferRelativeResize="0"/>
          <p:nvPr/>
        </p:nvPicPr>
        <p:blipFill>
          <a:blip r:embed="rId6">
            <a:alphaModFix/>
          </a:blip>
          <a:stretch>
            <a:fillRect/>
          </a:stretch>
        </p:blipFill>
        <p:spPr>
          <a:xfrm flipH="1">
            <a:off x="1056067" y="3685783"/>
            <a:ext cx="381165" cy="382200"/>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2" name="Shape 1612"/>
        <p:cNvGrpSpPr/>
        <p:nvPr/>
      </p:nvGrpSpPr>
      <p:grpSpPr>
        <a:xfrm>
          <a:off x="0" y="0"/>
          <a:ext cx="0" cy="0"/>
          <a:chOff x="0" y="0"/>
          <a:chExt cx="0" cy="0"/>
        </a:xfrm>
      </p:grpSpPr>
      <p:sp>
        <p:nvSpPr>
          <p:cNvPr id="1613" name="Google Shape;1613;p100"/>
          <p:cNvSpPr/>
          <p:nvPr/>
        </p:nvSpPr>
        <p:spPr>
          <a:xfrm>
            <a:off x="3067897" y="1611943"/>
            <a:ext cx="6494100" cy="4050300"/>
          </a:xfrm>
          <a:prstGeom prst="roundRect">
            <a:avLst>
              <a:gd fmla="val 9286" name="adj"/>
            </a:avLst>
          </a:prstGeom>
          <a:solidFill>
            <a:srgbClr val="B49CBF"/>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14" name="Google Shape;1614;p100"/>
          <p:cNvSpPr/>
          <p:nvPr/>
        </p:nvSpPr>
        <p:spPr>
          <a:xfrm>
            <a:off x="2944767" y="1475383"/>
            <a:ext cx="6494100" cy="4050300"/>
          </a:xfrm>
          <a:prstGeom prst="roundRect">
            <a:avLst>
              <a:gd fmla="val 9286" name="adj"/>
            </a:avLst>
          </a:prstGeom>
          <a:solidFill>
            <a:srgbClr val="F0EBF4"/>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15" name="Google Shape;1615;p100"/>
          <p:cNvSpPr/>
          <p:nvPr/>
        </p:nvSpPr>
        <p:spPr>
          <a:xfrm>
            <a:off x="5402100" y="1835800"/>
            <a:ext cx="1387800" cy="1387800"/>
          </a:xfrm>
          <a:prstGeom prst="ellipse">
            <a:avLst/>
          </a:prstGeom>
          <a:solidFill>
            <a:srgbClr val="4B0550"/>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16" name="Google Shape;1616;p100"/>
          <p:cNvSpPr txBox="1"/>
          <p:nvPr/>
        </p:nvSpPr>
        <p:spPr>
          <a:xfrm>
            <a:off x="3468450" y="3632200"/>
            <a:ext cx="5446800" cy="1329900"/>
          </a:xfrm>
          <a:prstGeom prst="rect">
            <a:avLst/>
          </a:prstGeom>
          <a:noFill/>
          <a:ln>
            <a:noFill/>
          </a:ln>
        </p:spPr>
        <p:txBody>
          <a:bodyPr anchorCtr="0" anchor="t" bIns="0" lIns="0" spcFirstLastPara="1" rIns="0" wrap="square" tIns="0">
            <a:spAutoFit/>
          </a:bodyPr>
          <a:lstStyle/>
          <a:p>
            <a:pPr indent="0" lvl="0" marL="0" rtl="1" algn="ctr">
              <a:lnSpc>
                <a:spcPct val="90000"/>
              </a:lnSpc>
              <a:spcBef>
                <a:spcPts val="0"/>
              </a:spcBef>
              <a:spcAft>
                <a:spcPts val="0"/>
              </a:spcAft>
              <a:buNone/>
            </a:pPr>
            <a:r>
              <a:rPr b="1" lang="en-US" sz="4800">
                <a:solidFill>
                  <a:srgbClr val="4B0550"/>
                </a:solidFill>
                <a:latin typeface="Optimistic Display"/>
                <a:ea typeface="Optimistic Display"/>
                <a:cs typeface="Optimistic Display"/>
                <a:sym typeface="Optimistic Display"/>
              </a:rPr>
              <a:t>أنت مستقبل الذكاء الاصطناعي</a:t>
            </a:r>
            <a:endParaRPr b="1" sz="4800">
              <a:solidFill>
                <a:srgbClr val="4B0550"/>
              </a:solidFill>
              <a:latin typeface="Optimistic Display"/>
              <a:ea typeface="Optimistic Display"/>
              <a:cs typeface="Optimistic Display"/>
              <a:sym typeface="Optimistic Display"/>
            </a:endParaRPr>
          </a:p>
        </p:txBody>
      </p:sp>
      <p:pic>
        <p:nvPicPr>
          <p:cNvPr id="1617" name="Google Shape;1617;p100" title="Asset 110.png"/>
          <p:cNvPicPr preferRelativeResize="0"/>
          <p:nvPr/>
        </p:nvPicPr>
        <p:blipFill>
          <a:blip r:embed="rId3">
            <a:alphaModFix/>
          </a:blip>
          <a:stretch>
            <a:fillRect/>
          </a:stretch>
        </p:blipFill>
        <p:spPr>
          <a:xfrm>
            <a:off x="5742000" y="2130550"/>
            <a:ext cx="709600" cy="798300"/>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1" name="Shape 1621"/>
        <p:cNvGrpSpPr/>
        <p:nvPr/>
      </p:nvGrpSpPr>
      <p:grpSpPr>
        <a:xfrm>
          <a:off x="0" y="0"/>
          <a:ext cx="0" cy="0"/>
          <a:chOff x="0" y="0"/>
          <a:chExt cx="0" cy="0"/>
        </a:xfrm>
      </p:grpSpPr>
      <p:sp>
        <p:nvSpPr>
          <p:cNvPr id="1622" name="Google Shape;1622;p101"/>
          <p:cNvSpPr/>
          <p:nvPr/>
        </p:nvSpPr>
        <p:spPr>
          <a:xfrm flipH="1">
            <a:off x="719525" y="1985750"/>
            <a:ext cx="11005500" cy="3364500"/>
          </a:xfrm>
          <a:prstGeom prst="roundRect">
            <a:avLst>
              <a:gd fmla="val 7732" name="adj"/>
            </a:avLst>
          </a:prstGeom>
          <a:solidFill>
            <a:schemeClr val="lt2"/>
          </a:solidFill>
          <a:ln cap="flat" cmpd="sng" w="76200">
            <a:solidFill>
              <a:srgbClr val="4B0550"/>
            </a:solidFill>
            <a:prstDash val="solid"/>
            <a:round/>
            <a:headEnd len="sm" w="sm" type="none"/>
            <a:tailEnd len="sm" w="sm" type="none"/>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23" name="Google Shape;1623;p101"/>
          <p:cNvSpPr/>
          <p:nvPr/>
        </p:nvSpPr>
        <p:spPr>
          <a:xfrm flipH="1">
            <a:off x="9541292" y="2150517"/>
            <a:ext cx="2051100" cy="3035100"/>
          </a:xfrm>
          <a:prstGeom prst="roundRect">
            <a:avLst>
              <a:gd fmla="val 8878"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24" name="Google Shape;1624;p101"/>
          <p:cNvSpPr/>
          <p:nvPr/>
        </p:nvSpPr>
        <p:spPr>
          <a:xfrm flipH="1">
            <a:off x="7382108" y="2150517"/>
            <a:ext cx="2051100" cy="3035100"/>
          </a:xfrm>
          <a:prstGeom prst="roundRect">
            <a:avLst>
              <a:gd fmla="val 8878"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25" name="Google Shape;1625;p101"/>
          <p:cNvSpPr/>
          <p:nvPr/>
        </p:nvSpPr>
        <p:spPr>
          <a:xfrm flipH="1">
            <a:off x="5222925" y="2150517"/>
            <a:ext cx="2051100" cy="3035100"/>
          </a:xfrm>
          <a:prstGeom prst="roundRect">
            <a:avLst>
              <a:gd fmla="val 8878"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26" name="Google Shape;1626;p101"/>
          <p:cNvSpPr/>
          <p:nvPr/>
        </p:nvSpPr>
        <p:spPr>
          <a:xfrm flipH="1">
            <a:off x="3063742" y="2150517"/>
            <a:ext cx="2051100" cy="3035100"/>
          </a:xfrm>
          <a:prstGeom prst="roundRect">
            <a:avLst>
              <a:gd fmla="val 8878"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27" name="Google Shape;1627;p101"/>
          <p:cNvSpPr/>
          <p:nvPr/>
        </p:nvSpPr>
        <p:spPr>
          <a:xfrm flipH="1">
            <a:off x="904558" y="2150517"/>
            <a:ext cx="2051100" cy="3035100"/>
          </a:xfrm>
          <a:prstGeom prst="roundRect">
            <a:avLst>
              <a:gd fmla="val 8878" name="adj"/>
            </a:avLst>
          </a:prstGeom>
          <a:solidFill>
            <a:srgbClr val="733279"/>
          </a:solidFill>
          <a:ln>
            <a:noFill/>
          </a:ln>
        </p:spPr>
        <p:txBody>
          <a:bodyPr anchorCtr="0" anchor="ctr" bIns="60950" lIns="60950" spcFirstLastPara="1" rIns="60950" wrap="square" tIns="60950">
            <a:noAutofit/>
          </a:bodyPr>
          <a:lstStyle/>
          <a:p>
            <a:pPr indent="0" lvl="0" marL="0" rtl="0" algn="ctr">
              <a:spcBef>
                <a:spcPts val="0"/>
              </a:spcBef>
              <a:spcAft>
                <a:spcPts val="0"/>
              </a:spcAft>
              <a:buNone/>
            </a:pPr>
            <a:r>
              <a:t/>
            </a:r>
            <a:endParaRPr sz="900"/>
          </a:p>
        </p:txBody>
      </p:sp>
      <p:sp>
        <p:nvSpPr>
          <p:cNvPr id="1628" name="Google Shape;1628;p101"/>
          <p:cNvSpPr txBox="1"/>
          <p:nvPr/>
        </p:nvSpPr>
        <p:spPr>
          <a:xfrm flipH="1">
            <a:off x="4063925" y="1333717"/>
            <a:ext cx="7661100" cy="382200"/>
          </a:xfrm>
          <a:prstGeom prst="rect">
            <a:avLst/>
          </a:prstGeom>
          <a:noFill/>
          <a:ln>
            <a:noFill/>
          </a:ln>
        </p:spPr>
        <p:txBody>
          <a:bodyPr anchorCtr="0" anchor="t" bIns="0" lIns="0" spcFirstLastPara="1" rIns="0" wrap="square" tIns="12700">
            <a:spAutoFit/>
          </a:bodyPr>
          <a:lstStyle/>
          <a:p>
            <a:pPr indent="0" lvl="0" marL="12700" marR="266700" rtl="1" algn="r">
              <a:lnSpc>
                <a:spcPct val="100000"/>
              </a:lnSpc>
              <a:spcBef>
                <a:spcPts val="0"/>
              </a:spcBef>
              <a:spcAft>
                <a:spcPts val="0"/>
              </a:spcAft>
              <a:buNone/>
            </a:pPr>
            <a:r>
              <a:rPr b="1" lang="en-US" sz="2400">
                <a:solidFill>
                  <a:srgbClr val="4B0550"/>
                </a:solidFill>
                <a:latin typeface="Optimistic Text"/>
                <a:ea typeface="Optimistic Text"/>
                <a:cs typeface="Optimistic Text"/>
                <a:sym typeface="Optimistic Text"/>
              </a:rPr>
              <a:t>إليك كيف يمكنك اتخاذ خطوات عملية ابتداءً من اليوم</a:t>
            </a:r>
            <a:endParaRPr b="1" sz="2400">
              <a:solidFill>
                <a:srgbClr val="4B0550"/>
              </a:solidFill>
              <a:latin typeface="Optimistic Text"/>
              <a:ea typeface="Optimistic Text"/>
              <a:cs typeface="Optimistic Text"/>
              <a:sym typeface="Optimistic Text"/>
            </a:endParaRPr>
          </a:p>
        </p:txBody>
      </p:sp>
      <p:sp>
        <p:nvSpPr>
          <p:cNvPr id="1629" name="Google Shape;1629;p101"/>
          <p:cNvSpPr txBox="1"/>
          <p:nvPr/>
        </p:nvSpPr>
        <p:spPr>
          <a:xfrm flipH="1">
            <a:off x="9845958" y="3189467"/>
            <a:ext cx="15501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التعلّم</a:t>
            </a:r>
            <a:endParaRPr b="1" sz="1200">
              <a:solidFill>
                <a:schemeClr val="lt2"/>
              </a:solidFill>
              <a:latin typeface="Optimistic Text"/>
              <a:ea typeface="Optimistic Text"/>
              <a:cs typeface="Optimistic Text"/>
              <a:sym typeface="Optimistic Text"/>
            </a:endParaRPr>
          </a:p>
        </p:txBody>
      </p:sp>
      <p:sp>
        <p:nvSpPr>
          <p:cNvPr id="1630" name="Google Shape;1630;p101"/>
          <p:cNvSpPr txBox="1"/>
          <p:nvPr/>
        </p:nvSpPr>
        <p:spPr>
          <a:xfrm flipH="1">
            <a:off x="9799142" y="3418068"/>
            <a:ext cx="1596900" cy="9234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استمر في استكشاف أدوات الذكاء الاصطناعي بأمان وابق فضولي. جرّب تطبيقات جديدة، ولكن استخدم دائمًا طريقة التحقق للتأكد من أمانها!</a:t>
            </a:r>
            <a:endParaRPr sz="1200">
              <a:solidFill>
                <a:schemeClr val="lt2"/>
              </a:solidFill>
              <a:latin typeface="Optimistic Text"/>
              <a:ea typeface="Optimistic Text"/>
              <a:cs typeface="Optimistic Text"/>
              <a:sym typeface="Optimistic Text"/>
            </a:endParaRPr>
          </a:p>
        </p:txBody>
      </p:sp>
      <p:sp>
        <p:nvSpPr>
          <p:cNvPr id="1631" name="Google Shape;1631;p101"/>
          <p:cNvSpPr txBox="1"/>
          <p:nvPr/>
        </p:nvSpPr>
        <p:spPr>
          <a:xfrm flipH="1">
            <a:off x="7689599" y="3189467"/>
            <a:ext cx="15501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الإبداع</a:t>
            </a:r>
            <a:endParaRPr b="1" sz="1200">
              <a:solidFill>
                <a:schemeClr val="lt2"/>
              </a:solidFill>
              <a:latin typeface="Optimistic Text"/>
              <a:ea typeface="Optimistic Text"/>
              <a:cs typeface="Optimistic Text"/>
              <a:sym typeface="Optimistic Text"/>
            </a:endParaRPr>
          </a:p>
        </p:txBody>
      </p:sp>
      <p:sp>
        <p:nvSpPr>
          <p:cNvPr id="1632" name="Google Shape;1632;p101"/>
          <p:cNvSpPr txBox="1"/>
          <p:nvPr/>
        </p:nvSpPr>
        <p:spPr>
          <a:xfrm flipH="1">
            <a:off x="7642783" y="3418068"/>
            <a:ext cx="1596900" cy="5541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استخدم الذكاء الاصطناعي لسرد قصص من الشرق الأوسط تعكس ثقافتك وبلدك</a:t>
            </a:r>
            <a:endParaRPr sz="1200">
              <a:solidFill>
                <a:schemeClr val="lt2"/>
              </a:solidFill>
              <a:latin typeface="Optimistic Text"/>
              <a:ea typeface="Optimistic Text"/>
              <a:cs typeface="Optimistic Text"/>
              <a:sym typeface="Optimistic Text"/>
            </a:endParaRPr>
          </a:p>
        </p:txBody>
      </p:sp>
      <p:sp>
        <p:nvSpPr>
          <p:cNvPr id="1633" name="Google Shape;1633;p101"/>
          <p:cNvSpPr txBox="1"/>
          <p:nvPr/>
        </p:nvSpPr>
        <p:spPr>
          <a:xfrm flipH="1">
            <a:off x="5533233" y="3189467"/>
            <a:ext cx="15501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الحماية</a:t>
            </a:r>
            <a:endParaRPr b="1" sz="1200">
              <a:solidFill>
                <a:schemeClr val="lt2"/>
              </a:solidFill>
              <a:latin typeface="Optimistic Text"/>
              <a:ea typeface="Optimistic Text"/>
              <a:cs typeface="Optimistic Text"/>
              <a:sym typeface="Optimistic Text"/>
            </a:endParaRPr>
          </a:p>
        </p:txBody>
      </p:sp>
      <p:sp>
        <p:nvSpPr>
          <p:cNvPr id="1634" name="Google Shape;1634;p101"/>
          <p:cNvSpPr txBox="1"/>
          <p:nvPr/>
        </p:nvSpPr>
        <p:spPr>
          <a:xfrm flipH="1">
            <a:off x="5486417" y="3418068"/>
            <a:ext cx="1596900" cy="3693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ساعد اصدقائك على البقاء آمنين على الإنترنت</a:t>
            </a:r>
            <a:endParaRPr sz="1200">
              <a:solidFill>
                <a:schemeClr val="lt2"/>
              </a:solidFill>
              <a:latin typeface="Optimistic Text"/>
              <a:ea typeface="Optimistic Text"/>
              <a:cs typeface="Optimistic Text"/>
              <a:sym typeface="Optimistic Text"/>
            </a:endParaRPr>
          </a:p>
        </p:txBody>
      </p:sp>
      <p:sp>
        <p:nvSpPr>
          <p:cNvPr id="1635" name="Google Shape;1635;p101"/>
          <p:cNvSpPr txBox="1"/>
          <p:nvPr/>
        </p:nvSpPr>
        <p:spPr>
          <a:xfrm flipH="1">
            <a:off x="3376866" y="3189467"/>
            <a:ext cx="15501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الابتكار</a:t>
            </a:r>
            <a:endParaRPr b="1" sz="1200">
              <a:solidFill>
                <a:schemeClr val="lt2"/>
              </a:solidFill>
              <a:latin typeface="Optimistic Text"/>
              <a:ea typeface="Optimistic Text"/>
              <a:cs typeface="Optimistic Text"/>
              <a:sym typeface="Optimistic Text"/>
            </a:endParaRPr>
          </a:p>
        </p:txBody>
      </p:sp>
      <p:sp>
        <p:nvSpPr>
          <p:cNvPr id="1636" name="Google Shape;1636;p101"/>
          <p:cNvSpPr txBox="1"/>
          <p:nvPr/>
        </p:nvSpPr>
        <p:spPr>
          <a:xfrm flipH="1">
            <a:off x="3330050" y="3418068"/>
            <a:ext cx="1596900" cy="12930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فكر في حلول قائمة على الذكاء الاصطناعي للتحديات الإقليمية – من مبادرات المدن الذكية في الإمارات إلى أهداف الطاقة المتجددة في السعودية، وإلى احتياجات الأردن للحفاظ على المياه</a:t>
            </a:r>
            <a:endParaRPr sz="1200">
              <a:solidFill>
                <a:schemeClr val="lt2"/>
              </a:solidFill>
              <a:latin typeface="Optimistic Text"/>
              <a:ea typeface="Optimistic Text"/>
              <a:cs typeface="Optimistic Text"/>
              <a:sym typeface="Optimistic Text"/>
            </a:endParaRPr>
          </a:p>
        </p:txBody>
      </p:sp>
      <p:sp>
        <p:nvSpPr>
          <p:cNvPr id="1637" name="Google Shape;1637;p101"/>
          <p:cNvSpPr txBox="1"/>
          <p:nvPr/>
        </p:nvSpPr>
        <p:spPr>
          <a:xfrm flipH="1">
            <a:off x="1239157" y="3189467"/>
            <a:ext cx="1550100" cy="1848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القيادة</a:t>
            </a:r>
            <a:endParaRPr b="1" sz="1200">
              <a:solidFill>
                <a:schemeClr val="lt2"/>
              </a:solidFill>
              <a:latin typeface="Optimistic Text"/>
              <a:ea typeface="Optimistic Text"/>
              <a:cs typeface="Optimistic Text"/>
              <a:sym typeface="Optimistic Text"/>
            </a:endParaRPr>
          </a:p>
        </p:txBody>
      </p:sp>
      <p:sp>
        <p:nvSpPr>
          <p:cNvPr id="1638" name="Google Shape;1638;p101"/>
          <p:cNvSpPr txBox="1"/>
          <p:nvPr/>
        </p:nvSpPr>
        <p:spPr>
          <a:xfrm flipH="1">
            <a:off x="1192341" y="3418068"/>
            <a:ext cx="1596900" cy="554100"/>
          </a:xfrm>
          <a:prstGeom prst="rect">
            <a:avLst/>
          </a:prstGeom>
          <a:noFill/>
          <a:ln>
            <a:noFill/>
          </a:ln>
        </p:spPr>
        <p:txBody>
          <a:bodyPr anchorCtr="0" anchor="t" bIns="0" lIns="0" spcFirstLastPara="1" rIns="0" wrap="square" tIns="0">
            <a:spAutoFit/>
          </a:bodyPr>
          <a:lstStyle/>
          <a:p>
            <a:pPr indent="0" lvl="0" marL="0" marR="0" rtl="1" algn="r">
              <a:lnSpc>
                <a:spcPct val="100000"/>
              </a:lnSpc>
              <a:spcBef>
                <a:spcPts val="100"/>
              </a:spcBef>
              <a:spcAft>
                <a:spcPts val="0"/>
              </a:spcAft>
              <a:buNone/>
            </a:pPr>
            <a:r>
              <a:rPr lang="en-US" sz="1200">
                <a:solidFill>
                  <a:schemeClr val="lt2"/>
                </a:solidFill>
                <a:latin typeface="Optimistic Text"/>
                <a:ea typeface="Optimistic Text"/>
                <a:cs typeface="Optimistic Text"/>
                <a:sym typeface="Optimistic Text"/>
              </a:rPr>
              <a:t>كن جزءًا من جيل الذكاء الاصطناعي في الشرق الأوسط</a:t>
            </a:r>
            <a:endParaRPr sz="1200">
              <a:solidFill>
                <a:schemeClr val="lt2"/>
              </a:solidFill>
              <a:latin typeface="Optimistic Text"/>
              <a:ea typeface="Optimistic Text"/>
              <a:cs typeface="Optimistic Text"/>
              <a:sym typeface="Optimistic Text"/>
            </a:endParaRPr>
          </a:p>
        </p:txBody>
      </p:sp>
      <p:sp>
        <p:nvSpPr>
          <p:cNvPr id="1639" name="Google Shape;1639;p101"/>
          <p:cNvSpPr txBox="1"/>
          <p:nvPr/>
        </p:nvSpPr>
        <p:spPr>
          <a:xfrm>
            <a:off x="469400" y="466733"/>
            <a:ext cx="1874700" cy="2067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US" sz="600">
                <a:solidFill>
                  <a:srgbClr val="4B0550"/>
                </a:solidFill>
                <a:latin typeface="Optimistic Display"/>
                <a:ea typeface="Optimistic Display"/>
                <a:cs typeface="Optimistic Display"/>
                <a:sym typeface="Optimistic Display"/>
              </a:rPr>
              <a:t>AI &amp; YOUR FUTURE</a:t>
            </a:r>
            <a:endParaRPr b="1" sz="600">
              <a:solidFill>
                <a:srgbClr val="4B0550"/>
              </a:solidFill>
              <a:latin typeface="Optimistic Display"/>
              <a:ea typeface="Optimistic Display"/>
              <a:cs typeface="Optimistic Display"/>
              <a:sym typeface="Optimistic Display"/>
            </a:endParaRPr>
          </a:p>
        </p:txBody>
      </p:sp>
      <p:pic>
        <p:nvPicPr>
          <p:cNvPr id="1640" name="Google Shape;1640;p101" title="Asset 90.png"/>
          <p:cNvPicPr preferRelativeResize="0"/>
          <p:nvPr/>
        </p:nvPicPr>
        <p:blipFill>
          <a:blip r:embed="rId3">
            <a:alphaModFix/>
          </a:blip>
          <a:stretch>
            <a:fillRect/>
          </a:stretch>
        </p:blipFill>
        <p:spPr>
          <a:xfrm>
            <a:off x="8895043" y="2627549"/>
            <a:ext cx="344633" cy="344633"/>
          </a:xfrm>
          <a:prstGeom prst="rect">
            <a:avLst/>
          </a:prstGeom>
          <a:noFill/>
          <a:ln>
            <a:noFill/>
          </a:ln>
        </p:spPr>
      </p:pic>
      <p:pic>
        <p:nvPicPr>
          <p:cNvPr id="1641" name="Google Shape;1641;p101" title="Asset 91.png"/>
          <p:cNvPicPr preferRelativeResize="0"/>
          <p:nvPr/>
        </p:nvPicPr>
        <p:blipFill>
          <a:blip r:embed="rId4">
            <a:alphaModFix/>
          </a:blip>
          <a:stretch>
            <a:fillRect/>
          </a:stretch>
        </p:blipFill>
        <p:spPr>
          <a:xfrm>
            <a:off x="4617289" y="2606458"/>
            <a:ext cx="344634" cy="386812"/>
          </a:xfrm>
          <a:prstGeom prst="rect">
            <a:avLst/>
          </a:prstGeom>
          <a:noFill/>
          <a:ln>
            <a:noFill/>
          </a:ln>
        </p:spPr>
      </p:pic>
      <p:pic>
        <p:nvPicPr>
          <p:cNvPr id="1642" name="Google Shape;1642;p101" title="Asset 92.png"/>
          <p:cNvPicPr preferRelativeResize="0"/>
          <p:nvPr/>
        </p:nvPicPr>
        <p:blipFill>
          <a:blip r:embed="rId5">
            <a:alphaModFix/>
          </a:blip>
          <a:stretch>
            <a:fillRect/>
          </a:stretch>
        </p:blipFill>
        <p:spPr>
          <a:xfrm>
            <a:off x="11051425" y="2635667"/>
            <a:ext cx="344633" cy="328393"/>
          </a:xfrm>
          <a:prstGeom prst="rect">
            <a:avLst/>
          </a:prstGeom>
          <a:noFill/>
          <a:ln>
            <a:noFill/>
          </a:ln>
        </p:spPr>
      </p:pic>
      <p:pic>
        <p:nvPicPr>
          <p:cNvPr id="1643" name="Google Shape;1643;p101" title="Asset 62.png"/>
          <p:cNvPicPr preferRelativeResize="0"/>
          <p:nvPr/>
        </p:nvPicPr>
        <p:blipFill>
          <a:blip r:embed="rId6">
            <a:alphaModFix/>
          </a:blip>
          <a:stretch>
            <a:fillRect/>
          </a:stretch>
        </p:blipFill>
        <p:spPr>
          <a:xfrm>
            <a:off x="2433461" y="2613823"/>
            <a:ext cx="372078" cy="372078"/>
          </a:xfrm>
          <a:prstGeom prst="rect">
            <a:avLst/>
          </a:prstGeom>
          <a:noFill/>
          <a:ln>
            <a:noFill/>
          </a:ln>
        </p:spPr>
      </p:pic>
      <p:pic>
        <p:nvPicPr>
          <p:cNvPr id="1644" name="Google Shape;1644;p101" title="Asset 61.png"/>
          <p:cNvPicPr preferRelativeResize="0"/>
          <p:nvPr/>
        </p:nvPicPr>
        <p:blipFill>
          <a:blip r:embed="rId7">
            <a:alphaModFix/>
          </a:blip>
          <a:stretch>
            <a:fillRect/>
          </a:stretch>
        </p:blipFill>
        <p:spPr>
          <a:xfrm>
            <a:off x="6773667" y="2612522"/>
            <a:ext cx="309631" cy="374680"/>
          </a:xfrm>
          <a:prstGeom prst="rect">
            <a:avLst/>
          </a:prstGeom>
          <a:noFill/>
          <a:ln>
            <a:noFill/>
          </a:ln>
        </p:spPr>
      </p:pic>
      <p:sp>
        <p:nvSpPr>
          <p:cNvPr id="1645" name="Google Shape;1645;p101"/>
          <p:cNvSpPr txBox="1"/>
          <p:nvPr/>
        </p:nvSpPr>
        <p:spPr>
          <a:xfrm>
            <a:off x="6400550" y="5443725"/>
            <a:ext cx="5324400" cy="184800"/>
          </a:xfrm>
          <a:prstGeom prst="rect">
            <a:avLst/>
          </a:prstGeom>
          <a:noFill/>
          <a:ln>
            <a:noFill/>
          </a:ln>
        </p:spPr>
        <p:txBody>
          <a:bodyPr anchorCtr="0" anchor="t" bIns="0" lIns="0" spcFirstLastPara="1" rIns="0" wrap="square" tIns="0">
            <a:spAutoFit/>
          </a:bodyPr>
          <a:lstStyle/>
          <a:p>
            <a:pPr indent="0" lvl="0" marL="0" marR="5080" rtl="1" algn="r">
              <a:lnSpc>
                <a:spcPct val="100000"/>
              </a:lnSpc>
              <a:spcBef>
                <a:spcPts val="0"/>
              </a:spcBef>
              <a:spcAft>
                <a:spcPts val="0"/>
              </a:spcAft>
              <a:buNone/>
            </a:pPr>
            <a:r>
              <a:rPr b="1" lang="en-US" sz="1200">
                <a:solidFill>
                  <a:schemeClr val="lt2"/>
                </a:solidFill>
                <a:latin typeface="Optimistic Text"/>
                <a:ea typeface="Optimistic Text"/>
                <a:cs typeface="Optimistic Text"/>
                <a:sym typeface="Optimistic Text"/>
              </a:rPr>
              <a:t>ما التغيير الذي ترغب في قيادته باستخدام الذكاء الاصطناعي؟</a:t>
            </a:r>
            <a:endParaRPr b="1" sz="1200">
              <a:solidFill>
                <a:schemeClr val="lt2"/>
              </a:solidFill>
              <a:latin typeface="Optimistic Text"/>
              <a:ea typeface="Optimistic Text"/>
              <a:cs typeface="Optimistic Text"/>
              <a:sym typeface="Optimistic Text"/>
            </a:endParaRPr>
          </a:p>
        </p:txBody>
      </p:sp>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9" name="Shape 1649"/>
        <p:cNvGrpSpPr/>
        <p:nvPr/>
      </p:nvGrpSpPr>
      <p:grpSpPr>
        <a:xfrm>
          <a:off x="0" y="0"/>
          <a:ext cx="0" cy="0"/>
          <a:chOff x="0" y="0"/>
          <a:chExt cx="0" cy="0"/>
        </a:xfrm>
      </p:grpSpPr>
      <p:pic>
        <p:nvPicPr>
          <p:cNvPr id="1650" name="Google Shape;1650;p102" title="Middle E Asset 08.png"/>
          <p:cNvPicPr preferRelativeResize="0"/>
          <p:nvPr/>
        </p:nvPicPr>
        <p:blipFill rotWithShape="1">
          <a:blip r:embed="rId3">
            <a:alphaModFix/>
          </a:blip>
          <a:srcRect b="9506" l="1235" r="0" t="23876"/>
          <a:stretch/>
        </p:blipFill>
        <p:spPr>
          <a:xfrm>
            <a:off x="0" y="0"/>
            <a:ext cx="8131601" cy="6857999"/>
          </a:xfrm>
          <a:prstGeom prst="rect">
            <a:avLst/>
          </a:prstGeom>
          <a:noFill/>
          <a:ln>
            <a:noFill/>
          </a:ln>
        </p:spPr>
      </p:pic>
      <p:sp>
        <p:nvSpPr>
          <p:cNvPr id="1651" name="Google Shape;1651;p102"/>
          <p:cNvSpPr txBox="1"/>
          <p:nvPr/>
        </p:nvSpPr>
        <p:spPr>
          <a:xfrm>
            <a:off x="6134625" y="2023275"/>
            <a:ext cx="5655900" cy="1651200"/>
          </a:xfrm>
          <a:prstGeom prst="rect">
            <a:avLst/>
          </a:prstGeom>
          <a:noFill/>
          <a:ln>
            <a:noFill/>
          </a:ln>
        </p:spPr>
        <p:txBody>
          <a:bodyPr anchorCtr="0" anchor="t" bIns="0" lIns="0" spcFirstLastPara="1" rIns="0" wrap="square" tIns="0">
            <a:spAutoFit/>
          </a:bodyPr>
          <a:lstStyle/>
          <a:p>
            <a:pPr indent="0" lvl="0" marL="0" rtl="1"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الخاتمة</a:t>
            </a:r>
            <a:endParaRPr b="1" sz="3600">
              <a:solidFill>
                <a:srgbClr val="FFFFFF"/>
              </a:solidFill>
              <a:latin typeface="Optimistic Display"/>
              <a:ea typeface="Optimistic Display"/>
              <a:cs typeface="Optimistic Display"/>
              <a:sym typeface="Optimistic Display"/>
            </a:endParaRPr>
          </a:p>
          <a:p>
            <a:pPr indent="0" lvl="0" marL="0" rtl="1"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والخطوات</a:t>
            </a:r>
            <a:endParaRPr b="1" sz="3600">
              <a:solidFill>
                <a:srgbClr val="FFFFFF"/>
              </a:solidFill>
              <a:latin typeface="Optimistic Display"/>
              <a:ea typeface="Optimistic Display"/>
              <a:cs typeface="Optimistic Display"/>
              <a:sym typeface="Optimistic Display"/>
            </a:endParaRPr>
          </a:p>
          <a:p>
            <a:pPr indent="0" lvl="0" marL="0" rtl="1" algn="r">
              <a:lnSpc>
                <a:spcPct val="74500"/>
              </a:lnSpc>
              <a:spcBef>
                <a:spcPts val="0"/>
              </a:spcBef>
              <a:spcAft>
                <a:spcPts val="0"/>
              </a:spcAft>
              <a:buNone/>
            </a:pPr>
            <a:r>
              <a:rPr b="1" lang="en-US" sz="3600">
                <a:solidFill>
                  <a:srgbClr val="FFFFFF"/>
                </a:solidFill>
                <a:latin typeface="Optimistic Display"/>
                <a:ea typeface="Optimistic Display"/>
                <a:cs typeface="Optimistic Display"/>
                <a:sym typeface="Optimistic Display"/>
              </a:rPr>
              <a:t> المستقبلية</a:t>
            </a:r>
            <a:endParaRPr b="1" sz="3600">
              <a:solidFill>
                <a:srgbClr val="95D1F1"/>
              </a:solidFill>
              <a:latin typeface="Optimistic Display"/>
              <a:ea typeface="Optimistic Display"/>
              <a:cs typeface="Optimistic Display"/>
              <a:sym typeface="Optimistic Display"/>
            </a:endParaRPr>
          </a:p>
          <a:p>
            <a:pPr indent="0" lvl="0" marL="0" rtl="1" algn="r">
              <a:lnSpc>
                <a:spcPct val="74500"/>
              </a:lnSpc>
              <a:spcBef>
                <a:spcPts val="0"/>
              </a:spcBef>
              <a:spcAft>
                <a:spcPts val="0"/>
              </a:spcAft>
              <a:buNone/>
            </a:pPr>
            <a:r>
              <a:t/>
            </a:r>
            <a:endParaRPr b="1" sz="3600">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5" name="Shape 1655"/>
        <p:cNvGrpSpPr/>
        <p:nvPr/>
      </p:nvGrpSpPr>
      <p:grpSpPr>
        <a:xfrm>
          <a:off x="0" y="0"/>
          <a:ext cx="0" cy="0"/>
          <a:chOff x="0" y="0"/>
          <a:chExt cx="0" cy="0"/>
        </a:xfrm>
      </p:grpSpPr>
      <p:sp>
        <p:nvSpPr>
          <p:cNvPr id="1656" name="Google Shape;1656;p103"/>
          <p:cNvSpPr/>
          <p:nvPr/>
        </p:nvSpPr>
        <p:spPr>
          <a:xfrm>
            <a:off x="2326033" y="4260592"/>
            <a:ext cx="4317900" cy="13950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57" name="Google Shape;1657;p103"/>
          <p:cNvSpPr/>
          <p:nvPr/>
        </p:nvSpPr>
        <p:spPr>
          <a:xfrm>
            <a:off x="2326033" y="2441642"/>
            <a:ext cx="4317900" cy="15885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58" name="Google Shape;1658;p103"/>
          <p:cNvSpPr/>
          <p:nvPr/>
        </p:nvSpPr>
        <p:spPr>
          <a:xfrm>
            <a:off x="2326033" y="1144292"/>
            <a:ext cx="4317900" cy="10365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59" name="Google Shape;1659;p103"/>
          <p:cNvSpPr txBox="1"/>
          <p:nvPr/>
        </p:nvSpPr>
        <p:spPr>
          <a:xfrm flipH="1">
            <a:off x="7665033" y="1333717"/>
            <a:ext cx="3597000" cy="1721400"/>
          </a:xfrm>
          <a:prstGeom prst="rect">
            <a:avLst/>
          </a:prstGeom>
          <a:noFill/>
          <a:ln>
            <a:noFill/>
          </a:ln>
        </p:spPr>
        <p:txBody>
          <a:bodyPr anchorCtr="0" anchor="t" bIns="0" lIns="0" spcFirstLastPara="1" rIns="0" wrap="square" tIns="12700">
            <a:spAutoFit/>
          </a:bodyPr>
          <a:lstStyle/>
          <a:p>
            <a:pPr indent="0" lvl="0" marL="12700" marR="266700" rtl="1" algn="r">
              <a:lnSpc>
                <a:spcPct val="100000"/>
              </a:lnSpc>
              <a:spcBef>
                <a:spcPts val="0"/>
              </a:spcBef>
              <a:spcAft>
                <a:spcPts val="0"/>
              </a:spcAft>
              <a:buNone/>
            </a:pPr>
            <a:r>
              <a:rPr b="1" lang="en-US" sz="3700">
                <a:solidFill>
                  <a:srgbClr val="4B0550"/>
                </a:solidFill>
                <a:latin typeface="Optimistic Text"/>
                <a:ea typeface="Optimistic Text"/>
                <a:cs typeface="Optimistic Text"/>
                <a:sym typeface="Optimistic Text"/>
              </a:rPr>
              <a:t>فحص سريع للمعرفة – أرنا ما تعرفو</a:t>
            </a:r>
            <a:endParaRPr b="1" sz="3700">
              <a:solidFill>
                <a:srgbClr val="4B0550"/>
              </a:solidFill>
              <a:latin typeface="Optimistic Text"/>
              <a:ea typeface="Optimistic Text"/>
              <a:cs typeface="Optimistic Text"/>
              <a:sym typeface="Optimistic Text"/>
            </a:endParaRPr>
          </a:p>
        </p:txBody>
      </p:sp>
      <p:sp>
        <p:nvSpPr>
          <p:cNvPr id="1660" name="Google Shape;1660;p103"/>
          <p:cNvSpPr/>
          <p:nvPr/>
        </p:nvSpPr>
        <p:spPr>
          <a:xfrm>
            <a:off x="2224433" y="1042692"/>
            <a:ext cx="4317900" cy="10365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61" name="Google Shape;1661;p103"/>
          <p:cNvSpPr/>
          <p:nvPr/>
        </p:nvSpPr>
        <p:spPr>
          <a:xfrm flipH="1">
            <a:off x="6030618" y="1236754"/>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62" name="Google Shape;1662;p103"/>
          <p:cNvSpPr txBox="1"/>
          <p:nvPr/>
        </p:nvSpPr>
        <p:spPr>
          <a:xfrm flipH="1">
            <a:off x="6114662" y="1285767"/>
            <a:ext cx="1809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1</a:t>
            </a:r>
            <a:endParaRPr b="1" sz="1400">
              <a:solidFill>
                <a:schemeClr val="lt2"/>
              </a:solidFill>
              <a:latin typeface="Optimistic Text"/>
              <a:ea typeface="Optimistic Text"/>
              <a:cs typeface="Optimistic Text"/>
              <a:sym typeface="Optimistic Text"/>
            </a:endParaRPr>
          </a:p>
        </p:txBody>
      </p:sp>
      <p:sp>
        <p:nvSpPr>
          <p:cNvPr id="1663" name="Google Shape;1663;p103"/>
          <p:cNvSpPr txBox="1"/>
          <p:nvPr/>
        </p:nvSpPr>
        <p:spPr>
          <a:xfrm flipH="1">
            <a:off x="4017269" y="1173362"/>
            <a:ext cx="1913400" cy="590700"/>
          </a:xfrm>
          <a:prstGeom prst="rect">
            <a:avLst/>
          </a:prstGeom>
          <a:noFill/>
          <a:ln>
            <a:noFill/>
          </a:ln>
        </p:spPr>
        <p:txBody>
          <a:bodyPr anchorCtr="0" anchor="t" bIns="0" lIns="0" spcFirstLastPara="1" rIns="0" wrap="square" tIns="23475">
            <a:spAutoFit/>
          </a:bodyPr>
          <a:lstStyle/>
          <a:p>
            <a:pPr indent="0" lvl="0" marL="12700" marR="0" rtl="1" algn="r">
              <a:lnSpc>
                <a:spcPct val="100000"/>
              </a:lnSpc>
              <a:spcBef>
                <a:spcPts val="100"/>
              </a:spcBef>
              <a:spcAft>
                <a:spcPts val="0"/>
              </a:spcAft>
              <a:buNone/>
            </a:pPr>
            <a:r>
              <a:rPr b="1" lang="en-US" sz="1200">
                <a:solidFill>
                  <a:srgbClr val="4B0550"/>
                </a:solidFill>
                <a:latin typeface="Optimistic Text"/>
                <a:ea typeface="Optimistic Text"/>
                <a:cs typeface="Optimistic Text"/>
                <a:sym typeface="Optimistic Text"/>
              </a:rPr>
              <a:t>صح أم خطأ:</a:t>
            </a:r>
            <a:endParaRPr b="1" sz="1200">
              <a:solidFill>
                <a:srgbClr val="4B0550"/>
              </a:solidFill>
              <a:latin typeface="Optimistic Text"/>
              <a:ea typeface="Optimistic Text"/>
              <a:cs typeface="Optimistic Text"/>
              <a:sym typeface="Optimistic Text"/>
            </a:endParaRPr>
          </a:p>
          <a:p>
            <a:pPr indent="0" lvl="0" marL="1270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 كل المحتوى المُنشأ بالذكاء الاصطناعي هو طبعاً مزيّف</a:t>
            </a:r>
            <a:endParaRPr sz="1200">
              <a:solidFill>
                <a:srgbClr val="4B0550"/>
              </a:solidFill>
              <a:latin typeface="Optimistic Text"/>
              <a:ea typeface="Optimistic Text"/>
              <a:cs typeface="Optimistic Text"/>
              <a:sym typeface="Optimistic Text"/>
            </a:endParaRPr>
          </a:p>
        </p:txBody>
      </p:sp>
      <p:sp>
        <p:nvSpPr>
          <p:cNvPr id="1664" name="Google Shape;1664;p103"/>
          <p:cNvSpPr/>
          <p:nvPr/>
        </p:nvSpPr>
        <p:spPr>
          <a:xfrm>
            <a:off x="2224433" y="2340042"/>
            <a:ext cx="4317900" cy="15885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65" name="Google Shape;1665;p103"/>
          <p:cNvSpPr/>
          <p:nvPr/>
        </p:nvSpPr>
        <p:spPr>
          <a:xfrm flipH="1">
            <a:off x="6030618" y="2536729"/>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66" name="Google Shape;1666;p103"/>
          <p:cNvSpPr txBox="1"/>
          <p:nvPr/>
        </p:nvSpPr>
        <p:spPr>
          <a:xfrm flipH="1">
            <a:off x="6081214" y="2595092"/>
            <a:ext cx="2478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2</a:t>
            </a:r>
            <a:endParaRPr b="1" sz="1400">
              <a:solidFill>
                <a:schemeClr val="lt2"/>
              </a:solidFill>
              <a:latin typeface="Optimistic Text"/>
              <a:ea typeface="Optimistic Text"/>
              <a:cs typeface="Optimistic Text"/>
              <a:sym typeface="Optimistic Text"/>
            </a:endParaRPr>
          </a:p>
        </p:txBody>
      </p:sp>
      <p:sp>
        <p:nvSpPr>
          <p:cNvPr id="1667" name="Google Shape;1667;p103"/>
          <p:cNvSpPr txBox="1"/>
          <p:nvPr/>
        </p:nvSpPr>
        <p:spPr>
          <a:xfrm flipH="1">
            <a:off x="3583332" y="2467192"/>
            <a:ext cx="2248500" cy="12930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اختيار من متعدّد: </a:t>
            </a:r>
            <a:endParaRPr b="1"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هي أفضل طريقة للتحقق مما إذا كانت معلومات الذكاء الاصطناعي صحيحة؟</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 تصدّق صديقك</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ب استخدم طريقة التحقق</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ج فقط ثق بالتطبيق</a:t>
            </a:r>
            <a:endParaRPr sz="1200">
              <a:solidFill>
                <a:srgbClr val="4B0550"/>
              </a:solidFill>
              <a:latin typeface="Optimistic Text"/>
              <a:ea typeface="Optimistic Text"/>
              <a:cs typeface="Optimistic Text"/>
              <a:sym typeface="Optimistic Text"/>
            </a:endParaRPr>
          </a:p>
        </p:txBody>
      </p:sp>
      <p:sp>
        <p:nvSpPr>
          <p:cNvPr id="1668" name="Google Shape;1668;p103"/>
          <p:cNvSpPr/>
          <p:nvPr/>
        </p:nvSpPr>
        <p:spPr>
          <a:xfrm>
            <a:off x="2224433" y="4158992"/>
            <a:ext cx="4317900" cy="13950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69" name="Google Shape;1669;p103"/>
          <p:cNvSpPr/>
          <p:nvPr/>
        </p:nvSpPr>
        <p:spPr>
          <a:xfrm flipH="1">
            <a:off x="6030618" y="4249129"/>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70" name="Google Shape;1670;p103"/>
          <p:cNvSpPr txBox="1"/>
          <p:nvPr/>
        </p:nvSpPr>
        <p:spPr>
          <a:xfrm flipH="1">
            <a:off x="6074689" y="4307492"/>
            <a:ext cx="2478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3</a:t>
            </a:r>
            <a:endParaRPr b="1" sz="1400">
              <a:solidFill>
                <a:schemeClr val="lt2"/>
              </a:solidFill>
              <a:latin typeface="Optimistic Text"/>
              <a:ea typeface="Optimistic Text"/>
              <a:cs typeface="Optimistic Text"/>
              <a:sym typeface="Optimistic Text"/>
            </a:endParaRPr>
          </a:p>
        </p:txBody>
      </p:sp>
      <p:sp>
        <p:nvSpPr>
          <p:cNvPr id="1671" name="Google Shape;1671;p103"/>
          <p:cNvSpPr txBox="1"/>
          <p:nvPr/>
        </p:nvSpPr>
        <p:spPr>
          <a:xfrm flipH="1">
            <a:off x="2855369" y="4198834"/>
            <a:ext cx="3075300" cy="590700"/>
          </a:xfrm>
          <a:prstGeom prst="rect">
            <a:avLst/>
          </a:prstGeom>
          <a:noFill/>
          <a:ln>
            <a:noFill/>
          </a:ln>
        </p:spPr>
        <p:txBody>
          <a:bodyPr anchorCtr="0" anchor="t" bIns="0" lIns="0" spcFirstLastPara="1" rIns="0" wrap="square" tIns="23475">
            <a:spAutoFit/>
          </a:bodyPr>
          <a:lstStyle/>
          <a:p>
            <a:pPr indent="0" lvl="0" marL="12700" marR="0" rtl="1" algn="r">
              <a:lnSpc>
                <a:spcPct val="100000"/>
              </a:lnSpc>
              <a:spcBef>
                <a:spcPts val="100"/>
              </a:spcBef>
              <a:spcAft>
                <a:spcPts val="0"/>
              </a:spcAft>
              <a:buNone/>
            </a:pPr>
            <a:r>
              <a:rPr b="1" lang="en-US" sz="1200">
                <a:solidFill>
                  <a:srgbClr val="4B0550"/>
                </a:solidFill>
                <a:latin typeface="Optimistic Text"/>
                <a:ea typeface="Optimistic Text"/>
                <a:cs typeface="Optimistic Text"/>
                <a:sym typeface="Optimistic Text"/>
              </a:rPr>
              <a:t>سيناريو: </a:t>
            </a:r>
            <a:endParaRPr b="1" sz="1200">
              <a:solidFill>
                <a:srgbClr val="4B0550"/>
              </a:solidFill>
              <a:latin typeface="Optimistic Text"/>
              <a:ea typeface="Optimistic Text"/>
              <a:cs typeface="Optimistic Text"/>
              <a:sym typeface="Optimistic Text"/>
            </a:endParaRPr>
          </a:p>
          <a:p>
            <a:pPr indent="0" lvl="0" marL="1270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يريك صديقك "أخبارًا" تم إنشاؤها بواسطة الذكاء الاصطناعي وتبدو مزيفة. ماذا تفعل؟</a:t>
            </a:r>
            <a:endParaRPr sz="1200">
              <a:solidFill>
                <a:srgbClr val="4B0550"/>
              </a:solidFill>
              <a:latin typeface="Optimistic Text"/>
              <a:ea typeface="Optimistic Text"/>
              <a:cs typeface="Optimistic Text"/>
              <a:sym typeface="Optimistic Text"/>
            </a:endParaRPr>
          </a:p>
        </p:txBody>
      </p:sp>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5" name="Shape 1675"/>
        <p:cNvGrpSpPr/>
        <p:nvPr/>
      </p:nvGrpSpPr>
      <p:grpSpPr>
        <a:xfrm>
          <a:off x="0" y="0"/>
          <a:ext cx="0" cy="0"/>
          <a:chOff x="0" y="0"/>
          <a:chExt cx="0" cy="0"/>
        </a:xfrm>
      </p:grpSpPr>
      <p:sp>
        <p:nvSpPr>
          <p:cNvPr id="1676" name="Google Shape;1676;p104"/>
          <p:cNvSpPr/>
          <p:nvPr/>
        </p:nvSpPr>
        <p:spPr>
          <a:xfrm>
            <a:off x="2326033" y="4260592"/>
            <a:ext cx="4317900" cy="13950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77" name="Google Shape;1677;p104"/>
          <p:cNvSpPr/>
          <p:nvPr/>
        </p:nvSpPr>
        <p:spPr>
          <a:xfrm>
            <a:off x="2326033" y="2441642"/>
            <a:ext cx="4317900" cy="15885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78" name="Google Shape;1678;p104"/>
          <p:cNvSpPr/>
          <p:nvPr/>
        </p:nvSpPr>
        <p:spPr>
          <a:xfrm>
            <a:off x="2326033" y="1144292"/>
            <a:ext cx="4317900" cy="10365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79" name="Google Shape;1679;p104"/>
          <p:cNvSpPr txBox="1"/>
          <p:nvPr/>
        </p:nvSpPr>
        <p:spPr>
          <a:xfrm flipH="1">
            <a:off x="7665033" y="1333717"/>
            <a:ext cx="3597000" cy="1721400"/>
          </a:xfrm>
          <a:prstGeom prst="rect">
            <a:avLst/>
          </a:prstGeom>
          <a:noFill/>
          <a:ln>
            <a:noFill/>
          </a:ln>
        </p:spPr>
        <p:txBody>
          <a:bodyPr anchorCtr="0" anchor="t" bIns="0" lIns="0" spcFirstLastPara="1" rIns="0" wrap="square" tIns="12700">
            <a:spAutoFit/>
          </a:bodyPr>
          <a:lstStyle/>
          <a:p>
            <a:pPr indent="0" lvl="0" marL="12700" marR="266700" rtl="1" algn="r">
              <a:lnSpc>
                <a:spcPct val="100000"/>
              </a:lnSpc>
              <a:spcBef>
                <a:spcPts val="0"/>
              </a:spcBef>
              <a:spcAft>
                <a:spcPts val="0"/>
              </a:spcAft>
              <a:buNone/>
            </a:pPr>
            <a:r>
              <a:rPr b="1" lang="en-US" sz="3700">
                <a:solidFill>
                  <a:srgbClr val="4B0550"/>
                </a:solidFill>
                <a:latin typeface="Optimistic Text"/>
                <a:ea typeface="Optimistic Text"/>
                <a:cs typeface="Optimistic Text"/>
                <a:sym typeface="Optimistic Text"/>
              </a:rPr>
              <a:t>فحص سريع للمعرفة – أرنا ما تعرفو</a:t>
            </a:r>
            <a:endParaRPr b="1" sz="3700">
              <a:solidFill>
                <a:srgbClr val="4B0550"/>
              </a:solidFill>
              <a:latin typeface="Optimistic Text"/>
              <a:ea typeface="Optimistic Text"/>
              <a:cs typeface="Optimistic Text"/>
              <a:sym typeface="Optimistic Text"/>
            </a:endParaRPr>
          </a:p>
        </p:txBody>
      </p:sp>
      <p:sp>
        <p:nvSpPr>
          <p:cNvPr id="1680" name="Google Shape;1680;p104"/>
          <p:cNvSpPr/>
          <p:nvPr/>
        </p:nvSpPr>
        <p:spPr>
          <a:xfrm>
            <a:off x="2224433" y="1042692"/>
            <a:ext cx="4317900" cy="10365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81" name="Google Shape;1681;p104"/>
          <p:cNvSpPr/>
          <p:nvPr/>
        </p:nvSpPr>
        <p:spPr>
          <a:xfrm flipH="1">
            <a:off x="6030618" y="1236754"/>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82" name="Google Shape;1682;p104"/>
          <p:cNvSpPr txBox="1"/>
          <p:nvPr/>
        </p:nvSpPr>
        <p:spPr>
          <a:xfrm flipH="1">
            <a:off x="6114662" y="1285767"/>
            <a:ext cx="1809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1</a:t>
            </a:r>
            <a:endParaRPr b="1" sz="1400">
              <a:solidFill>
                <a:schemeClr val="lt2"/>
              </a:solidFill>
              <a:latin typeface="Optimistic Text"/>
              <a:ea typeface="Optimistic Text"/>
              <a:cs typeface="Optimistic Text"/>
              <a:sym typeface="Optimistic Text"/>
            </a:endParaRPr>
          </a:p>
        </p:txBody>
      </p:sp>
      <p:sp>
        <p:nvSpPr>
          <p:cNvPr id="1683" name="Google Shape;1683;p104"/>
          <p:cNvSpPr txBox="1"/>
          <p:nvPr/>
        </p:nvSpPr>
        <p:spPr>
          <a:xfrm flipH="1">
            <a:off x="4017269" y="1173362"/>
            <a:ext cx="1913400" cy="590700"/>
          </a:xfrm>
          <a:prstGeom prst="rect">
            <a:avLst/>
          </a:prstGeom>
          <a:noFill/>
          <a:ln>
            <a:noFill/>
          </a:ln>
        </p:spPr>
        <p:txBody>
          <a:bodyPr anchorCtr="0" anchor="t" bIns="0" lIns="0" spcFirstLastPara="1" rIns="0" wrap="square" tIns="23475">
            <a:spAutoFit/>
          </a:bodyPr>
          <a:lstStyle/>
          <a:p>
            <a:pPr indent="0" lvl="0" marL="12700" marR="0" rtl="1" algn="r">
              <a:lnSpc>
                <a:spcPct val="100000"/>
              </a:lnSpc>
              <a:spcBef>
                <a:spcPts val="100"/>
              </a:spcBef>
              <a:spcAft>
                <a:spcPts val="0"/>
              </a:spcAft>
              <a:buNone/>
            </a:pPr>
            <a:r>
              <a:rPr b="1" lang="en-US" sz="1200">
                <a:solidFill>
                  <a:srgbClr val="4B0550"/>
                </a:solidFill>
                <a:latin typeface="Optimistic Text"/>
                <a:ea typeface="Optimistic Text"/>
                <a:cs typeface="Optimistic Text"/>
                <a:sym typeface="Optimistic Text"/>
              </a:rPr>
              <a:t>صح أم خطأ:</a:t>
            </a:r>
            <a:endParaRPr b="1" sz="1200">
              <a:solidFill>
                <a:srgbClr val="4B0550"/>
              </a:solidFill>
              <a:latin typeface="Optimistic Text"/>
              <a:ea typeface="Optimistic Text"/>
              <a:cs typeface="Optimistic Text"/>
              <a:sym typeface="Optimistic Text"/>
            </a:endParaRPr>
          </a:p>
          <a:p>
            <a:pPr indent="0" lvl="0" marL="1270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 كل المحتوى المُنشأ بالذكاء الاصطناعي هو طبعاً مزيّف</a:t>
            </a:r>
            <a:endParaRPr sz="1200">
              <a:solidFill>
                <a:srgbClr val="4B0550"/>
              </a:solidFill>
              <a:latin typeface="Optimistic Text"/>
              <a:ea typeface="Optimistic Text"/>
              <a:cs typeface="Optimistic Text"/>
              <a:sym typeface="Optimistic Text"/>
            </a:endParaRPr>
          </a:p>
        </p:txBody>
      </p:sp>
      <p:sp>
        <p:nvSpPr>
          <p:cNvPr id="1684" name="Google Shape;1684;p104"/>
          <p:cNvSpPr/>
          <p:nvPr/>
        </p:nvSpPr>
        <p:spPr>
          <a:xfrm>
            <a:off x="2224433" y="2340042"/>
            <a:ext cx="4317900" cy="15885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85" name="Google Shape;1685;p104"/>
          <p:cNvSpPr/>
          <p:nvPr/>
        </p:nvSpPr>
        <p:spPr>
          <a:xfrm flipH="1">
            <a:off x="6030618" y="2536729"/>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86" name="Google Shape;1686;p104"/>
          <p:cNvSpPr txBox="1"/>
          <p:nvPr/>
        </p:nvSpPr>
        <p:spPr>
          <a:xfrm flipH="1">
            <a:off x="6081214" y="2595092"/>
            <a:ext cx="2478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2</a:t>
            </a:r>
            <a:endParaRPr b="1" sz="1400">
              <a:solidFill>
                <a:schemeClr val="lt2"/>
              </a:solidFill>
              <a:latin typeface="Optimistic Text"/>
              <a:ea typeface="Optimistic Text"/>
              <a:cs typeface="Optimistic Text"/>
              <a:sym typeface="Optimistic Text"/>
            </a:endParaRPr>
          </a:p>
        </p:txBody>
      </p:sp>
      <p:sp>
        <p:nvSpPr>
          <p:cNvPr id="1687" name="Google Shape;1687;p104"/>
          <p:cNvSpPr txBox="1"/>
          <p:nvPr/>
        </p:nvSpPr>
        <p:spPr>
          <a:xfrm flipH="1">
            <a:off x="3583332" y="2467192"/>
            <a:ext cx="2248500" cy="12930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اختيار من متعدّد: </a:t>
            </a:r>
            <a:endParaRPr b="1"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هي أفضل طريقة للتحقق مما إذا كانت معلومات الذكاء الاصطناعي صحيحة؟</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 تصدّق صديقك</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ب استخدم طريقة التحقق</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ج فقط ثق بالتطبيق</a:t>
            </a:r>
            <a:endParaRPr sz="1200">
              <a:solidFill>
                <a:srgbClr val="4B0550"/>
              </a:solidFill>
              <a:latin typeface="Optimistic Text"/>
              <a:ea typeface="Optimistic Text"/>
              <a:cs typeface="Optimistic Text"/>
              <a:sym typeface="Optimistic Text"/>
            </a:endParaRPr>
          </a:p>
        </p:txBody>
      </p:sp>
      <p:sp>
        <p:nvSpPr>
          <p:cNvPr id="1688" name="Google Shape;1688;p104"/>
          <p:cNvSpPr/>
          <p:nvPr/>
        </p:nvSpPr>
        <p:spPr>
          <a:xfrm>
            <a:off x="2224433" y="4158992"/>
            <a:ext cx="4317900" cy="13950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89" name="Google Shape;1689;p104"/>
          <p:cNvSpPr/>
          <p:nvPr/>
        </p:nvSpPr>
        <p:spPr>
          <a:xfrm flipH="1">
            <a:off x="6030618" y="4249129"/>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90" name="Google Shape;1690;p104"/>
          <p:cNvSpPr txBox="1"/>
          <p:nvPr/>
        </p:nvSpPr>
        <p:spPr>
          <a:xfrm flipH="1">
            <a:off x="6074689" y="4307492"/>
            <a:ext cx="2478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3</a:t>
            </a:r>
            <a:endParaRPr b="1" sz="1400">
              <a:solidFill>
                <a:schemeClr val="lt2"/>
              </a:solidFill>
              <a:latin typeface="Optimistic Text"/>
              <a:ea typeface="Optimistic Text"/>
              <a:cs typeface="Optimistic Text"/>
              <a:sym typeface="Optimistic Text"/>
            </a:endParaRPr>
          </a:p>
        </p:txBody>
      </p:sp>
      <p:sp>
        <p:nvSpPr>
          <p:cNvPr id="1691" name="Google Shape;1691;p104"/>
          <p:cNvSpPr txBox="1"/>
          <p:nvPr/>
        </p:nvSpPr>
        <p:spPr>
          <a:xfrm flipH="1">
            <a:off x="2855369" y="4198834"/>
            <a:ext cx="3075300" cy="590700"/>
          </a:xfrm>
          <a:prstGeom prst="rect">
            <a:avLst/>
          </a:prstGeom>
          <a:noFill/>
          <a:ln>
            <a:noFill/>
          </a:ln>
        </p:spPr>
        <p:txBody>
          <a:bodyPr anchorCtr="0" anchor="t" bIns="0" lIns="0" spcFirstLastPara="1" rIns="0" wrap="square" tIns="23475">
            <a:spAutoFit/>
          </a:bodyPr>
          <a:lstStyle/>
          <a:p>
            <a:pPr indent="0" lvl="0" marL="12700" marR="0" rtl="1" algn="r">
              <a:lnSpc>
                <a:spcPct val="100000"/>
              </a:lnSpc>
              <a:spcBef>
                <a:spcPts val="100"/>
              </a:spcBef>
              <a:spcAft>
                <a:spcPts val="0"/>
              </a:spcAft>
              <a:buNone/>
            </a:pPr>
            <a:r>
              <a:rPr b="1" lang="en-US" sz="1200">
                <a:solidFill>
                  <a:srgbClr val="4B0550"/>
                </a:solidFill>
                <a:latin typeface="Optimistic Text"/>
                <a:ea typeface="Optimistic Text"/>
                <a:cs typeface="Optimistic Text"/>
                <a:sym typeface="Optimistic Text"/>
              </a:rPr>
              <a:t>سيناريو: </a:t>
            </a:r>
            <a:endParaRPr b="1" sz="1200">
              <a:solidFill>
                <a:srgbClr val="4B0550"/>
              </a:solidFill>
              <a:latin typeface="Optimistic Text"/>
              <a:ea typeface="Optimistic Text"/>
              <a:cs typeface="Optimistic Text"/>
              <a:sym typeface="Optimistic Text"/>
            </a:endParaRPr>
          </a:p>
          <a:p>
            <a:pPr indent="0" lvl="0" marL="1270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يريك صديقك "أخبارًا" تم إنشاؤها بواسطة الذكاء الاصطناعي وتبدو مزيفة. ماذا تفعل؟</a:t>
            </a:r>
            <a:endParaRPr sz="1200">
              <a:solidFill>
                <a:srgbClr val="4B0550"/>
              </a:solidFill>
              <a:latin typeface="Optimistic Text"/>
              <a:ea typeface="Optimistic Text"/>
              <a:cs typeface="Optimistic Text"/>
              <a:sym typeface="Optimistic Text"/>
            </a:endParaRPr>
          </a:p>
        </p:txBody>
      </p:sp>
      <p:sp>
        <p:nvSpPr>
          <p:cNvPr id="1692" name="Google Shape;1692;p104"/>
          <p:cNvSpPr/>
          <p:nvPr/>
        </p:nvSpPr>
        <p:spPr>
          <a:xfrm>
            <a:off x="2340825" y="1590010"/>
            <a:ext cx="1410000" cy="376800"/>
          </a:xfrm>
          <a:prstGeom prst="roundRect">
            <a:avLst>
              <a:gd fmla="val 7200" name="adj"/>
            </a:avLst>
          </a:prstGeom>
          <a:solidFill>
            <a:srgbClr val="733279"/>
          </a:solidFill>
          <a:ln>
            <a:noFill/>
          </a:ln>
        </p:spPr>
        <p:txBody>
          <a:bodyPr anchorCtr="0" anchor="ctr" bIns="102525" lIns="102525" spcFirstLastPara="1" rIns="102525" wrap="square" tIns="102525">
            <a:noAutofit/>
          </a:bodyPr>
          <a:lstStyle/>
          <a:p>
            <a:pPr indent="0" lvl="0" marL="0" rtl="0" algn="ctr">
              <a:spcBef>
                <a:spcPts val="0"/>
              </a:spcBef>
              <a:spcAft>
                <a:spcPts val="0"/>
              </a:spcAft>
              <a:buNone/>
            </a:pPr>
            <a:r>
              <a:t/>
            </a:r>
            <a:endParaRPr sz="1570"/>
          </a:p>
        </p:txBody>
      </p:sp>
      <p:sp>
        <p:nvSpPr>
          <p:cNvPr id="1693" name="Google Shape;1693;p104"/>
          <p:cNvSpPr txBox="1"/>
          <p:nvPr/>
        </p:nvSpPr>
        <p:spPr>
          <a:xfrm>
            <a:off x="2678129" y="1661553"/>
            <a:ext cx="735600" cy="233700"/>
          </a:xfrm>
          <a:prstGeom prst="rect">
            <a:avLst/>
          </a:prstGeom>
          <a:noFill/>
          <a:ln>
            <a:noFill/>
          </a:ln>
        </p:spPr>
        <p:txBody>
          <a:bodyPr anchorCtr="0" anchor="t" bIns="0" lIns="0" spcFirstLastPara="1" rIns="0" wrap="square" tIns="26350">
            <a:spAutoFit/>
          </a:bodyPr>
          <a:lstStyle/>
          <a:p>
            <a:pPr indent="0" lvl="0" marL="14242" rtl="1" algn="ctr">
              <a:lnSpc>
                <a:spcPct val="100000"/>
              </a:lnSpc>
              <a:spcBef>
                <a:spcPts val="0"/>
              </a:spcBef>
              <a:spcAft>
                <a:spcPts val="0"/>
              </a:spcAft>
              <a:buNone/>
            </a:pPr>
            <a:r>
              <a:rPr b="1" lang="en-US" sz="1346">
                <a:solidFill>
                  <a:srgbClr val="FFFFFF"/>
                </a:solidFill>
                <a:latin typeface="Optimistic Text"/>
                <a:ea typeface="Optimistic Text"/>
                <a:cs typeface="Optimistic Text"/>
                <a:sym typeface="Optimistic Text"/>
              </a:rPr>
              <a:t>خطأ</a:t>
            </a:r>
            <a:endParaRPr b="1" sz="1346">
              <a:solidFill>
                <a:srgbClr val="FFFFFF"/>
              </a:solidFill>
              <a:latin typeface="Optimistic Text"/>
              <a:ea typeface="Optimistic Text"/>
              <a:cs typeface="Optimistic Text"/>
              <a:sym typeface="Optimistic Text"/>
            </a:endParaRPr>
          </a:p>
        </p:txBody>
      </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7" name="Shape 1697"/>
        <p:cNvGrpSpPr/>
        <p:nvPr/>
      </p:nvGrpSpPr>
      <p:grpSpPr>
        <a:xfrm>
          <a:off x="0" y="0"/>
          <a:ext cx="0" cy="0"/>
          <a:chOff x="0" y="0"/>
          <a:chExt cx="0" cy="0"/>
        </a:xfrm>
      </p:grpSpPr>
      <p:sp>
        <p:nvSpPr>
          <p:cNvPr id="1698" name="Google Shape;1698;p105"/>
          <p:cNvSpPr/>
          <p:nvPr/>
        </p:nvSpPr>
        <p:spPr>
          <a:xfrm>
            <a:off x="2326033" y="4260592"/>
            <a:ext cx="4317900" cy="13950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699" name="Google Shape;1699;p105"/>
          <p:cNvSpPr/>
          <p:nvPr/>
        </p:nvSpPr>
        <p:spPr>
          <a:xfrm>
            <a:off x="2326033" y="2441642"/>
            <a:ext cx="4317900" cy="15885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00" name="Google Shape;1700;p105"/>
          <p:cNvSpPr/>
          <p:nvPr/>
        </p:nvSpPr>
        <p:spPr>
          <a:xfrm>
            <a:off x="2326033" y="1144292"/>
            <a:ext cx="4317900" cy="10365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01" name="Google Shape;1701;p105"/>
          <p:cNvSpPr txBox="1"/>
          <p:nvPr/>
        </p:nvSpPr>
        <p:spPr>
          <a:xfrm flipH="1">
            <a:off x="7665033" y="1333717"/>
            <a:ext cx="3597000" cy="1721400"/>
          </a:xfrm>
          <a:prstGeom prst="rect">
            <a:avLst/>
          </a:prstGeom>
          <a:noFill/>
          <a:ln>
            <a:noFill/>
          </a:ln>
        </p:spPr>
        <p:txBody>
          <a:bodyPr anchorCtr="0" anchor="t" bIns="0" lIns="0" spcFirstLastPara="1" rIns="0" wrap="square" tIns="12700">
            <a:spAutoFit/>
          </a:bodyPr>
          <a:lstStyle/>
          <a:p>
            <a:pPr indent="0" lvl="0" marL="12700" marR="266700" rtl="1" algn="r">
              <a:lnSpc>
                <a:spcPct val="100000"/>
              </a:lnSpc>
              <a:spcBef>
                <a:spcPts val="0"/>
              </a:spcBef>
              <a:spcAft>
                <a:spcPts val="0"/>
              </a:spcAft>
              <a:buNone/>
            </a:pPr>
            <a:r>
              <a:rPr b="1" lang="en-US" sz="3700">
                <a:solidFill>
                  <a:srgbClr val="4B0550"/>
                </a:solidFill>
                <a:latin typeface="Optimistic Text"/>
                <a:ea typeface="Optimistic Text"/>
                <a:cs typeface="Optimistic Text"/>
                <a:sym typeface="Optimistic Text"/>
              </a:rPr>
              <a:t>فحص سريع للمعرفة – أرنا ما تعرفو</a:t>
            </a:r>
            <a:endParaRPr b="1" sz="3700">
              <a:solidFill>
                <a:srgbClr val="4B0550"/>
              </a:solidFill>
              <a:latin typeface="Optimistic Text"/>
              <a:ea typeface="Optimistic Text"/>
              <a:cs typeface="Optimistic Text"/>
              <a:sym typeface="Optimistic Text"/>
            </a:endParaRPr>
          </a:p>
        </p:txBody>
      </p:sp>
      <p:sp>
        <p:nvSpPr>
          <p:cNvPr id="1702" name="Google Shape;1702;p105"/>
          <p:cNvSpPr/>
          <p:nvPr/>
        </p:nvSpPr>
        <p:spPr>
          <a:xfrm>
            <a:off x="2224433" y="1042692"/>
            <a:ext cx="4317900" cy="10365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03" name="Google Shape;1703;p105"/>
          <p:cNvSpPr/>
          <p:nvPr/>
        </p:nvSpPr>
        <p:spPr>
          <a:xfrm flipH="1">
            <a:off x="6030618" y="1236754"/>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04" name="Google Shape;1704;p105"/>
          <p:cNvSpPr txBox="1"/>
          <p:nvPr/>
        </p:nvSpPr>
        <p:spPr>
          <a:xfrm flipH="1">
            <a:off x="6114662" y="1285767"/>
            <a:ext cx="1809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1</a:t>
            </a:r>
            <a:endParaRPr b="1" sz="1400">
              <a:solidFill>
                <a:schemeClr val="lt2"/>
              </a:solidFill>
              <a:latin typeface="Optimistic Text"/>
              <a:ea typeface="Optimistic Text"/>
              <a:cs typeface="Optimistic Text"/>
              <a:sym typeface="Optimistic Text"/>
            </a:endParaRPr>
          </a:p>
        </p:txBody>
      </p:sp>
      <p:sp>
        <p:nvSpPr>
          <p:cNvPr id="1705" name="Google Shape;1705;p105"/>
          <p:cNvSpPr txBox="1"/>
          <p:nvPr/>
        </p:nvSpPr>
        <p:spPr>
          <a:xfrm flipH="1">
            <a:off x="4017269" y="1173362"/>
            <a:ext cx="1913400" cy="590700"/>
          </a:xfrm>
          <a:prstGeom prst="rect">
            <a:avLst/>
          </a:prstGeom>
          <a:noFill/>
          <a:ln>
            <a:noFill/>
          </a:ln>
        </p:spPr>
        <p:txBody>
          <a:bodyPr anchorCtr="0" anchor="t" bIns="0" lIns="0" spcFirstLastPara="1" rIns="0" wrap="square" tIns="23475">
            <a:spAutoFit/>
          </a:bodyPr>
          <a:lstStyle/>
          <a:p>
            <a:pPr indent="0" lvl="0" marL="12700" marR="0" rtl="1" algn="r">
              <a:lnSpc>
                <a:spcPct val="100000"/>
              </a:lnSpc>
              <a:spcBef>
                <a:spcPts val="100"/>
              </a:spcBef>
              <a:spcAft>
                <a:spcPts val="0"/>
              </a:spcAft>
              <a:buNone/>
            </a:pPr>
            <a:r>
              <a:rPr b="1" lang="en-US" sz="1200">
                <a:solidFill>
                  <a:srgbClr val="4B0550"/>
                </a:solidFill>
                <a:latin typeface="Optimistic Text"/>
                <a:ea typeface="Optimistic Text"/>
                <a:cs typeface="Optimistic Text"/>
                <a:sym typeface="Optimistic Text"/>
              </a:rPr>
              <a:t>صح أم خطأ:</a:t>
            </a:r>
            <a:endParaRPr b="1" sz="1200">
              <a:solidFill>
                <a:srgbClr val="4B0550"/>
              </a:solidFill>
              <a:latin typeface="Optimistic Text"/>
              <a:ea typeface="Optimistic Text"/>
              <a:cs typeface="Optimistic Text"/>
              <a:sym typeface="Optimistic Text"/>
            </a:endParaRPr>
          </a:p>
          <a:p>
            <a:pPr indent="0" lvl="0" marL="1270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 كل المحتوى المُنشأ بالذكاء الاصطناعي هو طبعاً مزيّف</a:t>
            </a:r>
            <a:endParaRPr sz="1200">
              <a:solidFill>
                <a:srgbClr val="4B0550"/>
              </a:solidFill>
              <a:latin typeface="Optimistic Text"/>
              <a:ea typeface="Optimistic Text"/>
              <a:cs typeface="Optimistic Text"/>
              <a:sym typeface="Optimistic Text"/>
            </a:endParaRPr>
          </a:p>
        </p:txBody>
      </p:sp>
      <p:sp>
        <p:nvSpPr>
          <p:cNvPr id="1706" name="Google Shape;1706;p105"/>
          <p:cNvSpPr/>
          <p:nvPr/>
        </p:nvSpPr>
        <p:spPr>
          <a:xfrm>
            <a:off x="2224433" y="2340042"/>
            <a:ext cx="4317900" cy="15885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07" name="Google Shape;1707;p105"/>
          <p:cNvSpPr/>
          <p:nvPr/>
        </p:nvSpPr>
        <p:spPr>
          <a:xfrm flipH="1">
            <a:off x="6030618" y="2536729"/>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08" name="Google Shape;1708;p105"/>
          <p:cNvSpPr txBox="1"/>
          <p:nvPr/>
        </p:nvSpPr>
        <p:spPr>
          <a:xfrm flipH="1">
            <a:off x="6081214" y="2595092"/>
            <a:ext cx="2478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2</a:t>
            </a:r>
            <a:endParaRPr b="1" sz="1400">
              <a:solidFill>
                <a:schemeClr val="lt2"/>
              </a:solidFill>
              <a:latin typeface="Optimistic Text"/>
              <a:ea typeface="Optimistic Text"/>
              <a:cs typeface="Optimistic Text"/>
              <a:sym typeface="Optimistic Text"/>
            </a:endParaRPr>
          </a:p>
        </p:txBody>
      </p:sp>
      <p:sp>
        <p:nvSpPr>
          <p:cNvPr id="1709" name="Google Shape;1709;p105"/>
          <p:cNvSpPr txBox="1"/>
          <p:nvPr/>
        </p:nvSpPr>
        <p:spPr>
          <a:xfrm flipH="1">
            <a:off x="3583332" y="2467192"/>
            <a:ext cx="2248500" cy="12930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اختيار من متعدّد: </a:t>
            </a:r>
            <a:endParaRPr b="1"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هي أفضل طريقة للتحقق مما إذا كانت معلومات الذكاء الاصطناعي صحيحة؟</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 تصدّق صديقك</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ب استخدم طريقة التحقق</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ج فقط ثق بالتطبيق</a:t>
            </a:r>
            <a:endParaRPr sz="1200">
              <a:solidFill>
                <a:srgbClr val="4B0550"/>
              </a:solidFill>
              <a:latin typeface="Optimistic Text"/>
              <a:ea typeface="Optimistic Text"/>
              <a:cs typeface="Optimistic Text"/>
              <a:sym typeface="Optimistic Text"/>
            </a:endParaRPr>
          </a:p>
        </p:txBody>
      </p:sp>
      <p:sp>
        <p:nvSpPr>
          <p:cNvPr id="1710" name="Google Shape;1710;p105"/>
          <p:cNvSpPr/>
          <p:nvPr/>
        </p:nvSpPr>
        <p:spPr>
          <a:xfrm>
            <a:off x="2224433" y="4158992"/>
            <a:ext cx="4317900" cy="13950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11" name="Google Shape;1711;p105"/>
          <p:cNvSpPr/>
          <p:nvPr/>
        </p:nvSpPr>
        <p:spPr>
          <a:xfrm flipH="1">
            <a:off x="6030618" y="4249129"/>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12" name="Google Shape;1712;p105"/>
          <p:cNvSpPr txBox="1"/>
          <p:nvPr/>
        </p:nvSpPr>
        <p:spPr>
          <a:xfrm flipH="1">
            <a:off x="6074689" y="4307492"/>
            <a:ext cx="2478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3</a:t>
            </a:r>
            <a:endParaRPr b="1" sz="1400">
              <a:solidFill>
                <a:schemeClr val="lt2"/>
              </a:solidFill>
              <a:latin typeface="Optimistic Text"/>
              <a:ea typeface="Optimistic Text"/>
              <a:cs typeface="Optimistic Text"/>
              <a:sym typeface="Optimistic Text"/>
            </a:endParaRPr>
          </a:p>
        </p:txBody>
      </p:sp>
      <p:sp>
        <p:nvSpPr>
          <p:cNvPr id="1713" name="Google Shape;1713;p105"/>
          <p:cNvSpPr txBox="1"/>
          <p:nvPr/>
        </p:nvSpPr>
        <p:spPr>
          <a:xfrm flipH="1">
            <a:off x="2855369" y="4198834"/>
            <a:ext cx="3075300" cy="590700"/>
          </a:xfrm>
          <a:prstGeom prst="rect">
            <a:avLst/>
          </a:prstGeom>
          <a:noFill/>
          <a:ln>
            <a:noFill/>
          </a:ln>
        </p:spPr>
        <p:txBody>
          <a:bodyPr anchorCtr="0" anchor="t" bIns="0" lIns="0" spcFirstLastPara="1" rIns="0" wrap="square" tIns="23475">
            <a:spAutoFit/>
          </a:bodyPr>
          <a:lstStyle/>
          <a:p>
            <a:pPr indent="0" lvl="0" marL="12700" marR="0" rtl="1" algn="r">
              <a:lnSpc>
                <a:spcPct val="100000"/>
              </a:lnSpc>
              <a:spcBef>
                <a:spcPts val="100"/>
              </a:spcBef>
              <a:spcAft>
                <a:spcPts val="0"/>
              </a:spcAft>
              <a:buNone/>
            </a:pPr>
            <a:r>
              <a:rPr b="1" lang="en-US" sz="1200">
                <a:solidFill>
                  <a:srgbClr val="4B0550"/>
                </a:solidFill>
                <a:latin typeface="Optimistic Text"/>
                <a:ea typeface="Optimistic Text"/>
                <a:cs typeface="Optimistic Text"/>
                <a:sym typeface="Optimistic Text"/>
              </a:rPr>
              <a:t>سيناريو: </a:t>
            </a:r>
            <a:endParaRPr b="1" sz="1200">
              <a:solidFill>
                <a:srgbClr val="4B0550"/>
              </a:solidFill>
              <a:latin typeface="Optimistic Text"/>
              <a:ea typeface="Optimistic Text"/>
              <a:cs typeface="Optimistic Text"/>
              <a:sym typeface="Optimistic Text"/>
            </a:endParaRPr>
          </a:p>
          <a:p>
            <a:pPr indent="0" lvl="0" marL="1270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يريك صديقك "أخبارًا" تم إنشاؤها بواسطة الذكاء الاصطناعي وتبدو مزيفة. ماذا تفعل؟</a:t>
            </a:r>
            <a:endParaRPr sz="1200">
              <a:solidFill>
                <a:srgbClr val="4B0550"/>
              </a:solidFill>
              <a:latin typeface="Optimistic Text"/>
              <a:ea typeface="Optimistic Text"/>
              <a:cs typeface="Optimistic Text"/>
              <a:sym typeface="Optimistic Text"/>
            </a:endParaRPr>
          </a:p>
        </p:txBody>
      </p:sp>
      <p:sp>
        <p:nvSpPr>
          <p:cNvPr id="1714" name="Google Shape;1714;p105"/>
          <p:cNvSpPr/>
          <p:nvPr/>
        </p:nvSpPr>
        <p:spPr>
          <a:xfrm>
            <a:off x="2340825" y="1590010"/>
            <a:ext cx="1410000" cy="376800"/>
          </a:xfrm>
          <a:prstGeom prst="roundRect">
            <a:avLst>
              <a:gd fmla="val 7200" name="adj"/>
            </a:avLst>
          </a:prstGeom>
          <a:solidFill>
            <a:srgbClr val="733279"/>
          </a:solidFill>
          <a:ln>
            <a:noFill/>
          </a:ln>
        </p:spPr>
        <p:txBody>
          <a:bodyPr anchorCtr="0" anchor="ctr" bIns="102525" lIns="102525" spcFirstLastPara="1" rIns="102525" wrap="square" tIns="102525">
            <a:noAutofit/>
          </a:bodyPr>
          <a:lstStyle/>
          <a:p>
            <a:pPr indent="0" lvl="0" marL="0" rtl="0" algn="ctr">
              <a:spcBef>
                <a:spcPts val="0"/>
              </a:spcBef>
              <a:spcAft>
                <a:spcPts val="0"/>
              </a:spcAft>
              <a:buNone/>
            </a:pPr>
            <a:r>
              <a:t/>
            </a:r>
            <a:endParaRPr sz="1570"/>
          </a:p>
        </p:txBody>
      </p:sp>
      <p:sp>
        <p:nvSpPr>
          <p:cNvPr id="1715" name="Google Shape;1715;p105"/>
          <p:cNvSpPr txBox="1"/>
          <p:nvPr/>
        </p:nvSpPr>
        <p:spPr>
          <a:xfrm>
            <a:off x="2678129" y="1661553"/>
            <a:ext cx="735600" cy="233700"/>
          </a:xfrm>
          <a:prstGeom prst="rect">
            <a:avLst/>
          </a:prstGeom>
          <a:noFill/>
          <a:ln>
            <a:noFill/>
          </a:ln>
        </p:spPr>
        <p:txBody>
          <a:bodyPr anchorCtr="0" anchor="t" bIns="0" lIns="0" spcFirstLastPara="1" rIns="0" wrap="square" tIns="26350">
            <a:spAutoFit/>
          </a:bodyPr>
          <a:lstStyle/>
          <a:p>
            <a:pPr indent="0" lvl="0" marL="14242" rtl="1" algn="ctr">
              <a:lnSpc>
                <a:spcPct val="100000"/>
              </a:lnSpc>
              <a:spcBef>
                <a:spcPts val="0"/>
              </a:spcBef>
              <a:spcAft>
                <a:spcPts val="0"/>
              </a:spcAft>
              <a:buNone/>
            </a:pPr>
            <a:r>
              <a:rPr b="1" lang="en-US" sz="1346">
                <a:solidFill>
                  <a:srgbClr val="FFFFFF"/>
                </a:solidFill>
                <a:latin typeface="Optimistic Text"/>
                <a:ea typeface="Optimistic Text"/>
                <a:cs typeface="Optimistic Text"/>
                <a:sym typeface="Optimistic Text"/>
              </a:rPr>
              <a:t>خطأ</a:t>
            </a:r>
            <a:endParaRPr b="1" sz="1346">
              <a:solidFill>
                <a:srgbClr val="FFFFFF"/>
              </a:solidFill>
              <a:latin typeface="Optimistic Text"/>
              <a:ea typeface="Optimistic Text"/>
              <a:cs typeface="Optimistic Text"/>
              <a:sym typeface="Optimistic Text"/>
            </a:endParaRPr>
          </a:p>
        </p:txBody>
      </p:sp>
      <p:sp>
        <p:nvSpPr>
          <p:cNvPr id="1716" name="Google Shape;1716;p105"/>
          <p:cNvSpPr/>
          <p:nvPr/>
        </p:nvSpPr>
        <p:spPr>
          <a:xfrm>
            <a:off x="2340825" y="3429010"/>
            <a:ext cx="1410000" cy="376800"/>
          </a:xfrm>
          <a:prstGeom prst="roundRect">
            <a:avLst>
              <a:gd fmla="val 7200" name="adj"/>
            </a:avLst>
          </a:prstGeom>
          <a:solidFill>
            <a:srgbClr val="733279"/>
          </a:solidFill>
          <a:ln>
            <a:noFill/>
          </a:ln>
        </p:spPr>
        <p:txBody>
          <a:bodyPr anchorCtr="0" anchor="ctr" bIns="102525" lIns="102525" spcFirstLastPara="1" rIns="102525" wrap="square" tIns="102525">
            <a:noAutofit/>
          </a:bodyPr>
          <a:lstStyle/>
          <a:p>
            <a:pPr indent="0" lvl="0" marL="0" rtl="0" algn="ctr">
              <a:spcBef>
                <a:spcPts val="0"/>
              </a:spcBef>
              <a:spcAft>
                <a:spcPts val="0"/>
              </a:spcAft>
              <a:buNone/>
            </a:pPr>
            <a:r>
              <a:t/>
            </a:r>
            <a:endParaRPr sz="1570"/>
          </a:p>
        </p:txBody>
      </p:sp>
      <p:sp>
        <p:nvSpPr>
          <p:cNvPr id="1717" name="Google Shape;1717;p105"/>
          <p:cNvSpPr txBox="1"/>
          <p:nvPr/>
        </p:nvSpPr>
        <p:spPr>
          <a:xfrm>
            <a:off x="2678129" y="3500553"/>
            <a:ext cx="735600" cy="233700"/>
          </a:xfrm>
          <a:prstGeom prst="rect">
            <a:avLst/>
          </a:prstGeom>
          <a:noFill/>
          <a:ln>
            <a:noFill/>
          </a:ln>
        </p:spPr>
        <p:txBody>
          <a:bodyPr anchorCtr="0" anchor="t" bIns="0" lIns="0" spcFirstLastPara="1" rIns="0" wrap="square" tIns="26350">
            <a:spAutoFit/>
          </a:bodyPr>
          <a:lstStyle/>
          <a:p>
            <a:pPr indent="0" lvl="0" marL="14242" rtl="1" algn="ctr">
              <a:lnSpc>
                <a:spcPct val="100000"/>
              </a:lnSpc>
              <a:spcBef>
                <a:spcPts val="0"/>
              </a:spcBef>
              <a:spcAft>
                <a:spcPts val="0"/>
              </a:spcAft>
              <a:buNone/>
            </a:pPr>
            <a:r>
              <a:rPr b="1" lang="en-US" sz="1346">
                <a:solidFill>
                  <a:srgbClr val="FFFFFF"/>
                </a:solidFill>
                <a:latin typeface="Optimistic Text"/>
                <a:ea typeface="Optimistic Text"/>
                <a:cs typeface="Optimistic Text"/>
                <a:sym typeface="Optimistic Text"/>
              </a:rPr>
              <a:t>ب</a:t>
            </a:r>
            <a:endParaRPr b="1" sz="1346">
              <a:solidFill>
                <a:srgbClr val="FFFFFF"/>
              </a:solidFill>
              <a:latin typeface="Optimistic Text"/>
              <a:ea typeface="Optimistic Text"/>
              <a:cs typeface="Optimistic Text"/>
              <a:sym typeface="Optimistic Text"/>
            </a:endParaRPr>
          </a:p>
        </p:txBody>
      </p: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1" name="Shape 1721"/>
        <p:cNvGrpSpPr/>
        <p:nvPr/>
      </p:nvGrpSpPr>
      <p:grpSpPr>
        <a:xfrm>
          <a:off x="0" y="0"/>
          <a:ext cx="0" cy="0"/>
          <a:chOff x="0" y="0"/>
          <a:chExt cx="0" cy="0"/>
        </a:xfrm>
      </p:grpSpPr>
      <p:sp>
        <p:nvSpPr>
          <p:cNvPr id="1722" name="Google Shape;1722;p106"/>
          <p:cNvSpPr/>
          <p:nvPr/>
        </p:nvSpPr>
        <p:spPr>
          <a:xfrm>
            <a:off x="2326033" y="4260592"/>
            <a:ext cx="4317900" cy="13950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23" name="Google Shape;1723;p106"/>
          <p:cNvSpPr/>
          <p:nvPr/>
        </p:nvSpPr>
        <p:spPr>
          <a:xfrm>
            <a:off x="2326033" y="2441642"/>
            <a:ext cx="4317900" cy="15885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24" name="Google Shape;1724;p106"/>
          <p:cNvSpPr/>
          <p:nvPr/>
        </p:nvSpPr>
        <p:spPr>
          <a:xfrm>
            <a:off x="2326033" y="1144292"/>
            <a:ext cx="4317900" cy="1036500"/>
          </a:xfrm>
          <a:prstGeom prst="roundRect">
            <a:avLst>
              <a:gd fmla="val 7200" name="adj"/>
            </a:avLst>
          </a:prstGeom>
          <a:solidFill>
            <a:srgbClr val="B49CB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25" name="Google Shape;1725;p106"/>
          <p:cNvSpPr txBox="1"/>
          <p:nvPr/>
        </p:nvSpPr>
        <p:spPr>
          <a:xfrm flipH="1">
            <a:off x="7665033" y="1333717"/>
            <a:ext cx="3597000" cy="1721400"/>
          </a:xfrm>
          <a:prstGeom prst="rect">
            <a:avLst/>
          </a:prstGeom>
          <a:noFill/>
          <a:ln>
            <a:noFill/>
          </a:ln>
        </p:spPr>
        <p:txBody>
          <a:bodyPr anchorCtr="0" anchor="t" bIns="0" lIns="0" spcFirstLastPara="1" rIns="0" wrap="square" tIns="12700">
            <a:spAutoFit/>
          </a:bodyPr>
          <a:lstStyle/>
          <a:p>
            <a:pPr indent="0" lvl="0" marL="12700" marR="266700" rtl="1" algn="r">
              <a:lnSpc>
                <a:spcPct val="100000"/>
              </a:lnSpc>
              <a:spcBef>
                <a:spcPts val="0"/>
              </a:spcBef>
              <a:spcAft>
                <a:spcPts val="0"/>
              </a:spcAft>
              <a:buNone/>
            </a:pPr>
            <a:r>
              <a:rPr b="1" lang="en-US" sz="3700">
                <a:solidFill>
                  <a:srgbClr val="4B0550"/>
                </a:solidFill>
                <a:latin typeface="Optimistic Text"/>
                <a:ea typeface="Optimistic Text"/>
                <a:cs typeface="Optimistic Text"/>
                <a:sym typeface="Optimistic Text"/>
              </a:rPr>
              <a:t>فحص سريع للمعرفة – أرنا ما تعرفو</a:t>
            </a:r>
            <a:endParaRPr b="1" sz="3700">
              <a:solidFill>
                <a:srgbClr val="4B0550"/>
              </a:solidFill>
              <a:latin typeface="Optimistic Text"/>
              <a:ea typeface="Optimistic Text"/>
              <a:cs typeface="Optimistic Text"/>
              <a:sym typeface="Optimistic Text"/>
            </a:endParaRPr>
          </a:p>
        </p:txBody>
      </p:sp>
      <p:sp>
        <p:nvSpPr>
          <p:cNvPr id="1726" name="Google Shape;1726;p106"/>
          <p:cNvSpPr/>
          <p:nvPr/>
        </p:nvSpPr>
        <p:spPr>
          <a:xfrm>
            <a:off x="2224433" y="1042692"/>
            <a:ext cx="4317900" cy="10365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27" name="Google Shape;1727;p106"/>
          <p:cNvSpPr/>
          <p:nvPr/>
        </p:nvSpPr>
        <p:spPr>
          <a:xfrm flipH="1">
            <a:off x="6030618" y="1236754"/>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28" name="Google Shape;1728;p106"/>
          <p:cNvSpPr txBox="1"/>
          <p:nvPr/>
        </p:nvSpPr>
        <p:spPr>
          <a:xfrm flipH="1">
            <a:off x="6114662" y="1285767"/>
            <a:ext cx="1809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1</a:t>
            </a:r>
            <a:endParaRPr b="1" sz="1400">
              <a:solidFill>
                <a:schemeClr val="lt2"/>
              </a:solidFill>
              <a:latin typeface="Optimistic Text"/>
              <a:ea typeface="Optimistic Text"/>
              <a:cs typeface="Optimistic Text"/>
              <a:sym typeface="Optimistic Text"/>
            </a:endParaRPr>
          </a:p>
        </p:txBody>
      </p:sp>
      <p:sp>
        <p:nvSpPr>
          <p:cNvPr id="1729" name="Google Shape;1729;p106"/>
          <p:cNvSpPr txBox="1"/>
          <p:nvPr/>
        </p:nvSpPr>
        <p:spPr>
          <a:xfrm flipH="1">
            <a:off x="4017269" y="1173362"/>
            <a:ext cx="1913400" cy="590700"/>
          </a:xfrm>
          <a:prstGeom prst="rect">
            <a:avLst/>
          </a:prstGeom>
          <a:noFill/>
          <a:ln>
            <a:noFill/>
          </a:ln>
        </p:spPr>
        <p:txBody>
          <a:bodyPr anchorCtr="0" anchor="t" bIns="0" lIns="0" spcFirstLastPara="1" rIns="0" wrap="square" tIns="23475">
            <a:spAutoFit/>
          </a:bodyPr>
          <a:lstStyle/>
          <a:p>
            <a:pPr indent="0" lvl="0" marL="12700" marR="0" rtl="1" algn="r">
              <a:lnSpc>
                <a:spcPct val="100000"/>
              </a:lnSpc>
              <a:spcBef>
                <a:spcPts val="100"/>
              </a:spcBef>
              <a:spcAft>
                <a:spcPts val="0"/>
              </a:spcAft>
              <a:buNone/>
            </a:pPr>
            <a:r>
              <a:rPr b="1" lang="en-US" sz="1200">
                <a:solidFill>
                  <a:srgbClr val="4B0550"/>
                </a:solidFill>
                <a:latin typeface="Optimistic Text"/>
                <a:ea typeface="Optimistic Text"/>
                <a:cs typeface="Optimistic Text"/>
                <a:sym typeface="Optimistic Text"/>
              </a:rPr>
              <a:t>صح أم خطأ:</a:t>
            </a:r>
            <a:endParaRPr b="1" sz="1200">
              <a:solidFill>
                <a:srgbClr val="4B0550"/>
              </a:solidFill>
              <a:latin typeface="Optimistic Text"/>
              <a:ea typeface="Optimistic Text"/>
              <a:cs typeface="Optimistic Text"/>
              <a:sym typeface="Optimistic Text"/>
            </a:endParaRPr>
          </a:p>
          <a:p>
            <a:pPr indent="0" lvl="0" marL="1270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 كل المحتوى المُنشأ بالذكاء الاصطناعي هو طبعاً مزيّف</a:t>
            </a:r>
            <a:endParaRPr sz="1200">
              <a:solidFill>
                <a:srgbClr val="4B0550"/>
              </a:solidFill>
              <a:latin typeface="Optimistic Text"/>
              <a:ea typeface="Optimistic Text"/>
              <a:cs typeface="Optimistic Text"/>
              <a:sym typeface="Optimistic Text"/>
            </a:endParaRPr>
          </a:p>
        </p:txBody>
      </p:sp>
      <p:sp>
        <p:nvSpPr>
          <p:cNvPr id="1730" name="Google Shape;1730;p106"/>
          <p:cNvSpPr/>
          <p:nvPr/>
        </p:nvSpPr>
        <p:spPr>
          <a:xfrm>
            <a:off x="2224433" y="2340042"/>
            <a:ext cx="4317900" cy="15885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31" name="Google Shape;1731;p106"/>
          <p:cNvSpPr/>
          <p:nvPr/>
        </p:nvSpPr>
        <p:spPr>
          <a:xfrm flipH="1">
            <a:off x="6030618" y="2536729"/>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32" name="Google Shape;1732;p106"/>
          <p:cNvSpPr txBox="1"/>
          <p:nvPr/>
        </p:nvSpPr>
        <p:spPr>
          <a:xfrm flipH="1">
            <a:off x="6081214" y="2595092"/>
            <a:ext cx="2478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2</a:t>
            </a:r>
            <a:endParaRPr b="1" sz="1400">
              <a:solidFill>
                <a:schemeClr val="lt2"/>
              </a:solidFill>
              <a:latin typeface="Optimistic Text"/>
              <a:ea typeface="Optimistic Text"/>
              <a:cs typeface="Optimistic Text"/>
              <a:sym typeface="Optimistic Text"/>
            </a:endParaRPr>
          </a:p>
        </p:txBody>
      </p:sp>
      <p:sp>
        <p:nvSpPr>
          <p:cNvPr id="1733" name="Google Shape;1733;p106"/>
          <p:cNvSpPr txBox="1"/>
          <p:nvPr/>
        </p:nvSpPr>
        <p:spPr>
          <a:xfrm flipH="1">
            <a:off x="3583332" y="2467192"/>
            <a:ext cx="2248500" cy="1293000"/>
          </a:xfrm>
          <a:prstGeom prst="rect">
            <a:avLst/>
          </a:prstGeom>
          <a:noFill/>
          <a:ln>
            <a:noFill/>
          </a:ln>
        </p:spPr>
        <p:txBody>
          <a:bodyPr anchorCtr="0" anchor="t" bIns="0" lIns="0" spcFirstLastPara="1" rIns="0" wrap="square" tIns="0">
            <a:spAutoFit/>
          </a:bodyPr>
          <a:lstStyle/>
          <a:p>
            <a:pPr indent="0" lvl="0" marL="0" rtl="1" algn="r">
              <a:lnSpc>
                <a:spcPct val="100000"/>
              </a:lnSpc>
              <a:spcBef>
                <a:spcPts val="0"/>
              </a:spcBef>
              <a:spcAft>
                <a:spcPts val="0"/>
              </a:spcAft>
              <a:buNone/>
            </a:pPr>
            <a:r>
              <a:rPr b="1" lang="en-US" sz="1200">
                <a:solidFill>
                  <a:srgbClr val="4B0550"/>
                </a:solidFill>
                <a:latin typeface="Optimistic Text"/>
                <a:ea typeface="Optimistic Text"/>
                <a:cs typeface="Optimistic Text"/>
                <a:sym typeface="Optimistic Text"/>
              </a:rPr>
              <a:t>اختيار من متعدّد: </a:t>
            </a:r>
            <a:endParaRPr b="1"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هي أفضل طريقة للتحقق مما إذا كانت معلومات الذكاء الاصطناعي صحيحة؟</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أ تصدّق صديقك</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ب استخدم طريقة التحقق</a:t>
            </a:r>
            <a:endParaRPr sz="1200">
              <a:solidFill>
                <a:srgbClr val="4B0550"/>
              </a:solidFill>
              <a:latin typeface="Optimistic Text"/>
              <a:ea typeface="Optimistic Text"/>
              <a:cs typeface="Optimistic Text"/>
              <a:sym typeface="Optimistic Text"/>
            </a:endParaRPr>
          </a:p>
          <a:p>
            <a:pPr indent="0" lvl="0" marL="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ج فقط ثق بالتطبيق</a:t>
            </a:r>
            <a:endParaRPr sz="1200">
              <a:solidFill>
                <a:srgbClr val="4B0550"/>
              </a:solidFill>
              <a:latin typeface="Optimistic Text"/>
              <a:ea typeface="Optimistic Text"/>
              <a:cs typeface="Optimistic Text"/>
              <a:sym typeface="Optimistic Text"/>
            </a:endParaRPr>
          </a:p>
        </p:txBody>
      </p:sp>
      <p:sp>
        <p:nvSpPr>
          <p:cNvPr id="1734" name="Google Shape;1734;p106"/>
          <p:cNvSpPr/>
          <p:nvPr/>
        </p:nvSpPr>
        <p:spPr>
          <a:xfrm>
            <a:off x="2224433" y="4158992"/>
            <a:ext cx="4317900" cy="1395000"/>
          </a:xfrm>
          <a:prstGeom prst="roundRect">
            <a:avLst>
              <a:gd fmla="val 7200" name="adj"/>
            </a:avLst>
          </a:prstGeom>
          <a:solidFill>
            <a:srgbClr val="FFFFFF"/>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35" name="Google Shape;1735;p106"/>
          <p:cNvSpPr/>
          <p:nvPr/>
        </p:nvSpPr>
        <p:spPr>
          <a:xfrm flipH="1">
            <a:off x="6030618" y="4249129"/>
            <a:ext cx="336000" cy="336000"/>
          </a:xfrm>
          <a:prstGeom prst="ellipse">
            <a:avLst/>
          </a:prstGeom>
          <a:solidFill>
            <a:srgbClr val="733279"/>
          </a:solidFill>
          <a:ln>
            <a:noFill/>
          </a:ln>
        </p:spPr>
        <p:txBody>
          <a:bodyPr anchorCtr="0" anchor="ctr" bIns="91425" lIns="91425" spcFirstLastPara="1" rIns="91425" wrap="square" tIns="91425">
            <a:noAutofit/>
          </a:bodyPr>
          <a:lstStyle/>
          <a:p>
            <a:pPr indent="0" lvl="0" marL="0" rtl="1" algn="r">
              <a:spcBef>
                <a:spcPts val="0"/>
              </a:spcBef>
              <a:spcAft>
                <a:spcPts val="0"/>
              </a:spcAft>
              <a:buNone/>
            </a:pPr>
            <a:r>
              <a:t/>
            </a:r>
            <a:endParaRPr sz="1400"/>
          </a:p>
        </p:txBody>
      </p:sp>
      <p:sp>
        <p:nvSpPr>
          <p:cNvPr id="1736" name="Google Shape;1736;p106"/>
          <p:cNvSpPr txBox="1"/>
          <p:nvPr/>
        </p:nvSpPr>
        <p:spPr>
          <a:xfrm flipH="1">
            <a:off x="6074689" y="4307492"/>
            <a:ext cx="247800" cy="227100"/>
          </a:xfrm>
          <a:prstGeom prst="rect">
            <a:avLst/>
          </a:prstGeom>
          <a:noFill/>
          <a:ln>
            <a:noFill/>
          </a:ln>
        </p:spPr>
        <p:txBody>
          <a:bodyPr anchorCtr="0" anchor="t" bIns="0" lIns="0" spcFirstLastPara="1" rIns="0" wrap="square" tIns="11425">
            <a:spAutoFit/>
          </a:bodyPr>
          <a:lstStyle/>
          <a:p>
            <a:pPr indent="0" lvl="0" marL="12700" rtl="0" algn="ctr">
              <a:lnSpc>
                <a:spcPct val="100000"/>
              </a:lnSpc>
              <a:spcBef>
                <a:spcPts val="0"/>
              </a:spcBef>
              <a:spcAft>
                <a:spcPts val="0"/>
              </a:spcAft>
              <a:buNone/>
            </a:pPr>
            <a:r>
              <a:rPr b="1" lang="en-US" sz="1400">
                <a:solidFill>
                  <a:schemeClr val="lt2"/>
                </a:solidFill>
                <a:latin typeface="Optimistic Text"/>
                <a:ea typeface="Optimistic Text"/>
                <a:cs typeface="Optimistic Text"/>
                <a:sym typeface="Optimistic Text"/>
              </a:rPr>
              <a:t>3</a:t>
            </a:r>
            <a:endParaRPr b="1" sz="1400">
              <a:solidFill>
                <a:schemeClr val="lt2"/>
              </a:solidFill>
              <a:latin typeface="Optimistic Text"/>
              <a:ea typeface="Optimistic Text"/>
              <a:cs typeface="Optimistic Text"/>
              <a:sym typeface="Optimistic Text"/>
            </a:endParaRPr>
          </a:p>
        </p:txBody>
      </p:sp>
      <p:sp>
        <p:nvSpPr>
          <p:cNvPr id="1737" name="Google Shape;1737;p106"/>
          <p:cNvSpPr txBox="1"/>
          <p:nvPr/>
        </p:nvSpPr>
        <p:spPr>
          <a:xfrm flipH="1">
            <a:off x="2855369" y="4198834"/>
            <a:ext cx="3075300" cy="590700"/>
          </a:xfrm>
          <a:prstGeom prst="rect">
            <a:avLst/>
          </a:prstGeom>
          <a:noFill/>
          <a:ln>
            <a:noFill/>
          </a:ln>
        </p:spPr>
        <p:txBody>
          <a:bodyPr anchorCtr="0" anchor="t" bIns="0" lIns="0" spcFirstLastPara="1" rIns="0" wrap="square" tIns="23475">
            <a:spAutoFit/>
          </a:bodyPr>
          <a:lstStyle/>
          <a:p>
            <a:pPr indent="0" lvl="0" marL="12700" marR="0" rtl="1" algn="r">
              <a:lnSpc>
                <a:spcPct val="100000"/>
              </a:lnSpc>
              <a:spcBef>
                <a:spcPts val="100"/>
              </a:spcBef>
              <a:spcAft>
                <a:spcPts val="0"/>
              </a:spcAft>
              <a:buNone/>
            </a:pPr>
            <a:r>
              <a:rPr b="1" lang="en-US" sz="1200">
                <a:solidFill>
                  <a:srgbClr val="4B0550"/>
                </a:solidFill>
                <a:latin typeface="Optimistic Text"/>
                <a:ea typeface="Optimistic Text"/>
                <a:cs typeface="Optimistic Text"/>
                <a:sym typeface="Optimistic Text"/>
              </a:rPr>
              <a:t>سيناريو: </a:t>
            </a:r>
            <a:endParaRPr b="1" sz="1200">
              <a:solidFill>
                <a:srgbClr val="4B0550"/>
              </a:solidFill>
              <a:latin typeface="Optimistic Text"/>
              <a:ea typeface="Optimistic Text"/>
              <a:cs typeface="Optimistic Text"/>
              <a:sym typeface="Optimistic Text"/>
            </a:endParaRPr>
          </a:p>
          <a:p>
            <a:pPr indent="0" lvl="0" marL="12700" marR="0" rtl="1" algn="r">
              <a:lnSpc>
                <a:spcPct val="100000"/>
              </a:lnSpc>
              <a:spcBef>
                <a:spcPts val="100"/>
              </a:spcBef>
              <a:spcAft>
                <a:spcPts val="0"/>
              </a:spcAft>
              <a:buNone/>
            </a:pPr>
            <a:r>
              <a:rPr lang="en-US" sz="1200">
                <a:solidFill>
                  <a:srgbClr val="4B0550"/>
                </a:solidFill>
                <a:latin typeface="Optimistic Text"/>
                <a:ea typeface="Optimistic Text"/>
                <a:cs typeface="Optimistic Text"/>
                <a:sym typeface="Optimistic Text"/>
              </a:rPr>
              <a:t>يريك صديقك "أخبارًا" تم إنشاؤها بواسطة الذكاء الاصطناعي وتبدو مزيفة. ماذا تفعل؟</a:t>
            </a:r>
            <a:endParaRPr sz="1200">
              <a:solidFill>
                <a:srgbClr val="4B0550"/>
              </a:solidFill>
              <a:latin typeface="Optimistic Text"/>
              <a:ea typeface="Optimistic Text"/>
              <a:cs typeface="Optimistic Text"/>
              <a:sym typeface="Optimistic Text"/>
            </a:endParaRPr>
          </a:p>
        </p:txBody>
      </p:sp>
      <p:sp>
        <p:nvSpPr>
          <p:cNvPr id="1738" name="Google Shape;1738;p106"/>
          <p:cNvSpPr/>
          <p:nvPr/>
        </p:nvSpPr>
        <p:spPr>
          <a:xfrm>
            <a:off x="2340825" y="1590010"/>
            <a:ext cx="1410000" cy="376800"/>
          </a:xfrm>
          <a:prstGeom prst="roundRect">
            <a:avLst>
              <a:gd fmla="val 7200" name="adj"/>
            </a:avLst>
          </a:prstGeom>
          <a:solidFill>
            <a:srgbClr val="733279"/>
          </a:solidFill>
          <a:ln>
            <a:noFill/>
          </a:ln>
        </p:spPr>
        <p:txBody>
          <a:bodyPr anchorCtr="0" anchor="ctr" bIns="102525" lIns="102525" spcFirstLastPara="1" rIns="102525" wrap="square" tIns="102525">
            <a:noAutofit/>
          </a:bodyPr>
          <a:lstStyle/>
          <a:p>
            <a:pPr indent="0" lvl="0" marL="0" rtl="0" algn="ctr">
              <a:spcBef>
                <a:spcPts val="0"/>
              </a:spcBef>
              <a:spcAft>
                <a:spcPts val="0"/>
              </a:spcAft>
              <a:buNone/>
            </a:pPr>
            <a:r>
              <a:t/>
            </a:r>
            <a:endParaRPr sz="1570"/>
          </a:p>
        </p:txBody>
      </p:sp>
      <p:sp>
        <p:nvSpPr>
          <p:cNvPr id="1739" name="Google Shape;1739;p106"/>
          <p:cNvSpPr txBox="1"/>
          <p:nvPr/>
        </p:nvSpPr>
        <p:spPr>
          <a:xfrm>
            <a:off x="2678129" y="1661553"/>
            <a:ext cx="735600" cy="233700"/>
          </a:xfrm>
          <a:prstGeom prst="rect">
            <a:avLst/>
          </a:prstGeom>
          <a:noFill/>
          <a:ln>
            <a:noFill/>
          </a:ln>
        </p:spPr>
        <p:txBody>
          <a:bodyPr anchorCtr="0" anchor="t" bIns="0" lIns="0" spcFirstLastPara="1" rIns="0" wrap="square" tIns="26350">
            <a:spAutoFit/>
          </a:bodyPr>
          <a:lstStyle/>
          <a:p>
            <a:pPr indent="0" lvl="0" marL="14242" rtl="1" algn="ctr">
              <a:lnSpc>
                <a:spcPct val="100000"/>
              </a:lnSpc>
              <a:spcBef>
                <a:spcPts val="0"/>
              </a:spcBef>
              <a:spcAft>
                <a:spcPts val="0"/>
              </a:spcAft>
              <a:buNone/>
            </a:pPr>
            <a:r>
              <a:rPr b="1" lang="en-US" sz="1346">
                <a:solidFill>
                  <a:srgbClr val="FFFFFF"/>
                </a:solidFill>
                <a:latin typeface="Optimistic Text"/>
                <a:ea typeface="Optimistic Text"/>
                <a:cs typeface="Optimistic Text"/>
                <a:sym typeface="Optimistic Text"/>
              </a:rPr>
              <a:t>خطأ</a:t>
            </a:r>
            <a:endParaRPr b="1" sz="1346">
              <a:solidFill>
                <a:srgbClr val="FFFFFF"/>
              </a:solidFill>
              <a:latin typeface="Optimistic Text"/>
              <a:ea typeface="Optimistic Text"/>
              <a:cs typeface="Optimistic Text"/>
              <a:sym typeface="Optimistic Text"/>
            </a:endParaRPr>
          </a:p>
        </p:txBody>
      </p:sp>
      <p:sp>
        <p:nvSpPr>
          <p:cNvPr id="1740" name="Google Shape;1740;p106"/>
          <p:cNvSpPr/>
          <p:nvPr/>
        </p:nvSpPr>
        <p:spPr>
          <a:xfrm>
            <a:off x="2340825" y="3429010"/>
            <a:ext cx="1410000" cy="376800"/>
          </a:xfrm>
          <a:prstGeom prst="roundRect">
            <a:avLst>
              <a:gd fmla="val 7200" name="adj"/>
            </a:avLst>
          </a:prstGeom>
          <a:solidFill>
            <a:srgbClr val="733279"/>
          </a:solidFill>
          <a:ln>
            <a:noFill/>
          </a:ln>
        </p:spPr>
        <p:txBody>
          <a:bodyPr anchorCtr="0" anchor="ctr" bIns="102525" lIns="102525" spcFirstLastPara="1" rIns="102525" wrap="square" tIns="102525">
            <a:noAutofit/>
          </a:bodyPr>
          <a:lstStyle/>
          <a:p>
            <a:pPr indent="0" lvl="0" marL="0" rtl="0" algn="ctr">
              <a:spcBef>
                <a:spcPts val="0"/>
              </a:spcBef>
              <a:spcAft>
                <a:spcPts val="0"/>
              </a:spcAft>
              <a:buNone/>
            </a:pPr>
            <a:r>
              <a:t/>
            </a:r>
            <a:endParaRPr sz="1570"/>
          </a:p>
        </p:txBody>
      </p:sp>
      <p:sp>
        <p:nvSpPr>
          <p:cNvPr id="1741" name="Google Shape;1741;p106"/>
          <p:cNvSpPr txBox="1"/>
          <p:nvPr/>
        </p:nvSpPr>
        <p:spPr>
          <a:xfrm>
            <a:off x="2678129" y="3500553"/>
            <a:ext cx="735600" cy="233700"/>
          </a:xfrm>
          <a:prstGeom prst="rect">
            <a:avLst/>
          </a:prstGeom>
          <a:noFill/>
          <a:ln>
            <a:noFill/>
          </a:ln>
        </p:spPr>
        <p:txBody>
          <a:bodyPr anchorCtr="0" anchor="t" bIns="0" lIns="0" spcFirstLastPara="1" rIns="0" wrap="square" tIns="26350">
            <a:spAutoFit/>
          </a:bodyPr>
          <a:lstStyle/>
          <a:p>
            <a:pPr indent="0" lvl="0" marL="14242" rtl="1" algn="ctr">
              <a:lnSpc>
                <a:spcPct val="100000"/>
              </a:lnSpc>
              <a:spcBef>
                <a:spcPts val="0"/>
              </a:spcBef>
              <a:spcAft>
                <a:spcPts val="0"/>
              </a:spcAft>
              <a:buNone/>
            </a:pPr>
            <a:r>
              <a:rPr b="1" lang="en-US" sz="1346">
                <a:solidFill>
                  <a:srgbClr val="FFFFFF"/>
                </a:solidFill>
                <a:latin typeface="Optimistic Text"/>
                <a:ea typeface="Optimistic Text"/>
                <a:cs typeface="Optimistic Text"/>
                <a:sym typeface="Optimistic Text"/>
              </a:rPr>
              <a:t>ب</a:t>
            </a:r>
            <a:endParaRPr b="1" sz="1346">
              <a:solidFill>
                <a:srgbClr val="FFFFFF"/>
              </a:solidFill>
              <a:latin typeface="Optimistic Text"/>
              <a:ea typeface="Optimistic Text"/>
              <a:cs typeface="Optimistic Text"/>
              <a:sym typeface="Optimistic Text"/>
            </a:endParaRPr>
          </a:p>
        </p:txBody>
      </p:sp>
      <p:sp>
        <p:nvSpPr>
          <p:cNvPr id="1742" name="Google Shape;1742;p106"/>
          <p:cNvSpPr/>
          <p:nvPr/>
        </p:nvSpPr>
        <p:spPr>
          <a:xfrm>
            <a:off x="2340825" y="4865725"/>
            <a:ext cx="3988200" cy="565200"/>
          </a:xfrm>
          <a:prstGeom prst="roundRect">
            <a:avLst>
              <a:gd fmla="val 7200" name="adj"/>
            </a:avLst>
          </a:prstGeom>
          <a:solidFill>
            <a:srgbClr val="733279"/>
          </a:solidFill>
          <a:ln>
            <a:noFill/>
          </a:ln>
        </p:spPr>
        <p:txBody>
          <a:bodyPr anchorCtr="0" anchor="ctr" bIns="102525" lIns="102525" spcFirstLastPara="1" rIns="102525" wrap="square" tIns="102525">
            <a:noAutofit/>
          </a:bodyPr>
          <a:lstStyle/>
          <a:p>
            <a:pPr indent="0" lvl="0" marL="0" rtl="0" algn="ctr">
              <a:spcBef>
                <a:spcPts val="0"/>
              </a:spcBef>
              <a:spcAft>
                <a:spcPts val="0"/>
              </a:spcAft>
              <a:buNone/>
            </a:pPr>
            <a:r>
              <a:t/>
            </a:r>
            <a:endParaRPr sz="1570"/>
          </a:p>
        </p:txBody>
      </p:sp>
      <p:sp>
        <p:nvSpPr>
          <p:cNvPr id="1743" name="Google Shape;1743;p106"/>
          <p:cNvSpPr txBox="1"/>
          <p:nvPr/>
        </p:nvSpPr>
        <p:spPr>
          <a:xfrm>
            <a:off x="2536436" y="4905621"/>
            <a:ext cx="3597000" cy="441000"/>
          </a:xfrm>
          <a:prstGeom prst="rect">
            <a:avLst/>
          </a:prstGeom>
          <a:noFill/>
          <a:ln>
            <a:noFill/>
          </a:ln>
        </p:spPr>
        <p:txBody>
          <a:bodyPr anchorCtr="0" anchor="t" bIns="0" lIns="0" spcFirstLastPara="1" rIns="0" wrap="square" tIns="26350">
            <a:spAutoFit/>
          </a:bodyPr>
          <a:lstStyle/>
          <a:p>
            <a:pPr indent="0" lvl="0" marL="14242" rtl="1" algn="ctr">
              <a:lnSpc>
                <a:spcPct val="100000"/>
              </a:lnSpc>
              <a:spcBef>
                <a:spcPts val="0"/>
              </a:spcBef>
              <a:spcAft>
                <a:spcPts val="0"/>
              </a:spcAft>
              <a:buNone/>
            </a:pPr>
            <a:r>
              <a:rPr b="1" lang="en-US" sz="1346">
                <a:solidFill>
                  <a:srgbClr val="FFFFFF"/>
                </a:solidFill>
                <a:latin typeface="Optimistic Text"/>
                <a:ea typeface="Optimistic Text"/>
                <a:cs typeface="Optimistic Text"/>
                <a:sym typeface="Optimistic Text"/>
              </a:rPr>
              <a:t>يشرح الطلاب الأمر باستخدام طريقة التحقق أو يقومون بإبلاغ أحد البالغين.</a:t>
            </a:r>
            <a:endParaRPr b="1" sz="1346">
              <a:solidFill>
                <a:srgbClr val="FFFFFF"/>
              </a:solidFill>
              <a:latin typeface="Optimistic Text"/>
              <a:ea typeface="Optimistic Text"/>
              <a:cs typeface="Optimistic Text"/>
              <a:sym typeface="Optimistic Text"/>
            </a:endParaRPr>
          </a:p>
        </p:txBody>
      </p:sp>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7" name="Shape 1747"/>
        <p:cNvGrpSpPr/>
        <p:nvPr/>
      </p:nvGrpSpPr>
      <p:grpSpPr>
        <a:xfrm>
          <a:off x="0" y="0"/>
          <a:ext cx="0" cy="0"/>
          <a:chOff x="0" y="0"/>
          <a:chExt cx="0" cy="0"/>
        </a:xfrm>
      </p:grpSpPr>
      <p:sp>
        <p:nvSpPr>
          <p:cNvPr id="1748" name="Google Shape;1748;p107"/>
          <p:cNvSpPr/>
          <p:nvPr/>
        </p:nvSpPr>
        <p:spPr>
          <a:xfrm>
            <a:off x="2564252" y="1669542"/>
            <a:ext cx="3420000" cy="3667500"/>
          </a:xfrm>
          <a:prstGeom prst="roundRect">
            <a:avLst>
              <a:gd fmla="val 4090"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1749" name="Google Shape;1749;p107"/>
          <p:cNvSpPr/>
          <p:nvPr/>
        </p:nvSpPr>
        <p:spPr>
          <a:xfrm>
            <a:off x="6396827" y="1669542"/>
            <a:ext cx="3420000" cy="3667500"/>
          </a:xfrm>
          <a:prstGeom prst="roundRect">
            <a:avLst>
              <a:gd fmla="val 4090"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1750" name="Google Shape;1750;p107"/>
          <p:cNvSpPr/>
          <p:nvPr/>
        </p:nvSpPr>
        <p:spPr>
          <a:xfrm>
            <a:off x="2462652" y="1567942"/>
            <a:ext cx="3420000" cy="3667500"/>
          </a:xfrm>
          <a:prstGeom prst="roundRect">
            <a:avLst>
              <a:gd fmla="val 409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1751" name="Google Shape;1751;p107"/>
          <p:cNvSpPr txBox="1"/>
          <p:nvPr/>
        </p:nvSpPr>
        <p:spPr>
          <a:xfrm flipH="1">
            <a:off x="3635246" y="2631310"/>
            <a:ext cx="1976700" cy="5670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800">
                <a:solidFill>
                  <a:srgbClr val="4B0550"/>
                </a:solidFill>
                <a:latin typeface="Optimistic Text"/>
                <a:ea typeface="Optimistic Text"/>
                <a:cs typeface="Optimistic Text"/>
                <a:sym typeface="Optimistic Text"/>
              </a:rPr>
              <a:t>دائرة التأمل – أسئلة للتفكير</a:t>
            </a:r>
            <a:endParaRPr b="1" sz="1800">
              <a:solidFill>
                <a:srgbClr val="4B0550"/>
              </a:solidFill>
              <a:latin typeface="Optimistic Text"/>
              <a:ea typeface="Optimistic Text"/>
              <a:cs typeface="Optimistic Text"/>
              <a:sym typeface="Optimistic Text"/>
            </a:endParaRPr>
          </a:p>
        </p:txBody>
      </p:sp>
      <p:sp>
        <p:nvSpPr>
          <p:cNvPr id="1752" name="Google Shape;1752;p107"/>
          <p:cNvSpPr txBox="1"/>
          <p:nvPr/>
        </p:nvSpPr>
        <p:spPr>
          <a:xfrm flipH="1">
            <a:off x="3141746" y="3273396"/>
            <a:ext cx="2470200" cy="418800"/>
          </a:xfrm>
          <a:prstGeom prst="rect">
            <a:avLst/>
          </a:prstGeom>
          <a:noFill/>
          <a:ln>
            <a:noFill/>
          </a:ln>
        </p:spPr>
        <p:txBody>
          <a:bodyPr anchorCtr="0" anchor="t" bIns="0" lIns="0" spcFirstLastPara="1" rIns="0" wrap="square" tIns="43800">
            <a:spAutoFit/>
          </a:bodyPr>
          <a:lstStyle/>
          <a:p>
            <a:pPr indent="0" lvl="0" marL="12700" marR="0" rtl="1" algn="r">
              <a:lnSpc>
                <a:spcPct val="102857"/>
              </a:lnSpc>
              <a:spcBef>
                <a:spcPts val="0"/>
              </a:spcBef>
              <a:spcAft>
                <a:spcPts val="0"/>
              </a:spcAft>
              <a:buNone/>
            </a:pPr>
            <a:r>
              <a:rPr lang="en-US" sz="1200">
                <a:solidFill>
                  <a:srgbClr val="4B0550"/>
                </a:solidFill>
                <a:latin typeface="Optimistic Text"/>
                <a:ea typeface="Optimistic Text"/>
                <a:cs typeface="Optimistic Text"/>
                <a:sym typeface="Optimistic Text"/>
              </a:rPr>
              <a:t>شيء واحد فاجأك عن في الذكاء الاصطناعي اليوم؟</a:t>
            </a:r>
            <a:endParaRPr sz="1200">
              <a:solidFill>
                <a:srgbClr val="4B0550"/>
              </a:solidFill>
              <a:latin typeface="Optimistic Text"/>
              <a:ea typeface="Optimistic Text"/>
              <a:cs typeface="Optimistic Text"/>
              <a:sym typeface="Optimistic Text"/>
            </a:endParaRPr>
          </a:p>
        </p:txBody>
      </p:sp>
      <p:sp>
        <p:nvSpPr>
          <p:cNvPr id="1753" name="Google Shape;1753;p107"/>
          <p:cNvSpPr txBox="1"/>
          <p:nvPr/>
        </p:nvSpPr>
        <p:spPr>
          <a:xfrm flipH="1">
            <a:off x="2786246" y="3842356"/>
            <a:ext cx="2825700" cy="418800"/>
          </a:xfrm>
          <a:prstGeom prst="rect">
            <a:avLst/>
          </a:prstGeom>
          <a:noFill/>
          <a:ln>
            <a:noFill/>
          </a:ln>
        </p:spPr>
        <p:txBody>
          <a:bodyPr anchorCtr="0" anchor="t" bIns="0" lIns="0" spcFirstLastPara="1" rIns="0" wrap="square" tIns="43800">
            <a:spAutoFit/>
          </a:bodyPr>
          <a:lstStyle/>
          <a:p>
            <a:pPr indent="0" lvl="0" marL="12700" marR="0" rtl="1" algn="r">
              <a:lnSpc>
                <a:spcPct val="102857"/>
              </a:lnSpc>
              <a:spcBef>
                <a:spcPts val="0"/>
              </a:spcBef>
              <a:spcAft>
                <a:spcPts val="0"/>
              </a:spcAft>
              <a:buNone/>
            </a:pPr>
            <a:r>
              <a:rPr lang="en-US" sz="1200">
                <a:solidFill>
                  <a:srgbClr val="4B0550"/>
                </a:solidFill>
                <a:latin typeface="Optimistic Text"/>
                <a:ea typeface="Optimistic Text"/>
                <a:cs typeface="Optimistic Text"/>
                <a:sym typeface="Optimistic Text"/>
              </a:rPr>
              <a:t>كيف ستستخدم الذكاء الاصطناعي بشكل مختلف بعد هذه الجلسة؟</a:t>
            </a:r>
            <a:endParaRPr sz="1200">
              <a:solidFill>
                <a:srgbClr val="4B0550"/>
              </a:solidFill>
              <a:latin typeface="Optimistic Text"/>
              <a:ea typeface="Optimistic Text"/>
              <a:cs typeface="Optimistic Text"/>
              <a:sym typeface="Optimistic Text"/>
            </a:endParaRPr>
          </a:p>
        </p:txBody>
      </p:sp>
      <p:sp>
        <p:nvSpPr>
          <p:cNvPr id="1754" name="Google Shape;1754;p107"/>
          <p:cNvSpPr txBox="1"/>
          <p:nvPr/>
        </p:nvSpPr>
        <p:spPr>
          <a:xfrm flipH="1">
            <a:off x="2949446" y="4411316"/>
            <a:ext cx="2662500" cy="3822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ما هو سؤال واحد لا يزال لديك عن الذكاء الاصطناعي؟</a:t>
            </a:r>
            <a:endParaRPr sz="1200">
              <a:solidFill>
                <a:srgbClr val="4B0550"/>
              </a:solidFill>
              <a:latin typeface="Optimistic Text"/>
              <a:ea typeface="Optimistic Text"/>
              <a:cs typeface="Optimistic Text"/>
              <a:sym typeface="Optimistic Text"/>
            </a:endParaRPr>
          </a:p>
        </p:txBody>
      </p:sp>
      <p:sp>
        <p:nvSpPr>
          <p:cNvPr id="1755" name="Google Shape;1755;p107"/>
          <p:cNvSpPr/>
          <p:nvPr/>
        </p:nvSpPr>
        <p:spPr>
          <a:xfrm>
            <a:off x="6295227" y="1567942"/>
            <a:ext cx="3420000" cy="3667500"/>
          </a:xfrm>
          <a:prstGeom prst="roundRect">
            <a:avLst>
              <a:gd fmla="val 409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400"/>
          </a:p>
        </p:txBody>
      </p:sp>
      <p:sp>
        <p:nvSpPr>
          <p:cNvPr id="1756" name="Google Shape;1756;p107"/>
          <p:cNvSpPr txBox="1"/>
          <p:nvPr/>
        </p:nvSpPr>
        <p:spPr>
          <a:xfrm flipH="1">
            <a:off x="7675821" y="2631315"/>
            <a:ext cx="1715700" cy="5670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b="1" lang="en-US" sz="1800">
                <a:solidFill>
                  <a:srgbClr val="4B0550"/>
                </a:solidFill>
                <a:latin typeface="Optimistic Text"/>
                <a:ea typeface="Optimistic Text"/>
                <a:cs typeface="Optimistic Text"/>
                <a:sym typeface="Optimistic Text"/>
              </a:rPr>
              <a:t>تحدي للقيام به في المنزل</a:t>
            </a:r>
            <a:endParaRPr b="1" sz="1800">
              <a:solidFill>
                <a:srgbClr val="4B0550"/>
              </a:solidFill>
              <a:latin typeface="Optimistic Text"/>
              <a:ea typeface="Optimistic Text"/>
              <a:cs typeface="Optimistic Text"/>
              <a:sym typeface="Optimistic Text"/>
            </a:endParaRPr>
          </a:p>
        </p:txBody>
      </p:sp>
      <p:sp>
        <p:nvSpPr>
          <p:cNvPr id="1757" name="Google Shape;1757;p107"/>
          <p:cNvSpPr txBox="1"/>
          <p:nvPr/>
        </p:nvSpPr>
        <p:spPr>
          <a:xfrm flipH="1">
            <a:off x="7019121" y="3273401"/>
            <a:ext cx="2372400" cy="3822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ابحث عن مثال واحد للذكاء الاصطناعي في حياتك اليومية هذا الأسبوع</a:t>
            </a:r>
            <a:endParaRPr sz="1200">
              <a:solidFill>
                <a:srgbClr val="4B0550"/>
              </a:solidFill>
              <a:latin typeface="Optimistic Text"/>
              <a:ea typeface="Optimistic Text"/>
              <a:cs typeface="Optimistic Text"/>
              <a:sym typeface="Optimistic Text"/>
            </a:endParaRPr>
          </a:p>
        </p:txBody>
      </p:sp>
      <p:sp>
        <p:nvSpPr>
          <p:cNvPr id="1758" name="Google Shape;1758;p107"/>
          <p:cNvSpPr txBox="1"/>
          <p:nvPr/>
        </p:nvSpPr>
        <p:spPr>
          <a:xfrm flipH="1">
            <a:off x="6779721" y="3860643"/>
            <a:ext cx="2611800" cy="3822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sz="1200">
                <a:solidFill>
                  <a:srgbClr val="4B0550"/>
                </a:solidFill>
                <a:latin typeface="Optimistic Text"/>
                <a:ea typeface="Optimistic Text"/>
                <a:cs typeface="Optimistic Text"/>
                <a:sym typeface="Optimistic Text"/>
              </a:rPr>
              <a:t>طبّق طريقة التحقق على قطعة محتوى واحدة عبر الإنترنت</a:t>
            </a:r>
            <a:endParaRPr sz="1200">
              <a:solidFill>
                <a:srgbClr val="4B0550"/>
              </a:solidFill>
              <a:latin typeface="Optimistic Text"/>
              <a:ea typeface="Optimistic Text"/>
              <a:cs typeface="Optimistic Text"/>
              <a:sym typeface="Optimistic Text"/>
            </a:endParaRPr>
          </a:p>
        </p:txBody>
      </p:sp>
      <p:sp>
        <p:nvSpPr>
          <p:cNvPr id="1759" name="Google Shape;1759;p107"/>
          <p:cNvSpPr txBox="1"/>
          <p:nvPr/>
        </p:nvSpPr>
        <p:spPr>
          <a:xfrm flipH="1">
            <a:off x="7099821" y="4374709"/>
            <a:ext cx="2291700" cy="418800"/>
          </a:xfrm>
          <a:prstGeom prst="rect">
            <a:avLst/>
          </a:prstGeom>
          <a:noFill/>
          <a:ln>
            <a:noFill/>
          </a:ln>
        </p:spPr>
        <p:txBody>
          <a:bodyPr anchorCtr="0" anchor="t" bIns="0" lIns="0" spcFirstLastPara="1" rIns="0" wrap="square" tIns="43800">
            <a:spAutoFit/>
          </a:bodyPr>
          <a:lstStyle/>
          <a:p>
            <a:pPr indent="0" lvl="0" marL="12700" marR="0" rtl="1" algn="r">
              <a:lnSpc>
                <a:spcPct val="102857"/>
              </a:lnSpc>
              <a:spcBef>
                <a:spcPts val="0"/>
              </a:spcBef>
              <a:spcAft>
                <a:spcPts val="0"/>
              </a:spcAft>
              <a:buNone/>
            </a:pPr>
            <a:r>
              <a:rPr lang="en-US" sz="1200">
                <a:solidFill>
                  <a:srgbClr val="4B0550"/>
                </a:solidFill>
                <a:latin typeface="Optimistic Text"/>
                <a:ea typeface="Optimistic Text"/>
                <a:cs typeface="Optimistic Text"/>
                <a:sym typeface="Optimistic Text"/>
              </a:rPr>
              <a:t>شارك اكتشافاً واحداً مثيراً (وآمناً) عن الذكاء الاصطناعي مع عائلتك</a:t>
            </a:r>
            <a:endParaRPr sz="1200">
              <a:solidFill>
                <a:srgbClr val="4B0550"/>
              </a:solidFill>
              <a:latin typeface="Optimistic Text"/>
              <a:ea typeface="Optimistic Text"/>
              <a:cs typeface="Optimistic Text"/>
              <a:sym typeface="Optimistic Text"/>
            </a:endParaRPr>
          </a:p>
        </p:txBody>
      </p:sp>
      <p:sp>
        <p:nvSpPr>
          <p:cNvPr id="1760" name="Google Shape;1760;p107"/>
          <p:cNvSpPr/>
          <p:nvPr/>
        </p:nvSpPr>
        <p:spPr>
          <a:xfrm>
            <a:off x="6569385" y="1764033"/>
            <a:ext cx="901200" cy="901200"/>
          </a:xfrm>
          <a:prstGeom prst="ellipse">
            <a:avLst/>
          </a:prstGeom>
          <a:solidFill>
            <a:srgbClr val="733279"/>
          </a:solidFill>
          <a:ln>
            <a:noFill/>
          </a:ln>
        </p:spPr>
        <p:txBody>
          <a:bodyPr anchorCtr="0" anchor="ctr" bIns="86925" lIns="86925" spcFirstLastPara="1" rIns="86925" wrap="square" tIns="86925">
            <a:noAutofit/>
          </a:bodyPr>
          <a:lstStyle/>
          <a:p>
            <a:pPr indent="0" lvl="0" marL="0" rtl="0" algn="ctr">
              <a:spcBef>
                <a:spcPts val="0"/>
              </a:spcBef>
              <a:spcAft>
                <a:spcPts val="0"/>
              </a:spcAft>
              <a:buNone/>
            </a:pPr>
            <a:r>
              <a:t/>
            </a:r>
            <a:endParaRPr sz="1300"/>
          </a:p>
        </p:txBody>
      </p:sp>
      <p:pic>
        <p:nvPicPr>
          <p:cNvPr id="1761" name="Google Shape;1761;p107" title="Asset 113.png"/>
          <p:cNvPicPr preferRelativeResize="0"/>
          <p:nvPr/>
        </p:nvPicPr>
        <p:blipFill rotWithShape="1">
          <a:blip r:embed="rId3">
            <a:alphaModFix/>
          </a:blip>
          <a:srcRect b="0" l="0" r="0" t="0"/>
          <a:stretch/>
        </p:blipFill>
        <p:spPr>
          <a:xfrm>
            <a:off x="6897168" y="1974067"/>
            <a:ext cx="245583" cy="481083"/>
          </a:xfrm>
          <a:prstGeom prst="rect">
            <a:avLst/>
          </a:prstGeom>
          <a:noFill/>
          <a:ln>
            <a:noFill/>
          </a:ln>
        </p:spPr>
      </p:pic>
      <p:sp>
        <p:nvSpPr>
          <p:cNvPr id="1762" name="Google Shape;1762;p107"/>
          <p:cNvSpPr/>
          <p:nvPr/>
        </p:nvSpPr>
        <p:spPr>
          <a:xfrm>
            <a:off x="2737518" y="1764033"/>
            <a:ext cx="901200" cy="901200"/>
          </a:xfrm>
          <a:prstGeom prst="ellipse">
            <a:avLst/>
          </a:prstGeom>
          <a:solidFill>
            <a:srgbClr val="733279"/>
          </a:solidFill>
          <a:ln>
            <a:noFill/>
          </a:ln>
        </p:spPr>
        <p:txBody>
          <a:bodyPr anchorCtr="0" anchor="ctr" bIns="86925" lIns="86925" spcFirstLastPara="1" rIns="86925" wrap="square" tIns="86925">
            <a:noAutofit/>
          </a:bodyPr>
          <a:lstStyle/>
          <a:p>
            <a:pPr indent="0" lvl="0" marL="0" rtl="0" algn="ctr">
              <a:spcBef>
                <a:spcPts val="0"/>
              </a:spcBef>
              <a:spcAft>
                <a:spcPts val="0"/>
              </a:spcAft>
              <a:buNone/>
            </a:pPr>
            <a:r>
              <a:t/>
            </a:r>
            <a:endParaRPr sz="1300"/>
          </a:p>
        </p:txBody>
      </p:sp>
      <p:pic>
        <p:nvPicPr>
          <p:cNvPr id="1763" name="Google Shape;1763;p107" title="Asset 114.png"/>
          <p:cNvPicPr preferRelativeResize="0"/>
          <p:nvPr/>
        </p:nvPicPr>
        <p:blipFill rotWithShape="1">
          <a:blip r:embed="rId4">
            <a:alphaModFix/>
          </a:blip>
          <a:srcRect b="-6382" l="-6460" r="-6471" t="-6371"/>
          <a:stretch/>
        </p:blipFill>
        <p:spPr>
          <a:xfrm>
            <a:off x="2919002" y="1986883"/>
            <a:ext cx="538183" cy="455450"/>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7" name="Shape 1767"/>
        <p:cNvGrpSpPr/>
        <p:nvPr/>
      </p:nvGrpSpPr>
      <p:grpSpPr>
        <a:xfrm>
          <a:off x="0" y="0"/>
          <a:ext cx="0" cy="0"/>
          <a:chOff x="0" y="0"/>
          <a:chExt cx="0" cy="0"/>
        </a:xfrm>
      </p:grpSpPr>
      <p:sp>
        <p:nvSpPr>
          <p:cNvPr id="1768" name="Google Shape;1768;p108"/>
          <p:cNvSpPr txBox="1"/>
          <p:nvPr>
            <p:ph type="title"/>
          </p:nvPr>
        </p:nvSpPr>
        <p:spPr>
          <a:xfrm>
            <a:off x="582425" y="347725"/>
            <a:ext cx="11041500" cy="628500"/>
          </a:xfrm>
          <a:prstGeom prst="rect">
            <a:avLst/>
          </a:prstGeom>
          <a:noFill/>
          <a:ln>
            <a:noFill/>
          </a:ln>
        </p:spPr>
        <p:txBody>
          <a:bodyPr anchorCtr="0" anchor="t" bIns="0" lIns="0" spcFirstLastPara="1" rIns="0" wrap="square" tIns="12700">
            <a:spAutoFit/>
          </a:bodyPr>
          <a:lstStyle/>
          <a:p>
            <a:pPr indent="0" lvl="0" marL="12700" rtl="1" algn="r">
              <a:lnSpc>
                <a:spcPct val="100000"/>
              </a:lnSpc>
              <a:spcBef>
                <a:spcPts val="0"/>
              </a:spcBef>
              <a:spcAft>
                <a:spcPts val="0"/>
              </a:spcAft>
              <a:buNone/>
            </a:pPr>
            <a:r>
              <a:rPr lang="en-US" sz="4000">
                <a:solidFill>
                  <a:schemeClr val="lt2"/>
                </a:solidFill>
                <a:latin typeface="Optimistic Display"/>
                <a:ea typeface="Optimistic Display"/>
                <a:cs typeface="Optimistic Display"/>
                <a:sym typeface="Optimistic Display"/>
              </a:rPr>
              <a:t>معجم المصطلحات</a:t>
            </a:r>
            <a:endParaRPr sz="4000">
              <a:solidFill>
                <a:schemeClr val="lt2"/>
              </a:solidFill>
              <a:latin typeface="Optimistic Display"/>
              <a:ea typeface="Optimistic Display"/>
              <a:cs typeface="Optimistic Display"/>
              <a:sym typeface="Optimistic Display"/>
            </a:endParaRPr>
          </a:p>
        </p:txBody>
      </p:sp>
      <p:sp>
        <p:nvSpPr>
          <p:cNvPr id="1769" name="Google Shape;1769;p108"/>
          <p:cNvSpPr txBox="1"/>
          <p:nvPr/>
        </p:nvSpPr>
        <p:spPr>
          <a:xfrm>
            <a:off x="741725" y="1165750"/>
            <a:ext cx="10882200" cy="5103600"/>
          </a:xfrm>
          <a:prstGeom prst="rect">
            <a:avLst/>
          </a:prstGeom>
          <a:noFill/>
          <a:ln>
            <a:noFill/>
          </a:ln>
        </p:spPr>
        <p:txBody>
          <a:bodyPr anchorCtr="0" anchor="t" bIns="91425" lIns="91425" spcFirstLastPara="1" rIns="91425" wrap="square" tIns="91425">
            <a:noAutofit/>
          </a:bodyPr>
          <a:lstStyle/>
          <a:p>
            <a:pPr indent="0" lvl="0" marL="0" rtl="1" algn="r">
              <a:lnSpc>
                <a:spcPct val="100000"/>
              </a:lnSpc>
              <a:spcBef>
                <a:spcPts val="1000"/>
              </a:spcBef>
              <a:spcAft>
                <a:spcPts val="0"/>
              </a:spcAft>
              <a:buNone/>
            </a:pPr>
            <a:r>
              <a:rPr b="1" lang="en-US" sz="1000">
                <a:solidFill>
                  <a:schemeClr val="lt1"/>
                </a:solidFill>
                <a:latin typeface="Optimistic Display"/>
                <a:ea typeface="Optimistic Display"/>
                <a:cs typeface="Optimistic Display"/>
                <a:sym typeface="Optimistic Display"/>
              </a:rPr>
              <a:t>الذكاء الاصطناعي: </a:t>
            </a:r>
            <a:r>
              <a:rPr lang="en-US" sz="1000">
                <a:solidFill>
                  <a:schemeClr val="lt1"/>
                </a:solidFill>
                <a:latin typeface="Optimistic Display Light"/>
                <a:ea typeface="Optimistic Display Light"/>
                <a:cs typeface="Optimistic Display Light"/>
                <a:sym typeface="Optimistic Display Light"/>
              </a:rPr>
              <a:t>قدرة الآلات على أداء مهام تتطلب عادةً ذكاءً بشريًا مثل التعلّم، وحل المشكلات، واتخاذ القرارات</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الذكاء الاصطناعي التوليدي: </a:t>
            </a:r>
            <a:r>
              <a:rPr lang="en-US" sz="1000">
                <a:solidFill>
                  <a:schemeClr val="lt1"/>
                </a:solidFill>
                <a:latin typeface="Optimistic Display Light"/>
                <a:ea typeface="Optimistic Display Light"/>
                <a:cs typeface="Optimistic Display Light"/>
                <a:sym typeface="Optimistic Display Light"/>
              </a:rPr>
              <a:t>نوع من الذكاء الاصطناعي يمكنه إنشاء محتوى جديد مثل الصور أو الموسيقى أو النصوص، من خلال التعلّم من البيانات المتوفّرة</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شات جي بي تي: </a:t>
            </a:r>
            <a:r>
              <a:rPr lang="en-US" sz="1000">
                <a:solidFill>
                  <a:schemeClr val="lt1"/>
                </a:solidFill>
                <a:latin typeface="Optimistic Display Light"/>
                <a:ea typeface="Optimistic Display Light"/>
                <a:cs typeface="Optimistic Display Light"/>
                <a:sym typeface="Optimistic Display Light"/>
              </a:rPr>
              <a:t>نموذج لغوي متقدّم طورته شركة OpenAI، قادر على إنتاج ردود نصية شبيهة باللغة البشرية والمشاركة في المحادثات.</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دال-إي: </a:t>
            </a:r>
            <a:r>
              <a:rPr lang="en-US" sz="1000">
                <a:solidFill>
                  <a:schemeClr val="lt1"/>
                </a:solidFill>
                <a:latin typeface="Optimistic Display Light"/>
                <a:ea typeface="Optimistic Display Light"/>
                <a:cs typeface="Optimistic Display Light"/>
                <a:sym typeface="Optimistic Display Light"/>
              </a:rPr>
              <a:t>برنامج ذكاء اصطناعي طورته شركة OpenAI يقوم بإنشاء صور من أوصاف نصية.</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طريقة التحقق: </a:t>
            </a:r>
            <a:r>
              <a:rPr lang="en-US" sz="1000">
                <a:solidFill>
                  <a:schemeClr val="lt1"/>
                </a:solidFill>
                <a:latin typeface="Optimistic Display Light"/>
                <a:ea typeface="Optimistic Display Light"/>
                <a:cs typeface="Optimistic Display Light"/>
                <a:sym typeface="Optimistic Display Light"/>
              </a:rPr>
              <a:t>طريقة للتحقق من المعلومات على الإنترنت: تتبّع المصدر، البحث العكسي عن الصور، إستشارة خبير، المقارنة بين مصادر، تقاطع المراجع، التقييم</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تقصي الحقائق: </a:t>
            </a:r>
            <a:r>
              <a:rPr lang="en-US" sz="1000">
                <a:solidFill>
                  <a:schemeClr val="lt1"/>
                </a:solidFill>
                <a:latin typeface="Optimistic Display Light"/>
                <a:ea typeface="Optimistic Display Light"/>
                <a:cs typeface="Optimistic Display Light"/>
                <a:sym typeface="Optimistic Display Light"/>
              </a:rPr>
              <a:t>عملية التحقق من المعلومات أو الادعاءات أو التصريحات لتحديد دقتها وصحتها، غالبًا عن طريق الرجوع إلى مصادر موثوقة.</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الخصوصية: </a:t>
            </a:r>
            <a:r>
              <a:rPr lang="en-US" sz="1000">
                <a:solidFill>
                  <a:schemeClr val="lt1"/>
                </a:solidFill>
                <a:latin typeface="Optimistic Display Light"/>
                <a:ea typeface="Optimistic Display Light"/>
                <a:cs typeface="Optimistic Display Light"/>
                <a:sym typeface="Optimistic Display Light"/>
              </a:rPr>
              <a:t>حالة الحماية من التدخل غير المصرّح به في الحياة الشخصية للفرد، بما يشمل السيطرة على المعلومات الشخصية.</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التعرف على الأنماط: </a:t>
            </a:r>
            <a:r>
              <a:rPr lang="en-US" sz="1000">
                <a:solidFill>
                  <a:schemeClr val="lt1"/>
                </a:solidFill>
                <a:latin typeface="Optimistic Display Light"/>
                <a:ea typeface="Optimistic Display Light"/>
                <a:cs typeface="Optimistic Display Light"/>
                <a:sym typeface="Optimistic Display Light"/>
              </a:rPr>
              <a:t>العملية التي من خلالها يتعرف الذكاء الاصطناعي على المعلومات ويصنفها بناءً على الأنماط أو الهياكل المتكررة داخل البيانات.</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معالجة البيانات: </a:t>
            </a:r>
            <a:r>
              <a:rPr lang="en-US" sz="1000">
                <a:solidFill>
                  <a:schemeClr val="lt1"/>
                </a:solidFill>
                <a:latin typeface="Optimistic Display Light"/>
                <a:ea typeface="Optimistic Display Light"/>
                <a:cs typeface="Optimistic Display Light"/>
                <a:sym typeface="Optimistic Display Light"/>
              </a:rPr>
              <a:t>جمع البيانات ومعالجتها وتنظيمها لاستخراج معلومات مفيدة. في الذكاء الاصطناعي، يشير ذلك إلى كيفية تعامل الأنظمة مع البيانات الضخمة والتعلّم منها.</a:t>
            </a:r>
            <a:endParaRPr sz="1000">
              <a:solidFill>
                <a:schemeClr val="lt1"/>
              </a:solidFill>
              <a:latin typeface="Optimistic Display Light"/>
              <a:ea typeface="Optimistic Display Light"/>
              <a:cs typeface="Optimistic Display Light"/>
              <a:sym typeface="Optimistic Display Light"/>
            </a:endParaRPr>
          </a:p>
          <a:p>
            <a:pPr indent="0" lvl="0" marL="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التعليمات: </a:t>
            </a:r>
            <a:r>
              <a:rPr lang="en-US" sz="1000">
                <a:solidFill>
                  <a:schemeClr val="lt1"/>
                </a:solidFill>
                <a:latin typeface="Optimistic Display Light"/>
                <a:ea typeface="Optimistic Display Light"/>
                <a:cs typeface="Optimistic Display Light"/>
                <a:sym typeface="Optimistic Display Light"/>
              </a:rPr>
              <a:t>أوامر أو إدخالات تُعطى لنظام ذكاء اصطناعي، وخاصة الذكاء الاصطناعي التوليدي، لتوجيه مخرجاته. على سبيل المثال، التعليمات النصية تحدد للنموذج ما يكتبه، بينما التعليمات الصورية تحدد له ما ينشئه من صور.</a:t>
            </a:r>
            <a:endParaRPr sz="1000">
              <a:solidFill>
                <a:schemeClr val="lt1"/>
              </a:solidFill>
              <a:latin typeface="Optimistic Display Light"/>
              <a:ea typeface="Optimistic Display Light"/>
              <a:cs typeface="Optimistic Display Light"/>
              <a:sym typeface="Optimistic Display Light"/>
            </a:endParaRPr>
          </a:p>
          <a:p>
            <a:pPr indent="0" lvl="0" marL="0" rtl="1" algn="r">
              <a:spcBef>
                <a:spcPts val="2000"/>
              </a:spcBef>
              <a:spcAft>
                <a:spcPts val="0"/>
              </a:spcAft>
              <a:buNone/>
            </a:pPr>
            <a:r>
              <a:rPr b="1" lang="en-US" sz="1000">
                <a:solidFill>
                  <a:schemeClr val="lt1"/>
                </a:solidFill>
                <a:latin typeface="Optimistic Display"/>
                <a:ea typeface="Optimistic Display"/>
                <a:cs typeface="Optimistic Display"/>
                <a:sym typeface="Optimistic Display"/>
              </a:rPr>
              <a:t>الذكاء الاصطناعي العام: </a:t>
            </a:r>
            <a:r>
              <a:rPr lang="en-US" sz="1000">
                <a:solidFill>
                  <a:schemeClr val="lt1"/>
                </a:solidFill>
                <a:latin typeface="Optimistic Display Light"/>
                <a:ea typeface="Optimistic Display Light"/>
                <a:cs typeface="Optimistic Display Light"/>
                <a:sym typeface="Optimistic Display Light"/>
              </a:rPr>
              <a:t>نوع من الذكاء الاصطناعي يتمتّع بالقدرة على التفكير، والتعلّم، وحلّ المشكلات بالمستوى نفسه الذي يقوم به الإنسان، عبر مجموعة واسعة من المهام المختلفة.</a:t>
            </a:r>
            <a:endParaRPr sz="1000">
              <a:solidFill>
                <a:schemeClr val="lt1"/>
              </a:solidFill>
              <a:latin typeface="Optimistic Display Light"/>
              <a:ea typeface="Optimistic Display Light"/>
              <a:cs typeface="Optimistic Display Light"/>
              <a:sym typeface="Optimistic Display Light"/>
            </a:endParaRPr>
          </a:p>
          <a:p>
            <a:pPr indent="0" lvl="0" marL="0" marR="0" rtl="1" algn="r">
              <a:lnSpc>
                <a:spcPct val="100000"/>
              </a:lnSpc>
              <a:spcBef>
                <a:spcPts val="2000"/>
              </a:spcBef>
              <a:spcAft>
                <a:spcPts val="0"/>
              </a:spcAft>
              <a:buNone/>
            </a:pPr>
            <a:r>
              <a:rPr b="1" lang="en-US" sz="1000">
                <a:solidFill>
                  <a:schemeClr val="lt1"/>
                </a:solidFill>
                <a:latin typeface="Optimistic Display"/>
                <a:ea typeface="Optimistic Display"/>
                <a:cs typeface="Optimistic Display"/>
                <a:sym typeface="Optimistic Display"/>
              </a:rPr>
              <a:t>ميتا للذكاء الاصطناعي: </a:t>
            </a:r>
            <a:r>
              <a:rPr lang="en-US" sz="1000">
                <a:solidFill>
                  <a:schemeClr val="lt1"/>
                </a:solidFill>
                <a:latin typeface="Optimistic Display Light"/>
                <a:ea typeface="Optimistic Display Light"/>
                <a:cs typeface="Optimistic Display Light"/>
                <a:sym typeface="Optimistic Display Light"/>
              </a:rPr>
              <a:t>الاسم الذي يطلق على مجموعة أدوات وتقنيات الذكاء الاصطناعي التابعة لشركة "ميتا"، مثل مساعد الدردشة الذكي في تطبيق واتساب.</a:t>
            </a:r>
            <a:endParaRPr sz="1000">
              <a:solidFill>
                <a:schemeClr val="lt1"/>
              </a:solidFill>
              <a:latin typeface="Optimistic Display Light"/>
              <a:ea typeface="Optimistic Display Light"/>
              <a:cs typeface="Optimistic Display Light"/>
              <a:sym typeface="Optimistic Display Light"/>
            </a:endParaRPr>
          </a:p>
          <a:p>
            <a:pPr indent="0" lvl="0" marL="0" rtl="0" algn="r">
              <a:spcBef>
                <a:spcPts val="2000"/>
              </a:spcBef>
              <a:spcAft>
                <a:spcPts val="0"/>
              </a:spcAft>
              <a:buNone/>
            </a:pPr>
            <a:r>
              <a:t/>
            </a:r>
            <a:endParaRPr sz="1000">
              <a:solidFill>
                <a:schemeClr val="lt1"/>
              </a:solidFill>
              <a:latin typeface="Optimistic Display Light"/>
              <a:ea typeface="Optimistic Display Light"/>
              <a:cs typeface="Optimistic Display Light"/>
              <a:sym typeface="Optimistic Display Light"/>
            </a:endParaRPr>
          </a:p>
          <a:p>
            <a:pPr indent="0" lvl="0" marL="0" rtl="0" algn="l">
              <a:spcBef>
                <a:spcPts val="2000"/>
              </a:spcBef>
              <a:spcAft>
                <a:spcPts val="2000"/>
              </a:spcAft>
              <a:buNone/>
            </a:pPr>
            <a:r>
              <a:t/>
            </a:r>
            <a:endParaRPr sz="1000">
              <a:solidFill>
                <a:schemeClr val="lt1"/>
              </a:solidFill>
              <a:latin typeface="Optimistic Display Light"/>
              <a:ea typeface="Optimistic Display Light"/>
              <a:cs typeface="Optimistic Display Light"/>
              <a:sym typeface="Optimistic Display Light"/>
            </a:endParaRPr>
          </a:p>
        </p:txBody>
      </p:sp>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B0550"/>
        </a:solidFill>
      </p:bgPr>
    </p:bg>
    <p:spTree>
      <p:nvGrpSpPr>
        <p:cNvPr id="1773" name="Shape 1773"/>
        <p:cNvGrpSpPr/>
        <p:nvPr/>
      </p:nvGrpSpPr>
      <p:grpSpPr>
        <a:xfrm>
          <a:off x="0" y="0"/>
          <a:ext cx="0" cy="0"/>
          <a:chOff x="0" y="0"/>
          <a:chExt cx="0" cy="0"/>
        </a:xfrm>
      </p:grpSpPr>
      <p:sp>
        <p:nvSpPr>
          <p:cNvPr id="1774" name="Google Shape;1774;p109"/>
          <p:cNvSpPr txBox="1"/>
          <p:nvPr>
            <p:ph type="ctrTitle"/>
          </p:nvPr>
        </p:nvSpPr>
        <p:spPr>
          <a:xfrm>
            <a:off x="4203900" y="2532650"/>
            <a:ext cx="3784200" cy="1165500"/>
          </a:xfrm>
          <a:prstGeom prst="rect">
            <a:avLst/>
          </a:prstGeom>
        </p:spPr>
        <p:txBody>
          <a:bodyPr anchorCtr="0" anchor="t" bIns="0" lIns="0" spcFirstLastPara="1" rIns="0" wrap="square" tIns="0">
            <a:noAutofit/>
          </a:bodyPr>
          <a:lstStyle/>
          <a:p>
            <a:pPr indent="0" lvl="0" marL="12700" rtl="1" algn="ctr">
              <a:lnSpc>
                <a:spcPct val="100000"/>
              </a:lnSpc>
              <a:spcBef>
                <a:spcPts val="0"/>
              </a:spcBef>
              <a:spcAft>
                <a:spcPts val="0"/>
              </a:spcAft>
              <a:buNone/>
            </a:pPr>
            <a:r>
              <a:rPr lang="en-US" sz="4000">
                <a:solidFill>
                  <a:schemeClr val="lt2"/>
                </a:solidFill>
                <a:latin typeface="Optimistic Display"/>
                <a:ea typeface="Optimistic Display"/>
                <a:cs typeface="Optimistic Display"/>
                <a:sym typeface="Optimistic Display"/>
              </a:rPr>
              <a:t>شكرًا</a:t>
            </a:r>
            <a:endParaRPr>
              <a:solidFill>
                <a:schemeClr val="lt2"/>
              </a:solidFill>
              <a:latin typeface="Optimistic Display"/>
              <a:ea typeface="Optimistic Display"/>
              <a:cs typeface="Optimistic Display"/>
              <a:sym typeface="Optimistic Display"/>
            </a:endParaRPr>
          </a:p>
        </p:txBody>
      </p:sp>
      <p:pic>
        <p:nvPicPr>
          <p:cNvPr id="1775" name="Google Shape;1775;p109" title="Meta_Lockup_MonoWhite_RGB.png"/>
          <p:cNvPicPr preferRelativeResize="0"/>
          <p:nvPr/>
        </p:nvPicPr>
        <p:blipFill rotWithShape="1">
          <a:blip r:embed="rId3">
            <a:alphaModFix/>
          </a:blip>
          <a:srcRect b="70" l="0" r="0" t="80"/>
          <a:stretch/>
        </p:blipFill>
        <p:spPr>
          <a:xfrm>
            <a:off x="8127992" y="5824492"/>
            <a:ext cx="1918080" cy="824782"/>
          </a:xfrm>
          <a:prstGeom prst="rect">
            <a:avLst/>
          </a:prstGeom>
          <a:noFill/>
          <a:ln>
            <a:noFill/>
          </a:ln>
        </p:spPr>
      </p:pic>
      <p:pic>
        <p:nvPicPr>
          <p:cNvPr id="1776" name="Google Shape;1776;p109"/>
          <p:cNvPicPr preferRelativeResize="0"/>
          <p:nvPr/>
        </p:nvPicPr>
        <p:blipFill>
          <a:blip r:embed="rId4">
            <a:alphaModFix/>
          </a:blip>
          <a:stretch>
            <a:fillRect/>
          </a:stretch>
        </p:blipFill>
        <p:spPr>
          <a:xfrm>
            <a:off x="10539307" y="6095533"/>
            <a:ext cx="1198250" cy="282700"/>
          </a:xfrm>
          <a:prstGeom prst="rect">
            <a:avLst/>
          </a:prstGeom>
          <a:noFill/>
          <a:ln>
            <a:noFill/>
          </a:ln>
        </p:spPr>
      </p:pic>
      <p:cxnSp>
        <p:nvCxnSpPr>
          <p:cNvPr id="1777" name="Google Shape;1777;p109"/>
          <p:cNvCxnSpPr/>
          <p:nvPr/>
        </p:nvCxnSpPr>
        <p:spPr>
          <a:xfrm>
            <a:off x="10163895" y="5802583"/>
            <a:ext cx="0" cy="868500"/>
          </a:xfrm>
          <a:prstGeom prst="straightConnector1">
            <a:avLst/>
          </a:prstGeom>
          <a:noFill/>
          <a:ln cap="flat" cmpd="sng" w="12700">
            <a:solidFill>
              <a:schemeClr val="lt2"/>
            </a:solidFill>
            <a:prstDash val="solid"/>
            <a:round/>
            <a:headEnd len="med" w="med" type="none"/>
            <a:tailEnd len="med" w="med" type="none"/>
          </a:ln>
        </p:spPr>
      </p:cxnSp>
    </p:spTree>
  </p:cSld>
  <p:clrMapOvr>
    <a:masterClrMapping/>
  </p:clrMapOvr>
</p:sld>
</file>

<file path=ppt/theme/theme1.xml><?xml version="1.0" encoding="utf-8"?>
<a:theme xmlns:a="http://schemas.openxmlformats.org/drawingml/2006/main" xmlns:r="http://schemas.openxmlformats.org/officeDocument/2006/relationships"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