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Montserrat SemiBold" panose="020F0502020204030204" pitchFamily="34" charset="0"/>
      <p:regular r:id="rId55"/>
      <p:bold r:id="rId56"/>
      <p:italic r:id="rId57"/>
      <p:boldItalic r:id="rId58"/>
    </p:embeddedFont>
    <p:embeddedFont>
      <p:font typeface="Noto Sans Symbols" panose="020B050204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hit/DcM1BHt9XRtbxSfyrG7Cgo6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32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78" autoAdjust="0"/>
    <p:restoredTop sz="95878" autoAdjust="0"/>
  </p:normalViewPr>
  <p:slideViewPr>
    <p:cSldViewPr snapToGrid="0" snapToObjects="1">
      <p:cViewPr>
        <p:scale>
          <a:sx n="100" d="100"/>
          <a:sy n="100" d="100"/>
        </p:scale>
        <p:origin x="272" y="352"/>
      </p:cViewPr>
      <p:guideLst/>
    </p:cSldViewPr>
  </p:slideViewPr>
  <p:notesTextViewPr>
    <p:cViewPr>
      <p:scale>
        <a:sx n="1" d="1"/>
        <a:sy n="1" d="1"/>
      </p:scale>
      <p:origin x="0" y="0"/>
    </p:cViewPr>
  </p:notesTextViewPr>
  <p:notesViewPr>
    <p:cSldViewPr snapToGrid="0" snapToObjects="1">
      <p:cViewPr varScale="1">
        <p:scale>
          <a:sx n="86" d="100"/>
          <a:sy n="86" d="100"/>
        </p:scale>
        <p:origin x="1680" y="22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tatista.com/chart/17518/data-created-in-an-internet-minu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atista.com/chart/17518/data-created-in-an-internet-minut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chemeClr val="dk1"/>
              </a:buClr>
              <a:buSzPts val="1100"/>
              <a:buFont typeface="Calibri"/>
              <a:buNone/>
            </a:pPr>
            <a:r>
              <a:rPr lang="fr-FR" sz="1100" b="1" i="0" u="sng" dirty="0">
                <a:solidFill>
                  <a:schemeClr val="dk1"/>
                </a:solidFill>
                <a:latin typeface="Calibri"/>
                <a:ea typeface="Calibri"/>
                <a:cs typeface="Calibri"/>
                <a:sym typeface="Calibri"/>
              </a:rPr>
              <a:t>Notes de l’intervenant(e)</a:t>
            </a:r>
            <a:endParaRPr sz="1100" b="0" dirty="0">
              <a:solidFill>
                <a:schemeClr val="dk1"/>
              </a:solidFill>
            </a:endParaRPr>
          </a:p>
          <a:p>
            <a:pPr marL="158750" lvl="0" indent="0" algn="l" rtl="0">
              <a:lnSpc>
                <a:spcPct val="100000"/>
              </a:lnSpc>
              <a:spcBef>
                <a:spcPts val="0"/>
              </a:spcBef>
              <a:spcAft>
                <a:spcPts val="0"/>
              </a:spcAft>
              <a:buClr>
                <a:schemeClr val="dk1"/>
              </a:buClr>
              <a:buSzPts val="1100"/>
              <a:buFont typeface="Calibri"/>
              <a:buNone/>
            </a:pPr>
            <a:endParaRPr sz="1100" b="0" u="none" strike="noStrike" cap="none" dirty="0">
              <a:solidFill>
                <a:schemeClr val="dk1"/>
              </a:solidFill>
              <a:latin typeface="Montserrat SemiBold"/>
              <a:ea typeface="Montserrat SemiBold"/>
              <a:cs typeface="Montserrat SemiBold"/>
              <a:sym typeface="Montserrat SemiBold"/>
            </a:endParaRPr>
          </a:p>
          <a:p>
            <a:pPr marL="158750" lvl="0" indent="0" algn="l" rtl="0">
              <a:lnSpc>
                <a:spcPct val="100000"/>
              </a:lnSpc>
              <a:spcBef>
                <a:spcPts val="0"/>
              </a:spcBef>
              <a:spcAft>
                <a:spcPts val="0"/>
              </a:spcAft>
              <a:buClr>
                <a:schemeClr val="dk1"/>
              </a:buClr>
              <a:buSzPts val="1100"/>
              <a:buFont typeface="Montserrat SemiBold"/>
              <a:buNone/>
            </a:pPr>
            <a:r>
              <a:rPr lang="fr-FR" sz="1100" b="0" u="none" strike="noStrike" cap="none" dirty="0">
                <a:solidFill>
                  <a:schemeClr val="dk1"/>
                </a:solidFill>
                <a:latin typeface="Montserrat SemiBold"/>
                <a:ea typeface="Montserrat SemiBold"/>
                <a:cs typeface="Montserrat SemiBold"/>
                <a:sym typeface="Montserrat SemiBold"/>
              </a:rPr>
              <a:t>Les leçons et activités de cette section aident les participant(e)s à mieux comprendre ce qu’est Internet, à identifier les informations qui peuvent y être partagées, à déterminer les différentes méthodes d’accès à l’information en ligne et à découvrir les avantages, les rôles et les responsabilités de la citoyenneté numérique.</a:t>
            </a:r>
            <a:endParaRPr sz="1100" b="0" u="none" strike="noStrike" cap="none" dirty="0">
              <a:solidFill>
                <a:schemeClr val="dk1"/>
              </a:solidFill>
              <a:latin typeface="Montserrat SemiBold"/>
              <a:ea typeface="Montserrat SemiBold"/>
              <a:cs typeface="Montserrat SemiBold"/>
              <a:sym typeface="Montserrat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Prenez 10 minutes pour discuter.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Récapitulez la leçon avec ces points.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est un vaste réseau d’ordinateurs reliés entre eux à l’échelle mondiale.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a changé, et continuera probablement à changer la façon dont nous vivons dans la société moderne.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gens utilisent Internet au quotidien pour communiquer, travailler, faire des recherches et se divertir.</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gens se connectent à Internet en utilisant une grande variété d’appareils (ordinateurs, téléphones portables, téléviseurs, consoles de jeu et voitures par exemple) pour partager des informations.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Il existe de multiples façons de se connecter à Internet, avec ou sans fil.</a:t>
            </a:r>
            <a:endParaRPr lang="fr-FR" b="0" dirty="0">
              <a:solidFill>
                <a:schemeClr val="tx1"/>
              </a:solidFill>
              <a:effectLst/>
              <a:latin typeface="Calibri" panose="020F0502020204030204" pitchFamily="34" charset="0"/>
              <a:cs typeface="Calibri" panose="020F0502020204030204" pitchFamily="34" charset="0"/>
            </a:endParaRPr>
          </a:p>
          <a:p>
            <a:br>
              <a:rPr lang="en-US" dirty="0">
                <a:solidFill>
                  <a:schemeClr val="tx1"/>
                </a:solidFill>
                <a:latin typeface="Calibri" panose="020F0502020204030204" pitchFamily="34" charset="0"/>
                <a:cs typeface="Calibri" panose="020F0502020204030204" pitchFamily="34" charset="0"/>
              </a:rPr>
            </a:br>
            <a:endParaRPr lang="fr-FR" b="0" dirty="0">
              <a:solidFill>
                <a:schemeClr val="tx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384" name="Google Shape;3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OBJECTIF DU COURS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être capables d’identifier ce qu’on peut partager sur Internet. Les participant(e)s vont être capables d’identifier des méthodes sûres et sécurisées pour partager des informations sur Internet. Les participant(e)s vont être capables d’évaluer les risques et les avantages des connexions publiques.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TEMPS ESTIMÉ</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60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QUESTION ESSENTIELLE</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Que sont les informations numériques et comment peuvent-elles être partagées en ligne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PRÉPARATION</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Rassemblez 5 à 10 images illustrant différentes manières de partager des informations [Exemples : Une photo de deux personnes en train de discuter, une vidéo en cours de lecture, une personne en train de lire un livre, une personne en train d’envoyer un message à un(e) ami(e), etc. Si vous n’avez pas ce type d’images à disposition, vous pouvez les dessiner vous-même ou demander aux participant(e)s de dessiner comment les gens partagent des informations afin d’encourager les interactions avec l’ensemble du groupe.]</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Imprimez les images ou affichez-les dans une présentation.</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Distribuez aux participant(e)s une liste du vocabulaire clé de cette leçon.</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FACULTATIF : </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COMPÉTENCE DIGCITCOMMIT D’ISTE</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ENGAGÉ : J’utilise la technologie et les canaux numériques pour mon engagement civique, pour résoudre des problèmes et pour être une source de bien-être aussi bien dans la communauté physique que dans la communauté virtuelle.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VOCABULAIRE CLÉ</a:t>
            </a: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percevoir, créer, collecter, représenter, évaluer, interpréter et analyser des données provenant de sources numériques et non numériques.</a:t>
            </a:r>
          </a:p>
          <a:p>
            <a:pPr marL="0" indent="0" rtl="0" fontAlgn="base">
              <a:buFont typeface="Arial" panose="020B0604020202020204" pitchFamily="34" charset="0"/>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Informations numériques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des informations qu’un ordinateur peut traiter (par exemple : des chiffres, des mots, des images, des vidéos ou des sons).</a:t>
            </a:r>
          </a:p>
          <a:p>
            <a:pPr marL="0" indent="0" rtl="0" fontAlgn="base">
              <a:buFont typeface="Arial" panose="020B0604020202020204" pitchFamily="34" charset="0"/>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Information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fait ou une information concernant une personne ou une chose.</a:t>
            </a: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402" name="Google Shape;4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Accroche de la leçon [10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deux choses à votre partenaire : 1) Votre plat ou votre passe-temps préféré et 2) La date de votre anniversaire.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Indiquez ensuite quels sont les éléments qui seraient considérés comme des informations générales et ceux qui seraient considérés comme des informations numériques.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Après deux minutes de discussion avec leur partenaire, demandez aux participant(e)s de dire quelles sont selon eux les informations générales et les informations numériques parmi les réponses données.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Réponse</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 le plat ou le passe-temps préféré est considéré comme une information générale et la date d’anniversaire serait considérée comme une information numérique. </a:t>
            </a: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412" name="Google Shape;4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dirty="0">
              <a:solidFill>
                <a:schemeClr val="tx1"/>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Lorsque les étudiant(e)s ont fini leurs échanges, écrivez ces définitions au tableau.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Information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 fait ou une information concernant une personne ou une chose.</a:t>
            </a: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Information numérique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une information qu’un ordinateur peut traiter. Il peut s’agir de chiffres, de mots, d’images, de vidéos ou de sons. Il peut s’agir, par exemple, d’un e-mail que vous envoyez, d’un sms adressé à un(e) ami(e), d’une photo sur les médias sociaux ou même d’une vidéo.</a:t>
            </a: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442" name="Google Shape;44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Discussion de groupe [5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acquérir une meilleure conception de l’énorme quantité de données partagées sur Internet.</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À votre avis, combien de personnes utilisent Internet ? </a:t>
            </a:r>
          </a:p>
          <a:p>
            <a:pPr marL="0" indent="0" rtl="0" fontAlgn="base">
              <a:buFont typeface="Arial" panose="020B0604020202020204" pitchFamily="34" charset="0"/>
              <a:buNone/>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les participant(e)s échanger et écrire leurs suppositions au tableau.</a:t>
            </a:r>
          </a:p>
          <a:p>
            <a:pPr marL="0" indent="0" rtl="0" fontAlgn="base">
              <a:buFont typeface="Arial" panose="020B0604020202020204" pitchFamily="34" charset="0"/>
              <a:buNone/>
            </a:pPr>
            <a:br>
              <a:rPr lang="en-US" b="0" dirty="0">
                <a:solidFill>
                  <a:schemeClr val="tx1"/>
                </a:solidFill>
                <a:effectLst/>
                <a:latin typeface="Calibri" panose="020F0502020204030204" pitchFamily="34" charset="0"/>
                <a:cs typeface="Calibri" panose="020F0502020204030204" pitchFamily="34" charset="0"/>
              </a:rPr>
            </a:b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Après quelques propositions, donnez-leur la réponse.</a:t>
            </a:r>
            <a:endParaRPr lang="fr-FR" b="0" dirty="0">
              <a:solidFill>
                <a:schemeClr val="tx1"/>
              </a:solidFill>
              <a:effectLst/>
              <a:latin typeface="Calibri" panose="020F0502020204030204" pitchFamily="34" charset="0"/>
              <a:cs typeface="Calibri" panose="020F0502020204030204" pitchFamily="34" charset="0"/>
            </a:endParaRPr>
          </a:p>
          <a:p>
            <a:br>
              <a:rPr lang="en-US" dirty="0">
                <a:solidFill>
                  <a:schemeClr val="tx1"/>
                </a:solidFill>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472" name="Google Shape;4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Près de 4,57 milliards de personnes utilisent Internet, soit 59 % de la population mondiale en février 2021, et ce chiffre ne cesse de croître.</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0" i="0" u="none" strike="noStrike" kern="1200" cap="none" dirty="0">
                <a:solidFill>
                  <a:schemeClr val="tx1"/>
                </a:solidFill>
                <a:effectLst/>
                <a:latin typeface="Calibri"/>
                <a:ea typeface="Calibri"/>
                <a:cs typeface="Calibri"/>
                <a:sym typeface="Calibri"/>
              </a:rPr>
              <a:t>Cela génère BEAUCOUP de données informatiques. Les données informatiques constituent l’ensemble des informations qui sont envoyées, vues, partagées, stockées et traitées sur des ordinateurs.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0" i="0" u="none" strike="noStrike" kern="1200" cap="none" dirty="0">
                <a:solidFill>
                  <a:schemeClr val="tx1"/>
                </a:solidFill>
                <a:effectLst/>
                <a:latin typeface="Calibri"/>
                <a:ea typeface="Calibri"/>
                <a:cs typeface="Calibri"/>
                <a:sym typeface="Calibri"/>
              </a:rPr>
              <a:t>Nous allons maintenant explorer comment ces données sont partagées, et comment on peut se protéger et les conserver en sécurité. </a:t>
            </a:r>
            <a:endParaRPr lang="fr-FR" b="0" dirty="0">
              <a:solidFill>
                <a:schemeClr val="tx1"/>
              </a:solidFill>
              <a:effectLst/>
            </a:endParaRPr>
          </a:p>
          <a:p>
            <a:br>
              <a:rPr lang="en-US" dirty="0">
                <a:solidFill>
                  <a:schemeClr val="tx1"/>
                </a:solidFill>
              </a:rPr>
            </a:br>
            <a:endParaRPr lang="fr-FR" b="1" dirty="0">
              <a:solidFill>
                <a:schemeClr val="tx1"/>
              </a:solidFill>
              <a:latin typeface="Montserrat SemiBold" pitchFamily="2" charset="77"/>
              <a:sym typeface="Arial"/>
            </a:endParaRPr>
          </a:p>
        </p:txBody>
      </p:sp>
      <p:sp>
        <p:nvSpPr>
          <p:cNvPr id="487" name="Google Shape;48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Interaction avec l’ensemble du groupe [20 minutes]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acquérir une meilleure conception des types de données partagées sur Internet.</a:t>
            </a:r>
            <a:br>
              <a:rPr lang="en-US"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Répartissez les participant(e)s en petits groupes.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Présentez à vos étudiant(e)s l’une des 5 à 10 images que vous avez collectées et qui montrent comment partager des informations.</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Il peut s’agir, par exemple, d’une photo de deux personnes en train de discuter, d’une vidéo en cours de lecture, d’une personne lisant un livre, d’une personne envoyant un message à un(e) ami(e), etc.</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Rappel :</a:t>
            </a:r>
            <a:r>
              <a:rPr lang="fr-FR" sz="1200" b="0"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si vous n’avez pas accès à ce type d’images, vous pouvez les dessiner vous-même ou demander aux étudiant(e)s de dessiner les façons dont les gens partagent l’information pour compléter cette activité.</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Discutez en petits groupes des images à l’écran (environ une minute par image) et déterminez si l’image représente ou non un partage d’informations numériques. </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latin typeface="Calibri" panose="020F0502020204030204" pitchFamily="34" charset="0"/>
                <a:cs typeface="Calibri" panose="020F0502020204030204" pitchFamily="34" charset="0"/>
              </a:rPr>
            </a:b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Prévoyez un temps de débat si les groupes ont des opinions divergentes.</a:t>
            </a:r>
            <a:endParaRPr lang="fr-FR" b="0" dirty="0">
              <a:solidFill>
                <a:schemeClr val="tx1"/>
              </a:solidFill>
              <a:effectLst/>
              <a:latin typeface="Calibri" panose="020F0502020204030204" pitchFamily="34" charset="0"/>
              <a:cs typeface="Calibri" panose="020F0502020204030204" pitchFamily="34" charset="0"/>
            </a:endParaRPr>
          </a:p>
          <a:p>
            <a:br>
              <a:rPr lang="en-US" dirty="0">
                <a:solidFill>
                  <a:schemeClr val="tx1"/>
                </a:solidFill>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501" name="Google Shape;50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Interaction avec l’ensemble du groupe [20 minutes]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Les participant(e)s vont acquérir une conception de la sécurité des informations numériques sur Internet.</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1" i="0" u="none" strike="noStrike" kern="1200" cap="none" dirty="0">
                <a:solidFill>
                  <a:schemeClr val="tx1"/>
                </a:solidFill>
                <a:effectLst/>
                <a:latin typeface="Calibri"/>
                <a:ea typeface="Calibri"/>
                <a:cs typeface="Calibri"/>
                <a:sym typeface="Calibri"/>
              </a:rPr>
              <a:t>NOTE À L’ENSEIGNANT(E)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Demandez à vos étudiant(e)s de rester en petits groupes. </a:t>
            </a:r>
          </a:p>
          <a:p>
            <a:pPr marL="0" marR="0" lvl="0" indent="0" algn="l" defTabSz="914400" rtl="0" eaLnBrk="1" fontAlgn="auto" latinLnBrk="0" hangingPunct="1">
              <a:lnSpc>
                <a:spcPct val="100000"/>
              </a:lnSpc>
              <a:spcBef>
                <a:spcPts val="0"/>
              </a:spcBef>
              <a:spcAft>
                <a:spcPts val="0"/>
              </a:spcAft>
              <a:buClrTx/>
              <a:buSzPts val="1100"/>
              <a:buFontTx/>
              <a:buNone/>
              <a:tabLst/>
              <a:defRPr/>
            </a:pPr>
            <a:br>
              <a:rPr lang="en-US" b="0" dirty="0">
                <a:solidFill>
                  <a:schemeClr val="tx1"/>
                </a:solidFill>
                <a:effectLst/>
              </a:rPr>
            </a:br>
            <a:r>
              <a:rPr lang="fr-FR" sz="1200" b="1" i="0" u="none" strike="noStrike" kern="1200" cap="none" dirty="0">
                <a:solidFill>
                  <a:schemeClr val="tx1"/>
                </a:solidFill>
                <a:effectLst/>
                <a:latin typeface="Calibri"/>
                <a:ea typeface="Calibri"/>
                <a:cs typeface="Calibri"/>
                <a:sym typeface="Calibri"/>
              </a:rPr>
              <a:t>DEMANDEZ À VOS ÉTUDIANT(E)S</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Vos informations sont-elles en sécurité sur Internet ?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Pourquoi ? </a:t>
            </a:r>
          </a:p>
          <a:p>
            <a:pPr marL="0" indent="0" rtl="0" fontAlgn="base">
              <a:buFont typeface="Arial" panose="020B0604020202020204" pitchFamily="34" charset="0"/>
              <a:buNone/>
            </a:pPr>
            <a:br>
              <a:rPr lang="en-US" b="0" dirty="0">
                <a:solidFill>
                  <a:schemeClr val="tx1"/>
                </a:solidFill>
                <a:effectLst/>
              </a:rPr>
            </a:br>
            <a:r>
              <a:rPr lang="fr-FR" sz="1200" b="1" i="0" u="none" strike="noStrike" kern="1200" cap="none" dirty="0">
                <a:solidFill>
                  <a:schemeClr val="tx1"/>
                </a:solidFill>
                <a:effectLst/>
                <a:latin typeface="Calibri"/>
                <a:ea typeface="Calibri"/>
                <a:cs typeface="Calibri"/>
                <a:sym typeface="Calibri"/>
              </a:rPr>
              <a:t>NOTE À L’ENSEIGNANT(E)</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a:ea typeface="Calibri"/>
                <a:cs typeface="Calibri"/>
                <a:sym typeface="Calibri"/>
              </a:rPr>
              <a:t>Laissez aux participant(e)s deux minutes pour échanger leurs idées avec l’ensemble du groupe.</a:t>
            </a:r>
            <a:endParaRPr lang="fr-FR" b="0" dirty="0">
              <a:solidFill>
                <a:schemeClr val="tx1"/>
              </a:solidFill>
              <a:effectLst/>
            </a:endParaRPr>
          </a:p>
          <a:p>
            <a:br>
              <a:rPr lang="en-US" dirty="0">
                <a:solidFill>
                  <a:schemeClr val="tx1"/>
                </a:solidFill>
              </a:rPr>
            </a:br>
            <a:endParaRPr lang="fr-FR" b="1" dirty="0">
              <a:solidFill>
                <a:schemeClr val="tx1"/>
              </a:solidFill>
              <a:latin typeface="Montserrat SemiBold" pitchFamily="2" charset="77"/>
              <a:sym typeface="Arial"/>
            </a:endParaRPr>
          </a:p>
        </p:txBody>
      </p:sp>
      <p:sp>
        <p:nvSpPr>
          <p:cNvPr id="536" name="Google Shape;53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allons maintenant voir quatre façons d’assurer votre sécurité et de protéger vos informations sur Internet.</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Parfois, vous avez la possibilité de choisir le réseau que vous souhaitez utiliser. Il est important de garder à l’esprit qu’il existe des risques considérables si vous vous connectez au mauvais réseau.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554" name="Google Shape;55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576" name="Google Shape;57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OBJECTIF DU COURS</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développer une compréhension du fonctionnement d’Internet et de la manière dont il peut servir d’outil dans la vie de tous les jours. Les participant(e)s vont découvrir les différentes façons dont les ordinateurs se connectent à Internet et comment les informations sont partagées. Les participant(e)s apprendront aussi comment les appareils mobiles accèdent et se connectent à Internet. </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TEMPS ESTIMÉ</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60 minutes</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QUESTION ESSENTIELLE</a:t>
            </a:r>
            <a:endParaRPr sz="1200"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Comment Internet peut-il être utilisé dans la vie de tous les jours ?</a:t>
            </a:r>
            <a:endParaRPr sz="120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MATÉRIEL</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Des feuilles de papier vierge (une par paire ou petit groupe de participant(e)s)</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stylo ou un crayon</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Distribution de </a:t>
            </a:r>
            <a:r>
              <a:rPr lang="fr-FR" sz="1200" b="0" i="0" u="sng" strike="noStrike" dirty="0">
                <a:solidFill>
                  <a:schemeClr val="tx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l’image de Statista</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(une par paire ou petit groupe de participant(e)s)</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Image explicative du Wi-Fi </a:t>
            </a: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PRÉPARATION</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sz="1200"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endParaRPr sz="120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Distribuez aux participant(e)s une liste du vocabulaire clé de cette leçon.</a:t>
            </a:r>
            <a:endParaRPr sz="120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sz="1200" b="0" dirty="0">
                <a:solidFill>
                  <a:schemeClr val="tx1"/>
                </a:solidFill>
                <a:latin typeface="Calibri" panose="020F0502020204030204" pitchFamily="34" charset="0"/>
                <a:cs typeface="Calibri" panose="020F0502020204030204" pitchFamily="34" charset="0"/>
              </a:rPr>
            </a:br>
            <a:r>
              <a:rPr lang="fr-FR" sz="1200" b="1" i="1" u="none" strike="noStrike" dirty="0">
                <a:solidFill>
                  <a:schemeClr val="tx1"/>
                </a:solidFill>
                <a:latin typeface="Calibri" panose="020F0502020204030204" pitchFamily="34" charset="0"/>
                <a:ea typeface="Calibri"/>
                <a:cs typeface="Calibri" panose="020F0502020204030204" pitchFamily="34" charset="0"/>
                <a:sym typeface="Calibri"/>
              </a:rPr>
              <a:t>FACULTATIF :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COMPÉTENCE DIGCITCOMMIT D’ISTE</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sz="1200"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ENGAGÉ : J’utilise la technologie et les canaux numériques pour mon engagement civique, pour résoudre des problèmes et pour être une source de bien-être aussi bien dans la communauté physique que dans la communauté virtuelle.</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VOCABULAIRE CLÉ</a:t>
            </a:r>
            <a:br>
              <a:rPr lang="en-US"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b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Point d’accès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un point d’accès est tout ce qui transmet (diffuse) un signal Wi-Fi et fournit un accès à Internet.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Contexte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la capacité à connaître, comprendre et interpréter les facteurs contextuels pertinents (p. ex. : culturels, sociaux, locaux/régionaux/globaux) dans une situation donnée, avec un accent particulier sur les expériences et les perspectives des groupes sous-représentés, que ce soit en termes d’âge, d’ethnie, de race, de sexe, d’identité sexuelle, de religion, d’origine ethnique, de lieu de résidence, de compétences et de niveau d’éducation, et/ou de statut socio-économique, et de prendre effectivement part à la situation.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percevoir, créer, collecter, représenter, évaluer, interpréter et analyser des données provenant de sources numériques et non numériques.</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Accès numérique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Ta capacité à se connecter et accéder à Internet, individuellement ou collectivement (par exemple : les technologies maillées).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Internet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vaste réseau d’ordinateurs qui relie entre eux de plus petits réseaux d’ordinateurs à l’échelle mondiale. Internet comprend des réseaux commerciaux, éducatifs, gouvernementaux et autres.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Réseau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réseau est un regroupement de systèmes informatiques et d’appareils situés partout dans le monde et reliés entre eux.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Modem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modem est un appareil qui crée et maintient une connexion avec votre fournisseur de services Internet pour vous donner accès à Internet. Il convertit des signaux provenant de l’extérieur de votre emplacement donné en signaux lisibles par votre ordinateur et d’autres appareils numériques.</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Un routeur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un routeur est un appareil qui crée un réseau entre tous les appareils (par exemple : les ordinateurs, les tablettes, les téléphones mobiles) dans un endroit donné (comme une école, une bibliothèque ou votre maison). </a:t>
            </a:r>
            <a:endParaRPr sz="120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sz="1200"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597" name="Google Shape;5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Lisez les informations de chaque diapositive.</a:t>
            </a:r>
            <a:endParaRPr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18" name="Google Shape;61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À l’aide des diapositives précédentes et sur la base des conversations que nous avons eues aujourd’hui au sujet des informations sur Internet et de la manière d’y accéder, prenez quelques minutes pour répondre aux trois questions suivantes en petit groupe, et préparez-vous à partager vos réponses.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sont les avantages des connexions Internet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sont les inconvénients des connexions Internet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problèmes de sûreté peuvent se poser lors de l’utilisation d’une connexion sans fil par rapport à une connexion Internet filaire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39" name="Google Shape;6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a:ea typeface="Calibri"/>
                <a:cs typeface="Calibri"/>
                <a:sym typeface="Calibri"/>
              </a:rPr>
              <a:t>Notes de l’intervenant(e)</a:t>
            </a:r>
            <a:endParaRPr sz="1200"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Prenez 5 minutes pour discuter.</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NOTE À L’ENSEIGNANT(E)</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Récapitulez la leçon avec ces points.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DITES À VOS ÉTUDIANT(E)S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Internet est un vaste réseau de données utilisé par 59 % de la population mondiale (et ce chiffre ne cesse d’augmenter !)</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Les informations numériques sont des informations partagées sur Internet sous la forme de chiffres, de mots, d’images, de vidéos ou de sons.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On peut accéder à Internet par une connexion sans fil ou filaire, et il faut être capable de peser les avantages et les inconvénients des connexions publiques.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Internet est un moyen important de participer à la vie en société au niveau local, national et mondial.</a:t>
            </a:r>
            <a:endParaRPr b="0" dirty="0">
              <a:solidFill>
                <a:schemeClr val="tx1"/>
              </a:solidFill>
            </a:endParaRPr>
          </a:p>
          <a:p>
            <a:pPr marL="0" lvl="0" indent="0" algn="l" rtl="0">
              <a:spcBef>
                <a:spcPts val="0"/>
              </a:spcBef>
              <a:spcAft>
                <a:spcPts val="0"/>
              </a:spcAft>
              <a:buNone/>
            </a:pPr>
            <a:br>
              <a:rPr lang="en-US" b="0" dirty="0">
                <a:solidFill>
                  <a:schemeClr val="tx1"/>
                </a:solidFill>
              </a:rPr>
            </a:br>
            <a:endParaRPr b="1" dirty="0">
              <a:solidFill>
                <a:schemeClr val="tx1"/>
              </a:solidFill>
              <a:latin typeface="Montserrat SemiBold"/>
              <a:ea typeface="Montserrat SemiBold"/>
              <a:cs typeface="Montserrat SemiBold"/>
              <a:sym typeface="Montserrat SemiBold"/>
            </a:endParaRPr>
          </a:p>
        </p:txBody>
      </p:sp>
      <p:sp>
        <p:nvSpPr>
          <p:cNvPr id="658" name="Google Shape;65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OBJECTIF DU COURS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comprendre le processus d’accès à l’information et aux communautés. Les participant(e)s vont savoir comment accéder aux informations avec différents moteurs de recherche. Les participant(e)s vont comprendre comment participer à la vie sociale en ligne. Les participant(e)s vont découvrir les différentes façons de communiquer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TEMPS ESTIMÉ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60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QUESTION ESSENTIELLE</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Comment accédons-nous aux informations et aux communautés en ligne à des fins de connaissance et de socialisation ?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MATÉRIEL</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Du papier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stylo ou un crayon</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PRÉPARATION</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endParaRPr lang="fr-FR" sz="12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cap="none" dirty="0">
                <a:solidFill>
                  <a:schemeClr val="tx1"/>
                </a:solidFill>
                <a:latin typeface="Calibri" panose="020F0502020204030204" pitchFamily="34" charset="0"/>
                <a:ea typeface="Arial"/>
                <a:cs typeface="Calibri" panose="020F0502020204030204" pitchFamily="34" charset="0"/>
                <a:sym typeface="Arial"/>
              </a:rPr>
              <a:t>Il est possible d’adapter le contenu à l’expérience de vos étudiant(e)s et au contexte local. Ces opportunités sont indiquées comme « Note à l’enseignant(e) ». Nous vous suggérons de lire la leçon à l’avance et de préparer les exemples avant le début de la leçon.</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1" u="none" strike="noStrike" dirty="0">
                <a:solidFill>
                  <a:schemeClr val="tx1"/>
                </a:solidFill>
                <a:latin typeface="Calibri" panose="020F0502020204030204" pitchFamily="34" charset="0"/>
                <a:ea typeface="Calibri"/>
                <a:cs typeface="Calibri" panose="020F0502020204030204" pitchFamily="34" charset="0"/>
                <a:sym typeface="Calibri"/>
              </a:rPr>
              <a:t>FACULTATIF :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COMPÉTENCE DIGCITCOMMIT D’ISTE</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ENGAGÉ : J’utilise la technologie et les canaux numériques pour mon engagement civique, pour résoudre des problèmes et pour être une source de bien-être aussi bien dans la communauté physique que dans la communauté virtuelle.</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79" name="Google Shape;67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Accroche de la leçon [15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Avec un(e) partenaire ou en petit groupe, prenez deux minutes pour choisir l’une des propositions suivantes et partager une expérience ou une anecdote personnelles. Chaque personne disposera d’une minute pour s’exprimer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cherché sur Internet…</a:t>
            </a: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discuté en ligne avec quelqu’un au sujet de...</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reçu ou envoyé un message en ligne à…</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J’ai partagé quelque chose en ligne qui…</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Chaque participant(e) devra raconter l’expérience qu’on lui a confiée.</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utilisons Internet de multiples façons : pour rechercher des informations, pour communiquer avec d’autres personnes ou pour créer un lien social. Ensuite, nous apprendrons des méthodes spécifiques pour faire ces choses.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689" name="Google Shape;68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Discussion collective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comprendre le processus d’accès à l’information et aux communautés.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Internet est un immense réseau d’ordinateurs et d’appareils, mais il existe de nombreux types d’ordinateurs différents de nos jours. Avec un(e) partenaire ou en petit groupe, prenez deux minutes pour discuter - Citez quelques types d’ordinateurs ou d’appareils. Nous parlerons de vos réponses après la discussion. </a:t>
            </a:r>
          </a:p>
          <a:p>
            <a:pPr marL="171450" lvl="0" indent="-171450" algn="l" rtl="0">
              <a:spcBef>
                <a:spcPts val="0"/>
              </a:spcBef>
              <a:spcAft>
                <a:spcPts val="0"/>
              </a:spcAft>
              <a:buFont typeface="Arial" panose="020B0604020202020204" pitchFamily="34" charset="0"/>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Réponses possibles :</a:t>
            </a:r>
            <a:endParaRPr b="0"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gros ordinateur </a:t>
            </a:r>
            <a:r>
              <a:rPr lang="en-GB" sz="1200" b="0" i="0" u="none" strike="noStrike" dirty="0">
                <a:solidFill>
                  <a:schemeClr val="tx1"/>
                </a:solidFill>
                <a:latin typeface="Calibri" panose="020F0502020204030204" pitchFamily="34" charset="0"/>
                <a:ea typeface="Calibri"/>
                <a:cs typeface="Calibri" panose="020F0502020204030204" pitchFamily="34" charset="0"/>
                <a:sym typeface="Calibri"/>
              </a:rPr>
              <a:t>de bureau</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ordinateur portable</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tablette</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smartphone</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panose="02070309020205020404" pitchFamily="49" charset="0"/>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 smartwatch » (montre connectée)</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fois que votre ordinateur est connecté à Internet, vous utilisez généralement un navigateur Internet pour accéder au world wide web.</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Sur le Web, vous trouverez des sites web et des pages web. Par exemple, les plateformes de médias sociaux, les journaux locaux ou les magasins que vous aimez peuvent tous avoir une page web.</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L’une des principales raisons pour lesquelles les gens utilisent Internet est la recherche d’informations. L’une des façons les plus courantes de le faire est d’utiliser un moteur de recherche. Nous allons maintenant examiner les différents types de moteurs de recherche et la manière dont ils sont utilisés.</a:t>
            </a: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705" name="Google Shape;70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lvl="0" indent="0">
              <a:buClrTx/>
              <a:buSzPts val="1100"/>
              <a:defRPr/>
            </a:pPr>
            <a:r>
              <a:rPr lang="fr-FR" kern="1200" dirty="0">
                <a:solidFill>
                  <a:schemeClr val="tx1"/>
                </a:solidFill>
              </a:rPr>
              <a:t>Il existe de nombreux moteurs de recherche différents. Prenez deux minutes pour discuter avec un(e) partenaire ou en petit groupe.</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DEMANDEZ À VOS ÉTUDIANT(E)S</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Quels sont les moteurs de recherche que vous connaissez ? </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a:ea typeface="Calibri"/>
                <a:cs typeface="Calibri"/>
                <a:sym typeface="Calibri"/>
              </a:rPr>
              <a:t>Réponses possibles :</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Google</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Yahoo</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Bing</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Baidu </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YANDEX</a:t>
            </a:r>
          </a:p>
          <a:p>
            <a:pPr marL="1085850" lvl="2" indent="-171450" rtl="0" fontAlgn="base">
              <a:buFont typeface="Wingdings" pitchFamily="2" charset="2"/>
              <a:buChar char="§"/>
            </a:pPr>
            <a:r>
              <a:rPr lang="fr-FR" sz="1200" b="0" i="0" u="none" strike="noStrike" kern="1200" cap="none" dirty="0">
                <a:solidFill>
                  <a:schemeClr val="tx1"/>
                </a:solidFill>
                <a:effectLst/>
                <a:latin typeface="Calibri"/>
                <a:ea typeface="Calibri"/>
                <a:cs typeface="Calibri"/>
                <a:sym typeface="Calibri"/>
              </a:rPr>
              <a:t>DuckDuckGo</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NOTE À L’ENSEIGNANT(E)</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a:ea typeface="Calibri"/>
                <a:cs typeface="Calibri"/>
                <a:sym typeface="Calibri"/>
              </a:rPr>
              <a:t>Les moteurs de recherche peuvent être adaptés aux plateformes disponibles dans la région où vous enseignez.</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a:ea typeface="Calibri"/>
                <a:cs typeface="Calibri"/>
                <a:sym typeface="Calibri"/>
              </a:rPr>
              <a:t>Les moteurs de recherche effectuent des recherches sur de nombreux sites Internet et fournissent une liste de sites web pertinents où vous pourrez trouver plus d’informations sur un sujet donné.</a:t>
            </a:r>
            <a:endParaRPr lang="fr-FR" b="0" dirty="0">
              <a:solidFill>
                <a:schemeClr val="tx1"/>
              </a:solidFill>
              <a:effectLst/>
            </a:endParaRPr>
          </a:p>
        </p:txBody>
      </p:sp>
      <p:sp>
        <p:nvSpPr>
          <p:cNvPr id="751" name="Google Shape;75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Écrivez les questions ci-dessous au tableau.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cinq minutes pour discuter de ces questions avec un(e) partenaire ou en petit groupe. Nous échangerons ensuite avec l’ensemble du groupe.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Qui parmi vous a déjà utilisé un moteur de recherche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moteurs de recherche avez-vous utilisés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Qu’avez-vous cherché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Avez-vous trouvé ce que vous cherchiez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770" name="Google Shape;77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b="1" i="0" u="sng" dirty="0">
                <a:solidFill>
                  <a:schemeClr val="tx1"/>
                </a:solidFill>
                <a:latin typeface="Calibri"/>
                <a:ea typeface="Calibri"/>
                <a:cs typeface="Calibri"/>
                <a:sym typeface="Calibri"/>
              </a:rPr>
              <a:t>Notes de l’intervenant(e)</a:t>
            </a:r>
            <a:endParaRPr sz="1200" b="0" dirty="0">
              <a:solidFill>
                <a:schemeClr val="tx1"/>
              </a:solidFill>
            </a:endParaRPr>
          </a:p>
          <a:p>
            <a:pPr marL="0" lvl="0" indent="0" algn="l" rtl="0">
              <a:spcBef>
                <a:spcPts val="0"/>
              </a:spcBef>
              <a:spcAft>
                <a:spcPts val="0"/>
              </a:spcAft>
              <a:buNone/>
            </a:pPr>
            <a:endParaRPr sz="1200" b="1" i="0" u="none" strike="noStrike" dirty="0">
              <a:solidFill>
                <a:schemeClr val="tx1"/>
              </a:solidFill>
              <a:latin typeface="Calibri"/>
              <a:ea typeface="Calibri"/>
              <a:cs typeface="Calibri"/>
              <a:sym typeface="Calibri"/>
            </a:endParaRPr>
          </a:p>
          <a:p>
            <a:pPr marL="0" lvl="0" indent="0" algn="l" rtl="0">
              <a:spcBef>
                <a:spcPts val="0"/>
              </a:spcBef>
              <a:spcAft>
                <a:spcPts val="0"/>
              </a:spcAft>
              <a:buNone/>
            </a:pPr>
            <a:r>
              <a:rPr lang="fr-FR" sz="1200" b="1" i="0" u="none" strike="noStrike" dirty="0">
                <a:solidFill>
                  <a:schemeClr val="tx1"/>
                </a:solidFill>
                <a:latin typeface="Calibri"/>
                <a:ea typeface="Calibri"/>
                <a:cs typeface="Calibri"/>
                <a:sym typeface="Calibri"/>
              </a:rPr>
              <a:t>Interaction avec l’ensemble du groupe [10 minutes]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Les participant(e)s vont comprendre comment participer à la vie sociale en ligne. </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DITES À VOS ÉTUDIANT(E)S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Les gens utilisent également Internet pour interagir et se connecter avec d’autres personnes. </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0" i="0" u="none" strike="noStrike" dirty="0">
                <a:solidFill>
                  <a:schemeClr val="tx1"/>
                </a:solidFill>
                <a:latin typeface="Calibri"/>
                <a:ea typeface="Calibri"/>
                <a:cs typeface="Calibri"/>
                <a:sym typeface="Calibri"/>
              </a:rPr>
              <a:t>Avec un(e) partenaire ou en petit groupe, prenez deux minutes pour discuter des questions suivantes.</a:t>
            </a:r>
            <a:endParaRPr b="0"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DEMANDEZ À VOS ÉTUDIANT(E)S</a:t>
            </a:r>
            <a:endParaRPr b="0" dirty="0">
              <a:solidFill>
                <a:schemeClr val="tx1"/>
              </a:solidFill>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a:ea typeface="Calibri"/>
                <a:cs typeface="Calibri"/>
                <a:sym typeface="Calibri"/>
              </a:rPr>
              <a:t>À votre connaissance, quels sont les sites de médias sociaux où les gens interagissent et se connectent à d’autres personnes en ligne ? </a:t>
            </a:r>
            <a:endParaRPr dirty="0">
              <a:solidFill>
                <a:schemeClr val="tx1"/>
              </a:solidFill>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a:ea typeface="Calibri"/>
                <a:cs typeface="Calibri"/>
                <a:sym typeface="Calibri"/>
              </a:rPr>
              <a:t>Réponses possibles : </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Facebook</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Snapchat</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Twitter</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LinkedIn</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Instagram</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a:ea typeface="Calibri"/>
                <a:cs typeface="Calibri"/>
                <a:sym typeface="Calibri"/>
              </a:rPr>
              <a:t>YouTube</a:t>
            </a:r>
            <a:endParaRPr dirty="0">
              <a:solidFill>
                <a:schemeClr val="tx1"/>
              </a:solidFill>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err="1">
                <a:solidFill>
                  <a:schemeClr val="tx1"/>
                </a:solidFill>
                <a:latin typeface="Calibri"/>
                <a:ea typeface="Calibri"/>
                <a:cs typeface="Calibri"/>
                <a:sym typeface="Calibri"/>
              </a:rPr>
              <a:t>TikTok</a:t>
            </a:r>
            <a:endParaRPr dirty="0">
              <a:solidFill>
                <a:schemeClr val="tx1"/>
              </a:solidFill>
            </a:endParaRPr>
          </a:p>
          <a:p>
            <a:pPr marL="0" lvl="0" indent="0" algn="l" rtl="0">
              <a:spcBef>
                <a:spcPts val="0"/>
              </a:spcBef>
              <a:spcAft>
                <a:spcPts val="0"/>
              </a:spcAft>
              <a:buNone/>
            </a:pPr>
            <a:br>
              <a:rPr lang="en-US" b="0" dirty="0">
                <a:solidFill>
                  <a:schemeClr val="tx1"/>
                </a:solidFill>
              </a:rPr>
            </a:br>
            <a:r>
              <a:rPr lang="fr-FR" sz="1200" b="1" i="0" u="none" strike="noStrike" dirty="0">
                <a:solidFill>
                  <a:schemeClr val="tx1"/>
                </a:solidFill>
                <a:latin typeface="Calibri"/>
                <a:ea typeface="Calibri"/>
                <a:cs typeface="Calibri"/>
                <a:sym typeface="Calibri"/>
              </a:rPr>
              <a:t>NOTE À L’ENSEIGNANT(E)</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Les sites de médias sociaux peuvent être adaptés aux plateformes disponibles dans la région où vous enseignez.</a:t>
            </a:r>
            <a:endParaRPr b="0" dirty="0">
              <a:solidFill>
                <a:schemeClr val="tx1"/>
              </a:solidFill>
            </a:endParaRPr>
          </a:p>
          <a:p>
            <a:pPr marL="0" lvl="0" indent="0" algn="l" rtl="0">
              <a:spcBef>
                <a:spcPts val="0"/>
              </a:spcBef>
              <a:spcAft>
                <a:spcPts val="0"/>
              </a:spcAft>
              <a:buNone/>
            </a:pPr>
            <a:endParaRPr sz="1200" b="1" i="0" u="none" strike="noStrike" dirty="0">
              <a:solidFill>
                <a:schemeClr val="tx1"/>
              </a:solidFill>
              <a:latin typeface="Calibri"/>
              <a:ea typeface="Calibri"/>
              <a:cs typeface="Calibri"/>
              <a:sym typeface="Calibri"/>
            </a:endParaRPr>
          </a:p>
          <a:p>
            <a:pPr marL="0" lvl="0" indent="0" algn="l" rtl="0">
              <a:spcBef>
                <a:spcPts val="0"/>
              </a:spcBef>
              <a:spcAft>
                <a:spcPts val="0"/>
              </a:spcAft>
              <a:buNone/>
            </a:pPr>
            <a:r>
              <a:rPr lang="fr-FR" sz="1200" b="1" i="0" u="none" strike="noStrike" dirty="0">
                <a:solidFill>
                  <a:schemeClr val="tx1"/>
                </a:solidFill>
                <a:latin typeface="Calibri"/>
                <a:ea typeface="Calibri"/>
                <a:cs typeface="Calibri"/>
                <a:sym typeface="Calibri"/>
              </a:rPr>
              <a:t>DITES À VOS ÉTUDIANT(E)S</a:t>
            </a: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Vous pouvez accéder à ces sites à partir d’un site web sur votre ordinateur portable/appareil, ou à partir d’une application sur votre smartphone. </a:t>
            </a:r>
            <a:endParaRPr dirty="0">
              <a:solidFill>
                <a:schemeClr val="tx1"/>
              </a:solidFill>
            </a:endParaRPr>
          </a:p>
          <a:p>
            <a:pPr marL="0" lvl="0" indent="0" algn="l" rtl="0">
              <a:spcBef>
                <a:spcPts val="0"/>
              </a:spcBef>
              <a:spcAft>
                <a:spcPts val="0"/>
              </a:spcAft>
              <a:buNone/>
            </a:pPr>
            <a:endParaRPr b="0" dirty="0">
              <a:solidFill>
                <a:schemeClr val="tx1"/>
              </a:solidFill>
            </a:endParaRPr>
          </a:p>
          <a:p>
            <a:pPr marL="0" lvl="0" indent="0" algn="l" rtl="0">
              <a:spcBef>
                <a:spcPts val="0"/>
              </a:spcBef>
              <a:spcAft>
                <a:spcPts val="0"/>
              </a:spcAft>
              <a:buNone/>
            </a:pPr>
            <a:r>
              <a:rPr lang="fr-FR" sz="1200" b="0" i="0" u="none" strike="noStrike" dirty="0">
                <a:solidFill>
                  <a:schemeClr val="tx1"/>
                </a:solidFill>
                <a:latin typeface="Calibri"/>
                <a:ea typeface="Calibri"/>
                <a:cs typeface="Calibri"/>
                <a:sym typeface="Calibri"/>
              </a:rPr>
              <a:t>Les sites de médias sociaux donnent un sentiment de communauté dans un espace virtuel. De nombreux sites de médias sociaux offrent aux utilisateurs la possibilité de publier des photos, des vidéos ou du texte pour présenter les événements de leur vie personnelle.</a:t>
            </a:r>
            <a:br>
              <a:rPr lang="en-US" dirty="0">
                <a:solidFill>
                  <a:schemeClr val="tx1"/>
                </a:solidFill>
              </a:rPr>
            </a:br>
            <a:endParaRPr b="1" dirty="0">
              <a:solidFill>
                <a:schemeClr val="tx1"/>
              </a:solidFill>
              <a:latin typeface="Montserrat SemiBold"/>
              <a:ea typeface="Montserrat SemiBold"/>
              <a:cs typeface="Montserrat SemiBold"/>
              <a:sym typeface="Montserrat SemiBold"/>
            </a:endParaRPr>
          </a:p>
        </p:txBody>
      </p:sp>
      <p:sp>
        <p:nvSpPr>
          <p:cNvPr id="798" name="Google Shape;79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b="1" dirty="0">
                <a:solidFill>
                  <a:schemeClr val="tx1"/>
                </a:solidFill>
                <a:latin typeface="Calibri" panose="020F0502020204030204" pitchFamily="34" charset="0"/>
                <a:cs typeface="Calibri" panose="020F0502020204030204" pitchFamily="34" charset="0"/>
              </a:rPr>
              <a:t>Accroche de la leçon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[10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Distribuez l’image ci-dessous à vos étudiant(e)s et menez une discussion sur le sujet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minute sur Internet en 2020 [</a:t>
            </a:r>
            <a:r>
              <a:rPr lang="fr-FR" sz="1200" b="0" i="1" u="none" strike="noStrike" dirty="0">
                <a:solidFill>
                  <a:schemeClr val="tx1"/>
                </a:solidFill>
                <a:latin typeface="Calibri" panose="020F0502020204030204" pitchFamily="34" charset="0"/>
                <a:ea typeface="Calibri"/>
                <a:cs typeface="Calibri" panose="020F0502020204030204" pitchFamily="34" charset="0"/>
                <a:sym typeface="Calibri"/>
              </a:rPr>
              <a:t>Source : Une minute sur Internet en 2020</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r>
              <a:rPr lang="fr-FR" sz="1200" b="0" i="0" u="sng" strike="noStrike" dirty="0">
                <a:solidFill>
                  <a:schemeClr val="tx1"/>
                </a:solidFill>
                <a:latin typeface="Calibri" panose="020F0502020204030204" pitchFamily="34" charset="0"/>
                <a:ea typeface="Calibri"/>
                <a:cs typeface="Calibri" panose="020F0502020204030204" pitchFamily="34" charset="0"/>
                <a:sym typeface="Calibri"/>
                <a:hlinkClick r:id="rId3">
                  <a:extLst>
                    <a:ext uri="{A12FA001-AC4F-418D-AE19-62706E023703}">
                      <ahyp:hlinkClr xmlns:ahyp="http://schemas.microsoft.com/office/drawing/2018/hyperlinkcolor" val="tx"/>
                    </a:ext>
                  </a:extLst>
                </a:hlinkClick>
              </a:rPr>
              <a:t>https://fr.statista.com/infographie/22950/activite-sur-internet-en-une-minute-netflix-whatsapp-amazon/</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b="0" dirty="0">
              <a:solidFill>
                <a:schemeClr val="tx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logos ou marques reconnaissez-vous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Pour quelle raison sont-ils célèbres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services fournissent-ils ? </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réponses possibles sont les suivantes :</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Chat</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Divertissement - Musique/Vidéos/Films</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Connecter les gens</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Achats (e-commerce) et livraison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 fonction de votre contexte (voir la terminologie) et de votre compréhension d’Internet, quel est selon vous le laps de temps représenté dans ce tableau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Plus précisément, avec YouTube, combien de temps faudrait-il pour que les utilisateurs téléchargent 500 heures de vidéo ? </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La réponse est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une minute.</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Cette image montre comment certaines entreprises fournissent des services aux personnes qui utilisent Internet.</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Selon les données (compilées par Visual Capitalist), une seule minute d’Internet contient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Plus de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400 000 heures de vidéo en streaming sur Netflix.</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500 heures de vidéos téléchargées par les utilisateurs de YouTube.</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Près de 42 millions de messages partagés via WhatsApp.</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minute d’Internet représente également plus de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6 500 colis expédiés par Amazon. </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minute d’Internet représente aussi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208 333 participant(e)s à des réunions Zoom.</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Une autre raison d’utiliser Internet est la messagerie instantanée. Cela inclut des programmes comme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Facebook Messenger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WhatsApp</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WeChat</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LINE</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Skype</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Telegram</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Signal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Ces plateformes vous permettent de vous adresser directement à une autre personne ou à un groupe de personnes de manière moins publique.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plateformes de messagerie instantanée peuvent être adaptées aux plateformes disponibles dans la région où vous enseignez.</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18" name="Google Shape;81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Écrivez les questions ci-dessous au tableau.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cinq minutes pour discuter de ces questions avec un(e) partenaire ou en petit groupe. Nous échangerons ensuite avec l’ensemble du groupe.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Quels sont les moyens par lesquels vous pouvez interagir ou vous connecter avec des personnes en ligne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Avez-vous déjà utilisé l’une de ces plateformes de médias sociaux ou de messagerie instantanée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Lesquelles préférez-vous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41" name="Google Shape;84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0"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découvrir les différentes façons de communiquer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gens utilisent également Internet pour communiquer ou envoyer des courriers électroniques ou « e-mails ».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Avec un(e) partenaire ou en petit groupe, prenez deux minutes pour discuter des questions suivantes.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Quelles sont les plateformes d’e-mails les plus populaires ?</a:t>
            </a:r>
            <a:endParaRPr dirty="0">
              <a:solidFill>
                <a:schemeClr val="tx1"/>
              </a:solidFill>
              <a:latin typeface="Calibri" panose="020F0502020204030204" pitchFamily="34" charset="0"/>
              <a:cs typeface="Calibri" panose="020F0502020204030204" pitchFamily="34" charset="0"/>
            </a:endParaRPr>
          </a:p>
          <a:p>
            <a:pPr marL="628650" lvl="1" indent="-171450" algn="l" rtl="0">
              <a:spcBef>
                <a:spcPts val="0"/>
              </a:spcBef>
              <a:spcAft>
                <a:spcPts val="0"/>
              </a:spcAft>
              <a:buClr>
                <a:schemeClr val="dk1"/>
              </a:buClr>
              <a:buSzPts val="1200"/>
              <a:buFont typeface="Courier New"/>
              <a:buChar char="o"/>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Réponses possibles : </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Gmail</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Outlook </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Yahoo</a:t>
            </a: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cs typeface="Calibri" panose="020F0502020204030204" pitchFamily="34" charset="0"/>
                <a:sym typeface="Calibri"/>
              </a:rPr>
              <a:t>Hotmail</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AOL</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Yandex</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GMX</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err="1">
                <a:solidFill>
                  <a:schemeClr val="tx1"/>
                </a:solidFill>
                <a:latin typeface="Calibri" panose="020F0502020204030204" pitchFamily="34" charset="0"/>
                <a:ea typeface="Calibri"/>
                <a:cs typeface="Calibri" panose="020F0502020204030204" pitchFamily="34" charset="0"/>
                <a:sym typeface="Calibri"/>
              </a:rPr>
              <a:t>Zoho</a:t>
            </a:r>
            <a:endParaRPr dirty="0">
              <a:solidFill>
                <a:schemeClr val="tx1"/>
              </a:solidFill>
              <a:latin typeface="Calibri" panose="020F0502020204030204" pitchFamily="34" charset="0"/>
              <a:cs typeface="Calibri" panose="020F0502020204030204" pitchFamily="34" charset="0"/>
            </a:endParaRPr>
          </a:p>
          <a:p>
            <a:pPr marL="1085850" lvl="2" indent="-171450" algn="l" rtl="0">
              <a:spcBef>
                <a:spcPts val="0"/>
              </a:spcBef>
              <a:spcAft>
                <a:spcPts val="0"/>
              </a:spcAft>
              <a:buClr>
                <a:schemeClr val="dk1"/>
              </a:buClr>
              <a:buSzPts val="1200"/>
              <a:buFont typeface="Noto Sans Symbols"/>
              <a:buChar char="▪"/>
            </a:pPr>
            <a:r>
              <a:rPr lang="fr-FR" sz="1200" b="0" i="0" u="none" strike="noStrike" dirty="0" err="1">
                <a:solidFill>
                  <a:schemeClr val="tx1"/>
                </a:solidFill>
                <a:latin typeface="Calibri" panose="020F0502020204030204" pitchFamily="34" charset="0"/>
                <a:ea typeface="Calibri"/>
                <a:cs typeface="Calibri" panose="020F0502020204030204" pitchFamily="34" charset="0"/>
                <a:sym typeface="Calibri"/>
              </a:rPr>
              <a:t>ProtonMail</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plateformes d’e-mail peuvent être adaptées aux plateformes disponibles dans la région où vous enseignez.</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200" b="1"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Ces plateformes d’e-mail permettent d’envoyer des messages et des courriers électroniques pour communiquer avec des personnes ou des groupes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De nombreuses plateformes d’e-mail offrent aux utilisateurs la possibilité de créer des carnets d’adresses en ligne et des méthodes de stockage pour trier et organiser leurs courriels.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68" name="Google Shape;8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Prenez 5 minutes pour discuter.</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Récapitulez la leçon avec ces points.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Lorsque vous vous connectez à Internet, vous passez souvent par un navigateur Internet pour accéder au world wide web. Sur le Web, vous trouverez des sites et des pages Internet pour accéder aux informations et aux communautés en ligne.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Il existe de nombreux moteurs de recherche qui contiennent différents sites Internet et fournissent une liste de sites pertinents où vous pouvez trouver plus d’informations sur le sujet qui vous intéresse.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gens utilisent les plateformes de médias sociaux et les sites web pour partager leur vie personnelle, entrer en contact avec leur famille et leurs ami(e)s ou adopter d’autres comportements sociaux en ligne, comme partager de la musique ou des blagues amusantes.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S’il existe de multiples formes de communication en ligne (tant formelles qu’informelles), il est important de noter que certaines plateformes en ligne conviennent mieux aux échanges formels (avec les employeurs par exemple), tandis que d’autres sont plus adaptées aux échanges informels (avec les ami(e)s et la famille). Nous allons suivre une leçon spécifique sur l’importance de la plateforme, du public et de la sécurité.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br>
              <a:rPr lang="en-US" b="0" dirty="0">
                <a:solidFill>
                  <a:schemeClr val="tx1"/>
                </a:solidFill>
                <a:latin typeface="Calibri" panose="020F0502020204030204" pitchFamily="34" charset="0"/>
                <a:cs typeface="Calibri" panose="020F0502020204030204" pitchFamily="34" charset="0"/>
              </a:rPr>
            </a:br>
            <a:br>
              <a:rPr lang="en-US" b="0" dirty="0">
                <a:solidFill>
                  <a:schemeClr val="tx1"/>
                </a:solidFill>
                <a:latin typeface="Calibri" panose="020F0502020204030204" pitchFamily="34" charset="0"/>
                <a:cs typeface="Calibri" panose="020F0502020204030204" pitchFamily="34" charset="0"/>
              </a:rPr>
            </a:b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886" name="Google Shape;88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OBJECTIF DU COURS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réfléchissent à ce qu’ils privilégient et à ce qui est le plus important pour eux. Les participant(e)s comprennent comment les informations en ligne accessibles au public contribuent à former l’opinion que les autres se font d’eux. Les participant(e)s vont également réfléchir aux informations qu’ils (elles) souhaitent voir apparaître lorsque quelqu’un recherche leur nom.</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TEMPS ESTIMÉ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60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QUESTION ESSENTIELLE</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Sur la base des informations vous concernant en ligne, comment pouvez-vous façonner la manière dont les autres vous perçoivent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MATÉRIEL</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Feuille de papier à lignes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Un stylo ou un crayon</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PRÉPARATION</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devront être assis par deux, par trois ou en petits groupes pour la discussion.</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Distribuez aux participant(e)s une liste du vocabulaire clé de cette leçon.</a:t>
            </a:r>
            <a:endParaRPr dirty="0">
              <a:solidFill>
                <a:schemeClr val="tx1"/>
              </a:solidFill>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chemeClr val="lt2"/>
              </a:buClr>
              <a:buSzPts val="1200"/>
              <a:buFont typeface="Arial"/>
              <a:buChar char="•"/>
            </a:pPr>
            <a:r>
              <a:rPr lang="fr-FR" sz="1200" b="0" i="0" u="none" strike="noStrike" cap="none" dirty="0">
                <a:solidFill>
                  <a:schemeClr val="tx1"/>
                </a:solidFill>
                <a:latin typeface="Calibri" panose="020F0502020204030204" pitchFamily="34" charset="0"/>
                <a:ea typeface="Arial"/>
                <a:cs typeface="Calibri" panose="020F0502020204030204" pitchFamily="34" charset="0"/>
                <a:sym typeface="Arial"/>
              </a:rPr>
              <a:t>Il est possible d’adapter le contenu à l’expérience de vos étudiant(e)s et au contexte local. Cette opportunité est marquée comme « Note à l’enseignant(e) ». Nous vous suggérons de lire la leçon à l’avance et de préparer l’exemple avant le début de la leçon.</a:t>
            </a: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Activité facultative : Les participant(e)s doivent avoir accès à un ordinateur et à Internet.</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1" u="none" strike="noStrike" dirty="0">
                <a:solidFill>
                  <a:schemeClr val="tx1"/>
                </a:solidFill>
                <a:latin typeface="Calibri" panose="020F0502020204030204" pitchFamily="34" charset="0"/>
                <a:ea typeface="Calibri"/>
                <a:cs typeface="Calibri" panose="020F0502020204030204" pitchFamily="34" charset="0"/>
                <a:sym typeface="Calibri"/>
              </a:rPr>
              <a:t>FACULTATIF : </a:t>
            </a: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COMPÉTENCE DIGCITCOMMIT D’ISTE</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ALERTE : Je suis conscient(e) de mes actions en ligne et je sais comment être en sécurité et créer des espaces sûrs pour les autres en ligne.</a:t>
            </a:r>
          </a:p>
          <a:p>
            <a:pPr marL="171450" lvl="0" indent="-171450" algn="l" rtl="0">
              <a:spcBef>
                <a:spcPts val="0"/>
              </a:spcBef>
              <a:spcAft>
                <a:spcPts val="0"/>
              </a:spcAft>
              <a:buClr>
                <a:schemeClr val="dk1"/>
              </a:buClr>
              <a:buSzPts val="1200"/>
              <a:buFont typeface="Arial"/>
              <a:buChar char="•"/>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VOCABULAIRE CLÉ </a:t>
            </a: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Exploration et formation de l’identité :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la capacité d’utiliser des outils (numériques) pour explorer des éléments de sa propre identité et pour comprendre comment les communautés contribuent à forger l’identité d’une personne.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Comportement positif/respectueux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interagir en ligne avec les autres (individus et collectivité) de manière respectueuse, éthique, socialement responsable et empathique.
 </a:t>
            </a:r>
          </a:p>
          <a:p>
            <a:pPr marL="0" lvl="0" indent="0" algn="l" rtl="0">
              <a:spcBef>
                <a:spcPts val="0"/>
              </a:spcBef>
              <a:spcAft>
                <a:spcPts val="0"/>
              </a:spcAft>
              <a:buClr>
                <a:schemeClr val="dk1"/>
              </a:buClr>
              <a:buSzPts val="1200"/>
              <a:buFont typeface="Arial"/>
              <a:buNone/>
            </a:pPr>
            <a:endPar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Arial"/>
              <a:buNone/>
            </a:pPr>
            <a:r>
              <a:rPr lang="fr-FR" sz="1200" b="1"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Réputation :</a:t>
            </a:r>
            <a:r>
              <a:rPr lang="fr-FR" sz="1200" b="0" i="0" u="none" strike="noStrike" cap="none" dirty="0">
                <a:solidFill>
                  <a:schemeClr val="tx1"/>
                </a:solidFill>
                <a:effectLst/>
                <a:latin typeface="Calibri" panose="020F0502020204030204" pitchFamily="34" charset="0"/>
                <a:ea typeface="Calibri"/>
                <a:cs typeface="Calibri" panose="020F0502020204030204" pitchFamily="34" charset="0"/>
                <a:sym typeface="Calibri"/>
              </a:rPr>
              <a:t> la capacité à protéger ses informations personnelles en ligne et celles des autres. Une compréhension de la « trace » numérique laissée par les activités auxquelles on s’adonne en ligne, les conséquences à court et à long terme de celle-ci, la gestion appropriée de son empreinte virtuelle, ainsi qu’une compréhension des données induites (c’est-à-dire les nouvelles données dérivées de la capture et de l’analyse d’autres points de données, qui peuvent aboutir à de nouvelles connaissances sur une personne (van der Hof, 2016)).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14" name="Google Shape;91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Accroche de la leçon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Lorsque nous parlons d’identité, il s’agit de </a:t>
            </a:r>
            <a:r>
              <a:rPr lang="fr-FR" sz="1200" b="0" i="1" u="none" strike="noStrike" dirty="0">
                <a:solidFill>
                  <a:schemeClr val="tx1"/>
                </a:solidFill>
                <a:latin typeface="Calibri" panose="020F0502020204030204" pitchFamily="34" charset="0"/>
                <a:ea typeface="Calibri"/>
                <a:cs typeface="Calibri" panose="020F0502020204030204" pitchFamily="34" charset="0"/>
                <a:sym typeface="Calibri"/>
              </a:rPr>
              <a:t>qui vous êtes</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 - votre personnalité, vos croyances et vos valeurs, vos compétences, vos intérêts et vos loisirs. Mais n’oubliez pas que nous avons aussi une identité en ligne - une identité numérique.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deux minutes pour dresser une liste de 10 choses qui représentent le mieux votre identité. Faites-le individuellement. Vous n’aurez pas à partager ces éléments avec le groupe.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Maintenant, avec un(e) partenaire, indiquez parmi les éléments que vous avez énumérés ceux que vous seriez prêt(e) à partager avec vos ami(e)s [mettez un A à côté de ceux-ci], un(e) professeur(e)/employeur(se)/patron(ne) [mettez un X à côté de ceux-ci], un(e) inconnu(e) [mettez un I à côté de ceux-ci] ?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Toutes les informations que vous saisissez, publiez et partagez lorsque vous êtes sur Internet contribuent à forger votre identité numérique. Si vous avez partagé cette liste de 10 choses en ligne, il est important de se rappeler que chacun des éléments énumérés sur votre liste d’identité pourrait se retrouver en ligne.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allons maintenant voir comment les informations accessibles au public façonnent l’opinion des autres à votre sujet.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24" name="Google Shape;92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Discussion collective [10 minutes]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examiner comment les informations en ligne accessibles au public contribuent à forger l’opinion des autres à leur sujet.</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 petits groupes, trouvez trois éléments qui pourraient constituer une identité numérique et demandez aux participant(e)s de les noter sur une feuille de papier lignée.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Il peut s’agir d’éléments publiés ou partagés en ligne, comme des articles d’actualité, des mèmes, des messages écrits, etc. Il pourrait également s’agir des informations personnelles qu’ils ou elles choisissent de partager en ligne (par exemple : profils de réseaux sociaux, numéro de téléphone, etc.)</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Laissez aux groupes cinq minutes pour réfléchir et discuter. Réunissez ensuite le groupe pour en discuter tous ensemble.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Chaque fois que vous allez sur Internet et que vous publiez quelque chose ou saisissez des informations, vous laissez une trace.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C’est comme lorsque vous marchez dans de la boue - vous pouvez voir vos empreintes et vous laissez des traces derrière vous. Parfois, ces traces ne peuvent pas être effacées.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Cela signifie que tout comportement en ligne laisse une trace en fonction de la manière dont vous gérez vos informations.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Nous allons maintenant discuter des informations que vous souhaitez voir s’afficher lorsque quelqu’un recherche votre nom.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57" name="Google Shape;95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Interaction avec l’ensemble du groupe [15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réfléchir aux informations qu’ils souhaitent voir apparaître lorsque quelqu’un recherche leur nom.</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Présentez Zeina (un personnage fictif) aux élèves.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bonjour à Zeina ! Zeina vient de rejoindre le monde virtuel. Notre objectif est de l’aider dans son parcours en ligne. Faisons connaissance avec Zeina.</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Écrivez les informations suivantes au tableau :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Elle a 19 ans et étudie pour devenir infirmière.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Elle est originaire du Caire et elle adore le karaoké.</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Sa famille l’a élevée, elle et son frère Rami. Ils sont très proches puisqu’ils n’ont que deux ans d’écart.</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Pendant son temps libre, elle aime regarder des films.</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noms et les exemples peuvent être adaptés pour refléter les noms et les situations courants dans la région que vous enseignez. L’objectif de cet exemple est d’enseigner aux étudiant(e)s ce qui constitue une identité numérique, et de découvrir comment des informations de base sur la personnalité d’une personne peuvent se transposer dans le monde numérique.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Zeina a également une identité en ligne - une identité numérique. À quoi pensez-vous que cela pourrait ressembler ? Gardez à l’esprit que ce qu’elle choisira de faire en ligne (c’est-à-dire partager, publier) ou tout ce qu’elle mettra sur Internet constituera son identité numérique.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 petit groupe, prenez cinq minutes pour dresser une liste de toutes les choses que Zeina pourrait faire en ligne, en fonction des informations que vous possédez déjà.</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Notez vos réponses sur une feuille de papier. Nous nous réunirons à nouveau pour en discuter tous ensemble.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Réponses potentielles :</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Recherche d’emploi d’infirmière</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Lieux (restaurants) pour faire un karaoké</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Cadeaux d’anniversaire ou vacances pour son frère</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séances de cinéma locales ou les horaires des théâtres</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Films populaires sur Netflix</a:t>
            </a: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Festivals de cinéma</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Pourquoi est-il important de préserver la sécurité de votre identité numérique ? Imaginez que toutes les informations que vous venez d’énumérer pour Zeina soient stockées dans un fichier physique que </a:t>
            </a:r>
            <a:r>
              <a:rPr lang="fr-FR" sz="1200" b="0" i="1"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d’autres personnes</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peuvent consulter.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Feriez-vous des choix différents si vous saviez que vos faits et gestes ne sont pas privés ? </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Donnez aux participant(e)s le temps de répondre.</a:t>
            </a:r>
            <a:br>
              <a:rPr lang="en-US" b="0" dirty="0">
                <a:solidFill>
                  <a:schemeClr val="tx1"/>
                </a:solidFill>
                <a:effectLst/>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987" name="Google Shape;9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[15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réfléchir aux informations qu’ils (elles) souhaitent voir apparaître lorsque quelqu’un recherche leur nom.</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 partageriez-vous sur vous-même en ligne et que garderiez-vous privé ? La première étape consiste à identifier les personnes avec lesquelles vous êtes habituellement en contact ou qui peuvent accéder à vos informations. En petit groupe, prenez deux minutes et réfléchissez à ce qui suit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Diriez-vous votre nom à vos ami(e)s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Communiqueriez-vous votre adresse à vos ami(e)s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Raconteriez-vous vos secrets à vos ami(e)s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016" name="Google Shape;101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lang="fr-F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Maintenant, pensez à d’autres personnes que vous voyez souvent, et posez-vous les questions suivantes. En petit groupe, prenez deux minutes et réfléchissez à ce qui suit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Pourriez-vous vous tenir devant un groupe en classe ou au bureau (où vous ne connaissez que certaines personnes) et leur dire votre nom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Leur donneriez-vous votre date de naissance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Leur communiqueriez-vous votre adresse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032" name="Google Shape;103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Discussion de groupe [10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développer une compréhension du fonctionnement d’Internet et de la manière dont il peut servir d’outil dans la vie de tous les jours.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Bien que vous ayez entendu parler d’Internet, vous êtes-vous déjà demandé : « Qu’est-ce qu’Internet ? »</a:t>
            </a:r>
            <a:endParaRPr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85" name="Google Shape;1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dk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dk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dk1"/>
                </a:solidFill>
                <a:latin typeface="Calibri" panose="020F0502020204030204" pitchFamily="34" charset="0"/>
                <a:ea typeface="Calibri"/>
                <a:cs typeface="Calibri" panose="020F0502020204030204" pitchFamily="34" charset="0"/>
                <a:sym typeface="Calibri"/>
              </a:rPr>
              <a:t>DITES À VOS ÉTUDIANT(E)S</a:t>
            </a:r>
            <a:r>
              <a:rPr lang="fr-FR" sz="1200" b="0" i="0" u="none" strike="noStrike" dirty="0">
                <a:solidFill>
                  <a:schemeClr val="dk1"/>
                </a:solidFill>
                <a:latin typeface="Calibri" panose="020F0502020204030204" pitchFamily="34" charset="0"/>
                <a:ea typeface="Calibri"/>
                <a:cs typeface="Calibri" panose="020F0502020204030204" pitchFamily="34" charset="0"/>
                <a:sym typeface="Calibri"/>
              </a:rPr>
              <a:t> </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dk1"/>
                </a:solidFill>
                <a:latin typeface="Calibri" panose="020F0502020204030204" pitchFamily="34" charset="0"/>
                <a:ea typeface="Calibri"/>
                <a:cs typeface="Calibri" panose="020F0502020204030204" pitchFamily="34" charset="0"/>
                <a:sym typeface="Calibri"/>
              </a:rPr>
              <a:t>Enfin, réfléchissez à la manière dont vous utilisez personnellement Internet. En petit groupe, réfléchissez aux informations que vous partagez et demandez-vous si vos publications pourraient blesser d’autres personnes, être mal interprétées ou nuire à votre réputation - ou à celle de quelqu’un d’autre.</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dk1"/>
                </a:solidFill>
                <a:latin typeface="Calibri" panose="020F0502020204030204" pitchFamily="34" charset="0"/>
                <a:cs typeface="Calibri" panose="020F0502020204030204" pitchFamily="34" charset="0"/>
              </a:rPr>
            </a:br>
            <a:r>
              <a:rPr lang="fr-FR" sz="1200" b="1" i="0" u="none" strike="noStrike" dirty="0">
                <a:solidFill>
                  <a:schemeClr val="dk1"/>
                </a:solidFill>
                <a:latin typeface="Calibri" panose="020F0502020204030204" pitchFamily="34" charset="0"/>
                <a:ea typeface="Calibri"/>
                <a:cs typeface="Calibri" panose="020F0502020204030204" pitchFamily="34" charset="0"/>
                <a:sym typeface="Calibri"/>
              </a:rPr>
              <a:t>NOTE À L’ENSEIGNANT(E)</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dk1"/>
                </a:solidFill>
                <a:latin typeface="Calibri" panose="020F0502020204030204" pitchFamily="34" charset="0"/>
                <a:ea typeface="Calibri"/>
                <a:cs typeface="Calibri" panose="020F0502020204030204" pitchFamily="34" charset="0"/>
                <a:sym typeface="Calibri"/>
              </a:rPr>
              <a:t>Laissez aux participant(e)s huit minutes pour réfléchir et discuter. Réunissez-les ensuite pour une discussion de deux minutes avec l’ensemble du groupe.</a:t>
            </a:r>
            <a:endParaRPr b="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dk1"/>
                </a:solidFill>
                <a:latin typeface="Calibri" panose="020F0502020204030204" pitchFamily="34" charset="0"/>
                <a:cs typeface="Calibri" panose="020F0502020204030204" pitchFamily="34" charset="0"/>
              </a:rPr>
            </a:br>
            <a:endParaRPr b="1" dirty="0">
              <a:solidFill>
                <a:schemeClr val="dk1"/>
              </a:solidFill>
              <a:latin typeface="Calibri" panose="020F0502020204030204" pitchFamily="34" charset="0"/>
              <a:ea typeface="Montserrat SemiBold"/>
              <a:cs typeface="Calibri" panose="020F0502020204030204" pitchFamily="34" charset="0"/>
              <a:sym typeface="Montserrat SemiBold"/>
            </a:endParaRPr>
          </a:p>
        </p:txBody>
      </p:sp>
      <p:sp>
        <p:nvSpPr>
          <p:cNvPr id="1048" name="Google Shape;104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Prenez 10 minutes pour discuter.</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Récapitulez la leçon avec ces points.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 réfléchissant à ce que vous pouvez partager en ligne, tenez compte de vos valeurs et du public concerné, car cela pourrait vous aider à déterminer plus facilement les informations que vous jugez appropriées et celles que vous ne devez pas partager avec d’autres.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Avec les nouvelles technologies actuelles, les informations en ligne accessibles au public peuvent très rapidement atteindre de nouvelles personnes et forger l’opinion des autres sur vous.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Réfléchissez aux informations privées qui pourraient apparaître en ligne lorsque quelqu’un recherche votre nom - en particulier les informations embarrassantes. Une fois que ce type d’information est en ligne, il est très difficile de contrôler qui voit ce contenu.</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Chaque fois que vous partagez des informations en ligne (même directement avec une seule personne, que ce soit dans un sms ou un message privé), vous devez vous préparer à la possibilité qu’elles se répandent bien au-delà du public que vous vouliez atteindre.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Il est également important de faire attention à votre identité numérique, car certaines des informations que vous publiez en ligne peuvent être accessibles au public lors de recherches en ligne. Il peut s’agir d’images, de comptes de médias sociaux, de votre école, de votre travail et de votre employeur, d’articles d’actualité et de votre communauté ou de vos groupes sociaux.</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personnes que vous rencontrez pourraient utiliser les moteurs de recherche pour obtenir plus d’informations sur vous. Ce qu’elles trouvent, que ce soit positif ou négatif, va influencer leur avis sur vous. Si vous voulez pouvoir contrôler la façon dont on vous perçoit, il est important de savoir quelles informations sont susceptibles d’être vues.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Pensez notamment aux futurs employeurs et recruteurs des écoles, collèges et universités. Il y a de fortes chances que ces derniers ne disent pas aux candidat(e)s qu’ils ont fait des recherches en ligne sur eux (elles) et/ou qu’ils ont utilisé ces informations pour prendre leur décision.</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1062" name="Google Shape;106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ACTIVITÉ FACULTATIVE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Si les participant(e)s se sentent à l’aise, demandez-leur de rechercher leur nom dans un moteur de recherche en ligne. Le groupe peut aussi choisir une célébrité qui sera l’objet de leur recherche.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Qu’avez-vous trouvé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Avez-vous été surpris(e) par les informations qui sont apparues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Est-ce que beaucoup d’autres personnes partagent le même nom que vous ? </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Quelle impression pourrait avoir une personne qui ne vous connaît pas en tombant sur ces résultats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Accordez 10 à 15 minutes de discussion avec l’ensemble du groupe.</a:t>
            </a:r>
            <a:endParaRPr b="0" dirty="0">
              <a:solidFill>
                <a:schemeClr val="tx1"/>
              </a:solidFill>
              <a:latin typeface="Calibri" panose="020F0502020204030204" pitchFamily="34" charset="0"/>
              <a:cs typeface="Calibri" panose="020F0502020204030204" pitchFamily="34" charset="0"/>
            </a:endParaRPr>
          </a:p>
        </p:txBody>
      </p:sp>
      <p:sp>
        <p:nvSpPr>
          <p:cNvPr id="1078" name="Google Shape;107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OBJECTIF DU COURS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Les participant(e)s vont déterminer et justifier pourquoi la citoyenneté numérique est importante. Les participant(e)s vont identifier les avantages et les responsabilités liés au fait d’être membre de la communauté des internautes.</a:t>
            </a:r>
            <a:r>
              <a:rPr lang="fr-FR" sz="1200" b="1" i="0" u="none" strike="noStrike" kern="1200" cap="none" dirty="0">
                <a:solidFill>
                  <a:schemeClr val="tx1"/>
                </a:solidFill>
                <a:effectLst/>
                <a:latin typeface="Calibri"/>
                <a:ea typeface="Calibri"/>
                <a:cs typeface="Calibri"/>
                <a:sym typeface="Calibri"/>
              </a:rPr>
              <a:t> </a:t>
            </a:r>
            <a:r>
              <a:rPr lang="fr-FR" sz="1200" b="0" i="0" u="none" strike="noStrike" kern="1200" cap="none" dirty="0">
                <a:solidFill>
                  <a:schemeClr val="tx1"/>
                </a:solidFill>
                <a:effectLst/>
                <a:latin typeface="Calibri"/>
                <a:ea typeface="Calibri"/>
                <a:cs typeface="Calibri"/>
                <a:sym typeface="Calibri"/>
              </a:rPr>
              <a:t>Les participant(e)s vont savoir ce qu’est la citoyenneté numérique et pourquoi elle est importante dans un monde en ligne. </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TEMPS ESTIMÉ</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45 minutes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QUESTION ESSENTIELLE</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Qu’est-ce qu’un(e) citoyen(ne) numérique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MATÉRIEL</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Feuille de papier à lignes</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Un stylo ou un crayon</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a:ea typeface="Calibri"/>
                <a:cs typeface="Calibri"/>
                <a:sym typeface="Calibri"/>
              </a:rPr>
              <a:t>PRÉPARATION</a:t>
            </a:r>
            <a:r>
              <a:rPr lang="fr-FR" sz="1200" b="0" i="0" u="none" strike="noStrike" kern="1200" cap="none" dirty="0">
                <a:solidFill>
                  <a:schemeClr val="tx1"/>
                </a:solidFill>
                <a:effectLst/>
                <a:latin typeface="Calibri"/>
                <a:ea typeface="Calibri"/>
                <a:cs typeface="Calibri"/>
                <a:sym typeface="Calibri"/>
              </a:rPr>
              <a:t> </a:t>
            </a:r>
            <a:endParaRPr lang="fr-FR" b="0" dirty="0">
              <a:solidFill>
                <a:schemeClr val="tx1"/>
              </a:solidFill>
              <a:effectLst/>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Les participant(e)s devront être assis par deux, par trois ou en petits groupes pour la discussion.</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Distribuez aux participant(e)s une liste du vocabulaire clé de cette leçon.</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rtl="0" fontAlgn="base">
              <a:buFont typeface="Arial" panose="020B0604020202020204" pitchFamily="34" charset="0"/>
              <a:buNone/>
            </a:pPr>
            <a:r>
              <a:rPr lang="fr-FR" sz="1200" b="1" i="1" u="none" strike="noStrike" kern="1200" cap="none" dirty="0">
                <a:solidFill>
                  <a:schemeClr val="tx1"/>
                </a:solidFill>
                <a:effectLst/>
                <a:latin typeface="Calibri"/>
                <a:ea typeface="Calibri"/>
                <a:cs typeface="Calibri"/>
                <a:sym typeface="Calibri"/>
              </a:rPr>
              <a:t>FACULTATIF : </a:t>
            </a:r>
            <a:r>
              <a:rPr lang="fr-FR" sz="1200" b="1" i="0" u="none" strike="noStrike" kern="1200" cap="none" dirty="0">
                <a:solidFill>
                  <a:schemeClr val="tx1"/>
                </a:solidFill>
                <a:effectLst/>
                <a:latin typeface="Calibri"/>
                <a:ea typeface="Calibri"/>
                <a:cs typeface="Calibri"/>
                <a:sym typeface="Calibri"/>
              </a:rPr>
              <a:t>COMPÉTENCE DIGCITCOMMIT D’ISTE</a:t>
            </a:r>
            <a:r>
              <a:rPr lang="fr-FR" sz="1200" b="0" i="0" u="none" strike="noStrike" kern="1200" cap="none" dirty="0">
                <a:solidFill>
                  <a:schemeClr val="tx1"/>
                </a:solidFill>
                <a:effectLst/>
                <a:latin typeface="Calibri"/>
                <a:ea typeface="Calibri"/>
                <a:cs typeface="Calibri"/>
                <a:sym typeface="Calibri"/>
              </a:rPr>
              <a:t> </a:t>
            </a:r>
            <a:endParaRPr lang="fr-FR" b="0" dirty="0">
              <a:solidFill>
                <a:schemeClr val="tx1"/>
              </a:solidFill>
              <a:effectLst/>
            </a:endParaRPr>
          </a:p>
          <a:p>
            <a:pPr marL="171450" indent="-171450">
              <a:buFont typeface="Arial" panose="020B0604020202020204" pitchFamily="34" charset="0"/>
              <a:buChar char="•"/>
            </a:pPr>
            <a:r>
              <a:rPr lang="fr-FR" sz="1200" b="0" i="0" u="none" strike="noStrike" kern="1200" cap="none" dirty="0">
                <a:solidFill>
                  <a:schemeClr val="tx1"/>
                </a:solidFill>
                <a:effectLst/>
                <a:latin typeface="Calibri"/>
                <a:ea typeface="Calibri"/>
                <a:cs typeface="Calibri"/>
                <a:sym typeface="Calibri"/>
              </a:rPr>
              <a:t>ENGAGÉ : J’utilise la technologie et les canaux numériques pour mon engagement civique, pour résoudre des problèmes et pour être une source de bien-être aussi bien dans la communauté physique que dans la communauté virtuelle.</a:t>
            </a:r>
          </a:p>
          <a:p>
            <a:pPr marL="171450" indent="-171450">
              <a:buFont typeface="Arial" panose="020B0604020202020204" pitchFamily="34" charset="0"/>
              <a:buChar char="•"/>
            </a:pPr>
            <a:endParaRPr lang="fr-FR" sz="1200" b="0" i="0" u="none" strike="noStrike" kern="1200"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VOCABULAIRE CLÉ</a:t>
            </a: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Citoyenneté numérique et bien-être :</a:t>
            </a:r>
            <a:r>
              <a:rPr lang="fr-FR" sz="1200" b="0" i="0" u="none" strike="noStrike" cap="none" dirty="0">
                <a:solidFill>
                  <a:schemeClr val="tx1"/>
                </a:solidFill>
                <a:effectLst/>
                <a:latin typeface="Calibri"/>
                <a:ea typeface="Calibri"/>
                <a:cs typeface="Calibri"/>
                <a:sym typeface="Calibri"/>
              </a:rPr>
              <a:t> le développement continu des compétences sur l’utilisation appropriée, responsable et autonome de la technologie.
 Ces compétences consistent notamment à aider les gens à discerner la réalité de la fiction, à construire des relations saines, à rester en sécurité, à améliorer le bien-être, à développer la résilience, à diriger avec empathie, à communiquer entre diverses cultures, à respecter les autres points de vue, à réfléchir de manière critique à la façon dont chacun contribue à la société et à travailler ensemble pour obtenir des avancées positives, en ligne et hors ligne.</a:t>
            </a:r>
          </a:p>
          <a:p>
            <a:pPr marL="0" indent="0">
              <a:buFont typeface="Arial" panose="020B0604020202020204" pitchFamily="34" charset="0"/>
              <a:buNone/>
            </a:pP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Empathie : </a:t>
            </a:r>
            <a:r>
              <a:rPr lang="fr-FR" sz="1200" b="0" i="0" u="none" strike="noStrike" cap="none" dirty="0">
                <a:solidFill>
                  <a:schemeClr val="tx1"/>
                </a:solidFill>
                <a:effectLst/>
                <a:latin typeface="Calibri"/>
                <a:ea typeface="Calibri"/>
                <a:cs typeface="Calibri"/>
                <a:sym typeface="Calibri"/>
              </a:rPr>
              <a:t>la capacité de comprendre et de partager les sentiments des autres.</a:t>
            </a:r>
          </a:p>
          <a:p>
            <a:pPr marL="0" indent="0">
              <a:buFont typeface="Arial" panose="020B0604020202020204" pitchFamily="34" charset="0"/>
              <a:buNone/>
            </a:pP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Résilience: </a:t>
            </a:r>
            <a:r>
              <a:rPr lang="fr-FR" sz="1200" b="0" i="0" u="none" strike="noStrike" cap="none" dirty="0">
                <a:solidFill>
                  <a:schemeClr val="tx1"/>
                </a:solidFill>
                <a:effectLst/>
                <a:latin typeface="Calibri"/>
                <a:ea typeface="Calibri"/>
                <a:cs typeface="Calibri"/>
                <a:sym typeface="Calibri"/>
              </a:rPr>
              <a:t>la capacité à se remettre rapidement de difficultés ou de défis. </a:t>
            </a:r>
          </a:p>
          <a:p>
            <a:pPr marL="0" indent="0">
              <a:buFont typeface="Arial" panose="020B0604020202020204" pitchFamily="34" charset="0"/>
              <a:buNone/>
            </a:pPr>
            <a:endParaRPr lang="fr-FR" sz="1200" b="0" i="0" u="none" strike="noStrike" cap="none" dirty="0">
              <a:solidFill>
                <a:schemeClr val="tx1"/>
              </a:solidFill>
              <a:effectLst/>
              <a:latin typeface="Calibri"/>
              <a:ea typeface="Calibri"/>
              <a:cs typeface="Calibri"/>
              <a:sym typeface="Calibri"/>
            </a:endParaRPr>
          </a:p>
          <a:p>
            <a:pPr marL="0" indent="0">
              <a:buFont typeface="Arial" panose="020B0604020202020204" pitchFamily="34" charset="0"/>
              <a:buNone/>
            </a:pPr>
            <a:r>
              <a:rPr lang="fr-FR" sz="1200" b="1" i="0" u="none" strike="noStrike" cap="none" dirty="0">
                <a:solidFill>
                  <a:schemeClr val="tx1"/>
                </a:solidFill>
                <a:effectLst/>
                <a:latin typeface="Calibri"/>
                <a:ea typeface="Calibri"/>
                <a:cs typeface="Calibri"/>
                <a:sym typeface="Calibri"/>
              </a:rPr>
              <a:t>Comportement positif/respectueux :</a:t>
            </a:r>
            <a:r>
              <a:rPr lang="fr-FR" sz="1200" b="0" i="0" u="none" strike="noStrike" cap="none" dirty="0">
                <a:solidFill>
                  <a:schemeClr val="tx1"/>
                </a:solidFill>
                <a:effectLst/>
                <a:latin typeface="Calibri"/>
                <a:ea typeface="Calibri"/>
                <a:cs typeface="Calibri"/>
                <a:sym typeface="Calibri"/>
              </a:rPr>
              <a:t> la capacité à interagir en ligne avec les autres (individus et collectivité) de manière respectueuse, éthique, socialement responsable et empathique.
 </a:t>
            </a:r>
            <a:endParaRPr lang="fr-FR" b="0" dirty="0">
              <a:solidFill>
                <a:schemeClr val="tx1"/>
              </a:solidFill>
              <a:effectLst/>
            </a:endParaRPr>
          </a:p>
          <a:p>
            <a:br>
              <a:rPr lang="en-US" b="0" dirty="0">
                <a:solidFill>
                  <a:schemeClr val="tx1"/>
                </a:solidFill>
                <a:effectLst/>
              </a:rPr>
            </a:br>
            <a:br>
              <a:rPr lang="en-US" sz="1200" b="1" i="0" u="none" strike="noStrike" kern="1200" cap="none" dirty="0">
                <a:solidFill>
                  <a:schemeClr val="tx1"/>
                </a:solidFill>
                <a:effectLst/>
                <a:latin typeface="Calibri"/>
                <a:ea typeface="Calibri"/>
                <a:cs typeface="Calibri"/>
                <a:sym typeface="Calibri"/>
              </a:rPr>
            </a:br>
            <a:endParaRPr lang="fr-FR" b="1" dirty="0">
              <a:solidFill>
                <a:schemeClr val="tx1"/>
              </a:solidFill>
              <a:latin typeface="Montserrat SemiBold" pitchFamily="2" charset="77"/>
              <a:sym typeface="Arial"/>
            </a:endParaRPr>
          </a:p>
        </p:txBody>
      </p:sp>
      <p:sp>
        <p:nvSpPr>
          <p:cNvPr id="1100" name="Google Shape;110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Accroche de la leçon [10 minutes]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accroches de leçons fournissent aux animateurs une base de référence pour savoir ce que les participant(e)s savent avant de s’engager dans le contenu de la leçon.</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Avant le début de la leçon, écrivez la définition de la citoyenneté numérique et du bien-être au tableau (voir le vocabulaire clé).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Que signifie pour vous la citoyenneté numérique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 petits groupes, demandez aux participant(e)s de prendre deux minutes pour lire la définition et d’y choisir un mot qui à leur avis décrit le mieux ce qu’est un(e) citoyen(ne) numérique, puis de justifier leur choix.</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 exemple : l’empathie - Cette qualité est celle qui définit le mieux la citoyenneté numérique, car on rencontre beaucoup de personnes différentes en ligne et on doit comprendre qui elles sont et ce qu’elles ressentent pour être un(e) bon(ne) citoyen(ne) numérique.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aux groupes deux minutes pour réfléchir et discuter. Réunissez ensuite le groupe pour en discuter tous ensemble.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Sur la base de la discussion et de la définition fournie, demandez aux participant(e)s de donner leur propre définition de ce qu’est pour eux la citoyenneté numérique.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Partagez un ou deux exemples avec le groupe.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Nous allons ensuite examiner les avantages et les responsabilités liés au fait d’être membre de la communauté des internautes.</a:t>
            </a:r>
            <a:endParaRPr lang="fr-FR" b="0" dirty="0">
              <a:solidFill>
                <a:schemeClr val="tx1"/>
              </a:solidFill>
              <a:effectLst/>
              <a:latin typeface="Calibri" panose="020F0502020204030204" pitchFamily="34" charset="0"/>
              <a:cs typeface="Calibri" panose="020F0502020204030204" pitchFamily="34" charset="0"/>
            </a:endParaRPr>
          </a:p>
          <a:p>
            <a:pPr rtl="0"/>
            <a:br>
              <a:rPr lang="en-US"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br>
              <a:rPr lang="en-US"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br>
            <a:endParaRPr lang="fr-FR" b="0" dirty="0">
              <a:solidFill>
                <a:schemeClr val="tx1"/>
              </a:solidFill>
              <a:effectLst/>
              <a:latin typeface="Calibri" panose="020F0502020204030204" pitchFamily="34" charset="0"/>
              <a:cs typeface="Calibri" panose="020F0502020204030204" pitchFamily="34" charset="0"/>
            </a:endParaRPr>
          </a:p>
          <a:p>
            <a:br>
              <a:rPr lang="en-US" b="0" dirty="0">
                <a:solidFill>
                  <a:schemeClr val="tx1"/>
                </a:solidFill>
                <a:effectLst/>
                <a:latin typeface="Calibri" panose="020F0502020204030204" pitchFamily="34" charset="0"/>
                <a:cs typeface="Calibri" panose="020F0502020204030204" pitchFamily="34" charset="0"/>
              </a:rPr>
            </a:b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1110" name="Google Shape;111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Discussion de groupe [15 minutes]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identifier les avantages et les responsabilités liés au fait d’être membre de la communauté des internautes.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D’après notre discussion et la définition de la citoyenneté numérique, quels sont les avantages et les responsabilités liés au fait d’être membre de la communauté des internautes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 exemple : être amené(e) à dialoguer avec des personnes du monde entier et donc être tenu(e) de respecter le point de vue des autres est un avantage. </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aux groupes cinq minutes pour réfléchir et discuter. Réunissez ensuite le groupe pour en discuter tous ensemble. </a:t>
            </a:r>
          </a:p>
          <a:p>
            <a:pPr marL="171450" indent="-171450" rtl="0">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réponses possibles sont les suivantes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Développement continu des compétences.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Capacité d’utiliser la technologie à bon escient.</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Discerner la réalité de la fiction.</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Construire des relations saines.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Rester en sécurité.</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Trouver le juste milieu et le bien-être avec le temps d'écran.</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Diriger avec empathie et communiquer à travers diverses cultures.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Respecter les autres points de vue.</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Réfléchir de manière critique à la façon dont vous-même et les autres contribuez à la société et travailler ensemble pour obtenir des avancées positives, en ligne et hors ligne.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Nous allons maintenant voir pourquoi ces avantages et ces responsabilités sont importants.</a:t>
            </a:r>
            <a:endParaRPr lang="fr-FR" b="0" dirty="0">
              <a:solidFill>
                <a:schemeClr val="tx1"/>
              </a:solidFill>
              <a:effectLst/>
              <a:latin typeface="Calibri" panose="020F0502020204030204" pitchFamily="34" charset="0"/>
              <a:cs typeface="Calibri" panose="020F0502020204030204" pitchFamily="34" charset="0"/>
            </a:endParaRPr>
          </a:p>
        </p:txBody>
      </p:sp>
      <p:sp>
        <p:nvSpPr>
          <p:cNvPr id="1130" name="Google Shape;113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Interaction avec l’ensemble du groupe [15 minutes]</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participant(e)s vont savoir ce qu’est la citoyenneté numérique et pourquoi elle est importante dans un monde en ligne.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En petits groupes,</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écrivez 2 ou 3 raisons pour lesquelles les avantages et les responsabilités de la citoyenneté numérique sont importants.</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Par exemple : la citoyenneté numérique est importante car la communauté virtuelle n’est pas différente d’une communauté physique, et doit donc être traitée avec le même respect et la même dignité.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réponses possibles sont les suivantes : </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d’apprentissage de la citoyenneté active.</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d’exploration des valeurs personnelles.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de création de réseaux.</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de défense et de sensibilisation.</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communautés virtuelles sont des lieux où l’on peut faire des recherches et trouver des informations factuelles.</a:t>
            </a:r>
            <a:endParaRPr lang="fr-FR" sz="11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SzPts val="1100"/>
              <a:buNone/>
            </a:pPr>
            <a:endParaRPr lang="fr-FR" b="1" dirty="0">
              <a:solidFill>
                <a:schemeClr val="tx1"/>
              </a:solidFill>
              <a:latin typeface="Calibri" panose="020F0502020204030204" pitchFamily="34" charset="0"/>
              <a:cs typeface="Calibri" panose="020F0502020204030204" pitchFamily="34" charset="0"/>
              <a:sym typeface="Arial"/>
            </a:endParaRPr>
          </a:p>
        </p:txBody>
      </p:sp>
      <p:sp>
        <p:nvSpPr>
          <p:cNvPr id="1149" name="Google Shape;114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a:ea typeface="Calibri"/>
                <a:cs typeface="Calibri"/>
                <a:sym typeface="Calibri"/>
              </a:rPr>
              <a:t>Notes de l’intervenant(e)</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Prenez 5 minutes pour discuter. </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Récapitulez la leçon avec ces points.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a:ea typeface="Calibri"/>
                <a:cs typeface="Calibri"/>
                <a:sym typeface="Calibri"/>
              </a:rPr>
              <a:t>DITES À VOS ÉTUDIANT(E)S</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La citoyenneté numérique est importante pour assurer la sécurité et le respect des communautés virtuelles. </a:t>
            </a: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ea typeface="Calibri"/>
                <a:cs typeface="Calibri"/>
                <a:sym typeface="Calibri"/>
              </a:rPr>
              <a:t>Les citoyen(ne)s numériques continuent à se développer et à comprendre ce que signifie la citoyenneté numérique et pourquoi elle est importante dans un monde connecté.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1200" cap="none" dirty="0">
              <a:solidFill>
                <a:schemeClr val="tx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a:cs typeface="Calibri"/>
                <a:sym typeface="Calibri"/>
              </a:rPr>
              <a:t>Les </a:t>
            </a:r>
            <a:r>
              <a:rPr lang="fr-FR" sz="1200" b="0" i="0" u="none" strike="noStrike" kern="1200" cap="none" dirty="0">
                <a:solidFill>
                  <a:schemeClr val="tx1"/>
                </a:solidFill>
                <a:effectLst/>
                <a:latin typeface="Calibri"/>
                <a:ea typeface="Calibri"/>
                <a:cs typeface="Calibri"/>
                <a:sym typeface="Calibri"/>
              </a:rPr>
              <a:t>avantages et les responsabilités d’un(e) bon(ne) citoyen(ne) numérique englobent le développement continu de compétences en matière d’utilisation appropriée, responsable et autonome de la technologie. Ces compétences consistent notamment à aider les gens à discerner la réalité de la fiction, à construire des relations saines, à rester en sécurité, à améliorer le bien-être, à développer la résilience, à diriger avec empathie, à communiquer entre diverses cultures, à respecter les autres points de vue, à réfléchir de manière critique à la façon dont chacun contribue à la société et à travailler ensemble pour obtenir des avancées positives, en ligne et hors ligne.</a:t>
            </a:r>
            <a:br>
              <a:rPr lang="en-US" sz="1200" b="0" i="0" u="none" strike="noStrike" kern="1200" cap="none" dirty="0">
                <a:solidFill>
                  <a:schemeClr val="tx1"/>
                </a:solidFill>
                <a:effectLst/>
                <a:latin typeface="Calibri"/>
                <a:ea typeface="Calibri"/>
                <a:cs typeface="Calibri"/>
                <a:sym typeface="Calibri"/>
              </a:rPr>
            </a:br>
            <a:endParaRPr lang="fr-FR" sz="1200" b="0" i="0" u="none" strike="noStrike" kern="1200" cap="none" dirty="0">
              <a:solidFill>
                <a:schemeClr val="tx1"/>
              </a:solidFill>
              <a:effectLst/>
              <a:latin typeface="Calibri"/>
              <a:cs typeface="Calibri"/>
              <a:sym typeface="Arial"/>
            </a:endParaRPr>
          </a:p>
        </p:txBody>
      </p:sp>
      <p:sp>
        <p:nvSpPr>
          <p:cNvPr id="1167" name="Google Shape;116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fr-FR" sz="11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100" b="0" dirty="0">
              <a:solidFill>
                <a:schemeClr val="tx1"/>
              </a:solidFill>
              <a:effectLst/>
              <a:latin typeface="Calibri" panose="020F0502020204030204" pitchFamily="34" charset="0"/>
              <a:cs typeface="Calibri" panose="020F0502020204030204" pitchFamily="34" charset="0"/>
            </a:endParaRPr>
          </a:p>
          <a:p>
            <a:pPr marL="158750" lvl="0" indent="0" algn="l" rtl="0">
              <a:lnSpc>
                <a:spcPct val="100000"/>
              </a:lnSpc>
              <a:spcBef>
                <a:spcPts val="0"/>
              </a:spcBef>
              <a:spcAft>
                <a:spcPts val="0"/>
              </a:spcAft>
              <a:buSzPts val="1100"/>
              <a:buNone/>
            </a:pPr>
            <a:endParaRPr lang="fr-FR" sz="1100" b="0" u="none" strike="noStrike" cap="none" dirty="0">
              <a:solidFill>
                <a:schemeClr val="tx1"/>
              </a:solidFill>
              <a:latin typeface="Calibri" panose="020F0502020204030204" pitchFamily="34" charset="0"/>
              <a:cs typeface="Calibri" panose="020F0502020204030204" pitchFamily="34" charset="0"/>
              <a:sym typeface="Arial"/>
            </a:endParaRPr>
          </a:p>
          <a:p>
            <a:pPr marL="158750" lvl="0" indent="0" algn="l" rtl="0">
              <a:lnSpc>
                <a:spcPct val="100000"/>
              </a:lnSpc>
              <a:spcBef>
                <a:spcPts val="0"/>
              </a:spcBef>
              <a:spcAft>
                <a:spcPts val="0"/>
              </a:spcAft>
              <a:buSzPts val="1100"/>
              <a:buNone/>
            </a:pPr>
            <a:r>
              <a:rPr lang="fr-FR" sz="1100" b="0" u="none" strike="noStrike" cap="none" dirty="0">
                <a:solidFill>
                  <a:schemeClr val="tx1"/>
                </a:solidFill>
                <a:latin typeface="Calibri" panose="020F0502020204030204" pitchFamily="34" charset="0"/>
                <a:cs typeface="Calibri" panose="020F0502020204030204" pitchFamily="34" charset="0"/>
                <a:sym typeface="Arial"/>
              </a:rPr>
              <a:t>Les leçons et activités de cette section aident les participant(e)s à mieux comprendre ce qu’est Internet, à identifier les informations qui peuvent y être partagées, à déterminer les différentes méthodes d’accès à l’information en ligne et à découvrir les avantages, les rôles et les responsabilités de la citoyenneté numérique.</a:t>
            </a:r>
          </a:p>
          <a:p>
            <a:pPr marL="158750" lvl="0" indent="0" algn="l" rtl="0">
              <a:lnSpc>
                <a:spcPct val="100000"/>
              </a:lnSpc>
              <a:spcBef>
                <a:spcPts val="0"/>
              </a:spcBef>
              <a:spcAft>
                <a:spcPts val="0"/>
              </a:spcAft>
              <a:buSzPts val="1100"/>
              <a:buNone/>
            </a:pPr>
            <a:endParaRPr lang="fr-FR" sz="1100" b="1" u="none" strike="noStrike" cap="none" dirty="0">
              <a:solidFill>
                <a:schemeClr val="tx1"/>
              </a:solidFill>
              <a:latin typeface="Calibri" panose="020F0502020204030204" pitchFamily="34" charset="0"/>
              <a:cs typeface="Calibri" panose="020F0502020204030204" pitchFamily="34" charset="0"/>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Avec un(e) partenaire ou en petit groupe, prenez deux minutes pour discuter et écrire vos idées.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Animez un échange avec l’ensemble du groupe (deux minutes) et écrivez les réponses au tableau.</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Après la session d’échange, écrivez ces définitions au tableau : </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est un réseau qui relie les ordinateurs entre eux et permet aux informations ou données de circuler d’un ordinateur à l’autre.</a:t>
            </a: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Réseau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réseau connecte les ordinateurs entre eux. Par exemple, les fils téléphoniques relient votre téléphone fixe à d’autres téléphones et vous permettent ainsi de vous connecter à d’autres personnes faisant partie du réseau téléphonique.</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la capacité à percevoir, créer, collecter, représenter, évaluer, interpréter et analyser des données provenant de sources numériques et non numériques.</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Laissez les participant(e)s réagir aux deux définitions.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Y a-t-il selon vous des similitudes ou des différences entre leur conception d’Internet et les définitions fournies ? </a:t>
            </a: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Comment ces définitions jouent-elles un rôle dans le cadre d’un site web comme YouTube ?</a:t>
            </a:r>
          </a:p>
          <a:p>
            <a:pPr marL="628650" lvl="1" indent="-171450" rtl="0" fontAlgn="base">
              <a:buFont typeface="Courier New" panose="02070309020205020404" pitchFamily="49" charset="0"/>
              <a:buChar char="o"/>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Exemple : </a:t>
            </a: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YouTube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site web de « streaming » (diffusion en continu) sur Internet qui utilise des identifiants/mots de passe pour permettre à des personnes d’accéder à des données/du contenu.</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Internet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vous connecte directement à YouTube.</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Réseau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particuliers utilisent des ordinateurs/appareils pour être connectés à Internet grâce à des satellites ou des réseaux de téléphonie mobile.</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085850" lvl="2" indent="-171450" rtl="0" fontAlgn="base">
              <a:buFont typeface="Wingdings" pitchFamily="2" charset="2"/>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Données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accès à la bibliothèque de vidéos et de ressources sur YouTube.</a:t>
            </a:r>
            <a:endParaRPr lang="fr-FR" b="1" dirty="0">
              <a:solidFill>
                <a:schemeClr val="tx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04" name="Google Shape;2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[10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découvrir les différentes façons dont les ordinateurs se connectent à Internet et comment les informations sont partagées.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Maintenant que nous avons une bonne notion de ce qu’est Internet, voyons un peu comment les gens s’en servent.</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deux minutes pour en discuter avec votre partenaire. Nous discuterons de vos réponses lorsque vous aurez terminé.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38" name="Google Shape;2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Après environ deux minutes, demandez aux participant(e)s de partager leurs réponses. Écrivez leurs réponses au tableau. Les réponses possibles sont les suivantes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Chat</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Shopping</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E-mail</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Regarder des sites Internet amusants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Envoyer et réaliser des vidéos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Regarder des films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Collecter des informations</a:t>
            </a:r>
            <a:endParaRPr dirty="0">
              <a:solidFill>
                <a:schemeClr val="tx1"/>
              </a:solidFill>
              <a:latin typeface="Calibri" panose="020F0502020204030204" pitchFamily="34" charset="0"/>
              <a:cs typeface="Calibri" panose="020F0502020204030204" pitchFamily="34" charset="0"/>
            </a:endParaRPr>
          </a:p>
          <a:p>
            <a:pPr marL="171450" lvl="0" indent="-95250" algn="l" rtl="0">
              <a:spcBef>
                <a:spcPts val="0"/>
              </a:spcBef>
              <a:spcAft>
                <a:spcPts val="0"/>
              </a:spcAft>
              <a:buClr>
                <a:schemeClr val="dk1"/>
              </a:buClr>
              <a:buSzPts val="1200"/>
              <a:buFont typeface="Arial"/>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Classez les réponses au tableau. La plupart des réponses peuvent entrer dans les catégories suivantes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Communiquer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Se divertir</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Travailler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Arial"/>
              <a:buNone/>
            </a:pPr>
            <a:endParaRPr sz="1200" b="0" i="0" u="none" strike="noStrike" dirty="0">
              <a:solidFill>
                <a:schemeClr val="tx1"/>
              </a:solidFill>
              <a:latin typeface="Calibri" panose="020F0502020204030204" pitchFamily="34" charset="0"/>
              <a:ea typeface="Calibri"/>
              <a:cs typeface="Calibri" panose="020F0502020204030204" pitchFamily="34" charset="0"/>
              <a:sym typeface="Calibri"/>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58" name="Google Shape;2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fr-FR" sz="1200" b="1" i="0" u="sng" dirty="0">
                <a:solidFill>
                  <a:schemeClr val="tx1"/>
                </a:solidFill>
                <a:latin typeface="Calibri" panose="020F0502020204030204" pitchFamily="34" charset="0"/>
                <a:ea typeface="Calibri"/>
                <a:cs typeface="Calibri" panose="020F0502020204030204" pitchFamily="34" charset="0"/>
                <a:sym typeface="Calibri"/>
              </a:rPr>
              <a:t>Notes de l’intervenant(e)</a:t>
            </a:r>
            <a:endParaRPr sz="1200" b="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Calibri"/>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Interaction avec l’ensemble du groupe [20 minutes]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 </a:t>
            </a: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Les participant(e)s vont apprendre comment les appareils mobiles accèdent et se connectent à Internet. </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DEMANDEZ À VOS ÉTUDIANT(E)S</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Internet a clairement changé la façon dont les gens interagissent et vivent leur vie. Donnez quelques exemples d’appareils qui utilisent Internet aujourd’hui ? </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DITES À VOS ÉTUDIANT(E)S</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Prenez deux minutes pour en discuter avec votre partenaire. Nous discuterons de vos réponses lorsque vous aurez terminé.</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r>
              <a:rPr lang="fr-FR" sz="1200" b="1" i="0" u="none" strike="noStrike" dirty="0">
                <a:solidFill>
                  <a:schemeClr val="tx1"/>
                </a:solidFill>
                <a:latin typeface="Calibri" panose="020F0502020204030204" pitchFamily="34" charset="0"/>
                <a:ea typeface="Calibri"/>
                <a:cs typeface="Calibri" panose="020F0502020204030204" pitchFamily="34" charset="0"/>
                <a:sym typeface="Calibri"/>
              </a:rPr>
              <a:t>NOTE À L’ENSEIGNANT(E)</a:t>
            </a:r>
            <a:endParaRPr b="0"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Après environ deux minutes, demandez aux participant(e)s de partager leurs réponses. Écrivez leurs réponses au tableau. Les réponses possibles sont les suivantes :</a:t>
            </a:r>
            <a:endParaRPr b="0"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Téléphones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Ordinateurs/tablettes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Téléviseurs</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Consoles de jeux</a:t>
            </a:r>
            <a:endParaRPr dirty="0">
              <a:solidFill>
                <a:schemeClr val="tx1"/>
              </a:solidFill>
              <a:latin typeface="Calibri" panose="020F0502020204030204" pitchFamily="34" charset="0"/>
              <a:cs typeface="Calibri" panose="020F0502020204030204" pitchFamily="34" charset="0"/>
            </a:endParaRPr>
          </a:p>
          <a:p>
            <a:pPr marL="171450" lvl="0" indent="-171450" algn="l" rtl="0">
              <a:spcBef>
                <a:spcPts val="0"/>
              </a:spcBef>
              <a:spcAft>
                <a:spcPts val="0"/>
              </a:spcAft>
              <a:buClr>
                <a:schemeClr val="dk1"/>
              </a:buClr>
              <a:buSzPts val="1200"/>
              <a:buFont typeface="Arial"/>
              <a:buChar char="•"/>
            </a:pPr>
            <a:r>
              <a:rPr lang="fr-FR" sz="1200" b="0" i="0" u="none" strike="noStrike" dirty="0">
                <a:solidFill>
                  <a:schemeClr val="tx1"/>
                </a:solidFill>
                <a:latin typeface="Calibri" panose="020F0502020204030204" pitchFamily="34" charset="0"/>
                <a:ea typeface="Calibri"/>
                <a:cs typeface="Calibri" panose="020F0502020204030204" pitchFamily="34" charset="0"/>
                <a:sym typeface="Calibri"/>
              </a:rPr>
              <a:t>Voitures</a:t>
            </a:r>
            <a:endParaRPr dirty="0">
              <a:solidFill>
                <a:schemeClr val="tx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br>
              <a:rPr lang="en-US" b="0" dirty="0">
                <a:solidFill>
                  <a:schemeClr val="tx1"/>
                </a:solidFill>
                <a:latin typeface="Calibri" panose="020F0502020204030204" pitchFamily="34" charset="0"/>
                <a:cs typeface="Calibri" panose="020F0502020204030204" pitchFamily="34" charset="0"/>
              </a:rPr>
            </a:b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298" name="Google Shape;2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sng"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Notes de l’intervenant(e)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DEMANDEZ À VOS ÉTUDIANT(E)S</a:t>
            </a:r>
            <a:endParaRPr lang="fr-FR" b="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Maintenant que nous avons identifié les appareils, savez-vous comment ces derniers se connectent à Internet ? </a:t>
            </a:r>
          </a:p>
          <a:p>
            <a:pPr marL="171450" indent="-171450" rtl="0" fontAlgn="base">
              <a:buFont typeface="Arial" panose="020B0604020202020204" pitchFamily="34" charset="0"/>
              <a:buChar char="•"/>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La technologie sans fil est un moyen courant de connecter des appareils à Internet. La technologie sans fil utilise des signaux radio pour connecter à Internet des appareils sans connexion physique ou filaire.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NOTE À L’ENSEIGNANT(E)</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Montrez l’image de la diapositive au groupe.</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Utilisez l’image pour décrire comment se connecter à Internet à l’aide d’un appareil.</a:t>
            </a:r>
          </a:p>
          <a:p>
            <a:pPr marL="0" indent="0" rtl="0" fontAlgn="base">
              <a:buFont typeface="Arial" panose="020B0604020202020204" pitchFamily="34" charset="0"/>
              <a:buNone/>
            </a:pPr>
            <a:endPar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DITES À VOS ÉTUDIANT(E)S</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Imaginez que vous avez un ordinateur portable chez vous et que vous souhaitez vous connecter à Internet. </a:t>
            </a: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Pour cela, vous aurez besoin des éléments suivants :</a:t>
            </a:r>
            <a:endParaRPr lang="fr-FR" b="1"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point d’accès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 point d’accès est tout ce qui transmet (diffuse) un signal Wi-Fi et fournit un accès à Internet. </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routeur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 un routeur est un appareil qui crée un réseau entre tous les appareils (par exemple :les ordinateurs, les tablettes, les téléphones mobiles) dans un endroit donné (comme une école, une bibliothèque ou votre maison). En général, les routeurs disposent d’un point d’accès à portée limitée (généralement courte). Si votre appareil est trop éloigné du routeur, vous aurez un signal Wi-Fi faible ou inexistant. De la même façon, si quelque chose (comme un bâtiment ou un mur de briques) se trouve entre vous et le routeur, votre signal sera réduit.</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628650" lvl="1" indent="-171450" rtl="0" fontAlgn="base">
              <a:buFont typeface="Courier New" panose="02070309020205020404" pitchFamily="49" charset="0"/>
              <a:buChar char="o"/>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Bien que la connexion à un routeur permette d’accéder à un réseau, cela ne garantit pas l’accès à Internet. Pour que plusieurs appareils d’un réseau puissent se connecter à Internet, un routeur doit être relié à un modem.</a:t>
            </a:r>
          </a:p>
          <a:p>
            <a:pPr marL="171450" lvl="0" indent="-171450" rtl="0" fontAlgn="base">
              <a:buFont typeface="Arial" panose="020B0604020202020204" pitchFamily="34" charset="0"/>
              <a:buChar char="•"/>
            </a:pPr>
            <a:r>
              <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modem : </a:t>
            </a: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un modem est un appareil qui crée et maintient une connexion avec votre fournisseur d’accès à Internet (FAI) pour vous donner accès à Internet. Il convertit des signaux provenant de l’extérieur de votre emplacement donné en signaux lisibles par votre ordinateur et d’autres appareils numériques.</a:t>
            </a: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171450" lvl="0" indent="-171450" rtl="0" fontAlgn="base">
              <a:buFont typeface="Arial" panose="020B0604020202020204" pitchFamily="34" charset="0"/>
              <a:buChar char="•"/>
            </a:pPr>
            <a:endParaRPr lang="fr-FR"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Dans une configuration typique, le point d’accès et le routeur constituent un seul et même dispositif qui est physiquement connecté au modem à l’aide d’un câble spécial appelé câble Ethernet. C’est à cela que l’on fait référence lorsque l’on parle d’une connexion Internet « filaire ». </a:t>
            </a: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rtl="0" fontAlgn="base">
              <a:buFont typeface="Arial" panose="020B0604020202020204" pitchFamily="34" charset="0"/>
              <a:buNone/>
            </a:pPr>
            <a:endParaRPr lang="fr-FR" sz="1200" b="0" i="0" u="none" strike="noStrike" kern="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lvl="0" indent="0" rtl="0" fontAlgn="base">
              <a:buFont typeface="Arial" panose="020B0604020202020204" pitchFamily="34" charset="0"/>
              <a:buNone/>
            </a:pPr>
            <a:r>
              <a:rPr lang="fr-FR"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 appareils mobiles peuvent également utiliser une connexion cellulaire pour se connecter à Internet, surtout s’ils ne font pas partie d’un réseau scolaire, de bibliothèque ou domestique. Les connexions cellulaires sont un type de signal radio sans fil avec une zone de couverture beaucoup plus étendue que celle d’un routeur. Les connexions cellulaires utilisent des émetteurs-récepteurs particuliers, appelés tours de téléphonie cellulaire, pour connecter votre appareil mobile à Internet.</a:t>
            </a:r>
            <a:endParaRPr lang="fr-FR" b="0" dirty="0">
              <a:solidFill>
                <a:schemeClr val="tx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b="1" dirty="0">
              <a:solidFill>
                <a:schemeClr val="tx1"/>
              </a:solidFill>
              <a:latin typeface="Calibri" panose="020F0502020204030204" pitchFamily="34" charset="0"/>
              <a:ea typeface="Montserrat SemiBold"/>
              <a:cs typeface="Calibri" panose="020F0502020204030204" pitchFamily="34" charset="0"/>
              <a:sym typeface="Montserrat SemiBold"/>
            </a:endParaRPr>
          </a:p>
        </p:txBody>
      </p:sp>
      <p:sp>
        <p:nvSpPr>
          <p:cNvPr id="341" name="Google Shape;3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50"/>
          <p:cNvSpPr txBox="1">
            <a:spLocks noGrp="1"/>
          </p:cNvSpPr>
          <p:nvPr>
            <p:ph type="subTitle" idx="1"/>
          </p:nvPr>
        </p:nvSpPr>
        <p:spPr>
          <a:xfrm>
            <a:off x="469401" y="6020867"/>
            <a:ext cx="1874600" cy="206593"/>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Clr>
                <a:srgbClr val="1C2B33"/>
              </a:buClr>
              <a:buSzPts val="450"/>
              <a:buFont typeface="Arial"/>
              <a:buNone/>
              <a:defRPr sz="900" b="1" i="0" u="none" strike="noStrike" cap="none">
                <a:solidFill>
                  <a:srgbClr val="67788A"/>
                </a:solidFill>
                <a:latin typeface="Montserrat SemiBold"/>
                <a:ea typeface="Montserrat SemiBold"/>
                <a:cs typeface="Montserrat SemiBold"/>
                <a:sym typeface="Montserrat SemiBold"/>
              </a:defRPr>
            </a:lvl1pPr>
            <a:lvl2pPr marR="0" lvl="1"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2pPr>
            <a:lvl3pPr marR="0" lvl="2"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3pPr>
            <a:lvl4pPr marR="0" lvl="3"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4pPr>
            <a:lvl5pPr marR="0" lvl="4" algn="l">
              <a:lnSpc>
                <a:spcPct val="125000"/>
              </a:lnSpc>
              <a:spcBef>
                <a:spcPts val="0"/>
              </a:spcBef>
              <a:spcAft>
                <a:spcPts val="0"/>
              </a:spcAft>
              <a:buClr>
                <a:schemeClr val="dk1"/>
              </a:buClr>
              <a:buSzPts val="2039"/>
              <a:buFont typeface="Arial"/>
              <a:buNone/>
              <a:defRPr sz="1200" b="0" i="0" u="none" strike="noStrike" cap="none">
                <a:solidFill>
                  <a:schemeClr val="dk1"/>
                </a:solidFill>
                <a:latin typeface="Arial"/>
                <a:ea typeface="Arial"/>
                <a:cs typeface="Arial"/>
                <a:sym typeface="Arial"/>
              </a:defRPr>
            </a:lvl5pPr>
            <a:lvl6pPr marR="0" lvl="5"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6pPr>
            <a:lvl7pPr marR="0" lvl="6"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7pPr>
            <a:lvl8pPr marR="0" lvl="7"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8pPr>
            <a:lvl9pPr marR="0" lvl="8" algn="l">
              <a:lnSpc>
                <a:spcPct val="125000"/>
              </a:lnSpc>
              <a:spcBef>
                <a:spcPts val="0"/>
              </a:spcBef>
              <a:spcAft>
                <a:spcPts val="0"/>
              </a:spcAft>
              <a:buClr>
                <a:srgbClr val="1C2B33"/>
              </a:buClr>
              <a:buSzPts val="2399"/>
              <a:buFont typeface="Arial"/>
              <a:buNone/>
              <a:defRPr sz="1200" b="0" i="0" u="none" strike="noStrike" cap="none">
                <a:solidFill>
                  <a:schemeClr val="dk1"/>
                </a:solidFill>
                <a:latin typeface="Arial"/>
                <a:ea typeface="Arial"/>
                <a:cs typeface="Arial"/>
                <a:sym typeface="Arial"/>
              </a:defRPr>
            </a:lvl9pPr>
          </a:lstStyle>
          <a:p>
            <a:endParaRPr/>
          </a:p>
        </p:txBody>
      </p:sp>
      <p:sp>
        <p:nvSpPr>
          <p:cNvPr id="17" name="Google Shape;17;p50"/>
          <p:cNvSpPr txBox="1">
            <a:spLocks noGrp="1"/>
          </p:cNvSpPr>
          <p:nvPr>
            <p:ph type="ctrTitle"/>
          </p:nvPr>
        </p:nvSpPr>
        <p:spPr>
          <a:xfrm>
            <a:off x="466283" y="2432897"/>
            <a:ext cx="2749210" cy="996105"/>
          </a:xfrm>
          <a:prstGeom prst="rect">
            <a:avLst/>
          </a:prstGeom>
          <a:noFill/>
          <a:ln>
            <a:noFill/>
          </a:ln>
        </p:spPr>
        <p:txBody>
          <a:bodyPr spcFirstLastPara="1" wrap="square" lIns="0" tIns="0" rIns="0" bIns="0" anchor="t" anchorCtr="0">
            <a:noAutofit/>
          </a:bodyPr>
          <a:lstStyle>
            <a:lvl1pPr marR="0" lvl="0" algn="l">
              <a:lnSpc>
                <a:spcPct val="108000"/>
              </a:lnSpc>
              <a:spcBef>
                <a:spcPts val="0"/>
              </a:spcBef>
              <a:spcAft>
                <a:spcPts val="0"/>
              </a:spcAft>
              <a:buClr>
                <a:schemeClr val="lt2"/>
              </a:buClr>
              <a:buSzPts val="5600"/>
              <a:buFont typeface="Arial"/>
              <a:buNone/>
              <a:defRPr sz="3597" b="1" i="0" u="none" strike="noStrike" cap="none">
                <a:solidFill>
                  <a:srgbClr val="67788A"/>
                </a:solidFill>
                <a:latin typeface="Montserrat SemiBold"/>
                <a:ea typeface="Montserrat SemiBold"/>
                <a:cs typeface="Montserrat SemiBold"/>
                <a:sym typeface="Montserrat SemiBold"/>
              </a:defRPr>
            </a:lvl1pPr>
            <a:lvl2pPr marR="0" lvl="1"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2pPr>
            <a:lvl3pPr marR="0" lvl="2"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3pPr>
            <a:lvl4pPr marR="0" lvl="3"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4pPr>
            <a:lvl5pPr marR="0" lvl="4"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5pPr>
            <a:lvl6pPr marR="0" lvl="5"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6pPr>
            <a:lvl7pPr marR="0" lvl="6"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7pPr>
            <a:lvl8pPr marR="0" lvl="7"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8pPr>
            <a:lvl9pPr marR="0" lvl="8" algn="l">
              <a:lnSpc>
                <a:spcPct val="100000"/>
              </a:lnSpc>
              <a:spcBef>
                <a:spcPts val="0"/>
              </a:spcBef>
              <a:spcAft>
                <a:spcPts val="0"/>
              </a:spcAft>
              <a:buClr>
                <a:srgbClr val="1C2B33"/>
              </a:buClr>
              <a:buSzPts val="5600"/>
              <a:buFont typeface="Arial"/>
              <a:buNone/>
              <a:defRPr sz="1200" b="0" i="0" u="none" strike="noStrike" cap="none">
                <a:solidFill>
                  <a:srgbClr val="1C2B33"/>
                </a:solidFill>
                <a:latin typeface="Arial"/>
                <a:ea typeface="Arial"/>
                <a:cs typeface="Arial"/>
                <a:sym typeface="Arial"/>
              </a:defRPr>
            </a:lvl9pPr>
          </a:lstStyle>
          <a:p>
            <a:endParaRPr/>
          </a:p>
        </p:txBody>
      </p:sp>
      <p:sp>
        <p:nvSpPr>
          <p:cNvPr id="18" name="Google Shape;18;p50"/>
          <p:cNvSpPr txBox="1">
            <a:spLocks noGrp="1"/>
          </p:cNvSpPr>
          <p:nvPr>
            <p:ph type="subTitle" idx="2"/>
          </p:nvPr>
        </p:nvSpPr>
        <p:spPr>
          <a:xfrm>
            <a:off x="470856" y="2095897"/>
            <a:ext cx="2744637" cy="216982"/>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Clr>
                <a:srgbClr val="1C2B33"/>
              </a:buClr>
              <a:buSzPts val="600"/>
              <a:buFont typeface="Arial"/>
              <a:buNone/>
              <a:defRPr sz="1200" b="1" i="0" u="none" strike="noStrike" cap="none">
                <a:solidFill>
                  <a:srgbClr val="67788A"/>
                </a:solidFill>
                <a:latin typeface="Montserrat SemiBold"/>
                <a:ea typeface="Montserrat SemiBold"/>
                <a:cs typeface="Montserrat SemiBold"/>
                <a:sym typeface="Montserrat SemiBold"/>
              </a:defRPr>
            </a:lvl1pPr>
            <a:lvl2pPr marR="0" lvl="1"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2pPr>
            <a:lvl3pPr marR="0" lvl="2"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3pPr>
            <a:lvl4pPr marR="0" lvl="3"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4pPr>
            <a:lvl5pPr marR="0" lvl="4" algn="l">
              <a:lnSpc>
                <a:spcPct val="125000"/>
              </a:lnSpc>
              <a:spcBef>
                <a:spcPts val="0"/>
              </a:spcBef>
              <a:spcAft>
                <a:spcPts val="0"/>
              </a:spcAft>
              <a:buClr>
                <a:schemeClr val="lt1"/>
              </a:buClr>
              <a:buSzPts val="2039"/>
              <a:buFont typeface="Arial"/>
              <a:buNone/>
              <a:defRPr sz="1200" b="0" i="0" u="none" strike="noStrike" cap="none">
                <a:solidFill>
                  <a:schemeClr val="lt1"/>
                </a:solidFill>
                <a:latin typeface="Arial"/>
                <a:ea typeface="Arial"/>
                <a:cs typeface="Arial"/>
                <a:sym typeface="Arial"/>
              </a:defRPr>
            </a:lvl5pPr>
            <a:lvl6pPr marR="0" lvl="5"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6pPr>
            <a:lvl7pPr marR="0" lvl="6"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7pPr>
            <a:lvl8pPr marR="0" lvl="7"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8pPr>
            <a:lvl9pPr marR="0" lvl="8" algn="l">
              <a:lnSpc>
                <a:spcPct val="125000"/>
              </a:lnSpc>
              <a:spcBef>
                <a:spcPts val="0"/>
              </a:spcBef>
              <a:spcAft>
                <a:spcPts val="0"/>
              </a:spcAft>
              <a:buClr>
                <a:srgbClr val="1C2B33"/>
              </a:buClr>
              <a:buSzPts val="2399"/>
              <a:buFont typeface="Arial"/>
              <a:buNone/>
              <a:defRPr sz="1200" b="0" i="0" u="none" strike="noStrike" cap="none">
                <a:solidFill>
                  <a:schemeClr val="lt1"/>
                </a:solidFill>
                <a:latin typeface="Arial"/>
                <a:ea typeface="Arial"/>
                <a:cs typeface="Arial"/>
                <a:sym typeface="Arial"/>
              </a:defRPr>
            </a:lvl9pPr>
          </a:lstStyle>
          <a:p>
            <a:endParaRPr/>
          </a:p>
        </p:txBody>
      </p:sp>
      <p:sp>
        <p:nvSpPr>
          <p:cNvPr id="19" name="Google Shape;19;p50"/>
          <p:cNvSpPr txBox="1">
            <a:spLocks noGrp="1"/>
          </p:cNvSpPr>
          <p:nvPr>
            <p:ph type="body" idx="3"/>
          </p:nvPr>
        </p:nvSpPr>
        <p:spPr>
          <a:xfrm>
            <a:off x="469139" y="6227459"/>
            <a:ext cx="1874959" cy="241300"/>
          </a:xfrm>
          <a:prstGeom prst="rect">
            <a:avLst/>
          </a:prstGeom>
          <a:noFill/>
          <a:ln>
            <a:noFill/>
          </a:ln>
        </p:spPr>
        <p:txBody>
          <a:bodyPr spcFirstLastPara="1" wrap="square" lIns="91425" tIns="45700" rIns="91425" bIns="45700" anchor="t" anchorCtr="0">
            <a:normAutofit/>
          </a:bodyPr>
          <a:lstStyle>
            <a:lvl1pPr marL="457200" marR="0" lvl="0" indent="-257175" algn="l">
              <a:lnSpc>
                <a:spcPct val="129000"/>
              </a:lnSpc>
              <a:spcBef>
                <a:spcPts val="0"/>
              </a:spcBef>
              <a:spcAft>
                <a:spcPts val="0"/>
              </a:spcAft>
              <a:buClr>
                <a:srgbClr val="1C2B33"/>
              </a:buClr>
              <a:buSzPts val="450"/>
              <a:buFont typeface="Arial"/>
              <a:buChar char="•"/>
              <a:defRPr sz="900" b="1" i="0" u="none" strike="noStrike" cap="none">
                <a:solidFill>
                  <a:srgbClr val="67788A"/>
                </a:solidFill>
                <a:latin typeface="Montserrat SemiBold"/>
                <a:ea typeface="Montserrat SemiBold"/>
                <a:cs typeface="Montserrat SemiBold"/>
                <a:sym typeface="Montserrat SemiBold"/>
              </a:defRPr>
            </a:lvl1pPr>
            <a:lvl2pPr marL="914400" marR="0" lvl="1"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2pPr>
            <a:lvl3pPr marL="1371600" marR="0" lvl="2"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3pPr>
            <a:lvl4pPr marL="1828800" marR="0" lvl="3"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4pPr>
            <a:lvl5pPr marL="2286000" marR="0" lvl="4" indent="-358076" algn="l">
              <a:lnSpc>
                <a:spcPct val="129000"/>
              </a:lnSpc>
              <a:spcBef>
                <a:spcPts val="600"/>
              </a:spcBef>
              <a:spcAft>
                <a:spcPts val="0"/>
              </a:spcAft>
              <a:buClr>
                <a:srgbClr val="1C2B33"/>
              </a:buClr>
              <a:buSzPts val="2039"/>
              <a:buFont typeface="Arial"/>
              <a:buChar char="﹘"/>
              <a:defRPr sz="1200" b="0" i="0" u="none" strike="noStrike" cap="none">
                <a:solidFill>
                  <a:srgbClr val="1C2B33"/>
                </a:solidFill>
                <a:latin typeface="Arial"/>
                <a:ea typeface="Arial"/>
                <a:cs typeface="Arial"/>
                <a:sym typeface="Arial"/>
              </a:defRPr>
            </a:lvl5pPr>
            <a:lvl6pPr marL="2743200" marR="0" lvl="5" indent="-228600" algn="l">
              <a:lnSpc>
                <a:spcPct val="100000"/>
              </a:lnSpc>
              <a:spcBef>
                <a:spcPts val="60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1"/>
          <p:cNvSpPr>
            <a:spLocks noGrp="1"/>
          </p:cNvSpPr>
          <p:nvPr>
            <p:ph type="pic" idx="2"/>
          </p:nvPr>
        </p:nvSpPr>
        <p:spPr>
          <a:xfrm>
            <a:off x="5183188" y="987425"/>
            <a:ext cx="6172200" cy="4873625"/>
          </a:xfrm>
          <a:prstGeom prst="rect">
            <a:avLst/>
          </a:prstGeom>
          <a:noFill/>
          <a:ln>
            <a:noFill/>
          </a:ln>
        </p:spPr>
      </p:sp>
      <p:sp>
        <p:nvSpPr>
          <p:cNvPr id="81" name="Google Shape;81;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6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6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sson Cover">
  <p:cSld name="Lesson Cover">
    <p:spTree>
      <p:nvGrpSpPr>
        <p:cNvPr id="1" name="Shape 20"/>
        <p:cNvGrpSpPr/>
        <p:nvPr/>
      </p:nvGrpSpPr>
      <p:grpSpPr>
        <a:xfrm>
          <a:off x="0" y="0"/>
          <a:ext cx="0" cy="0"/>
          <a:chOff x="0" y="0"/>
          <a:chExt cx="0" cy="0"/>
        </a:xfrm>
      </p:grpSpPr>
      <p:sp>
        <p:nvSpPr>
          <p:cNvPr id="21" name="Google Shape;21;p51"/>
          <p:cNvSpPr txBox="1">
            <a:spLocks noGrp="1"/>
          </p:cNvSpPr>
          <p:nvPr>
            <p:ph type="body" idx="1"/>
          </p:nvPr>
        </p:nvSpPr>
        <p:spPr>
          <a:xfrm>
            <a:off x="1387025" y="6354800"/>
            <a:ext cx="2132311" cy="124619"/>
          </a:xfrm>
          <a:prstGeom prst="rect">
            <a:avLst/>
          </a:prstGeom>
          <a:noFill/>
          <a:ln>
            <a:noFill/>
          </a:ln>
        </p:spPr>
        <p:txBody>
          <a:bodyPr spcFirstLastPara="1" wrap="square" lIns="0" tIns="0" rIns="0" bIns="0" anchor="t" anchorCtr="0">
            <a:noAutofit/>
          </a:bodyPr>
          <a:lstStyle>
            <a:lvl1pPr marL="457200" marR="0" lvl="0" indent="-247650" algn="l">
              <a:lnSpc>
                <a:spcPct val="129000"/>
              </a:lnSpc>
              <a:spcBef>
                <a:spcPts val="0"/>
              </a:spcBef>
              <a:spcAft>
                <a:spcPts val="0"/>
              </a:spcAft>
              <a:buClr>
                <a:srgbClr val="1C2B33"/>
              </a:buClr>
              <a:buSzPts val="300"/>
              <a:buFont typeface="Arial"/>
              <a:buChar char="•"/>
              <a:defRPr sz="600" b="1" i="0" u="none" strike="noStrike" cap="none">
                <a:solidFill>
                  <a:srgbClr val="1C2B33"/>
                </a:solidFill>
                <a:latin typeface="Montserrat SemiBold"/>
                <a:ea typeface="Montserrat SemiBold"/>
                <a:cs typeface="Montserrat SemiBold"/>
                <a:sym typeface="Montserrat SemiBold"/>
              </a:defRPr>
            </a:lvl1pPr>
            <a:lvl2pPr marL="914400" marR="0" lvl="1" indent="-293369"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2pPr>
            <a:lvl3pPr marL="1371600" marR="0" lvl="2" indent="-293369"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3pPr>
            <a:lvl4pPr marL="1828800" marR="0" lvl="3" indent="-293369"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4pPr>
            <a:lvl5pPr marL="2286000" marR="0" lvl="4" indent="-293370" algn="l">
              <a:lnSpc>
                <a:spcPct val="129000"/>
              </a:lnSpc>
              <a:spcBef>
                <a:spcPts val="600"/>
              </a:spcBef>
              <a:spcAft>
                <a:spcPts val="0"/>
              </a:spcAft>
              <a:buClr>
                <a:srgbClr val="1C2B33"/>
              </a:buClr>
              <a:buSzPts val="1020"/>
              <a:buFont typeface="Arial"/>
              <a:buChar char="﹘"/>
              <a:defRPr sz="600" b="0" i="0" u="none" strike="noStrike" cap="none">
                <a:solidFill>
                  <a:srgbClr val="1C2B33"/>
                </a:solidFill>
                <a:latin typeface="Arial"/>
                <a:ea typeface="Arial"/>
                <a:cs typeface="Arial"/>
                <a:sym typeface="Arial"/>
              </a:defRPr>
            </a:lvl5pPr>
            <a:lvl6pPr marL="2743200" marR="0" lvl="5" indent="-228600" algn="l">
              <a:lnSpc>
                <a:spcPct val="100000"/>
              </a:lnSpc>
              <a:spcBef>
                <a:spcPts val="60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400"/>
              <a:buFont typeface="Arial"/>
              <a:buNone/>
              <a:defRPr sz="1200" b="0" i="0" u="none" strike="noStrike" cap="none">
                <a:solidFill>
                  <a:srgbClr val="1C2B33"/>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5 Lesson 3">
  <p:cSld name="M5 Lesson 3">
    <p:spTree>
      <p:nvGrpSpPr>
        <p:cNvPr id="1" name="Shape 22"/>
        <p:cNvGrpSpPr/>
        <p:nvPr/>
      </p:nvGrpSpPr>
      <p:grpSpPr>
        <a:xfrm>
          <a:off x="0" y="0"/>
          <a:ext cx="0" cy="0"/>
          <a:chOff x="0" y="0"/>
          <a:chExt cx="0" cy="0"/>
        </a:xfrm>
      </p:grpSpPr>
      <p:sp>
        <p:nvSpPr>
          <p:cNvPr id="23" name="Google Shape;23;p52"/>
          <p:cNvSpPr txBox="1"/>
          <p:nvPr/>
        </p:nvSpPr>
        <p:spPr>
          <a:xfrm>
            <a:off x="1405732" y="347664"/>
            <a:ext cx="2377387" cy="119063"/>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US" sz="600" b="1" i="0" u="none" strike="noStrike" cap="none">
                <a:solidFill>
                  <a:srgbClr val="4B4196"/>
                </a:solidFill>
                <a:latin typeface="Montserrat SemiBold"/>
                <a:ea typeface="Montserrat SemiBold"/>
                <a:cs typeface="Montserrat SemiBold"/>
                <a:sym typeface="Montserrat SemiBold"/>
              </a:rPr>
              <a:t>RAISING AWARENESS THROUGH MEDIA</a:t>
            </a:r>
            <a:endParaRPr sz="700" b="1" i="0" u="none" strike="noStrike" cap="none">
              <a:solidFill>
                <a:srgbClr val="000000"/>
              </a:solidFill>
              <a:latin typeface="Montserrat SemiBold"/>
              <a:ea typeface="Montserrat SemiBold"/>
              <a:cs typeface="Montserrat SemiBold"/>
              <a:sym typeface="Montserrat SemiBold"/>
            </a:endParaRPr>
          </a:p>
        </p:txBody>
      </p:sp>
      <p:sp>
        <p:nvSpPr>
          <p:cNvPr id="24" name="Google Shape;24;p52"/>
          <p:cNvSpPr txBox="1"/>
          <p:nvPr/>
        </p:nvSpPr>
        <p:spPr>
          <a:xfrm>
            <a:off x="466726" y="347664"/>
            <a:ext cx="714375" cy="119063"/>
          </a:xfrm>
          <a:prstGeom prst="rect">
            <a:avLst/>
          </a:prstGeom>
          <a:noFill/>
          <a:ln>
            <a:noFill/>
          </a:ln>
        </p:spPr>
        <p:txBody>
          <a:bodyPr spcFirstLastPara="1" wrap="square" lIns="0" tIns="0" rIns="0" bIns="0" anchor="b" anchorCtr="0">
            <a:normAutofit/>
          </a:bodyPr>
          <a:lstStyle/>
          <a:p>
            <a:pPr marL="0" marR="0" lvl="0" indent="0" algn="l" rtl="0">
              <a:lnSpc>
                <a:spcPct val="129000"/>
              </a:lnSpc>
              <a:spcBef>
                <a:spcPts val="0"/>
              </a:spcBef>
              <a:spcAft>
                <a:spcPts val="0"/>
              </a:spcAft>
              <a:buClr>
                <a:srgbClr val="1C2B33"/>
              </a:buClr>
              <a:buSzPts val="1199"/>
              <a:buFont typeface="Arial"/>
              <a:buNone/>
            </a:pPr>
            <a:r>
              <a:rPr lang="en-US" sz="600" b="1" i="0" u="none" strike="noStrike" cap="none">
                <a:solidFill>
                  <a:srgbClr val="4B4196"/>
                </a:solidFill>
                <a:latin typeface="Montserrat SemiBold"/>
                <a:ea typeface="Montserrat SemiBold"/>
                <a:cs typeface="Montserrat SemiBold"/>
                <a:sym typeface="Montserrat SemiBold"/>
              </a:rPr>
              <a:t>LESSON 3</a:t>
            </a:r>
            <a:endParaRPr sz="700" b="1" i="0" u="none" strike="noStrike" cap="none">
              <a:solidFill>
                <a:srgbClr val="000000"/>
              </a:solidFill>
              <a:latin typeface="Montserrat SemiBold"/>
              <a:ea typeface="Montserrat SemiBold"/>
              <a:cs typeface="Montserrat SemiBold"/>
              <a:sym typeface="Montserrat SemiBold"/>
            </a:endParaRPr>
          </a:p>
        </p:txBody>
      </p:sp>
      <p:sp>
        <p:nvSpPr>
          <p:cNvPr id="25" name="Google Shape;25;p52"/>
          <p:cNvSpPr txBox="1"/>
          <p:nvPr/>
        </p:nvSpPr>
        <p:spPr>
          <a:xfrm>
            <a:off x="11268388" y="6365462"/>
            <a:ext cx="462997" cy="103297"/>
          </a:xfrm>
          <a:prstGeom prst="rect">
            <a:avLst/>
          </a:prstGeom>
          <a:noFill/>
          <a:ln>
            <a:noFill/>
          </a:ln>
        </p:spPr>
        <p:txBody>
          <a:bodyPr spcFirstLastPara="1" wrap="square" lIns="0" tIns="0" rIns="0" bIns="0" anchor="b" anchorCtr="0">
            <a:noAutofit/>
          </a:bodyPr>
          <a:lstStyle/>
          <a:p>
            <a:pPr marL="0" marR="0" lvl="0" indent="0" algn="r" rtl="0">
              <a:lnSpc>
                <a:spcPct val="125000"/>
              </a:lnSpc>
              <a:spcBef>
                <a:spcPts val="0"/>
              </a:spcBef>
              <a:spcAft>
                <a:spcPts val="0"/>
              </a:spcAft>
              <a:buClr>
                <a:srgbClr val="1C2B33"/>
              </a:buClr>
              <a:buSzPts val="300"/>
              <a:buFont typeface="Arial"/>
              <a:buNone/>
            </a:pPr>
            <a:fld id="{00000000-1234-1234-1234-123412341234}" type="slidenum">
              <a:rPr lang="en-US" sz="600" b="1" i="0" u="none" strike="noStrike" cap="none">
                <a:solidFill>
                  <a:srgbClr val="4B4196"/>
                </a:solidFill>
                <a:latin typeface="Montserrat SemiBold"/>
                <a:ea typeface="Montserrat SemiBold"/>
                <a:cs typeface="Montserrat SemiBold"/>
                <a:sym typeface="Montserrat SemiBold"/>
              </a:rPr>
              <a:t>‹#›</a:t>
            </a:fld>
            <a:endParaRPr sz="600" b="1" i="0" u="none" strike="noStrike" cap="none">
              <a:solidFill>
                <a:srgbClr val="4B4196"/>
              </a:solidFill>
              <a:latin typeface="Montserrat SemiBold"/>
              <a:ea typeface="Montserrat SemiBold"/>
              <a:cs typeface="Montserrat SemiBold"/>
              <a:sym typeface="Montserrat SemiBold"/>
            </a:endParaRPr>
          </a:p>
        </p:txBody>
      </p:sp>
      <p:pic>
        <p:nvPicPr>
          <p:cNvPr id="26" name="Google Shape;26;p52"/>
          <p:cNvPicPr preferRelativeResize="0"/>
          <p:nvPr/>
        </p:nvPicPr>
        <p:blipFill rotWithShape="1">
          <a:blip r:embed="rId2">
            <a:alphaModFix/>
          </a:blip>
          <a:srcRect/>
          <a:stretch/>
        </p:blipFill>
        <p:spPr>
          <a:xfrm>
            <a:off x="470856" y="6382294"/>
            <a:ext cx="590559" cy="65584"/>
          </a:xfrm>
          <a:prstGeom prst="rect">
            <a:avLst/>
          </a:prstGeom>
          <a:noFill/>
          <a:ln>
            <a:noFill/>
          </a:ln>
        </p:spPr>
      </p:pic>
      <p:sp>
        <p:nvSpPr>
          <p:cNvPr id="27" name="Google Shape;27;p52"/>
          <p:cNvSpPr txBox="1"/>
          <p:nvPr/>
        </p:nvSpPr>
        <p:spPr>
          <a:xfrm>
            <a:off x="1406465" y="6365462"/>
            <a:ext cx="2458478" cy="103297"/>
          </a:xfrm>
          <a:prstGeom prst="rect">
            <a:avLst/>
          </a:prstGeom>
          <a:noFill/>
          <a:ln>
            <a:noFill/>
          </a:ln>
        </p:spPr>
        <p:txBody>
          <a:bodyPr spcFirstLastPara="1" wrap="square" lIns="0" tIns="0" rIns="0" bIns="0" anchor="b" anchorCtr="0">
            <a:noAutofit/>
          </a:bodyPr>
          <a:lstStyle/>
          <a:p>
            <a:pPr marL="0" marR="0" lvl="0" indent="0" algn="l" rtl="0">
              <a:lnSpc>
                <a:spcPct val="125000"/>
              </a:lnSpc>
              <a:spcBef>
                <a:spcPts val="0"/>
              </a:spcBef>
              <a:spcAft>
                <a:spcPts val="0"/>
              </a:spcAft>
              <a:buClr>
                <a:srgbClr val="1C2B33"/>
              </a:buClr>
              <a:buSzPts val="300"/>
              <a:buFont typeface="Arial"/>
              <a:buNone/>
            </a:pPr>
            <a:r>
              <a:rPr lang="en-US" sz="600" b="1" i="0" u="none" strike="noStrike" cap="none">
                <a:solidFill>
                  <a:srgbClr val="4B4196"/>
                </a:solidFill>
                <a:latin typeface="Montserrat SemiBold"/>
                <a:ea typeface="Montserrat SemiBold"/>
                <a:cs typeface="Montserrat SemiBold"/>
                <a:sym typeface="Montserrat SemiBold"/>
              </a:rPr>
              <a:t>MY DIGITAL WORLD: DIGITAL EMPOWERMENT</a:t>
            </a:r>
            <a:endParaRPr sz="700" b="1"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5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74B91"/>
        </a:solidFill>
        <a:effectLst/>
      </p:bgPr>
    </p:bg>
    <p:spTree>
      <p:nvGrpSpPr>
        <p:cNvPr id="1" name="Shape 100"/>
        <p:cNvGrpSpPr/>
        <p:nvPr/>
      </p:nvGrpSpPr>
      <p:grpSpPr>
        <a:xfrm>
          <a:off x="0" y="0"/>
          <a:ext cx="0" cy="0"/>
          <a:chOff x="0" y="0"/>
          <a:chExt cx="0" cy="0"/>
        </a:xfrm>
      </p:grpSpPr>
      <p:pic>
        <p:nvPicPr>
          <p:cNvPr id="8" name="Picture 7" descr="A picture containing text, person, female&#10;&#10;Description automatically generated">
            <a:extLst>
              <a:ext uri="{FF2B5EF4-FFF2-40B4-BE49-F238E27FC236}">
                <a16:creationId xmlns:a16="http://schemas.microsoft.com/office/drawing/2014/main" id="{02DFDB67-90F1-7147-BD73-1B075FBC3B1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3278"/>
        </a:solidFill>
        <a:effectLst/>
      </p:bgPr>
    </p:bg>
    <p:spTree>
      <p:nvGrpSpPr>
        <p:cNvPr id="1" name="Shape 385"/>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8510E93-7473-DA46-82A3-589A7EDA933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403"/>
        <p:cNvGrpSpPr/>
        <p:nvPr/>
      </p:nvGrpSpPr>
      <p:grpSpPr>
        <a:xfrm>
          <a:off x="0" y="0"/>
          <a:ext cx="0" cy="0"/>
          <a:chOff x="0" y="0"/>
          <a:chExt cx="0" cy="0"/>
        </a:xfrm>
      </p:grpSpPr>
      <p:pic>
        <p:nvPicPr>
          <p:cNvPr id="5" name="Picture 4" descr="Teams&#10;&#10;Description automatically generated with medium confidence">
            <a:extLst>
              <a:ext uri="{FF2B5EF4-FFF2-40B4-BE49-F238E27FC236}">
                <a16:creationId xmlns:a16="http://schemas.microsoft.com/office/drawing/2014/main" id="{068A5894-4E41-0442-911E-B4459848EB8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69E5B547-DF13-B041-8612-6B356AD7680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5E4F8D92-7960-1C40-9E2F-FB1E4F88FBA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803FED83-E3DC-904C-9DD9-98848A90F4C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98B3237-7F16-5244-B769-E89E712B5CE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8" name="Picture 7" descr="A picture containing text, posing, several&#10;&#10;Description automatically generated">
            <a:extLst>
              <a:ext uri="{FF2B5EF4-FFF2-40B4-BE49-F238E27FC236}">
                <a16:creationId xmlns:a16="http://schemas.microsoft.com/office/drawing/2014/main" id="{2D7C86AD-51CC-4047-AA9A-BF63B3A32EB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C1706C5A-3DCE-5947-9754-BCE59830257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C1D67588-F8CC-D841-A9E8-F060D44C153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854B7935-A0AF-C74D-95DB-3B94FB05878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115"/>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4DF57EE8-F640-0A4E-8D3D-B9D9CF57E0F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CE67903D-1E59-3A46-9863-08CB00A249B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E793545A-9A52-D146-994E-C07F0B449C4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CB73930B-5B90-5347-90A3-7D8B8B6675A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5" name="Picture 4" descr="Graphical user interface, application, Teams&#10;&#10;Description automatically generated">
            <a:extLst>
              <a:ext uri="{FF2B5EF4-FFF2-40B4-BE49-F238E27FC236}">
                <a16:creationId xmlns:a16="http://schemas.microsoft.com/office/drawing/2014/main" id="{4495F2A2-EB94-B24A-BA65-41AB28D27FB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680"/>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1E4B8C84-9D22-6D49-8D37-B4315DD6AC3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 name="Picture 5" descr="A person sitting on a bench&#10;&#10;Description automatically generated with low confidence">
            <a:extLst>
              <a:ext uri="{FF2B5EF4-FFF2-40B4-BE49-F238E27FC236}">
                <a16:creationId xmlns:a16="http://schemas.microsoft.com/office/drawing/2014/main" id="{E5B6275E-19CB-534F-982D-2C657C2C014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4DFE2EF4-72DF-D343-B9B5-34236B7D4D8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6" name="Picture 5">
            <a:extLst>
              <a:ext uri="{FF2B5EF4-FFF2-40B4-BE49-F238E27FC236}">
                <a16:creationId xmlns:a16="http://schemas.microsoft.com/office/drawing/2014/main" id="{10D59AEE-4899-D14E-9074-25019CD29E3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677494A-6D89-A146-A152-B0F0B0ABAF4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A4E38163-B088-9A48-A381-A5A9368F311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2816E01-00BA-CA49-AAE0-A8DD9A81BA1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2F11C12-CB3F-134B-B176-84AA4FF2ACE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38A863F9-C05A-F24E-BECE-6EE1DBD5C54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FFBD0264-27C3-934A-9ACC-CCE4E0C646E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1798DE45-5E5B-3B4F-9E25-BB159E5C8ED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915"/>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56580F52-34E5-9A4B-8FCE-A1BBA7AFB98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89726E2-AEA8-414A-A03A-DFECC42205F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42DF58A-8A66-5C43-BC47-83618CE9AC1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CC0F103-57F5-4F41-A4CE-EE6A9BDBF56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6A13D10-C1F3-3B42-AD5E-47EFFA26A8E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973C390-2A31-7D42-AD2D-9008AA7DC0B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3122439F-170B-FD4C-863D-0FEFAF87360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5D244C34-453B-E049-98EC-6E76FEF16FA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5" name="Picture 4" descr="Text, application&#10;&#10;Description automatically generated">
            <a:extLst>
              <a:ext uri="{FF2B5EF4-FFF2-40B4-BE49-F238E27FC236}">
                <a16:creationId xmlns:a16="http://schemas.microsoft.com/office/drawing/2014/main" id="{FAF5258D-33F6-2845-85FA-383C9D68661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5" name="Picture 4" descr="A screenshot of a video game&#10;&#10;Description automatically generated">
            <a:extLst>
              <a:ext uri="{FF2B5EF4-FFF2-40B4-BE49-F238E27FC236}">
                <a16:creationId xmlns:a16="http://schemas.microsoft.com/office/drawing/2014/main" id="{6AF9DDDB-8AD0-2341-B877-583F57882CF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7C9E1"/>
        </a:solidFill>
        <a:effectLst/>
      </p:bgPr>
    </p:bg>
    <p:spTree>
      <p:nvGrpSpPr>
        <p:cNvPr id="1" name="Shape 1101"/>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4FAE92D-3661-5242-8590-4AF9F50656C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859BB710-168A-A547-A4F9-CCA2037E060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pic>
        <p:nvPicPr>
          <p:cNvPr id="6" name="Picture 5" descr="A person looking at his phone&#10;&#10;Description automatically generated with medium confidence">
            <a:extLst>
              <a:ext uri="{FF2B5EF4-FFF2-40B4-BE49-F238E27FC236}">
                <a16:creationId xmlns:a16="http://schemas.microsoft.com/office/drawing/2014/main" id="{05A33E9B-3B8B-8548-993C-8AD85E7E61E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6" name="Picture 5" descr="A person looking at the phone&#10;&#10;Description automatically generated with medium confidence">
            <a:extLst>
              <a:ext uri="{FF2B5EF4-FFF2-40B4-BE49-F238E27FC236}">
                <a16:creationId xmlns:a16="http://schemas.microsoft.com/office/drawing/2014/main" id="{2119B1BB-24EE-6B4A-B174-2093712154F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33278"/>
        </a:solidFill>
        <a:effectLst/>
      </p:bgPr>
    </p:bg>
    <p:spTree>
      <p:nvGrpSpPr>
        <p:cNvPr id="1" name="Shape 1168"/>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6BAB095-7892-694D-9708-5FB3EA568EE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74B91"/>
        </a:solidFill>
        <a:effectLst/>
      </p:bgPr>
    </p:bg>
    <p:spTree>
      <p:nvGrpSpPr>
        <p:cNvPr id="1" name="Shape 1184"/>
        <p:cNvGrpSpPr/>
        <p:nvPr/>
      </p:nvGrpSpPr>
      <p:grpSpPr>
        <a:xfrm>
          <a:off x="0" y="0"/>
          <a:ext cx="0" cy="0"/>
          <a:chOff x="0" y="0"/>
          <a:chExt cx="0" cy="0"/>
        </a:xfrm>
      </p:grpSpPr>
      <p:pic>
        <p:nvPicPr>
          <p:cNvPr id="7" name="Picture 6" descr="A picture containing text, person, female, screenshot&#10;&#10;Description automatically generated">
            <a:extLst>
              <a:ext uri="{FF2B5EF4-FFF2-40B4-BE49-F238E27FC236}">
                <a16:creationId xmlns:a16="http://schemas.microsoft.com/office/drawing/2014/main" id="{9811B96D-366B-2A42-863F-06AB03CED6E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E5594936-2A5C-8445-A44E-78F5BA5A712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6" name="Picture 5" descr="A person sitting in a chair&#10;&#10;Description automatically generated with low confidence">
            <a:extLst>
              <a:ext uri="{FF2B5EF4-FFF2-40B4-BE49-F238E27FC236}">
                <a16:creationId xmlns:a16="http://schemas.microsoft.com/office/drawing/2014/main" id="{CB262127-F5EF-034C-9056-D00ECBD52AE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799F4968-707B-3D4C-AEBD-3046499C096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D6C12D04-109B-A840-9777-74E250C2F4A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5736C2F-7C67-EA46-AB91-723BC3EAD25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9115</Words>
  <Application>Microsoft Macintosh PowerPoint</Application>
  <PresentationFormat>Widescreen</PresentationFormat>
  <Paragraphs>728</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Montserrat SemiBold</vt:lpstr>
      <vt:lpstr>Noto Sans Symbols</vt:lpstr>
      <vt:lpstr>Calibri</vt:lpstr>
      <vt:lpstr>Arial</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Digital Learning</dc:title>
  <dc:creator>Mehher Hasnany</dc:creator>
  <cp:lastModifiedBy>Baxter, Natalie Michelle</cp:lastModifiedBy>
  <cp:revision>56</cp:revision>
  <dcterms:created xsi:type="dcterms:W3CDTF">2021-08-02T18:12:40Z</dcterms:created>
  <dcterms:modified xsi:type="dcterms:W3CDTF">2022-01-28T15:21:22Z</dcterms:modified>
</cp:coreProperties>
</file>