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Lst>
  <p:sldSz cx="24371300" cy="13716000"/>
  <p:notesSz cx="6858000" cy="9144000"/>
  <p:embeddedFontLst>
    <p:embeddedFont>
      <p:font typeface="Montserrat" pitchFamily="2" charset="77"/>
      <p:regular r:id="rId49"/>
      <p:bold r:id="rId50"/>
      <p:italic r:id="rId51"/>
      <p:boldItalic r:id="rId52"/>
    </p:embeddedFont>
    <p:embeddedFont>
      <p:font typeface="Montserrat SemiBold" panose="020F0502020204030204" pitchFamily="34" charset="0"/>
      <p:regular r:id="rId53"/>
      <p:bold r:id="rId54"/>
      <p:italic r:id="rId55"/>
      <p:boldItalic r:id="rId5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4" roundtripDataSignature="AMtx7miQnztijMyEyejzMDHEUXW2tO1sRQ=="/>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D767817-D14D-B842-00B5-86C815F8DBB9}" name="Jack Stewart" initials="JS" userId="S::jack.stewart@freedmaninternational.com::94a036fb-1460-4828-9d2d-ef350f7d459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293" autoAdjust="0"/>
    <p:restoredTop sz="92848" autoAdjust="0"/>
  </p:normalViewPr>
  <p:slideViewPr>
    <p:cSldViewPr snapToGrid="0" snapToObjects="1">
      <p:cViewPr varScale="1">
        <p:scale>
          <a:sx n="56" d="100"/>
          <a:sy n="56" d="100"/>
        </p:scale>
        <p:origin x="424" y="216"/>
      </p:cViewPr>
      <p:guideLst/>
    </p:cSldViewPr>
  </p:slideViewPr>
  <p:notesTextViewPr>
    <p:cViewPr>
      <p:scale>
        <a:sx n="1" d="1"/>
        <a:sy n="1" d="1"/>
      </p:scale>
      <p:origin x="0" y="0"/>
    </p:cViewPr>
  </p:notesTextViewPr>
  <p:notesViewPr>
    <p:cSldViewPr snapToGrid="0" snapToObjects="1">
      <p:cViewPr varScale="1">
        <p:scale>
          <a:sx n="86" d="100"/>
          <a:sy n="86" d="100"/>
        </p:scale>
        <p:origin x="1392" y="21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2.fntdata"/><Relationship Id="rId55" Type="http://schemas.openxmlformats.org/officeDocument/2006/relationships/font" Target="fonts/font7.fntdata"/><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5.fntdata"/><Relationship Id="rId66"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56" Type="http://schemas.openxmlformats.org/officeDocument/2006/relationships/font" Target="fonts/font8.fntdata"/><Relationship Id="rId64" Type="http://customschemas.google.com/relationships/presentationmetadata" Target="metadata"/><Relationship Id="rId69" Type="http://schemas.microsoft.com/office/2018/10/relationships/authors" Target="authors.xml"/><Relationship Id="rId8" Type="http://schemas.openxmlformats.org/officeDocument/2006/relationships/slide" Target="slides/slide7.xml"/><Relationship Id="rId51" Type="http://schemas.openxmlformats.org/officeDocument/2006/relationships/font" Target="fonts/font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4.fntdata"/><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portfolios.massart.edu/ebrownart" TargetMode="External"/><Relationship Id="rId2" Type="http://schemas.openxmlformats.org/officeDocument/2006/relationships/slide" Target="../slides/slide18.xml"/><Relationship Id="rId1" Type="http://schemas.openxmlformats.org/officeDocument/2006/relationships/notesMaster" Target="../notesMasters/notesMaster1.xml"/><Relationship Id="rId5" Type="http://schemas.openxmlformats.org/officeDocument/2006/relationships/hyperlink" Target="http://youthandmedia.org/team/core/" TargetMode="External"/><Relationship Id="rId4" Type="http://schemas.openxmlformats.org/officeDocument/2006/relationships/hyperlink" Target="https://cyber.harvard.edu/people/ahasse"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81: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4" name="Google Shape;144;p8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Clr>
                <a:schemeClr val="dk1"/>
              </a:buClr>
              <a:buSzPts val="1100"/>
              <a:buFont typeface="Arial"/>
              <a:buNone/>
            </a:pPr>
            <a:r>
              <a:rPr lang="fr-FR" b="1" u="sng" dirty="0">
                <a:solidFill>
                  <a:schemeClr val="dk2"/>
                </a:solidFill>
                <a:latin typeface="Montserrat SemiBold"/>
                <a:ea typeface="Montserrat SemiBold"/>
                <a:cs typeface="Montserrat SemiBold"/>
                <a:sym typeface="Montserrat SemiBold"/>
              </a:rPr>
              <a:t>Notes de l’intervenant(e) :</a:t>
            </a:r>
            <a:endParaRPr b="1" dirty="0">
              <a:solidFill>
                <a:schemeClr val="dk2"/>
              </a:solidFill>
              <a:latin typeface="Montserrat SemiBold"/>
              <a:ea typeface="Montserrat SemiBold"/>
              <a:cs typeface="Montserrat SemiBold"/>
              <a:sym typeface="Montserrat SemiBold"/>
            </a:endParaRPr>
          </a:p>
          <a:p>
            <a:pPr marL="158750" lvl="0" indent="0" algn="l" rtl="0">
              <a:lnSpc>
                <a:spcPct val="100000"/>
              </a:lnSpc>
              <a:spcBef>
                <a:spcPts val="0"/>
              </a:spcBef>
              <a:spcAft>
                <a:spcPts val="0"/>
              </a:spcAft>
              <a:buClr>
                <a:schemeClr val="dk1"/>
              </a:buClr>
              <a:buSzPts val="1100"/>
              <a:buFont typeface="Arial"/>
              <a:buNone/>
            </a:pPr>
            <a:endParaRPr b="1" dirty="0">
              <a:solidFill>
                <a:schemeClr val="dk2"/>
              </a:solidFill>
              <a:latin typeface="Montserrat SemiBold"/>
              <a:ea typeface="Montserrat SemiBold"/>
              <a:cs typeface="Montserrat SemiBold"/>
              <a:sym typeface="Montserrat SemiBold"/>
            </a:endParaRPr>
          </a:p>
          <a:p>
            <a:pPr marL="158750" indent="0">
              <a:buNone/>
            </a:pPr>
            <a:r>
              <a:rPr lang="fr-FR" b="0" dirty="0">
                <a:solidFill>
                  <a:schemeClr val="dk2"/>
                </a:solidFill>
                <a:latin typeface="Montserrat SemiBold"/>
                <a:ea typeface="Montserrat SemiBold"/>
                <a:cs typeface="Montserrat SemiBold"/>
                <a:sym typeface="Montserrat SemiBold"/>
              </a:rPr>
              <a:t>Les leçons et activités de cette section aident les </a:t>
            </a:r>
            <a:r>
              <a:rPr lang="fr-FR" dirty="0">
                <a:solidFill>
                  <a:schemeClr val="dk2"/>
                </a:solidFill>
                <a:latin typeface="Montserrat SemiBold"/>
                <a:ea typeface="Montserrat SemiBold"/>
                <a:cs typeface="Montserrat SemiBold"/>
                <a:sym typeface="Montserrat SemiBold"/>
              </a:rPr>
              <a:t>participant(e)s</a:t>
            </a:r>
            <a:r>
              <a:rPr lang="fr-FR" b="0" dirty="0">
                <a:solidFill>
                  <a:schemeClr val="dk2"/>
                </a:solidFill>
                <a:latin typeface="Montserrat SemiBold"/>
                <a:ea typeface="Montserrat SemiBold"/>
                <a:cs typeface="Montserrat SemiBold"/>
                <a:sym typeface="Montserrat SemiBold"/>
              </a:rPr>
              <a:t> à acquérir les compétences dont ils (elles) ont besoin pour tirer pleinement parti des possibilités offertes par l’Univers </a:t>
            </a:r>
            <a:r>
              <a:rPr lang="fr-FR" dirty="0">
                <a:solidFill>
                  <a:schemeClr val="dk2"/>
                </a:solidFill>
                <a:latin typeface="Montserrat SemiBold"/>
                <a:ea typeface="Montserrat SemiBold"/>
                <a:cs typeface="Montserrat SemiBold"/>
                <a:sym typeface="Montserrat SemiBold"/>
              </a:rPr>
              <a:t>D</a:t>
            </a:r>
            <a:r>
              <a:rPr lang="fr-FR" b="0" dirty="0">
                <a:solidFill>
                  <a:schemeClr val="dk2"/>
                </a:solidFill>
                <a:latin typeface="Montserrat SemiBold"/>
                <a:ea typeface="Montserrat SemiBold"/>
                <a:cs typeface="Montserrat SemiBold"/>
                <a:sym typeface="Montserrat SemiBold"/>
              </a:rPr>
              <a:t>igital. Celles-ci peuvent inclure la capacité à comprendre et à participer à des discussions sur l’intelligence artificielle, à comprendre et appliquer les concepts informatiques, à participer à la création, la collecte, l’interprétation et l’analyse de données, et à mener des activités économiques en ligne et hors ligne.</a:t>
            </a:r>
            <a:endParaRPr b="0" dirty="0">
              <a:solidFill>
                <a:schemeClr val="dk2"/>
              </a:solidFill>
              <a:latin typeface="Montserrat SemiBold"/>
              <a:ea typeface="Montserrat SemiBold"/>
              <a:cs typeface="Montserrat SemiBold"/>
              <a:sym typeface="Montserrat SemiBo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1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fr-FR" sz="1100" b="1" i="0" u="sng" strike="noStrike" cap="none">
                <a:solidFill>
                  <a:schemeClr val="dk2"/>
                </a:solidFill>
                <a:latin typeface="Arial"/>
                <a:ea typeface="Arial"/>
                <a:cs typeface="Arial"/>
                <a:sym typeface="Arial"/>
              </a:rPr>
              <a:t>Notes de l’intervenant(e) :</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fr-FR" sz="1100" b="1" i="0" u="none" strike="noStrike" cap="none">
                <a:solidFill>
                  <a:schemeClr val="dk2"/>
                </a:solidFill>
                <a:latin typeface="Arial"/>
                <a:ea typeface="Arial"/>
                <a:cs typeface="Arial"/>
                <a:sym typeface="Arial"/>
              </a:rPr>
              <a:t>Qu’êtes vous le seul ou la seule à pouvoir offrir ?</a:t>
            </a:r>
            <a:endParaRPr/>
          </a:p>
          <a:p>
            <a:pPr marL="158750" lvl="0" indent="0" algn="l" rtl="0">
              <a:lnSpc>
                <a:spcPct val="100000"/>
              </a:lnSpc>
              <a:spcBef>
                <a:spcPts val="0"/>
              </a:spcBef>
              <a:spcAft>
                <a:spcPts val="0"/>
              </a:spcAft>
              <a:buSzPts val="1100"/>
              <a:buNone/>
            </a:pPr>
            <a:endParaRPr b="0">
              <a:solidFill>
                <a:schemeClr val="dk2"/>
              </a:solidFill>
            </a:endParaRPr>
          </a:p>
          <a:p>
            <a:pPr marL="158750" lvl="0" indent="0" algn="l" rtl="0">
              <a:lnSpc>
                <a:spcPct val="100000"/>
              </a:lnSpc>
              <a:spcBef>
                <a:spcPts val="0"/>
              </a:spcBef>
              <a:spcAft>
                <a:spcPts val="0"/>
              </a:spcAft>
              <a:buSzPts val="1100"/>
              <a:buNone/>
            </a:pPr>
            <a:r>
              <a:rPr lang="fr-FR" sz="1100" b="1" i="0" u="none" strike="noStrike" cap="none">
                <a:solidFill>
                  <a:schemeClr val="dk2"/>
                </a:solidFill>
                <a:latin typeface="Arial"/>
                <a:ea typeface="Arial"/>
                <a:cs typeface="Arial"/>
                <a:sym typeface="Arial"/>
              </a:rPr>
              <a:t>DITES À VOS ÉTUDIANT(E)S</a:t>
            </a:r>
            <a:endParaRPr b="0">
              <a:solidFill>
                <a:schemeClr val="dk2"/>
              </a:solidFill>
            </a:endParaRPr>
          </a:p>
          <a:p>
            <a:pPr marL="158750" lvl="0" indent="0" algn="l" rtl="0">
              <a:lnSpc>
                <a:spcPct val="100000"/>
              </a:lnSpc>
              <a:spcBef>
                <a:spcPts val="0"/>
              </a:spcBef>
              <a:spcAft>
                <a:spcPts val="0"/>
              </a:spcAft>
              <a:buSzPts val="1100"/>
              <a:buNone/>
            </a:pPr>
            <a:r>
              <a:rPr lang="fr-FR" sz="1100" b="0" i="0" u="none" strike="noStrike" cap="none">
                <a:solidFill>
                  <a:schemeClr val="dk2"/>
                </a:solidFill>
                <a:latin typeface="Arial"/>
                <a:ea typeface="Arial"/>
                <a:cs typeface="Arial"/>
                <a:sym typeface="Arial"/>
              </a:rPr>
              <a:t>Aujourd’hui, nous allons nous concentrer sur la découverte de nos compétences et de nos points forts, et sur la façon dont nous pouvons les utiliser afin de saisir les opportunités qui nous intéressent.</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fr-FR" sz="1100" b="0" i="0" u="none" strike="noStrike" cap="none">
                <a:solidFill>
                  <a:schemeClr val="dk2"/>
                </a:solidFill>
                <a:latin typeface="Arial"/>
                <a:ea typeface="Arial"/>
                <a:cs typeface="Arial"/>
                <a:sym typeface="Arial"/>
              </a:rPr>
              <a:t>Parfois, il peut être difficile de trouver comment transposer vos centres d’intérêt et vos loisirs en compétences que vous pouvez mobiliser pour différentes opportunités, qu’il s’agisse de bénévolat, d’un stage, d’une université ou d’un parcours professionnel. Mais avec un peu d’entraînement, il est possible d’y parvenir !</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fr-FR" sz="1100" b="0" i="0" u="none" strike="noStrike" cap="none">
                <a:solidFill>
                  <a:schemeClr val="dk2"/>
                </a:solidFill>
                <a:latin typeface="Arial"/>
                <a:ea typeface="Arial"/>
                <a:cs typeface="Arial"/>
                <a:sym typeface="Arial"/>
              </a:rPr>
              <a:t>Dans un premier temps, il est important d’identifier les compétences que vous avez développées à l’école et en dehors.</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endParaRPr b="1">
              <a:solidFill>
                <a:schemeClr val="dk2"/>
              </a:solidFill>
              <a:latin typeface="Montserrat SemiBold"/>
              <a:ea typeface="Montserrat SemiBold"/>
              <a:cs typeface="Montserrat SemiBold"/>
              <a:sym typeface="Montserrat SemiBold"/>
            </a:endParaRPr>
          </a:p>
        </p:txBody>
      </p:sp>
      <p:sp>
        <p:nvSpPr>
          <p:cNvPr id="299" name="Google Shape;299;p139: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1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fr-FR" sz="1100" b="1" i="0" u="sng" strike="noStrike" cap="none">
                <a:solidFill>
                  <a:schemeClr val="dk2"/>
                </a:solidFill>
                <a:latin typeface="Arial"/>
                <a:ea typeface="Arial"/>
                <a:cs typeface="Arial"/>
                <a:sym typeface="Arial"/>
              </a:rPr>
              <a:t>Notes de l’intervenant(e) :</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fr-FR" sz="1100" b="1" i="0" u="none" strike="noStrike" cap="none">
                <a:solidFill>
                  <a:schemeClr val="dk2"/>
                </a:solidFill>
                <a:latin typeface="Arial"/>
                <a:ea typeface="Arial"/>
                <a:cs typeface="Arial"/>
                <a:sym typeface="Arial"/>
              </a:rPr>
              <a:t>ACTIVITÉ INTERACTIVE EN CLASSE</a:t>
            </a:r>
            <a:endParaRPr b="0">
              <a:solidFill>
                <a:schemeClr val="dk2"/>
              </a:solidFill>
            </a:endParaRPr>
          </a:p>
          <a:p>
            <a:pPr marL="158750" lvl="0" indent="0" algn="l" rtl="0">
              <a:lnSpc>
                <a:spcPct val="100000"/>
              </a:lnSpc>
              <a:spcBef>
                <a:spcPts val="0"/>
              </a:spcBef>
              <a:spcAft>
                <a:spcPts val="0"/>
              </a:spcAft>
              <a:buSzPts val="1100"/>
              <a:buNone/>
            </a:pPr>
            <a:r>
              <a:rPr lang="fr-FR" sz="1100" b="0" i="0" u="none" strike="noStrike" cap="none">
                <a:solidFill>
                  <a:schemeClr val="dk2"/>
                </a:solidFill>
                <a:latin typeface="Arial"/>
                <a:ea typeface="Arial"/>
                <a:cs typeface="Arial"/>
                <a:sym typeface="Arial"/>
              </a:rPr>
              <a:t>Distribuez le document « Évaluez vos compétences (verbe, nom et adjectif) ! » et des stylos ou crayons.</a:t>
            </a:r>
            <a:endParaRPr/>
          </a:p>
        </p:txBody>
      </p:sp>
      <p:sp>
        <p:nvSpPr>
          <p:cNvPr id="318" name="Google Shape;318;p140: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1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fr-FR" sz="1100" b="1" i="0" u="sng" strike="noStrike" cap="none">
                <a:solidFill>
                  <a:schemeClr val="dk2"/>
                </a:solidFill>
                <a:latin typeface="Arial"/>
                <a:ea typeface="Arial"/>
                <a:cs typeface="Arial"/>
                <a:sym typeface="Arial"/>
              </a:rPr>
              <a:t>Notes de l’intervenant(e) :</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fr-FR" sz="1100" b="1" i="0" u="none" strike="noStrike" cap="none">
                <a:solidFill>
                  <a:schemeClr val="dk2"/>
                </a:solidFill>
                <a:latin typeface="Arial"/>
                <a:ea typeface="Arial"/>
                <a:cs typeface="Arial"/>
                <a:sym typeface="Arial"/>
              </a:rPr>
              <a:t>DITES À VOS ÉTUDIANT(E)S</a:t>
            </a:r>
            <a:endParaRPr b="0">
              <a:solidFill>
                <a:schemeClr val="dk2"/>
              </a:solidFill>
            </a:endParaRPr>
          </a:p>
          <a:p>
            <a:pPr marL="158750" lvl="0" indent="0" algn="l" rtl="0">
              <a:lnSpc>
                <a:spcPct val="100000"/>
              </a:lnSpc>
              <a:spcBef>
                <a:spcPts val="0"/>
              </a:spcBef>
              <a:spcAft>
                <a:spcPts val="0"/>
              </a:spcAft>
              <a:buSzPts val="1100"/>
              <a:buNone/>
            </a:pPr>
            <a:r>
              <a:rPr lang="fr-FR" sz="1100" b="0" i="0" u="none" strike="noStrike" cap="none">
                <a:solidFill>
                  <a:schemeClr val="dk2"/>
                </a:solidFill>
                <a:latin typeface="Arial"/>
                <a:ea typeface="Arial"/>
                <a:cs typeface="Arial"/>
                <a:sym typeface="Arial"/>
              </a:rPr>
              <a:t>Dans le document, vous trouverez des listes de deux types de compétences différentes : 1) les compétences transférables et 2) les compétences liées aux connaissances ou à un domaine. Vous pouvez considérer comme compétences transférables celles que vous pouvez facilement transférer d’une opportunité à une autre. Par exemple, savoir s’adapter à de nouvelles situations et collaborer avec les autres peut vous aider à vous épanouir, où que vous soyez, que ce soit à l’école ou dans la carrière que vous choisirez (dans la santé, l’enseignement ou la programmation). Vous pouvez également compter des verbes comme « rechercher », « planifier » ou « négocier » comme compétences transférables. Les compétences liées aux connaissances ou à un domaine sont celles qui sont spécifiques à un domaine spécifique de connaissances, comme les arts visuels (par ex : la conception graphique) ou les sciences (par ex. : la chimie). Ces compétences peuvent consister, par exemple, à savoir comment créer une page web, à concevoir des infographies amusantes pour des articles ou à réaliser une expérience de chimie en laboratoire. Vous avez peut-être acquis ces compétences à l’école, dans le cadre d’un programme extrascolaire, dans des livres, auprès d’un mentor, ou tout simplement par vous-même. Ces compétences sont assimilables à des noms, comme « biologie », « théâtre » ou « statistiques ».</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fr-FR" sz="1100" b="0" i="0" u="none" strike="noStrike" cap="none">
                <a:solidFill>
                  <a:schemeClr val="dk2"/>
                </a:solidFill>
                <a:latin typeface="Arial"/>
                <a:ea typeface="Arial"/>
                <a:cs typeface="Arial"/>
                <a:sym typeface="Arial"/>
              </a:rPr>
              <a:t>Ce document contient également une colonne pour les compétences qui, selon nous, décrivent la manière dont nous faisons les choses dans notre vie quotidienne. Ces compétences sont appelées « traits de personnalité » et peuvent être considérées comme des adjectifs. Par exemple, il se peut que vous ayez une approche créative pour aborder les problèmes et que vous aimiez sortir des sentiers battus. Ou bien que vous soyez très attentionné(e) envers les autres et que vous vous efforciez toujours de faire en sorte que les situations soient aussi inclusives et équitables que possible. Ou bien encore, que vous ayez un mental d’acier, ce qui vous permet de persévérer même si vous rencontrez des obstacles.</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fr-FR" sz="1100" b="0" i="0" u="none" strike="noStrike" cap="none">
                <a:solidFill>
                  <a:schemeClr val="dk2"/>
                </a:solidFill>
                <a:latin typeface="Arial"/>
                <a:ea typeface="Arial"/>
                <a:cs typeface="Arial"/>
                <a:sym typeface="Arial"/>
              </a:rPr>
              <a:t>En regardant votre document « Évaluez vos compétences (verbe, nom et adjectif) ! » je voudrais que vous preniez les 10 prochaines minutes pour évaluer votre niveau de compétence pour chaque compétence transférable et chaque compétence de connaissance/domaine. Pour l’instant, ignorez la dernière colonne : les traits de personnalité.</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fr-FR" sz="1100" b="0" i="0" u="none" strike="noStrike" cap="none">
                <a:solidFill>
                  <a:schemeClr val="dk2"/>
                </a:solidFill>
                <a:latin typeface="Arial"/>
                <a:ea typeface="Arial"/>
                <a:cs typeface="Arial"/>
                <a:sym typeface="Arial"/>
              </a:rPr>
              <a:t>Certaines compétences en matière de connaissances ou de domaines nécessitent un peu plus de précision. Par exemple, sous la rubrique « arts du spectacle », vous pouvez indiquer si vous êtes très doué(e) pour jouer du piano. Dans la colonne « sous-domaine », n’hésitez pas à indiquer le sous-domaine de connaissances spécifique dans lequel vous êtes compétent(e) !</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fr-FR" sz="1100" b="0" i="0" u="none" strike="noStrike" cap="none">
                <a:solidFill>
                  <a:schemeClr val="dk2"/>
                </a:solidFill>
                <a:latin typeface="Arial"/>
                <a:ea typeface="Arial"/>
                <a:cs typeface="Arial"/>
                <a:sym typeface="Arial"/>
              </a:rPr>
              <a:t>Il y a également quelques lignes vides au bas de la liste des connaissances/domaines de compétences. Si vous constatez que certains domaines de compétences qui vous passionnent ne figurent pas dans la liste, vous pouvez les ajouter !</a:t>
            </a:r>
            <a:endParaRPr/>
          </a:p>
          <a:p>
            <a:pPr marL="158750" lvl="0" indent="0" algn="l" rtl="0">
              <a:lnSpc>
                <a:spcPct val="100000"/>
              </a:lnSpc>
              <a:spcBef>
                <a:spcPts val="0"/>
              </a:spcBef>
              <a:spcAft>
                <a:spcPts val="0"/>
              </a:spcAft>
              <a:buSzPts val="1100"/>
              <a:buNone/>
            </a:pPr>
            <a:endParaRPr sz="1100" b="0"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fr-FR" sz="1100" b="1" i="0" u="none" strike="noStrike" cap="none">
                <a:solidFill>
                  <a:schemeClr val="dk2"/>
                </a:solidFill>
                <a:latin typeface="Arial"/>
                <a:ea typeface="Arial"/>
                <a:cs typeface="Arial"/>
                <a:sym typeface="Arial"/>
              </a:rPr>
              <a:t>NOTE À L’ENSEIGNANT(E)</a:t>
            </a:r>
            <a:endParaRPr/>
          </a:p>
          <a:p>
            <a:pPr marL="158750" lvl="0" indent="0" algn="l" rtl="0">
              <a:lnSpc>
                <a:spcPct val="100000"/>
              </a:lnSpc>
              <a:spcBef>
                <a:spcPts val="0"/>
              </a:spcBef>
              <a:spcAft>
                <a:spcPts val="0"/>
              </a:spcAft>
              <a:buSzPts val="1100"/>
              <a:buNone/>
            </a:pPr>
            <a:r>
              <a:rPr lang="fr-FR" sz="1100" b="0" i="0" u="none" strike="noStrike" cap="none">
                <a:solidFill>
                  <a:schemeClr val="dk2"/>
                </a:solidFill>
                <a:latin typeface="Arial"/>
                <a:ea typeface="Arial"/>
                <a:cs typeface="Arial"/>
                <a:sym typeface="Arial"/>
              </a:rPr>
              <a:t>L’exemple ci-dessus peut être adapté davantage pour refléter l’expérience et le contexte local de vos étudiant(e)s. Les exemples ci-dessus ont pour but d'enseigner aux étudiant(e)s la différence entre les compétences transférables et les compétences liées aux connaissances/domaines.</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fr-FR" sz="1100" b="1" i="0" u="none" strike="noStrike" cap="none">
                <a:solidFill>
                  <a:schemeClr val="dk2"/>
                </a:solidFill>
                <a:latin typeface="Arial"/>
                <a:ea typeface="Arial"/>
                <a:cs typeface="Arial"/>
                <a:sym typeface="Arial"/>
              </a:rPr>
              <a:t>ACTIVITÉ INTERACTIVE EN CLASSE</a:t>
            </a:r>
            <a:endParaRPr b="0">
              <a:solidFill>
                <a:schemeClr val="dk2"/>
              </a:solidFill>
            </a:endParaRPr>
          </a:p>
          <a:p>
            <a:pPr marL="158750" lvl="0" indent="0" algn="l" rtl="0">
              <a:lnSpc>
                <a:spcPct val="100000"/>
              </a:lnSpc>
              <a:spcBef>
                <a:spcPts val="0"/>
              </a:spcBef>
              <a:spcAft>
                <a:spcPts val="0"/>
              </a:spcAft>
              <a:buSzPts val="1100"/>
              <a:buNone/>
            </a:pPr>
            <a:r>
              <a:rPr lang="fr-FR" sz="1100" b="0" i="0" u="none" strike="noStrike" cap="none">
                <a:solidFill>
                  <a:schemeClr val="dk2"/>
                </a:solidFill>
                <a:latin typeface="Arial"/>
                <a:ea typeface="Arial"/>
                <a:cs typeface="Arial"/>
                <a:sym typeface="Arial"/>
              </a:rPr>
              <a:t>Donnez aux participant(e)s 10 minutes pour remplir les colonnes « compétences transférables » et « compétences liées aux connaissances ou aux domaines » du document.</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fr-FR" sz="1100" b="1" i="0" u="none" strike="noStrike" cap="none">
                <a:solidFill>
                  <a:schemeClr val="dk2"/>
                </a:solidFill>
                <a:latin typeface="Arial"/>
                <a:ea typeface="Arial"/>
                <a:cs typeface="Arial"/>
                <a:sym typeface="Arial"/>
              </a:rPr>
              <a:t>DITES À VOS ÉTUDIANT(E)S</a:t>
            </a:r>
            <a:endParaRPr b="0">
              <a:solidFill>
                <a:schemeClr val="dk2"/>
              </a:solidFill>
            </a:endParaRPr>
          </a:p>
          <a:p>
            <a:pPr marL="158750" lvl="0" indent="0" algn="l" rtl="0">
              <a:lnSpc>
                <a:spcPct val="100000"/>
              </a:lnSpc>
              <a:spcBef>
                <a:spcPts val="0"/>
              </a:spcBef>
              <a:spcAft>
                <a:spcPts val="0"/>
              </a:spcAft>
              <a:buSzPts val="1100"/>
              <a:buNone/>
            </a:pPr>
            <a:r>
              <a:rPr lang="fr-FR" sz="1100" b="0" i="0" u="none" strike="noStrike" cap="none">
                <a:solidFill>
                  <a:schemeClr val="dk2"/>
                </a:solidFill>
                <a:latin typeface="Arial"/>
                <a:ea typeface="Arial"/>
                <a:cs typeface="Arial"/>
                <a:sym typeface="Arial"/>
              </a:rPr>
              <a:t>Maintenant, choisissez au moins cinq compétences (parmi les compétences transférables et celles liées aux connaissances ou aux domaines) pour lesquelles vous avez obtenu une note élevée (c’est-à-dire un 4 ou un 5). Réfléchissez à la manière dont vous mobilisez ces compétences. Peut-être est-ce « avec gentillesse », « avec créativité », ou peut-être « avec souplesse » : ce sont vos traits de personnalité. Afin de définir ces compétences, vous pouvez vous demander : « Comment votre famille ou vos ami(e)s vous décrivent-ils ? » et « Comment abordez-vous les nouvelles tâches ou activités ? » Prenez quelques minutes pour écrire quelques adjectifs dans la colonne « Traits de personnalité/adjectif » de votre document.</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fr-FR" sz="1100" b="1" i="0" u="none" strike="noStrike" cap="none">
                <a:solidFill>
                  <a:schemeClr val="dk2"/>
                </a:solidFill>
                <a:latin typeface="Arial"/>
                <a:ea typeface="Arial"/>
                <a:cs typeface="Arial"/>
                <a:sym typeface="Arial"/>
              </a:rPr>
              <a:t>ACTIVITÉ INTERACTIVE EN CLASSE</a:t>
            </a:r>
            <a:endParaRPr b="0">
              <a:solidFill>
                <a:schemeClr val="dk2"/>
              </a:solidFill>
            </a:endParaRPr>
          </a:p>
          <a:p>
            <a:pPr marL="158750" lvl="0" indent="0" algn="l" rtl="0">
              <a:lnSpc>
                <a:spcPct val="100000"/>
              </a:lnSpc>
              <a:spcBef>
                <a:spcPts val="0"/>
              </a:spcBef>
              <a:spcAft>
                <a:spcPts val="0"/>
              </a:spcAft>
              <a:buSzPts val="1100"/>
              <a:buNone/>
            </a:pPr>
            <a:r>
              <a:rPr lang="fr-FR" sz="1100" b="0" i="0" u="none" strike="noStrike" cap="none">
                <a:solidFill>
                  <a:schemeClr val="dk2"/>
                </a:solidFill>
                <a:latin typeface="Arial"/>
                <a:ea typeface="Arial"/>
                <a:cs typeface="Arial"/>
                <a:sym typeface="Arial"/>
              </a:rPr>
              <a:t>Donnez aux participant(e)s cinq minutes pour noter quelques traits de personnalité sur le document.</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fr-FR" sz="1100" b="1" i="0" u="none" strike="noStrike" cap="none">
                <a:solidFill>
                  <a:schemeClr val="dk2"/>
                </a:solidFill>
                <a:latin typeface="Arial"/>
                <a:ea typeface="Arial"/>
                <a:cs typeface="Arial"/>
                <a:sym typeface="Arial"/>
              </a:rPr>
              <a:t>DITES À VOS ÉTUDIANT(E)S</a:t>
            </a:r>
            <a:endParaRPr b="0">
              <a:solidFill>
                <a:schemeClr val="dk2"/>
              </a:solidFill>
            </a:endParaRPr>
          </a:p>
          <a:p>
            <a:pPr marL="158750" lvl="0" indent="0" algn="l" rtl="0">
              <a:lnSpc>
                <a:spcPct val="100000"/>
              </a:lnSpc>
              <a:spcBef>
                <a:spcPts val="0"/>
              </a:spcBef>
              <a:spcAft>
                <a:spcPts val="0"/>
              </a:spcAft>
              <a:buSzPts val="1100"/>
              <a:buNone/>
            </a:pPr>
            <a:r>
              <a:rPr lang="fr-FR" sz="1100" b="0" i="0" u="none" strike="noStrike" cap="none">
                <a:solidFill>
                  <a:schemeClr val="dk2"/>
                </a:solidFill>
                <a:latin typeface="Arial"/>
                <a:ea typeface="Arial"/>
                <a:cs typeface="Arial"/>
                <a:sym typeface="Arial"/>
              </a:rPr>
              <a:t>J’espère que cet exercice vous aura permis de découvrir certaines de vos forces, qui peuvent être considérées comme un mélange de noms, de verbes et d’adjectifs.</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fr-FR" sz="1100" b="0" i="0" u="none" strike="noStrike" cap="none">
                <a:solidFill>
                  <a:schemeClr val="dk2"/>
                </a:solidFill>
                <a:latin typeface="Arial"/>
                <a:ea typeface="Arial"/>
                <a:cs typeface="Arial"/>
                <a:sym typeface="Arial"/>
              </a:rPr>
              <a:t>Lorsque vous réfléchissez à des opportunités futures qui vous intéressent, n’oubliez pas que ce qui vous rend unique, ce n’est pas d’avoir plusieurs noms, verbes ou adjectifs pris individuellement. La façon dont vous les associerez au final vous aidera à mieux comprendre ce que vous seul(e) pouvez offrir au monde !</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endParaRPr b="1">
              <a:solidFill>
                <a:schemeClr val="dk2"/>
              </a:solidFill>
              <a:latin typeface="Montserrat SemiBold"/>
              <a:ea typeface="Montserrat SemiBold"/>
              <a:cs typeface="Montserrat SemiBold"/>
              <a:sym typeface="Montserrat SemiBold"/>
            </a:endParaRPr>
          </a:p>
        </p:txBody>
      </p:sp>
      <p:sp>
        <p:nvSpPr>
          <p:cNvPr id="337" name="Google Shape;337;p141: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1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fr-FR" sz="1100" b="1" i="0" u="sng" strike="noStrike" cap="none">
                <a:solidFill>
                  <a:schemeClr val="dk2"/>
                </a:solidFill>
                <a:latin typeface="Arial"/>
                <a:ea typeface="Arial"/>
                <a:cs typeface="Arial"/>
                <a:sym typeface="Arial"/>
              </a:rPr>
              <a:t>Notes de l’intervenant(e) :</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fr-FR" sz="1100" b="1" i="0" u="none" strike="noStrike" cap="none">
                <a:solidFill>
                  <a:schemeClr val="dk2"/>
                </a:solidFill>
                <a:latin typeface="Arial"/>
                <a:ea typeface="Arial"/>
                <a:cs typeface="Arial"/>
                <a:sym typeface="Arial"/>
              </a:rPr>
              <a:t>Devoirs</a:t>
            </a:r>
            <a:endParaRPr b="0" u="none">
              <a:solidFill>
                <a:schemeClr val="dk2"/>
              </a:solidFill>
            </a:endParaRPr>
          </a:p>
          <a:p>
            <a:pPr marL="158750" lvl="0" indent="0" algn="l" rtl="0">
              <a:lnSpc>
                <a:spcPct val="100000"/>
              </a:lnSpc>
              <a:spcBef>
                <a:spcPts val="0"/>
              </a:spcBef>
              <a:spcAft>
                <a:spcPts val="0"/>
              </a:spcAft>
              <a:buSzPts val="1100"/>
              <a:buNone/>
            </a:pPr>
            <a:endParaRPr sz="1100" b="1"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fr-FR" sz="1100" b="1" i="0" u="none" strike="noStrike" cap="none">
                <a:solidFill>
                  <a:schemeClr val="dk2"/>
                </a:solidFill>
                <a:latin typeface="Arial"/>
                <a:ea typeface="Arial"/>
                <a:cs typeface="Arial"/>
                <a:sym typeface="Arial"/>
              </a:rPr>
              <a:t>DITES À VOS ÉTUDIANT(E)S</a:t>
            </a:r>
            <a:endParaRPr b="0">
              <a:solidFill>
                <a:schemeClr val="dk2"/>
              </a:solidFill>
            </a:endParaRPr>
          </a:p>
          <a:p>
            <a:pPr marL="158750" lvl="0" indent="0" algn="l" rtl="0">
              <a:lnSpc>
                <a:spcPct val="100000"/>
              </a:lnSpc>
              <a:spcBef>
                <a:spcPts val="0"/>
              </a:spcBef>
              <a:spcAft>
                <a:spcPts val="0"/>
              </a:spcAft>
              <a:buSzPts val="1100"/>
              <a:buNone/>
            </a:pPr>
            <a:r>
              <a:rPr lang="fr-FR" sz="1100" b="0" i="0" u="none" strike="noStrike" cap="none">
                <a:solidFill>
                  <a:schemeClr val="dk2"/>
                </a:solidFill>
                <a:latin typeface="Arial"/>
                <a:ea typeface="Arial"/>
                <a:cs typeface="Arial"/>
                <a:sym typeface="Arial"/>
              </a:rPr>
              <a:t>Après avoir rempli la feuille de travail, notez les 10 compétences que vous avez le mieux évaluées. Essayez de choisir un mélange de compétences transférables et de compétences liées aux connaissances ou à un domaine (et ajoutez-y quelques traits de personnalité que vous avez notés), c’est-à-dire des compétences liées aux verbes, aux noms et aux adjectifs. Pour chacune des 10 compétences, donnez un exemple SPÉCIFIQUE d’une occasion où vous avez utilisé cette capacité. Enfin, choisissez dans votre liste au moins cinq compétences et réfléchissez à la manière dont vous pourriez les combiner pour saisir et mener à bien les opportunités qui vous intéressent. Expliquez dans un paragraphe sous votre liste comment vous combineriez ces compétences. </a:t>
            </a:r>
            <a:endParaRPr b="0">
              <a:solidFill>
                <a:schemeClr val="dk2"/>
              </a:solidFill>
            </a:endParaRPr>
          </a:p>
          <a:p>
            <a:pPr marL="158750" lvl="0" indent="0" algn="l" rtl="0">
              <a:lnSpc>
                <a:spcPct val="100000"/>
              </a:lnSpc>
              <a:spcBef>
                <a:spcPts val="0"/>
              </a:spcBef>
              <a:spcAft>
                <a:spcPts val="0"/>
              </a:spcAft>
              <a:buSzPts val="1100"/>
              <a:buNone/>
            </a:pPr>
            <a:endParaRPr b="0">
              <a:solidFill>
                <a:schemeClr val="dk2"/>
              </a:solidFill>
            </a:endParaRPr>
          </a:p>
          <a:p>
            <a:pPr marL="158750" lvl="0" indent="0" algn="l" rtl="0">
              <a:lnSpc>
                <a:spcPct val="100000"/>
              </a:lnSpc>
              <a:spcBef>
                <a:spcPts val="0"/>
              </a:spcBef>
              <a:spcAft>
                <a:spcPts val="0"/>
              </a:spcAft>
              <a:buSzPts val="1100"/>
              <a:buNone/>
            </a:pPr>
            <a:r>
              <a:rPr lang="fr-FR" sz="1100" b="0" i="0" u="none" strike="noStrike" cap="none">
                <a:solidFill>
                  <a:schemeClr val="dk2"/>
                </a:solidFill>
                <a:latin typeface="Arial"/>
                <a:ea typeface="Arial"/>
                <a:cs typeface="Arial"/>
                <a:sym typeface="Arial"/>
              </a:rPr>
              <a:t>Par exemple, disons que je suis un(e) étudiant(e) dont la vocation est d'être médecin un jour. J'ai de très bons résultats en biologie et en chimie (compétences en matière de connaissances ou de domaines) et je suis également très doué(e) pour communiquer avec les autres et résoudre des problèmes (compétences transférables). De plus, je pense que j’ai une approche très patiente et professionnelle par rapport aux nouveaux projets (compétence personnelle). Ces compétences me serviront à l'avenir, une fois que j'aurai obtenu mon diplôme, pour soigner les patients, les guérir de leurs maladies et améliorer considérablement leur qualité de vie, dans l'espoir de devenir un jour médecin spécialiste. </a:t>
            </a:r>
            <a:endParaRPr/>
          </a:p>
          <a:p>
            <a:pPr marL="158750" lvl="0" indent="0" algn="l" rtl="0">
              <a:lnSpc>
                <a:spcPct val="100000"/>
              </a:lnSpc>
              <a:spcBef>
                <a:spcPts val="0"/>
              </a:spcBef>
              <a:spcAft>
                <a:spcPts val="0"/>
              </a:spcAft>
              <a:buSzPts val="1100"/>
              <a:buNone/>
            </a:pPr>
            <a:endParaRPr b="0">
              <a:solidFill>
                <a:schemeClr val="dk2"/>
              </a:solidFill>
            </a:endParaRPr>
          </a:p>
          <a:p>
            <a:pPr marL="158750" lvl="0" indent="0" algn="l" rtl="0">
              <a:lnSpc>
                <a:spcPct val="100000"/>
              </a:lnSpc>
              <a:spcBef>
                <a:spcPts val="0"/>
              </a:spcBef>
              <a:spcAft>
                <a:spcPts val="0"/>
              </a:spcAft>
              <a:buSzPts val="1100"/>
              <a:buNone/>
            </a:pPr>
            <a:r>
              <a:rPr lang="fr-FR" sz="1100" b="1" i="0" u="none" strike="noStrike" cap="none">
                <a:solidFill>
                  <a:schemeClr val="dk2"/>
                </a:solidFill>
                <a:latin typeface="Arial"/>
                <a:ea typeface="Arial"/>
                <a:cs typeface="Arial"/>
                <a:sym typeface="Arial"/>
              </a:rPr>
              <a:t>NOTE À L’ENSEIGNANT(E)</a:t>
            </a:r>
            <a:endParaRPr/>
          </a:p>
          <a:p>
            <a:pPr marL="158750" lvl="0" indent="0" algn="l" rtl="0">
              <a:lnSpc>
                <a:spcPct val="100000"/>
              </a:lnSpc>
              <a:spcBef>
                <a:spcPts val="0"/>
              </a:spcBef>
              <a:spcAft>
                <a:spcPts val="0"/>
              </a:spcAft>
              <a:buSzPts val="1100"/>
              <a:buNone/>
            </a:pPr>
            <a:r>
              <a:rPr lang="fr-FR" sz="1100" b="0" i="0" u="none" strike="noStrike" cap="none">
                <a:solidFill>
                  <a:schemeClr val="dk2"/>
                </a:solidFill>
                <a:latin typeface="Arial"/>
                <a:ea typeface="Arial"/>
                <a:cs typeface="Arial"/>
                <a:sym typeface="Arial"/>
              </a:rPr>
              <a:t>L’exemple ci-dessus peut être adapté davantage pour refléter l’expérience et le contexte local de vos étudiant(e)s. Les exemples ci-dessus ont pour but d'enseigner aux étudiant(e)s la différence entre les compétences transférables et les compétences liées aux connaissances/domaines.</a:t>
            </a:r>
            <a:br>
              <a:rPr lang="en-SG" b="0">
                <a:solidFill>
                  <a:schemeClr val="dk2"/>
                </a:solidFill>
              </a:rPr>
            </a:br>
            <a:br>
              <a:rPr lang="en-SG" b="0">
                <a:solidFill>
                  <a:schemeClr val="dk2"/>
                </a:solidFill>
              </a:rPr>
            </a:br>
            <a:br>
              <a:rPr lang="en-SG" b="0">
                <a:solidFill>
                  <a:schemeClr val="dk2"/>
                </a:solidFill>
              </a:rPr>
            </a:br>
            <a:endParaRPr b="1">
              <a:solidFill>
                <a:schemeClr val="dk2"/>
              </a:solidFill>
              <a:latin typeface="Montserrat SemiBold"/>
              <a:ea typeface="Montserrat SemiBold"/>
              <a:cs typeface="Montserrat SemiBold"/>
              <a:sym typeface="Montserrat SemiBold"/>
            </a:endParaRPr>
          </a:p>
        </p:txBody>
      </p:sp>
      <p:sp>
        <p:nvSpPr>
          <p:cNvPr id="356" name="Google Shape;356;p142: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p1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fr-FR" sz="1100" b="1" i="0" u="sng" strike="noStrike" cap="none">
                <a:solidFill>
                  <a:schemeClr val="dk2"/>
                </a:solidFill>
                <a:latin typeface="Arial"/>
                <a:ea typeface="Arial"/>
                <a:cs typeface="Arial"/>
                <a:sym typeface="Arial"/>
              </a:rPr>
              <a:t>Notes de l’intervenant(e) :</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fr-FR" sz="1100" b="1" i="0" u="none" strike="noStrike" cap="none">
                <a:solidFill>
                  <a:schemeClr val="dk2"/>
                </a:solidFill>
                <a:latin typeface="Arial"/>
                <a:ea typeface="Arial"/>
                <a:cs typeface="Arial"/>
                <a:sym typeface="Arial"/>
              </a:rPr>
              <a:t>OBJECTIF DU COURS</a:t>
            </a:r>
            <a:endParaRPr b="0">
              <a:solidFill>
                <a:schemeClr val="dk2"/>
              </a:solidFill>
            </a:endParaRPr>
          </a:p>
          <a:p>
            <a:pPr marL="158750" lvl="0" indent="0" algn="l" rtl="0">
              <a:lnSpc>
                <a:spcPct val="100000"/>
              </a:lnSpc>
              <a:spcBef>
                <a:spcPts val="0"/>
              </a:spcBef>
              <a:spcAft>
                <a:spcPts val="0"/>
              </a:spcAft>
              <a:buSzPts val="1100"/>
              <a:buNone/>
            </a:pPr>
            <a:r>
              <a:rPr lang="fr-FR" sz="1100" b="0" i="0" u="none" strike="noStrike" cap="none">
                <a:solidFill>
                  <a:schemeClr val="dk2"/>
                </a:solidFill>
                <a:latin typeface="Arial"/>
                <a:ea typeface="Arial"/>
                <a:cs typeface="Arial"/>
                <a:sym typeface="Arial"/>
              </a:rPr>
              <a:t>Les participant(e)s vont se familiariser avec les différents formats de CV et s’exercer à rédiger un CV basé sur les intérêts, les expériences, les compétences et les objectifs. Ils (Elles) vont également apprendre ce qu’est un CV et pourquoi le CV est important pour leurs objectifs à long terme.</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fr-FR" b="1">
                <a:solidFill>
                  <a:schemeClr val="dk2"/>
                </a:solidFill>
              </a:rPr>
              <a:t>TEMPS ESTIMÉ</a:t>
            </a:r>
            <a:endParaRPr/>
          </a:p>
          <a:p>
            <a:pPr marL="158750" lvl="0" indent="0" algn="l" rtl="0">
              <a:lnSpc>
                <a:spcPct val="100000"/>
              </a:lnSpc>
              <a:spcBef>
                <a:spcPts val="0"/>
              </a:spcBef>
              <a:spcAft>
                <a:spcPts val="0"/>
              </a:spcAft>
              <a:buSzPts val="1100"/>
              <a:buNone/>
            </a:pPr>
            <a:r>
              <a:rPr lang="fr-FR" sz="1100" b="0" i="0" u="none" strike="noStrike" cap="none">
                <a:solidFill>
                  <a:schemeClr val="dk2"/>
                </a:solidFill>
                <a:latin typeface="Arial"/>
                <a:ea typeface="Arial"/>
                <a:cs typeface="Arial"/>
                <a:sym typeface="Arial"/>
              </a:rPr>
              <a:t>60 minutes</a:t>
            </a:r>
            <a:endParaRPr/>
          </a:p>
          <a:p>
            <a:pPr marL="158750" lvl="0" indent="0" algn="l" rtl="0">
              <a:lnSpc>
                <a:spcPct val="100000"/>
              </a:lnSpc>
              <a:spcBef>
                <a:spcPts val="0"/>
              </a:spcBef>
              <a:spcAft>
                <a:spcPts val="0"/>
              </a:spcAft>
              <a:buSzPts val="1100"/>
              <a:buNone/>
            </a:pPr>
            <a:endParaRPr sz="1100" b="0"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fr-FR" sz="1100" b="1" i="0" u="none" strike="noStrike" cap="none">
                <a:solidFill>
                  <a:schemeClr val="dk2"/>
                </a:solidFill>
                <a:latin typeface="Arial"/>
                <a:ea typeface="Arial"/>
                <a:cs typeface="Arial"/>
                <a:sym typeface="Arial"/>
              </a:rPr>
              <a:t>QUESTION ESSENTIELLE</a:t>
            </a:r>
            <a:endParaRPr b="0">
              <a:solidFill>
                <a:schemeClr val="dk2"/>
              </a:solidFill>
            </a:endParaRPr>
          </a:p>
          <a:p>
            <a:pPr marL="457200" lvl="0" indent="-298450" algn="l" rtl="0">
              <a:lnSpc>
                <a:spcPct val="100000"/>
              </a:lnSpc>
              <a:spcBef>
                <a:spcPts val="0"/>
              </a:spcBef>
              <a:spcAft>
                <a:spcPts val="0"/>
              </a:spcAft>
              <a:buSzPts val="1100"/>
              <a:buChar char="●"/>
            </a:pPr>
            <a:r>
              <a:rPr lang="fr-FR" sz="1100" b="0" i="0" u="none" strike="noStrike" cap="none">
                <a:solidFill>
                  <a:schemeClr val="dk2"/>
                </a:solidFill>
                <a:latin typeface="Arial"/>
                <a:ea typeface="Arial"/>
                <a:cs typeface="Arial"/>
                <a:sym typeface="Arial"/>
              </a:rPr>
              <a:t>En pensant aux opportunités que vous voudriez saisir, comment pouvez-vous présenter votre histoire et vos points forts dans un CV ? </a:t>
            </a:r>
            <a:endParaRPr/>
          </a:p>
          <a:p>
            <a:pPr marL="158750" lvl="0" indent="0" algn="l" rtl="0">
              <a:lnSpc>
                <a:spcPct val="100000"/>
              </a:lnSpc>
              <a:spcBef>
                <a:spcPts val="0"/>
              </a:spcBef>
              <a:spcAft>
                <a:spcPts val="0"/>
              </a:spcAft>
              <a:buSzPts val="1100"/>
              <a:buNone/>
            </a:pPr>
            <a:br>
              <a:rPr lang="en-SG" b="0">
                <a:solidFill>
                  <a:schemeClr val="dk2"/>
                </a:solidFill>
              </a:rPr>
            </a:br>
            <a:r>
              <a:rPr lang="fr-FR" sz="1100" b="1" i="0" u="none" strike="noStrike" cap="none">
                <a:solidFill>
                  <a:schemeClr val="dk2"/>
                </a:solidFill>
                <a:latin typeface="Arial"/>
                <a:ea typeface="Arial"/>
                <a:cs typeface="Arial"/>
                <a:sym typeface="Arial"/>
              </a:rPr>
              <a:t>MATÉRIEL</a:t>
            </a:r>
            <a:endParaRPr b="0">
              <a:solidFill>
                <a:schemeClr val="dk2"/>
              </a:solidFill>
            </a:endParaRPr>
          </a:p>
          <a:p>
            <a:pPr marL="457200" lvl="0" indent="-298450" algn="l" rtl="0">
              <a:lnSpc>
                <a:spcPct val="100000"/>
              </a:lnSpc>
              <a:spcBef>
                <a:spcPts val="0"/>
              </a:spcBef>
              <a:spcAft>
                <a:spcPts val="0"/>
              </a:spcAft>
              <a:buSzPts val="1100"/>
              <a:buChar char="●"/>
            </a:pPr>
            <a:r>
              <a:rPr lang="fr-FR" sz="1100" b="0" i="0" u="none" strike="noStrike" cap="none">
                <a:solidFill>
                  <a:schemeClr val="dk2"/>
                </a:solidFill>
                <a:latin typeface="Arial"/>
                <a:ea typeface="Arial"/>
                <a:cs typeface="Arial"/>
                <a:sym typeface="Arial"/>
              </a:rPr>
              <a:t>Ordinateur avec accès à Internet </a:t>
            </a:r>
            <a:endParaRPr/>
          </a:p>
          <a:p>
            <a:pPr marL="457200" lvl="0" indent="-298450" algn="l" rtl="0">
              <a:lnSpc>
                <a:spcPct val="100000"/>
              </a:lnSpc>
              <a:spcBef>
                <a:spcPts val="0"/>
              </a:spcBef>
              <a:spcAft>
                <a:spcPts val="0"/>
              </a:spcAft>
              <a:buSzPts val="1100"/>
              <a:buChar char="●"/>
            </a:pPr>
            <a:r>
              <a:rPr lang="fr-FR" sz="1100" b="0" i="0" u="none" strike="noStrike" cap="none">
                <a:solidFill>
                  <a:schemeClr val="dk2"/>
                </a:solidFill>
                <a:latin typeface="Arial"/>
                <a:ea typeface="Arial"/>
                <a:cs typeface="Arial"/>
                <a:sym typeface="Arial"/>
              </a:rPr>
              <a:t>Projecteur et écran de projection </a:t>
            </a:r>
            <a:endParaRPr/>
          </a:p>
          <a:p>
            <a:pPr marL="457200" lvl="0" indent="-298450" algn="l" rtl="0">
              <a:lnSpc>
                <a:spcPct val="100000"/>
              </a:lnSpc>
              <a:spcBef>
                <a:spcPts val="0"/>
              </a:spcBef>
              <a:spcAft>
                <a:spcPts val="0"/>
              </a:spcAft>
              <a:buSzPts val="1100"/>
              <a:buChar char="●"/>
            </a:pPr>
            <a:r>
              <a:rPr lang="fr-FR" sz="1100" b="0" i="0" u="none" strike="noStrike" cap="none">
                <a:solidFill>
                  <a:schemeClr val="dk2"/>
                </a:solidFill>
                <a:latin typeface="Arial"/>
                <a:ea typeface="Arial"/>
                <a:cs typeface="Arial"/>
                <a:sym typeface="Arial"/>
              </a:rPr>
              <a:t>Paper-board ou affiche (si un tableau n’est pas disponible) </a:t>
            </a:r>
            <a:endParaRPr/>
          </a:p>
          <a:p>
            <a:pPr marL="457200" lvl="0" indent="-298450" algn="l" rtl="0">
              <a:lnSpc>
                <a:spcPct val="100000"/>
              </a:lnSpc>
              <a:spcBef>
                <a:spcPts val="0"/>
              </a:spcBef>
              <a:spcAft>
                <a:spcPts val="0"/>
              </a:spcAft>
              <a:buSzPts val="1100"/>
              <a:buChar char="●"/>
            </a:pPr>
            <a:r>
              <a:rPr lang="fr-FR" sz="1100" b="0" i="0" u="none" strike="noStrike" cap="none">
                <a:solidFill>
                  <a:schemeClr val="dk2"/>
                </a:solidFill>
                <a:latin typeface="Arial"/>
                <a:ea typeface="Arial"/>
                <a:cs typeface="Arial"/>
                <a:sym typeface="Arial"/>
              </a:rPr>
              <a:t>Marqueur </a:t>
            </a:r>
            <a:endParaRPr/>
          </a:p>
          <a:p>
            <a:pPr marL="457200" lvl="0" indent="-298450" algn="l" rtl="0">
              <a:lnSpc>
                <a:spcPct val="100000"/>
              </a:lnSpc>
              <a:spcBef>
                <a:spcPts val="0"/>
              </a:spcBef>
              <a:spcAft>
                <a:spcPts val="0"/>
              </a:spcAft>
              <a:buSzPts val="1100"/>
              <a:buChar char="●"/>
            </a:pPr>
            <a:r>
              <a:rPr lang="fr-FR" sz="1100" b="0" i="0" u="none" strike="noStrike" cap="none">
                <a:solidFill>
                  <a:schemeClr val="dk2"/>
                </a:solidFill>
                <a:latin typeface="Arial"/>
                <a:ea typeface="Arial"/>
                <a:cs typeface="Arial"/>
                <a:sym typeface="Arial"/>
              </a:rPr>
              <a:t>Ordinateur ou appareil mobile avec accès à Internet </a:t>
            </a:r>
            <a:endParaRPr/>
          </a:p>
          <a:p>
            <a:pPr marL="457200" lvl="0" indent="-298450" algn="l" rtl="0">
              <a:lnSpc>
                <a:spcPct val="100000"/>
              </a:lnSpc>
              <a:spcBef>
                <a:spcPts val="0"/>
              </a:spcBef>
              <a:spcAft>
                <a:spcPts val="0"/>
              </a:spcAft>
              <a:buSzPts val="1100"/>
              <a:buChar char="●"/>
            </a:pPr>
            <a:r>
              <a:rPr lang="fr-FR" sz="1100" b="0" i="0" u="none" strike="noStrike" cap="none">
                <a:solidFill>
                  <a:schemeClr val="dk2"/>
                </a:solidFill>
                <a:latin typeface="Arial"/>
                <a:ea typeface="Arial"/>
                <a:cs typeface="Arial"/>
                <a:sym typeface="Arial"/>
              </a:rPr>
              <a:t>Papier </a:t>
            </a:r>
            <a:endParaRPr/>
          </a:p>
          <a:p>
            <a:pPr marL="457200" lvl="0" indent="-298450" algn="l" rtl="0">
              <a:lnSpc>
                <a:spcPct val="100000"/>
              </a:lnSpc>
              <a:spcBef>
                <a:spcPts val="0"/>
              </a:spcBef>
              <a:spcAft>
                <a:spcPts val="0"/>
              </a:spcAft>
              <a:buSzPts val="1100"/>
              <a:buChar char="●"/>
            </a:pPr>
            <a:r>
              <a:rPr lang="fr-FR" sz="1100" b="0" i="0" u="none" strike="noStrike" cap="none">
                <a:solidFill>
                  <a:schemeClr val="dk2"/>
                </a:solidFill>
                <a:latin typeface="Arial"/>
                <a:ea typeface="Arial"/>
                <a:cs typeface="Arial"/>
                <a:sym typeface="Arial"/>
              </a:rPr>
              <a:t>Stylos ou crayons  </a:t>
            </a:r>
            <a:endParaRPr/>
          </a:p>
          <a:p>
            <a:pPr marL="158750" lvl="0" indent="0" algn="l" rtl="0">
              <a:lnSpc>
                <a:spcPct val="100000"/>
              </a:lnSpc>
              <a:spcBef>
                <a:spcPts val="0"/>
              </a:spcBef>
              <a:spcAft>
                <a:spcPts val="0"/>
              </a:spcAft>
              <a:buSzPts val="1100"/>
              <a:buNone/>
            </a:pPr>
            <a:br>
              <a:rPr lang="en-SG" b="0">
                <a:solidFill>
                  <a:schemeClr val="dk2"/>
                </a:solidFill>
              </a:rPr>
            </a:br>
            <a:r>
              <a:rPr lang="fr-FR" sz="1100" b="1" i="0" u="none" strike="noStrike" cap="none">
                <a:solidFill>
                  <a:schemeClr val="dk2"/>
                </a:solidFill>
                <a:latin typeface="Arial"/>
                <a:ea typeface="Arial"/>
                <a:cs typeface="Arial"/>
                <a:sym typeface="Arial"/>
              </a:rPr>
              <a:t>PRÉPARATION</a:t>
            </a:r>
            <a:endParaRPr b="0">
              <a:solidFill>
                <a:schemeClr val="dk2"/>
              </a:solidFill>
            </a:endParaRPr>
          </a:p>
          <a:p>
            <a:pPr marL="457200" lvl="0" indent="-298450" algn="l" rtl="0">
              <a:lnSpc>
                <a:spcPct val="100000"/>
              </a:lnSpc>
              <a:spcBef>
                <a:spcPts val="0"/>
              </a:spcBef>
              <a:spcAft>
                <a:spcPts val="0"/>
              </a:spcAft>
              <a:buSzPts val="1100"/>
              <a:buChar char="●"/>
            </a:pPr>
            <a:r>
              <a:rPr lang="fr-FR" sz="1100" b="0" i="0" u="none" strike="noStrike" cap="none">
                <a:solidFill>
                  <a:schemeClr val="dk2"/>
                </a:solidFill>
                <a:latin typeface="Arial"/>
                <a:ea typeface="Arial"/>
                <a:cs typeface="Arial"/>
                <a:sym typeface="Arial"/>
              </a:rPr>
              <a:t>Imprimez un document par étudiant(e).</a:t>
            </a:r>
            <a:endParaRPr/>
          </a:p>
          <a:p>
            <a:pPr marL="457200" lvl="0" indent="-298450" algn="l" rtl="0">
              <a:lnSpc>
                <a:spcPct val="100000"/>
              </a:lnSpc>
              <a:spcBef>
                <a:spcPts val="0"/>
              </a:spcBef>
              <a:spcAft>
                <a:spcPts val="0"/>
              </a:spcAft>
              <a:buSzPts val="1100"/>
              <a:buChar char="●"/>
            </a:pPr>
            <a:r>
              <a:rPr lang="fr-FR" sz="1100" b="0" i="0" u="none" strike="noStrike" cap="none">
                <a:solidFill>
                  <a:schemeClr val="dk2"/>
                </a:solidFill>
                <a:latin typeface="Arial"/>
                <a:ea typeface="Arial"/>
                <a:cs typeface="Arial"/>
                <a:sym typeface="Arial"/>
              </a:rPr>
              <a:t>Les élèves auront besoin d’un accès à Internet pour cette leçon.</a:t>
            </a:r>
            <a:endParaRPr/>
          </a:p>
          <a:p>
            <a:pPr marL="457200" marR="0" lvl="0" indent="-298450" algn="l" rtl="0">
              <a:lnSpc>
                <a:spcPct val="100000"/>
              </a:lnSpc>
              <a:spcBef>
                <a:spcPts val="0"/>
              </a:spcBef>
              <a:spcAft>
                <a:spcPts val="0"/>
              </a:spcAft>
              <a:buClr>
                <a:srgbClr val="000000"/>
              </a:buClr>
              <a:buSzPts val="1100"/>
              <a:buFont typeface="Arial"/>
              <a:buChar char="●"/>
            </a:pPr>
            <a:r>
              <a:rPr lang="fr-FR" sz="1100" b="0" i="0" u="none" strike="noStrike" cap="none">
                <a:solidFill>
                  <a:srgbClr val="000000"/>
                </a:solidFill>
                <a:latin typeface="Arial"/>
                <a:ea typeface="Arial"/>
                <a:cs typeface="Arial"/>
                <a:sym typeface="Arial"/>
              </a:rPr>
              <a:t>Il existe plusieurs possibilités d’adapter le contenu à l’expérience de vos élèves et au contexte local. Ces opportunités sont indiquées comme « Note à l’enseignant(e) ». Nous vous suggérons de lire la leçon à l’avance et de préparer les exemples avant le début de la leçon.</a:t>
            </a:r>
            <a:endParaRPr sz="1100" b="0"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br>
              <a:rPr lang="en-SG" b="0">
                <a:solidFill>
                  <a:schemeClr val="dk2"/>
                </a:solidFill>
              </a:rPr>
            </a:br>
            <a:r>
              <a:rPr lang="fr-FR" b="1" i="1">
                <a:solidFill>
                  <a:schemeClr val="dk2"/>
                </a:solidFill>
              </a:rPr>
              <a:t>FACULTATIF : </a:t>
            </a:r>
            <a:r>
              <a:rPr lang="fr-FR" sz="1100" b="1" i="0" u="none" strike="noStrike" cap="none">
                <a:solidFill>
                  <a:schemeClr val="dk2"/>
                </a:solidFill>
                <a:latin typeface="Arial"/>
                <a:ea typeface="Arial"/>
                <a:cs typeface="Arial"/>
                <a:sym typeface="Arial"/>
              </a:rPr>
              <a:t>COMPÉTENCE DIGCITCOMMIT D’ISTE</a:t>
            </a:r>
            <a:endParaRPr b="0">
              <a:solidFill>
                <a:schemeClr val="dk2"/>
              </a:solidFill>
            </a:endParaRPr>
          </a:p>
          <a:p>
            <a:pPr marL="457200" lvl="0" indent="-298450" algn="l" rtl="0">
              <a:lnSpc>
                <a:spcPct val="100000"/>
              </a:lnSpc>
              <a:spcBef>
                <a:spcPts val="0"/>
              </a:spcBef>
              <a:spcAft>
                <a:spcPts val="0"/>
              </a:spcAft>
              <a:buSzPts val="1100"/>
              <a:buChar char="●"/>
            </a:pPr>
            <a:r>
              <a:rPr lang="fr-FR" sz="1100" b="0" i="0" u="none" strike="noStrike" cap="none">
                <a:solidFill>
                  <a:schemeClr val="dk2"/>
                </a:solidFill>
                <a:latin typeface="Arial"/>
                <a:ea typeface="Arial"/>
                <a:cs typeface="Arial"/>
                <a:sym typeface="Arial"/>
              </a:rPr>
              <a:t>ÉQUILIBRÉ : Je prends des décisions éclairées sur la manière de gérer mon temps et mes activités en ligne et hors ligne. </a:t>
            </a:r>
            <a:endParaRPr/>
          </a:p>
        </p:txBody>
      </p:sp>
      <p:sp>
        <p:nvSpPr>
          <p:cNvPr id="383" name="Google Shape;383;p143: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p144: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2" name="Google Shape;402;p1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fr-FR" sz="1100" b="1" i="0" u="sng" strike="noStrike" cap="none" dirty="0">
                <a:solidFill>
                  <a:schemeClr val="dk2"/>
                </a:solidFill>
                <a:latin typeface="Arial"/>
                <a:ea typeface="Arial"/>
                <a:cs typeface="Arial"/>
                <a:sym typeface="Arial"/>
              </a:rPr>
              <a:t>Notes de l’intervenant(e) :</a:t>
            </a:r>
            <a:endParaRPr b="0" dirty="0">
              <a:solidFill>
                <a:schemeClr val="dk2"/>
              </a:solidFill>
            </a:endParaRPr>
          </a:p>
          <a:p>
            <a:pPr marL="158750" lvl="0" indent="0" algn="l" rtl="0">
              <a:lnSpc>
                <a:spcPct val="100000"/>
              </a:lnSpc>
              <a:spcBef>
                <a:spcPts val="0"/>
              </a:spcBef>
              <a:spcAft>
                <a:spcPts val="0"/>
              </a:spcAft>
              <a:buSzPts val="1100"/>
              <a:buNone/>
            </a:pPr>
            <a:br>
              <a:rPr lang="en-SG" b="0" dirty="0">
                <a:solidFill>
                  <a:schemeClr val="dk2"/>
                </a:solidFill>
              </a:rPr>
            </a:br>
            <a:r>
              <a:rPr lang="fr-FR" sz="1100" b="1" i="0" u="none" strike="noStrike" cap="none" dirty="0">
                <a:solidFill>
                  <a:schemeClr val="dk2"/>
                </a:solidFill>
                <a:latin typeface="Arial"/>
                <a:ea typeface="Arial"/>
                <a:cs typeface="Arial"/>
                <a:sym typeface="Arial"/>
              </a:rPr>
              <a:t>Commencer une ébauche</a:t>
            </a:r>
            <a:br>
              <a:rPr lang="en-SG" sz="1100" b="1" i="0" u="none" strike="noStrike" cap="none" dirty="0">
                <a:solidFill>
                  <a:schemeClr val="dk2"/>
                </a:solidFill>
                <a:latin typeface="Arial"/>
                <a:ea typeface="Arial"/>
                <a:cs typeface="Arial"/>
                <a:sym typeface="Arial"/>
              </a:rPr>
            </a:br>
            <a:endParaRPr b="0" dirty="0">
              <a:solidFill>
                <a:schemeClr val="dk2"/>
              </a:solidFill>
            </a:endParaRPr>
          </a:p>
          <a:p>
            <a:pPr marL="158750" lvl="0" indent="0" algn="l" rtl="0">
              <a:lnSpc>
                <a:spcPct val="100000"/>
              </a:lnSpc>
              <a:spcBef>
                <a:spcPts val="0"/>
              </a:spcBef>
              <a:spcAft>
                <a:spcPts val="0"/>
              </a:spcAft>
              <a:buSzPts val="1100"/>
              <a:buNone/>
            </a:pPr>
            <a:r>
              <a:rPr lang="fr-FR" sz="1100" b="1" i="0" u="none" strike="noStrike" cap="none" dirty="0">
                <a:solidFill>
                  <a:schemeClr val="dk2"/>
                </a:solidFill>
                <a:latin typeface="Arial"/>
                <a:ea typeface="Arial"/>
                <a:cs typeface="Arial"/>
                <a:sym typeface="Arial"/>
              </a:rPr>
              <a:t>DITES À VOS ÉTUDIANT(E)S</a:t>
            </a:r>
            <a:endParaRPr b="0" dirty="0">
              <a:solidFill>
                <a:schemeClr val="dk2"/>
              </a:solidFill>
            </a:endParaRPr>
          </a:p>
          <a:p>
            <a:pPr marL="158750" lvl="0" indent="0" algn="l" rtl="0">
              <a:lnSpc>
                <a:spcPct val="100000"/>
              </a:lnSpc>
              <a:spcBef>
                <a:spcPts val="0"/>
              </a:spcBef>
              <a:spcAft>
                <a:spcPts val="0"/>
              </a:spcAft>
              <a:buSzPts val="1100"/>
              <a:buNone/>
            </a:pPr>
            <a:r>
              <a:rPr lang="fr-FR" sz="1100" b="0" i="0" u="none" strike="noStrike" cap="none" dirty="0">
                <a:solidFill>
                  <a:schemeClr val="dk2"/>
                </a:solidFill>
                <a:latin typeface="Arial"/>
                <a:ea typeface="Arial"/>
                <a:cs typeface="Arial"/>
                <a:sym typeface="Arial"/>
              </a:rPr>
              <a:t>Aujourd’hui, nous allons commencer par penser à l’un de vos personnages préférés d’un film ou d’une série télévisée que vous aimez, qu’il s’agisse de </a:t>
            </a:r>
            <a:r>
              <a:rPr lang="fr-FR" sz="1100" b="0" i="1" u="none" strike="noStrike" cap="none" dirty="0">
                <a:solidFill>
                  <a:schemeClr val="dk2"/>
                </a:solidFill>
                <a:latin typeface="Arial"/>
                <a:ea typeface="Arial"/>
                <a:cs typeface="Arial"/>
                <a:sym typeface="Arial"/>
              </a:rPr>
              <a:t>Harry Potter</a:t>
            </a:r>
            <a:r>
              <a:rPr lang="fr-FR" sz="1100" b="0" i="0" u="none" strike="noStrike" cap="none" dirty="0">
                <a:solidFill>
                  <a:schemeClr val="dk2"/>
                </a:solidFill>
                <a:latin typeface="Arial"/>
                <a:ea typeface="Arial"/>
                <a:cs typeface="Arial"/>
                <a:sym typeface="Arial"/>
              </a:rPr>
              <a:t>, des </a:t>
            </a:r>
            <a:r>
              <a:rPr lang="fr-FR" sz="1100" b="0" i="1" u="none" strike="noStrike" cap="none" dirty="0">
                <a:solidFill>
                  <a:schemeClr val="dk2"/>
                </a:solidFill>
                <a:latin typeface="Arial"/>
                <a:ea typeface="Arial"/>
                <a:cs typeface="Arial"/>
                <a:sym typeface="Arial"/>
              </a:rPr>
              <a:t>Avengers </a:t>
            </a:r>
            <a:r>
              <a:rPr lang="fr-FR" sz="1100" b="0" i="0" u="none" strike="noStrike" cap="none" dirty="0">
                <a:solidFill>
                  <a:schemeClr val="dk2"/>
                </a:solidFill>
                <a:latin typeface="Arial"/>
                <a:ea typeface="Arial"/>
                <a:cs typeface="Arial"/>
                <a:sym typeface="Arial"/>
              </a:rPr>
              <a:t>ou d’autre chose. Maintenant, pensez à une qualité ou une compétence positive que ce personnage possède. Dans </a:t>
            </a:r>
            <a:r>
              <a:rPr lang="fr-FR" sz="1100" b="0" i="1" u="none" strike="noStrike" cap="none" dirty="0">
                <a:solidFill>
                  <a:schemeClr val="dk2"/>
                </a:solidFill>
                <a:latin typeface="Arial"/>
                <a:ea typeface="Arial"/>
                <a:cs typeface="Arial"/>
                <a:sym typeface="Arial"/>
              </a:rPr>
              <a:t>Harry Potter</a:t>
            </a:r>
            <a:r>
              <a:rPr lang="fr-FR" sz="1100" b="0" i="0" u="none" strike="noStrike" cap="none" dirty="0">
                <a:solidFill>
                  <a:schemeClr val="dk2"/>
                </a:solidFill>
                <a:latin typeface="Arial"/>
                <a:ea typeface="Arial"/>
                <a:cs typeface="Arial"/>
                <a:sym typeface="Arial"/>
              </a:rPr>
              <a:t>, il peut s’agir de la loyauté inébranlable d’Hermione, ou dans The </a:t>
            </a:r>
            <a:r>
              <a:rPr lang="fr-FR" sz="1100" b="0" i="1" u="none" strike="noStrike" cap="none" dirty="0">
                <a:solidFill>
                  <a:schemeClr val="dk2"/>
                </a:solidFill>
                <a:latin typeface="Arial"/>
                <a:ea typeface="Arial"/>
                <a:cs typeface="Arial"/>
                <a:sym typeface="Arial"/>
              </a:rPr>
              <a:t>Avengers</a:t>
            </a:r>
            <a:r>
              <a:rPr lang="fr-FR" sz="1100" b="0" i="0" u="none" strike="noStrike" cap="none" dirty="0">
                <a:solidFill>
                  <a:schemeClr val="dk2"/>
                </a:solidFill>
                <a:latin typeface="Arial"/>
                <a:ea typeface="Arial"/>
                <a:cs typeface="Arial"/>
                <a:sym typeface="Arial"/>
              </a:rPr>
              <a:t>, de la persévérance déterminée de Tony Stark/</a:t>
            </a:r>
            <a:r>
              <a:rPr lang="fr-FR" sz="1100" b="0" i="0" u="none" strike="noStrike" cap="none" dirty="0" err="1">
                <a:solidFill>
                  <a:schemeClr val="dk2"/>
                </a:solidFill>
                <a:latin typeface="Arial"/>
                <a:ea typeface="Arial"/>
                <a:cs typeface="Arial"/>
                <a:sym typeface="Arial"/>
              </a:rPr>
              <a:t>Iron</a:t>
            </a:r>
            <a:r>
              <a:rPr lang="fr-FR" sz="1100" b="0" i="0" u="none" strike="noStrike" cap="none" dirty="0">
                <a:solidFill>
                  <a:schemeClr val="dk2"/>
                </a:solidFill>
                <a:latin typeface="Arial"/>
                <a:ea typeface="Arial"/>
                <a:cs typeface="Arial"/>
                <a:sym typeface="Arial"/>
              </a:rPr>
              <a:t> Man.</a:t>
            </a:r>
            <a:endParaRPr b="0" dirty="0">
              <a:solidFill>
                <a:schemeClr val="dk2"/>
              </a:solidFill>
            </a:endParaRPr>
          </a:p>
          <a:p>
            <a:pPr marL="158750" lvl="0" indent="0" algn="l" rtl="0">
              <a:lnSpc>
                <a:spcPct val="100000"/>
              </a:lnSpc>
              <a:spcBef>
                <a:spcPts val="0"/>
              </a:spcBef>
              <a:spcAft>
                <a:spcPts val="0"/>
              </a:spcAft>
              <a:buSzPts val="1100"/>
              <a:buNone/>
            </a:pPr>
            <a:br>
              <a:rPr lang="en-SG" b="0" dirty="0">
                <a:solidFill>
                  <a:schemeClr val="dk2"/>
                </a:solidFill>
              </a:rPr>
            </a:br>
            <a:r>
              <a:rPr lang="fr-FR" sz="1100" b="0" i="0" u="none" strike="noStrike" cap="none" dirty="0">
                <a:solidFill>
                  <a:schemeClr val="dk2"/>
                </a:solidFill>
                <a:latin typeface="Arial"/>
                <a:ea typeface="Arial"/>
                <a:cs typeface="Arial"/>
                <a:sym typeface="Arial"/>
              </a:rPr>
              <a:t>Ensuite, je voudrais que vous pensiez à un moment où ces personnages ont démontré cette compétence.</a:t>
            </a:r>
            <a:endParaRPr b="0" dirty="0">
              <a:solidFill>
                <a:schemeClr val="dk2"/>
              </a:solidFill>
            </a:endParaRPr>
          </a:p>
          <a:p>
            <a:pPr marL="158750" lvl="0" indent="0" algn="l" rtl="0">
              <a:lnSpc>
                <a:spcPct val="100000"/>
              </a:lnSpc>
              <a:spcBef>
                <a:spcPts val="0"/>
              </a:spcBef>
              <a:spcAft>
                <a:spcPts val="0"/>
              </a:spcAft>
              <a:buSzPts val="1100"/>
              <a:buNone/>
            </a:pPr>
            <a:br>
              <a:rPr lang="en-SG" b="0" dirty="0">
                <a:solidFill>
                  <a:schemeClr val="dk2"/>
                </a:solidFill>
              </a:rPr>
            </a:br>
            <a:r>
              <a:rPr lang="fr-FR" sz="1100" b="0" i="0" u="none" strike="noStrike" cap="none" dirty="0">
                <a:solidFill>
                  <a:schemeClr val="dk2"/>
                </a:solidFill>
                <a:latin typeface="Arial"/>
                <a:ea typeface="Arial"/>
                <a:cs typeface="Arial"/>
                <a:sym typeface="Arial"/>
              </a:rPr>
              <a:t>En gardant cela à l’esprit, j’aimerais que vous écriviez trois choses sur un papier que je vais vous distribuer.</a:t>
            </a:r>
            <a:endParaRPr b="0" dirty="0">
              <a:solidFill>
                <a:schemeClr val="dk2"/>
              </a:solidFill>
            </a:endParaRPr>
          </a:p>
          <a:p>
            <a:pPr marL="158750" lvl="0" indent="0" algn="l" rtl="0">
              <a:lnSpc>
                <a:spcPct val="100000"/>
              </a:lnSpc>
              <a:spcBef>
                <a:spcPts val="0"/>
              </a:spcBef>
              <a:spcAft>
                <a:spcPts val="0"/>
              </a:spcAft>
              <a:buSzPts val="1100"/>
              <a:buNone/>
            </a:pPr>
            <a:br>
              <a:rPr lang="en-SG" b="0" dirty="0">
                <a:solidFill>
                  <a:schemeClr val="dk2"/>
                </a:solidFill>
              </a:rPr>
            </a:br>
            <a:r>
              <a:rPr lang="fr-FR" sz="1100" b="0" i="0" u="none" strike="noStrike" cap="none" dirty="0">
                <a:solidFill>
                  <a:schemeClr val="dk2"/>
                </a:solidFill>
                <a:latin typeface="Arial"/>
                <a:ea typeface="Arial"/>
                <a:cs typeface="Arial"/>
                <a:sym typeface="Arial"/>
              </a:rPr>
              <a:t>Tout d’abord, quel était le contexte/la situation spécifique dans laquelle ils ont démontré cette compétence ? Que se passait-il dans l’émission de télévision ou le film à ce moment-là ?</a:t>
            </a:r>
            <a:endParaRPr b="0" dirty="0">
              <a:solidFill>
                <a:schemeClr val="dk2"/>
              </a:solidFill>
            </a:endParaRPr>
          </a:p>
          <a:p>
            <a:pPr marL="158750" lvl="0" indent="0" algn="l" rtl="0">
              <a:lnSpc>
                <a:spcPct val="100000"/>
              </a:lnSpc>
              <a:spcBef>
                <a:spcPts val="0"/>
              </a:spcBef>
              <a:spcAft>
                <a:spcPts val="0"/>
              </a:spcAft>
              <a:buSzPts val="1100"/>
              <a:buNone/>
            </a:pPr>
            <a:br>
              <a:rPr lang="en-SG" b="0" dirty="0">
                <a:solidFill>
                  <a:schemeClr val="dk2"/>
                </a:solidFill>
              </a:rPr>
            </a:br>
            <a:r>
              <a:rPr lang="fr-FR" sz="1100" b="0" i="0" u="none" strike="noStrike" cap="none" dirty="0">
                <a:solidFill>
                  <a:schemeClr val="dk2"/>
                </a:solidFill>
                <a:latin typeface="Arial"/>
                <a:ea typeface="Arial"/>
                <a:cs typeface="Arial"/>
                <a:sym typeface="Arial"/>
              </a:rPr>
              <a:t>Ensuite, qu’ont-ils fait pour démontrer cette compétence particulière ? Quelles mesures ont-ils prises ?</a:t>
            </a:r>
            <a:endParaRPr b="0" dirty="0">
              <a:solidFill>
                <a:schemeClr val="dk2"/>
              </a:solidFill>
            </a:endParaRPr>
          </a:p>
          <a:p>
            <a:pPr marL="158750" lvl="0" indent="0" algn="l" rtl="0">
              <a:lnSpc>
                <a:spcPct val="100000"/>
              </a:lnSpc>
              <a:spcBef>
                <a:spcPts val="0"/>
              </a:spcBef>
              <a:spcAft>
                <a:spcPts val="0"/>
              </a:spcAft>
              <a:buSzPts val="1100"/>
              <a:buNone/>
            </a:pPr>
            <a:br>
              <a:rPr lang="en-SG" b="0" dirty="0">
                <a:solidFill>
                  <a:schemeClr val="dk2"/>
                </a:solidFill>
              </a:rPr>
            </a:br>
            <a:r>
              <a:rPr lang="fr-FR" sz="1100" b="0" i="0" u="none" strike="noStrike" cap="none" dirty="0">
                <a:solidFill>
                  <a:schemeClr val="dk2"/>
                </a:solidFill>
                <a:latin typeface="Arial"/>
                <a:ea typeface="Arial"/>
                <a:cs typeface="Arial"/>
                <a:sym typeface="Arial"/>
              </a:rPr>
              <a:t>Et troisièmement, quel a été le résultat de leurs actions ? Quel impact cela </a:t>
            </a:r>
            <a:r>
              <a:rPr lang="fr-FR" sz="1100" b="0" i="0" u="none" strike="noStrike" cap="none" dirty="0" err="1">
                <a:solidFill>
                  <a:schemeClr val="dk2"/>
                </a:solidFill>
                <a:latin typeface="Arial"/>
                <a:ea typeface="Arial"/>
                <a:cs typeface="Arial"/>
                <a:sym typeface="Arial"/>
              </a:rPr>
              <a:t>a-t-il</a:t>
            </a:r>
            <a:r>
              <a:rPr lang="fr-FR" sz="1100" b="0" i="0" u="none" strike="noStrike" cap="none" dirty="0">
                <a:solidFill>
                  <a:schemeClr val="dk2"/>
                </a:solidFill>
                <a:latin typeface="Arial"/>
                <a:ea typeface="Arial"/>
                <a:cs typeface="Arial"/>
                <a:sym typeface="Arial"/>
              </a:rPr>
              <a:t> eu sur ce qui se passait dans l’émission de télévision ou le film ? Quel effet cela </a:t>
            </a:r>
            <a:r>
              <a:rPr lang="fr-FR" sz="1100" b="0" i="0" u="none" strike="noStrike" cap="none" dirty="0" err="1">
                <a:solidFill>
                  <a:schemeClr val="dk2"/>
                </a:solidFill>
                <a:latin typeface="Arial"/>
                <a:ea typeface="Arial"/>
                <a:cs typeface="Arial"/>
                <a:sym typeface="Arial"/>
              </a:rPr>
              <a:t>a-t-il</a:t>
            </a:r>
            <a:r>
              <a:rPr lang="fr-FR" sz="1100" b="0" i="0" u="none" strike="noStrike" cap="none" dirty="0">
                <a:solidFill>
                  <a:schemeClr val="dk2"/>
                </a:solidFill>
                <a:latin typeface="Arial"/>
                <a:ea typeface="Arial"/>
                <a:cs typeface="Arial"/>
                <a:sym typeface="Arial"/>
              </a:rPr>
              <a:t> eu sur les autres personnages ?</a:t>
            </a:r>
            <a:endParaRPr dirty="0"/>
          </a:p>
          <a:p>
            <a:pPr marL="158750" lvl="0" indent="0" algn="l" rtl="0">
              <a:lnSpc>
                <a:spcPct val="100000"/>
              </a:lnSpc>
              <a:spcBef>
                <a:spcPts val="0"/>
              </a:spcBef>
              <a:spcAft>
                <a:spcPts val="0"/>
              </a:spcAft>
              <a:buSzPts val="1100"/>
              <a:buNone/>
            </a:pPr>
            <a:endParaRPr sz="1100" b="0" i="0" u="none" strike="noStrike" cap="none" dirty="0">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fr-FR" sz="1100" b="1" i="0" u="none" strike="noStrike" cap="none" dirty="0">
                <a:solidFill>
                  <a:schemeClr val="dk2"/>
                </a:solidFill>
                <a:latin typeface="Arial"/>
                <a:ea typeface="Arial"/>
                <a:cs typeface="Arial"/>
                <a:sym typeface="Arial"/>
              </a:rPr>
              <a:t>NOTE À L’ENSEIGNANT(E)</a:t>
            </a:r>
            <a:endParaRPr dirty="0"/>
          </a:p>
          <a:p>
            <a:pPr marL="158750" indent="0">
              <a:buNone/>
            </a:pPr>
            <a:r>
              <a:rPr lang="fr-FR" sz="1100" b="0" i="0" u="none" strike="noStrike" cap="none" dirty="0">
                <a:solidFill>
                  <a:schemeClr val="dk2"/>
                </a:solidFill>
                <a:latin typeface="Arial"/>
                <a:ea typeface="Arial"/>
                <a:cs typeface="Arial"/>
                <a:sym typeface="Arial"/>
              </a:rPr>
              <a:t>L’exemple ci-dessus peut être adapté davantage pour refléter l’expérience et le contexte local de vos étudiant(e)s. Ces exemples ont pour but de montrer aux </a:t>
            </a:r>
            <a:r>
              <a:rPr lang="fr-FR" dirty="0">
                <a:solidFill>
                  <a:schemeClr val="dk2"/>
                </a:solidFill>
              </a:rPr>
              <a:t>élèves</a:t>
            </a:r>
            <a:r>
              <a:rPr lang="fr-FR" sz="1100" b="0" i="0" u="none" strike="noStrike" cap="none" dirty="0">
                <a:solidFill>
                  <a:schemeClr val="dk2"/>
                </a:solidFill>
                <a:latin typeface="Arial"/>
                <a:ea typeface="Arial"/>
                <a:cs typeface="Arial"/>
                <a:sym typeface="Arial"/>
              </a:rPr>
              <a:t> que nos compétences peuvent être utilisées pour avoir un impact en leur montrant comment un héros ou une star de cinéma utilise ses compétences pour avoir un impact.</a:t>
            </a:r>
            <a:endParaRPr b="0" dirty="0">
              <a:solidFill>
                <a:schemeClr val="dk2"/>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p14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3" name="Google Shape;413;p1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fr-FR" sz="1100" b="1" i="0" u="sng" strike="noStrike" cap="none">
                <a:solidFill>
                  <a:schemeClr val="dk2"/>
                </a:solidFill>
                <a:latin typeface="Arial"/>
                <a:ea typeface="Arial"/>
                <a:cs typeface="Arial"/>
                <a:sym typeface="Arial"/>
              </a:rPr>
              <a:t>Notes de l’intervenant(e) :</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fr-FR" b="1">
                <a:solidFill>
                  <a:schemeClr val="dk2"/>
                </a:solidFill>
              </a:rPr>
              <a:t>DITES À VOS ÉTUDIANT(E)S</a:t>
            </a:r>
            <a:endParaRPr/>
          </a:p>
          <a:p>
            <a:pPr marL="158750" lvl="0" indent="0" algn="l" rtl="0">
              <a:lnSpc>
                <a:spcPct val="100000"/>
              </a:lnSpc>
              <a:spcBef>
                <a:spcPts val="0"/>
              </a:spcBef>
              <a:spcAft>
                <a:spcPts val="0"/>
              </a:spcAft>
              <a:buSzPts val="1100"/>
              <a:buNone/>
            </a:pPr>
            <a:r>
              <a:rPr lang="fr-FR" sz="1100" b="0" i="0" u="none" strike="noStrike" cap="none">
                <a:solidFill>
                  <a:schemeClr val="dk2"/>
                </a:solidFill>
                <a:latin typeface="Arial"/>
                <a:ea typeface="Arial"/>
                <a:cs typeface="Arial"/>
                <a:sym typeface="Arial"/>
              </a:rPr>
              <a:t>Vous pouvez considérer ces trois éléments comme 1) le contexte, 2) les actions et 3) les résultats. Un moyen facile de s’en souvenir est l’acronyme « C.A.R. ».</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fr-FR" sz="1100" b="0" i="0" u="none" strike="noStrike" cap="none">
                <a:solidFill>
                  <a:schemeClr val="dk2"/>
                </a:solidFill>
                <a:latin typeface="Arial"/>
                <a:ea typeface="Arial"/>
                <a:cs typeface="Arial"/>
                <a:sym typeface="Arial"/>
              </a:rPr>
              <a:t>Vous aurez cinq minutes pour écrire le C.A.R. de votre personnage préféré.</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fr-FR" sz="1100" b="1" i="0" u="none" strike="noStrike" cap="none">
                <a:solidFill>
                  <a:schemeClr val="dk2"/>
                </a:solidFill>
                <a:latin typeface="Arial"/>
                <a:ea typeface="Arial"/>
                <a:cs typeface="Arial"/>
                <a:sym typeface="Arial"/>
              </a:rPr>
              <a:t>ACTIVITÉ INTERACTIVE EN CLASSE</a:t>
            </a:r>
            <a:endParaRPr b="0">
              <a:solidFill>
                <a:schemeClr val="dk2"/>
              </a:solidFill>
            </a:endParaRPr>
          </a:p>
          <a:p>
            <a:pPr marL="158750" lvl="0" indent="0" algn="l" rtl="0">
              <a:lnSpc>
                <a:spcPct val="100000"/>
              </a:lnSpc>
              <a:spcBef>
                <a:spcPts val="0"/>
              </a:spcBef>
              <a:spcAft>
                <a:spcPts val="0"/>
              </a:spcAft>
              <a:buSzPts val="1100"/>
              <a:buNone/>
            </a:pPr>
            <a:r>
              <a:rPr lang="fr-FR" sz="1100" b="0" i="0" u="none" strike="noStrike" cap="none">
                <a:solidFill>
                  <a:schemeClr val="dk2"/>
                </a:solidFill>
                <a:latin typeface="Arial"/>
                <a:ea typeface="Arial"/>
                <a:cs typeface="Arial"/>
                <a:sym typeface="Arial"/>
              </a:rPr>
              <a:t>Écrivez ces trois variables - Contexte, Actions, et Résultats (C.A.R.) et ce à quoi elles correspondent sur un paper-board, une affiche ou un tableau. Distribuez une feuille de papier et un stylo ou un crayon à chaque participant(e). Donnez-leur cinq minutes pour faire cet exercice.</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fr-FR" sz="1100" b="1" i="0" u="none" strike="noStrike" cap="none">
                <a:solidFill>
                  <a:schemeClr val="dk2"/>
                </a:solidFill>
                <a:latin typeface="Arial"/>
                <a:ea typeface="Arial"/>
                <a:cs typeface="Arial"/>
                <a:sym typeface="Arial"/>
              </a:rPr>
              <a:t>DEMANDEZ À VOS ÉTUDIANT(E)S</a:t>
            </a:r>
            <a:endParaRPr b="0">
              <a:solidFill>
                <a:schemeClr val="dk2"/>
              </a:solidFill>
            </a:endParaRPr>
          </a:p>
          <a:p>
            <a:pPr marL="457200" lvl="0" indent="-298450" algn="l" rtl="0">
              <a:lnSpc>
                <a:spcPct val="100000"/>
              </a:lnSpc>
              <a:spcBef>
                <a:spcPts val="0"/>
              </a:spcBef>
              <a:spcAft>
                <a:spcPts val="0"/>
              </a:spcAft>
              <a:buSzPts val="1100"/>
              <a:buChar char="●"/>
            </a:pPr>
            <a:r>
              <a:rPr lang="fr-FR" sz="1100" b="0" i="0" u="none" strike="noStrike" cap="none">
                <a:solidFill>
                  <a:schemeClr val="dk2"/>
                </a:solidFill>
                <a:latin typeface="Arial"/>
                <a:ea typeface="Arial"/>
                <a:cs typeface="Arial"/>
                <a:sym typeface="Arial"/>
              </a:rPr>
              <a:t>Quelqu’un veut-il présenter l’exemple de C.A.R. pour le personnage qu’il a choisi ?</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fr-FR" sz="1100" b="1" i="0" u="none" strike="noStrike" cap="none">
                <a:solidFill>
                  <a:schemeClr val="dk2"/>
                </a:solidFill>
                <a:latin typeface="Arial"/>
                <a:ea typeface="Arial"/>
                <a:cs typeface="Arial"/>
                <a:sym typeface="Arial"/>
              </a:rPr>
              <a:t>DITES À VOS ÉTUDIANT(E)S</a:t>
            </a:r>
            <a:endParaRPr b="0">
              <a:solidFill>
                <a:schemeClr val="dk2"/>
              </a:solidFill>
            </a:endParaRPr>
          </a:p>
          <a:p>
            <a:pPr marL="158750" lvl="0" indent="0" algn="l" rtl="0">
              <a:lnSpc>
                <a:spcPct val="100000"/>
              </a:lnSpc>
              <a:spcBef>
                <a:spcPts val="0"/>
              </a:spcBef>
              <a:spcAft>
                <a:spcPts val="0"/>
              </a:spcAft>
              <a:buSzPts val="1100"/>
              <a:buNone/>
            </a:pPr>
            <a:r>
              <a:rPr lang="fr-FR" sz="1100" b="0" i="0" u="none" strike="noStrike" cap="none">
                <a:solidFill>
                  <a:schemeClr val="dk2"/>
                </a:solidFill>
                <a:latin typeface="Arial"/>
                <a:ea typeface="Arial"/>
                <a:cs typeface="Arial"/>
                <a:sym typeface="Arial"/>
              </a:rPr>
              <a:t>En fournissant chacun de ces éléments : le contexte d’une situation, les actions entreprises et les résultats obtenus - nous racontons une histoire, avec un début (c’est-à-dire le contexte), un milieu (c’est-à-dire les actions) et une fin (c’est-à-dire le résultat).</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fr-FR" sz="1100" b="0" i="0" u="none" strike="noStrike" cap="none">
                <a:solidFill>
                  <a:schemeClr val="dk2"/>
                </a:solidFill>
                <a:latin typeface="Arial"/>
                <a:ea typeface="Arial"/>
                <a:cs typeface="Arial"/>
                <a:sym typeface="Arial"/>
              </a:rPr>
              <a:t>Pour les différentes opportunités qui nous intéressent, la méthode C.A.R. est un outil utile qui nous permet de mettre en valeur nos compétences et de raconter nos propres histoires concernant ce pour quoi nous sommes doué(e)s, qu’il s’agisse de travail en équipe, d’analyse de données ou d’histoire de l’art.</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fr-FR" sz="1100" b="0" i="0" u="none" strike="noStrike" cap="none">
                <a:solidFill>
                  <a:schemeClr val="dk2"/>
                </a:solidFill>
                <a:latin typeface="Arial"/>
                <a:ea typeface="Arial"/>
                <a:cs typeface="Arial"/>
                <a:sym typeface="Arial"/>
              </a:rPr>
              <a:t>Pensez à une opportunité qui vous intéresse (volontariat, université spécifique, stage ou parcours professionnel) et à une compétence que vous possédez qui pourrait être pertinente pour cette opportunité. Maintenant, prenez 10 minutes pour écrire votre propre histoire de C.A.R. au dos de votre feuille !</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fr-FR" sz="1100" b="0" i="0" u="none" strike="noStrike" cap="none">
                <a:solidFill>
                  <a:schemeClr val="dk2"/>
                </a:solidFill>
                <a:latin typeface="Arial"/>
                <a:ea typeface="Arial"/>
                <a:cs typeface="Arial"/>
                <a:sym typeface="Arial"/>
              </a:rPr>
              <a:t>Accordez 10 minutes aux participant(e)s pour rédiger leur propre exemple de C.A.R.</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fr-FR" sz="1100" b="1" i="0" u="none" strike="noStrike" cap="none">
                <a:solidFill>
                  <a:schemeClr val="dk2"/>
                </a:solidFill>
                <a:latin typeface="Arial"/>
                <a:ea typeface="Arial"/>
                <a:cs typeface="Arial"/>
                <a:sym typeface="Arial"/>
              </a:rPr>
              <a:t>DEMANDEZ À VOS ÉTUDIANT(E)S</a:t>
            </a:r>
            <a:endParaRPr b="0">
              <a:solidFill>
                <a:schemeClr val="dk2"/>
              </a:solidFill>
            </a:endParaRPr>
          </a:p>
          <a:p>
            <a:pPr marL="457200" lvl="0" indent="-298450" algn="l" rtl="0">
              <a:lnSpc>
                <a:spcPct val="100000"/>
              </a:lnSpc>
              <a:spcBef>
                <a:spcPts val="0"/>
              </a:spcBef>
              <a:spcAft>
                <a:spcPts val="0"/>
              </a:spcAft>
              <a:buSzPts val="1100"/>
              <a:buChar char="●"/>
            </a:pPr>
            <a:r>
              <a:rPr lang="fr-FR" sz="1100" b="0" i="0" u="none" strike="noStrike" cap="none">
                <a:solidFill>
                  <a:schemeClr val="dk2"/>
                </a:solidFill>
                <a:latin typeface="Arial"/>
                <a:ea typeface="Arial"/>
                <a:cs typeface="Arial"/>
                <a:sym typeface="Arial"/>
              </a:rPr>
              <a:t>Quelqu’un veut-il partager son histoire de C.A.R. ?</a:t>
            </a:r>
            <a:endParaRPr b="0">
              <a:solidFill>
                <a:schemeClr val="dk2"/>
              </a:solidFill>
            </a:endParaRPr>
          </a:p>
          <a:p>
            <a:pPr marL="158750" lvl="0" indent="0" algn="l" rtl="0">
              <a:lnSpc>
                <a:spcPct val="100000"/>
              </a:lnSpc>
              <a:spcBef>
                <a:spcPts val="0"/>
              </a:spcBef>
              <a:spcAft>
                <a:spcPts val="0"/>
              </a:spcAft>
              <a:buSzPts val="1100"/>
              <a:buNone/>
            </a:pPr>
            <a:endParaRPr b="0">
              <a:solidFill>
                <a:schemeClr val="dk2"/>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1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fr-FR" sz="1100" b="1" i="0" u="sng" strike="noStrike" cap="none">
                <a:solidFill>
                  <a:schemeClr val="dk2"/>
                </a:solidFill>
                <a:latin typeface="Arial"/>
                <a:ea typeface="Arial"/>
                <a:cs typeface="Arial"/>
                <a:sym typeface="Arial"/>
              </a:rPr>
              <a:t>Notes de l’intervenant(e) :</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fr-FR" sz="1100" b="1" i="0" u="none" strike="noStrike" cap="none">
                <a:solidFill>
                  <a:schemeClr val="dk2"/>
                </a:solidFill>
                <a:latin typeface="Arial"/>
                <a:ea typeface="Arial"/>
                <a:cs typeface="Arial"/>
                <a:sym typeface="Arial"/>
              </a:rPr>
              <a:t>DITES À VOS ÉTUDIANT(E)S</a:t>
            </a:r>
            <a:endParaRPr b="0">
              <a:solidFill>
                <a:schemeClr val="dk2"/>
              </a:solidFill>
            </a:endParaRPr>
          </a:p>
          <a:p>
            <a:pPr marL="158750" lvl="0" indent="0" algn="l" rtl="0">
              <a:lnSpc>
                <a:spcPct val="100000"/>
              </a:lnSpc>
              <a:spcBef>
                <a:spcPts val="0"/>
              </a:spcBef>
              <a:spcAft>
                <a:spcPts val="0"/>
              </a:spcAft>
              <a:buSzPts val="1100"/>
              <a:buNone/>
            </a:pPr>
            <a:r>
              <a:rPr lang="fr-FR" sz="1100" b="0" i="0" u="none" strike="noStrike" cap="none">
                <a:solidFill>
                  <a:schemeClr val="dk2"/>
                </a:solidFill>
                <a:latin typeface="Arial"/>
                <a:ea typeface="Arial"/>
                <a:cs typeface="Arial"/>
                <a:sym typeface="Arial"/>
              </a:rPr>
              <a:t>Idéalement, ce petit exercice vous aura permis de commencer à réfléchir aux compétences liées aux opportunités qui vous intéressent et à la manière dont vous pourriez raconter une histoire autour de ces compétences.</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fr-FR" sz="1100" b="0" i="0" u="none" strike="noStrike" cap="none">
                <a:solidFill>
                  <a:schemeClr val="dk2"/>
                </a:solidFill>
                <a:latin typeface="Arial"/>
                <a:ea typeface="Arial"/>
                <a:cs typeface="Arial"/>
                <a:sym typeface="Arial"/>
              </a:rPr>
              <a:t>Créer un CV (curriculum vitae) est un autre moyen de mettre en valeur nos accomplissements et nos expériences professionnelles et de raconter notre histoire.</a:t>
            </a:r>
            <a:endParaRPr/>
          </a:p>
          <a:p>
            <a:pPr marL="158750" lvl="0" indent="0" algn="l" rtl="0">
              <a:lnSpc>
                <a:spcPct val="100000"/>
              </a:lnSpc>
              <a:spcBef>
                <a:spcPts val="0"/>
              </a:spcBef>
              <a:spcAft>
                <a:spcPts val="0"/>
              </a:spcAft>
              <a:buSzPts val="1100"/>
              <a:buNone/>
            </a:pPr>
            <a:endParaRPr sz="1100" b="0"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fr-FR" sz="1100" b="0" i="0" u="none" strike="noStrike" cap="none">
                <a:solidFill>
                  <a:schemeClr val="dk2"/>
                </a:solidFill>
                <a:latin typeface="Arial"/>
                <a:ea typeface="Arial"/>
                <a:cs typeface="Arial"/>
                <a:sym typeface="Arial"/>
              </a:rPr>
              <a:t>Un CV ne doit pas dépasser deux pages et doit normalement contenir des informations personnelles essentielles telles que vos coordonnées, une accroche, un résumé de vos expériences professionnelles et votre parcours universitaire. Il est également essentiel d’inclure des détails sur vos compétences clés, vos qualifications professionnelles et les références qui peuvent se porter garantes de vos compétences. </a:t>
            </a:r>
            <a:endParaRPr/>
          </a:p>
          <a:p>
            <a:pPr marL="158750" lvl="0" indent="0" algn="l" rtl="0">
              <a:lnSpc>
                <a:spcPct val="100000"/>
              </a:lnSpc>
              <a:spcBef>
                <a:spcPts val="0"/>
              </a:spcBef>
              <a:spcAft>
                <a:spcPts val="0"/>
              </a:spcAft>
              <a:buSzPts val="1100"/>
              <a:buNone/>
            </a:pPr>
            <a:endParaRPr sz="1100" b="0"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fr-FR" sz="1100" b="0" i="0" u="none" strike="noStrike" cap="none">
                <a:solidFill>
                  <a:schemeClr val="dk2"/>
                </a:solidFill>
                <a:latin typeface="Arial"/>
                <a:ea typeface="Arial"/>
                <a:cs typeface="Arial"/>
                <a:sym typeface="Arial"/>
              </a:rPr>
              <a:t>Les informations qu’il est important de faire figurer sur votre CV varient selon les pays et les organisations. Par exemple, inclure une photo dans son CV est courant en Asie, en Afrique et au Moyen-Orient, alors que cette pratique est plutôt rare aux États-Unis. </a:t>
            </a:r>
            <a:endParaRPr/>
          </a:p>
          <a:p>
            <a:pPr marL="158750" lvl="0" indent="0" algn="l" rtl="0">
              <a:lnSpc>
                <a:spcPct val="100000"/>
              </a:lnSpc>
              <a:spcBef>
                <a:spcPts val="0"/>
              </a:spcBef>
              <a:spcAft>
                <a:spcPts val="0"/>
              </a:spcAft>
              <a:buSzPts val="1100"/>
              <a:buNone/>
            </a:pPr>
            <a:endParaRPr sz="1100" b="0"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fr-FR" sz="1100" b="0" i="0" u="none" strike="noStrike" cap="none">
                <a:solidFill>
                  <a:schemeClr val="dk2"/>
                </a:solidFill>
                <a:latin typeface="Arial"/>
                <a:ea typeface="Arial"/>
                <a:cs typeface="Arial"/>
                <a:sym typeface="Arial"/>
              </a:rPr>
              <a:t>À l’échelle mondiale, il existe quelques bonnes pratiques utiles à garder à l’esprit lors de la création d’un CV :</a:t>
            </a:r>
            <a:endParaRPr b="0">
              <a:solidFill>
                <a:schemeClr val="dk2"/>
              </a:solidFill>
            </a:endParaRPr>
          </a:p>
          <a:p>
            <a:pPr marL="457200" lvl="0" indent="-298450" algn="l" rtl="0">
              <a:lnSpc>
                <a:spcPct val="100000"/>
              </a:lnSpc>
              <a:spcBef>
                <a:spcPts val="0"/>
              </a:spcBef>
              <a:spcAft>
                <a:spcPts val="0"/>
              </a:spcAft>
              <a:buSzPts val="1100"/>
              <a:buChar char="●"/>
            </a:pPr>
            <a:r>
              <a:rPr lang="fr-FR" sz="1100" b="0" i="0" u="none" strike="noStrike" cap="none">
                <a:solidFill>
                  <a:schemeClr val="dk2"/>
                </a:solidFill>
                <a:latin typeface="Arial"/>
                <a:ea typeface="Arial"/>
                <a:cs typeface="Arial"/>
                <a:sym typeface="Arial"/>
              </a:rPr>
              <a:t>Le CV doit comporter des informations de contact (une adresse e-mail par exemple)</a:t>
            </a:r>
            <a:endParaRPr/>
          </a:p>
          <a:p>
            <a:pPr marL="457200" lvl="0" indent="-298450" algn="l" rtl="0">
              <a:lnSpc>
                <a:spcPct val="100000"/>
              </a:lnSpc>
              <a:spcBef>
                <a:spcPts val="0"/>
              </a:spcBef>
              <a:spcAft>
                <a:spcPts val="0"/>
              </a:spcAft>
              <a:buSzPts val="1100"/>
              <a:buChar char="●"/>
            </a:pPr>
            <a:r>
              <a:rPr lang="fr-FR" sz="1100" b="0" i="0" u="none" strike="noStrike" cap="none">
                <a:solidFill>
                  <a:schemeClr val="dk2"/>
                </a:solidFill>
                <a:latin typeface="Arial"/>
                <a:ea typeface="Arial"/>
                <a:cs typeface="Arial"/>
                <a:sym typeface="Arial"/>
              </a:rPr>
              <a:t>Le CV ne doit pas dépasser deux pages</a:t>
            </a:r>
            <a:endParaRPr/>
          </a:p>
          <a:p>
            <a:pPr marL="457200" lvl="0" indent="-298450" algn="l" rtl="0">
              <a:lnSpc>
                <a:spcPct val="100000"/>
              </a:lnSpc>
              <a:spcBef>
                <a:spcPts val="0"/>
              </a:spcBef>
              <a:spcAft>
                <a:spcPts val="0"/>
              </a:spcAft>
              <a:buSzPts val="1100"/>
              <a:buChar char="●"/>
            </a:pPr>
            <a:r>
              <a:rPr lang="fr-FR" sz="1100" b="0" i="0" u="none" strike="noStrike" cap="none">
                <a:solidFill>
                  <a:schemeClr val="dk2"/>
                </a:solidFill>
                <a:latin typeface="Arial"/>
                <a:ea typeface="Arial"/>
                <a:cs typeface="Arial"/>
                <a:sym typeface="Arial"/>
              </a:rPr>
              <a:t>Le CV doit inclure le niveau d’éducation (enseignement supérieur et secondaire)</a:t>
            </a:r>
            <a:endParaRPr/>
          </a:p>
          <a:p>
            <a:pPr marL="457200" lvl="0" indent="-298450" algn="l" rtl="0">
              <a:lnSpc>
                <a:spcPct val="100000"/>
              </a:lnSpc>
              <a:spcBef>
                <a:spcPts val="0"/>
              </a:spcBef>
              <a:spcAft>
                <a:spcPts val="0"/>
              </a:spcAft>
              <a:buSzPts val="1100"/>
              <a:buChar char="●"/>
            </a:pPr>
            <a:r>
              <a:rPr lang="fr-FR" sz="1100" b="0" i="0" u="none" strike="noStrike" cap="none">
                <a:solidFill>
                  <a:schemeClr val="dk2"/>
                </a:solidFill>
                <a:latin typeface="Arial"/>
                <a:ea typeface="Arial"/>
                <a:cs typeface="Arial"/>
                <a:sym typeface="Arial"/>
              </a:rPr>
              <a:t>Ajouter chaque expérience professionnelle sous forme de puces, en précisant les responsabilités et les réalisations</a:t>
            </a:r>
            <a:endParaRPr/>
          </a:p>
          <a:p>
            <a:pPr marL="457200" lvl="0" indent="-298450" algn="l" rtl="0">
              <a:lnSpc>
                <a:spcPct val="100000"/>
              </a:lnSpc>
              <a:spcBef>
                <a:spcPts val="0"/>
              </a:spcBef>
              <a:spcAft>
                <a:spcPts val="0"/>
              </a:spcAft>
              <a:buSzPts val="1100"/>
              <a:buChar char="●"/>
            </a:pPr>
            <a:r>
              <a:rPr lang="fr-FR" sz="1100" b="0" i="0" u="none" strike="noStrike" cap="none">
                <a:solidFill>
                  <a:schemeClr val="dk2"/>
                </a:solidFill>
                <a:latin typeface="Arial"/>
                <a:ea typeface="Arial"/>
                <a:cs typeface="Arial"/>
                <a:sym typeface="Arial"/>
              </a:rPr>
              <a:t>Récompenses et références (au moins trois de chaque)</a:t>
            </a:r>
            <a:endParaRPr/>
          </a:p>
          <a:p>
            <a:pPr marL="158750" lvl="0" indent="0" algn="l" rtl="0">
              <a:lnSpc>
                <a:spcPct val="100000"/>
              </a:lnSpc>
              <a:spcBef>
                <a:spcPts val="0"/>
              </a:spcBef>
              <a:spcAft>
                <a:spcPts val="0"/>
              </a:spcAft>
              <a:buSzPts val="1100"/>
              <a:buNone/>
            </a:pPr>
            <a:br>
              <a:rPr lang="en-SG" b="0">
                <a:solidFill>
                  <a:schemeClr val="dk2"/>
                </a:solidFill>
              </a:rPr>
            </a:br>
            <a:r>
              <a:rPr lang="fr-FR" sz="1100" b="1" i="0" u="none" strike="noStrike" cap="none">
                <a:solidFill>
                  <a:schemeClr val="dk2"/>
                </a:solidFill>
                <a:latin typeface="Arial"/>
                <a:ea typeface="Arial"/>
                <a:cs typeface="Arial"/>
                <a:sym typeface="Arial"/>
              </a:rPr>
              <a:t>DITES À VOS ÉTUDIANT(E)S</a:t>
            </a:r>
            <a:endParaRPr b="0">
              <a:solidFill>
                <a:schemeClr val="dk2"/>
              </a:solidFill>
            </a:endParaRPr>
          </a:p>
          <a:p>
            <a:pPr marL="158750" lvl="0" indent="0" algn="l" rtl="0">
              <a:lnSpc>
                <a:spcPct val="100000"/>
              </a:lnSpc>
              <a:spcBef>
                <a:spcPts val="0"/>
              </a:spcBef>
              <a:spcAft>
                <a:spcPts val="0"/>
              </a:spcAft>
              <a:buSzPts val="1100"/>
              <a:buNone/>
            </a:pPr>
            <a:r>
              <a:rPr lang="fr-FR" sz="1100" b="0" i="0" u="none" strike="noStrike" cap="none">
                <a:solidFill>
                  <a:schemeClr val="dk2"/>
                </a:solidFill>
                <a:latin typeface="Arial"/>
                <a:ea typeface="Arial"/>
                <a:cs typeface="Arial"/>
                <a:sym typeface="Arial"/>
              </a:rPr>
              <a:t>Le CV détaillé est un document de deux pages (en fonction de la durée de la carrière) qui présente de manière beaucoup plus exhaustive l’historique de votre carrière (avec généralement une section décrivant vos compétences) et les langues parlées (en précisant clairement votre langue maternelle). Il reste le même lorsque vous postulez à différents emplois.</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fr-FR" sz="1100" b="1" i="0" u="none" strike="noStrike" cap="none">
                <a:solidFill>
                  <a:schemeClr val="dk2"/>
                </a:solidFill>
                <a:latin typeface="Arial"/>
                <a:ea typeface="Arial"/>
                <a:cs typeface="Arial"/>
                <a:sym typeface="Arial"/>
              </a:rPr>
              <a:t>DEMANDEZ À VOS ÉTUDIANT(E)S</a:t>
            </a:r>
            <a:endParaRPr b="0">
              <a:solidFill>
                <a:schemeClr val="dk2"/>
              </a:solidFill>
            </a:endParaRPr>
          </a:p>
          <a:p>
            <a:pPr marL="457200" lvl="0" indent="-298450" algn="l" rtl="0">
              <a:lnSpc>
                <a:spcPct val="100000"/>
              </a:lnSpc>
              <a:spcBef>
                <a:spcPts val="0"/>
              </a:spcBef>
              <a:spcAft>
                <a:spcPts val="0"/>
              </a:spcAft>
              <a:buSzPts val="1100"/>
              <a:buChar char="●"/>
            </a:pPr>
            <a:r>
              <a:rPr lang="fr-FR" sz="1100" b="0" i="0" u="none" strike="noStrike" cap="none">
                <a:solidFill>
                  <a:schemeClr val="dk2"/>
                </a:solidFill>
                <a:latin typeface="Arial"/>
                <a:ea typeface="Arial"/>
                <a:cs typeface="Arial"/>
                <a:sym typeface="Arial"/>
              </a:rPr>
              <a:t>Quelqu’un a-t-il déjà rédigé un CV ? Si oui, quelle a été la partie la plus sympa ? Quelle a été la partie la plus complexe ?</a:t>
            </a:r>
            <a:endParaRPr/>
          </a:p>
          <a:p>
            <a:pPr marL="457200" lvl="0" indent="-298450" algn="l" rtl="0">
              <a:lnSpc>
                <a:spcPct val="100000"/>
              </a:lnSpc>
              <a:spcBef>
                <a:spcPts val="0"/>
              </a:spcBef>
              <a:spcAft>
                <a:spcPts val="0"/>
              </a:spcAft>
              <a:buSzPts val="1100"/>
              <a:buChar char="●"/>
            </a:pPr>
            <a:r>
              <a:rPr lang="fr-FR" sz="1100" b="0" i="0" u="none" strike="noStrike" cap="none">
                <a:solidFill>
                  <a:schemeClr val="dk2"/>
                </a:solidFill>
                <a:latin typeface="Arial"/>
                <a:ea typeface="Arial"/>
                <a:cs typeface="Arial"/>
                <a:sym typeface="Arial"/>
              </a:rPr>
              <a:t>Avez-vous exploré d’autres moyens de mettre en valeur vos expériences et ce que vous savez faire ? Si oui, pourriez-vous partager quelques exemples avec le groupe ?</a:t>
            </a:r>
            <a:endParaRPr/>
          </a:p>
          <a:p>
            <a:pPr marL="158750" lvl="0" indent="0" algn="l" rtl="0">
              <a:lnSpc>
                <a:spcPct val="100000"/>
              </a:lnSpc>
              <a:spcBef>
                <a:spcPts val="0"/>
              </a:spcBef>
              <a:spcAft>
                <a:spcPts val="0"/>
              </a:spcAft>
              <a:buSzPts val="1100"/>
              <a:buNone/>
            </a:pPr>
            <a:br>
              <a:rPr lang="en-SG" b="0">
                <a:solidFill>
                  <a:schemeClr val="dk2"/>
                </a:solidFill>
              </a:rPr>
            </a:br>
            <a:endParaRPr b="1">
              <a:solidFill>
                <a:schemeClr val="dk2"/>
              </a:solidFill>
              <a:latin typeface="Montserrat SemiBold"/>
              <a:ea typeface="Montserrat SemiBold"/>
              <a:cs typeface="Montserrat SemiBold"/>
              <a:sym typeface="Montserrat SemiBold"/>
            </a:endParaRPr>
          </a:p>
        </p:txBody>
      </p:sp>
      <p:sp>
        <p:nvSpPr>
          <p:cNvPr id="427" name="Google Shape;427;p146: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p1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fr-FR" sz="1100" b="1" i="0" u="sng" strike="noStrike" cap="none">
                <a:solidFill>
                  <a:schemeClr val="dk2"/>
                </a:solidFill>
                <a:latin typeface="Arial"/>
                <a:ea typeface="Arial"/>
                <a:cs typeface="Arial"/>
                <a:sym typeface="Arial"/>
              </a:rPr>
              <a:t>Notes de l’intervenant(e) :</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fr-FR" sz="1100" b="1" i="0" u="none" strike="noStrike" cap="none">
                <a:solidFill>
                  <a:schemeClr val="dk2"/>
                </a:solidFill>
                <a:latin typeface="Arial"/>
                <a:ea typeface="Arial"/>
                <a:cs typeface="Arial"/>
                <a:sym typeface="Arial"/>
              </a:rPr>
              <a:t>DITES À VOS ÉTUDIANT(E)S</a:t>
            </a:r>
            <a:endParaRPr b="0">
              <a:solidFill>
                <a:schemeClr val="dk2"/>
              </a:solidFill>
            </a:endParaRPr>
          </a:p>
          <a:p>
            <a:pPr marL="158750" lvl="0" indent="0" algn="l" rtl="0">
              <a:lnSpc>
                <a:spcPct val="100000"/>
              </a:lnSpc>
              <a:spcBef>
                <a:spcPts val="0"/>
              </a:spcBef>
              <a:spcAft>
                <a:spcPts val="0"/>
              </a:spcAft>
              <a:buSzPts val="1100"/>
              <a:buNone/>
            </a:pPr>
            <a:r>
              <a:rPr lang="fr-FR" sz="1100" b="0" i="0" u="none" strike="noStrike" cap="none">
                <a:solidFill>
                  <a:schemeClr val="dk2"/>
                </a:solidFill>
                <a:latin typeface="Arial"/>
                <a:ea typeface="Arial"/>
                <a:cs typeface="Arial"/>
                <a:sym typeface="Arial"/>
              </a:rPr>
              <a:t>Outre le CV, il existe d’autres moyens plus ou moins complets qui me viennent à l’esprit pour illustrer nos expériences professionnelles.</a:t>
            </a:r>
            <a:endParaRPr/>
          </a:p>
          <a:p>
            <a:pPr marL="158750" lvl="0" indent="0" algn="l" rtl="0">
              <a:lnSpc>
                <a:spcPct val="100000"/>
              </a:lnSpc>
              <a:spcBef>
                <a:spcPts val="0"/>
              </a:spcBef>
              <a:spcAft>
                <a:spcPts val="0"/>
              </a:spcAft>
              <a:buSzPts val="1100"/>
              <a:buNone/>
            </a:pPr>
            <a:endParaRPr b="0">
              <a:solidFill>
                <a:schemeClr val="dk2"/>
              </a:solidFill>
            </a:endParaRPr>
          </a:p>
          <a:p>
            <a:pPr marL="158750" lvl="0" indent="0" algn="l" rtl="0">
              <a:lnSpc>
                <a:spcPct val="100000"/>
              </a:lnSpc>
              <a:spcBef>
                <a:spcPts val="0"/>
              </a:spcBef>
              <a:spcAft>
                <a:spcPts val="0"/>
              </a:spcAft>
              <a:buSzPts val="1100"/>
              <a:buNone/>
            </a:pPr>
            <a:r>
              <a:rPr lang="fr-FR" sz="1100" b="0" i="0" u="none" strike="noStrike" cap="none">
                <a:solidFill>
                  <a:schemeClr val="dk2"/>
                </a:solidFill>
                <a:latin typeface="Arial"/>
                <a:ea typeface="Arial"/>
                <a:cs typeface="Arial"/>
                <a:sym typeface="Arial"/>
              </a:rPr>
              <a:t>Une solution plus complète pourrait être de constituer un portfolio numérique. Un portfolio numérique peut être une collection de supports numériques (par exemple : dessins, images, textes, outils multimédia, articles de blog). Tout cela peut non seulement contribuer à illustrer vos capacités, mais c’est aussi un moyen de vous exprimer. Le portfolio d’Euan Brown, membre de l’équipe de Youth and Media, est un parfait exemple d’un portfolio axé sur l’illustration : </a:t>
            </a:r>
            <a:r>
              <a:rPr lang="fr-FR" sz="1100" b="0" i="1" u="sng" strike="noStrike" cap="none">
                <a:solidFill>
                  <a:schemeClr val="dk2"/>
                </a:solidFill>
                <a:latin typeface="Arial"/>
                <a:ea typeface="Arial"/>
                <a:cs typeface="Arial"/>
                <a:sym typeface="Arial"/>
                <a:hlinkClick r:id="rId3">
                  <a:extLst>
                    <a:ext uri="{A12FA001-AC4F-418D-AE19-62706E023703}">
                      <ahyp:hlinkClr xmlns:ahyp="http://schemas.microsoft.com/office/drawing/2018/hyperlinkcolor" val="tx"/>
                    </a:ext>
                  </a:extLst>
                </a:hlinkClick>
              </a:rPr>
              <a:t>http://portfolios.massart.edu/ebrownart</a:t>
            </a:r>
            <a:r>
              <a:rPr lang="fr-FR" sz="1100" b="0" i="0" u="none" strike="noStrike" cap="none">
                <a:solidFill>
                  <a:schemeClr val="dk2"/>
                </a:solidFill>
                <a:latin typeface="Arial"/>
                <a:ea typeface="Arial"/>
                <a:cs typeface="Arial"/>
                <a:sym typeface="Arial"/>
              </a:rPr>
              <a:t>.</a:t>
            </a:r>
            <a:endParaRPr/>
          </a:p>
          <a:p>
            <a:pPr marL="158750" lvl="0" indent="0" algn="l" rtl="0">
              <a:lnSpc>
                <a:spcPct val="100000"/>
              </a:lnSpc>
              <a:spcBef>
                <a:spcPts val="0"/>
              </a:spcBef>
              <a:spcAft>
                <a:spcPts val="0"/>
              </a:spcAft>
              <a:buSzPts val="1100"/>
              <a:buNone/>
            </a:pPr>
            <a:endParaRPr b="0">
              <a:solidFill>
                <a:schemeClr val="dk2"/>
              </a:solidFill>
            </a:endParaRPr>
          </a:p>
          <a:p>
            <a:pPr marL="158750" lvl="0" indent="0" algn="l" rtl="0">
              <a:lnSpc>
                <a:spcPct val="100000"/>
              </a:lnSpc>
              <a:spcBef>
                <a:spcPts val="0"/>
              </a:spcBef>
              <a:spcAft>
                <a:spcPts val="0"/>
              </a:spcAft>
              <a:buSzPts val="1100"/>
              <a:buNone/>
            </a:pPr>
            <a:r>
              <a:rPr lang="fr-FR" sz="1100" b="0" i="0" u="none" strike="noStrike" cap="none">
                <a:solidFill>
                  <a:schemeClr val="dk2"/>
                </a:solidFill>
                <a:latin typeface="Arial"/>
                <a:ea typeface="Arial"/>
                <a:cs typeface="Arial"/>
                <a:sym typeface="Arial"/>
              </a:rPr>
              <a:t>Vous pouvez également envisager d’écrire une biographie. Une biographie est un bref résumé (généralement pas plus d’une page) des expériences et réalisations les plus importantes d’une personne. Au lieu d’énumérer des dates précises pour différents emplois ou des tâches spécifiques dans le cadre d’un emploi (comme on le fait pour un CV), une bio présente un aperçu général des plus grandes réalisations d’une personne. Les biographies, rédigées à la troisième personne (par exemple, « Sara travaille actuellement chez... »), comprennent souvent une photo, les postes précédents ou actuels, des références (par exemple : diplômes universitaires, certificats en ligne) et les récompenses obtenues. Consultez quelques biographies sur https://cyber.harvard.edu/people, comme </a:t>
            </a:r>
            <a:r>
              <a:rPr lang="fr-FR" sz="1100" b="0" i="0" u="sng" strike="noStrike" cap="none">
                <a:solidFill>
                  <a:schemeClr val="dk2"/>
                </a:solidFill>
                <a:latin typeface="Arial"/>
                <a:ea typeface="Arial"/>
                <a:cs typeface="Arial"/>
                <a:sym typeface="Arial"/>
                <a:hlinkClick r:id="rId4">
                  <a:extLst>
                    <a:ext uri="{A12FA001-AC4F-418D-AE19-62706E023703}">
                      <ahyp:hlinkClr xmlns:ahyp="http://schemas.microsoft.com/office/drawing/2018/hyperlinkcolor" val="tx"/>
                    </a:ext>
                  </a:extLst>
                </a:hlinkClick>
              </a:rPr>
              <a:t>https://cyber.harvard.edu/people/ahasse</a:t>
            </a:r>
            <a:r>
              <a:rPr lang="fr-FR" sz="1100" b="0" i="0" u="none" strike="noStrike" cap="none">
                <a:solidFill>
                  <a:schemeClr val="dk2"/>
                </a:solidFill>
                <a:latin typeface="Arial"/>
                <a:ea typeface="Arial"/>
                <a:cs typeface="Arial"/>
                <a:sym typeface="Arial"/>
              </a:rPr>
              <a:t>.</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fr-FR" sz="1100" b="0" i="0" u="none" strike="noStrike" cap="none">
                <a:solidFill>
                  <a:schemeClr val="dk2"/>
                </a:solidFill>
                <a:latin typeface="Arial"/>
                <a:ea typeface="Arial"/>
                <a:cs typeface="Arial"/>
                <a:sym typeface="Arial"/>
              </a:rPr>
              <a:t>Vous pouvez également créer un profil simple que les gens peuvent consulter. Un profil est un résumé très court (environ trois phrases) de l’endroit où une personne étudie/travaille, de son ou ses principaux projets et éventuellement de ses centres d’intérêts. Tout comme la biographie, le profil tend à être rédigé à la troisième personne. Vous pouvez voir quelques exemples sur le site web de Youth and Media à l’adresse suivante : </a:t>
            </a:r>
            <a:r>
              <a:rPr lang="fr-FR" sz="1100" b="0" i="0" u="sng" strike="noStrike" cap="none">
                <a:solidFill>
                  <a:schemeClr val="dk2"/>
                </a:solidFill>
                <a:latin typeface="Arial"/>
                <a:ea typeface="Arial"/>
                <a:cs typeface="Arial"/>
                <a:sym typeface="Arial"/>
                <a:hlinkClick r:id="rId5">
                  <a:extLst>
                    <a:ext uri="{A12FA001-AC4F-418D-AE19-62706E023703}">
                      <ahyp:hlinkClr xmlns:ahyp="http://schemas.microsoft.com/office/drawing/2018/hyperlinkcolor" val="tx"/>
                    </a:ext>
                  </a:extLst>
                </a:hlinkClick>
              </a:rPr>
              <a:t>http://youthandmedia.org/team/core/.</a:t>
            </a:r>
            <a:r>
              <a:rPr lang="fr-FR" sz="1100" b="0" i="0" u="none" strike="noStrike" cap="none">
                <a:solidFill>
                  <a:schemeClr val="dk2"/>
                </a:solidFill>
                <a:latin typeface="Arial"/>
                <a:ea typeface="Arial"/>
                <a:cs typeface="Arial"/>
                <a:sym typeface="Arial"/>
              </a:rPr>
              <a:t> </a:t>
            </a:r>
            <a:endParaRPr/>
          </a:p>
          <a:p>
            <a:pPr marL="158750" lvl="0" indent="0" algn="l" rtl="0">
              <a:lnSpc>
                <a:spcPct val="100000"/>
              </a:lnSpc>
              <a:spcBef>
                <a:spcPts val="0"/>
              </a:spcBef>
              <a:spcAft>
                <a:spcPts val="0"/>
              </a:spcAft>
              <a:buSzPts val="1100"/>
              <a:buNone/>
            </a:pPr>
            <a:endParaRPr sz="1100" b="0"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fr-FR" sz="1100" b="1" i="0" u="none" strike="noStrike" cap="none">
                <a:solidFill>
                  <a:schemeClr val="dk2"/>
                </a:solidFill>
                <a:latin typeface="Arial"/>
                <a:ea typeface="Arial"/>
                <a:cs typeface="Arial"/>
                <a:sym typeface="Arial"/>
              </a:rPr>
              <a:t>NOTE À L’ENSEIGNANT(E)</a:t>
            </a:r>
            <a:endParaRPr/>
          </a:p>
          <a:p>
            <a:pPr marL="158750" lvl="0" indent="0" algn="l" rtl="0">
              <a:lnSpc>
                <a:spcPct val="100000"/>
              </a:lnSpc>
              <a:spcBef>
                <a:spcPts val="0"/>
              </a:spcBef>
              <a:spcAft>
                <a:spcPts val="0"/>
              </a:spcAft>
              <a:buSzPts val="1100"/>
              <a:buNone/>
            </a:pPr>
            <a:r>
              <a:rPr lang="fr-FR" sz="1100" b="0" i="0" u="none" strike="noStrike" cap="none">
                <a:solidFill>
                  <a:schemeClr val="dk2"/>
                </a:solidFill>
                <a:latin typeface="Arial"/>
                <a:ea typeface="Arial"/>
                <a:cs typeface="Arial"/>
                <a:sym typeface="Arial"/>
              </a:rPr>
              <a:t>L’exemple ci-dessus peut être adapté davantage pour refléter l’expérience et le contexte local de vos étudiant(e)s. Veuillez remplacer les liens ci-dessus par des liens vers des profils qui sont pertinents dans votre contexte local. </a:t>
            </a:r>
            <a:br>
              <a:rPr lang="en-SG">
                <a:solidFill>
                  <a:schemeClr val="dk2"/>
                </a:solidFill>
              </a:rPr>
            </a:br>
            <a:br>
              <a:rPr lang="en-SG" b="0">
                <a:solidFill>
                  <a:schemeClr val="dk2"/>
                </a:solidFill>
              </a:rPr>
            </a:br>
            <a:br>
              <a:rPr lang="en-SG" b="0">
                <a:solidFill>
                  <a:schemeClr val="dk2"/>
                </a:solidFill>
              </a:rPr>
            </a:br>
            <a:endParaRPr b="1">
              <a:solidFill>
                <a:schemeClr val="dk2"/>
              </a:solidFill>
              <a:latin typeface="Montserrat SemiBold"/>
              <a:ea typeface="Montserrat SemiBold"/>
              <a:cs typeface="Montserrat SemiBold"/>
              <a:sym typeface="Montserrat SemiBold"/>
            </a:endParaRPr>
          </a:p>
        </p:txBody>
      </p:sp>
      <p:sp>
        <p:nvSpPr>
          <p:cNvPr id="449" name="Google Shape;449;p147: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p1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fr-FR" sz="1100" b="1" i="0" u="sng" strike="noStrike" cap="none">
                <a:solidFill>
                  <a:schemeClr val="dk2"/>
                </a:solidFill>
                <a:latin typeface="Arial"/>
                <a:ea typeface="Arial"/>
                <a:cs typeface="Arial"/>
                <a:sym typeface="Arial"/>
              </a:rPr>
              <a:t>Notes de l’intervenant(e) :</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fr-FR" sz="1100" b="1" i="0" u="none" strike="noStrike" cap="none">
                <a:solidFill>
                  <a:schemeClr val="dk2"/>
                </a:solidFill>
                <a:latin typeface="Arial"/>
                <a:ea typeface="Arial"/>
                <a:cs typeface="Arial"/>
                <a:sym typeface="Arial"/>
              </a:rPr>
              <a:t>DITES À VOS ÉTUDIANT(E)S</a:t>
            </a:r>
            <a:endParaRPr b="0">
              <a:solidFill>
                <a:schemeClr val="dk2"/>
              </a:solidFill>
            </a:endParaRPr>
          </a:p>
          <a:p>
            <a:pPr marL="158750" lvl="0" indent="0" algn="l" rtl="0">
              <a:lnSpc>
                <a:spcPct val="100000"/>
              </a:lnSpc>
              <a:spcBef>
                <a:spcPts val="0"/>
              </a:spcBef>
              <a:spcAft>
                <a:spcPts val="0"/>
              </a:spcAft>
              <a:buSzPts val="1100"/>
              <a:buNone/>
            </a:pPr>
            <a:r>
              <a:rPr lang="fr-FR" sz="1100" b="0" i="0" u="none" strike="noStrike" cap="none">
                <a:solidFill>
                  <a:schemeClr val="dk2"/>
                </a:solidFill>
                <a:latin typeface="Arial"/>
                <a:ea typeface="Arial"/>
                <a:cs typeface="Arial"/>
                <a:sym typeface="Arial"/>
              </a:rPr>
              <a:t>Nous venons de présenter brièvement les différents moyens de mettre en valeur votre parcours et vos réalisations.</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fr-FR" sz="1100" b="0" i="0" u="none" strike="noStrike" cap="none">
                <a:solidFill>
                  <a:schemeClr val="dk2"/>
                </a:solidFill>
                <a:latin typeface="Arial"/>
                <a:ea typeface="Arial"/>
                <a:cs typeface="Arial"/>
                <a:sym typeface="Arial"/>
              </a:rPr>
              <a:t>Aujourd’hui, nous allons nous concentrer sur un moyen spécifique : le CV, en vous demandant de rédiger le vôtre ! Si vous avez déjà un CV, n’hésitez pas à l’utiliser comme point de départ.</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fr-FR" sz="1100" b="1" i="0" u="none" strike="noStrike" cap="none">
                <a:solidFill>
                  <a:schemeClr val="dk2"/>
                </a:solidFill>
                <a:latin typeface="Arial"/>
                <a:ea typeface="Arial"/>
                <a:cs typeface="Arial"/>
                <a:sym typeface="Arial"/>
              </a:rPr>
              <a:t>NOTE À L’ENSEIGNANT(E)</a:t>
            </a:r>
            <a:endParaRPr/>
          </a:p>
          <a:p>
            <a:pPr marL="158750" lvl="0" indent="0" algn="l" rtl="0">
              <a:lnSpc>
                <a:spcPct val="100000"/>
              </a:lnSpc>
              <a:spcBef>
                <a:spcPts val="0"/>
              </a:spcBef>
              <a:spcAft>
                <a:spcPts val="0"/>
              </a:spcAft>
              <a:buSzPts val="1100"/>
              <a:buNone/>
            </a:pPr>
            <a:r>
              <a:rPr lang="fr-FR" sz="1100" b="0" i="0" u="none" strike="noStrike" cap="none">
                <a:solidFill>
                  <a:schemeClr val="dk2"/>
                </a:solidFill>
                <a:latin typeface="Arial"/>
                <a:ea typeface="Arial"/>
                <a:cs typeface="Arial"/>
                <a:sym typeface="Arial"/>
              </a:rPr>
              <a:t>Distribuez à vos étudiant(e)s un exemple de CV adapté à leur contexte local. Cet exercice a pour but de montrer aux étudiant(e)s ce qu’ils (elles) doivent inclure dans leur CV en examinant des exemples pertinents.</a:t>
            </a:r>
            <a:endParaRPr sz="1100" b="0"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endParaRPr sz="1100" b="1"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fr-FR" sz="1100" b="1" i="0" u="none" strike="noStrike" cap="none">
                <a:solidFill>
                  <a:schemeClr val="dk2"/>
                </a:solidFill>
                <a:latin typeface="Arial"/>
                <a:ea typeface="Arial"/>
                <a:cs typeface="Arial"/>
                <a:sym typeface="Arial"/>
              </a:rPr>
              <a:t>DITES À VOS ÉTUDIANT(E)S</a:t>
            </a:r>
            <a:endParaRPr/>
          </a:p>
          <a:p>
            <a:pPr marL="158750" lvl="0" indent="0" algn="l" rtl="0">
              <a:lnSpc>
                <a:spcPct val="100000"/>
              </a:lnSpc>
              <a:spcBef>
                <a:spcPts val="0"/>
              </a:spcBef>
              <a:spcAft>
                <a:spcPts val="0"/>
              </a:spcAft>
              <a:buSzPts val="1100"/>
              <a:buNone/>
            </a:pPr>
            <a:r>
              <a:rPr lang="fr-FR" sz="1100" b="0" i="0" u="none" strike="noStrike" cap="none">
                <a:solidFill>
                  <a:schemeClr val="dk2"/>
                </a:solidFill>
                <a:latin typeface="Arial"/>
                <a:ea typeface="Arial"/>
                <a:cs typeface="Arial"/>
                <a:sym typeface="Arial"/>
              </a:rPr>
              <a:t>Vous pouvez utiliser ce CV comme point de référence, que vous ayez déjà un CV ou que vous en rédigiez un pour la première fois.</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fr-FR" sz="1100" b="1" i="0" u="none" strike="noStrike" cap="none">
                <a:solidFill>
                  <a:schemeClr val="dk2"/>
                </a:solidFill>
                <a:latin typeface="Arial"/>
                <a:ea typeface="Arial"/>
                <a:cs typeface="Arial"/>
                <a:sym typeface="Arial"/>
              </a:rPr>
              <a:t>DITES À VOS ÉTUDIANT(E)S</a:t>
            </a:r>
            <a:endParaRPr b="0">
              <a:solidFill>
                <a:schemeClr val="dk2"/>
              </a:solidFill>
            </a:endParaRPr>
          </a:p>
          <a:p>
            <a:pPr marL="158750" lvl="0" indent="0" algn="l" rtl="0">
              <a:lnSpc>
                <a:spcPct val="100000"/>
              </a:lnSpc>
              <a:spcBef>
                <a:spcPts val="0"/>
              </a:spcBef>
              <a:spcAft>
                <a:spcPts val="0"/>
              </a:spcAft>
              <a:buSzPts val="1100"/>
              <a:buNone/>
            </a:pPr>
            <a:r>
              <a:rPr lang="fr-FR" sz="1100" b="0" i="0" u="none" strike="noStrike" cap="none">
                <a:solidFill>
                  <a:schemeClr val="dk2"/>
                </a:solidFill>
                <a:latin typeface="Arial"/>
                <a:ea typeface="Arial"/>
                <a:cs typeface="Arial"/>
                <a:sym typeface="Arial"/>
              </a:rPr>
              <a:t>Commencez ensuite à créer votre propre CV ou à modifier votre CV existant - avec un ordinateur ou un appareil mobile.</a:t>
            </a:r>
            <a:endParaRPr/>
          </a:p>
          <a:p>
            <a:pPr marL="158750" lvl="0" indent="0" algn="l" rtl="0">
              <a:lnSpc>
                <a:spcPct val="100000"/>
              </a:lnSpc>
              <a:spcBef>
                <a:spcPts val="0"/>
              </a:spcBef>
              <a:spcAft>
                <a:spcPts val="0"/>
              </a:spcAft>
              <a:buSzPts val="1100"/>
              <a:buNone/>
            </a:pPr>
            <a:endParaRPr b="0">
              <a:solidFill>
                <a:schemeClr val="dk2"/>
              </a:solidFill>
            </a:endParaRPr>
          </a:p>
          <a:p>
            <a:pPr marL="158750" lvl="0" indent="0" algn="l" rtl="0">
              <a:lnSpc>
                <a:spcPct val="100000"/>
              </a:lnSpc>
              <a:spcBef>
                <a:spcPts val="0"/>
              </a:spcBef>
              <a:spcAft>
                <a:spcPts val="0"/>
              </a:spcAft>
              <a:buSzPts val="1100"/>
              <a:buNone/>
            </a:pPr>
            <a:r>
              <a:rPr lang="fr-FR" sz="1100" b="0" i="0" u="none" strike="noStrike" cap="none">
                <a:solidFill>
                  <a:schemeClr val="dk2"/>
                </a:solidFill>
                <a:latin typeface="Arial"/>
                <a:ea typeface="Arial"/>
                <a:cs typeface="Arial"/>
                <a:sym typeface="Arial"/>
              </a:rPr>
              <a:t>Si vous avez déjà un CV, n’hésitez pas à le consulter sur l’ordinateur ou sur votre appareil mobile. Si vous n’y avez pas accès pour le moment, essayez d’écrire ou de taper votre CV du mieux que vous pouvez.</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fr-FR" sz="1100" b="0" i="0" u="none" strike="noStrike" cap="none">
                <a:solidFill>
                  <a:schemeClr val="dk2"/>
                </a:solidFill>
                <a:latin typeface="Arial"/>
                <a:ea typeface="Arial"/>
                <a:cs typeface="Arial"/>
                <a:sym typeface="Arial"/>
              </a:rPr>
              <a:t>Lorsque vous rédigez ou corrigez votre CV, veillez à inclure toutes vos expériences et compétences pertinentes !</a:t>
            </a:r>
            <a:endParaRPr/>
          </a:p>
          <a:p>
            <a:pPr marL="158750" lvl="0" indent="0" algn="l" rtl="0">
              <a:lnSpc>
                <a:spcPct val="100000"/>
              </a:lnSpc>
              <a:spcBef>
                <a:spcPts val="0"/>
              </a:spcBef>
              <a:spcAft>
                <a:spcPts val="0"/>
              </a:spcAft>
              <a:buSzPts val="1100"/>
              <a:buNone/>
            </a:pPr>
            <a:br>
              <a:rPr lang="en-SG" b="0">
                <a:solidFill>
                  <a:schemeClr val="dk2"/>
                </a:solidFill>
              </a:rPr>
            </a:br>
            <a:r>
              <a:rPr lang="fr-FR" sz="1100" b="1" i="0" u="none" strike="noStrike" cap="none">
                <a:solidFill>
                  <a:schemeClr val="dk2"/>
                </a:solidFill>
                <a:latin typeface="Arial"/>
                <a:ea typeface="Arial"/>
                <a:cs typeface="Arial"/>
                <a:sym typeface="Arial"/>
              </a:rPr>
              <a:t>Obtenir du feedback</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fr-FR" sz="1100" b="1" i="0" u="none" strike="noStrike" cap="none">
                <a:solidFill>
                  <a:schemeClr val="dk2"/>
                </a:solidFill>
                <a:latin typeface="Arial"/>
                <a:ea typeface="Arial"/>
                <a:cs typeface="Arial"/>
                <a:sym typeface="Arial"/>
              </a:rPr>
              <a:t>DEMANDEZ À VOS ÉTUDIANT(E)S</a:t>
            </a:r>
            <a:endParaRPr b="0">
              <a:solidFill>
                <a:schemeClr val="dk2"/>
              </a:solidFill>
            </a:endParaRPr>
          </a:p>
          <a:p>
            <a:pPr marL="457200" lvl="0" indent="-298450" algn="l" rtl="0">
              <a:lnSpc>
                <a:spcPct val="100000"/>
              </a:lnSpc>
              <a:spcBef>
                <a:spcPts val="0"/>
              </a:spcBef>
              <a:spcAft>
                <a:spcPts val="0"/>
              </a:spcAft>
              <a:buSzPts val="1100"/>
              <a:buChar char="●"/>
            </a:pPr>
            <a:r>
              <a:rPr lang="fr-FR" sz="1100" b="0" i="0" u="none" strike="noStrike" cap="none">
                <a:solidFill>
                  <a:schemeClr val="dk2"/>
                </a:solidFill>
                <a:latin typeface="Arial"/>
                <a:ea typeface="Arial"/>
                <a:cs typeface="Arial"/>
                <a:sym typeface="Arial"/>
              </a:rPr>
              <a:t>Demandez à chaque participant(e) d’imprimer deux exemplaires de son CV ou faites-en des copies pour lui.</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fr-FR" sz="1100" b="1" i="0" u="none" strike="noStrike" cap="none">
                <a:solidFill>
                  <a:schemeClr val="dk2"/>
                </a:solidFill>
                <a:latin typeface="Arial"/>
                <a:ea typeface="Arial"/>
                <a:cs typeface="Arial"/>
                <a:sym typeface="Arial"/>
              </a:rPr>
              <a:t>DITES À VOS ÉTUDIANT(E)S</a:t>
            </a:r>
            <a:endParaRPr b="0">
              <a:solidFill>
                <a:schemeClr val="dk2"/>
              </a:solidFill>
            </a:endParaRPr>
          </a:p>
          <a:p>
            <a:pPr marL="158750" lvl="0" indent="0" algn="l" rtl="0">
              <a:lnSpc>
                <a:spcPct val="100000"/>
              </a:lnSpc>
              <a:spcBef>
                <a:spcPts val="0"/>
              </a:spcBef>
              <a:spcAft>
                <a:spcPts val="0"/>
              </a:spcAft>
              <a:buSzPts val="1100"/>
              <a:buNone/>
            </a:pPr>
            <a:r>
              <a:rPr lang="fr-FR" sz="1100" b="0" i="0" u="none" strike="noStrike" cap="none">
                <a:solidFill>
                  <a:schemeClr val="dk2"/>
                </a:solidFill>
                <a:latin typeface="Arial"/>
                <a:ea typeface="Arial"/>
                <a:cs typeface="Arial"/>
                <a:sym typeface="Arial"/>
              </a:rPr>
              <a:t>Chaque jour, nous tenons compte de l’environnement dans lequel nous nous trouvons lorsque nous décidons de ce que nous allons partager avec les autres. Par exemple, nous ne parlons peut-être pas de la même manière avec nos enseignant(e)s, nos parents ou nos tuteurs qu’avec nos ami(e)s. Il est important de tenir compte des caractéristiques de notre public pour concevoir la meilleure façon d’entrer en contact avec les personnes que nous essayons d’atteindre. Alors que nous pensons à de nombreuses choses tout au long de la journée, nous devons déterminer quelles sont celles qu’il convient de partager, et avec qui. Il faut avoir la même approche pour les CV. Bien que nous ayons probablement pris part à toute une série d’activités professionnelles, il est important de déterminer les éléments qui auront le plus d’écho auprès des responsables qui vont passer en revue les CV.</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fr-FR" sz="1100" b="0" i="0" u="none" strike="noStrike" cap="none">
                <a:solidFill>
                  <a:schemeClr val="dk2"/>
                </a:solidFill>
                <a:latin typeface="Arial"/>
                <a:ea typeface="Arial"/>
                <a:cs typeface="Arial"/>
                <a:sym typeface="Arial"/>
              </a:rPr>
              <a:t>Nous allons maintenant examiner le projet de CV que chacun d’entre vous a rédigé (de son propre point de vue) pour déterminer ce qui fonctionne vraiment bien et ce qui pourrait être plus efficace ou pourrait avoir plus d’impact pour le public visé.</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fr-FR" sz="1100" b="0" i="0" u="none" strike="noStrike" cap="none">
                <a:solidFill>
                  <a:schemeClr val="dk2"/>
                </a:solidFill>
                <a:latin typeface="Arial"/>
                <a:ea typeface="Arial"/>
                <a:cs typeface="Arial"/>
                <a:sym typeface="Arial"/>
              </a:rPr>
              <a:t>Tout d’abord, indiquez en haut de la page le poste spécifique pour lequel vous avez créé votre CV. En d’autres termes, réfléchissez : À qui racontez-vous votre histoire ? Ensuite, échangez votre CV avec un(e) autre participant(e) (donnez-lui votre CV et prenez le sien).</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fr-FR" sz="1100" b="0" i="0" u="none" strike="noStrike" cap="none">
                <a:solidFill>
                  <a:schemeClr val="dk2"/>
                </a:solidFill>
                <a:latin typeface="Arial"/>
                <a:ea typeface="Arial"/>
                <a:cs typeface="Arial"/>
                <a:sym typeface="Arial"/>
              </a:rPr>
              <a:t>À l’aide d’un ordinateur ou d’un appareil mobile, chacun d’entre vous prendra ensuite 10 minutes pour rechercher certaines des compétences et exigences requises pour ce poste spécifique. Pour ce faire, vous pouvez utiliser des bases de données en ligne comme LinkedIn, ou faire une recherche de la combinaison « [titre du poste] » + « compétences » + « qualifications ».</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fr-FR" sz="1100" b="0" i="0" u="none" strike="noStrike" cap="none">
                <a:solidFill>
                  <a:schemeClr val="dk2"/>
                </a:solidFill>
                <a:latin typeface="Arial"/>
                <a:ea typeface="Arial"/>
                <a:cs typeface="Arial"/>
                <a:sym typeface="Arial"/>
              </a:rPr>
              <a:t>Après votre recherche, prenez 10 minutes pour relire le CV de votre partenaire et lui donner du feedback constructif. Au verso de son CV, notez au moins deux choses qui vous ont particulièrement plu dans son CV (par exemple : la mise en page ou la façon dont une compétence spécifique est mise en valeur) et deux choses qui vous ont également beaucoup plu mais qui pourraient être modifiées pour rendre le CV encore meilleur.</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fr-FR" sz="1100" b="0" i="0" u="none" strike="noStrike" cap="none">
                <a:solidFill>
                  <a:schemeClr val="dk2"/>
                </a:solidFill>
                <a:latin typeface="Arial"/>
                <a:ea typeface="Arial"/>
                <a:cs typeface="Arial"/>
                <a:sym typeface="Arial"/>
              </a:rPr>
              <a:t>Ensuite, renouvelez la démarche en changeant de partenaire, en recherchant les compétences et qualifications de l’emploi préféré de votre partenaire et en examinant son CV.</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fr-FR" sz="1100" b="0" i="0" u="none" strike="noStrike" cap="none">
                <a:solidFill>
                  <a:schemeClr val="dk2"/>
                </a:solidFill>
                <a:latin typeface="Arial"/>
                <a:ea typeface="Arial"/>
                <a:cs typeface="Arial"/>
                <a:sym typeface="Arial"/>
              </a:rPr>
              <a:t>À la fin de cet exercice, vous devrez avoir examiné les CV de deux personnes et avoir reçu des commentaires sur votre CV de la part de deux personnes.</a:t>
            </a:r>
            <a:br>
              <a:rPr lang="en-SG" b="0">
                <a:solidFill>
                  <a:schemeClr val="dk2"/>
                </a:solidFill>
              </a:rPr>
            </a:br>
            <a:endParaRPr b="1">
              <a:solidFill>
                <a:schemeClr val="dk2"/>
              </a:solidFill>
              <a:latin typeface="Montserrat SemiBold"/>
              <a:ea typeface="Montserrat SemiBold"/>
              <a:cs typeface="Montserrat SemiBold"/>
              <a:sym typeface="Montserrat SemiBold"/>
            </a:endParaRPr>
          </a:p>
        </p:txBody>
      </p:sp>
      <p:sp>
        <p:nvSpPr>
          <p:cNvPr id="459" name="Google Shape;459;p148: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8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fr-FR" sz="1100" b="1" i="0" u="sng" strike="noStrike" cap="none">
                <a:solidFill>
                  <a:schemeClr val="dk2"/>
                </a:solidFill>
                <a:latin typeface="Arial"/>
                <a:ea typeface="Arial"/>
                <a:cs typeface="Arial"/>
                <a:sym typeface="Arial"/>
              </a:rPr>
              <a:t>Notes de l’intervenant(e) :</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fr-FR" sz="1100" b="1" i="0" u="none" strike="noStrike" cap="none">
                <a:solidFill>
                  <a:schemeClr val="dk2"/>
                </a:solidFill>
                <a:latin typeface="Arial"/>
                <a:ea typeface="Arial"/>
                <a:cs typeface="Arial"/>
                <a:sym typeface="Arial"/>
              </a:rPr>
              <a:t>OBJECTIF DU COURS</a:t>
            </a:r>
            <a:endParaRPr b="0">
              <a:solidFill>
                <a:schemeClr val="dk2"/>
              </a:solidFill>
            </a:endParaRPr>
          </a:p>
          <a:p>
            <a:pPr marL="158750" lvl="0" indent="0" algn="l" rtl="0">
              <a:lnSpc>
                <a:spcPct val="100000"/>
              </a:lnSpc>
              <a:spcBef>
                <a:spcPts val="0"/>
              </a:spcBef>
              <a:spcAft>
                <a:spcPts val="0"/>
              </a:spcAft>
              <a:buSzPts val="1100"/>
              <a:buNone/>
            </a:pPr>
            <a:r>
              <a:rPr lang="fr-FR" sz="1100" b="0" i="0" u="none" strike="noStrike" cap="none">
                <a:solidFill>
                  <a:schemeClr val="dk2"/>
                </a:solidFill>
                <a:latin typeface="Arial"/>
                <a:ea typeface="Arial"/>
                <a:cs typeface="Arial"/>
                <a:sym typeface="Arial"/>
              </a:rPr>
              <a:t>Les participant(e)s vont apprendre à identifier des expériences spécifiques qui leur ont permis de devenir ce qu'ils (elles) sont aujourd'hui, à réfléchir à la manière dont ces expériences pourraient être déterminantes pour leur avenir, et à envisager des moyens de créer de nouvelles expériences qui les aideront à atteindre leurs objectifs.</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fr-FR" b="1">
                <a:solidFill>
                  <a:schemeClr val="dk2"/>
                </a:solidFill>
              </a:rPr>
              <a:t>TEMPS ESTIMÉ</a:t>
            </a:r>
            <a:endParaRPr/>
          </a:p>
          <a:p>
            <a:pPr marL="158750" lvl="0" indent="0" algn="l" rtl="0">
              <a:lnSpc>
                <a:spcPct val="100000"/>
              </a:lnSpc>
              <a:spcBef>
                <a:spcPts val="0"/>
              </a:spcBef>
              <a:spcAft>
                <a:spcPts val="0"/>
              </a:spcAft>
              <a:buSzPts val="1100"/>
              <a:buNone/>
            </a:pPr>
            <a:r>
              <a:rPr lang="fr-FR" sz="1100" b="0" i="0" u="none" strike="noStrike" cap="none">
                <a:solidFill>
                  <a:schemeClr val="dk2"/>
                </a:solidFill>
                <a:latin typeface="Arial"/>
                <a:ea typeface="Arial"/>
                <a:cs typeface="Arial"/>
                <a:sym typeface="Arial"/>
              </a:rPr>
              <a:t>1 heure</a:t>
            </a:r>
            <a:endParaRPr/>
          </a:p>
          <a:p>
            <a:pPr marL="158750" lvl="0" indent="0" algn="l" rtl="0">
              <a:lnSpc>
                <a:spcPct val="100000"/>
              </a:lnSpc>
              <a:spcBef>
                <a:spcPts val="0"/>
              </a:spcBef>
              <a:spcAft>
                <a:spcPts val="0"/>
              </a:spcAft>
              <a:buSzPts val="1100"/>
              <a:buNone/>
            </a:pPr>
            <a:endParaRPr sz="1100" b="0"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fr-FR" sz="1100" b="1" i="0" u="none" strike="noStrike" cap="none">
                <a:solidFill>
                  <a:schemeClr val="dk2"/>
                </a:solidFill>
                <a:latin typeface="Arial"/>
                <a:ea typeface="Arial"/>
                <a:cs typeface="Arial"/>
                <a:sym typeface="Arial"/>
              </a:rPr>
              <a:t>QUESTION ESSENTIELLE </a:t>
            </a:r>
            <a:endParaRPr b="0">
              <a:solidFill>
                <a:schemeClr val="dk2"/>
              </a:solidFill>
            </a:endParaRPr>
          </a:p>
          <a:p>
            <a:pPr marL="457200" lvl="0" indent="-298450" algn="l" rtl="0">
              <a:lnSpc>
                <a:spcPct val="100000"/>
              </a:lnSpc>
              <a:spcBef>
                <a:spcPts val="0"/>
              </a:spcBef>
              <a:spcAft>
                <a:spcPts val="0"/>
              </a:spcAft>
              <a:buSzPts val="1100"/>
              <a:buChar char="●"/>
            </a:pPr>
            <a:r>
              <a:rPr lang="fr-FR" sz="1100" b="0" i="0" u="none" strike="noStrike" cap="none">
                <a:solidFill>
                  <a:schemeClr val="dk2"/>
                </a:solidFill>
                <a:latin typeface="Arial"/>
                <a:ea typeface="Arial"/>
                <a:cs typeface="Arial"/>
                <a:sym typeface="Arial"/>
              </a:rPr>
              <a:t>Comment vos expériences ont-elles façonné qui vous êtes aujourd’hui, et comment pouvez-vous créer de nouvelles expériences significatives ? </a:t>
            </a:r>
            <a:endParaRPr/>
          </a:p>
          <a:p>
            <a:pPr marL="158750" lvl="0" indent="0" algn="l" rtl="0">
              <a:lnSpc>
                <a:spcPct val="100000"/>
              </a:lnSpc>
              <a:spcBef>
                <a:spcPts val="0"/>
              </a:spcBef>
              <a:spcAft>
                <a:spcPts val="0"/>
              </a:spcAft>
              <a:buSzPts val="1100"/>
              <a:buNone/>
            </a:pPr>
            <a:br>
              <a:rPr lang="en-SG" b="0">
                <a:solidFill>
                  <a:schemeClr val="dk2"/>
                </a:solidFill>
              </a:rPr>
            </a:br>
            <a:r>
              <a:rPr lang="fr-FR" sz="1100" b="1" i="0" u="none" strike="noStrike" cap="none">
                <a:solidFill>
                  <a:schemeClr val="dk2"/>
                </a:solidFill>
                <a:latin typeface="Arial"/>
                <a:ea typeface="Arial"/>
                <a:cs typeface="Arial"/>
                <a:sym typeface="Arial"/>
              </a:rPr>
              <a:t>MATÉRIEL </a:t>
            </a:r>
            <a:endParaRPr b="0">
              <a:solidFill>
                <a:schemeClr val="dk2"/>
              </a:solidFill>
            </a:endParaRPr>
          </a:p>
          <a:p>
            <a:pPr marL="457200" lvl="0" indent="-298450" algn="l" rtl="0">
              <a:lnSpc>
                <a:spcPct val="100000"/>
              </a:lnSpc>
              <a:spcBef>
                <a:spcPts val="0"/>
              </a:spcBef>
              <a:spcAft>
                <a:spcPts val="0"/>
              </a:spcAft>
              <a:buSzPts val="1100"/>
              <a:buChar char="●"/>
            </a:pPr>
            <a:r>
              <a:rPr lang="fr-FR" sz="1100" b="0" i="0" u="none" strike="noStrike" cap="none">
                <a:solidFill>
                  <a:schemeClr val="dk2"/>
                </a:solidFill>
                <a:latin typeface="Arial"/>
                <a:ea typeface="Arial"/>
                <a:cs typeface="Arial"/>
                <a:sym typeface="Arial"/>
              </a:rPr>
              <a:t>Document « Relever un nouveau défi » </a:t>
            </a:r>
            <a:endParaRPr/>
          </a:p>
          <a:p>
            <a:pPr marL="457200" lvl="0" indent="-298450" algn="l" rtl="0">
              <a:lnSpc>
                <a:spcPct val="100000"/>
              </a:lnSpc>
              <a:spcBef>
                <a:spcPts val="0"/>
              </a:spcBef>
              <a:spcAft>
                <a:spcPts val="0"/>
              </a:spcAft>
              <a:buSzPts val="1100"/>
              <a:buChar char="●"/>
            </a:pPr>
            <a:r>
              <a:rPr lang="fr-FR" sz="1100" b="0" i="0" u="none" strike="noStrike" cap="none">
                <a:solidFill>
                  <a:schemeClr val="dk2"/>
                </a:solidFill>
                <a:latin typeface="Arial"/>
                <a:ea typeface="Arial"/>
                <a:cs typeface="Arial"/>
                <a:sym typeface="Arial"/>
              </a:rPr>
              <a:t>Document « Mes objectifs » </a:t>
            </a:r>
            <a:endParaRPr/>
          </a:p>
          <a:p>
            <a:pPr marL="457200" lvl="0" indent="-298450" algn="l" rtl="0">
              <a:lnSpc>
                <a:spcPct val="100000"/>
              </a:lnSpc>
              <a:spcBef>
                <a:spcPts val="0"/>
              </a:spcBef>
              <a:spcAft>
                <a:spcPts val="0"/>
              </a:spcAft>
              <a:buSzPts val="1100"/>
              <a:buChar char="●"/>
            </a:pPr>
            <a:r>
              <a:rPr lang="fr-FR" sz="1100" b="0" i="0" u="none" strike="noStrike" cap="none">
                <a:solidFill>
                  <a:schemeClr val="dk2"/>
                </a:solidFill>
                <a:latin typeface="Arial"/>
                <a:ea typeface="Arial"/>
                <a:cs typeface="Arial"/>
                <a:sym typeface="Arial"/>
              </a:rPr>
              <a:t>Ordinateur avec accès à Internet </a:t>
            </a:r>
            <a:endParaRPr/>
          </a:p>
          <a:p>
            <a:pPr marL="457200" lvl="0" indent="-298450" algn="l" rtl="0">
              <a:lnSpc>
                <a:spcPct val="100000"/>
              </a:lnSpc>
              <a:spcBef>
                <a:spcPts val="0"/>
              </a:spcBef>
              <a:spcAft>
                <a:spcPts val="0"/>
              </a:spcAft>
              <a:buSzPts val="1100"/>
              <a:buChar char="●"/>
            </a:pPr>
            <a:r>
              <a:rPr lang="fr-FR" sz="1100" b="0" i="0" u="none" strike="noStrike" cap="none">
                <a:solidFill>
                  <a:schemeClr val="dk2"/>
                </a:solidFill>
                <a:latin typeface="Arial"/>
                <a:ea typeface="Arial"/>
                <a:cs typeface="Arial"/>
                <a:sym typeface="Arial"/>
              </a:rPr>
              <a:t>Projecteur et écran de projection </a:t>
            </a:r>
            <a:endParaRPr/>
          </a:p>
          <a:p>
            <a:pPr marL="457200" lvl="0" indent="-298450" algn="l" rtl="0">
              <a:lnSpc>
                <a:spcPct val="100000"/>
              </a:lnSpc>
              <a:spcBef>
                <a:spcPts val="0"/>
              </a:spcBef>
              <a:spcAft>
                <a:spcPts val="0"/>
              </a:spcAft>
              <a:buSzPts val="1100"/>
              <a:buChar char="●"/>
            </a:pPr>
            <a:r>
              <a:rPr lang="fr-FR" sz="1100" b="0" i="0" u="none" strike="noStrike" cap="none">
                <a:solidFill>
                  <a:schemeClr val="dk2"/>
                </a:solidFill>
                <a:latin typeface="Arial"/>
                <a:ea typeface="Arial"/>
                <a:cs typeface="Arial"/>
                <a:sym typeface="Arial"/>
              </a:rPr>
              <a:t>Paper-board ou affiche (si un tableau n’est pas disponible) </a:t>
            </a:r>
            <a:endParaRPr/>
          </a:p>
          <a:p>
            <a:pPr marL="457200" lvl="0" indent="-298450" algn="l" rtl="0">
              <a:lnSpc>
                <a:spcPct val="100000"/>
              </a:lnSpc>
              <a:spcBef>
                <a:spcPts val="0"/>
              </a:spcBef>
              <a:spcAft>
                <a:spcPts val="0"/>
              </a:spcAft>
              <a:buSzPts val="1100"/>
              <a:buChar char="●"/>
            </a:pPr>
            <a:r>
              <a:rPr lang="fr-FR" sz="1100" b="0" i="0" u="none" strike="noStrike" cap="none">
                <a:solidFill>
                  <a:schemeClr val="dk2"/>
                </a:solidFill>
                <a:latin typeface="Arial"/>
                <a:ea typeface="Arial"/>
                <a:cs typeface="Arial"/>
                <a:sym typeface="Arial"/>
              </a:rPr>
              <a:t>Marqueur </a:t>
            </a:r>
            <a:endParaRPr/>
          </a:p>
          <a:p>
            <a:pPr marL="457200" lvl="0" indent="-298450" algn="l" rtl="0">
              <a:lnSpc>
                <a:spcPct val="100000"/>
              </a:lnSpc>
              <a:spcBef>
                <a:spcPts val="0"/>
              </a:spcBef>
              <a:spcAft>
                <a:spcPts val="0"/>
              </a:spcAft>
              <a:buSzPts val="1100"/>
              <a:buChar char="●"/>
            </a:pPr>
            <a:r>
              <a:rPr lang="fr-FR" sz="1100" b="0" i="0" u="none" strike="noStrike" cap="none">
                <a:solidFill>
                  <a:schemeClr val="dk2"/>
                </a:solidFill>
                <a:latin typeface="Arial"/>
                <a:ea typeface="Arial"/>
                <a:cs typeface="Arial"/>
                <a:sym typeface="Arial"/>
              </a:rPr>
              <a:t>Papier </a:t>
            </a:r>
            <a:endParaRPr/>
          </a:p>
          <a:p>
            <a:pPr marL="457200" lvl="0" indent="-298450" algn="l" rtl="0">
              <a:lnSpc>
                <a:spcPct val="100000"/>
              </a:lnSpc>
              <a:spcBef>
                <a:spcPts val="0"/>
              </a:spcBef>
              <a:spcAft>
                <a:spcPts val="0"/>
              </a:spcAft>
              <a:buSzPts val="1100"/>
              <a:buChar char="●"/>
            </a:pPr>
            <a:r>
              <a:rPr lang="fr-FR" sz="1100" b="0" i="0" u="none" strike="noStrike" cap="none">
                <a:solidFill>
                  <a:schemeClr val="dk2"/>
                </a:solidFill>
                <a:latin typeface="Arial"/>
                <a:ea typeface="Arial"/>
                <a:cs typeface="Arial"/>
                <a:sym typeface="Arial"/>
              </a:rPr>
              <a:t>Stylos ou crayons </a:t>
            </a:r>
            <a:endParaRPr/>
          </a:p>
          <a:p>
            <a:pPr marL="158750" lvl="0" indent="0" algn="l" rtl="0">
              <a:lnSpc>
                <a:spcPct val="100000"/>
              </a:lnSpc>
              <a:spcBef>
                <a:spcPts val="0"/>
              </a:spcBef>
              <a:spcAft>
                <a:spcPts val="0"/>
              </a:spcAft>
              <a:buSzPts val="1100"/>
              <a:buNone/>
            </a:pPr>
            <a:br>
              <a:rPr lang="en-SG" b="0">
                <a:solidFill>
                  <a:schemeClr val="dk2"/>
                </a:solidFill>
              </a:rPr>
            </a:br>
            <a:r>
              <a:rPr lang="fr-FR" sz="1100" b="1" i="0" u="none" strike="noStrike" cap="none">
                <a:solidFill>
                  <a:schemeClr val="dk2"/>
                </a:solidFill>
                <a:latin typeface="Arial"/>
                <a:ea typeface="Arial"/>
                <a:cs typeface="Arial"/>
                <a:sym typeface="Arial"/>
              </a:rPr>
              <a:t>PRÉPARATION </a:t>
            </a:r>
            <a:endParaRPr b="0">
              <a:solidFill>
                <a:schemeClr val="dk2"/>
              </a:solidFill>
            </a:endParaRPr>
          </a:p>
          <a:p>
            <a:pPr marL="457200" lvl="0" indent="-298450" algn="l" rtl="0">
              <a:lnSpc>
                <a:spcPct val="100000"/>
              </a:lnSpc>
              <a:spcBef>
                <a:spcPts val="0"/>
              </a:spcBef>
              <a:spcAft>
                <a:spcPts val="0"/>
              </a:spcAft>
              <a:buSzPts val="1100"/>
              <a:buChar char="●"/>
            </a:pPr>
            <a:r>
              <a:rPr lang="fr-FR" sz="1100" b="0" i="0" u="none" strike="noStrike" cap="none">
                <a:solidFill>
                  <a:schemeClr val="dk2"/>
                </a:solidFill>
                <a:latin typeface="Arial"/>
                <a:ea typeface="Arial"/>
                <a:cs typeface="Arial"/>
                <a:sym typeface="Arial"/>
              </a:rPr>
              <a:t>Imprimez un document par étudiant(e).</a:t>
            </a:r>
            <a:endParaRPr/>
          </a:p>
          <a:p>
            <a:pPr marL="457200" lvl="0" indent="-298450" algn="l" rtl="0">
              <a:lnSpc>
                <a:spcPct val="100000"/>
              </a:lnSpc>
              <a:spcBef>
                <a:spcPts val="0"/>
              </a:spcBef>
              <a:spcAft>
                <a:spcPts val="0"/>
              </a:spcAft>
              <a:buSzPts val="1100"/>
              <a:buChar char="●"/>
            </a:pPr>
            <a:r>
              <a:rPr lang="fr-FR" sz="1100" b="0" i="0" u="none" strike="noStrike" cap="none">
                <a:solidFill>
                  <a:schemeClr val="dk2"/>
                </a:solidFill>
                <a:latin typeface="Arial"/>
                <a:ea typeface="Arial"/>
                <a:cs typeface="Arial"/>
                <a:sym typeface="Arial"/>
              </a:rPr>
              <a:t>Les élèves auront besoin d’un accès à Internet pour cette leçon.</a:t>
            </a:r>
            <a:endParaRPr/>
          </a:p>
          <a:p>
            <a:pPr marL="457200" lvl="0" indent="-298450" algn="l" rtl="0">
              <a:lnSpc>
                <a:spcPct val="100000"/>
              </a:lnSpc>
              <a:spcBef>
                <a:spcPts val="0"/>
              </a:spcBef>
              <a:spcAft>
                <a:spcPts val="0"/>
              </a:spcAft>
              <a:buSzPts val="1100"/>
              <a:buChar char="●"/>
            </a:pPr>
            <a:r>
              <a:rPr lang="fr-FR" sz="1100" b="0" i="0" u="none" strike="noStrike" cap="none">
                <a:solidFill>
                  <a:schemeClr val="dk2"/>
                </a:solidFill>
                <a:latin typeface="Arial"/>
                <a:ea typeface="Arial"/>
                <a:cs typeface="Arial"/>
                <a:sym typeface="Arial"/>
              </a:rPr>
              <a:t>Il existe plusieurs possibilités d’adapter le contenu à l’expérience de vos élèves et au contexte local. Ces opportunités sont indiquées comme « Note à l’enseignant(e) ». Nous vous suggérons de lire la leçon à l’avance et de préparer les exemples avant le début de la leçon.</a:t>
            </a:r>
            <a:endParaRPr sz="1100" b="0"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br>
              <a:rPr lang="en-SG" b="0">
                <a:solidFill>
                  <a:schemeClr val="dk2"/>
                </a:solidFill>
              </a:rPr>
            </a:br>
            <a:r>
              <a:rPr lang="fr-FR" b="1" i="1">
                <a:solidFill>
                  <a:schemeClr val="dk2"/>
                </a:solidFill>
              </a:rPr>
              <a:t>FACULTATIF : </a:t>
            </a:r>
            <a:r>
              <a:rPr lang="fr-FR" sz="1100" b="1" i="0" u="none" strike="noStrike" cap="none">
                <a:solidFill>
                  <a:schemeClr val="dk2"/>
                </a:solidFill>
                <a:latin typeface="Arial"/>
                <a:ea typeface="Arial"/>
                <a:cs typeface="Arial"/>
                <a:sym typeface="Arial"/>
              </a:rPr>
              <a:t>COMPÉTENCE DIGCITCOMMIT D’ISTE</a:t>
            </a:r>
            <a:endParaRPr b="0">
              <a:solidFill>
                <a:schemeClr val="dk2"/>
              </a:solidFill>
            </a:endParaRPr>
          </a:p>
          <a:p>
            <a:pPr marL="457200" lvl="0" indent="-298450" algn="l" rtl="0">
              <a:lnSpc>
                <a:spcPct val="100000"/>
              </a:lnSpc>
              <a:spcBef>
                <a:spcPts val="0"/>
              </a:spcBef>
              <a:spcAft>
                <a:spcPts val="0"/>
              </a:spcAft>
              <a:buSzPts val="1100"/>
              <a:buChar char="●"/>
            </a:pPr>
            <a:r>
              <a:rPr lang="fr-FR" sz="1100" b="0" i="0" u="none" strike="noStrike" cap="none">
                <a:solidFill>
                  <a:schemeClr val="dk2"/>
                </a:solidFill>
                <a:latin typeface="Arial"/>
                <a:ea typeface="Arial"/>
                <a:cs typeface="Arial"/>
                <a:sym typeface="Arial"/>
              </a:rPr>
              <a:t>ÉQUILIBRÉ : Je prends des décisions éclairées sur la manière de gérer mon temps et mes activités en ligne et hors ligne.</a:t>
            </a:r>
            <a:endParaRPr/>
          </a:p>
          <a:p>
            <a:pPr marL="158750" lvl="0" indent="0" algn="l" rtl="0">
              <a:lnSpc>
                <a:spcPct val="100000"/>
              </a:lnSpc>
              <a:spcBef>
                <a:spcPts val="0"/>
              </a:spcBef>
              <a:spcAft>
                <a:spcPts val="0"/>
              </a:spcAft>
              <a:buSzPts val="1100"/>
              <a:buNone/>
            </a:pPr>
            <a:br>
              <a:rPr lang="en-SG" b="0">
                <a:solidFill>
                  <a:schemeClr val="dk2"/>
                </a:solidFill>
              </a:rPr>
            </a:br>
            <a:endParaRPr b="1">
              <a:solidFill>
                <a:schemeClr val="dk2"/>
              </a:solidFill>
              <a:latin typeface="Montserrat SemiBold"/>
              <a:ea typeface="Montserrat SemiBold"/>
              <a:cs typeface="Montserrat SemiBold"/>
              <a:sym typeface="Montserrat SemiBold"/>
            </a:endParaRPr>
          </a:p>
        </p:txBody>
      </p:sp>
      <p:sp>
        <p:nvSpPr>
          <p:cNvPr id="159" name="Google Shape;159;p82: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p1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fr-FR" sz="1100" b="1" i="0" u="sng" strike="noStrike" cap="none">
                <a:solidFill>
                  <a:schemeClr val="dk2"/>
                </a:solidFill>
                <a:latin typeface="Arial"/>
                <a:ea typeface="Arial"/>
                <a:cs typeface="Arial"/>
                <a:sym typeface="Arial"/>
              </a:rPr>
              <a:t>Notes de l’intervenant(e) :</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fr-FR" sz="1100" b="1" i="0" u="none" strike="noStrike" cap="none">
                <a:solidFill>
                  <a:schemeClr val="dk2"/>
                </a:solidFill>
                <a:latin typeface="Arial"/>
                <a:ea typeface="Arial"/>
                <a:cs typeface="Arial"/>
                <a:sym typeface="Arial"/>
              </a:rPr>
              <a:t>Devoirs</a:t>
            </a:r>
            <a:endParaRPr b="0" u="none">
              <a:solidFill>
                <a:schemeClr val="dk2"/>
              </a:solidFill>
            </a:endParaRPr>
          </a:p>
          <a:p>
            <a:pPr marL="158750" lvl="0" indent="0" algn="l" rtl="0">
              <a:lnSpc>
                <a:spcPct val="100000"/>
              </a:lnSpc>
              <a:spcBef>
                <a:spcPts val="0"/>
              </a:spcBef>
              <a:spcAft>
                <a:spcPts val="0"/>
              </a:spcAft>
              <a:buSzPts val="1100"/>
              <a:buNone/>
            </a:pPr>
            <a:endParaRPr sz="1100" b="1"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fr-FR" sz="1100" b="1" i="0" u="none" strike="noStrike" cap="none">
                <a:solidFill>
                  <a:schemeClr val="dk2"/>
                </a:solidFill>
                <a:latin typeface="Arial"/>
                <a:ea typeface="Arial"/>
                <a:cs typeface="Arial"/>
                <a:sym typeface="Arial"/>
              </a:rPr>
              <a:t>DITES À VOS ÉTUDIANT(E)S</a:t>
            </a:r>
            <a:endParaRPr b="0">
              <a:solidFill>
                <a:schemeClr val="dk2"/>
              </a:solidFill>
            </a:endParaRPr>
          </a:p>
          <a:p>
            <a:pPr marL="158750" lvl="0" indent="0" algn="l" rtl="0">
              <a:lnSpc>
                <a:spcPct val="100000"/>
              </a:lnSpc>
              <a:spcBef>
                <a:spcPts val="0"/>
              </a:spcBef>
              <a:spcAft>
                <a:spcPts val="0"/>
              </a:spcAft>
              <a:buSzPts val="1100"/>
              <a:buNone/>
            </a:pPr>
            <a:r>
              <a:rPr lang="fr-FR" sz="1100" b="0" i="0" u="none" strike="noStrike" cap="none">
                <a:solidFill>
                  <a:schemeClr val="dk2"/>
                </a:solidFill>
                <a:latin typeface="Arial"/>
                <a:ea typeface="Arial"/>
                <a:cs typeface="Arial"/>
                <a:sym typeface="Arial"/>
              </a:rPr>
              <a:t>Examinez le feedback que vous avez reçu des deux autres participant(e)s. Relisez et corrigez votre CV si nécessaire.</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fr-FR" sz="1100" b="0" i="0" u="none" strike="noStrike" cap="none">
                <a:solidFill>
                  <a:schemeClr val="dk2"/>
                </a:solidFill>
                <a:latin typeface="Arial"/>
                <a:ea typeface="Arial"/>
                <a:cs typeface="Arial"/>
                <a:sym typeface="Arial"/>
              </a:rPr>
              <a:t>Si vous en avez l’occasion, montrez votre CV à un(e) enseignant(e), un(e) bibliothécaire, un membre de votre famille ou un(e) ami(e). Après avoir reçu du feedback, corrigez votre CV pour obtenir une version finale.</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fr-FR" sz="1100" b="0" i="0" u="none" strike="noStrike" cap="none">
                <a:solidFill>
                  <a:schemeClr val="dk2"/>
                </a:solidFill>
                <a:latin typeface="Arial"/>
                <a:ea typeface="Arial"/>
                <a:cs typeface="Arial"/>
                <a:sym typeface="Arial"/>
              </a:rPr>
              <a:t>Enfin, écrivez un paragraphe dans lequel vous comparez la première et la deuxième version de votre CV et expliquez ce que vous avez appris au cours du processus de révision.</a:t>
            </a:r>
            <a:endParaRPr b="0">
              <a:solidFill>
                <a:schemeClr val="dk2"/>
              </a:solidFill>
            </a:endParaRPr>
          </a:p>
        </p:txBody>
      </p:sp>
      <p:sp>
        <p:nvSpPr>
          <p:cNvPr id="476" name="Google Shape;476;p149: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p1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fr-FR" sz="1100" b="1" i="0" u="sng" strike="noStrike" cap="none" dirty="0">
                <a:solidFill>
                  <a:schemeClr val="dk2"/>
                </a:solidFill>
                <a:latin typeface="Arial"/>
                <a:ea typeface="Arial"/>
                <a:cs typeface="Arial"/>
                <a:sym typeface="Arial"/>
              </a:rPr>
              <a:t>Notes de l’intervenant(e) :</a:t>
            </a:r>
            <a:endParaRPr b="0" dirty="0">
              <a:solidFill>
                <a:schemeClr val="dk2"/>
              </a:solidFill>
            </a:endParaRPr>
          </a:p>
          <a:p>
            <a:pPr marL="158750" lvl="0" indent="0" algn="l" rtl="0">
              <a:lnSpc>
                <a:spcPct val="100000"/>
              </a:lnSpc>
              <a:spcBef>
                <a:spcPts val="0"/>
              </a:spcBef>
              <a:spcAft>
                <a:spcPts val="0"/>
              </a:spcAft>
              <a:buSzPts val="1100"/>
              <a:buNone/>
            </a:pPr>
            <a:br>
              <a:rPr lang="en-SG" b="0" dirty="0">
                <a:solidFill>
                  <a:schemeClr val="dk2"/>
                </a:solidFill>
              </a:rPr>
            </a:br>
            <a:r>
              <a:rPr lang="fr-FR" sz="1100" b="1" i="0" u="none" strike="noStrike" cap="none" dirty="0">
                <a:solidFill>
                  <a:schemeClr val="dk2"/>
                </a:solidFill>
                <a:latin typeface="Arial"/>
                <a:ea typeface="Arial"/>
                <a:cs typeface="Arial"/>
                <a:sym typeface="Arial"/>
              </a:rPr>
              <a:t>OBJECTIF DU COURS</a:t>
            </a:r>
            <a:endParaRPr b="0" dirty="0">
              <a:solidFill>
                <a:schemeClr val="dk2"/>
              </a:solidFill>
            </a:endParaRPr>
          </a:p>
          <a:p>
            <a:pPr marL="158750" lvl="0" indent="0" algn="l" rtl="0">
              <a:lnSpc>
                <a:spcPct val="100000"/>
              </a:lnSpc>
              <a:spcBef>
                <a:spcPts val="0"/>
              </a:spcBef>
              <a:spcAft>
                <a:spcPts val="0"/>
              </a:spcAft>
              <a:buSzPts val="1100"/>
              <a:buNone/>
            </a:pPr>
            <a:r>
              <a:rPr lang="fr-FR" sz="1100" b="0" i="0" u="none" strike="noStrike" cap="none" dirty="0">
                <a:solidFill>
                  <a:schemeClr val="dk2"/>
                </a:solidFill>
                <a:latin typeface="Arial"/>
                <a:ea typeface="Arial"/>
                <a:cs typeface="Arial"/>
                <a:sym typeface="Arial"/>
              </a:rPr>
              <a:t>Les participant(e)s vont comprendre ce qu’est un algorithme, pourquoi les algorithmes sont importants et comment ils sont utilisés dans la vie quotidienne et en informatique.</a:t>
            </a:r>
            <a:endParaRPr b="0" dirty="0">
              <a:solidFill>
                <a:schemeClr val="dk2"/>
              </a:solidFill>
            </a:endParaRPr>
          </a:p>
          <a:p>
            <a:pPr marL="158750" lvl="0" indent="0" algn="l" rtl="0">
              <a:lnSpc>
                <a:spcPct val="100000"/>
              </a:lnSpc>
              <a:spcBef>
                <a:spcPts val="0"/>
              </a:spcBef>
              <a:spcAft>
                <a:spcPts val="0"/>
              </a:spcAft>
              <a:buSzPts val="1100"/>
              <a:buNone/>
            </a:pPr>
            <a:br>
              <a:rPr lang="en-SG" b="0" dirty="0">
                <a:solidFill>
                  <a:schemeClr val="dk2"/>
                </a:solidFill>
              </a:rPr>
            </a:br>
            <a:r>
              <a:rPr lang="fr-FR" b="1" dirty="0">
                <a:solidFill>
                  <a:schemeClr val="dk2"/>
                </a:solidFill>
              </a:rPr>
              <a:t>TEMPS ESTIMÉ</a:t>
            </a:r>
            <a:endParaRPr dirty="0"/>
          </a:p>
          <a:p>
            <a:pPr marL="158750" lvl="0" indent="0" algn="l" rtl="0">
              <a:lnSpc>
                <a:spcPct val="100000"/>
              </a:lnSpc>
              <a:spcBef>
                <a:spcPts val="0"/>
              </a:spcBef>
              <a:spcAft>
                <a:spcPts val="0"/>
              </a:spcAft>
              <a:buSzPts val="1100"/>
              <a:buNone/>
            </a:pPr>
            <a:r>
              <a:rPr lang="fr-FR" sz="1100" b="0" i="0" u="none" strike="noStrike" cap="none" dirty="0">
                <a:solidFill>
                  <a:schemeClr val="dk2"/>
                </a:solidFill>
                <a:latin typeface="Arial"/>
                <a:ea typeface="Arial"/>
                <a:cs typeface="Arial"/>
                <a:sym typeface="Arial"/>
              </a:rPr>
              <a:t>2 heures</a:t>
            </a:r>
            <a:endParaRPr dirty="0"/>
          </a:p>
          <a:p>
            <a:pPr marL="158750" lvl="0" indent="0" algn="l" rtl="0">
              <a:lnSpc>
                <a:spcPct val="100000"/>
              </a:lnSpc>
              <a:spcBef>
                <a:spcPts val="0"/>
              </a:spcBef>
              <a:spcAft>
                <a:spcPts val="0"/>
              </a:spcAft>
              <a:buSzPts val="1100"/>
              <a:buNone/>
            </a:pPr>
            <a:endParaRPr sz="1100" b="0" i="0" u="none" strike="noStrike" cap="none" dirty="0">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fr-FR" sz="1100" b="1" i="0" u="none" strike="noStrike" cap="none" dirty="0">
                <a:solidFill>
                  <a:schemeClr val="dk2"/>
                </a:solidFill>
                <a:latin typeface="Arial"/>
                <a:ea typeface="Arial"/>
                <a:cs typeface="Arial"/>
                <a:sym typeface="Arial"/>
              </a:rPr>
              <a:t>QUESTIONS ESSENTIELLES </a:t>
            </a:r>
            <a:endParaRPr b="0" dirty="0">
              <a:solidFill>
                <a:schemeClr val="dk2"/>
              </a:solidFill>
            </a:endParaRPr>
          </a:p>
          <a:p>
            <a:pPr marL="457200" lvl="0" indent="-298450" algn="l" rtl="0">
              <a:lnSpc>
                <a:spcPct val="100000"/>
              </a:lnSpc>
              <a:spcBef>
                <a:spcPts val="0"/>
              </a:spcBef>
              <a:spcAft>
                <a:spcPts val="0"/>
              </a:spcAft>
              <a:buSzPts val="1100"/>
              <a:buChar char="●"/>
            </a:pPr>
            <a:r>
              <a:rPr lang="fr-FR" sz="1100" b="0" i="0" u="none" strike="noStrike" cap="none" dirty="0">
                <a:solidFill>
                  <a:schemeClr val="dk2"/>
                </a:solidFill>
                <a:latin typeface="Arial"/>
                <a:ea typeface="Arial"/>
                <a:cs typeface="Arial"/>
                <a:sym typeface="Arial"/>
              </a:rPr>
              <a:t>Selon vous, quels sont les algorithmes qui façonnent votre vie ? </a:t>
            </a:r>
            <a:endParaRPr dirty="0"/>
          </a:p>
          <a:p>
            <a:pPr marL="457200" lvl="0" indent="-298450" algn="l" rtl="0">
              <a:lnSpc>
                <a:spcPct val="100000"/>
              </a:lnSpc>
              <a:spcBef>
                <a:spcPts val="0"/>
              </a:spcBef>
              <a:spcAft>
                <a:spcPts val="0"/>
              </a:spcAft>
              <a:buSzPts val="1100"/>
              <a:buChar char="●"/>
            </a:pPr>
            <a:r>
              <a:rPr lang="fr-FR" sz="1100" b="0" i="0" u="none" strike="noStrike" cap="none" dirty="0">
                <a:solidFill>
                  <a:schemeClr val="dk2"/>
                </a:solidFill>
                <a:latin typeface="Arial"/>
                <a:ea typeface="Arial"/>
                <a:cs typeface="Arial"/>
                <a:sym typeface="Arial"/>
              </a:rPr>
              <a:t>Y </a:t>
            </a:r>
            <a:r>
              <a:rPr lang="fr-FR" sz="1100" b="0" i="0" u="none" strike="noStrike" cap="none" dirty="0" err="1">
                <a:solidFill>
                  <a:schemeClr val="dk2"/>
                </a:solidFill>
                <a:latin typeface="Arial"/>
                <a:ea typeface="Arial"/>
                <a:cs typeface="Arial"/>
                <a:sym typeface="Arial"/>
              </a:rPr>
              <a:t>a-t-il</a:t>
            </a:r>
            <a:r>
              <a:rPr lang="fr-FR" sz="1100" b="0" i="0" u="none" strike="noStrike" cap="none" dirty="0">
                <a:solidFill>
                  <a:schemeClr val="dk2"/>
                </a:solidFill>
                <a:latin typeface="Arial"/>
                <a:ea typeface="Arial"/>
                <a:cs typeface="Arial"/>
                <a:sym typeface="Arial"/>
              </a:rPr>
              <a:t> des algorithmes qui vous affectent plus que d’autres, et si oui, pourquoi ? </a:t>
            </a:r>
            <a:endParaRPr dirty="0"/>
          </a:p>
          <a:p>
            <a:pPr marL="158750" lvl="0" indent="0" algn="l" rtl="0">
              <a:lnSpc>
                <a:spcPct val="100000"/>
              </a:lnSpc>
              <a:spcBef>
                <a:spcPts val="0"/>
              </a:spcBef>
              <a:spcAft>
                <a:spcPts val="0"/>
              </a:spcAft>
              <a:buSzPts val="1100"/>
              <a:buNone/>
            </a:pPr>
            <a:br>
              <a:rPr lang="en-SG" b="0" dirty="0">
                <a:solidFill>
                  <a:schemeClr val="dk2"/>
                </a:solidFill>
              </a:rPr>
            </a:br>
            <a:r>
              <a:rPr lang="fr-FR" sz="1100" b="1" i="0" u="none" strike="noStrike" cap="none" dirty="0">
                <a:solidFill>
                  <a:schemeClr val="dk2"/>
                </a:solidFill>
                <a:latin typeface="Arial"/>
                <a:ea typeface="Arial"/>
                <a:cs typeface="Arial"/>
                <a:sym typeface="Arial"/>
              </a:rPr>
              <a:t>MATÉRIEL </a:t>
            </a:r>
            <a:endParaRPr b="0" dirty="0">
              <a:solidFill>
                <a:schemeClr val="dk2"/>
              </a:solidFill>
            </a:endParaRPr>
          </a:p>
          <a:p>
            <a:r>
              <a:rPr lang="fr-FR" sz="1100" b="0" i="0" u="none" strike="noStrike" cap="none" dirty="0">
                <a:solidFill>
                  <a:schemeClr val="dk2"/>
                </a:solidFill>
                <a:latin typeface="Arial"/>
                <a:ea typeface="Arial"/>
                <a:cs typeface="Arial"/>
                <a:sym typeface="Arial"/>
              </a:rPr>
              <a:t>Document </a:t>
            </a:r>
            <a:r>
              <a:rPr lang="fr-FR" dirty="0">
                <a:solidFill>
                  <a:schemeClr val="dk2"/>
                </a:solidFill>
              </a:rPr>
              <a:t>« Qu'est-ce qu'un algorithme ? »</a:t>
            </a:r>
            <a:endParaRPr dirty="0"/>
          </a:p>
          <a:p>
            <a:pPr marL="457200" lvl="0" indent="-298450" algn="l" rtl="0">
              <a:lnSpc>
                <a:spcPct val="100000"/>
              </a:lnSpc>
              <a:spcBef>
                <a:spcPts val="0"/>
              </a:spcBef>
              <a:spcAft>
                <a:spcPts val="0"/>
              </a:spcAft>
              <a:buSzPts val="1100"/>
              <a:buChar char="●"/>
            </a:pPr>
            <a:r>
              <a:rPr lang="fr-FR" sz="1100" b="0" i="0" u="none" strike="noStrike" cap="none" dirty="0">
                <a:solidFill>
                  <a:schemeClr val="dk2"/>
                </a:solidFill>
                <a:latin typeface="Arial"/>
                <a:ea typeface="Arial"/>
                <a:cs typeface="Arial"/>
                <a:sym typeface="Arial"/>
              </a:rPr>
              <a:t>Document avec la recette (un exemplaire pour l’enseignant(e) et un autre pour les participant(e)s) </a:t>
            </a:r>
            <a:endParaRPr dirty="0"/>
          </a:p>
          <a:p>
            <a:pPr marL="457200" lvl="0" indent="-298450" algn="l" rtl="0">
              <a:lnSpc>
                <a:spcPct val="100000"/>
              </a:lnSpc>
              <a:spcBef>
                <a:spcPts val="0"/>
              </a:spcBef>
              <a:spcAft>
                <a:spcPts val="0"/>
              </a:spcAft>
              <a:buSzPts val="1100"/>
              <a:buChar char="●"/>
            </a:pPr>
            <a:r>
              <a:rPr lang="fr-FR" sz="1100" b="0" i="0" u="none" strike="noStrike" cap="none" dirty="0">
                <a:solidFill>
                  <a:schemeClr val="dk2"/>
                </a:solidFill>
                <a:latin typeface="Arial"/>
                <a:ea typeface="Arial"/>
                <a:cs typeface="Arial"/>
                <a:sym typeface="Arial"/>
              </a:rPr>
              <a:t>Document « Algorithmes en prime time » (un exemplaire pour l’enseignant(e) et un autre pour les participant(e)s) </a:t>
            </a:r>
            <a:endParaRPr dirty="0"/>
          </a:p>
          <a:p>
            <a:pPr marL="457200" lvl="0" indent="-298450" algn="l" rtl="0">
              <a:lnSpc>
                <a:spcPct val="100000"/>
              </a:lnSpc>
              <a:spcBef>
                <a:spcPts val="0"/>
              </a:spcBef>
              <a:spcAft>
                <a:spcPts val="0"/>
              </a:spcAft>
              <a:buSzPts val="1100"/>
              <a:buChar char="●"/>
            </a:pPr>
            <a:r>
              <a:rPr lang="fr-FR" sz="1100" b="0" i="0" u="none" strike="noStrike" cap="none" dirty="0">
                <a:solidFill>
                  <a:schemeClr val="dk2"/>
                </a:solidFill>
                <a:latin typeface="Arial"/>
                <a:ea typeface="Arial"/>
                <a:cs typeface="Arial"/>
                <a:sym typeface="Arial"/>
              </a:rPr>
              <a:t>Projecteur et écran de projection</a:t>
            </a:r>
            <a:endParaRPr dirty="0"/>
          </a:p>
          <a:p>
            <a:pPr marL="457200" lvl="0" indent="-298450" algn="l" rtl="0">
              <a:lnSpc>
                <a:spcPct val="100000"/>
              </a:lnSpc>
              <a:spcBef>
                <a:spcPts val="0"/>
              </a:spcBef>
              <a:spcAft>
                <a:spcPts val="0"/>
              </a:spcAft>
              <a:buSzPts val="1100"/>
              <a:buChar char="●"/>
            </a:pPr>
            <a:r>
              <a:rPr lang="fr-FR" sz="1100" b="0" i="0" u="none" strike="noStrike" cap="none" dirty="0">
                <a:solidFill>
                  <a:schemeClr val="dk2"/>
                </a:solidFill>
                <a:latin typeface="Arial"/>
                <a:ea typeface="Arial"/>
                <a:cs typeface="Arial"/>
                <a:sym typeface="Arial"/>
              </a:rPr>
              <a:t>Paper-</a:t>
            </a:r>
            <a:r>
              <a:rPr lang="fr-FR" sz="1100" b="0" i="0" u="none" strike="noStrike" cap="none" dirty="0" err="1">
                <a:solidFill>
                  <a:schemeClr val="dk2"/>
                </a:solidFill>
                <a:latin typeface="Arial"/>
                <a:ea typeface="Arial"/>
                <a:cs typeface="Arial"/>
                <a:sym typeface="Arial"/>
              </a:rPr>
              <a:t>board</a:t>
            </a:r>
            <a:r>
              <a:rPr lang="fr-FR" sz="1100" b="0" i="0" u="none" strike="noStrike" cap="none" dirty="0">
                <a:solidFill>
                  <a:schemeClr val="dk2"/>
                </a:solidFill>
                <a:latin typeface="Arial"/>
                <a:ea typeface="Arial"/>
                <a:cs typeface="Arial"/>
                <a:sym typeface="Arial"/>
              </a:rPr>
              <a:t> ou affiche (si un tableau n’est pas disponible) </a:t>
            </a:r>
            <a:endParaRPr dirty="0"/>
          </a:p>
          <a:p>
            <a:pPr marL="457200" lvl="0" indent="-298450" algn="l" rtl="0">
              <a:lnSpc>
                <a:spcPct val="100000"/>
              </a:lnSpc>
              <a:spcBef>
                <a:spcPts val="0"/>
              </a:spcBef>
              <a:spcAft>
                <a:spcPts val="0"/>
              </a:spcAft>
              <a:buSzPts val="1100"/>
              <a:buChar char="●"/>
            </a:pPr>
            <a:r>
              <a:rPr lang="fr-FR" sz="1100" b="0" i="0" u="none" strike="noStrike" cap="none" dirty="0">
                <a:solidFill>
                  <a:schemeClr val="dk2"/>
                </a:solidFill>
                <a:latin typeface="Arial"/>
                <a:ea typeface="Arial"/>
                <a:cs typeface="Arial"/>
                <a:sym typeface="Arial"/>
              </a:rPr>
              <a:t>Marqueur </a:t>
            </a:r>
            <a:endParaRPr dirty="0"/>
          </a:p>
          <a:p>
            <a:pPr marL="457200" lvl="0" indent="-298450" algn="l" rtl="0">
              <a:lnSpc>
                <a:spcPct val="100000"/>
              </a:lnSpc>
              <a:spcBef>
                <a:spcPts val="0"/>
              </a:spcBef>
              <a:spcAft>
                <a:spcPts val="0"/>
              </a:spcAft>
              <a:buSzPts val="1100"/>
              <a:buChar char="●"/>
            </a:pPr>
            <a:r>
              <a:rPr lang="fr-FR" sz="1100" b="0" i="0" u="none" strike="noStrike" cap="none" dirty="0">
                <a:solidFill>
                  <a:schemeClr val="dk2"/>
                </a:solidFill>
                <a:latin typeface="Arial"/>
                <a:ea typeface="Arial"/>
                <a:cs typeface="Arial"/>
                <a:sym typeface="Arial"/>
              </a:rPr>
              <a:t>8 grands gobelets en carton blancs sur lesquels sont dessinés au marqueur noir les chiffres suivants (un chiffre par gobelet) : 5, 23, 28, 37, 64, 98, 110 et 125. (Les chiffres doivent être dessinés a) des deux côtés du gobelet, de sorte que l’enseignant(e) puisse voir un côté et les participant(e)s l’autre et b) de sorte que les participant(e)s dans la salle puissent voir les chiffres). </a:t>
            </a:r>
            <a:endParaRPr dirty="0"/>
          </a:p>
          <a:p>
            <a:pPr marL="457200" lvl="0" indent="-298450" algn="l" rtl="0">
              <a:lnSpc>
                <a:spcPct val="100000"/>
              </a:lnSpc>
              <a:spcBef>
                <a:spcPts val="0"/>
              </a:spcBef>
              <a:spcAft>
                <a:spcPts val="0"/>
              </a:spcAft>
              <a:buSzPts val="1100"/>
              <a:buChar char="●"/>
            </a:pPr>
            <a:r>
              <a:rPr lang="fr-FR" sz="1100" b="0" i="0" u="none" strike="noStrike" cap="none" dirty="0">
                <a:solidFill>
                  <a:schemeClr val="dk2"/>
                </a:solidFill>
                <a:latin typeface="Arial"/>
                <a:ea typeface="Arial"/>
                <a:cs typeface="Arial"/>
                <a:sym typeface="Arial"/>
              </a:rPr>
              <a:t>Une table (pour pouvoir poser les huit gobelets) </a:t>
            </a:r>
            <a:endParaRPr dirty="0"/>
          </a:p>
          <a:p>
            <a:pPr marL="457200" lvl="0" indent="-298450" algn="l" rtl="0">
              <a:lnSpc>
                <a:spcPct val="100000"/>
              </a:lnSpc>
              <a:spcBef>
                <a:spcPts val="0"/>
              </a:spcBef>
              <a:spcAft>
                <a:spcPts val="0"/>
              </a:spcAft>
              <a:buSzPts val="1100"/>
              <a:buChar char="●"/>
            </a:pPr>
            <a:r>
              <a:rPr lang="fr-FR" sz="1100" b="0" i="0" u="none" strike="noStrike" cap="none" dirty="0">
                <a:solidFill>
                  <a:schemeClr val="dk2"/>
                </a:solidFill>
                <a:latin typeface="Arial"/>
                <a:ea typeface="Arial"/>
                <a:cs typeface="Arial"/>
                <a:sym typeface="Arial"/>
              </a:rPr>
              <a:t>Papier </a:t>
            </a:r>
            <a:endParaRPr dirty="0"/>
          </a:p>
          <a:p>
            <a:pPr marL="457200" lvl="0" indent="-298450" algn="l" rtl="0">
              <a:lnSpc>
                <a:spcPct val="100000"/>
              </a:lnSpc>
              <a:spcBef>
                <a:spcPts val="0"/>
              </a:spcBef>
              <a:spcAft>
                <a:spcPts val="0"/>
              </a:spcAft>
              <a:buSzPts val="1100"/>
              <a:buChar char="●"/>
            </a:pPr>
            <a:r>
              <a:rPr lang="fr-FR" sz="1100" b="0" i="0" u="none" strike="noStrike" cap="none" dirty="0">
                <a:solidFill>
                  <a:schemeClr val="dk2"/>
                </a:solidFill>
                <a:latin typeface="Arial"/>
                <a:ea typeface="Arial"/>
                <a:cs typeface="Arial"/>
                <a:sym typeface="Arial"/>
              </a:rPr>
              <a:t>Stylos ou crayons </a:t>
            </a:r>
            <a:endParaRPr dirty="0"/>
          </a:p>
          <a:p>
            <a:pPr marL="457200" lvl="0" indent="-298450" algn="l" rtl="0">
              <a:lnSpc>
                <a:spcPct val="100000"/>
              </a:lnSpc>
              <a:spcBef>
                <a:spcPts val="0"/>
              </a:spcBef>
              <a:spcAft>
                <a:spcPts val="0"/>
              </a:spcAft>
              <a:buSzPts val="1100"/>
              <a:buChar char="●"/>
            </a:pPr>
            <a:r>
              <a:rPr lang="fr-FR" sz="1100" b="0" i="0" u="none" strike="noStrike" cap="none" dirty="0">
                <a:solidFill>
                  <a:schemeClr val="dk2"/>
                </a:solidFill>
                <a:latin typeface="Arial"/>
                <a:ea typeface="Arial"/>
                <a:cs typeface="Arial"/>
                <a:sym typeface="Arial"/>
              </a:rPr>
              <a:t>Image imprimée de la statue de Muhammad ibn </a:t>
            </a:r>
            <a:r>
              <a:rPr lang="fr-FR" sz="1100" b="0" i="0" u="none" strike="noStrike" cap="none" dirty="0" err="1">
                <a:solidFill>
                  <a:schemeClr val="dk2"/>
                </a:solidFill>
                <a:latin typeface="Arial"/>
                <a:ea typeface="Arial"/>
                <a:cs typeface="Arial"/>
                <a:sym typeface="Arial"/>
              </a:rPr>
              <a:t>Mūsā</a:t>
            </a:r>
            <a:r>
              <a:rPr lang="fr-FR" sz="1100" b="0" i="0" u="none" strike="noStrike" cap="none" dirty="0">
                <a:solidFill>
                  <a:schemeClr val="dk2"/>
                </a:solidFill>
                <a:latin typeface="Arial"/>
                <a:ea typeface="Arial"/>
                <a:cs typeface="Arial"/>
                <a:sym typeface="Arial"/>
              </a:rPr>
              <a:t> al-</a:t>
            </a:r>
            <a:r>
              <a:rPr lang="fr-FR" sz="1100" b="0" i="0" u="none" strike="noStrike" cap="none" dirty="0" err="1">
                <a:solidFill>
                  <a:schemeClr val="dk2"/>
                </a:solidFill>
                <a:latin typeface="Arial"/>
                <a:ea typeface="Arial"/>
                <a:cs typeface="Arial"/>
                <a:sym typeface="Arial"/>
              </a:rPr>
              <a:t>Khwārizmī</a:t>
            </a:r>
            <a:r>
              <a:rPr lang="fr-FR" sz="1100" b="0" i="0" u="none" strike="noStrike" cap="none" dirty="0">
                <a:solidFill>
                  <a:schemeClr val="dk2"/>
                </a:solidFill>
                <a:latin typeface="Arial"/>
                <a:ea typeface="Arial"/>
                <a:cs typeface="Arial"/>
                <a:sym typeface="Arial"/>
              </a:rPr>
              <a:t> </a:t>
            </a:r>
            <a:endParaRPr dirty="0"/>
          </a:p>
          <a:p>
            <a:pPr marL="457200" lvl="0" indent="-298450" algn="l" rtl="0">
              <a:lnSpc>
                <a:spcPct val="100000"/>
              </a:lnSpc>
              <a:spcBef>
                <a:spcPts val="0"/>
              </a:spcBef>
              <a:spcAft>
                <a:spcPts val="0"/>
              </a:spcAft>
              <a:buSzPts val="1100"/>
              <a:buChar char="●"/>
            </a:pPr>
            <a:r>
              <a:rPr lang="fr-FR" sz="1100" b="0" i="0" u="none" strike="noStrike" cap="none" dirty="0">
                <a:solidFill>
                  <a:schemeClr val="dk2"/>
                </a:solidFill>
                <a:latin typeface="Arial"/>
                <a:ea typeface="Arial"/>
                <a:cs typeface="Arial"/>
                <a:sym typeface="Arial"/>
              </a:rPr>
              <a:t>Impression des « 7 images du tri à bulles » </a:t>
            </a:r>
            <a:endParaRPr dirty="0"/>
          </a:p>
          <a:p>
            <a:pPr marL="457200" lvl="0" indent="-298450" algn="l" rtl="0">
              <a:lnSpc>
                <a:spcPct val="100000"/>
              </a:lnSpc>
              <a:spcBef>
                <a:spcPts val="0"/>
              </a:spcBef>
              <a:spcAft>
                <a:spcPts val="0"/>
              </a:spcAft>
              <a:buSzPts val="1100"/>
              <a:buChar char="●"/>
            </a:pPr>
            <a:r>
              <a:rPr lang="fr-FR" sz="1100" b="0" i="0" u="none" strike="noStrike" cap="none" dirty="0">
                <a:solidFill>
                  <a:schemeClr val="dk2"/>
                </a:solidFill>
                <a:latin typeface="Arial"/>
                <a:ea typeface="Arial"/>
                <a:cs typeface="Arial"/>
                <a:sym typeface="Arial"/>
              </a:rPr>
              <a:t>Impression des « diagrammes de tri fusion - Première étape : Diviser et Deuxième étape : Régner » </a:t>
            </a:r>
            <a:endParaRPr dirty="0"/>
          </a:p>
          <a:p>
            <a:pPr marL="158750" lvl="0" indent="0" algn="l" rtl="0">
              <a:lnSpc>
                <a:spcPct val="100000"/>
              </a:lnSpc>
              <a:spcBef>
                <a:spcPts val="0"/>
              </a:spcBef>
              <a:spcAft>
                <a:spcPts val="0"/>
              </a:spcAft>
              <a:buSzPts val="1100"/>
              <a:buNone/>
            </a:pPr>
            <a:br>
              <a:rPr lang="en-SG" b="0" dirty="0">
                <a:solidFill>
                  <a:schemeClr val="dk2"/>
                </a:solidFill>
              </a:rPr>
            </a:br>
            <a:r>
              <a:rPr lang="fr-FR" sz="1100" b="1" i="0" u="none" strike="noStrike" cap="none" dirty="0">
                <a:solidFill>
                  <a:schemeClr val="dk2"/>
                </a:solidFill>
                <a:latin typeface="Arial"/>
                <a:ea typeface="Arial"/>
                <a:cs typeface="Arial"/>
                <a:sym typeface="Arial"/>
              </a:rPr>
              <a:t>PRÉPARATION </a:t>
            </a:r>
            <a:endParaRPr b="0" dirty="0">
              <a:solidFill>
                <a:schemeClr val="dk2"/>
              </a:solidFill>
            </a:endParaRPr>
          </a:p>
          <a:p>
            <a:pPr marL="457200" lvl="0" indent="-298450" algn="l" rtl="0">
              <a:lnSpc>
                <a:spcPct val="100000"/>
              </a:lnSpc>
              <a:spcBef>
                <a:spcPts val="0"/>
              </a:spcBef>
              <a:spcAft>
                <a:spcPts val="0"/>
              </a:spcAft>
              <a:buSzPts val="1100"/>
              <a:buChar char="●"/>
            </a:pPr>
            <a:r>
              <a:rPr lang="fr-FR" sz="1100" b="0" i="0" u="none" strike="noStrike" cap="none" dirty="0">
                <a:solidFill>
                  <a:schemeClr val="dk2"/>
                </a:solidFill>
                <a:latin typeface="Arial"/>
                <a:ea typeface="Arial"/>
                <a:cs typeface="Arial"/>
                <a:sym typeface="Arial"/>
              </a:rPr>
              <a:t>Imprimez les documents, les images et les diagrammes.</a:t>
            </a:r>
            <a:endParaRPr dirty="0"/>
          </a:p>
          <a:p>
            <a:pPr marL="457200" lvl="0" indent="-298450" algn="l" rtl="0">
              <a:lnSpc>
                <a:spcPct val="100000"/>
              </a:lnSpc>
              <a:spcBef>
                <a:spcPts val="0"/>
              </a:spcBef>
              <a:spcAft>
                <a:spcPts val="0"/>
              </a:spcAft>
              <a:buSzPts val="1100"/>
              <a:buChar char="●"/>
            </a:pPr>
            <a:r>
              <a:rPr lang="fr-FR" sz="1100" b="0" i="0" u="none" strike="noStrike" cap="none" dirty="0">
                <a:solidFill>
                  <a:schemeClr val="dk2"/>
                </a:solidFill>
                <a:latin typeface="Arial"/>
                <a:ea typeface="Arial"/>
                <a:cs typeface="Arial"/>
                <a:sym typeface="Arial"/>
              </a:rPr>
              <a:t>Achetez des gobelets et numérotez-les comme indiqué.</a:t>
            </a:r>
            <a:endParaRPr dirty="0"/>
          </a:p>
          <a:p>
            <a:pPr marL="457200" lvl="0" indent="-298450" algn="l" rtl="0">
              <a:lnSpc>
                <a:spcPct val="100000"/>
              </a:lnSpc>
              <a:spcBef>
                <a:spcPts val="0"/>
              </a:spcBef>
              <a:spcAft>
                <a:spcPts val="0"/>
              </a:spcAft>
              <a:buSzPts val="1100"/>
              <a:buChar char="●"/>
            </a:pPr>
            <a:r>
              <a:rPr lang="fr-FR" sz="1100" b="0" i="0" u="none" strike="noStrike" cap="none" dirty="0">
                <a:solidFill>
                  <a:schemeClr val="dk2"/>
                </a:solidFill>
                <a:latin typeface="Arial"/>
                <a:ea typeface="Arial"/>
                <a:cs typeface="Arial"/>
                <a:sym typeface="Arial"/>
              </a:rPr>
              <a:t>Les élèves auront besoin d’un accès à Internet pour cette leçon.</a:t>
            </a:r>
            <a:endParaRPr dirty="0"/>
          </a:p>
          <a:p>
            <a:pPr marL="457200" marR="0" lvl="0" indent="-298450" algn="l" rtl="0">
              <a:lnSpc>
                <a:spcPct val="100000"/>
              </a:lnSpc>
              <a:spcBef>
                <a:spcPts val="0"/>
              </a:spcBef>
              <a:spcAft>
                <a:spcPts val="0"/>
              </a:spcAft>
              <a:buClr>
                <a:srgbClr val="000000"/>
              </a:buClr>
              <a:buSzPts val="1100"/>
              <a:buFont typeface="Arial"/>
              <a:buChar char="●"/>
            </a:pPr>
            <a:r>
              <a:rPr lang="fr-FR" sz="1100" b="0" i="0" u="none" strike="noStrike" cap="none" dirty="0">
                <a:solidFill>
                  <a:srgbClr val="000000"/>
                </a:solidFill>
                <a:latin typeface="Arial"/>
                <a:ea typeface="Arial"/>
                <a:cs typeface="Arial"/>
                <a:sym typeface="Arial"/>
              </a:rPr>
              <a:t>Il existe plusieurs possibilités d’adapter le contenu à l’expérience de vos élèves et au contexte local. Ces opportunités sont indiquées comme « Note à l’enseignant(e) ». Nous vous suggérons de lire la leçon à l’avance et de préparer les exemples avant le début de la leçon.</a:t>
            </a:r>
            <a:endParaRPr sz="1100" b="0" i="0" u="none" strike="noStrike" cap="none" dirty="0">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br>
              <a:rPr lang="en-SG" b="0" dirty="0">
                <a:solidFill>
                  <a:schemeClr val="dk2"/>
                </a:solidFill>
              </a:rPr>
            </a:br>
            <a:r>
              <a:rPr lang="fr-FR" b="1" i="1" dirty="0">
                <a:solidFill>
                  <a:schemeClr val="dk2"/>
                </a:solidFill>
              </a:rPr>
              <a:t>FACULTATIF : </a:t>
            </a:r>
            <a:r>
              <a:rPr lang="fr-FR" sz="1100" b="1" i="0" u="none" strike="noStrike" cap="none" dirty="0">
                <a:solidFill>
                  <a:schemeClr val="dk2"/>
                </a:solidFill>
                <a:latin typeface="Arial"/>
                <a:ea typeface="Arial"/>
                <a:cs typeface="Arial"/>
                <a:sym typeface="Arial"/>
              </a:rPr>
              <a:t>COMPÉTENCE DIGCITCOMMIT D’ISTE</a:t>
            </a:r>
            <a:endParaRPr b="0" dirty="0">
              <a:solidFill>
                <a:schemeClr val="dk2"/>
              </a:solidFill>
            </a:endParaRPr>
          </a:p>
          <a:p>
            <a:pPr marL="457200" lvl="0" indent="-298450" algn="l" rtl="0">
              <a:lnSpc>
                <a:spcPct val="100000"/>
              </a:lnSpc>
              <a:spcBef>
                <a:spcPts val="0"/>
              </a:spcBef>
              <a:spcAft>
                <a:spcPts val="0"/>
              </a:spcAft>
              <a:buSzPts val="1100"/>
              <a:buChar char="●"/>
            </a:pPr>
            <a:r>
              <a:rPr lang="fr-FR" sz="1100" b="0" i="0" u="none" strike="noStrike" cap="none" dirty="0">
                <a:solidFill>
                  <a:schemeClr val="dk2"/>
                </a:solidFill>
                <a:latin typeface="Arial"/>
                <a:ea typeface="Arial"/>
                <a:cs typeface="Arial"/>
                <a:sym typeface="Arial"/>
              </a:rPr>
              <a:t>INFORMÉ : J’évalue l’exactitude, la pertinence et la validité des contenus numériques et des médias sociaux.</a:t>
            </a:r>
            <a:endParaRPr dirty="0"/>
          </a:p>
        </p:txBody>
      </p:sp>
      <p:sp>
        <p:nvSpPr>
          <p:cNvPr id="493" name="Google Shape;493;p150: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p1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fr-FR" sz="1100" b="1" i="0" u="sng" strike="noStrike" cap="none" dirty="0">
                <a:solidFill>
                  <a:schemeClr val="dk2"/>
                </a:solidFill>
                <a:latin typeface="Arial"/>
                <a:ea typeface="Arial"/>
                <a:cs typeface="Arial"/>
                <a:sym typeface="Arial"/>
              </a:rPr>
              <a:t>Notes de l’intervenant(e) :</a:t>
            </a:r>
            <a:endParaRPr b="0" dirty="0">
              <a:solidFill>
                <a:schemeClr val="dk2"/>
              </a:solidFill>
            </a:endParaRPr>
          </a:p>
          <a:p>
            <a:pPr marL="158750" lvl="0" indent="0" algn="l" rtl="0">
              <a:lnSpc>
                <a:spcPct val="100000"/>
              </a:lnSpc>
              <a:spcBef>
                <a:spcPts val="0"/>
              </a:spcBef>
              <a:spcAft>
                <a:spcPts val="0"/>
              </a:spcAft>
              <a:buSzPts val="1100"/>
              <a:buNone/>
            </a:pPr>
            <a:br>
              <a:rPr lang="en-SG" b="0" dirty="0">
                <a:solidFill>
                  <a:schemeClr val="dk2"/>
                </a:solidFill>
              </a:rPr>
            </a:br>
            <a:r>
              <a:rPr lang="fr-FR" sz="1100" b="1" i="0" u="none" strike="noStrike" cap="none" dirty="0">
                <a:solidFill>
                  <a:schemeClr val="dk2"/>
                </a:solidFill>
                <a:latin typeface="Arial"/>
                <a:ea typeface="Arial"/>
                <a:cs typeface="Arial"/>
                <a:sym typeface="Arial"/>
              </a:rPr>
              <a:t>Bases de l’algorithme</a:t>
            </a:r>
            <a:endParaRPr dirty="0"/>
          </a:p>
          <a:p>
            <a:pPr marL="158750" lvl="0" indent="0" algn="l" rtl="0">
              <a:lnSpc>
                <a:spcPct val="100000"/>
              </a:lnSpc>
              <a:spcBef>
                <a:spcPts val="0"/>
              </a:spcBef>
              <a:spcAft>
                <a:spcPts val="0"/>
              </a:spcAft>
              <a:buSzPts val="1100"/>
              <a:buNone/>
            </a:pPr>
            <a:endParaRPr sz="1100" b="1" i="0" u="none" strike="noStrike" cap="none" dirty="0">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fr-FR" sz="1100" b="1" i="0" u="none" strike="noStrike" cap="none" dirty="0">
                <a:solidFill>
                  <a:schemeClr val="dk2"/>
                </a:solidFill>
                <a:latin typeface="Arial"/>
                <a:ea typeface="Arial"/>
                <a:cs typeface="Arial"/>
                <a:sym typeface="Arial"/>
              </a:rPr>
              <a:t>DITES À VOS ÉTUDIANT(E)S</a:t>
            </a:r>
            <a:endParaRPr b="0" dirty="0">
              <a:solidFill>
                <a:schemeClr val="dk2"/>
              </a:solidFill>
            </a:endParaRPr>
          </a:p>
          <a:p>
            <a:pPr marL="158750" lvl="0" indent="0" algn="l" rtl="0">
              <a:lnSpc>
                <a:spcPct val="100000"/>
              </a:lnSpc>
              <a:spcBef>
                <a:spcPts val="0"/>
              </a:spcBef>
              <a:spcAft>
                <a:spcPts val="0"/>
              </a:spcAft>
              <a:buSzPts val="1100"/>
              <a:buNone/>
            </a:pPr>
            <a:r>
              <a:rPr lang="fr-FR" sz="1100" b="0" i="0" u="none" strike="noStrike" cap="none" dirty="0">
                <a:solidFill>
                  <a:schemeClr val="dk2"/>
                </a:solidFill>
                <a:latin typeface="Arial"/>
                <a:ea typeface="Arial"/>
                <a:cs typeface="Arial"/>
                <a:sym typeface="Arial"/>
              </a:rPr>
              <a:t>Vous êtes-vous déjà demandé comment votre restaurant préféré fait votre plat favori à la perfection à chaque fois ? Ou comment </a:t>
            </a:r>
            <a:r>
              <a:rPr lang="fr-FR" sz="1100" b="0" i="0" u="none" strike="noStrike" cap="none" dirty="0" err="1">
                <a:solidFill>
                  <a:schemeClr val="dk2"/>
                </a:solidFill>
                <a:latin typeface="Arial"/>
                <a:ea typeface="Arial"/>
                <a:cs typeface="Arial"/>
                <a:sym typeface="Arial"/>
              </a:rPr>
              <a:t>Siri</a:t>
            </a:r>
            <a:r>
              <a:rPr lang="fr-FR" sz="1100" b="0" i="0" u="none" strike="noStrike" cap="none" dirty="0">
                <a:solidFill>
                  <a:schemeClr val="dk2"/>
                </a:solidFill>
                <a:latin typeface="Arial"/>
                <a:ea typeface="Arial"/>
                <a:cs typeface="Arial"/>
                <a:sym typeface="Arial"/>
              </a:rPr>
              <a:t> ou Alexa peuvent répondre à une question que vous posez ? Comment fonctionnent les voitures autonomes ? Croyez-le ou non, tous ces éléments ont une chose en commun : les algorithmes.</a:t>
            </a:r>
            <a:endParaRPr b="0" dirty="0">
              <a:solidFill>
                <a:schemeClr val="dk2"/>
              </a:solidFill>
            </a:endParaRPr>
          </a:p>
          <a:p>
            <a:pPr marL="158750" lvl="0" indent="0" algn="l" rtl="0">
              <a:lnSpc>
                <a:spcPct val="100000"/>
              </a:lnSpc>
              <a:spcBef>
                <a:spcPts val="0"/>
              </a:spcBef>
              <a:spcAft>
                <a:spcPts val="0"/>
              </a:spcAft>
              <a:buSzPts val="1100"/>
              <a:buNone/>
            </a:pPr>
            <a:br>
              <a:rPr lang="en-SG" b="0" dirty="0">
                <a:solidFill>
                  <a:schemeClr val="dk2"/>
                </a:solidFill>
              </a:rPr>
            </a:br>
            <a:r>
              <a:rPr lang="fr-FR" sz="1100" b="0" i="0" u="none" strike="noStrike" cap="none" dirty="0">
                <a:solidFill>
                  <a:schemeClr val="dk2"/>
                </a:solidFill>
                <a:latin typeface="Arial"/>
                <a:ea typeface="Arial"/>
                <a:cs typeface="Arial"/>
                <a:sym typeface="Arial"/>
              </a:rPr>
              <a:t>Un algorithme est un ensemble clairement défini d’instructions étape par étape pour résoudre un problème ou accomplir une tâche.</a:t>
            </a:r>
            <a:endParaRPr b="0" dirty="0">
              <a:solidFill>
                <a:schemeClr val="dk2"/>
              </a:solidFill>
            </a:endParaRPr>
          </a:p>
          <a:p>
            <a:pPr marL="158750" lvl="0" indent="0" algn="l" rtl="0">
              <a:lnSpc>
                <a:spcPct val="100000"/>
              </a:lnSpc>
              <a:spcBef>
                <a:spcPts val="0"/>
              </a:spcBef>
              <a:spcAft>
                <a:spcPts val="0"/>
              </a:spcAft>
              <a:buSzPts val="1100"/>
              <a:buNone/>
            </a:pPr>
            <a:br>
              <a:rPr lang="en-SG" b="0" dirty="0">
                <a:solidFill>
                  <a:schemeClr val="dk2"/>
                </a:solidFill>
              </a:rPr>
            </a:br>
            <a:r>
              <a:rPr lang="fr-FR" sz="1100" b="1" i="0" u="none" strike="noStrike" cap="none" dirty="0">
                <a:solidFill>
                  <a:schemeClr val="dk2"/>
                </a:solidFill>
                <a:latin typeface="Arial"/>
                <a:ea typeface="Arial"/>
                <a:cs typeface="Arial"/>
                <a:sym typeface="Arial"/>
              </a:rPr>
              <a:t>ACTIVITÉ INTERACTIVE EN CLASSE</a:t>
            </a:r>
            <a:endParaRPr b="0" dirty="0">
              <a:solidFill>
                <a:schemeClr val="dk2"/>
              </a:solidFill>
            </a:endParaRPr>
          </a:p>
          <a:p>
            <a:pPr marL="158750" lvl="0" indent="0" algn="l" rtl="0">
              <a:lnSpc>
                <a:spcPct val="100000"/>
              </a:lnSpc>
              <a:spcBef>
                <a:spcPts val="0"/>
              </a:spcBef>
              <a:spcAft>
                <a:spcPts val="0"/>
              </a:spcAft>
              <a:buSzPts val="1100"/>
              <a:buNone/>
            </a:pPr>
            <a:r>
              <a:rPr lang="fr-FR" sz="1100" b="0" i="0" u="none" strike="noStrike" cap="none" dirty="0">
                <a:solidFill>
                  <a:schemeClr val="dk2"/>
                </a:solidFill>
                <a:latin typeface="Arial"/>
                <a:ea typeface="Arial"/>
                <a:cs typeface="Arial"/>
                <a:sym typeface="Arial"/>
              </a:rPr>
              <a:t>Projetez cette définition, le premier point du document « Qu’est-ce qu’un algorithme ? », sur un écran. Distribuez le document « Qu’est-ce qu’un algorithme ? » .</a:t>
            </a:r>
            <a:endParaRPr b="0" dirty="0">
              <a:solidFill>
                <a:schemeClr val="dk2"/>
              </a:solidFill>
            </a:endParaRPr>
          </a:p>
          <a:p>
            <a:pPr marL="158750" lvl="0" indent="0" algn="l" rtl="0">
              <a:lnSpc>
                <a:spcPct val="100000"/>
              </a:lnSpc>
              <a:spcBef>
                <a:spcPts val="0"/>
              </a:spcBef>
              <a:spcAft>
                <a:spcPts val="0"/>
              </a:spcAft>
              <a:buSzPts val="1100"/>
              <a:buNone/>
            </a:pPr>
            <a:br>
              <a:rPr lang="en-SG" b="0" dirty="0">
                <a:solidFill>
                  <a:schemeClr val="dk2"/>
                </a:solidFill>
              </a:rPr>
            </a:br>
            <a:r>
              <a:rPr lang="fr-FR" sz="1100" b="1" i="0" u="none" strike="noStrike" cap="none" dirty="0">
                <a:solidFill>
                  <a:schemeClr val="dk2"/>
                </a:solidFill>
                <a:latin typeface="Arial"/>
                <a:ea typeface="Arial"/>
                <a:cs typeface="Arial"/>
                <a:sym typeface="Arial"/>
              </a:rPr>
              <a:t>DITES À VOS ÉTUDIANT(E)S</a:t>
            </a:r>
            <a:endParaRPr b="0" dirty="0">
              <a:solidFill>
                <a:schemeClr val="dk2"/>
              </a:solidFill>
            </a:endParaRPr>
          </a:p>
          <a:p>
            <a:pPr marL="158750" lvl="0" indent="0" algn="l" rtl="0">
              <a:lnSpc>
                <a:spcPct val="100000"/>
              </a:lnSpc>
              <a:spcBef>
                <a:spcPts val="0"/>
              </a:spcBef>
              <a:spcAft>
                <a:spcPts val="0"/>
              </a:spcAft>
              <a:buSzPts val="1100"/>
              <a:buNone/>
            </a:pPr>
            <a:r>
              <a:rPr lang="fr-FR" sz="1100" b="0" i="0" u="none" strike="noStrike" cap="none" dirty="0">
                <a:solidFill>
                  <a:schemeClr val="dk2"/>
                </a:solidFill>
                <a:latin typeface="Arial"/>
                <a:ea typeface="Arial"/>
                <a:cs typeface="Arial"/>
                <a:sym typeface="Arial"/>
              </a:rPr>
              <a:t>Les algorithmes se présentent sous la forme de mots, de programmes informatiques ou de codes, voire de recettes. Certains algorithmes consistent en de simples tâches, instructions ou processus que vous utilisez dans votre vie quotidienne.</a:t>
            </a:r>
            <a:endParaRPr dirty="0"/>
          </a:p>
          <a:p>
            <a:pPr marL="158750" lvl="0" indent="0" algn="l" rtl="0">
              <a:lnSpc>
                <a:spcPct val="100000"/>
              </a:lnSpc>
              <a:spcBef>
                <a:spcPts val="0"/>
              </a:spcBef>
              <a:spcAft>
                <a:spcPts val="0"/>
              </a:spcAft>
              <a:buSzPts val="1100"/>
              <a:buNone/>
            </a:pPr>
            <a:endParaRPr b="0" dirty="0">
              <a:solidFill>
                <a:schemeClr val="dk2"/>
              </a:solidFill>
            </a:endParaRPr>
          </a:p>
          <a:p>
            <a:pPr marL="158750" lvl="0" indent="0" algn="l" rtl="0">
              <a:lnSpc>
                <a:spcPct val="100000"/>
              </a:lnSpc>
              <a:spcBef>
                <a:spcPts val="0"/>
              </a:spcBef>
              <a:spcAft>
                <a:spcPts val="0"/>
              </a:spcAft>
              <a:buSzPts val="1100"/>
              <a:buNone/>
            </a:pPr>
            <a:r>
              <a:rPr lang="fr-FR" sz="1100" b="0" i="0" u="none" strike="noStrike" cap="none" dirty="0">
                <a:solidFill>
                  <a:schemeClr val="dk2"/>
                </a:solidFill>
                <a:latin typeface="Arial"/>
                <a:ea typeface="Arial"/>
                <a:cs typeface="Arial"/>
                <a:sym typeface="Arial"/>
              </a:rPr>
              <a:t>Par exemple, pour vous réveiller le matin, vous pouvez sortir du lit, aller dans la salle de bains et ouvrir le robinet d’eau froide, le laisser couler pendant 30 secondes, vous asperger le visage d’eau trois fois et vous sécher avec une serviette.</a:t>
            </a:r>
            <a:endParaRPr b="0" dirty="0">
              <a:solidFill>
                <a:schemeClr val="dk2"/>
              </a:solidFill>
            </a:endParaRPr>
          </a:p>
          <a:p>
            <a:pPr marL="158750" lvl="0" indent="0" algn="l" rtl="0">
              <a:lnSpc>
                <a:spcPct val="100000"/>
              </a:lnSpc>
              <a:spcBef>
                <a:spcPts val="0"/>
              </a:spcBef>
              <a:spcAft>
                <a:spcPts val="0"/>
              </a:spcAft>
              <a:buSzPts val="1100"/>
              <a:buNone/>
            </a:pPr>
            <a:br>
              <a:rPr lang="en-SG" b="0" dirty="0">
                <a:solidFill>
                  <a:schemeClr val="dk2"/>
                </a:solidFill>
              </a:rPr>
            </a:br>
            <a:r>
              <a:rPr lang="fr-FR" sz="1100" b="0" i="0" u="none" strike="noStrike" cap="none" dirty="0">
                <a:solidFill>
                  <a:schemeClr val="dk2"/>
                </a:solidFill>
                <a:latin typeface="Arial"/>
                <a:ea typeface="Arial"/>
                <a:cs typeface="Arial"/>
                <a:sym typeface="Arial"/>
              </a:rPr>
              <a:t>Notez ici que ce sont là des étapes pour accomplir une tâche et qu’elles sont très claires et détaillées. Par exemple, on mentionne le temps pendant lequel le robinet est ouvert et le nombre de fois où l’on s’asperge le visage d’eau.</a:t>
            </a:r>
            <a:endParaRPr b="0" dirty="0">
              <a:solidFill>
                <a:schemeClr val="dk2"/>
              </a:solidFill>
            </a:endParaRPr>
          </a:p>
          <a:p>
            <a:pPr marL="158750" lvl="0" indent="0" algn="l" rtl="0">
              <a:lnSpc>
                <a:spcPct val="100000"/>
              </a:lnSpc>
              <a:spcBef>
                <a:spcPts val="0"/>
              </a:spcBef>
              <a:spcAft>
                <a:spcPts val="0"/>
              </a:spcAft>
              <a:buSzPts val="1100"/>
              <a:buNone/>
            </a:pPr>
            <a:br>
              <a:rPr lang="en-SG" b="0" dirty="0">
                <a:solidFill>
                  <a:schemeClr val="dk2"/>
                </a:solidFill>
              </a:rPr>
            </a:br>
            <a:r>
              <a:rPr lang="fr-FR" sz="1100" b="0" i="0" u="none" strike="noStrike" cap="none" dirty="0">
                <a:solidFill>
                  <a:schemeClr val="dk2"/>
                </a:solidFill>
                <a:latin typeface="Arial"/>
                <a:ea typeface="Arial"/>
                <a:cs typeface="Arial"/>
                <a:sym typeface="Arial"/>
              </a:rPr>
              <a:t>Un autre exemple d’algorithme est la recette de vos biscuits préférés dont les instructions sont clairement données, étape par étape.</a:t>
            </a:r>
            <a:endParaRPr b="0" dirty="0">
              <a:solidFill>
                <a:schemeClr val="dk2"/>
              </a:solidFill>
            </a:endParaRPr>
          </a:p>
          <a:p>
            <a:pPr marL="158750" lvl="0" indent="0" algn="l" rtl="0">
              <a:lnSpc>
                <a:spcPct val="100000"/>
              </a:lnSpc>
              <a:spcBef>
                <a:spcPts val="0"/>
              </a:spcBef>
              <a:spcAft>
                <a:spcPts val="0"/>
              </a:spcAft>
              <a:buSzPts val="1100"/>
              <a:buNone/>
            </a:pPr>
            <a:br>
              <a:rPr lang="en-SG" b="0" dirty="0">
                <a:solidFill>
                  <a:schemeClr val="dk2"/>
                </a:solidFill>
              </a:rPr>
            </a:br>
            <a:r>
              <a:rPr lang="fr-FR" sz="1100" b="0" i="0" u="none" strike="noStrike" cap="none" dirty="0">
                <a:solidFill>
                  <a:schemeClr val="dk2"/>
                </a:solidFill>
                <a:latin typeface="Arial"/>
                <a:ea typeface="Arial"/>
                <a:cs typeface="Arial"/>
                <a:sym typeface="Arial"/>
              </a:rPr>
              <a:t>Mais toutes les routines/recettes ne sont pas des algorithmes. Nous verrons cela bientôt !</a:t>
            </a:r>
            <a:endParaRPr b="0" dirty="0">
              <a:solidFill>
                <a:schemeClr val="dk2"/>
              </a:solidFill>
            </a:endParaRPr>
          </a:p>
          <a:p>
            <a:pPr marL="158750" lvl="0" indent="0" algn="l" rtl="0">
              <a:lnSpc>
                <a:spcPct val="100000"/>
              </a:lnSpc>
              <a:spcBef>
                <a:spcPts val="0"/>
              </a:spcBef>
              <a:spcAft>
                <a:spcPts val="0"/>
              </a:spcAft>
              <a:buSzPts val="1100"/>
              <a:buNone/>
            </a:pPr>
            <a:br>
              <a:rPr lang="en-SG" b="0" dirty="0">
                <a:solidFill>
                  <a:schemeClr val="dk2"/>
                </a:solidFill>
              </a:rPr>
            </a:br>
            <a:r>
              <a:rPr lang="fr-FR" sz="1100" b="1" i="0" u="none" strike="noStrike" cap="none" dirty="0">
                <a:solidFill>
                  <a:schemeClr val="dk2"/>
                </a:solidFill>
                <a:latin typeface="Arial"/>
                <a:ea typeface="Arial"/>
                <a:cs typeface="Arial"/>
                <a:sym typeface="Arial"/>
              </a:rPr>
              <a:t>DEMANDEZ À VOS ÉTUDIANT(E)S</a:t>
            </a:r>
            <a:endParaRPr b="0" dirty="0">
              <a:solidFill>
                <a:schemeClr val="dk2"/>
              </a:solidFill>
            </a:endParaRPr>
          </a:p>
          <a:p>
            <a:pPr marL="457200" lvl="0" indent="-298450" algn="l" rtl="0">
              <a:lnSpc>
                <a:spcPct val="100000"/>
              </a:lnSpc>
              <a:spcBef>
                <a:spcPts val="0"/>
              </a:spcBef>
              <a:spcAft>
                <a:spcPts val="0"/>
              </a:spcAft>
              <a:buSzPts val="1100"/>
              <a:buChar char="●"/>
            </a:pPr>
            <a:r>
              <a:rPr lang="fr-FR" sz="1100" b="0" i="0" u="none" strike="noStrike" cap="none" dirty="0">
                <a:solidFill>
                  <a:schemeClr val="dk2"/>
                </a:solidFill>
                <a:latin typeface="Arial"/>
                <a:ea typeface="Arial"/>
                <a:cs typeface="Arial"/>
                <a:sym typeface="Arial"/>
              </a:rPr>
              <a:t>Vous pouvez probablement penser à de nombreux types de routines que vous faites chaque jour et qui permettent d’accomplir différentes tâches. Quelqu’un peut-il partager un exemple d’étapes d’une de vos routines ?</a:t>
            </a:r>
            <a:endParaRPr b="0" dirty="0">
              <a:solidFill>
                <a:schemeClr val="dk2"/>
              </a:solidFill>
            </a:endParaRPr>
          </a:p>
          <a:p>
            <a:pPr marL="914400" lvl="1" indent="-298450" algn="l" rtl="0">
              <a:lnSpc>
                <a:spcPct val="100000"/>
              </a:lnSpc>
              <a:spcBef>
                <a:spcPts val="0"/>
              </a:spcBef>
              <a:spcAft>
                <a:spcPts val="0"/>
              </a:spcAft>
              <a:buSzPts val="1100"/>
              <a:buChar char="○"/>
            </a:pPr>
            <a:r>
              <a:rPr lang="fr-FR" sz="1100" b="0" i="0" u="none" strike="noStrike" cap="none" dirty="0">
                <a:solidFill>
                  <a:schemeClr val="dk2"/>
                </a:solidFill>
                <a:latin typeface="Arial"/>
                <a:ea typeface="Arial"/>
                <a:cs typeface="Arial"/>
                <a:sym typeface="Arial"/>
              </a:rPr>
              <a:t>Il peut s’agir, par exemple, des indications nécessaires pour se rendre de chez vous à chez un(e) ami(e), de la série d’exercices d’échauffement à suivre avant de courir ou des différentes étapes à suivre pour laver votre linge. À mesure que les participant(e)s partagent leurs routines, demandez-leur s’ils (elles) estiment que les étapes à suivre sont claires/précises.</a:t>
            </a:r>
            <a:endParaRPr b="0" dirty="0">
              <a:solidFill>
                <a:schemeClr val="dk2"/>
              </a:solidFill>
            </a:endParaRPr>
          </a:p>
          <a:p>
            <a:pPr marL="158750" lvl="0" indent="0" algn="l" rtl="0">
              <a:lnSpc>
                <a:spcPct val="100000"/>
              </a:lnSpc>
              <a:spcBef>
                <a:spcPts val="0"/>
              </a:spcBef>
              <a:spcAft>
                <a:spcPts val="0"/>
              </a:spcAft>
              <a:buSzPts val="1100"/>
              <a:buNone/>
            </a:pPr>
            <a:br>
              <a:rPr lang="en-SG" b="0" dirty="0">
                <a:solidFill>
                  <a:schemeClr val="dk2"/>
                </a:solidFill>
              </a:rPr>
            </a:br>
            <a:r>
              <a:rPr lang="fr-FR" sz="1100" b="1" i="0" u="none" strike="noStrike" cap="none" dirty="0">
                <a:solidFill>
                  <a:schemeClr val="dk2"/>
                </a:solidFill>
                <a:latin typeface="Arial"/>
                <a:ea typeface="Arial"/>
                <a:cs typeface="Arial"/>
                <a:sym typeface="Arial"/>
              </a:rPr>
              <a:t>DITES À VOS ÉTUDIANT(E)S</a:t>
            </a:r>
            <a:endParaRPr b="0" dirty="0">
              <a:solidFill>
                <a:schemeClr val="dk2"/>
              </a:solidFill>
            </a:endParaRPr>
          </a:p>
          <a:p>
            <a:pPr marL="158750" lvl="0" indent="0" algn="l" rtl="0">
              <a:lnSpc>
                <a:spcPct val="100000"/>
              </a:lnSpc>
              <a:spcBef>
                <a:spcPts val="0"/>
              </a:spcBef>
              <a:spcAft>
                <a:spcPts val="0"/>
              </a:spcAft>
              <a:buSzPts val="1100"/>
              <a:buNone/>
            </a:pPr>
            <a:r>
              <a:rPr lang="fr-FR" sz="1100" b="0" i="0" u="none" strike="noStrike" cap="none" dirty="0">
                <a:solidFill>
                  <a:schemeClr val="dk2"/>
                </a:solidFill>
                <a:latin typeface="Arial"/>
                <a:ea typeface="Arial"/>
                <a:cs typeface="Arial"/>
                <a:sym typeface="Arial"/>
              </a:rPr>
              <a:t>Vous avez travaillé avec des algorithmes dans chaque cours de mathématiques que vous avez suivi. À l’école, vous avez appris les algorithmes d’addition, de soustraction, de multiplication et de division. En géométrie, vous calculez les surfaces des formes géométriques à l’aide d’algorithmes. Par exemple, lorsque vous calculez la surface d’un rectangle, vous utilisez un algorithme simple qui multiplie la longueur du rectangle par sa largeur.</a:t>
            </a:r>
            <a:endParaRPr b="0" dirty="0">
              <a:solidFill>
                <a:schemeClr val="dk2"/>
              </a:solidFill>
            </a:endParaRPr>
          </a:p>
          <a:p>
            <a:pPr marL="158750" lvl="0" indent="0" algn="l" rtl="0">
              <a:lnSpc>
                <a:spcPct val="100000"/>
              </a:lnSpc>
              <a:spcBef>
                <a:spcPts val="0"/>
              </a:spcBef>
              <a:spcAft>
                <a:spcPts val="0"/>
              </a:spcAft>
              <a:buSzPts val="1100"/>
              <a:buNone/>
            </a:pPr>
            <a:br>
              <a:rPr lang="en-SG" b="0" dirty="0">
                <a:solidFill>
                  <a:schemeClr val="dk2"/>
                </a:solidFill>
              </a:rPr>
            </a:br>
            <a:r>
              <a:rPr lang="fr-FR" sz="1100" b="1" i="0" u="none" strike="noStrike" cap="none" dirty="0">
                <a:solidFill>
                  <a:schemeClr val="dk2"/>
                </a:solidFill>
                <a:latin typeface="Arial"/>
                <a:ea typeface="Arial"/>
                <a:cs typeface="Arial"/>
                <a:sym typeface="Arial"/>
              </a:rPr>
              <a:t>DEMANDEZ À VOS ÉTUDIANT(E)S</a:t>
            </a:r>
            <a:endParaRPr b="0" dirty="0">
              <a:solidFill>
                <a:schemeClr val="dk2"/>
              </a:solidFill>
            </a:endParaRPr>
          </a:p>
          <a:p>
            <a:pPr marL="457200" lvl="0" indent="-298450" algn="l" rtl="0">
              <a:lnSpc>
                <a:spcPct val="100000"/>
              </a:lnSpc>
              <a:spcBef>
                <a:spcPts val="0"/>
              </a:spcBef>
              <a:spcAft>
                <a:spcPts val="0"/>
              </a:spcAft>
              <a:buSzPts val="1100"/>
              <a:buChar char="●"/>
            </a:pPr>
            <a:r>
              <a:rPr lang="fr-FR" sz="1100" b="0" i="0" u="none" strike="noStrike" cap="none" dirty="0">
                <a:solidFill>
                  <a:schemeClr val="dk2"/>
                </a:solidFill>
                <a:latin typeface="Arial"/>
                <a:ea typeface="Arial"/>
                <a:cs typeface="Arial"/>
                <a:sym typeface="Arial"/>
              </a:rPr>
              <a:t>Pouvez-vous penser à d’autres exemples de mathématiques où vous avez utilisé un algorithme pour résoudre un problème ? Les exemples possibles incluent l'addition et la multiplication de fractions (par exemple, 34 + 18 = 68 + 18 = 78) et/ou la résolution d'équations (par exemple, 3x + 2 = 5).</a:t>
            </a:r>
            <a:endParaRPr b="0" dirty="0">
              <a:solidFill>
                <a:schemeClr val="dk2"/>
              </a:solidFill>
            </a:endParaRPr>
          </a:p>
          <a:p>
            <a:pPr marL="158750" lvl="0" indent="0" algn="l" rtl="0">
              <a:lnSpc>
                <a:spcPct val="100000"/>
              </a:lnSpc>
              <a:spcBef>
                <a:spcPts val="0"/>
              </a:spcBef>
              <a:spcAft>
                <a:spcPts val="0"/>
              </a:spcAft>
              <a:buSzPts val="1100"/>
              <a:buNone/>
            </a:pPr>
            <a:br>
              <a:rPr lang="en-SG" dirty="0">
                <a:solidFill>
                  <a:schemeClr val="dk2"/>
                </a:solidFill>
              </a:rPr>
            </a:br>
            <a:endParaRPr b="1" dirty="0">
              <a:solidFill>
                <a:schemeClr val="dk2"/>
              </a:solidFill>
              <a:latin typeface="Montserrat SemiBold"/>
              <a:ea typeface="Montserrat SemiBold"/>
              <a:cs typeface="Montserrat SemiBold"/>
              <a:sym typeface="Montserrat SemiBold"/>
            </a:endParaRPr>
          </a:p>
        </p:txBody>
      </p:sp>
      <p:sp>
        <p:nvSpPr>
          <p:cNvPr id="512" name="Google Shape;512;p151: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p1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fr-FR" sz="1100" b="1" i="0" u="sng" strike="noStrike" cap="none" dirty="0">
                <a:solidFill>
                  <a:schemeClr val="dk2"/>
                </a:solidFill>
                <a:latin typeface="Arial"/>
                <a:ea typeface="Arial"/>
                <a:cs typeface="Arial"/>
                <a:sym typeface="Arial"/>
              </a:rPr>
              <a:t>Notes de l’intervenant(e) :</a:t>
            </a:r>
            <a:endParaRPr b="0" dirty="0">
              <a:solidFill>
                <a:schemeClr val="dk2"/>
              </a:solidFill>
            </a:endParaRPr>
          </a:p>
          <a:p>
            <a:pPr marL="158750" lvl="0" indent="0" algn="l" rtl="0">
              <a:lnSpc>
                <a:spcPct val="100000"/>
              </a:lnSpc>
              <a:spcBef>
                <a:spcPts val="0"/>
              </a:spcBef>
              <a:spcAft>
                <a:spcPts val="0"/>
              </a:spcAft>
              <a:buSzPts val="1100"/>
              <a:buNone/>
            </a:pPr>
            <a:br>
              <a:rPr lang="en-SG" b="0" dirty="0">
                <a:solidFill>
                  <a:schemeClr val="dk2"/>
                </a:solidFill>
              </a:rPr>
            </a:br>
            <a:r>
              <a:rPr lang="fr-FR" sz="1100" b="1" i="0" u="none" strike="noStrike" cap="none" dirty="0">
                <a:solidFill>
                  <a:schemeClr val="dk2"/>
                </a:solidFill>
                <a:latin typeface="Arial"/>
                <a:ea typeface="Arial"/>
                <a:cs typeface="Arial"/>
                <a:sym typeface="Arial"/>
              </a:rPr>
              <a:t>DITES À VOS ÉTUDIANT(E)S</a:t>
            </a:r>
            <a:endParaRPr b="0" dirty="0">
              <a:solidFill>
                <a:schemeClr val="dk2"/>
              </a:solidFill>
            </a:endParaRPr>
          </a:p>
          <a:p>
            <a:pPr marL="158750" lvl="0" indent="0" algn="l" rtl="0">
              <a:lnSpc>
                <a:spcPct val="100000"/>
              </a:lnSpc>
              <a:spcBef>
                <a:spcPts val="0"/>
              </a:spcBef>
              <a:spcAft>
                <a:spcPts val="0"/>
              </a:spcAft>
              <a:buSzPts val="1100"/>
              <a:buNone/>
            </a:pPr>
            <a:r>
              <a:rPr lang="fr-FR" sz="1100" b="0" i="0" u="none" strike="noStrike" cap="none" dirty="0">
                <a:solidFill>
                  <a:schemeClr val="dk2"/>
                </a:solidFill>
                <a:latin typeface="Arial"/>
                <a:ea typeface="Arial"/>
                <a:cs typeface="Arial"/>
                <a:sym typeface="Arial"/>
              </a:rPr>
              <a:t>Le concept d’algorithme existe depuis très longtemps. En fait, les premiers algorithmes mathématiques connus au monde ont été créés par les Babyloniens sur des tablettes d’argile il y a près de 4 000 ans.</a:t>
            </a:r>
            <a:endParaRPr b="0" dirty="0">
              <a:solidFill>
                <a:schemeClr val="dk2"/>
              </a:solidFill>
            </a:endParaRPr>
          </a:p>
          <a:p>
            <a:pPr marL="158750" indent="0">
              <a:buNone/>
            </a:pPr>
            <a:br>
              <a:rPr lang="en-SG" b="0" dirty="0">
                <a:solidFill>
                  <a:schemeClr val="dk2"/>
                </a:solidFill>
              </a:rPr>
            </a:br>
            <a:r>
              <a:rPr lang="fr-FR" sz="1100" b="0" i="0" u="none" strike="noStrike" cap="none" dirty="0">
                <a:solidFill>
                  <a:schemeClr val="dk2"/>
                </a:solidFill>
                <a:latin typeface="Arial"/>
                <a:ea typeface="Arial"/>
                <a:cs typeface="Arial"/>
                <a:sym typeface="Arial"/>
              </a:rPr>
              <a:t>Le mot « algorithme » lui-même </a:t>
            </a:r>
            <a:r>
              <a:rPr lang="fr-FR" dirty="0">
                <a:solidFill>
                  <a:schemeClr val="dk2"/>
                </a:solidFill>
              </a:rPr>
              <a:t>provient du </a:t>
            </a:r>
            <a:r>
              <a:rPr lang="fr-FR" sz="1100" b="0" i="0" u="none" strike="noStrike" cap="none" dirty="0">
                <a:solidFill>
                  <a:schemeClr val="dk2"/>
                </a:solidFill>
                <a:latin typeface="Arial"/>
                <a:ea typeface="Arial"/>
                <a:cs typeface="Arial"/>
                <a:sym typeface="Arial"/>
              </a:rPr>
              <a:t>nom d'un mathématicien perse du neuvième siècle, Muhammad ibn </a:t>
            </a:r>
            <a:r>
              <a:rPr lang="fr-FR" sz="1100" b="0" i="0" u="none" strike="noStrike" cap="none" dirty="0" err="1">
                <a:solidFill>
                  <a:schemeClr val="dk2"/>
                </a:solidFill>
                <a:latin typeface="Arial"/>
                <a:ea typeface="Arial"/>
                <a:cs typeface="Arial"/>
                <a:sym typeface="Arial"/>
              </a:rPr>
              <a:t>Mūsā</a:t>
            </a:r>
            <a:r>
              <a:rPr lang="fr-FR" sz="1100" b="0" i="0" u="none" strike="noStrike" cap="none" dirty="0">
                <a:solidFill>
                  <a:schemeClr val="dk2"/>
                </a:solidFill>
                <a:latin typeface="Arial"/>
                <a:ea typeface="Arial"/>
                <a:cs typeface="Arial"/>
                <a:sym typeface="Arial"/>
              </a:rPr>
              <a:t> al-</a:t>
            </a:r>
            <a:r>
              <a:rPr lang="fr-FR" sz="1100" b="0" i="0" u="none" strike="noStrike" cap="none" dirty="0" err="1">
                <a:solidFill>
                  <a:schemeClr val="dk2"/>
                </a:solidFill>
                <a:latin typeface="Arial"/>
                <a:ea typeface="Arial"/>
                <a:cs typeface="Arial"/>
                <a:sym typeface="Arial"/>
              </a:rPr>
              <a:t>Khwārizmī</a:t>
            </a:r>
            <a:r>
              <a:rPr lang="fr-FR" sz="1100" b="0" i="0" u="none" strike="noStrike" cap="none" dirty="0">
                <a:solidFill>
                  <a:schemeClr val="dk2"/>
                </a:solidFill>
                <a:latin typeface="Arial"/>
                <a:ea typeface="Arial"/>
                <a:cs typeface="Arial"/>
                <a:sym typeface="Arial"/>
              </a:rPr>
              <a:t>, connu pour son travail d'explication des procédures étape par étape </a:t>
            </a:r>
            <a:r>
              <a:rPr lang="fr-FR" dirty="0">
                <a:solidFill>
                  <a:schemeClr val="dk2"/>
                </a:solidFill>
              </a:rPr>
              <a:t>pour résoudre les </a:t>
            </a:r>
            <a:r>
              <a:rPr lang="fr-FR" sz="1100" b="0" i="0" u="none" strike="noStrike" cap="none" dirty="0">
                <a:solidFill>
                  <a:schemeClr val="dk2"/>
                </a:solidFill>
                <a:latin typeface="Arial"/>
                <a:ea typeface="Arial"/>
                <a:cs typeface="Arial"/>
                <a:sym typeface="Arial"/>
              </a:rPr>
              <a:t>problèmes mathématiques.</a:t>
            </a:r>
            <a:endParaRPr b="0" dirty="0">
              <a:solidFill>
                <a:schemeClr val="dk2"/>
              </a:solidFill>
            </a:endParaRPr>
          </a:p>
          <a:p>
            <a:pPr marL="158750" lvl="0" indent="0" algn="l" rtl="0">
              <a:lnSpc>
                <a:spcPct val="100000"/>
              </a:lnSpc>
              <a:spcBef>
                <a:spcPts val="0"/>
              </a:spcBef>
              <a:spcAft>
                <a:spcPts val="0"/>
              </a:spcAft>
              <a:buSzPts val="1100"/>
              <a:buNone/>
            </a:pPr>
            <a:br>
              <a:rPr lang="en-SG" b="0" dirty="0">
                <a:solidFill>
                  <a:schemeClr val="dk2"/>
                </a:solidFill>
              </a:rPr>
            </a:br>
            <a:r>
              <a:rPr lang="fr-FR" sz="1100" b="1" i="0" u="none" strike="noStrike" cap="none" dirty="0">
                <a:solidFill>
                  <a:schemeClr val="dk2"/>
                </a:solidFill>
                <a:latin typeface="Arial"/>
                <a:ea typeface="Arial"/>
                <a:cs typeface="Arial"/>
                <a:sym typeface="Arial"/>
              </a:rPr>
              <a:t>ACTIVITÉ INTERACTIVE EN CLASSE</a:t>
            </a:r>
            <a:endParaRPr b="0" dirty="0">
              <a:solidFill>
                <a:schemeClr val="dk2"/>
              </a:solidFill>
            </a:endParaRPr>
          </a:p>
          <a:p>
            <a:pPr marL="158750" lvl="0" indent="0" algn="l" rtl="0">
              <a:lnSpc>
                <a:spcPct val="100000"/>
              </a:lnSpc>
              <a:spcBef>
                <a:spcPts val="0"/>
              </a:spcBef>
              <a:spcAft>
                <a:spcPts val="0"/>
              </a:spcAft>
              <a:buSzPts val="1100"/>
              <a:buNone/>
            </a:pPr>
            <a:r>
              <a:rPr lang="fr-FR" sz="1100" b="0" i="0" u="none" strike="noStrike" cap="none" dirty="0">
                <a:solidFill>
                  <a:schemeClr val="dk2"/>
                </a:solidFill>
                <a:latin typeface="Arial"/>
                <a:ea typeface="Arial"/>
                <a:cs typeface="Arial"/>
                <a:sym typeface="Arial"/>
              </a:rPr>
              <a:t>N’hésitez pas à projeter sur un écran de projection l’image d’une statue de Muhammad ibn </a:t>
            </a:r>
            <a:r>
              <a:rPr lang="fr-FR" sz="1100" b="0" i="0" u="none" strike="noStrike" cap="none" dirty="0" err="1">
                <a:solidFill>
                  <a:schemeClr val="dk2"/>
                </a:solidFill>
                <a:latin typeface="Arial"/>
                <a:ea typeface="Arial"/>
                <a:cs typeface="Arial"/>
                <a:sym typeface="Arial"/>
              </a:rPr>
              <a:t>Mūsā</a:t>
            </a:r>
            <a:r>
              <a:rPr lang="fr-FR" sz="1100" b="0" i="0" u="none" strike="noStrike" cap="none" dirty="0">
                <a:solidFill>
                  <a:schemeClr val="dk2"/>
                </a:solidFill>
                <a:latin typeface="Arial"/>
                <a:ea typeface="Arial"/>
                <a:cs typeface="Arial"/>
                <a:sym typeface="Arial"/>
              </a:rPr>
              <a:t> al-</a:t>
            </a:r>
            <a:r>
              <a:rPr lang="fr-FR" sz="1100" b="0" i="0" u="none" strike="noStrike" cap="none" dirty="0" err="1">
                <a:solidFill>
                  <a:schemeClr val="dk2"/>
                </a:solidFill>
                <a:latin typeface="Arial"/>
                <a:ea typeface="Arial"/>
                <a:cs typeface="Arial"/>
                <a:sym typeface="Arial"/>
              </a:rPr>
              <a:t>Khwārizmī</a:t>
            </a:r>
            <a:r>
              <a:rPr lang="fr-FR" sz="1100" b="0" i="0" u="none" strike="noStrike" cap="none" dirty="0">
                <a:solidFill>
                  <a:schemeClr val="dk2"/>
                </a:solidFill>
                <a:latin typeface="Arial"/>
                <a:ea typeface="Arial"/>
                <a:cs typeface="Arial"/>
                <a:sym typeface="Arial"/>
              </a:rPr>
              <a:t> (en latin, « </a:t>
            </a:r>
            <a:r>
              <a:rPr lang="fr-FR" sz="1100" b="0" i="0" u="none" strike="noStrike" cap="none" dirty="0" err="1">
                <a:solidFill>
                  <a:schemeClr val="dk2"/>
                </a:solidFill>
                <a:latin typeface="Arial"/>
                <a:ea typeface="Arial"/>
                <a:cs typeface="Arial"/>
                <a:sym typeface="Arial"/>
              </a:rPr>
              <a:t>Algoritmi</a:t>
            </a:r>
            <a:r>
              <a:rPr lang="fr-FR" sz="1100" b="0" i="0" u="none" strike="noStrike" cap="none" dirty="0">
                <a:solidFill>
                  <a:schemeClr val="dk2"/>
                </a:solidFill>
                <a:latin typeface="Arial"/>
                <a:ea typeface="Arial"/>
                <a:cs typeface="Arial"/>
                <a:sym typeface="Arial"/>
              </a:rPr>
              <a:t> ») dans sa ville natale de Khiva, en Ouzbékistan.</a:t>
            </a:r>
            <a:endParaRPr b="0" dirty="0">
              <a:solidFill>
                <a:schemeClr val="dk2"/>
              </a:solidFill>
            </a:endParaRPr>
          </a:p>
        </p:txBody>
      </p:sp>
      <p:sp>
        <p:nvSpPr>
          <p:cNvPr id="529" name="Google Shape;529;p152: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p1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fr-FR" sz="1100" b="1" i="0" u="sng" strike="noStrike" cap="none">
                <a:solidFill>
                  <a:schemeClr val="dk2"/>
                </a:solidFill>
                <a:latin typeface="Arial"/>
                <a:ea typeface="Arial"/>
                <a:cs typeface="Arial"/>
                <a:sym typeface="Arial"/>
              </a:rPr>
              <a:t>Notes de l’intervenant(e) :</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fr-FR" sz="1100" b="1" i="0" u="none" strike="noStrike" cap="none">
                <a:solidFill>
                  <a:schemeClr val="dk2"/>
                </a:solidFill>
                <a:latin typeface="Arial"/>
                <a:ea typeface="Arial"/>
                <a:cs typeface="Arial"/>
                <a:sym typeface="Arial"/>
              </a:rPr>
              <a:t>DITES À VOS ÉTUDIANT(E)S</a:t>
            </a:r>
            <a:endParaRPr b="0">
              <a:solidFill>
                <a:schemeClr val="dk2"/>
              </a:solidFill>
            </a:endParaRPr>
          </a:p>
          <a:p>
            <a:pPr marL="158750" lvl="0" indent="0" algn="l" rtl="0">
              <a:lnSpc>
                <a:spcPct val="100000"/>
              </a:lnSpc>
              <a:spcBef>
                <a:spcPts val="0"/>
              </a:spcBef>
              <a:spcAft>
                <a:spcPts val="0"/>
              </a:spcAft>
              <a:buSzPts val="1100"/>
              <a:buNone/>
            </a:pPr>
            <a:r>
              <a:rPr lang="fr-FR" sz="1100" b="0" i="0" u="none" strike="noStrike" cap="none">
                <a:solidFill>
                  <a:schemeClr val="dk2"/>
                </a:solidFill>
                <a:latin typeface="Arial"/>
                <a:ea typeface="Arial"/>
                <a:cs typeface="Arial"/>
                <a:sym typeface="Arial"/>
              </a:rPr>
              <a:t>De nos jours, on trouve des algorithmes partout. Ils sont présents sur nos appareils mobiles, nos ordinateurs portables, nos automobiles, nos appareils ménagers et même nos jouets ! Ces algorithmes sont des algorithmes informatiques.</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fr-FR" sz="1100" b="0" i="0" u="none" strike="noStrike" cap="none">
                <a:solidFill>
                  <a:schemeClr val="dk2"/>
                </a:solidFill>
                <a:latin typeface="Arial"/>
                <a:ea typeface="Arial"/>
                <a:cs typeface="Arial"/>
                <a:sym typeface="Arial"/>
              </a:rPr>
              <a:t>En informatique, un algorithme est une séquence d’instructions précises qui indiquent à un ordinateur comment résoudre un problème ou accomplir une tâche.</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fr-FR" sz="1100" b="0" i="0" u="none" strike="noStrike" cap="none">
                <a:solidFill>
                  <a:schemeClr val="dk2"/>
                </a:solidFill>
                <a:latin typeface="Arial"/>
                <a:ea typeface="Arial"/>
                <a:cs typeface="Arial"/>
                <a:sym typeface="Arial"/>
              </a:rPr>
              <a:t>Nous remarquons donc que la définition d’un algorithme et celle d’un algorithme informatique sont fondamentalement les mêmes. La principale différence est que les algorithmes informatiques fonctionnent sur des ordinateurs.</a:t>
            </a:r>
            <a:endParaRPr b="0">
              <a:solidFill>
                <a:schemeClr val="dk2"/>
              </a:solidFill>
            </a:endParaRPr>
          </a:p>
        </p:txBody>
      </p:sp>
      <p:sp>
        <p:nvSpPr>
          <p:cNvPr id="537" name="Google Shape;537;p153: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p1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fr-FR" sz="1100" b="1" i="0" u="sng" strike="noStrike" cap="none" dirty="0">
                <a:solidFill>
                  <a:schemeClr val="dk2"/>
                </a:solidFill>
                <a:latin typeface="Arial"/>
                <a:ea typeface="Arial"/>
                <a:cs typeface="Arial"/>
                <a:sym typeface="Arial"/>
              </a:rPr>
              <a:t>Notes de l’intervenant(e) :</a:t>
            </a:r>
            <a:endParaRPr b="0" dirty="0">
              <a:solidFill>
                <a:schemeClr val="dk2"/>
              </a:solidFill>
            </a:endParaRPr>
          </a:p>
          <a:p>
            <a:pPr marL="158750" lvl="0" indent="0" algn="l" rtl="0">
              <a:lnSpc>
                <a:spcPct val="100000"/>
              </a:lnSpc>
              <a:spcBef>
                <a:spcPts val="0"/>
              </a:spcBef>
              <a:spcAft>
                <a:spcPts val="0"/>
              </a:spcAft>
              <a:buSzPts val="1100"/>
              <a:buNone/>
            </a:pPr>
            <a:br>
              <a:rPr lang="en-SG" b="0" dirty="0">
                <a:solidFill>
                  <a:schemeClr val="dk2"/>
                </a:solidFill>
              </a:rPr>
            </a:br>
            <a:r>
              <a:rPr lang="fr-FR" b="1" dirty="0">
                <a:solidFill>
                  <a:schemeClr val="dk2"/>
                </a:solidFill>
              </a:rPr>
              <a:t>DITES À VOS ÉTUDIANT(E)S</a:t>
            </a:r>
            <a:endParaRPr dirty="0"/>
          </a:p>
          <a:p>
            <a:pPr marL="158750" lvl="0" indent="0" algn="l" rtl="0">
              <a:lnSpc>
                <a:spcPct val="100000"/>
              </a:lnSpc>
              <a:spcBef>
                <a:spcPts val="0"/>
              </a:spcBef>
              <a:spcAft>
                <a:spcPts val="0"/>
              </a:spcAft>
              <a:buSzPts val="1100"/>
              <a:buNone/>
            </a:pPr>
            <a:r>
              <a:rPr lang="fr-FR" sz="1100" b="0" i="0" u="none" strike="noStrike" cap="none" dirty="0">
                <a:solidFill>
                  <a:schemeClr val="dk2"/>
                </a:solidFill>
                <a:latin typeface="Arial"/>
                <a:ea typeface="Arial"/>
                <a:cs typeface="Arial"/>
                <a:sym typeface="Arial"/>
              </a:rPr>
              <a:t>Examinons de plus près les algorithmes en explorant leurs caractéristiques et leurs propriétés. Nous allons pour cela nous intéresser à un algorithme représenté par une recette, étant entendu que les caractéristiques et les propriétés que nous allons examiner s’appliquent également aux algorithmes informatiques.</a:t>
            </a:r>
            <a:endParaRPr b="0" dirty="0">
              <a:solidFill>
                <a:schemeClr val="dk2"/>
              </a:solidFill>
            </a:endParaRPr>
          </a:p>
          <a:p>
            <a:pPr marL="158750" lvl="0" indent="0" algn="l" rtl="0">
              <a:lnSpc>
                <a:spcPct val="100000"/>
              </a:lnSpc>
              <a:spcBef>
                <a:spcPts val="0"/>
              </a:spcBef>
              <a:spcAft>
                <a:spcPts val="0"/>
              </a:spcAft>
              <a:buSzPts val="1100"/>
              <a:buNone/>
            </a:pPr>
            <a:br>
              <a:rPr lang="en-SG" b="0" dirty="0">
                <a:solidFill>
                  <a:schemeClr val="dk2"/>
                </a:solidFill>
              </a:rPr>
            </a:br>
            <a:r>
              <a:rPr lang="fr-FR" sz="1100" b="0" i="0" u="none" strike="noStrike" cap="none" dirty="0">
                <a:solidFill>
                  <a:schemeClr val="dk2"/>
                </a:solidFill>
                <a:latin typeface="Arial"/>
                <a:ea typeface="Arial"/>
                <a:cs typeface="Arial"/>
                <a:sym typeface="Arial"/>
              </a:rPr>
              <a:t>C’est une recette très amusante à faire pour vous et vos ami(e)s !</a:t>
            </a:r>
            <a:endParaRPr b="0" dirty="0">
              <a:solidFill>
                <a:schemeClr val="dk2"/>
              </a:solidFill>
            </a:endParaRPr>
          </a:p>
          <a:p>
            <a:pPr marL="158750" lvl="0" indent="0" algn="l" rtl="0">
              <a:lnSpc>
                <a:spcPct val="100000"/>
              </a:lnSpc>
              <a:spcBef>
                <a:spcPts val="0"/>
              </a:spcBef>
              <a:spcAft>
                <a:spcPts val="0"/>
              </a:spcAft>
              <a:buSzPts val="1100"/>
              <a:buNone/>
            </a:pPr>
            <a:br>
              <a:rPr lang="en-SG" b="0" dirty="0">
                <a:solidFill>
                  <a:schemeClr val="dk2"/>
                </a:solidFill>
              </a:rPr>
            </a:br>
            <a:r>
              <a:rPr lang="fr-FR" sz="1100" b="1" i="0" u="none" strike="noStrike" cap="none" dirty="0">
                <a:solidFill>
                  <a:schemeClr val="dk2"/>
                </a:solidFill>
                <a:latin typeface="Arial"/>
                <a:ea typeface="Arial"/>
                <a:cs typeface="Arial"/>
                <a:sym typeface="Arial"/>
              </a:rPr>
              <a:t>ACTIVITÉ INTERACTIVE EN CLASSE</a:t>
            </a:r>
            <a:endParaRPr b="0" dirty="0">
              <a:solidFill>
                <a:schemeClr val="dk2"/>
              </a:solidFill>
            </a:endParaRPr>
          </a:p>
          <a:p>
            <a:pPr marL="158750" lvl="0" indent="0" algn="l" rtl="0">
              <a:lnSpc>
                <a:spcPct val="100000"/>
              </a:lnSpc>
              <a:spcBef>
                <a:spcPts val="0"/>
              </a:spcBef>
              <a:spcAft>
                <a:spcPts val="0"/>
              </a:spcAft>
              <a:buSzPts val="1100"/>
              <a:buNone/>
            </a:pPr>
            <a:r>
              <a:rPr lang="fr-FR" sz="1100" b="0" i="0" u="none" strike="noStrike" cap="none" dirty="0">
                <a:solidFill>
                  <a:schemeClr val="dk2"/>
                </a:solidFill>
                <a:latin typeface="Arial"/>
                <a:ea typeface="Arial"/>
                <a:cs typeface="Arial"/>
                <a:sym typeface="Arial"/>
              </a:rPr>
              <a:t>Distribuez le document « Recette » aux participants. Regroupez les participant(e)s en binômes. Demandez aux participant(e)s de discuter en binômes : Cette recette est-elle un algorithme ? Pourquoi ? Donnez-leur 10 minutes pour faire cet exercice. Rappelez aux participant(e)s que les étapes doivent être clairement énoncées afin que tout le monde puisse réaliser la recette.</a:t>
            </a:r>
            <a:endParaRPr b="0" dirty="0">
              <a:solidFill>
                <a:schemeClr val="dk2"/>
              </a:solidFill>
            </a:endParaRPr>
          </a:p>
          <a:p>
            <a:pPr marL="158750" lvl="0" indent="0" algn="l" rtl="0">
              <a:lnSpc>
                <a:spcPct val="100000"/>
              </a:lnSpc>
              <a:spcBef>
                <a:spcPts val="0"/>
              </a:spcBef>
              <a:spcAft>
                <a:spcPts val="0"/>
              </a:spcAft>
              <a:buSzPts val="1100"/>
              <a:buNone/>
            </a:pPr>
            <a:br>
              <a:rPr lang="en-SG" b="0" dirty="0">
                <a:solidFill>
                  <a:schemeClr val="dk2"/>
                </a:solidFill>
              </a:rPr>
            </a:br>
            <a:r>
              <a:rPr lang="fr-FR" sz="1100" b="1" i="0" u="none" strike="noStrike" cap="none" dirty="0">
                <a:solidFill>
                  <a:schemeClr val="dk2"/>
                </a:solidFill>
                <a:latin typeface="Arial"/>
                <a:ea typeface="Arial"/>
                <a:cs typeface="Arial"/>
                <a:sym typeface="Arial"/>
              </a:rPr>
              <a:t>DEMANDEZ À VOS ÉTUDIANT(E)S</a:t>
            </a:r>
            <a:endParaRPr b="0" dirty="0">
              <a:solidFill>
                <a:schemeClr val="dk2"/>
              </a:solidFill>
            </a:endParaRPr>
          </a:p>
          <a:p>
            <a:pPr marL="457200" lvl="0" indent="-298450" algn="l" rtl="0">
              <a:lnSpc>
                <a:spcPct val="100000"/>
              </a:lnSpc>
              <a:spcBef>
                <a:spcPts val="0"/>
              </a:spcBef>
              <a:spcAft>
                <a:spcPts val="0"/>
              </a:spcAft>
              <a:buSzPts val="1100"/>
              <a:buChar char="●"/>
            </a:pPr>
            <a:r>
              <a:rPr lang="fr-FR" sz="1100" b="0" i="0" u="none" strike="noStrike" cap="none" dirty="0">
                <a:solidFill>
                  <a:schemeClr val="dk2"/>
                </a:solidFill>
                <a:latin typeface="Arial"/>
                <a:ea typeface="Arial"/>
                <a:cs typeface="Arial"/>
                <a:sym typeface="Arial"/>
              </a:rPr>
              <a:t>Reprenons ensemble. Quel est votre constat ? Pensez-vous que la recette est un algorithme ? Pourquoi ?</a:t>
            </a:r>
            <a:endParaRPr b="0" dirty="0">
              <a:solidFill>
                <a:schemeClr val="dk2"/>
              </a:solidFill>
            </a:endParaRPr>
          </a:p>
          <a:p>
            <a:pPr marL="158750" lvl="0" indent="0" algn="l" rtl="0">
              <a:lnSpc>
                <a:spcPct val="100000"/>
              </a:lnSpc>
              <a:spcBef>
                <a:spcPts val="0"/>
              </a:spcBef>
              <a:spcAft>
                <a:spcPts val="0"/>
              </a:spcAft>
              <a:buSzPts val="1100"/>
              <a:buNone/>
            </a:pPr>
            <a:br>
              <a:rPr lang="en-SG" b="0" dirty="0">
                <a:solidFill>
                  <a:schemeClr val="dk2"/>
                </a:solidFill>
              </a:rPr>
            </a:br>
            <a:r>
              <a:rPr lang="fr-FR" b="1" dirty="0">
                <a:solidFill>
                  <a:schemeClr val="dk2"/>
                </a:solidFill>
              </a:rPr>
              <a:t>DITES À VOS ÉTUDIANT(E)S</a:t>
            </a:r>
            <a:endParaRPr dirty="0"/>
          </a:p>
          <a:p>
            <a:pPr marL="158750" lvl="0" indent="0" algn="l" rtl="0">
              <a:lnSpc>
                <a:spcPct val="100000"/>
              </a:lnSpc>
              <a:spcBef>
                <a:spcPts val="0"/>
              </a:spcBef>
              <a:spcAft>
                <a:spcPts val="0"/>
              </a:spcAft>
              <a:buSzPts val="1100"/>
              <a:buNone/>
            </a:pPr>
            <a:r>
              <a:rPr lang="fr-FR" sz="1100" b="0" i="0" u="none" strike="noStrike" cap="none" dirty="0">
                <a:solidFill>
                  <a:srgbClr val="000000"/>
                </a:solidFill>
                <a:latin typeface="Arial"/>
                <a:ea typeface="Arial"/>
                <a:cs typeface="Arial"/>
                <a:sym typeface="Arial"/>
              </a:rPr>
              <a:t>La recette n’est pas un algorithme pour deux raisons essentielles. Tout d’abord, certaines étapes sont ambiguës (par exemple, dans la recette, la durée de cuisson des pois chiches n’est pas indiquée). En outre, pour certains des ingrédients, les quantités spécifiques nécessaires ne sont pas indiquées. Le processus expliqué dans les étapes n’est pas non plus très efficace : la deuxième étape invite à s’éloigner de la recette et à regarder une émission de télévision pendant une demi-heure. Comme nous allons bientôt l’apprendre, si l’efficacité d’un algorithme n’est pas une exigence absolue, elle est idéale et, dans certains cas, peut être d’une importance capitale.</a:t>
            </a:r>
            <a:br>
              <a:rPr lang="en-SG" dirty="0"/>
            </a:br>
            <a:endParaRPr sz="1100" b="0" i="0" u="none" strike="noStrike" cap="none" dirty="0">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fr-FR" sz="1100" b="1" i="0" u="none" strike="noStrike" cap="none" dirty="0">
                <a:solidFill>
                  <a:schemeClr val="dk2"/>
                </a:solidFill>
                <a:latin typeface="Arial"/>
                <a:ea typeface="Arial"/>
                <a:cs typeface="Arial"/>
                <a:sym typeface="Arial"/>
              </a:rPr>
              <a:t>NOTE À L’ENSEIGNANT(E)</a:t>
            </a:r>
            <a:endParaRPr dirty="0"/>
          </a:p>
          <a:p>
            <a:pPr marL="158750" lvl="0" indent="0" algn="l" rtl="0">
              <a:lnSpc>
                <a:spcPct val="100000"/>
              </a:lnSpc>
              <a:spcBef>
                <a:spcPts val="0"/>
              </a:spcBef>
              <a:spcAft>
                <a:spcPts val="0"/>
              </a:spcAft>
              <a:buSzPts val="1100"/>
              <a:buNone/>
            </a:pPr>
            <a:r>
              <a:rPr lang="fr-FR" sz="1100" b="0" i="0" u="none" strike="noStrike" cap="none" dirty="0">
                <a:solidFill>
                  <a:schemeClr val="dk2"/>
                </a:solidFill>
                <a:latin typeface="Arial"/>
                <a:ea typeface="Arial"/>
                <a:cs typeface="Arial"/>
                <a:sym typeface="Arial"/>
              </a:rPr>
              <a:t>L’exemple ci-dessus peut être adapté davantage pour refléter l’expérience et le contexte local de vos étudiant(e)s. Cet exemple est destiné à enseigner aux étudiant(e)s le niveau de spécificité nécessaire pour un algorithme. La première recette doit être vague pour montrer aux étudiant(e)s qu’elle manque de spécificité pour être un algorithme. </a:t>
            </a:r>
            <a:br>
              <a:rPr lang="en-SG" b="0" dirty="0">
                <a:solidFill>
                  <a:schemeClr val="dk2"/>
                </a:solidFill>
              </a:rPr>
            </a:br>
            <a:br>
              <a:rPr lang="en-SG" b="0" dirty="0">
                <a:solidFill>
                  <a:schemeClr val="dk2"/>
                </a:solidFill>
              </a:rPr>
            </a:br>
            <a:endParaRPr b="0" dirty="0">
              <a:solidFill>
                <a:schemeClr val="dk2"/>
              </a:solidFill>
            </a:endParaRPr>
          </a:p>
        </p:txBody>
      </p:sp>
      <p:sp>
        <p:nvSpPr>
          <p:cNvPr id="547" name="Google Shape;547;p154: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p1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fr-FR" sz="1100" b="1" i="0" u="sng" strike="noStrike" cap="none">
                <a:solidFill>
                  <a:schemeClr val="dk2"/>
                </a:solidFill>
                <a:latin typeface="Arial"/>
                <a:ea typeface="Arial"/>
                <a:cs typeface="Arial"/>
                <a:sym typeface="Arial"/>
              </a:rPr>
              <a:t>Notes de l’intervenant(e) :</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fr-FR" sz="1100" b="1" i="0" u="none" strike="noStrike" cap="none">
                <a:solidFill>
                  <a:schemeClr val="dk2"/>
                </a:solidFill>
                <a:latin typeface="Arial"/>
                <a:ea typeface="Arial"/>
                <a:cs typeface="Arial"/>
                <a:sym typeface="Arial"/>
              </a:rPr>
              <a:t>DITES À VOS ÉTUDIANT(E)S</a:t>
            </a:r>
            <a:endParaRPr b="0">
              <a:solidFill>
                <a:schemeClr val="dk2"/>
              </a:solidFill>
            </a:endParaRPr>
          </a:p>
          <a:p>
            <a:pPr marL="158750" lvl="0" indent="0" algn="l" rtl="0">
              <a:lnSpc>
                <a:spcPct val="100000"/>
              </a:lnSpc>
              <a:spcBef>
                <a:spcPts val="0"/>
              </a:spcBef>
              <a:spcAft>
                <a:spcPts val="0"/>
              </a:spcAft>
              <a:buSzPts val="1100"/>
              <a:buNone/>
            </a:pPr>
            <a:r>
              <a:rPr lang="fr-FR" sz="1100" b="0" i="0" u="none" strike="noStrike" cap="none">
                <a:solidFill>
                  <a:schemeClr val="dk2"/>
                </a:solidFill>
                <a:latin typeface="Arial"/>
                <a:ea typeface="Arial"/>
                <a:cs typeface="Arial"/>
                <a:sym typeface="Arial"/>
              </a:rPr>
              <a:t>Voyons un peu à quoi ressemble cette recette en tant qu’algorithme !</a:t>
            </a:r>
            <a:endParaRPr b="0">
              <a:solidFill>
                <a:schemeClr val="dk2"/>
              </a:solidFill>
            </a:endParaRPr>
          </a:p>
          <a:p>
            <a:pPr marL="158750" lvl="0" indent="0" algn="l" rtl="0">
              <a:lnSpc>
                <a:spcPct val="100000"/>
              </a:lnSpc>
              <a:spcBef>
                <a:spcPts val="0"/>
              </a:spcBef>
              <a:spcAft>
                <a:spcPts val="0"/>
              </a:spcAft>
              <a:buSzPts val="1100"/>
              <a:buNone/>
            </a:pPr>
            <a:endParaRPr sz="1100" b="0"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fr-FR" sz="1100" b="0" i="0" u="none" strike="noStrike" cap="none">
                <a:solidFill>
                  <a:schemeClr val="dk2"/>
                </a:solidFill>
                <a:latin typeface="Arial"/>
                <a:ea typeface="Arial"/>
                <a:cs typeface="Arial"/>
                <a:sym typeface="Arial"/>
              </a:rPr>
              <a:t>Il est important de noter qu’un algorithme présente plusieurs caractéristiques essentielles.</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fr-FR" sz="1100" b="1" i="0" u="none" strike="noStrike" cap="none">
                <a:solidFill>
                  <a:schemeClr val="dk2"/>
                </a:solidFill>
                <a:latin typeface="Arial"/>
                <a:ea typeface="Arial"/>
                <a:cs typeface="Arial"/>
                <a:sym typeface="Arial"/>
              </a:rPr>
              <a:t>ACTIVITÉ INTERACTIVE EN CLASSE</a:t>
            </a:r>
            <a:endParaRPr b="0">
              <a:solidFill>
                <a:schemeClr val="dk2"/>
              </a:solidFill>
            </a:endParaRPr>
          </a:p>
          <a:p>
            <a:pPr marL="158750" lvl="0" indent="0" algn="l" rtl="0">
              <a:lnSpc>
                <a:spcPct val="100000"/>
              </a:lnSpc>
              <a:spcBef>
                <a:spcPts val="0"/>
              </a:spcBef>
              <a:spcAft>
                <a:spcPts val="0"/>
              </a:spcAft>
              <a:buSzPts val="1100"/>
              <a:buNone/>
            </a:pPr>
            <a:r>
              <a:rPr lang="fr-FR" sz="1100" b="0" i="0" u="none" strike="noStrike" cap="none">
                <a:solidFill>
                  <a:schemeClr val="dk2"/>
                </a:solidFill>
                <a:latin typeface="Arial"/>
                <a:ea typeface="Arial"/>
                <a:cs typeface="Arial"/>
                <a:sym typeface="Arial"/>
              </a:rPr>
              <a:t>Notez les caractéristiques suivantes en gras sur un paper-board ou un tableau d’affichage.</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fr-FR" sz="1100" b="1" i="0" u="none" strike="noStrike" cap="none">
                <a:solidFill>
                  <a:schemeClr val="dk2"/>
                </a:solidFill>
                <a:latin typeface="Arial"/>
                <a:ea typeface="Arial"/>
                <a:cs typeface="Arial"/>
                <a:sym typeface="Arial"/>
              </a:rPr>
              <a:t>DITES À VOS ÉTUDIANT(E)S</a:t>
            </a:r>
            <a:endParaRPr b="0">
              <a:solidFill>
                <a:schemeClr val="dk2"/>
              </a:solidFill>
            </a:endParaRPr>
          </a:p>
          <a:p>
            <a:pPr marL="158750" lvl="0" indent="0" algn="l" rtl="0">
              <a:lnSpc>
                <a:spcPct val="100000"/>
              </a:lnSpc>
              <a:spcBef>
                <a:spcPts val="0"/>
              </a:spcBef>
              <a:spcAft>
                <a:spcPts val="0"/>
              </a:spcAft>
              <a:buSzPts val="1100"/>
              <a:buNone/>
            </a:pPr>
            <a:r>
              <a:rPr lang="fr-FR" sz="1100" b="0" i="0" u="none" strike="noStrike" cap="none">
                <a:solidFill>
                  <a:schemeClr val="dk2"/>
                </a:solidFill>
                <a:latin typeface="Arial"/>
                <a:ea typeface="Arial"/>
                <a:cs typeface="Arial"/>
                <a:sym typeface="Arial"/>
              </a:rPr>
              <a:t>Tout d’abord, l’objectif de l’algorithme doit être bien défini. Par exemple, si l’objectif de notre exemple de recette avait été « Préparer beaucoup de houmous », nous ne saurions pas comment atteindre cet objectif.</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fr-FR" sz="1100" b="0" i="0" u="none" strike="noStrike" cap="none">
                <a:solidFill>
                  <a:schemeClr val="dk2"/>
                </a:solidFill>
                <a:latin typeface="Arial"/>
                <a:ea typeface="Arial"/>
                <a:cs typeface="Arial"/>
                <a:sym typeface="Arial"/>
              </a:rPr>
              <a:t>Deuxièmement, les instructions étape par étape doivent être clairement données. Si la recette figurant sur votre document était un algorithme, n’importe qui devrait pouvoir respecter les quantités exactes d’ingrédients nécessaires et suivre les étapes de la préparation correcte du houmous, comme le temps nécessaire pour mixer les pois chiches.</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fr-FR" sz="1100" b="0" i="0" u="none" strike="noStrike" cap="none">
                <a:solidFill>
                  <a:schemeClr val="dk2"/>
                </a:solidFill>
                <a:latin typeface="Arial"/>
                <a:ea typeface="Arial"/>
                <a:cs typeface="Arial"/>
                <a:sym typeface="Arial"/>
              </a:rPr>
              <a:t>Toutefois, lorsqu’on suit une recette, on peut faire preuve d’une certaine souplesse. Ainsi, le temps nécessaire pour mixer le houmous peut varier selon l’avis de la personne qui le prépare (en fonction de la consistance du mélange par exemple). Il serait donc plus approprié que la recette indique une fourchette de temps pour mixer le mélange. Cependant, contrairement aux humains, un algorithme informatique doit suivre un ensemble précis d’instructions pour accomplir une tâche.</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fr-FR" sz="1100" b="0" i="0" u="none" strike="noStrike" cap="none">
                <a:solidFill>
                  <a:schemeClr val="dk2"/>
                </a:solidFill>
                <a:latin typeface="Arial"/>
                <a:ea typeface="Arial"/>
                <a:cs typeface="Arial"/>
                <a:sym typeface="Arial"/>
              </a:rPr>
              <a:t>Et troisièmement, l’algorithme doit être correct. </a:t>
            </a:r>
            <a:endParaRPr/>
          </a:p>
          <a:p>
            <a:pPr marL="158750" lvl="0" indent="0" algn="l" rtl="0">
              <a:lnSpc>
                <a:spcPct val="100000"/>
              </a:lnSpc>
              <a:spcBef>
                <a:spcPts val="0"/>
              </a:spcBef>
              <a:spcAft>
                <a:spcPts val="0"/>
              </a:spcAft>
              <a:buSzPts val="1100"/>
              <a:buNone/>
            </a:pPr>
            <a:br>
              <a:rPr lang="en-SG" b="0">
                <a:solidFill>
                  <a:schemeClr val="dk2"/>
                </a:solidFill>
              </a:rPr>
            </a:br>
            <a:r>
              <a:rPr lang="fr-FR" sz="1100" b="1" i="0" u="none" strike="noStrike" cap="none">
                <a:solidFill>
                  <a:schemeClr val="dk2"/>
                </a:solidFill>
                <a:latin typeface="Arial"/>
                <a:ea typeface="Arial"/>
                <a:cs typeface="Arial"/>
                <a:sym typeface="Arial"/>
              </a:rPr>
              <a:t>DEMANDEZ À VOS ÉTUDIANT(E)S</a:t>
            </a:r>
            <a:endParaRPr b="0">
              <a:solidFill>
                <a:schemeClr val="dk2"/>
              </a:solidFill>
            </a:endParaRPr>
          </a:p>
          <a:p>
            <a:pPr marL="457200" lvl="0" indent="-298450" algn="l" rtl="0">
              <a:lnSpc>
                <a:spcPct val="100000"/>
              </a:lnSpc>
              <a:spcBef>
                <a:spcPts val="0"/>
              </a:spcBef>
              <a:spcAft>
                <a:spcPts val="0"/>
              </a:spcAft>
              <a:buSzPts val="1100"/>
              <a:buChar char="●"/>
            </a:pPr>
            <a:r>
              <a:rPr lang="fr-FR" sz="1100" b="0" i="0" u="none" strike="noStrike" cap="none">
                <a:solidFill>
                  <a:schemeClr val="dk2"/>
                </a:solidFill>
                <a:latin typeface="Arial"/>
                <a:ea typeface="Arial"/>
                <a:cs typeface="Arial"/>
                <a:sym typeface="Arial"/>
              </a:rPr>
              <a:t>Nous pouvons considérer le nombre de portions de houmous et les ingrédients mesurés correspondants comme les entrées de notre exemple de recette. En suivant les étapes de la recette (comme indiqué sur le document « Recette : copie pour l’enseignant(e)), on obtient 3 à 4 portions de houmous, c’est notre résultat. Mais que faire si l'on veut faire 10 portions de houmous ? Devons-nous écrire un algorithme entièrement nouveau ?</a:t>
            </a:r>
            <a:endParaRPr b="0">
              <a:solidFill>
                <a:schemeClr val="dk2"/>
              </a:solidFill>
            </a:endParaRPr>
          </a:p>
          <a:p>
            <a:pPr marL="158750" marR="0" lvl="0" indent="0" algn="l" rtl="0">
              <a:lnSpc>
                <a:spcPct val="100000"/>
              </a:lnSpc>
              <a:spcBef>
                <a:spcPts val="0"/>
              </a:spcBef>
              <a:spcAft>
                <a:spcPts val="0"/>
              </a:spcAft>
              <a:buClr>
                <a:srgbClr val="000000"/>
              </a:buClr>
              <a:buSzPts val="1100"/>
              <a:buFont typeface="Arial"/>
              <a:buNone/>
            </a:pPr>
            <a:br>
              <a:rPr lang="en-SG" b="0">
                <a:solidFill>
                  <a:schemeClr val="dk2"/>
                </a:solidFill>
              </a:rPr>
            </a:br>
            <a:r>
              <a:rPr lang="fr-FR" sz="1100" b="1" i="0" u="none" strike="noStrike" cap="none">
                <a:solidFill>
                  <a:schemeClr val="dk2"/>
                </a:solidFill>
                <a:latin typeface="Arial"/>
                <a:ea typeface="Arial"/>
                <a:cs typeface="Arial"/>
                <a:sym typeface="Arial"/>
              </a:rPr>
              <a:t>DITES À VOS ÉTUDIANT(E)S</a:t>
            </a:r>
            <a:endParaRPr b="0">
              <a:solidFill>
                <a:schemeClr val="dk2"/>
              </a:solidFill>
            </a:endParaRPr>
          </a:p>
          <a:p>
            <a:pPr marL="158750" lvl="0" indent="0" algn="l" rtl="0">
              <a:lnSpc>
                <a:spcPct val="100000"/>
              </a:lnSpc>
              <a:spcBef>
                <a:spcPts val="0"/>
              </a:spcBef>
              <a:spcAft>
                <a:spcPts val="0"/>
              </a:spcAft>
              <a:buSzPts val="1100"/>
              <a:buNone/>
            </a:pPr>
            <a:r>
              <a:rPr lang="fr-FR" sz="1100" b="0" i="0" u="none" strike="noStrike" cap="none">
                <a:solidFill>
                  <a:schemeClr val="dk2"/>
                </a:solidFill>
                <a:latin typeface="Arial"/>
                <a:ea typeface="Arial"/>
                <a:cs typeface="Arial"/>
                <a:sym typeface="Arial"/>
              </a:rPr>
              <a:t>Non, nous pouvons facilement ajuster la quantité d’ingrédients afin de pouvoir saisir n’importe quel nombre de portions, d’une portion individuelle à 8, 9, 20, ou autant que nécessaire !</a:t>
            </a:r>
            <a:endParaRPr b="0">
              <a:solidFill>
                <a:schemeClr val="dk2"/>
              </a:solidFill>
            </a:endParaRPr>
          </a:p>
          <a:p>
            <a:pPr marL="158750" lvl="0" indent="0" algn="l" rtl="0">
              <a:lnSpc>
                <a:spcPct val="100000"/>
              </a:lnSpc>
              <a:spcBef>
                <a:spcPts val="0"/>
              </a:spcBef>
              <a:spcAft>
                <a:spcPts val="0"/>
              </a:spcAft>
              <a:buSzPts val="1100"/>
              <a:buNone/>
            </a:pPr>
            <a:endParaRPr sz="1100" b="0"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fr-FR" sz="1100" b="0" i="0" u="none" strike="noStrike" cap="none">
                <a:solidFill>
                  <a:schemeClr val="dk2"/>
                </a:solidFill>
                <a:latin typeface="Arial"/>
                <a:ea typeface="Arial"/>
                <a:cs typeface="Arial"/>
                <a:sym typeface="Arial"/>
              </a:rPr>
              <a:t>Si l’efficacité d’un algorithme n’est pas absolument nécessaire, elle peut dans certaines situations être d’une importance capitale. De manière générale, l’efficacité qualifie les situations dans lesquelles des ressources telles que les matériaux, la main-d’œuvre ou le temps sont bien utilisées, sans être gaspillées. Dans le cas des algorithmes informatiques, l’efficacité fait généralement référence au temps nécessaire à la réalisation de l’algorithme ou à l’espace (c’est-à-dire la mémoire) que l’algorithme occupe sur un ordinateur. Mais, dans la recette de houmous de votre document, nous constatons une utilisation inefficace des ressources (c'est-à-dire de l'argent et du stockage) lorsque nous voyons que les ingrédients nécessitent une quantité excessive de pois chiches. </a:t>
            </a:r>
            <a:endParaRPr/>
          </a:p>
          <a:p>
            <a:pPr marL="158750" lvl="0" indent="0" algn="l" rtl="0">
              <a:lnSpc>
                <a:spcPct val="100000"/>
              </a:lnSpc>
              <a:spcBef>
                <a:spcPts val="0"/>
              </a:spcBef>
              <a:spcAft>
                <a:spcPts val="0"/>
              </a:spcAft>
              <a:buSzPts val="1100"/>
              <a:buNone/>
            </a:pPr>
            <a:br>
              <a:rPr lang="en-SG" b="0">
                <a:solidFill>
                  <a:schemeClr val="dk2"/>
                </a:solidFill>
              </a:rPr>
            </a:br>
            <a:r>
              <a:rPr lang="fr-FR" sz="1100" b="0" i="0" u="none" strike="noStrike" cap="none">
                <a:solidFill>
                  <a:schemeClr val="dk2"/>
                </a:solidFill>
                <a:latin typeface="Arial"/>
                <a:ea typeface="Arial"/>
                <a:cs typeface="Arial"/>
                <a:sym typeface="Arial"/>
              </a:rPr>
              <a:t>Pour le chef de cuisine d’un restaurant populaire et très fréquenté, l’efficacité de la recette revêt une importance particulière ! Et dans l'exemple de recette figurant sur votre document, faire une pause pour aller regarder votre émission de télévision préférée ajoute non seulement du temps à la préparation, mais cela pourrait aussi s’avérer désastreux.</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fr-FR" sz="1100" b="0" i="0" u="none" strike="noStrike" cap="none">
                <a:solidFill>
                  <a:schemeClr val="dk2"/>
                </a:solidFill>
                <a:latin typeface="Arial"/>
                <a:ea typeface="Arial"/>
                <a:cs typeface="Arial"/>
                <a:sym typeface="Arial"/>
              </a:rPr>
              <a:t>Vous remarquerez également qu’en haut de la recette, j’ai indiqué un résultat ou un objectif : la recette doit permettre d’obtenir 3 à 4 portions de houmous.</a:t>
            </a:r>
            <a:endParaRPr/>
          </a:p>
          <a:p>
            <a:pPr marL="158750" lvl="0" indent="0" algn="l" rtl="0">
              <a:lnSpc>
                <a:spcPct val="100000"/>
              </a:lnSpc>
              <a:spcBef>
                <a:spcPts val="0"/>
              </a:spcBef>
              <a:spcAft>
                <a:spcPts val="0"/>
              </a:spcAft>
              <a:buSzPts val="1100"/>
              <a:buNone/>
            </a:pPr>
            <a:endParaRPr sz="1100" b="0"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fr-FR" sz="1100" b="1" i="0" u="none" strike="noStrike" cap="none">
                <a:solidFill>
                  <a:schemeClr val="dk2"/>
                </a:solidFill>
                <a:latin typeface="Arial"/>
                <a:ea typeface="Arial"/>
                <a:cs typeface="Arial"/>
                <a:sym typeface="Arial"/>
              </a:rPr>
              <a:t>NOTE À L’ENSEIGNANT(E)</a:t>
            </a:r>
            <a:endParaRPr/>
          </a:p>
          <a:p>
            <a:pPr marL="158750" lvl="0" indent="0" algn="l" rtl="0">
              <a:lnSpc>
                <a:spcPct val="100000"/>
              </a:lnSpc>
              <a:spcBef>
                <a:spcPts val="0"/>
              </a:spcBef>
              <a:spcAft>
                <a:spcPts val="0"/>
              </a:spcAft>
              <a:buSzPts val="1100"/>
              <a:buNone/>
            </a:pPr>
            <a:r>
              <a:rPr lang="fr-FR" sz="1100" b="0" i="0" u="none" strike="noStrike" cap="none">
                <a:solidFill>
                  <a:schemeClr val="dk2"/>
                </a:solidFill>
                <a:latin typeface="Arial"/>
                <a:ea typeface="Arial"/>
                <a:cs typeface="Arial"/>
                <a:sym typeface="Arial"/>
              </a:rPr>
              <a:t>L’exemple ci-dessus peut être adapté davantage pour refléter l’expérience et le contexte local de vos étudiant(e)s. </a:t>
            </a:r>
            <a:r>
              <a:rPr lang="fr-FR" sz="1100" b="0" i="0" u="none" strike="noStrike" cap="none">
                <a:solidFill>
                  <a:srgbClr val="000000"/>
                </a:solidFill>
                <a:latin typeface="Arial"/>
                <a:ea typeface="Arial"/>
                <a:cs typeface="Arial"/>
                <a:sym typeface="Arial"/>
              </a:rPr>
              <a:t>Cet exemple est destiné à enseigner aux étudiant(e)s le niveau de spécificité nécessaire pour un algorithme. Cette deuxième recette doit être détaillée pour montrer aux étudiant(e)s comment réaliser un algorithme. </a:t>
            </a:r>
            <a:endParaRPr b="0">
              <a:solidFill>
                <a:schemeClr val="dk2"/>
              </a:solidFill>
            </a:endParaRPr>
          </a:p>
        </p:txBody>
      </p:sp>
      <p:sp>
        <p:nvSpPr>
          <p:cNvPr id="590" name="Google Shape;590;p15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p1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fr-FR" sz="1100" b="1" i="0" u="sng" strike="noStrike" cap="none" dirty="0">
                <a:solidFill>
                  <a:schemeClr val="dk2"/>
                </a:solidFill>
                <a:latin typeface="Arial"/>
                <a:ea typeface="Arial"/>
                <a:cs typeface="Arial"/>
                <a:sym typeface="Arial"/>
              </a:rPr>
              <a:t>Notes de l’intervenant(e) :</a:t>
            </a:r>
            <a:endParaRPr b="0" dirty="0">
              <a:solidFill>
                <a:schemeClr val="dk2"/>
              </a:solidFill>
            </a:endParaRPr>
          </a:p>
          <a:p>
            <a:pPr marL="158750" lvl="0" indent="0" algn="l" rtl="0">
              <a:lnSpc>
                <a:spcPct val="100000"/>
              </a:lnSpc>
              <a:spcBef>
                <a:spcPts val="0"/>
              </a:spcBef>
              <a:spcAft>
                <a:spcPts val="0"/>
              </a:spcAft>
              <a:buSzPts val="1100"/>
              <a:buNone/>
            </a:pPr>
            <a:br>
              <a:rPr lang="en-SG" b="0" dirty="0">
                <a:solidFill>
                  <a:schemeClr val="dk2"/>
                </a:solidFill>
              </a:rPr>
            </a:br>
            <a:r>
              <a:rPr lang="fr-FR" sz="1100" b="1" i="0" u="none" strike="noStrike" cap="none" dirty="0">
                <a:solidFill>
                  <a:schemeClr val="dk2"/>
                </a:solidFill>
                <a:latin typeface="Arial"/>
                <a:ea typeface="Arial"/>
                <a:cs typeface="Arial"/>
                <a:sym typeface="Arial"/>
              </a:rPr>
              <a:t>DITES À VOS ÉTUDIANT(E)S</a:t>
            </a:r>
            <a:endParaRPr b="0" dirty="0">
              <a:solidFill>
                <a:schemeClr val="dk2"/>
              </a:solidFill>
            </a:endParaRPr>
          </a:p>
          <a:p>
            <a:pPr marL="158750" lvl="0" indent="0" algn="l" rtl="0">
              <a:lnSpc>
                <a:spcPct val="100000"/>
              </a:lnSpc>
              <a:spcBef>
                <a:spcPts val="0"/>
              </a:spcBef>
              <a:spcAft>
                <a:spcPts val="0"/>
              </a:spcAft>
              <a:buSzPts val="1100"/>
              <a:buNone/>
            </a:pPr>
            <a:r>
              <a:rPr lang="fr-FR" sz="1100" b="0" i="0" u="none" strike="noStrike" cap="none" dirty="0">
                <a:solidFill>
                  <a:schemeClr val="dk2"/>
                </a:solidFill>
                <a:latin typeface="Arial"/>
                <a:ea typeface="Arial"/>
                <a:cs typeface="Arial"/>
                <a:sym typeface="Arial"/>
              </a:rPr>
              <a:t>Pour retranscrire ces caractéristiques aux algorithmes informatiques, voyons à nouveau comment nous décrivons les algorithmes exécutés sur des ordinateurs. [Lisez le deuxième point du document « Qu’est-ce qu’un algorithme ? »]</a:t>
            </a:r>
            <a:endParaRPr b="0" dirty="0">
              <a:solidFill>
                <a:schemeClr val="dk2"/>
              </a:solidFill>
            </a:endParaRPr>
          </a:p>
          <a:p>
            <a:pPr marL="158750" lvl="0" indent="0" algn="l" rtl="0">
              <a:lnSpc>
                <a:spcPct val="100000"/>
              </a:lnSpc>
              <a:spcBef>
                <a:spcPts val="0"/>
              </a:spcBef>
              <a:spcAft>
                <a:spcPts val="0"/>
              </a:spcAft>
              <a:buSzPts val="1100"/>
              <a:buNone/>
            </a:pPr>
            <a:br>
              <a:rPr lang="en-SG" b="0" dirty="0">
                <a:solidFill>
                  <a:schemeClr val="dk2"/>
                </a:solidFill>
              </a:rPr>
            </a:br>
            <a:r>
              <a:rPr lang="fr-FR" sz="1100" b="1" i="0" u="none" strike="noStrike" cap="none" dirty="0">
                <a:solidFill>
                  <a:schemeClr val="dk2"/>
                </a:solidFill>
                <a:latin typeface="Arial"/>
                <a:ea typeface="Arial"/>
                <a:cs typeface="Arial"/>
                <a:sym typeface="Arial"/>
              </a:rPr>
              <a:t>ACTIVITÉ INTERACTIVE EN CLASSE</a:t>
            </a:r>
            <a:endParaRPr b="0" dirty="0">
              <a:solidFill>
                <a:schemeClr val="dk2"/>
              </a:solidFill>
            </a:endParaRPr>
          </a:p>
          <a:p>
            <a:pPr marL="158750" lvl="0" indent="0" algn="l" rtl="0">
              <a:lnSpc>
                <a:spcPct val="100000"/>
              </a:lnSpc>
              <a:spcBef>
                <a:spcPts val="0"/>
              </a:spcBef>
              <a:spcAft>
                <a:spcPts val="0"/>
              </a:spcAft>
              <a:buSzPts val="1100"/>
              <a:buNone/>
            </a:pPr>
            <a:r>
              <a:rPr lang="fr-FR" sz="1100" b="0" i="0" u="none" strike="noStrike" cap="none" dirty="0">
                <a:solidFill>
                  <a:schemeClr val="dk2"/>
                </a:solidFill>
                <a:latin typeface="Arial"/>
                <a:ea typeface="Arial"/>
                <a:cs typeface="Arial"/>
                <a:sym typeface="Arial"/>
              </a:rPr>
              <a:t>Projetez cette définition, le deuxième point du document « Qu’est-ce qu’un algorithme ? », sur un écran.</a:t>
            </a:r>
            <a:endParaRPr dirty="0"/>
          </a:p>
          <a:p>
            <a:pPr marL="158750" lvl="0" indent="0" algn="l" rtl="0">
              <a:lnSpc>
                <a:spcPct val="100000"/>
              </a:lnSpc>
              <a:spcBef>
                <a:spcPts val="0"/>
              </a:spcBef>
              <a:spcAft>
                <a:spcPts val="0"/>
              </a:spcAft>
              <a:buSzPts val="1100"/>
              <a:buNone/>
            </a:pPr>
            <a:endParaRPr sz="1100" b="0" i="0" u="none" strike="noStrike" cap="none" dirty="0">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fr-FR" sz="1100" b="1" i="0" u="none" strike="noStrike" cap="none" dirty="0">
                <a:solidFill>
                  <a:schemeClr val="dk2"/>
                </a:solidFill>
                <a:latin typeface="Arial"/>
                <a:ea typeface="Arial"/>
                <a:cs typeface="Arial"/>
                <a:sym typeface="Arial"/>
              </a:rPr>
              <a:t>DITES À VOS ÉTUDIANT(E)S</a:t>
            </a:r>
            <a:endParaRPr dirty="0"/>
          </a:p>
          <a:p>
            <a:pPr marL="158750" lvl="0" indent="0" algn="l" rtl="0">
              <a:lnSpc>
                <a:spcPct val="100000"/>
              </a:lnSpc>
              <a:spcBef>
                <a:spcPts val="0"/>
              </a:spcBef>
              <a:spcAft>
                <a:spcPts val="0"/>
              </a:spcAft>
              <a:buSzPts val="1100"/>
              <a:buNone/>
            </a:pPr>
            <a:r>
              <a:rPr lang="fr-FR" sz="1100" b="0" i="0" u="none" strike="noStrike" cap="none" dirty="0">
                <a:solidFill>
                  <a:schemeClr val="dk2"/>
                </a:solidFill>
                <a:latin typeface="Arial"/>
                <a:ea typeface="Arial"/>
                <a:cs typeface="Arial"/>
                <a:sym typeface="Arial"/>
              </a:rPr>
              <a:t>Une autre façon de considérer les algorithmes informatiques est [Lisez le troisième point du document « Qu’est-ce qu’un algorithme ? ».]</a:t>
            </a:r>
            <a:endParaRPr dirty="0"/>
          </a:p>
          <a:p>
            <a:pPr marL="158750" lvl="0" indent="0" algn="l" rtl="0">
              <a:lnSpc>
                <a:spcPct val="100000"/>
              </a:lnSpc>
              <a:spcBef>
                <a:spcPts val="0"/>
              </a:spcBef>
              <a:spcAft>
                <a:spcPts val="0"/>
              </a:spcAft>
              <a:buSzPts val="1100"/>
              <a:buNone/>
            </a:pPr>
            <a:endParaRPr sz="1100" b="0" i="0" u="none" strike="noStrike" cap="none" dirty="0">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fr-FR" sz="1100" b="1" i="0" u="none" strike="noStrike" cap="none" dirty="0">
                <a:solidFill>
                  <a:schemeClr val="dk2"/>
                </a:solidFill>
                <a:latin typeface="Arial"/>
                <a:ea typeface="Arial"/>
                <a:cs typeface="Arial"/>
                <a:sym typeface="Arial"/>
              </a:rPr>
              <a:t>ACTIVITÉ INTERACTIVE EN CLASSE</a:t>
            </a:r>
            <a:endParaRPr dirty="0"/>
          </a:p>
          <a:p>
            <a:pPr marL="158750" lvl="0" indent="0" algn="l" rtl="0">
              <a:lnSpc>
                <a:spcPct val="100000"/>
              </a:lnSpc>
              <a:spcBef>
                <a:spcPts val="0"/>
              </a:spcBef>
              <a:spcAft>
                <a:spcPts val="0"/>
              </a:spcAft>
              <a:buSzPts val="1100"/>
              <a:buNone/>
            </a:pPr>
            <a:r>
              <a:rPr lang="fr-FR" sz="1100" b="0" i="0" u="none" strike="noStrike" cap="none" dirty="0">
                <a:solidFill>
                  <a:schemeClr val="dk2"/>
                </a:solidFill>
                <a:latin typeface="Arial"/>
                <a:ea typeface="Arial"/>
                <a:cs typeface="Arial"/>
                <a:sym typeface="Arial"/>
              </a:rPr>
              <a:t>Projetez cette définition, le troisième point du document « Qu’est-ce qu’un algorithme ? » sur un écran.</a:t>
            </a:r>
            <a:endParaRPr dirty="0"/>
          </a:p>
          <a:p>
            <a:pPr marL="158750" lvl="0" indent="0" algn="l" rtl="0">
              <a:lnSpc>
                <a:spcPct val="100000"/>
              </a:lnSpc>
              <a:spcBef>
                <a:spcPts val="0"/>
              </a:spcBef>
              <a:spcAft>
                <a:spcPts val="0"/>
              </a:spcAft>
              <a:buSzPts val="1100"/>
              <a:buNone/>
            </a:pPr>
            <a:endParaRPr sz="1100" b="0" i="0" u="none" strike="noStrike" cap="none" dirty="0">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fr-FR" sz="1100" b="1" i="0" u="none" strike="noStrike" cap="none" dirty="0">
                <a:solidFill>
                  <a:schemeClr val="dk2"/>
                </a:solidFill>
                <a:latin typeface="Arial"/>
                <a:ea typeface="Arial"/>
                <a:cs typeface="Arial"/>
                <a:sym typeface="Arial"/>
              </a:rPr>
              <a:t>DITES À VOS ÉTUDIANT(E)S</a:t>
            </a:r>
            <a:endParaRPr dirty="0"/>
          </a:p>
          <a:p>
            <a:pPr marL="158750" lvl="0" indent="0" algn="l" rtl="0">
              <a:lnSpc>
                <a:spcPct val="100000"/>
              </a:lnSpc>
              <a:spcBef>
                <a:spcPts val="0"/>
              </a:spcBef>
              <a:spcAft>
                <a:spcPts val="0"/>
              </a:spcAft>
              <a:buSzPts val="1100"/>
              <a:buNone/>
            </a:pPr>
            <a:r>
              <a:rPr lang="fr-FR" sz="1100" b="0" i="0" u="none" strike="noStrike" cap="none" dirty="0">
                <a:solidFill>
                  <a:schemeClr val="dk2"/>
                </a:solidFill>
                <a:latin typeface="Arial"/>
                <a:ea typeface="Arial"/>
                <a:cs typeface="Arial"/>
                <a:sym typeface="Arial"/>
              </a:rPr>
              <a:t>Comme nous venons de l’apprendre, l’efficacité est une caractéristique souhaitable d’un algorithme. Cela inclut, entre autres, le temps nécessaire à l’ordinateur pour exécuter l’algorithme. Mais l’essentiel pour les algorithmes informatiques est que le problème ou la tâche soit bien défini(e) et que les instructions étape par étape soient données avec précision et puissent être exécutées par un ordinateur. Les algorithmes informatiques ne sauraient fonctionner avec des instructions et des objectifs vagues.</a:t>
            </a:r>
            <a:endParaRPr dirty="0"/>
          </a:p>
          <a:p>
            <a:pPr marL="158750" lvl="0" indent="0" algn="l" rtl="0">
              <a:lnSpc>
                <a:spcPct val="100000"/>
              </a:lnSpc>
              <a:spcBef>
                <a:spcPts val="0"/>
              </a:spcBef>
              <a:spcAft>
                <a:spcPts val="0"/>
              </a:spcAft>
              <a:buSzPts val="1100"/>
              <a:buNone/>
            </a:pPr>
            <a:endParaRPr sz="1100" b="0" i="0" u="none" strike="noStrike" cap="none" dirty="0">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fr-FR" sz="1100" b="0" i="0" u="none" strike="noStrike" cap="none" dirty="0">
                <a:solidFill>
                  <a:schemeClr val="dk2"/>
                </a:solidFill>
                <a:latin typeface="Arial"/>
                <a:ea typeface="Arial"/>
                <a:cs typeface="Arial"/>
                <a:sym typeface="Arial"/>
              </a:rPr>
              <a:t>La nature des algorithmes informatiques (comme le montre la troisième définition du document « Qu’est-ce qu’un algorithme ? ») est qu’une entrée ou un ensemble d’entrées, en rapport avec l’objectif de l’algorithme, produit, au moyen d’une séquence d’instructions informatiques exécutables, une ou plusieurs sorties qui tentent de résoudre le problème correctement.</a:t>
            </a:r>
            <a:endParaRPr dirty="0"/>
          </a:p>
          <a:p>
            <a:pPr marL="158750" lvl="0" indent="0" algn="l" rtl="0">
              <a:lnSpc>
                <a:spcPct val="100000"/>
              </a:lnSpc>
              <a:spcBef>
                <a:spcPts val="0"/>
              </a:spcBef>
              <a:spcAft>
                <a:spcPts val="0"/>
              </a:spcAft>
              <a:buSzPts val="1100"/>
              <a:buNone/>
            </a:pPr>
            <a:endParaRPr sz="1100" b="0" i="0" u="none" strike="noStrike" cap="none" dirty="0">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fr-FR" sz="1100" b="0" i="0" u="none" strike="noStrike" cap="none" dirty="0">
                <a:solidFill>
                  <a:schemeClr val="dk2"/>
                </a:solidFill>
                <a:latin typeface="Arial"/>
                <a:ea typeface="Arial"/>
                <a:cs typeface="Arial"/>
                <a:sym typeface="Arial"/>
              </a:rPr>
              <a:t>Voici quelques exemples d’algorithmes informatiques que vous pourriez rencontrer.</a:t>
            </a:r>
            <a:endParaRPr dirty="0"/>
          </a:p>
          <a:p>
            <a:pPr marL="158750" lvl="0" indent="0" algn="l" rtl="0">
              <a:lnSpc>
                <a:spcPct val="100000"/>
              </a:lnSpc>
              <a:spcBef>
                <a:spcPts val="0"/>
              </a:spcBef>
              <a:spcAft>
                <a:spcPts val="0"/>
              </a:spcAft>
              <a:buSzPts val="1100"/>
              <a:buNone/>
            </a:pPr>
            <a:endParaRPr sz="1100" b="0" i="0" u="none" strike="noStrike" cap="none" dirty="0">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fr-FR" sz="1100" b="0" i="0" u="none" strike="noStrike" cap="none" dirty="0">
                <a:solidFill>
                  <a:schemeClr val="dk2"/>
                </a:solidFill>
                <a:latin typeface="Arial"/>
                <a:ea typeface="Arial"/>
                <a:cs typeface="Arial"/>
                <a:sym typeface="Arial"/>
              </a:rPr>
              <a:t>Lorsque vous êtes dans une voiture, toute une série d’algorithmes informatiques sont à l’œuvre. Par exemple, les capteurs détectent les données entrantes telles que les kilomètres parcourus et l’essence consommée, et calculent le kilométrage (c’est-à-dire le résultat). Lorsque vous introduisez une adresse dans Google </a:t>
            </a:r>
            <a:r>
              <a:rPr lang="fr-FR" sz="1100" b="0" i="0" u="none" strike="noStrike" cap="none" dirty="0" err="1">
                <a:solidFill>
                  <a:schemeClr val="dk2"/>
                </a:solidFill>
                <a:latin typeface="Arial"/>
                <a:ea typeface="Arial"/>
                <a:cs typeface="Arial"/>
                <a:sym typeface="Arial"/>
              </a:rPr>
              <a:t>Maps</a:t>
            </a:r>
            <a:r>
              <a:rPr lang="fr-FR" sz="1100" b="0" i="0" u="none" strike="noStrike" cap="none" dirty="0">
                <a:solidFill>
                  <a:schemeClr val="dk2"/>
                </a:solidFill>
                <a:latin typeface="Arial"/>
                <a:ea typeface="Arial"/>
                <a:cs typeface="Arial"/>
                <a:sym typeface="Arial"/>
              </a:rPr>
              <a:t> (l’entrée), Google </a:t>
            </a:r>
            <a:r>
              <a:rPr lang="fr-FR" sz="1100" b="0" i="0" u="none" strike="noStrike" cap="none" dirty="0" err="1">
                <a:solidFill>
                  <a:schemeClr val="dk2"/>
                </a:solidFill>
                <a:latin typeface="Arial"/>
                <a:ea typeface="Arial"/>
                <a:cs typeface="Arial"/>
                <a:sym typeface="Arial"/>
              </a:rPr>
              <a:t>Maps</a:t>
            </a:r>
            <a:r>
              <a:rPr lang="fr-FR" sz="1100" b="0" i="0" u="none" strike="noStrike" cap="none" dirty="0">
                <a:solidFill>
                  <a:schemeClr val="dk2"/>
                </a:solidFill>
                <a:latin typeface="Arial"/>
                <a:ea typeface="Arial"/>
                <a:cs typeface="Arial"/>
                <a:sym typeface="Arial"/>
              </a:rPr>
              <a:t> produit une sortie indiquant l’itinéraire le plus court. Lorsque vous posez une question à </a:t>
            </a:r>
            <a:r>
              <a:rPr lang="fr-FR" sz="1100" b="0" i="0" u="none" strike="noStrike" cap="none" dirty="0" err="1">
                <a:solidFill>
                  <a:schemeClr val="dk2"/>
                </a:solidFill>
                <a:latin typeface="Arial"/>
                <a:ea typeface="Arial"/>
                <a:cs typeface="Arial"/>
                <a:sym typeface="Arial"/>
              </a:rPr>
              <a:t>Siri</a:t>
            </a:r>
            <a:r>
              <a:rPr lang="fr-FR" sz="1100" b="0" i="0" u="none" strike="noStrike" cap="none" dirty="0">
                <a:solidFill>
                  <a:schemeClr val="dk2"/>
                </a:solidFill>
                <a:latin typeface="Arial"/>
                <a:ea typeface="Arial"/>
                <a:cs typeface="Arial"/>
                <a:sym typeface="Arial"/>
              </a:rPr>
              <a:t>, Alexa ou Google Assistant (l’entrée), ces systèmes (avec un peu de chance !) fournissent une réponse utile (la sortie). Et lorsque vous recherchez quelque chose en ligne sur un moteur de recherche, comme Google, le texte que vous saisissez produit une liste des sites web les plus pertinents.</a:t>
            </a:r>
            <a:endParaRPr dirty="0"/>
          </a:p>
          <a:p>
            <a:pPr marL="158750" lvl="0" indent="0" algn="l" rtl="0">
              <a:lnSpc>
                <a:spcPct val="100000"/>
              </a:lnSpc>
              <a:spcBef>
                <a:spcPts val="0"/>
              </a:spcBef>
              <a:spcAft>
                <a:spcPts val="0"/>
              </a:spcAft>
              <a:buSzPts val="1100"/>
              <a:buNone/>
            </a:pPr>
            <a:endParaRPr sz="1100" b="0" i="0" u="none" strike="noStrike" cap="none" dirty="0">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fr-FR" sz="1100" b="1" i="0" u="none" strike="noStrike" cap="none" dirty="0">
                <a:solidFill>
                  <a:schemeClr val="dk2"/>
                </a:solidFill>
                <a:latin typeface="Arial"/>
                <a:ea typeface="Arial"/>
                <a:cs typeface="Arial"/>
                <a:sym typeface="Arial"/>
              </a:rPr>
              <a:t>NOTE À L’ENSEIGNANT(E)</a:t>
            </a:r>
            <a:endParaRPr dirty="0"/>
          </a:p>
          <a:p>
            <a:pPr marL="158750" lvl="0" indent="0" algn="l" rtl="0">
              <a:lnSpc>
                <a:spcPct val="100000"/>
              </a:lnSpc>
              <a:spcBef>
                <a:spcPts val="0"/>
              </a:spcBef>
              <a:spcAft>
                <a:spcPts val="0"/>
              </a:spcAft>
              <a:buSzPts val="1100"/>
              <a:buNone/>
            </a:pPr>
            <a:r>
              <a:rPr lang="fr-FR" sz="1100" b="0" i="0" u="none" strike="noStrike" cap="none" dirty="0">
                <a:solidFill>
                  <a:schemeClr val="dk2"/>
                </a:solidFill>
                <a:latin typeface="Arial"/>
                <a:ea typeface="Arial"/>
                <a:cs typeface="Arial"/>
                <a:sym typeface="Arial"/>
              </a:rPr>
              <a:t>L’exemple ci-dessus peut être adapté davantage pour refléter l’expérience et le contexte local de vos étudiant(e)s. L’objectif de ces exemples est de montrer aux étudiant(e)s des appareils ou des plateformes courants qui utilisent un algorithme pour accomplir une tâche.</a:t>
            </a:r>
            <a:endParaRPr b="0" dirty="0">
              <a:solidFill>
                <a:schemeClr val="dk2"/>
              </a:solidFill>
            </a:endParaRPr>
          </a:p>
        </p:txBody>
      </p:sp>
      <p:sp>
        <p:nvSpPr>
          <p:cNvPr id="633" name="Google Shape;633;p156: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p1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fr-FR" sz="1100" b="1" i="0" u="sng" strike="noStrike" cap="none">
                <a:solidFill>
                  <a:schemeClr val="dk2"/>
                </a:solidFill>
                <a:latin typeface="Arial"/>
                <a:ea typeface="Arial"/>
                <a:cs typeface="Arial"/>
                <a:sym typeface="Arial"/>
              </a:rPr>
              <a:t>Notes de l’intervenant(e) :</a:t>
            </a:r>
            <a:endParaRPr b="0">
              <a:solidFill>
                <a:schemeClr val="dk2"/>
              </a:solidFill>
            </a:endParaRPr>
          </a:p>
          <a:p>
            <a:pPr marL="158750" lvl="0" indent="0" algn="l" rtl="0">
              <a:lnSpc>
                <a:spcPct val="100000"/>
              </a:lnSpc>
              <a:spcBef>
                <a:spcPts val="0"/>
              </a:spcBef>
              <a:spcAft>
                <a:spcPts val="0"/>
              </a:spcAft>
              <a:buSzPts val="1100"/>
              <a:buNone/>
            </a:pPr>
            <a:endParaRPr sz="1100" b="1"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fr-FR" sz="1100" b="1" i="0" u="none" strike="noStrike" cap="none">
                <a:solidFill>
                  <a:schemeClr val="dk2"/>
                </a:solidFill>
                <a:latin typeface="Arial"/>
                <a:ea typeface="Arial"/>
                <a:cs typeface="Arial"/>
                <a:sym typeface="Arial"/>
              </a:rPr>
              <a:t>DITES À VOS ÉTUDIANT(E)S</a:t>
            </a:r>
            <a:endParaRPr/>
          </a:p>
          <a:p>
            <a:pPr marL="158750" lvl="0" indent="0" algn="l" rtl="0">
              <a:lnSpc>
                <a:spcPct val="100000"/>
              </a:lnSpc>
              <a:spcBef>
                <a:spcPts val="0"/>
              </a:spcBef>
              <a:spcAft>
                <a:spcPts val="0"/>
              </a:spcAft>
              <a:buSzPts val="1100"/>
              <a:buNone/>
            </a:pPr>
            <a:r>
              <a:rPr lang="fr-FR" sz="1100" b="0" i="0" u="none" strike="noStrike" cap="none">
                <a:solidFill>
                  <a:schemeClr val="dk2"/>
                </a:solidFill>
                <a:latin typeface="Arial"/>
                <a:ea typeface="Arial"/>
                <a:cs typeface="Arial"/>
                <a:sym typeface="Arial"/>
              </a:rPr>
              <a:t>Aujourd’hui, on trouve des algorithmes informatiques partout. Ils sont présents sur les appareils mobiles, les ordinateurs portables, les voitures et les appareils ménagers qu’on utilise au quotidien. Les algorithmes, qu’ils vous aident à préparer vos biscuits préférés ou qu’ils répondent à vos recherches en ligne, sont partout autour de nous.</a:t>
            </a:r>
            <a:endParaRPr/>
          </a:p>
          <a:p>
            <a:pPr marL="158750" lvl="0" indent="0" algn="l" rtl="0">
              <a:lnSpc>
                <a:spcPct val="100000"/>
              </a:lnSpc>
              <a:spcBef>
                <a:spcPts val="0"/>
              </a:spcBef>
              <a:spcAft>
                <a:spcPts val="0"/>
              </a:spcAft>
              <a:buSzPts val="1100"/>
              <a:buNone/>
            </a:pPr>
            <a:endParaRPr sz="1100" b="0"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fr-FR" sz="1100" b="0" i="0" u="none" strike="noStrike" cap="none">
                <a:solidFill>
                  <a:schemeClr val="dk2"/>
                </a:solidFill>
                <a:latin typeface="Arial"/>
                <a:ea typeface="Arial"/>
                <a:cs typeface="Arial"/>
                <a:sym typeface="Arial"/>
              </a:rPr>
              <a:t>Dans le désordre, les algorithmes à la rescousse !</a:t>
            </a:r>
            <a:br>
              <a:rPr lang="en-SG">
                <a:solidFill>
                  <a:schemeClr val="dk2"/>
                </a:solidFill>
              </a:rPr>
            </a:br>
            <a:endParaRPr sz="1100" b="1"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fr-FR" sz="1100" b="1" i="0" u="none" strike="noStrike" cap="none">
                <a:solidFill>
                  <a:schemeClr val="dk2"/>
                </a:solidFill>
                <a:latin typeface="Arial"/>
                <a:ea typeface="Arial"/>
                <a:cs typeface="Arial"/>
                <a:sym typeface="Arial"/>
              </a:rPr>
              <a:t>ACTIVITÉ INTERACTIVE EN CLASSE</a:t>
            </a:r>
            <a:endParaRPr b="0">
              <a:solidFill>
                <a:schemeClr val="dk2"/>
              </a:solidFill>
            </a:endParaRPr>
          </a:p>
          <a:p>
            <a:pPr marL="158750" lvl="0" indent="0" algn="l" rtl="0">
              <a:lnSpc>
                <a:spcPct val="100000"/>
              </a:lnSpc>
              <a:spcBef>
                <a:spcPts val="0"/>
              </a:spcBef>
              <a:spcAft>
                <a:spcPts val="0"/>
              </a:spcAft>
              <a:buSzPts val="1100"/>
              <a:buNone/>
            </a:pPr>
            <a:r>
              <a:rPr lang="fr-FR" sz="1100" b="0" i="0" u="none" strike="noStrike" cap="none">
                <a:solidFill>
                  <a:schemeClr val="dk2"/>
                </a:solidFill>
                <a:latin typeface="Arial"/>
                <a:ea typeface="Arial"/>
                <a:cs typeface="Arial"/>
                <a:sym typeface="Arial"/>
              </a:rPr>
              <a:t>Assemblez les gobelets blancs numérotés dans l’ordre suivant sur la table devant vous, du premier au dernier : 64, 23, 5, 98, 125, 110, 28 et 37.</a:t>
            </a:r>
            <a:endParaRPr b="0">
              <a:solidFill>
                <a:schemeClr val="dk2"/>
              </a:solidFill>
            </a:endParaRPr>
          </a:p>
          <a:p>
            <a:pPr marL="158750" lvl="0" indent="0" algn="l" rtl="0">
              <a:lnSpc>
                <a:spcPct val="100000"/>
              </a:lnSpc>
              <a:spcBef>
                <a:spcPts val="0"/>
              </a:spcBef>
              <a:spcAft>
                <a:spcPts val="0"/>
              </a:spcAft>
              <a:buSzPts val="1100"/>
              <a:buNone/>
            </a:pPr>
            <a:endParaRPr b="0">
              <a:solidFill>
                <a:schemeClr val="dk2"/>
              </a:solidFill>
            </a:endParaRPr>
          </a:p>
          <a:p>
            <a:pPr marL="158750" lvl="0" indent="0" algn="l" rtl="0">
              <a:lnSpc>
                <a:spcPct val="100000"/>
              </a:lnSpc>
              <a:spcBef>
                <a:spcPts val="0"/>
              </a:spcBef>
              <a:spcAft>
                <a:spcPts val="0"/>
              </a:spcAft>
              <a:buSzPts val="1100"/>
              <a:buNone/>
            </a:pPr>
            <a:r>
              <a:rPr lang="fr-FR" b="0" i="1">
                <a:solidFill>
                  <a:schemeClr val="dk2"/>
                </a:solidFill>
              </a:rPr>
              <a:t>Référez-vous à </a:t>
            </a:r>
            <a:r>
              <a:rPr lang="fr-FR" sz="1100" b="0" i="1" u="none" strike="noStrike" cap="none">
                <a:solidFill>
                  <a:schemeClr val="dk2"/>
                </a:solidFill>
                <a:latin typeface="Arial"/>
                <a:ea typeface="Arial"/>
                <a:cs typeface="Arial"/>
                <a:sym typeface="Arial"/>
              </a:rPr>
              <a:t>l’image N°1 de tri à bulles du document.</a:t>
            </a:r>
            <a:endParaRPr/>
          </a:p>
          <a:p>
            <a:pPr marL="158750" lvl="0" indent="0" algn="l" rtl="0">
              <a:lnSpc>
                <a:spcPct val="100000"/>
              </a:lnSpc>
              <a:spcBef>
                <a:spcPts val="0"/>
              </a:spcBef>
              <a:spcAft>
                <a:spcPts val="0"/>
              </a:spcAft>
              <a:buSzPts val="1100"/>
              <a:buNone/>
            </a:pPr>
            <a:br>
              <a:rPr lang="en-SG" b="0">
                <a:solidFill>
                  <a:schemeClr val="dk2"/>
                </a:solidFill>
              </a:rPr>
            </a:br>
            <a:r>
              <a:rPr lang="fr-FR" sz="1100" b="1" i="0" u="none" strike="noStrike" cap="none">
                <a:solidFill>
                  <a:schemeClr val="dk2"/>
                </a:solidFill>
                <a:latin typeface="Arial"/>
                <a:ea typeface="Arial"/>
                <a:cs typeface="Arial"/>
                <a:sym typeface="Arial"/>
              </a:rPr>
              <a:t>DITES À VOS ÉTUDIANT(E)S</a:t>
            </a:r>
            <a:endParaRPr b="0">
              <a:solidFill>
                <a:schemeClr val="dk2"/>
              </a:solidFill>
            </a:endParaRPr>
          </a:p>
          <a:p>
            <a:pPr marL="158750" lvl="0" indent="0" algn="l" rtl="0">
              <a:lnSpc>
                <a:spcPct val="100000"/>
              </a:lnSpc>
              <a:spcBef>
                <a:spcPts val="0"/>
              </a:spcBef>
              <a:spcAft>
                <a:spcPts val="0"/>
              </a:spcAft>
              <a:buSzPts val="1100"/>
              <a:buNone/>
            </a:pPr>
            <a:r>
              <a:rPr lang="fr-FR" sz="1100" b="0" i="0" u="none" strike="noStrike" cap="none">
                <a:solidFill>
                  <a:schemeClr val="dk2"/>
                </a:solidFill>
                <a:latin typeface="Arial"/>
                <a:ea typeface="Arial"/>
                <a:cs typeface="Arial"/>
                <a:sym typeface="Arial"/>
              </a:rPr>
              <a:t>Explorons un type spécifique d’algorithme, appelé algorithme de tri. Le « tri » consiste généralement à classer une liste d’éléments dans un ordre numérique ou alphabétique. Il existe de nombreux exemples de cas où il est vraiment important d’avoir les choses dans un ordre spécifique, comme dans la liste de contacts d’un téléphone portable.</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fr-FR" sz="1100" b="1" i="0" u="none" strike="noStrike" cap="none">
                <a:solidFill>
                  <a:schemeClr val="dk2"/>
                </a:solidFill>
                <a:latin typeface="Arial"/>
                <a:ea typeface="Arial"/>
                <a:cs typeface="Arial"/>
                <a:sym typeface="Arial"/>
              </a:rPr>
              <a:t>DEMANDEZ À VOS ÉTUDIANT(E)S</a:t>
            </a:r>
            <a:endParaRPr b="0">
              <a:solidFill>
                <a:schemeClr val="dk2"/>
              </a:solidFill>
            </a:endParaRPr>
          </a:p>
          <a:p>
            <a:pPr marL="457200" lvl="0" indent="-298450" algn="l" rtl="0">
              <a:lnSpc>
                <a:spcPct val="100000"/>
              </a:lnSpc>
              <a:spcBef>
                <a:spcPts val="0"/>
              </a:spcBef>
              <a:spcAft>
                <a:spcPts val="0"/>
              </a:spcAft>
              <a:buSzPts val="1100"/>
              <a:buChar char="●"/>
            </a:pPr>
            <a:r>
              <a:rPr lang="fr-FR" sz="1100" b="0" i="0" u="none" strike="noStrike" cap="none">
                <a:solidFill>
                  <a:schemeClr val="dk2"/>
                </a:solidFill>
                <a:latin typeface="Arial"/>
                <a:ea typeface="Arial"/>
                <a:cs typeface="Arial"/>
                <a:sym typeface="Arial"/>
              </a:rPr>
              <a:t>Quelqu’un peut-il donner d’autres exemples ? Autres exemples possibles : l’index d’un livre, les entrées d’un dictionnaire ou les livres d’une bibliothèque.</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fr-FR" sz="1100" b="1" i="0" u="none" strike="noStrike" cap="none">
                <a:solidFill>
                  <a:schemeClr val="dk2"/>
                </a:solidFill>
                <a:latin typeface="Arial"/>
                <a:ea typeface="Arial"/>
                <a:cs typeface="Arial"/>
                <a:sym typeface="Arial"/>
              </a:rPr>
              <a:t>DITES À VOS ÉTUDIANT(E)S</a:t>
            </a:r>
            <a:endParaRPr b="0">
              <a:solidFill>
                <a:schemeClr val="dk2"/>
              </a:solidFill>
            </a:endParaRPr>
          </a:p>
          <a:p>
            <a:pPr marL="158750" lvl="0" indent="0" algn="l" rtl="0">
              <a:lnSpc>
                <a:spcPct val="100000"/>
              </a:lnSpc>
              <a:spcBef>
                <a:spcPts val="0"/>
              </a:spcBef>
              <a:spcAft>
                <a:spcPts val="0"/>
              </a:spcAft>
              <a:buSzPts val="1100"/>
              <a:buNone/>
            </a:pPr>
            <a:r>
              <a:rPr lang="fr-FR" sz="1100" b="0" i="0" u="none" strike="noStrike" cap="none">
                <a:solidFill>
                  <a:schemeClr val="dk2"/>
                </a:solidFill>
                <a:latin typeface="Arial"/>
                <a:ea typeface="Arial"/>
                <a:cs typeface="Arial"/>
                <a:sym typeface="Arial"/>
              </a:rPr>
              <a:t>Les algorithmes de tri constituent une famille fondamentale d’algorithmes en informatique, avec un large éventail d’applications. Lorsque l’Organisation mondiale de la santé, par exemple, recueille la fréquence (c’est-à-dire le taux) d’une certaine maladie dans des centaines de régions du monde, des algorithmes de tri informatique organisent systématiquement les données par ordre croissant ou décroissant pour les tableaux, les représentations graphiques et l’analyse des données.</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fr-FR" sz="1100" b="0" i="0" u="none" strike="noStrike" cap="none">
                <a:solidFill>
                  <a:schemeClr val="dk2"/>
                </a:solidFill>
                <a:latin typeface="Arial"/>
                <a:ea typeface="Arial"/>
                <a:cs typeface="Arial"/>
                <a:sym typeface="Arial"/>
              </a:rPr>
              <a:t>Prenons d’autres exemples d’algorithmes de tri. Chaque fois que vous effectuez une recherche en ligne à l’aide d’un moteur de recherche comme Google, votre recherche est traitée par de nombreux algorithmes sophistiqués, avec des algorithmes de tri intégrés au processus. Et lorsque vous allez en ligne pour trouver le meilleur restaurant de près de chez vous, des algorithmes informatiques, sur des sites web tels que TripAdvisor, trient ces restaurants en fonction de leur proximité et des évaluations fournies par les utilisateurs.</a:t>
            </a:r>
            <a:endParaRPr/>
          </a:p>
          <a:p>
            <a:pPr marL="158750" lvl="0" indent="0" algn="l" rtl="0">
              <a:lnSpc>
                <a:spcPct val="100000"/>
              </a:lnSpc>
              <a:spcBef>
                <a:spcPts val="0"/>
              </a:spcBef>
              <a:spcAft>
                <a:spcPts val="0"/>
              </a:spcAft>
              <a:buSzPts val="1100"/>
              <a:buNone/>
            </a:pPr>
            <a:endParaRPr sz="1100" b="0"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fr-FR" sz="1100" b="1" i="0" u="none" strike="noStrike" cap="none">
                <a:solidFill>
                  <a:schemeClr val="dk2"/>
                </a:solidFill>
                <a:latin typeface="Arial"/>
                <a:ea typeface="Arial"/>
                <a:cs typeface="Arial"/>
                <a:sym typeface="Arial"/>
              </a:rPr>
              <a:t>NOTE À L’ENSEIGNANT(E)</a:t>
            </a:r>
            <a:endParaRPr/>
          </a:p>
          <a:p>
            <a:pPr marL="158750" lvl="0" indent="0" algn="l" rtl="0">
              <a:lnSpc>
                <a:spcPct val="100000"/>
              </a:lnSpc>
              <a:spcBef>
                <a:spcPts val="0"/>
              </a:spcBef>
              <a:spcAft>
                <a:spcPts val="0"/>
              </a:spcAft>
              <a:buSzPts val="1100"/>
              <a:buNone/>
            </a:pPr>
            <a:r>
              <a:rPr lang="fr-FR" sz="1100" b="0" i="0" u="none" strike="noStrike" cap="none">
                <a:solidFill>
                  <a:schemeClr val="dk2"/>
                </a:solidFill>
                <a:latin typeface="Arial"/>
                <a:ea typeface="Arial"/>
                <a:cs typeface="Arial"/>
                <a:sym typeface="Arial"/>
              </a:rPr>
              <a:t>L’exemple ci-dessus peut être adapté davantage pour refléter l’expérience et le contexte local de vos étudiant(e)s. </a:t>
            </a:r>
            <a:r>
              <a:rPr lang="fr-FR" sz="1100" b="0" i="0" u="none" strike="noStrike" cap="none">
                <a:solidFill>
                  <a:srgbClr val="000000"/>
                </a:solidFill>
                <a:latin typeface="Arial"/>
                <a:ea typeface="Arial"/>
                <a:cs typeface="Arial"/>
                <a:sym typeface="Arial"/>
              </a:rPr>
              <a:t>L’objectif de ces exemples est de montrer aux étudiant(e)s des appareils ou des plateformes courants qui utilisent un algorithme pour accomplir une tâche. </a:t>
            </a:r>
            <a:br>
              <a:rPr lang="en-SG">
                <a:solidFill>
                  <a:schemeClr val="dk2"/>
                </a:solidFill>
              </a:rPr>
            </a:br>
            <a:endParaRPr sz="1100" b="0" i="0" u="none" strike="noStrike" cap="none">
              <a:solidFill>
                <a:schemeClr val="dk2"/>
              </a:solidFill>
              <a:latin typeface="Arial"/>
              <a:ea typeface="Arial"/>
              <a:cs typeface="Arial"/>
              <a:sym typeface="Arial"/>
            </a:endParaRPr>
          </a:p>
        </p:txBody>
      </p:sp>
      <p:sp>
        <p:nvSpPr>
          <p:cNvPr id="643" name="Google Shape;643;p157: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Google Shape;668;p158: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69" name="Google Shape;669;p1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fr-FR" sz="1100" b="1" i="0" u="sng" strike="noStrike" cap="none">
                <a:solidFill>
                  <a:schemeClr val="dk2"/>
                </a:solidFill>
                <a:latin typeface="Arial"/>
                <a:ea typeface="Arial"/>
                <a:cs typeface="Arial"/>
                <a:sym typeface="Arial"/>
              </a:rPr>
              <a:t>Notes de l’intervenant(e) :</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fr-FR" sz="1100" b="1" i="0" u="none" strike="noStrike" cap="none">
                <a:solidFill>
                  <a:schemeClr val="dk2"/>
                </a:solidFill>
                <a:latin typeface="Arial"/>
                <a:ea typeface="Arial"/>
                <a:cs typeface="Arial"/>
                <a:sym typeface="Arial"/>
              </a:rPr>
              <a:t>DITES À VOS ÉTUDIANT(E)S</a:t>
            </a:r>
            <a:endParaRPr b="0">
              <a:solidFill>
                <a:schemeClr val="dk2"/>
              </a:solidFill>
            </a:endParaRPr>
          </a:p>
          <a:p>
            <a:pPr marL="158750" lvl="0" indent="0" algn="l" rtl="0">
              <a:lnSpc>
                <a:spcPct val="100000"/>
              </a:lnSpc>
              <a:spcBef>
                <a:spcPts val="0"/>
              </a:spcBef>
              <a:spcAft>
                <a:spcPts val="0"/>
              </a:spcAft>
              <a:buSzPts val="1100"/>
              <a:buNone/>
            </a:pPr>
            <a:r>
              <a:rPr lang="fr-FR" sz="1100" b="0" i="0" u="none" strike="noStrike" cap="none">
                <a:solidFill>
                  <a:schemeClr val="dk2"/>
                </a:solidFill>
                <a:latin typeface="Arial"/>
                <a:ea typeface="Arial"/>
                <a:cs typeface="Arial"/>
                <a:sym typeface="Arial"/>
              </a:rPr>
              <a:t>Examinons deux algorithmes de tri informatique. L’un d’eux est connu sous le nom de « tri à bulles ». L’autre est un tri fusion, basé sur la stratégie qui consiste à diviser pour mieux régner.</a:t>
            </a:r>
            <a:endParaRPr b="0">
              <a:solidFill>
                <a:schemeClr val="dk2"/>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1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fr-FR" sz="1100" b="1" i="0" u="sng" strike="noStrike" cap="none" dirty="0">
                <a:solidFill>
                  <a:schemeClr val="dk2"/>
                </a:solidFill>
                <a:latin typeface="Arial"/>
                <a:ea typeface="Arial"/>
                <a:cs typeface="Arial"/>
                <a:sym typeface="Arial"/>
              </a:rPr>
              <a:t>Notes de l’intervenant(e) :</a:t>
            </a:r>
            <a:endParaRPr b="0" dirty="0">
              <a:solidFill>
                <a:schemeClr val="dk2"/>
              </a:solidFill>
            </a:endParaRPr>
          </a:p>
          <a:p>
            <a:pPr marL="158750" lvl="0" indent="0" algn="l" rtl="0">
              <a:lnSpc>
                <a:spcPct val="100000"/>
              </a:lnSpc>
              <a:spcBef>
                <a:spcPts val="0"/>
              </a:spcBef>
              <a:spcAft>
                <a:spcPts val="0"/>
              </a:spcAft>
              <a:buSzPts val="1100"/>
              <a:buNone/>
            </a:pPr>
            <a:br>
              <a:rPr lang="en-SG" b="0" dirty="0">
                <a:solidFill>
                  <a:schemeClr val="dk2"/>
                </a:solidFill>
              </a:rPr>
            </a:br>
            <a:r>
              <a:rPr lang="fr-FR" sz="1100" b="1" i="0" u="none" strike="noStrike" cap="none" dirty="0">
                <a:solidFill>
                  <a:schemeClr val="dk2"/>
                </a:solidFill>
                <a:latin typeface="Arial"/>
                <a:ea typeface="Arial"/>
                <a:cs typeface="Arial"/>
                <a:sym typeface="Arial"/>
              </a:rPr>
              <a:t>Comment les expériences nous rendent uniques</a:t>
            </a:r>
            <a:endParaRPr dirty="0"/>
          </a:p>
          <a:p>
            <a:pPr marL="158750" lvl="0" indent="0" algn="l" rtl="0">
              <a:lnSpc>
                <a:spcPct val="100000"/>
              </a:lnSpc>
              <a:spcBef>
                <a:spcPts val="0"/>
              </a:spcBef>
              <a:spcAft>
                <a:spcPts val="0"/>
              </a:spcAft>
              <a:buSzPts val="1100"/>
              <a:buNone/>
            </a:pPr>
            <a:endParaRPr sz="1100" b="1" i="0" u="none" strike="noStrike" cap="none" dirty="0">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fr-FR" sz="1100" b="1" i="0" u="none" strike="noStrike" cap="none" dirty="0">
                <a:solidFill>
                  <a:schemeClr val="dk2"/>
                </a:solidFill>
                <a:latin typeface="Arial"/>
                <a:ea typeface="Arial"/>
                <a:cs typeface="Arial"/>
                <a:sym typeface="Arial"/>
              </a:rPr>
              <a:t>DITES À VOS ÉTUDIANT(E)S</a:t>
            </a:r>
            <a:endParaRPr b="0" dirty="0">
              <a:solidFill>
                <a:schemeClr val="dk2"/>
              </a:solidFill>
            </a:endParaRPr>
          </a:p>
          <a:p>
            <a:pPr marL="158750" lvl="0" indent="0" algn="l" rtl="0">
              <a:lnSpc>
                <a:spcPct val="100000"/>
              </a:lnSpc>
              <a:spcBef>
                <a:spcPts val="0"/>
              </a:spcBef>
              <a:spcAft>
                <a:spcPts val="0"/>
              </a:spcAft>
              <a:buSzPts val="1100"/>
              <a:buNone/>
            </a:pPr>
            <a:r>
              <a:rPr lang="fr-FR" sz="1100" b="0" i="0" u="none" strike="noStrike" cap="none" dirty="0">
                <a:solidFill>
                  <a:schemeClr val="dk2"/>
                </a:solidFill>
                <a:latin typeface="Arial"/>
                <a:ea typeface="Arial"/>
                <a:cs typeface="Arial"/>
                <a:sym typeface="Arial"/>
              </a:rPr>
              <a:t>Commençons aujourd’hui par réfléchir à nos expériences, plus précisément à nos expériences passées et à la manière dont elles influencent nos interactions avec le monde qui nous entoure.</a:t>
            </a:r>
            <a:endParaRPr b="0" dirty="0">
              <a:solidFill>
                <a:schemeClr val="dk2"/>
              </a:solidFill>
            </a:endParaRPr>
          </a:p>
          <a:p>
            <a:pPr marL="158750" lvl="0" indent="0" algn="l" rtl="0">
              <a:lnSpc>
                <a:spcPct val="100000"/>
              </a:lnSpc>
              <a:spcBef>
                <a:spcPts val="0"/>
              </a:spcBef>
              <a:spcAft>
                <a:spcPts val="0"/>
              </a:spcAft>
              <a:buSzPts val="1100"/>
              <a:buNone/>
            </a:pPr>
            <a:br>
              <a:rPr lang="en-SG" b="0" dirty="0">
                <a:solidFill>
                  <a:schemeClr val="dk2"/>
                </a:solidFill>
              </a:rPr>
            </a:br>
            <a:r>
              <a:rPr lang="fr-FR" sz="1100" b="0" i="0" u="none" strike="noStrike" cap="none" dirty="0">
                <a:solidFill>
                  <a:schemeClr val="dk2"/>
                </a:solidFill>
                <a:latin typeface="Arial"/>
                <a:ea typeface="Arial"/>
                <a:cs typeface="Arial"/>
                <a:sym typeface="Arial"/>
              </a:rPr>
              <a:t>Ce sont nos expériences individuelles qui rendent chacun d’entre nous unique. Nous avons </a:t>
            </a:r>
            <a:r>
              <a:rPr lang="fr-FR" sz="1100" b="0" i="0" u="none" strike="noStrike" cap="none" dirty="0" err="1">
                <a:solidFill>
                  <a:schemeClr val="dk2"/>
                </a:solidFill>
                <a:latin typeface="Arial"/>
                <a:ea typeface="Arial"/>
                <a:cs typeface="Arial"/>
                <a:sym typeface="Arial"/>
              </a:rPr>
              <a:t>tou</a:t>
            </a:r>
            <a:r>
              <a:rPr lang="fr-FR" sz="1100" b="0" i="0" u="none" strike="noStrike" cap="none" dirty="0">
                <a:solidFill>
                  <a:schemeClr val="dk2"/>
                </a:solidFill>
                <a:latin typeface="Arial"/>
                <a:ea typeface="Arial"/>
                <a:cs typeface="Arial"/>
                <a:sym typeface="Arial"/>
              </a:rPr>
              <a:t>(te)s connu des expériences diverses, dont certaines nous ont particulièrement marqué(e)s.</a:t>
            </a:r>
            <a:endParaRPr b="0" dirty="0">
              <a:solidFill>
                <a:schemeClr val="dk2"/>
              </a:solidFill>
            </a:endParaRPr>
          </a:p>
          <a:p>
            <a:pPr marL="158750" lvl="0" indent="0" algn="l" rtl="0">
              <a:lnSpc>
                <a:spcPct val="100000"/>
              </a:lnSpc>
              <a:spcBef>
                <a:spcPts val="0"/>
              </a:spcBef>
              <a:spcAft>
                <a:spcPts val="0"/>
              </a:spcAft>
              <a:buSzPts val="1100"/>
              <a:buNone/>
            </a:pPr>
            <a:br>
              <a:rPr lang="en-SG" b="0" dirty="0">
                <a:solidFill>
                  <a:schemeClr val="dk2"/>
                </a:solidFill>
              </a:rPr>
            </a:br>
            <a:r>
              <a:rPr lang="fr-FR" sz="1100" b="0" i="0" u="none" strike="noStrike" cap="none" dirty="0">
                <a:solidFill>
                  <a:schemeClr val="dk2"/>
                </a:solidFill>
                <a:latin typeface="Arial"/>
                <a:ea typeface="Arial"/>
                <a:cs typeface="Arial"/>
                <a:sym typeface="Arial"/>
              </a:rPr>
              <a:t>Appelons ces souvenirs très importants : « souvenirs essentiels ». Il s'agit d'événements qui se sont produits dans le passé et qui sont devenus essentiels à la construction de notre identité et de notre personnalité.</a:t>
            </a:r>
            <a:endParaRPr b="0" dirty="0">
              <a:solidFill>
                <a:schemeClr val="dk2"/>
              </a:solidFill>
            </a:endParaRPr>
          </a:p>
          <a:p>
            <a:pPr marL="158750" lvl="0" indent="0" algn="l" rtl="0">
              <a:lnSpc>
                <a:spcPct val="100000"/>
              </a:lnSpc>
              <a:spcBef>
                <a:spcPts val="0"/>
              </a:spcBef>
              <a:spcAft>
                <a:spcPts val="0"/>
              </a:spcAft>
              <a:buSzPts val="1100"/>
              <a:buNone/>
            </a:pPr>
            <a:br>
              <a:rPr lang="en-SG" b="0" dirty="0">
                <a:solidFill>
                  <a:schemeClr val="dk2"/>
                </a:solidFill>
              </a:rPr>
            </a:br>
            <a:r>
              <a:rPr lang="fr-FR" sz="1100" b="0" i="0" u="none" strike="noStrike" cap="none" dirty="0">
                <a:solidFill>
                  <a:schemeClr val="dk2"/>
                </a:solidFill>
                <a:latin typeface="Arial"/>
                <a:ea typeface="Arial"/>
                <a:cs typeface="Arial"/>
                <a:sym typeface="Arial"/>
              </a:rPr>
              <a:t>Par exemple, si vous adorez jouer du piano, peut-être que l'un de vos souvenirs les plus marquants est celui de la première fois où vous avez réussi à jouer un morceau très difficile. Ou peut-être que vous accordez une grande importance à la famille et que les vacances joyeuses de votre enfance sont l'un de vos meilleurs souvenirs.</a:t>
            </a:r>
            <a:endParaRPr b="0" dirty="0">
              <a:solidFill>
                <a:schemeClr val="dk2"/>
              </a:solidFill>
            </a:endParaRPr>
          </a:p>
          <a:p>
            <a:pPr marL="158750" lvl="0" indent="0" algn="l" rtl="0">
              <a:lnSpc>
                <a:spcPct val="100000"/>
              </a:lnSpc>
              <a:spcBef>
                <a:spcPts val="0"/>
              </a:spcBef>
              <a:spcAft>
                <a:spcPts val="0"/>
              </a:spcAft>
              <a:buSzPts val="1100"/>
              <a:buNone/>
            </a:pPr>
            <a:br>
              <a:rPr lang="en-SG" b="0" dirty="0">
                <a:solidFill>
                  <a:schemeClr val="dk2"/>
                </a:solidFill>
              </a:rPr>
            </a:br>
            <a:r>
              <a:rPr lang="fr-FR" sz="1100" b="0" i="0" u="none" strike="noStrike" cap="none" dirty="0">
                <a:solidFill>
                  <a:schemeClr val="dk2"/>
                </a:solidFill>
                <a:latin typeface="Arial"/>
                <a:ea typeface="Arial"/>
                <a:cs typeface="Arial"/>
                <a:sym typeface="Arial"/>
              </a:rPr>
              <a:t>Nos souvenirs essentiels sont parfois heureux. Mais ils peuvent aussi être tristes, loufoques ou sérieux, et peut-être même associer toutes ces émotions !</a:t>
            </a:r>
            <a:endParaRPr b="0" dirty="0">
              <a:solidFill>
                <a:schemeClr val="dk2"/>
              </a:solidFill>
            </a:endParaRPr>
          </a:p>
          <a:p>
            <a:pPr marL="158750" lvl="0" indent="0" algn="l" rtl="0">
              <a:lnSpc>
                <a:spcPct val="100000"/>
              </a:lnSpc>
              <a:spcBef>
                <a:spcPts val="0"/>
              </a:spcBef>
              <a:spcAft>
                <a:spcPts val="0"/>
              </a:spcAft>
              <a:buSzPts val="1100"/>
              <a:buNone/>
            </a:pPr>
            <a:br>
              <a:rPr lang="en-SG" b="0" dirty="0">
                <a:solidFill>
                  <a:schemeClr val="dk2"/>
                </a:solidFill>
              </a:rPr>
            </a:br>
            <a:r>
              <a:rPr lang="fr-FR" sz="1100" b="0" i="0" u="none" strike="noStrike" cap="none" dirty="0">
                <a:solidFill>
                  <a:schemeClr val="dk2"/>
                </a:solidFill>
                <a:latin typeface="Arial"/>
                <a:ea typeface="Arial"/>
                <a:cs typeface="Arial"/>
                <a:sym typeface="Arial"/>
              </a:rPr>
              <a:t>Quelle que soit la nature de ces expériences, elles nous ont fait voir le monde d’une manière unique.</a:t>
            </a:r>
            <a:endParaRPr dirty="0"/>
          </a:p>
          <a:p>
            <a:pPr marL="158750" lvl="0" indent="0" algn="l" rtl="0">
              <a:lnSpc>
                <a:spcPct val="100000"/>
              </a:lnSpc>
              <a:spcBef>
                <a:spcPts val="0"/>
              </a:spcBef>
              <a:spcAft>
                <a:spcPts val="0"/>
              </a:spcAft>
              <a:buSzPts val="1100"/>
              <a:buNone/>
            </a:pPr>
            <a:endParaRPr sz="1100" b="1" i="0" u="none" strike="noStrike" cap="none" dirty="0">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fr-FR" sz="1100" b="1" i="0" u="none" strike="noStrike" cap="none" dirty="0">
                <a:solidFill>
                  <a:schemeClr val="dk2"/>
                </a:solidFill>
                <a:latin typeface="Arial"/>
                <a:ea typeface="Arial"/>
                <a:cs typeface="Arial"/>
                <a:sym typeface="Arial"/>
              </a:rPr>
              <a:t>NOTE À L’ENSEIGNANT(E)</a:t>
            </a:r>
            <a:endParaRPr dirty="0"/>
          </a:p>
          <a:p>
            <a:pPr marL="158750" indent="0">
              <a:buNone/>
            </a:pPr>
            <a:r>
              <a:rPr lang="fr-FR" sz="1100" b="0" i="0" u="none" strike="noStrike" cap="none" dirty="0">
                <a:solidFill>
                  <a:schemeClr val="dk2"/>
                </a:solidFill>
                <a:latin typeface="Arial"/>
                <a:ea typeface="Arial"/>
                <a:cs typeface="Arial"/>
                <a:sym typeface="Arial"/>
              </a:rPr>
              <a:t>L’exemple ci-dessus peut être adapté davantage pour refléter l’expérience et le contexte local de vos étudiant(e)s. </a:t>
            </a:r>
            <a:r>
              <a:rPr lang="fr-FR" dirty="0">
                <a:solidFill>
                  <a:schemeClr val="dk2"/>
                </a:solidFill>
              </a:rPr>
              <a:t>Ces exemples ont pour but de montrer aux étudiant(e)s ce qu’est un souvenir essentiel et comment il façonne le caractère d'une personne.</a:t>
            </a:r>
          </a:p>
          <a:p>
            <a:pPr marL="158750" indent="0">
              <a:buNone/>
            </a:pPr>
            <a:endParaRPr b="0" dirty="0">
              <a:solidFill>
                <a:schemeClr val="dk2"/>
              </a:solidFill>
            </a:endParaRPr>
          </a:p>
        </p:txBody>
      </p:sp>
      <p:sp>
        <p:nvSpPr>
          <p:cNvPr id="178" name="Google Shape;178;p134: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p159: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0" name="Google Shape;680;p1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fr-FR" sz="1100" b="1" i="0" u="sng" strike="noStrike" cap="none">
                <a:solidFill>
                  <a:schemeClr val="dk2"/>
                </a:solidFill>
                <a:latin typeface="Arial"/>
                <a:ea typeface="Arial"/>
                <a:cs typeface="Arial"/>
                <a:sym typeface="Arial"/>
              </a:rPr>
              <a:t>Notes de l’intervenant(e) :</a:t>
            </a:r>
            <a:endParaRPr b="0">
              <a:solidFill>
                <a:schemeClr val="dk2"/>
              </a:solidFill>
            </a:endParaRPr>
          </a:p>
          <a:p>
            <a:pPr marL="158750" lvl="0" indent="0" algn="l" rtl="0">
              <a:lnSpc>
                <a:spcPct val="100000"/>
              </a:lnSpc>
              <a:spcBef>
                <a:spcPts val="0"/>
              </a:spcBef>
              <a:spcAft>
                <a:spcPts val="0"/>
              </a:spcAft>
              <a:buSzPts val="1100"/>
              <a:buNone/>
            </a:pPr>
            <a:endParaRPr sz="1100" b="1" i="1" u="sng"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fr-FR" sz="1100" b="1" i="0" u="none" strike="noStrike" cap="none">
                <a:solidFill>
                  <a:schemeClr val="dk2"/>
                </a:solidFill>
                <a:latin typeface="Arial"/>
                <a:ea typeface="Arial"/>
                <a:cs typeface="Arial"/>
                <a:sym typeface="Arial"/>
              </a:rPr>
              <a:t>DITES À VOS ÉTUDIANT(E)S</a:t>
            </a:r>
            <a:endParaRPr b="0">
              <a:solidFill>
                <a:schemeClr val="dk2"/>
              </a:solidFill>
            </a:endParaRPr>
          </a:p>
          <a:p>
            <a:pPr marL="158750" lvl="0" indent="0" algn="l" rtl="0">
              <a:lnSpc>
                <a:spcPct val="100000"/>
              </a:lnSpc>
              <a:spcBef>
                <a:spcPts val="0"/>
              </a:spcBef>
              <a:spcAft>
                <a:spcPts val="0"/>
              </a:spcAft>
              <a:buSzPts val="1100"/>
              <a:buNone/>
            </a:pPr>
            <a:r>
              <a:rPr lang="fr-FR" sz="1100" b="0" i="0" u="none" strike="noStrike" cap="none">
                <a:solidFill>
                  <a:schemeClr val="dk2"/>
                </a:solidFill>
                <a:latin typeface="Arial"/>
                <a:ea typeface="Arial"/>
                <a:cs typeface="Arial"/>
                <a:sym typeface="Arial"/>
              </a:rPr>
              <a:t>Projetez sur un écran la définition suivante du tri à bulles.</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fr-FR" sz="1100" b="0" i="0" u="none" strike="noStrike" cap="none">
                <a:solidFill>
                  <a:schemeClr val="dk2"/>
                </a:solidFill>
                <a:latin typeface="Arial"/>
                <a:ea typeface="Arial"/>
                <a:cs typeface="Arial"/>
                <a:sym typeface="Arial"/>
              </a:rPr>
              <a:t>Un tri à bulles est un algorithme de tri simple qui parcourt de manière répétée une liste d’éléments, compare les éléments adjacents et les échange s’ils ne sont pas dans le bon ordre. Ce processus est répété jusqu’à ce que tous les éléments soient triés.</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fr-FR" sz="1100" b="0" i="0" u="none" strike="noStrike" cap="none">
                <a:solidFill>
                  <a:schemeClr val="dk2"/>
                </a:solidFill>
                <a:latin typeface="Arial"/>
                <a:ea typeface="Arial"/>
                <a:cs typeface="Arial"/>
                <a:sym typeface="Arial"/>
              </a:rPr>
              <a:t>Je vais maintenant faire une démonstration de tri à bulles avec ces huit gobelets numérotés devant moi. Mon objectif est de trier ces gobelets par ordre croissant. Commencez par la paire de gobelets numérotés 64 et 23.</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fr-FR" sz="1100" b="0" i="0" u="none" strike="noStrike" cap="none">
                <a:solidFill>
                  <a:schemeClr val="dk2"/>
                </a:solidFill>
                <a:latin typeface="Arial"/>
                <a:ea typeface="Arial"/>
                <a:cs typeface="Arial"/>
                <a:sym typeface="Arial"/>
              </a:rPr>
              <a:t>Comparons les deux premiers gobelets : 64 et 23.</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fr-FR" sz="1100" b="0" i="0" u="none" strike="noStrike" cap="none">
                <a:solidFill>
                  <a:schemeClr val="dk2"/>
                </a:solidFill>
                <a:latin typeface="Arial"/>
                <a:ea typeface="Arial"/>
                <a:cs typeface="Arial"/>
                <a:sym typeface="Arial"/>
              </a:rPr>
              <a:t>Ils ne sont pas dans l’ordre : 23 est inférieur à 64. Il faut donc intervertir ces deux gobelets pour que 23 vienne avant 64.</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fr-FR" b="0" i="1">
                <a:solidFill>
                  <a:schemeClr val="dk2"/>
                </a:solidFill>
              </a:rPr>
              <a:t>Référez-vous à </a:t>
            </a:r>
            <a:r>
              <a:rPr lang="fr-FR" sz="1100" b="0" i="1" u="none" strike="noStrike" cap="none">
                <a:solidFill>
                  <a:schemeClr val="dk2"/>
                </a:solidFill>
                <a:latin typeface="Arial"/>
                <a:ea typeface="Arial"/>
                <a:cs typeface="Arial"/>
                <a:sym typeface="Arial"/>
              </a:rPr>
              <a:t>l’image N°2 de tri à bulles du document.</a:t>
            </a:r>
            <a:endParaRPr b="0" i="1">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fr-FR" sz="1100" b="0" i="0" u="none" strike="noStrike" cap="none">
                <a:solidFill>
                  <a:schemeClr val="dk2"/>
                </a:solidFill>
                <a:latin typeface="Arial"/>
                <a:ea typeface="Arial"/>
                <a:cs typeface="Arial"/>
                <a:sym typeface="Arial"/>
              </a:rPr>
              <a:t>Maintenant, regardons la prochaine paire de gobelets adjacents, numérotés 64 et 5. Comme 5 est inférieur à 64, les gobelets ne sont pas dans l’ordre, je vais donc les intervertir.</a:t>
            </a:r>
            <a:endParaRPr b="0">
              <a:solidFill>
                <a:schemeClr val="dk2"/>
              </a:solidFill>
            </a:endParaRPr>
          </a:p>
          <a:p>
            <a:pPr marL="158750" lvl="0" indent="0" algn="l" rtl="0">
              <a:lnSpc>
                <a:spcPct val="100000"/>
              </a:lnSpc>
              <a:spcBef>
                <a:spcPts val="0"/>
              </a:spcBef>
              <a:spcAft>
                <a:spcPts val="0"/>
              </a:spcAft>
              <a:buSzPts val="1100"/>
              <a:buNone/>
            </a:pPr>
            <a:endParaRPr b="0" i="1">
              <a:solidFill>
                <a:schemeClr val="dk2"/>
              </a:solidFill>
            </a:endParaRPr>
          </a:p>
          <a:p>
            <a:pPr marL="158750" lvl="0" indent="0" algn="l" rtl="0">
              <a:lnSpc>
                <a:spcPct val="100000"/>
              </a:lnSpc>
              <a:spcBef>
                <a:spcPts val="0"/>
              </a:spcBef>
              <a:spcAft>
                <a:spcPts val="0"/>
              </a:spcAft>
              <a:buSzPts val="1100"/>
              <a:buNone/>
            </a:pPr>
            <a:r>
              <a:rPr lang="fr-FR" b="0" i="1">
                <a:solidFill>
                  <a:schemeClr val="dk2"/>
                </a:solidFill>
              </a:rPr>
              <a:t>Référez-vous </a:t>
            </a:r>
            <a:r>
              <a:rPr lang="fr-FR" sz="1100" b="0" i="1" u="none" strike="noStrike" cap="none">
                <a:solidFill>
                  <a:schemeClr val="dk2"/>
                </a:solidFill>
                <a:latin typeface="Arial"/>
                <a:ea typeface="Arial"/>
                <a:cs typeface="Arial"/>
                <a:sym typeface="Arial"/>
              </a:rPr>
              <a:t>à l’image N°3 de tri à bulles du document.</a:t>
            </a:r>
            <a:endParaRPr/>
          </a:p>
          <a:p>
            <a:pPr marL="158750" lvl="0" indent="0" algn="l" rtl="0">
              <a:lnSpc>
                <a:spcPct val="100000"/>
              </a:lnSpc>
              <a:spcBef>
                <a:spcPts val="0"/>
              </a:spcBef>
              <a:spcAft>
                <a:spcPts val="0"/>
              </a:spcAft>
              <a:buSzPts val="1100"/>
              <a:buNone/>
            </a:pPr>
            <a:br>
              <a:rPr lang="en-SG" b="0">
                <a:solidFill>
                  <a:schemeClr val="dk2"/>
                </a:solidFill>
              </a:rPr>
            </a:br>
            <a:r>
              <a:rPr lang="fr-FR" sz="1100" b="0" i="0" u="none" strike="noStrike" cap="none">
                <a:solidFill>
                  <a:schemeClr val="dk2"/>
                </a:solidFill>
                <a:latin typeface="Arial"/>
                <a:ea typeface="Arial"/>
                <a:cs typeface="Arial"/>
                <a:sym typeface="Arial"/>
              </a:rPr>
              <a:t>Ensuite, comparons la paire adjacente de 64 et 98. Comme la paire est dans l’ordre, je n’intervertirai pas ces deux-là.</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fr-FR" sz="1100" b="0" i="0" u="none" strike="noStrike" cap="none">
                <a:solidFill>
                  <a:schemeClr val="dk2"/>
                </a:solidFill>
                <a:latin typeface="Arial"/>
                <a:ea typeface="Arial"/>
                <a:cs typeface="Arial"/>
                <a:sym typeface="Arial"/>
              </a:rPr>
              <a:t>Ensuite, je vais comparer la paire adjacente de 98 et 125. Comme précédemment, puisque la paire est dans l’ordre, je n’intervertirai pas ces gobelets.</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fr-FR" sz="1100" b="0" i="0" u="none" strike="noStrike" cap="none">
                <a:solidFill>
                  <a:schemeClr val="dk2"/>
                </a:solidFill>
                <a:latin typeface="Arial"/>
                <a:ea typeface="Arial"/>
                <a:cs typeface="Arial"/>
                <a:sym typeface="Arial"/>
              </a:rPr>
              <a:t>Continuons comme cela avec la prochaine paire adjacente, les gobelets numérotés 125 et 110, que je vais donc intervertir.</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fr-FR" b="0" i="1">
                <a:solidFill>
                  <a:schemeClr val="dk2"/>
                </a:solidFill>
              </a:rPr>
              <a:t>Référez-vous </a:t>
            </a:r>
            <a:r>
              <a:rPr lang="fr-FR" sz="1100" b="0" i="1" u="none" strike="noStrike" cap="none">
                <a:solidFill>
                  <a:schemeClr val="dk2"/>
                </a:solidFill>
                <a:latin typeface="Arial"/>
                <a:ea typeface="Arial"/>
                <a:cs typeface="Arial"/>
                <a:sym typeface="Arial"/>
              </a:rPr>
              <a:t>à l’image N°4 de tri à bulles du document.</a:t>
            </a:r>
            <a:endParaRPr/>
          </a:p>
          <a:p>
            <a:pPr marL="158750" lvl="0" indent="0" algn="l" rtl="0">
              <a:lnSpc>
                <a:spcPct val="100000"/>
              </a:lnSpc>
              <a:spcBef>
                <a:spcPts val="0"/>
              </a:spcBef>
              <a:spcAft>
                <a:spcPts val="0"/>
              </a:spcAft>
              <a:buSzPts val="1100"/>
              <a:buNone/>
            </a:pPr>
            <a:br>
              <a:rPr lang="en-SG" b="0">
                <a:solidFill>
                  <a:schemeClr val="dk2"/>
                </a:solidFill>
              </a:rPr>
            </a:br>
            <a:r>
              <a:rPr lang="fr-FR" sz="1100" b="0" i="0" u="none" strike="noStrike" cap="none">
                <a:solidFill>
                  <a:schemeClr val="dk2"/>
                </a:solidFill>
                <a:latin typeface="Arial"/>
                <a:ea typeface="Arial"/>
                <a:cs typeface="Arial"/>
                <a:sym typeface="Arial"/>
              </a:rPr>
              <a:t>Ensuite, je vais intervertir les gobelets numérotés 125 et 28.</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fr-FR" b="0" i="1">
                <a:solidFill>
                  <a:schemeClr val="dk2"/>
                </a:solidFill>
              </a:rPr>
              <a:t>Référez-vous à </a:t>
            </a:r>
            <a:r>
              <a:rPr lang="fr-FR" sz="1100" b="0" i="1" u="none" strike="noStrike" cap="none">
                <a:solidFill>
                  <a:schemeClr val="dk2"/>
                </a:solidFill>
                <a:latin typeface="Arial"/>
                <a:ea typeface="Arial"/>
                <a:cs typeface="Arial"/>
                <a:sym typeface="Arial"/>
              </a:rPr>
              <a:t>l’image N°5 de tri à bulles du document.</a:t>
            </a:r>
            <a:endParaRPr/>
          </a:p>
          <a:p>
            <a:pPr marL="158750" lvl="0" indent="0" algn="l" rtl="0">
              <a:lnSpc>
                <a:spcPct val="100000"/>
              </a:lnSpc>
              <a:spcBef>
                <a:spcPts val="0"/>
              </a:spcBef>
              <a:spcAft>
                <a:spcPts val="0"/>
              </a:spcAft>
              <a:buSzPts val="1100"/>
              <a:buNone/>
            </a:pPr>
            <a:br>
              <a:rPr lang="en-SG" b="0">
                <a:solidFill>
                  <a:schemeClr val="dk2"/>
                </a:solidFill>
              </a:rPr>
            </a:br>
            <a:r>
              <a:rPr lang="fr-FR" sz="1100" b="0" i="0" u="none" strike="noStrike" cap="none">
                <a:solidFill>
                  <a:schemeClr val="dk2"/>
                </a:solidFill>
                <a:latin typeface="Arial"/>
                <a:ea typeface="Arial"/>
                <a:cs typeface="Arial"/>
                <a:sym typeface="Arial"/>
              </a:rPr>
              <a:t>Et enfin, je vais échanger la paire de gobelets 125 et 37.</a:t>
            </a:r>
            <a:endParaRPr b="0">
              <a:solidFill>
                <a:schemeClr val="dk2"/>
              </a:solidFill>
            </a:endParaRPr>
          </a:p>
          <a:p>
            <a:pPr marL="158750" lvl="0" indent="0" algn="l" rtl="0">
              <a:lnSpc>
                <a:spcPct val="100000"/>
              </a:lnSpc>
              <a:spcBef>
                <a:spcPts val="0"/>
              </a:spcBef>
              <a:spcAft>
                <a:spcPts val="0"/>
              </a:spcAft>
              <a:buSzPts val="1100"/>
              <a:buNone/>
            </a:pPr>
            <a:endParaRPr b="0">
              <a:solidFill>
                <a:schemeClr val="dk2"/>
              </a:solidFill>
            </a:endParaRPr>
          </a:p>
          <a:p>
            <a:pPr marL="158750" lvl="0" indent="0" algn="l" rtl="0">
              <a:lnSpc>
                <a:spcPct val="100000"/>
              </a:lnSpc>
              <a:spcBef>
                <a:spcPts val="0"/>
              </a:spcBef>
              <a:spcAft>
                <a:spcPts val="0"/>
              </a:spcAft>
              <a:buSzPts val="1100"/>
              <a:buNone/>
            </a:pPr>
            <a:r>
              <a:rPr lang="fr-FR" b="0" i="1">
                <a:solidFill>
                  <a:schemeClr val="dk2"/>
                </a:solidFill>
              </a:rPr>
              <a:t>Référez-vous à </a:t>
            </a:r>
            <a:r>
              <a:rPr lang="fr-FR" sz="1100" b="0" i="1" u="none" strike="noStrike" cap="none">
                <a:solidFill>
                  <a:schemeClr val="dk2"/>
                </a:solidFill>
                <a:latin typeface="Arial"/>
                <a:ea typeface="Arial"/>
                <a:cs typeface="Arial"/>
                <a:sym typeface="Arial"/>
              </a:rPr>
              <a:t>l’image N°6 de tri à bulles du document.</a:t>
            </a:r>
            <a:endParaRPr/>
          </a:p>
          <a:p>
            <a:pPr marL="158750" lvl="0" indent="0" algn="l" rtl="0">
              <a:lnSpc>
                <a:spcPct val="100000"/>
              </a:lnSpc>
              <a:spcBef>
                <a:spcPts val="0"/>
              </a:spcBef>
              <a:spcAft>
                <a:spcPts val="0"/>
              </a:spcAft>
              <a:buSzPts val="1100"/>
              <a:buNone/>
            </a:pPr>
            <a:br>
              <a:rPr lang="en-SG" b="0">
                <a:solidFill>
                  <a:schemeClr val="dk2"/>
                </a:solidFill>
              </a:rPr>
            </a:br>
            <a:r>
              <a:rPr lang="fr-FR" sz="1100" b="0" i="0" u="none" strike="noStrike" cap="none">
                <a:solidFill>
                  <a:schemeClr val="dk2"/>
                </a:solidFill>
                <a:latin typeface="Arial"/>
                <a:ea typeface="Arial"/>
                <a:cs typeface="Arial"/>
                <a:sym typeface="Arial"/>
              </a:rPr>
              <a:t>Nous pouvons voir que les gobelets ne sont toujours pas en ordre croissant. Mais notons quelques éléments.</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fr-FR" sz="1100" b="0" i="0" u="none" strike="noStrike" cap="none">
                <a:solidFill>
                  <a:schemeClr val="dk2"/>
                </a:solidFill>
                <a:latin typeface="Arial"/>
                <a:ea typeface="Arial"/>
                <a:cs typeface="Arial"/>
                <a:sym typeface="Arial"/>
              </a:rPr>
              <a:t>D’abord, j’ai fait sept comparaisons de paires de chiffres.</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fr-FR" sz="1100" b="0" i="0" u="none" strike="noStrike" cap="none">
                <a:solidFill>
                  <a:schemeClr val="dk2"/>
                </a:solidFill>
                <a:latin typeface="Arial"/>
                <a:ea typeface="Arial"/>
                <a:cs typeface="Arial"/>
                <a:sym typeface="Arial"/>
              </a:rPr>
              <a:t>Deuxièmement, le gobelet le plus grand de cette liste, le 125, a été déplacé à la fin de la rangée, là où il devrait être. Ce numéro est passé à la fin de la liste.</a:t>
            </a:r>
            <a:endParaRPr b="0">
              <a:solidFill>
                <a:schemeClr val="dk2"/>
              </a:solidFill>
            </a:endParaRPr>
          </a:p>
          <a:p>
            <a:pPr marL="158750" lvl="0" indent="0" algn="l" rtl="0">
              <a:lnSpc>
                <a:spcPct val="100000"/>
              </a:lnSpc>
              <a:spcBef>
                <a:spcPts val="0"/>
              </a:spcBef>
              <a:spcAft>
                <a:spcPts val="0"/>
              </a:spcAft>
              <a:buSzPts val="1100"/>
              <a:buNone/>
            </a:pPr>
            <a:endParaRPr sz="1100" b="0"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fr-FR" sz="1100" b="0" i="0" u="none" strike="noStrike" cap="none">
                <a:solidFill>
                  <a:schemeClr val="dk2"/>
                </a:solidFill>
                <a:latin typeface="Arial"/>
                <a:ea typeface="Arial"/>
                <a:cs typeface="Arial"/>
                <a:sym typeface="Arial"/>
              </a:rPr>
              <a:t>Je vais répéter ce processus en revenant aux deux premiers gobelets de la rangée, numérotées 23 et 5.</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fr-FR" sz="1100" b="0" i="0" u="none" strike="noStrike" cap="none">
                <a:solidFill>
                  <a:schemeClr val="dk2"/>
                </a:solidFill>
                <a:latin typeface="Arial"/>
                <a:ea typeface="Arial"/>
                <a:cs typeface="Arial"/>
                <a:sym typeface="Arial"/>
              </a:rPr>
              <a:t>Cette fois, comparons les gobelets ensemble, en décidant à chaque fois si on les intervertit ou non.</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fr-FR" sz="1100" b="1" i="0" u="none" strike="noStrike" cap="none">
                <a:solidFill>
                  <a:schemeClr val="dk2"/>
                </a:solidFill>
                <a:latin typeface="Arial"/>
                <a:ea typeface="Arial"/>
                <a:cs typeface="Arial"/>
                <a:sym typeface="Arial"/>
              </a:rPr>
              <a:t>ACTIVITÉ INTERACTIVE EN CLASSE</a:t>
            </a:r>
            <a:endParaRPr b="0">
              <a:solidFill>
                <a:schemeClr val="dk2"/>
              </a:solidFill>
            </a:endParaRPr>
          </a:p>
          <a:p>
            <a:pPr marL="158750" lvl="0" indent="0" algn="l" rtl="0">
              <a:lnSpc>
                <a:spcPct val="100000"/>
              </a:lnSpc>
              <a:spcBef>
                <a:spcPts val="0"/>
              </a:spcBef>
              <a:spcAft>
                <a:spcPts val="0"/>
              </a:spcAft>
              <a:buSzPts val="1100"/>
              <a:buNone/>
            </a:pPr>
            <a:r>
              <a:rPr lang="fr-FR" sz="1100" b="0" i="0" u="none" strike="noStrike" cap="none">
                <a:solidFill>
                  <a:schemeClr val="dk2"/>
                </a:solidFill>
                <a:latin typeface="Arial"/>
                <a:ea typeface="Arial"/>
                <a:cs typeface="Arial"/>
                <a:sym typeface="Arial"/>
              </a:rPr>
              <a:t>Au fur et à mesure que vous avancez le long de la rangée, demandez aux participant(e)s s’ils (elles) pensent que vous devez ou non intervertir les gobelets en leur demandant : « On intervertit ou pas ? » En recommençant une deuxième fois, on obtient la disposition suivante des gobelets : 5, 23, 64, 98, 28, 37, 110 et 125. Faites remarquer aux participant(e)s que, cette fois, nous n’avons eu à faire que six comparaisons, car nous savions, grâce à la première série de comparaisons, que 125 était le plus grand nombre. Nous n’avons donc pas eu besoin de comparer le 110 et le 125.</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fr-FR" sz="1100" b="1" i="0" u="none" strike="noStrike" cap="none">
                <a:solidFill>
                  <a:schemeClr val="dk2"/>
                </a:solidFill>
                <a:latin typeface="Arial"/>
                <a:ea typeface="Arial"/>
                <a:cs typeface="Arial"/>
                <a:sym typeface="Arial"/>
              </a:rPr>
              <a:t>DEMANDEZ À VOS ÉTUDIANT(E)S</a:t>
            </a:r>
            <a:endParaRPr b="0">
              <a:solidFill>
                <a:schemeClr val="dk2"/>
              </a:solidFill>
            </a:endParaRPr>
          </a:p>
          <a:p>
            <a:pPr marL="457200" lvl="0" indent="-298450" algn="l" rtl="0">
              <a:lnSpc>
                <a:spcPct val="100000"/>
              </a:lnSpc>
              <a:spcBef>
                <a:spcPts val="0"/>
              </a:spcBef>
              <a:spcAft>
                <a:spcPts val="0"/>
              </a:spcAft>
              <a:buSzPts val="1100"/>
              <a:buChar char="●"/>
            </a:pPr>
            <a:r>
              <a:rPr lang="fr-FR" sz="1100" b="0" i="0" u="none" strike="noStrike" cap="none">
                <a:solidFill>
                  <a:schemeClr val="dk2"/>
                </a:solidFill>
                <a:latin typeface="Arial"/>
                <a:ea typeface="Arial"/>
                <a:cs typeface="Arial"/>
                <a:sym typeface="Arial"/>
              </a:rPr>
              <a:t>Voyez-vous ce que nous avons réalisé dans cette deuxième série de comparaisons ?</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fr-FR" sz="1100" b="1" i="0" u="none" strike="noStrike" cap="none">
                <a:solidFill>
                  <a:schemeClr val="dk2"/>
                </a:solidFill>
                <a:latin typeface="Arial"/>
                <a:ea typeface="Arial"/>
                <a:cs typeface="Arial"/>
                <a:sym typeface="Arial"/>
              </a:rPr>
              <a:t>ACTIVITÉ INTERACTIVE EN CLASSE</a:t>
            </a:r>
            <a:endParaRPr b="0">
              <a:solidFill>
                <a:schemeClr val="dk2"/>
              </a:solidFill>
            </a:endParaRPr>
          </a:p>
          <a:p>
            <a:pPr marL="158750" lvl="0" indent="0" algn="l" rtl="0">
              <a:lnSpc>
                <a:spcPct val="100000"/>
              </a:lnSpc>
              <a:spcBef>
                <a:spcPts val="0"/>
              </a:spcBef>
              <a:spcAft>
                <a:spcPts val="0"/>
              </a:spcAft>
              <a:buSzPts val="1100"/>
              <a:buNone/>
            </a:pPr>
            <a:r>
              <a:rPr lang="fr-FR" sz="1100" b="0" i="0" u="none" strike="noStrike" cap="none">
                <a:solidFill>
                  <a:schemeClr val="dk2"/>
                </a:solidFill>
                <a:latin typeface="Arial"/>
                <a:ea typeface="Arial"/>
                <a:cs typeface="Arial"/>
                <a:sym typeface="Arial"/>
              </a:rPr>
              <a:t>Les gobelets ne sont toujours pas dans l’ordre, mais le deuxième plus grand nombre (110) se trouve maintenant juste avant le premier, 125, comme il se doit.</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fr-FR" sz="1100" b="1" i="0" u="none" strike="noStrike" cap="none">
                <a:solidFill>
                  <a:schemeClr val="dk2"/>
                </a:solidFill>
                <a:latin typeface="Arial"/>
                <a:ea typeface="Arial"/>
                <a:cs typeface="Arial"/>
                <a:sym typeface="Arial"/>
              </a:rPr>
              <a:t>DITES À VOS ÉTUDIANT(E)S</a:t>
            </a:r>
            <a:endParaRPr b="0">
              <a:solidFill>
                <a:schemeClr val="dk2"/>
              </a:solidFill>
            </a:endParaRPr>
          </a:p>
          <a:p>
            <a:pPr marL="158750" lvl="0" indent="0" algn="l" rtl="0">
              <a:lnSpc>
                <a:spcPct val="100000"/>
              </a:lnSpc>
              <a:spcBef>
                <a:spcPts val="0"/>
              </a:spcBef>
              <a:spcAft>
                <a:spcPts val="0"/>
              </a:spcAft>
              <a:buSzPts val="1100"/>
              <a:buNone/>
            </a:pPr>
            <a:r>
              <a:rPr lang="fr-FR" sz="1100" b="0" i="0" u="none" strike="noStrike" cap="none">
                <a:solidFill>
                  <a:schemeClr val="dk2"/>
                </a:solidFill>
                <a:latin typeface="Arial"/>
                <a:ea typeface="Arial"/>
                <a:cs typeface="Arial"/>
                <a:sym typeface="Arial"/>
              </a:rPr>
              <a:t>Comme les gobelets ne sont toujours pas dans l’ordre, nous devons parcourir à nouveau la rangée. Une fois encore, nous commençons par le début, avec les gobelets numérotées 5 et 23. Au fur et à mesure que vous avancez le long de la rangée, demandez aux participant(e)s s’ils (elles) pensent que vous devez ou non intervertir les gobelets en leur demandant : « On intervertit ou pas ? » En passant une troisième fois, on obtient la disposition suivante des gobelets : 5, 23, 64, 28, 37, 98, 110 et 125.</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fr-FR" sz="1100" b="1" i="0" u="none" strike="noStrike" cap="none">
                <a:solidFill>
                  <a:schemeClr val="dk2"/>
                </a:solidFill>
                <a:latin typeface="Arial"/>
                <a:ea typeface="Arial"/>
                <a:cs typeface="Arial"/>
                <a:sym typeface="Arial"/>
              </a:rPr>
              <a:t>DEMANDEZ À VOS ÉTUDIANT(E)S</a:t>
            </a:r>
            <a:endParaRPr b="0">
              <a:solidFill>
                <a:schemeClr val="dk2"/>
              </a:solidFill>
            </a:endParaRPr>
          </a:p>
          <a:p>
            <a:pPr marL="457200" lvl="0" indent="-298450" algn="l" rtl="0">
              <a:lnSpc>
                <a:spcPct val="100000"/>
              </a:lnSpc>
              <a:spcBef>
                <a:spcPts val="0"/>
              </a:spcBef>
              <a:spcAft>
                <a:spcPts val="0"/>
              </a:spcAft>
              <a:buSzPts val="1100"/>
              <a:buChar char="●"/>
            </a:pPr>
            <a:r>
              <a:rPr lang="fr-FR" sz="1100" b="0" i="0" u="none" strike="noStrike" cap="none">
                <a:solidFill>
                  <a:schemeClr val="dk2"/>
                </a:solidFill>
                <a:latin typeface="Arial"/>
                <a:ea typeface="Arial"/>
                <a:cs typeface="Arial"/>
                <a:sym typeface="Arial"/>
              </a:rPr>
              <a:t>Vous voyez pourquoi nous n’avons eu besoin de faire que cinq comparaisons au troisième tour ?</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fr-FR" sz="1100" b="1" i="0" u="none" strike="noStrike" cap="none">
                <a:solidFill>
                  <a:schemeClr val="dk2"/>
                </a:solidFill>
                <a:latin typeface="Arial"/>
                <a:ea typeface="Arial"/>
                <a:cs typeface="Arial"/>
                <a:sym typeface="Arial"/>
              </a:rPr>
              <a:t>ACTIVITÉ INTERACTIVE EN CLASSE</a:t>
            </a:r>
            <a:endParaRPr b="0">
              <a:solidFill>
                <a:schemeClr val="dk2"/>
              </a:solidFill>
            </a:endParaRPr>
          </a:p>
          <a:p>
            <a:pPr marL="158750" lvl="0" indent="0" algn="l" rtl="0">
              <a:lnSpc>
                <a:spcPct val="100000"/>
              </a:lnSpc>
              <a:spcBef>
                <a:spcPts val="0"/>
              </a:spcBef>
              <a:spcAft>
                <a:spcPts val="0"/>
              </a:spcAft>
              <a:buSzPts val="1100"/>
              <a:buNone/>
            </a:pPr>
            <a:r>
              <a:rPr lang="fr-FR" sz="1100" b="0" i="0" u="none" strike="noStrike" cap="none">
                <a:solidFill>
                  <a:schemeClr val="dk2"/>
                </a:solidFill>
                <a:latin typeface="Arial"/>
                <a:ea typeface="Arial"/>
                <a:cs typeface="Arial"/>
                <a:sym typeface="Arial"/>
              </a:rPr>
              <a:t>Seules cinq comparaisons ont été effectuées car, dès le deuxième tour, nous savions que les deux plus grands nombres de la série (110 et 125) étaient correctement placés à la fin. Nous n’avons donc pas eu besoin de comparer 98 et 110 ou 110 et 125.</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fr-FR" sz="1100" b="1" i="0" u="none" strike="noStrike" cap="none">
                <a:solidFill>
                  <a:schemeClr val="dk2"/>
                </a:solidFill>
                <a:latin typeface="Arial"/>
                <a:ea typeface="Arial"/>
                <a:cs typeface="Arial"/>
                <a:sym typeface="Arial"/>
              </a:rPr>
              <a:t>DITES À VOS ÉTUDIANT(E)S</a:t>
            </a:r>
            <a:endParaRPr b="0">
              <a:solidFill>
                <a:schemeClr val="dk2"/>
              </a:solidFill>
            </a:endParaRPr>
          </a:p>
          <a:p>
            <a:pPr marL="158750" lvl="0" indent="0" algn="l" rtl="0">
              <a:lnSpc>
                <a:spcPct val="100000"/>
              </a:lnSpc>
              <a:spcBef>
                <a:spcPts val="0"/>
              </a:spcBef>
              <a:spcAft>
                <a:spcPts val="0"/>
              </a:spcAft>
              <a:buSzPts val="1100"/>
              <a:buNone/>
            </a:pPr>
            <a:r>
              <a:rPr lang="fr-FR" sz="1100" b="0" i="0" u="none" strike="noStrike" cap="none">
                <a:solidFill>
                  <a:schemeClr val="dk2"/>
                </a:solidFill>
                <a:latin typeface="Arial"/>
                <a:ea typeface="Arial"/>
                <a:cs typeface="Arial"/>
                <a:sym typeface="Arial"/>
              </a:rPr>
              <a:t>Nous faisons des progrès, mais les gobelets ne sont toujours pas en ordre croissant. Je sais que ça semble prendre une éternité ! Mais les ordinateurs sont beaucoup plus rapides que les gens, et nous verrons très bientôt un moyen plus rapide d’ordonner ces chiffres !</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fr-FR" sz="1100" b="0" i="0" u="none" strike="noStrike" cap="none">
                <a:solidFill>
                  <a:schemeClr val="dk2"/>
                </a:solidFill>
                <a:latin typeface="Arial"/>
                <a:ea typeface="Arial"/>
                <a:cs typeface="Arial"/>
                <a:sym typeface="Arial"/>
              </a:rPr>
              <a:t>Maintenant, parcourons à nouveau la rangée en utilisant le même processus. Comme précédemment, nous allons revenir au début de la rangée, avec les gobelets numérotés 5 et 23.</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fr-FR" sz="1100" b="1" i="0" u="none" strike="noStrike" cap="none">
                <a:solidFill>
                  <a:schemeClr val="dk2"/>
                </a:solidFill>
                <a:latin typeface="Arial"/>
                <a:ea typeface="Arial"/>
                <a:cs typeface="Arial"/>
                <a:sym typeface="Arial"/>
              </a:rPr>
              <a:t>ACTIVITÉ INTERACTIVE EN CLASSE</a:t>
            </a:r>
            <a:endParaRPr b="0">
              <a:solidFill>
                <a:schemeClr val="dk2"/>
              </a:solidFill>
            </a:endParaRPr>
          </a:p>
          <a:p>
            <a:pPr marL="158750" lvl="0" indent="0" algn="l" rtl="0">
              <a:lnSpc>
                <a:spcPct val="100000"/>
              </a:lnSpc>
              <a:spcBef>
                <a:spcPts val="0"/>
              </a:spcBef>
              <a:spcAft>
                <a:spcPts val="0"/>
              </a:spcAft>
              <a:buSzPts val="1100"/>
              <a:buNone/>
            </a:pPr>
            <a:r>
              <a:rPr lang="fr-FR" sz="1100" b="0" i="0" u="none" strike="noStrike" cap="none">
                <a:solidFill>
                  <a:schemeClr val="dk2"/>
                </a:solidFill>
                <a:latin typeface="Arial"/>
                <a:ea typeface="Arial"/>
                <a:cs typeface="Arial"/>
                <a:sym typeface="Arial"/>
              </a:rPr>
              <a:t>Au fur et à mesure que vous avancez le long de la rangée, demandez aux participant(e)s s’ils (elles) pensent que vous devez ou non intervertir les gobelets en leur demandant : « On intervertit ou pas ? » En procédant une quatrième fois, on obtient la disposition suivante des gobelets : 5, 23, 28, 37, 64, 98, 110 et 125. Faites remarquer aux participant(e)s que, cette fois, nous n’avons effectué que quatre comparaisons. Dès le troisième tour, nous savions que les trois plus grands nombres de la série (98, 110 et 125) étaient correctement placés à la fin. Nous n’avons donc pas eu besoin de comparer les paires 64 et 98, 98 et 110, et 110 et 125.</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fr-FR" sz="1100" b="1" i="0" u="none" strike="noStrike" cap="none">
                <a:solidFill>
                  <a:schemeClr val="dk2"/>
                </a:solidFill>
                <a:latin typeface="Arial"/>
                <a:ea typeface="Arial"/>
                <a:cs typeface="Arial"/>
                <a:sym typeface="Arial"/>
              </a:rPr>
              <a:t>DITES À VOS ÉTUDIANT(E)S</a:t>
            </a:r>
            <a:endParaRPr b="0">
              <a:solidFill>
                <a:schemeClr val="dk2"/>
              </a:solidFill>
            </a:endParaRPr>
          </a:p>
          <a:p>
            <a:pPr marL="158750" lvl="0" indent="0" algn="l" rtl="0">
              <a:lnSpc>
                <a:spcPct val="100000"/>
              </a:lnSpc>
              <a:spcBef>
                <a:spcPts val="0"/>
              </a:spcBef>
              <a:spcAft>
                <a:spcPts val="0"/>
              </a:spcAft>
              <a:buSzPts val="1100"/>
              <a:buNone/>
            </a:pPr>
            <a:r>
              <a:rPr lang="fr-FR" sz="1100" b="0" i="0" u="none" strike="noStrike" cap="none">
                <a:solidFill>
                  <a:schemeClr val="dk2"/>
                </a:solidFill>
                <a:latin typeface="Arial"/>
                <a:ea typeface="Arial"/>
                <a:cs typeface="Arial"/>
                <a:sym typeface="Arial"/>
              </a:rPr>
              <a:t>Maintenant les gobelets sont en ordre croissant !</a:t>
            </a:r>
            <a:endParaRPr b="0">
              <a:solidFill>
                <a:schemeClr val="dk2"/>
              </a:solidFill>
            </a:endParaRPr>
          </a:p>
          <a:p>
            <a:pPr marL="158750" lvl="0" indent="0" algn="l" rtl="0">
              <a:lnSpc>
                <a:spcPct val="100000"/>
              </a:lnSpc>
              <a:spcBef>
                <a:spcPts val="0"/>
              </a:spcBef>
              <a:spcAft>
                <a:spcPts val="0"/>
              </a:spcAft>
              <a:buSzPts val="1100"/>
              <a:buNone/>
            </a:pPr>
            <a:endParaRPr b="0" i="1">
              <a:solidFill>
                <a:schemeClr val="dk2"/>
              </a:solidFill>
            </a:endParaRPr>
          </a:p>
          <a:p>
            <a:pPr marL="158750" lvl="0" indent="0" algn="l" rtl="0">
              <a:lnSpc>
                <a:spcPct val="100000"/>
              </a:lnSpc>
              <a:spcBef>
                <a:spcPts val="0"/>
              </a:spcBef>
              <a:spcAft>
                <a:spcPts val="0"/>
              </a:spcAft>
              <a:buSzPts val="1100"/>
              <a:buNone/>
            </a:pPr>
            <a:r>
              <a:rPr lang="fr-FR" b="0" i="1">
                <a:solidFill>
                  <a:schemeClr val="dk2"/>
                </a:solidFill>
              </a:rPr>
              <a:t>Référez-vous à </a:t>
            </a:r>
            <a:r>
              <a:rPr lang="fr-FR" sz="1100" b="0" i="1" u="none" strike="noStrike" cap="none">
                <a:solidFill>
                  <a:schemeClr val="dk2"/>
                </a:solidFill>
                <a:latin typeface="Arial"/>
                <a:ea typeface="Arial"/>
                <a:cs typeface="Arial"/>
                <a:sym typeface="Arial"/>
              </a:rPr>
              <a:t>l’image N°7 de tri à bulles du document.</a:t>
            </a:r>
            <a:endParaRPr/>
          </a:p>
          <a:p>
            <a:pPr marL="158750" lvl="0" indent="0" algn="l" rtl="0">
              <a:lnSpc>
                <a:spcPct val="100000"/>
              </a:lnSpc>
              <a:spcBef>
                <a:spcPts val="0"/>
              </a:spcBef>
              <a:spcAft>
                <a:spcPts val="0"/>
              </a:spcAft>
              <a:buSzPts val="1100"/>
              <a:buNone/>
            </a:pPr>
            <a:br>
              <a:rPr lang="en-SG" b="0">
                <a:solidFill>
                  <a:schemeClr val="dk2"/>
                </a:solidFill>
              </a:rPr>
            </a:br>
            <a:r>
              <a:rPr lang="fr-FR" sz="1100" b="1" i="0" u="none" strike="noStrike" cap="none">
                <a:solidFill>
                  <a:schemeClr val="dk2"/>
                </a:solidFill>
                <a:latin typeface="Arial"/>
                <a:ea typeface="Arial"/>
                <a:cs typeface="Arial"/>
                <a:sym typeface="Arial"/>
              </a:rPr>
              <a:t>DEMANDEZ À VOS ÉTUDIANT(E)S</a:t>
            </a:r>
            <a:endParaRPr b="0">
              <a:solidFill>
                <a:schemeClr val="dk2"/>
              </a:solidFill>
            </a:endParaRPr>
          </a:p>
          <a:p>
            <a:pPr marL="457200" lvl="0" indent="-298450" algn="l" rtl="0">
              <a:lnSpc>
                <a:spcPct val="100000"/>
              </a:lnSpc>
              <a:spcBef>
                <a:spcPts val="0"/>
              </a:spcBef>
              <a:spcAft>
                <a:spcPts val="0"/>
              </a:spcAft>
              <a:buSzPts val="1100"/>
              <a:buChar char="●"/>
            </a:pPr>
            <a:r>
              <a:rPr lang="fr-FR" sz="1100" b="0" i="0" u="none" strike="noStrike" cap="none">
                <a:solidFill>
                  <a:schemeClr val="dk2"/>
                </a:solidFill>
                <a:latin typeface="Arial"/>
                <a:ea typeface="Arial"/>
                <a:cs typeface="Arial"/>
                <a:sym typeface="Arial"/>
              </a:rPr>
              <a:t>Que pensez-vous du tri à bulle en termes de quantité de travail nécessaire ? La réponse possible est que, bien que le tri à bulles soit simple, il peut prendre beaucoup de temps avec toutes les comparaisons à effectuer.</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fr-FR" sz="1100" b="1" i="0" u="none" strike="noStrike" cap="none">
                <a:solidFill>
                  <a:schemeClr val="dk2"/>
                </a:solidFill>
                <a:latin typeface="Arial"/>
                <a:ea typeface="Arial"/>
                <a:cs typeface="Arial"/>
                <a:sym typeface="Arial"/>
              </a:rPr>
              <a:t>DITES À VOS ÉTUDIANT(E)S</a:t>
            </a:r>
            <a:endParaRPr b="0">
              <a:solidFill>
                <a:schemeClr val="dk2"/>
              </a:solidFill>
            </a:endParaRPr>
          </a:p>
          <a:p>
            <a:pPr marL="158750" lvl="0" indent="0" algn="l" rtl="0">
              <a:lnSpc>
                <a:spcPct val="100000"/>
              </a:lnSpc>
              <a:spcBef>
                <a:spcPts val="0"/>
              </a:spcBef>
              <a:spcAft>
                <a:spcPts val="0"/>
              </a:spcAft>
              <a:buSzPts val="1100"/>
              <a:buNone/>
            </a:pPr>
            <a:r>
              <a:rPr lang="fr-FR" sz="1100" b="0" i="0" u="none" strike="noStrike" cap="none">
                <a:solidFill>
                  <a:schemeClr val="dk2"/>
                </a:solidFill>
                <a:latin typeface="Arial"/>
                <a:ea typeface="Arial"/>
                <a:cs typeface="Arial"/>
                <a:sym typeface="Arial"/>
              </a:rPr>
              <a:t>Ce tri a nécessité 22 comparaisons [calculé en totalisant 7 comparaisons (premier tour) + 6 comparaisons (deuxième tour) + 5 comparaisons (troisième tour) + 4 comparaisons (quatrième tour)].</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fr-FR" sz="1100" b="0" i="0" u="none" strike="noStrike" cap="none">
                <a:solidFill>
                  <a:schemeClr val="dk2"/>
                </a:solidFill>
                <a:latin typeface="Arial"/>
                <a:ea typeface="Arial"/>
                <a:cs typeface="Arial"/>
                <a:sym typeface="Arial"/>
              </a:rPr>
              <a:t>Supposons que chaque comparaison prenne une seconde. Alors, le temps nécessaire pour effectuer ce tri serait de 22 secondes.</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fr-FR" sz="1100" b="0" i="0" u="none" strike="noStrike" cap="none">
                <a:solidFill>
                  <a:schemeClr val="dk2"/>
                </a:solidFill>
                <a:latin typeface="Arial"/>
                <a:ea typeface="Arial"/>
                <a:cs typeface="Arial"/>
                <a:sym typeface="Arial"/>
              </a:rPr>
              <a:t>Maintenant, supposons que quelqu’un nous remette une liste de 1 000 chiffres à trier par ordre croissant. Dans ce cas, le tri à bulles peut nécessiter près d’un demi-million de comparaisons. Cela nous prendrait 5,8 jours à compléter, sans faire de pause !</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fr-FR" sz="1100" b="0" i="0" u="none" strike="noStrike" cap="none">
                <a:solidFill>
                  <a:schemeClr val="dk2"/>
                </a:solidFill>
                <a:latin typeface="Arial"/>
                <a:ea typeface="Arial"/>
                <a:cs typeface="Arial"/>
                <a:sym typeface="Arial"/>
              </a:rPr>
              <a:t>Cependant, l’exécution de cet algorithme sur un ordinateur, avec une liste non ordonnée de huit chiffres (comme dans notre exemple) permettrait d’ordonner la liste presque instantanément !</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fr-FR" sz="1100" b="0" i="0" u="none" strike="noStrike" cap="none">
                <a:solidFill>
                  <a:schemeClr val="dk2"/>
                </a:solidFill>
                <a:latin typeface="Arial"/>
                <a:ea typeface="Arial"/>
                <a:cs typeface="Arial"/>
                <a:sym typeface="Arial"/>
              </a:rPr>
              <a:t>Mais avec une liste non ordonnée de 1 000 chiffres, l’algorithme prendrait quelques minutes, ce qui est en fait très long pour un ordinateur.</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fr-FR" sz="1100" b="0" i="0" u="none" strike="noStrike" cap="none">
                <a:solidFill>
                  <a:schemeClr val="dk2"/>
                </a:solidFill>
                <a:latin typeface="Arial"/>
                <a:ea typeface="Arial"/>
                <a:cs typeface="Arial"/>
                <a:sym typeface="Arial"/>
              </a:rPr>
              <a:t>Le tri à bulles est simple mais pas efficace. De nombreux autres algorithmes informatiques effectuent un tri plus rapide et plus efficace. L’un d’entre eux est le tri fusion.</a:t>
            </a:r>
            <a:endParaRPr b="0">
              <a:solidFill>
                <a:schemeClr val="dk2"/>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p160: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2" name="Google Shape;692;p1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fr-FR" sz="1100" b="1" i="0" u="sng" strike="noStrike" cap="none">
                <a:solidFill>
                  <a:schemeClr val="dk2"/>
                </a:solidFill>
                <a:latin typeface="Arial"/>
                <a:ea typeface="Arial"/>
                <a:cs typeface="Arial"/>
                <a:sym typeface="Arial"/>
              </a:rPr>
              <a:t>Notes de l’intervenant(e) :</a:t>
            </a:r>
            <a:endParaRPr b="0">
              <a:solidFill>
                <a:schemeClr val="dk2"/>
              </a:solidFill>
            </a:endParaRPr>
          </a:p>
          <a:p>
            <a:pPr marL="158750" lvl="0" indent="0" algn="l" rtl="0">
              <a:lnSpc>
                <a:spcPct val="100000"/>
              </a:lnSpc>
              <a:spcBef>
                <a:spcPts val="0"/>
              </a:spcBef>
              <a:spcAft>
                <a:spcPts val="0"/>
              </a:spcAft>
              <a:buSzPts val="1100"/>
              <a:buNone/>
            </a:pPr>
            <a:endParaRPr sz="1100" b="0"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fr-FR" sz="1100" b="1" i="0" u="none" strike="noStrike" cap="none">
                <a:solidFill>
                  <a:schemeClr val="dk2"/>
                </a:solidFill>
                <a:latin typeface="Arial"/>
                <a:ea typeface="Arial"/>
                <a:cs typeface="Arial"/>
                <a:sym typeface="Arial"/>
              </a:rPr>
              <a:t>DITES À VOS ÉTUDIANT(E)S</a:t>
            </a:r>
            <a:endParaRPr/>
          </a:p>
          <a:p>
            <a:pPr marL="158750" lvl="0" indent="0" algn="l" rtl="0">
              <a:lnSpc>
                <a:spcPct val="100000"/>
              </a:lnSpc>
              <a:spcBef>
                <a:spcPts val="0"/>
              </a:spcBef>
              <a:spcAft>
                <a:spcPts val="0"/>
              </a:spcAft>
              <a:buSzPts val="1100"/>
              <a:buNone/>
            </a:pPr>
            <a:r>
              <a:rPr lang="fr-FR" sz="1100" b="0" i="0" u="none" strike="noStrike" cap="none">
                <a:solidFill>
                  <a:schemeClr val="dk2"/>
                </a:solidFill>
                <a:latin typeface="Arial"/>
                <a:ea typeface="Arial"/>
                <a:cs typeface="Arial"/>
                <a:sym typeface="Arial"/>
              </a:rPr>
              <a:t>La stratégie qui sous-tend le tri fusion est celle du « diviser pour mieux régner », une approche utilisée dans de nombreux algorithmes informatiques, mais aussi pour résoudre des problèmes en général.</a:t>
            </a:r>
            <a:endParaRPr/>
          </a:p>
          <a:p>
            <a:pPr marL="158750" lvl="0" indent="0" algn="l" rtl="0">
              <a:lnSpc>
                <a:spcPct val="100000"/>
              </a:lnSpc>
              <a:spcBef>
                <a:spcPts val="0"/>
              </a:spcBef>
              <a:spcAft>
                <a:spcPts val="0"/>
              </a:spcAft>
              <a:buSzPts val="1100"/>
              <a:buNone/>
            </a:pPr>
            <a:endParaRPr sz="1100" b="0"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fr-FR" sz="1100" b="0" i="0" u="none" strike="noStrike" cap="none">
                <a:solidFill>
                  <a:schemeClr val="dk2"/>
                </a:solidFill>
                <a:latin typeface="Arial"/>
                <a:ea typeface="Arial"/>
                <a:cs typeface="Arial"/>
                <a:sym typeface="Arial"/>
              </a:rPr>
              <a:t>Diviser pour régner consiste à faciliter la résolution d’un problème en le divisant en versions plus simples que l’on va résoudre, puis à combiner ces versions pour résoudre le problème de départ.</a:t>
            </a:r>
            <a:endParaRPr/>
          </a:p>
          <a:p>
            <a:pPr marL="158750" lvl="0" indent="0" algn="l" rtl="0">
              <a:lnSpc>
                <a:spcPct val="100000"/>
              </a:lnSpc>
              <a:spcBef>
                <a:spcPts val="0"/>
              </a:spcBef>
              <a:spcAft>
                <a:spcPts val="0"/>
              </a:spcAft>
              <a:buSzPts val="1100"/>
              <a:buNone/>
            </a:pPr>
            <a:endParaRPr sz="1100" b="0"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fr-FR" sz="1100" b="0" i="0" u="none" strike="noStrike" cap="none">
                <a:solidFill>
                  <a:schemeClr val="dk2"/>
                </a:solidFill>
                <a:latin typeface="Arial"/>
                <a:ea typeface="Arial"/>
                <a:cs typeface="Arial"/>
                <a:sym typeface="Arial"/>
              </a:rPr>
              <a:t>Imaginons un tri fusion avec nos huit gobelets numérotés.</a:t>
            </a:r>
            <a:endParaRPr/>
          </a:p>
          <a:p>
            <a:pPr marL="158750" lvl="0" indent="0" algn="l" rtl="0">
              <a:lnSpc>
                <a:spcPct val="100000"/>
              </a:lnSpc>
              <a:spcBef>
                <a:spcPts val="0"/>
              </a:spcBef>
              <a:spcAft>
                <a:spcPts val="0"/>
              </a:spcAft>
              <a:buSzPts val="1100"/>
              <a:buNone/>
            </a:pPr>
            <a:endParaRPr sz="1100" b="0"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fr-FR" sz="1100" b="1" i="0" u="none" strike="noStrike" cap="none">
                <a:solidFill>
                  <a:schemeClr val="dk2"/>
                </a:solidFill>
                <a:latin typeface="Arial"/>
                <a:ea typeface="Arial"/>
                <a:cs typeface="Arial"/>
                <a:sym typeface="Arial"/>
              </a:rPr>
              <a:t>ACTIVITÉ INTERACTIVE EN CLASSE</a:t>
            </a:r>
            <a:endParaRPr/>
          </a:p>
          <a:p>
            <a:pPr marL="158750" lvl="0" indent="0" algn="l" rtl="0">
              <a:lnSpc>
                <a:spcPct val="100000"/>
              </a:lnSpc>
              <a:spcBef>
                <a:spcPts val="0"/>
              </a:spcBef>
              <a:spcAft>
                <a:spcPts val="0"/>
              </a:spcAft>
              <a:buSzPts val="1100"/>
              <a:buNone/>
            </a:pPr>
            <a:r>
              <a:rPr lang="fr-FR" sz="1100" b="0" i="0" u="none" strike="noStrike" cap="none">
                <a:solidFill>
                  <a:schemeClr val="dk2"/>
                </a:solidFill>
                <a:latin typeface="Arial"/>
                <a:ea typeface="Arial"/>
                <a:cs typeface="Arial"/>
                <a:sym typeface="Arial"/>
              </a:rPr>
              <a:t>Réorganisez les gobelets de manière à ce qu’ils soient présentés dans le même ordre qu’au début de cette activité : 64, 23, 5, 98, 125, 110, 28 et 37.</a:t>
            </a:r>
            <a:endParaRPr/>
          </a:p>
          <a:p>
            <a:pPr marL="158750" lvl="0" indent="0" algn="l" rtl="0">
              <a:lnSpc>
                <a:spcPct val="100000"/>
              </a:lnSpc>
              <a:spcBef>
                <a:spcPts val="0"/>
              </a:spcBef>
              <a:spcAft>
                <a:spcPts val="0"/>
              </a:spcAft>
              <a:buSzPts val="1100"/>
              <a:buNone/>
            </a:pPr>
            <a:endParaRPr sz="1100" b="0" i="0" u="none" strike="noStrike" cap="none">
              <a:solidFill>
                <a:schemeClr val="dk2"/>
              </a:solidFill>
              <a:latin typeface="Arial"/>
              <a:ea typeface="Arial"/>
              <a:cs typeface="Arial"/>
              <a:sym typeface="Arial"/>
            </a:endParaRPr>
          </a:p>
          <a:p>
            <a:pPr marL="158750" marR="0" lvl="0" indent="0" algn="l" rtl="0">
              <a:lnSpc>
                <a:spcPct val="100000"/>
              </a:lnSpc>
              <a:spcBef>
                <a:spcPts val="0"/>
              </a:spcBef>
              <a:spcAft>
                <a:spcPts val="0"/>
              </a:spcAft>
              <a:buClr>
                <a:srgbClr val="000000"/>
              </a:buClr>
              <a:buSzPts val="1100"/>
              <a:buFont typeface="Arial"/>
              <a:buNone/>
            </a:pPr>
            <a:r>
              <a:rPr lang="fr-FR" b="0" i="1">
                <a:solidFill>
                  <a:schemeClr val="dk2"/>
                </a:solidFill>
              </a:rPr>
              <a:t>Référez-vous à </a:t>
            </a:r>
            <a:r>
              <a:rPr lang="fr-FR" sz="1100" b="0" i="1" u="none" strike="noStrike" cap="none">
                <a:solidFill>
                  <a:schemeClr val="dk2"/>
                </a:solidFill>
                <a:latin typeface="Arial"/>
                <a:ea typeface="Arial"/>
                <a:cs typeface="Arial"/>
                <a:sym typeface="Arial"/>
              </a:rPr>
              <a:t>l’image N°1 de tri à bulles du document.</a:t>
            </a:r>
            <a:endParaRPr b="0" i="1">
              <a:solidFill>
                <a:schemeClr val="dk2"/>
              </a:solidFill>
            </a:endParaRPr>
          </a:p>
          <a:p>
            <a:pPr marL="158750" lvl="0" indent="0" algn="l" rtl="0">
              <a:lnSpc>
                <a:spcPct val="100000"/>
              </a:lnSpc>
              <a:spcBef>
                <a:spcPts val="0"/>
              </a:spcBef>
              <a:spcAft>
                <a:spcPts val="0"/>
              </a:spcAft>
              <a:buSzPts val="1100"/>
              <a:buNone/>
            </a:pPr>
            <a:endParaRPr b="0">
              <a:solidFill>
                <a:schemeClr val="dk2"/>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p161: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04" name="Google Shape;704;p1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fr-FR" sz="1100" b="1" i="0" u="sng" strike="noStrike" cap="none">
                <a:solidFill>
                  <a:schemeClr val="dk2"/>
                </a:solidFill>
                <a:latin typeface="Arial"/>
                <a:ea typeface="Arial"/>
                <a:cs typeface="Arial"/>
                <a:sym typeface="Arial"/>
              </a:rPr>
              <a:t>Notes de l’intervenant(e) :</a:t>
            </a:r>
            <a:endParaRPr b="0">
              <a:solidFill>
                <a:schemeClr val="dk2"/>
              </a:solidFill>
            </a:endParaRPr>
          </a:p>
          <a:p>
            <a:pPr marL="158750" lvl="0" indent="0" algn="l" rtl="0">
              <a:lnSpc>
                <a:spcPct val="100000"/>
              </a:lnSpc>
              <a:spcBef>
                <a:spcPts val="0"/>
              </a:spcBef>
              <a:spcAft>
                <a:spcPts val="0"/>
              </a:spcAft>
              <a:buSzPts val="1100"/>
              <a:buNone/>
            </a:pPr>
            <a:endParaRPr sz="1100" b="1"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fr-FR" sz="1100" b="1" i="0" u="none" strike="noStrike" cap="none">
                <a:solidFill>
                  <a:schemeClr val="dk2"/>
                </a:solidFill>
                <a:latin typeface="Arial"/>
                <a:ea typeface="Arial"/>
                <a:cs typeface="Arial"/>
                <a:sym typeface="Arial"/>
              </a:rPr>
              <a:t>DITES À VOS ÉTUDIANT(E)S</a:t>
            </a:r>
            <a:endParaRPr b="0">
              <a:solidFill>
                <a:schemeClr val="dk2"/>
              </a:solidFill>
            </a:endParaRPr>
          </a:p>
          <a:p>
            <a:pPr marL="158750" lvl="0" indent="0" algn="l" rtl="0">
              <a:lnSpc>
                <a:spcPct val="100000"/>
              </a:lnSpc>
              <a:spcBef>
                <a:spcPts val="0"/>
              </a:spcBef>
              <a:spcAft>
                <a:spcPts val="0"/>
              </a:spcAft>
              <a:buSzPts val="1100"/>
              <a:buNone/>
            </a:pPr>
            <a:r>
              <a:rPr lang="fr-FR" sz="1100" b="0" i="0" u="none" strike="noStrike" cap="none">
                <a:solidFill>
                  <a:schemeClr val="dk2"/>
                </a:solidFill>
                <a:latin typeface="Arial"/>
                <a:ea typeface="Arial"/>
                <a:cs typeface="Arial"/>
                <a:sym typeface="Arial"/>
              </a:rPr>
              <a:t>La première partie du tri fusion consiste à « diviser ».</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fr-FR" sz="1100" b="1" i="0" u="none" strike="noStrike" cap="none">
                <a:solidFill>
                  <a:schemeClr val="dk2"/>
                </a:solidFill>
                <a:latin typeface="Arial"/>
                <a:ea typeface="Arial"/>
                <a:cs typeface="Arial"/>
                <a:sym typeface="Arial"/>
              </a:rPr>
              <a:t>ACTIVITÉ INTERACTIVE EN CLASSE</a:t>
            </a:r>
            <a:endParaRPr b="0">
              <a:solidFill>
                <a:schemeClr val="dk2"/>
              </a:solidFill>
            </a:endParaRPr>
          </a:p>
          <a:p>
            <a:pPr marL="158750" lvl="0" indent="0" algn="l" rtl="0">
              <a:lnSpc>
                <a:spcPct val="100000"/>
              </a:lnSpc>
              <a:spcBef>
                <a:spcPts val="0"/>
              </a:spcBef>
              <a:spcAft>
                <a:spcPts val="0"/>
              </a:spcAft>
              <a:buSzPts val="1100"/>
              <a:buNone/>
            </a:pPr>
            <a:r>
              <a:rPr lang="fr-FR" sz="1100" b="0" i="0" u="none" strike="noStrike" cap="none">
                <a:solidFill>
                  <a:schemeClr val="dk2"/>
                </a:solidFill>
                <a:latin typeface="Arial"/>
                <a:ea typeface="Arial"/>
                <a:cs typeface="Arial"/>
                <a:sym typeface="Arial"/>
              </a:rPr>
              <a:t>Projetez sur un écran le diagramme « Tri fusion - Première étape : Diviser ».</a:t>
            </a:r>
            <a:endParaRPr b="0">
              <a:solidFill>
                <a:schemeClr val="dk2"/>
              </a:solidFill>
            </a:endParaRPr>
          </a:p>
          <a:p>
            <a:pPr marL="158750" lvl="0" indent="0" algn="l" rtl="0">
              <a:lnSpc>
                <a:spcPct val="100000"/>
              </a:lnSpc>
              <a:spcBef>
                <a:spcPts val="0"/>
              </a:spcBef>
              <a:spcAft>
                <a:spcPts val="0"/>
              </a:spcAft>
              <a:buSzPts val="1100"/>
              <a:buNone/>
            </a:pPr>
            <a:endParaRPr sz="1100" b="0" i="1"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fr-FR" sz="1100" b="0" i="1" u="none" strike="noStrike" cap="none">
                <a:solidFill>
                  <a:schemeClr val="dk2"/>
                </a:solidFill>
                <a:latin typeface="Arial"/>
                <a:ea typeface="Arial"/>
                <a:cs typeface="Arial"/>
                <a:sym typeface="Arial"/>
              </a:rPr>
              <a:t>Reportez-vous à la première étape : Diagramme « Diviser ».</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fr-FR" sz="1100" b="1" i="0" u="none" strike="noStrike" cap="none">
                <a:solidFill>
                  <a:schemeClr val="dk2"/>
                </a:solidFill>
                <a:latin typeface="Arial"/>
                <a:ea typeface="Arial"/>
                <a:cs typeface="Arial"/>
                <a:sym typeface="Arial"/>
              </a:rPr>
              <a:t>DITES À VOS ÉTUDIANT(E)S</a:t>
            </a:r>
            <a:endParaRPr b="0">
              <a:solidFill>
                <a:schemeClr val="dk2"/>
              </a:solidFill>
            </a:endParaRPr>
          </a:p>
          <a:p>
            <a:pPr marL="158750" lvl="0" indent="0" algn="l" rtl="0">
              <a:lnSpc>
                <a:spcPct val="100000"/>
              </a:lnSpc>
              <a:spcBef>
                <a:spcPts val="0"/>
              </a:spcBef>
              <a:spcAft>
                <a:spcPts val="0"/>
              </a:spcAft>
              <a:buSzPts val="1100"/>
              <a:buNone/>
            </a:pPr>
            <a:r>
              <a:rPr lang="fr-FR" sz="1100" b="0" i="0" u="none" strike="noStrike" cap="none">
                <a:solidFill>
                  <a:schemeClr val="dk2"/>
                </a:solidFill>
                <a:latin typeface="Arial"/>
                <a:ea typeface="Arial"/>
                <a:cs typeface="Arial"/>
                <a:sym typeface="Arial"/>
              </a:rPr>
              <a:t>En regardant ce diagramme, nous allons prendre les gobelets devant nous et si nous faisons les subdivisions illustrées dans le diagramme, nous nous retrouverons avec les huit gobelets séparés [indiqués dans la ligne « Huit listes »].</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fr-FR" sz="1100" b="1" i="0" u="none" strike="noStrike" cap="none">
                <a:solidFill>
                  <a:schemeClr val="dk2"/>
                </a:solidFill>
                <a:latin typeface="Arial"/>
                <a:ea typeface="Arial"/>
                <a:cs typeface="Arial"/>
                <a:sym typeface="Arial"/>
              </a:rPr>
              <a:t>ACTIVITÉ INTERACTIVE EN CLASSE</a:t>
            </a:r>
            <a:endParaRPr b="0">
              <a:solidFill>
                <a:schemeClr val="dk2"/>
              </a:solidFill>
            </a:endParaRPr>
          </a:p>
          <a:p>
            <a:pPr marL="158750" lvl="0" indent="0" algn="l" rtl="0">
              <a:lnSpc>
                <a:spcPct val="100000"/>
              </a:lnSpc>
              <a:spcBef>
                <a:spcPts val="0"/>
              </a:spcBef>
              <a:spcAft>
                <a:spcPts val="0"/>
              </a:spcAft>
              <a:buSzPts val="1100"/>
              <a:buNone/>
            </a:pPr>
            <a:r>
              <a:rPr lang="fr-FR" sz="1100" b="0" i="0" u="none" strike="noStrike" cap="none">
                <a:solidFill>
                  <a:schemeClr val="dk2"/>
                </a:solidFill>
                <a:latin typeface="Arial"/>
                <a:ea typeface="Arial"/>
                <a:cs typeface="Arial"/>
                <a:sym typeface="Arial"/>
              </a:rPr>
              <a:t>Posez les huit gobelets séparément.</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fr-FR" sz="1100" b="1" i="0" u="none" strike="noStrike" cap="none">
                <a:solidFill>
                  <a:schemeClr val="dk2"/>
                </a:solidFill>
                <a:latin typeface="Arial"/>
                <a:ea typeface="Arial"/>
                <a:cs typeface="Arial"/>
                <a:sym typeface="Arial"/>
              </a:rPr>
              <a:t>DITES À VOS ÉTUDIANT(E)S</a:t>
            </a:r>
            <a:endParaRPr b="0">
              <a:solidFill>
                <a:schemeClr val="dk2"/>
              </a:solidFill>
            </a:endParaRPr>
          </a:p>
          <a:p>
            <a:pPr marL="158750" lvl="0" indent="0" algn="l" rtl="0">
              <a:lnSpc>
                <a:spcPct val="100000"/>
              </a:lnSpc>
              <a:spcBef>
                <a:spcPts val="0"/>
              </a:spcBef>
              <a:spcAft>
                <a:spcPts val="0"/>
              </a:spcAft>
              <a:buSzPts val="1100"/>
              <a:buNone/>
            </a:pPr>
            <a:r>
              <a:rPr lang="fr-FR" sz="1100" b="0" i="0" u="none" strike="noStrike" cap="none">
                <a:solidFill>
                  <a:schemeClr val="dk2"/>
                </a:solidFill>
                <a:latin typeface="Arial"/>
                <a:ea typeface="Arial"/>
                <a:cs typeface="Arial"/>
                <a:sym typeface="Arial"/>
              </a:rPr>
              <a:t>Maintenant, au lieu d’une liste de huit éléments (c’est-à-dire des chiffres), nous nous retrouvons avec huit listes d’un élément. Chacune de ces listes d’un élément est triée vu qu’elle ne contient qu’un seul chiffre. Nous avons divisé le problème en parties aussi petites que possible.</a:t>
            </a:r>
            <a:endParaRPr b="0">
              <a:solidFill>
                <a:schemeClr val="dk2"/>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p162: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23" name="Google Shape;723;p1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fr-FR" sz="1100" b="1" i="0" u="sng" strike="noStrike" cap="none">
                <a:solidFill>
                  <a:schemeClr val="dk2"/>
                </a:solidFill>
                <a:latin typeface="Arial"/>
                <a:ea typeface="Arial"/>
                <a:cs typeface="Arial"/>
                <a:sym typeface="Arial"/>
              </a:rPr>
              <a:t>Notes de l’intervenant(e) :</a:t>
            </a:r>
            <a:endParaRPr b="0">
              <a:solidFill>
                <a:schemeClr val="dk2"/>
              </a:solidFill>
            </a:endParaRPr>
          </a:p>
          <a:p>
            <a:pPr marL="158750" lvl="0" indent="0" algn="l" rtl="0">
              <a:lnSpc>
                <a:spcPct val="100000"/>
              </a:lnSpc>
              <a:spcBef>
                <a:spcPts val="0"/>
              </a:spcBef>
              <a:spcAft>
                <a:spcPts val="0"/>
              </a:spcAft>
              <a:buSzPts val="1100"/>
              <a:buNone/>
            </a:pPr>
            <a:endParaRPr sz="1100" b="1"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fr-FR" sz="1100" b="1" i="0" u="none" strike="noStrike" cap="none">
                <a:solidFill>
                  <a:schemeClr val="dk2"/>
                </a:solidFill>
                <a:latin typeface="Arial"/>
                <a:ea typeface="Arial"/>
                <a:cs typeface="Arial"/>
                <a:sym typeface="Arial"/>
              </a:rPr>
              <a:t>DITES À VOS ÉTUDIANT(E)S</a:t>
            </a:r>
            <a:endParaRPr b="0">
              <a:solidFill>
                <a:schemeClr val="dk2"/>
              </a:solidFill>
            </a:endParaRPr>
          </a:p>
          <a:p>
            <a:pPr marL="158750" lvl="0" indent="0" algn="l" rtl="0">
              <a:lnSpc>
                <a:spcPct val="100000"/>
              </a:lnSpc>
              <a:spcBef>
                <a:spcPts val="0"/>
              </a:spcBef>
              <a:spcAft>
                <a:spcPts val="0"/>
              </a:spcAft>
              <a:buSzPts val="1100"/>
              <a:buNone/>
            </a:pPr>
            <a:r>
              <a:rPr lang="fr-FR" sz="1100" b="0" i="0" u="none" strike="noStrike" cap="none">
                <a:solidFill>
                  <a:schemeClr val="dk2"/>
                </a:solidFill>
                <a:latin typeface="Arial"/>
                <a:ea typeface="Arial"/>
                <a:cs typeface="Arial"/>
                <a:sym typeface="Arial"/>
              </a:rPr>
              <a:t>La deuxième partie du tri fusion consiste à « régner ».</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fr-FR" sz="1100" b="1" i="0" u="none" strike="noStrike" cap="none">
                <a:solidFill>
                  <a:schemeClr val="dk2"/>
                </a:solidFill>
                <a:latin typeface="Arial"/>
                <a:ea typeface="Arial"/>
                <a:cs typeface="Arial"/>
                <a:sym typeface="Arial"/>
              </a:rPr>
              <a:t>ACTIVITÉ INTERACTIVE EN CLASSE</a:t>
            </a:r>
            <a:endParaRPr b="0">
              <a:solidFill>
                <a:schemeClr val="dk2"/>
              </a:solidFill>
            </a:endParaRPr>
          </a:p>
          <a:p>
            <a:pPr marL="158750" lvl="0" indent="0" algn="l" rtl="0">
              <a:lnSpc>
                <a:spcPct val="100000"/>
              </a:lnSpc>
              <a:spcBef>
                <a:spcPts val="0"/>
              </a:spcBef>
              <a:spcAft>
                <a:spcPts val="0"/>
              </a:spcAft>
              <a:buSzPts val="1100"/>
              <a:buNone/>
            </a:pPr>
            <a:r>
              <a:rPr lang="fr-FR" sz="1100" b="0" i="0" u="none" strike="noStrike" cap="none">
                <a:solidFill>
                  <a:schemeClr val="dk2"/>
                </a:solidFill>
                <a:latin typeface="Arial"/>
                <a:ea typeface="Arial"/>
                <a:cs typeface="Arial"/>
                <a:sym typeface="Arial"/>
              </a:rPr>
              <a:t>Projetez sur un écran le diagramme « Tri fusion - Deuxième étape : Régner ».</a:t>
            </a:r>
            <a:endParaRPr b="0">
              <a:solidFill>
                <a:schemeClr val="dk2"/>
              </a:solidFill>
            </a:endParaRPr>
          </a:p>
          <a:p>
            <a:pPr marL="158750" lvl="0" indent="0" algn="l" rtl="0">
              <a:lnSpc>
                <a:spcPct val="100000"/>
              </a:lnSpc>
              <a:spcBef>
                <a:spcPts val="0"/>
              </a:spcBef>
              <a:spcAft>
                <a:spcPts val="0"/>
              </a:spcAft>
              <a:buSzPts val="1100"/>
              <a:buNone/>
            </a:pPr>
            <a:endParaRPr sz="1100" b="0" i="1"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fr-FR" sz="1100" b="0" i="1" u="none" strike="noStrike" cap="none">
                <a:solidFill>
                  <a:schemeClr val="dk2"/>
                </a:solidFill>
                <a:latin typeface="Arial"/>
                <a:ea typeface="Arial"/>
                <a:cs typeface="Arial"/>
                <a:sym typeface="Arial"/>
              </a:rPr>
              <a:t>Reportez-vous à la deuxième étape : Diagramme « Régner ».</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fr-FR" sz="1100" b="1" i="0" u="none" strike="noStrike" cap="none">
                <a:solidFill>
                  <a:schemeClr val="dk2"/>
                </a:solidFill>
                <a:latin typeface="Arial"/>
                <a:ea typeface="Arial"/>
                <a:cs typeface="Arial"/>
                <a:sym typeface="Arial"/>
              </a:rPr>
              <a:t>DITES À VOS ÉTUDIANT(E)S</a:t>
            </a:r>
            <a:endParaRPr b="0">
              <a:solidFill>
                <a:schemeClr val="dk2"/>
              </a:solidFill>
            </a:endParaRPr>
          </a:p>
          <a:p>
            <a:pPr marL="158750" lvl="0" indent="0" algn="l" rtl="0">
              <a:lnSpc>
                <a:spcPct val="100000"/>
              </a:lnSpc>
              <a:spcBef>
                <a:spcPts val="0"/>
              </a:spcBef>
              <a:spcAft>
                <a:spcPts val="0"/>
              </a:spcAft>
              <a:buSzPts val="1100"/>
              <a:buNone/>
            </a:pPr>
            <a:r>
              <a:rPr lang="fr-FR" sz="1100" b="0" i="0" u="none" strike="noStrike" cap="none">
                <a:solidFill>
                  <a:schemeClr val="dk2"/>
                </a:solidFill>
                <a:latin typeface="Arial"/>
                <a:ea typeface="Arial"/>
                <a:cs typeface="Arial"/>
                <a:sym typeface="Arial"/>
              </a:rPr>
              <a:t>Nous voyons sur le diagramme que nous prenons d’abord les huit listes triées pour les fusionner en quatre paires ordonnées.</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fr-FR" sz="1100" b="0" i="0" u="none" strike="noStrike" cap="none">
                <a:solidFill>
                  <a:schemeClr val="dk2"/>
                </a:solidFill>
                <a:latin typeface="Arial"/>
                <a:ea typeface="Arial"/>
                <a:cs typeface="Arial"/>
                <a:sym typeface="Arial"/>
              </a:rPr>
              <a:t>Faisons la démonstration avec les deux premiers gobelets.</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fr-FR" sz="1100" b="0" i="0" u="none" strike="noStrike" cap="none">
                <a:solidFill>
                  <a:schemeClr val="dk2"/>
                </a:solidFill>
                <a:latin typeface="Arial"/>
                <a:ea typeface="Arial"/>
                <a:cs typeface="Arial"/>
                <a:sym typeface="Arial"/>
              </a:rPr>
              <a:t>Nous fusionnons la liste à numéro unique 64 avec la liste à numéro unique 23 en retirant d’abord le gobelet numéroté le plus petit, 23.</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fr-FR" sz="1100" b="1" i="0" u="none" strike="noStrike" cap="none">
                <a:solidFill>
                  <a:schemeClr val="dk2"/>
                </a:solidFill>
                <a:latin typeface="Arial"/>
                <a:ea typeface="Arial"/>
                <a:cs typeface="Arial"/>
                <a:sym typeface="Arial"/>
              </a:rPr>
              <a:t>ACTIVITÉ INTERACTIVE EN CLASSE</a:t>
            </a:r>
            <a:endParaRPr b="0">
              <a:solidFill>
                <a:schemeClr val="dk2"/>
              </a:solidFill>
            </a:endParaRPr>
          </a:p>
          <a:p>
            <a:pPr marL="158750" lvl="0" indent="0" algn="l" rtl="0">
              <a:lnSpc>
                <a:spcPct val="100000"/>
              </a:lnSpc>
              <a:spcBef>
                <a:spcPts val="0"/>
              </a:spcBef>
              <a:spcAft>
                <a:spcPts val="0"/>
              </a:spcAft>
              <a:buSzPts val="1100"/>
              <a:buNone/>
            </a:pPr>
            <a:r>
              <a:rPr lang="fr-FR" sz="1100" b="0" i="0" u="none" strike="noStrike" cap="none">
                <a:solidFill>
                  <a:schemeClr val="dk2"/>
                </a:solidFill>
                <a:latin typeface="Arial"/>
                <a:ea typeface="Arial"/>
                <a:cs typeface="Arial"/>
                <a:sym typeface="Arial"/>
              </a:rPr>
              <a:t>Placez le gobelet 23 devant le gobelet 64.</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fr-FR" sz="1100" b="0" i="0" u="none" strike="noStrike" cap="none">
                <a:solidFill>
                  <a:schemeClr val="dk2"/>
                </a:solidFill>
                <a:latin typeface="Arial"/>
                <a:ea typeface="Arial"/>
                <a:cs typeface="Arial"/>
                <a:sym typeface="Arial"/>
              </a:rPr>
              <a:t>Ensuite, il ne reste que la liste à numéro unique 64. On va prendre ce gobelet et le placer à côté du 23.</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fr-FR" sz="1100" b="0" i="0" u="none" strike="noStrike" cap="none">
                <a:solidFill>
                  <a:schemeClr val="dk2"/>
                </a:solidFill>
                <a:latin typeface="Arial"/>
                <a:ea typeface="Arial"/>
                <a:cs typeface="Arial"/>
                <a:sym typeface="Arial"/>
              </a:rPr>
              <a:t>Ensuite, placez le gobelet 64 à côté du gobelet 23.</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fr-FR" sz="1100" b="1" i="0" u="none" strike="noStrike" cap="none">
                <a:solidFill>
                  <a:schemeClr val="dk2"/>
                </a:solidFill>
                <a:latin typeface="Arial"/>
                <a:ea typeface="Arial"/>
                <a:cs typeface="Arial"/>
                <a:sym typeface="Arial"/>
              </a:rPr>
              <a:t>DITES À VOS ÉTUDIANT(E)S</a:t>
            </a:r>
            <a:endParaRPr b="0">
              <a:solidFill>
                <a:schemeClr val="dk2"/>
              </a:solidFill>
            </a:endParaRPr>
          </a:p>
          <a:p>
            <a:pPr marL="158750" lvl="0" indent="0" algn="l" rtl="0">
              <a:lnSpc>
                <a:spcPct val="100000"/>
              </a:lnSpc>
              <a:spcBef>
                <a:spcPts val="0"/>
              </a:spcBef>
              <a:spcAft>
                <a:spcPts val="0"/>
              </a:spcAft>
              <a:buSzPts val="1100"/>
              <a:buNone/>
            </a:pPr>
            <a:r>
              <a:rPr lang="fr-FR" sz="1100" b="0" i="0" u="none" strike="noStrike" cap="none">
                <a:solidFill>
                  <a:schemeClr val="dk2"/>
                </a:solidFill>
                <a:latin typeface="Arial"/>
                <a:ea typeface="Arial"/>
                <a:cs typeface="Arial"/>
                <a:sym typeface="Arial"/>
              </a:rPr>
              <a:t>Nous allons répéter ce processus pour les gobelets restants.</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fr-FR" sz="1100" b="0" i="0" u="none" strike="noStrike" cap="none">
                <a:solidFill>
                  <a:schemeClr val="dk2"/>
                </a:solidFill>
                <a:latin typeface="Arial"/>
                <a:ea typeface="Arial"/>
                <a:cs typeface="Arial"/>
                <a:sym typeface="Arial"/>
              </a:rPr>
              <a:t>En poursuivant de la sorte, nous nous retrouverons avec quatre listes étant toutes ordonnées.</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fr-FR" sz="1100" b="1" i="0" u="none" strike="noStrike" cap="none">
                <a:solidFill>
                  <a:schemeClr val="dk2"/>
                </a:solidFill>
                <a:latin typeface="Arial"/>
                <a:ea typeface="Arial"/>
                <a:cs typeface="Arial"/>
                <a:sym typeface="Arial"/>
              </a:rPr>
              <a:t>ACTIVITÉ INTERACTIVE EN CLASSE</a:t>
            </a:r>
            <a:endParaRPr b="0">
              <a:solidFill>
                <a:schemeClr val="dk2"/>
              </a:solidFill>
            </a:endParaRPr>
          </a:p>
          <a:p>
            <a:pPr marL="158750" lvl="0" indent="0" algn="l" rtl="0">
              <a:lnSpc>
                <a:spcPct val="100000"/>
              </a:lnSpc>
              <a:spcBef>
                <a:spcPts val="0"/>
              </a:spcBef>
              <a:spcAft>
                <a:spcPts val="0"/>
              </a:spcAft>
              <a:buSzPts val="1100"/>
              <a:buNone/>
            </a:pPr>
            <a:r>
              <a:rPr lang="fr-FR" sz="1100" b="0" i="0" u="none" strike="noStrike" cap="none">
                <a:solidFill>
                  <a:schemeClr val="dk2"/>
                </a:solidFill>
                <a:latin typeface="Arial"/>
                <a:ea typeface="Arial"/>
                <a:cs typeface="Arial"/>
                <a:sym typeface="Arial"/>
              </a:rPr>
              <a:t>Placez les gobelets dans la disposition prévue dans la rangée « Quatre listes » du Tri fusion - Deuxième étape : Diagramme « Régner ».</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fr-FR" sz="1100" b="1" i="0" u="none" strike="noStrike" cap="none">
                <a:solidFill>
                  <a:schemeClr val="dk2"/>
                </a:solidFill>
                <a:latin typeface="Arial"/>
                <a:ea typeface="Arial"/>
                <a:cs typeface="Arial"/>
                <a:sym typeface="Arial"/>
              </a:rPr>
              <a:t>DITES À VOS ÉTUDIANT(E)S</a:t>
            </a:r>
            <a:endParaRPr b="0">
              <a:solidFill>
                <a:schemeClr val="dk2"/>
              </a:solidFill>
            </a:endParaRPr>
          </a:p>
          <a:p>
            <a:pPr marL="158750" lvl="0" indent="0" algn="l" rtl="0">
              <a:lnSpc>
                <a:spcPct val="100000"/>
              </a:lnSpc>
              <a:spcBef>
                <a:spcPts val="0"/>
              </a:spcBef>
              <a:spcAft>
                <a:spcPts val="0"/>
              </a:spcAft>
              <a:buSzPts val="1100"/>
              <a:buNone/>
            </a:pPr>
            <a:r>
              <a:rPr lang="fr-FR" sz="1100" b="0" i="0" u="none" strike="noStrike" cap="none">
                <a:solidFill>
                  <a:schemeClr val="dk2"/>
                </a:solidFill>
                <a:latin typeface="Arial"/>
                <a:ea typeface="Arial"/>
                <a:cs typeface="Arial"/>
                <a:sym typeface="Arial"/>
              </a:rPr>
              <a:t>Maintenant, nous allons fusionner les deux premières paires ordonnées pour créer une seule liste de quatre gobelets ordonnés.</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fr-FR" sz="1100" b="0" i="0" u="none" strike="noStrike" cap="none">
                <a:solidFill>
                  <a:schemeClr val="dk2"/>
                </a:solidFill>
                <a:latin typeface="Arial"/>
                <a:ea typeface="Arial"/>
                <a:cs typeface="Arial"/>
                <a:sym typeface="Arial"/>
              </a:rPr>
              <a:t>Laissez-moi vous montrer comment procéder.</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fr-FR" sz="1100" b="0" i="0" u="none" strike="noStrike" cap="none">
                <a:solidFill>
                  <a:schemeClr val="dk2"/>
                </a:solidFill>
                <a:latin typeface="Arial"/>
                <a:ea typeface="Arial"/>
                <a:cs typeface="Arial"/>
                <a:sym typeface="Arial"/>
              </a:rPr>
              <a:t>Tout d’abord, nous examinons les premiers gobelets de chaque paire (23 et 5). On prend le gobelet numéroté le plus petit. Dans ce cas, il s’agira du gobelet 5.</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fr-FR" sz="1100" b="1" i="0" u="none" strike="noStrike" cap="none">
                <a:solidFill>
                  <a:schemeClr val="dk2"/>
                </a:solidFill>
                <a:latin typeface="Arial"/>
                <a:ea typeface="Arial"/>
                <a:cs typeface="Arial"/>
                <a:sym typeface="Arial"/>
              </a:rPr>
              <a:t>ACTIVITÉ INTERACTIVE EN CLASSE</a:t>
            </a:r>
            <a:endParaRPr b="0">
              <a:solidFill>
                <a:schemeClr val="dk2"/>
              </a:solidFill>
            </a:endParaRPr>
          </a:p>
          <a:p>
            <a:pPr marL="158750" lvl="0" indent="0" algn="l" rtl="0">
              <a:lnSpc>
                <a:spcPct val="100000"/>
              </a:lnSpc>
              <a:spcBef>
                <a:spcPts val="0"/>
              </a:spcBef>
              <a:spcAft>
                <a:spcPts val="0"/>
              </a:spcAft>
              <a:buSzPts val="1100"/>
              <a:buNone/>
            </a:pPr>
            <a:r>
              <a:rPr lang="fr-FR" sz="1100" b="0" i="0" u="none" strike="noStrike" cap="none">
                <a:solidFill>
                  <a:schemeClr val="dk2"/>
                </a:solidFill>
                <a:latin typeface="Arial"/>
                <a:ea typeface="Arial"/>
                <a:cs typeface="Arial"/>
                <a:sym typeface="Arial"/>
              </a:rPr>
              <a:t>Placez ce gobelet devant les autres.</a:t>
            </a:r>
            <a:endParaRPr/>
          </a:p>
          <a:p>
            <a:pPr marL="158750" lvl="0" indent="0" algn="l" rtl="0">
              <a:lnSpc>
                <a:spcPct val="100000"/>
              </a:lnSpc>
              <a:spcBef>
                <a:spcPts val="0"/>
              </a:spcBef>
              <a:spcAft>
                <a:spcPts val="0"/>
              </a:spcAft>
              <a:buSzPts val="1100"/>
              <a:buNone/>
            </a:pPr>
            <a:endParaRPr b="0">
              <a:solidFill>
                <a:schemeClr val="dk2"/>
              </a:solidFill>
            </a:endParaRPr>
          </a:p>
          <a:p>
            <a:pPr marL="158750" lvl="0" indent="0" algn="l" rtl="0">
              <a:lnSpc>
                <a:spcPct val="100000"/>
              </a:lnSpc>
              <a:spcBef>
                <a:spcPts val="0"/>
              </a:spcBef>
              <a:spcAft>
                <a:spcPts val="0"/>
              </a:spcAft>
              <a:buSzPts val="1100"/>
              <a:buNone/>
            </a:pPr>
            <a:r>
              <a:rPr lang="fr-FR" sz="1100" b="0" i="0" u="none" strike="noStrike" cap="none">
                <a:solidFill>
                  <a:schemeClr val="dk2"/>
                </a:solidFill>
                <a:latin typeface="Arial"/>
                <a:ea typeface="Arial"/>
                <a:cs typeface="Arial"/>
                <a:sym typeface="Arial"/>
              </a:rPr>
              <a:t>Ensuite, dans les deux listes restantes [la liste avec 23 et 64 et la liste avec 98, en notant que le 5 a été supprimé à l’étape précédente], regardons à nouveau le premier gobelet dans chacune de ces deux listes.</a:t>
            </a:r>
            <a:endParaRPr/>
          </a:p>
          <a:p>
            <a:pPr marL="158750" lvl="0" indent="0" algn="l" rtl="0">
              <a:lnSpc>
                <a:spcPct val="100000"/>
              </a:lnSpc>
              <a:spcBef>
                <a:spcPts val="0"/>
              </a:spcBef>
              <a:spcAft>
                <a:spcPts val="0"/>
              </a:spcAft>
              <a:buSzPts val="1100"/>
              <a:buNone/>
            </a:pPr>
            <a:endParaRPr b="0">
              <a:solidFill>
                <a:schemeClr val="dk2"/>
              </a:solidFill>
            </a:endParaRPr>
          </a:p>
          <a:p>
            <a:pPr marL="158750" lvl="0" indent="0" algn="l" rtl="0">
              <a:lnSpc>
                <a:spcPct val="100000"/>
              </a:lnSpc>
              <a:spcBef>
                <a:spcPts val="0"/>
              </a:spcBef>
              <a:spcAft>
                <a:spcPts val="0"/>
              </a:spcAft>
              <a:buSzPts val="1100"/>
              <a:buNone/>
            </a:pPr>
            <a:r>
              <a:rPr lang="fr-FR" sz="1100" b="0" i="0" u="none" strike="noStrike" cap="none">
                <a:solidFill>
                  <a:schemeClr val="dk2"/>
                </a:solidFill>
                <a:latin typeface="Arial"/>
                <a:ea typeface="Arial"/>
                <a:cs typeface="Arial"/>
                <a:sym typeface="Arial"/>
              </a:rPr>
              <a:t>On prendra le gobelet avec le plus petit numéro. Dans ce cas, c’est le 23.</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fr-FR" sz="1100" b="0" i="0" u="none" strike="noStrike" cap="none">
                <a:solidFill>
                  <a:schemeClr val="dk2"/>
                </a:solidFill>
                <a:latin typeface="Arial"/>
                <a:ea typeface="Arial"/>
                <a:cs typeface="Arial"/>
                <a:sym typeface="Arial"/>
              </a:rPr>
              <a:t>Sortez le gobelet numéro 23 et placez-le à côté du 5.</a:t>
            </a:r>
            <a:endParaRPr/>
          </a:p>
          <a:p>
            <a:pPr marL="158750" lvl="0" indent="0" algn="l" rtl="0">
              <a:lnSpc>
                <a:spcPct val="100000"/>
              </a:lnSpc>
              <a:spcBef>
                <a:spcPts val="0"/>
              </a:spcBef>
              <a:spcAft>
                <a:spcPts val="0"/>
              </a:spcAft>
              <a:buSzPts val="1100"/>
              <a:buNone/>
            </a:pPr>
            <a:endParaRPr b="0">
              <a:solidFill>
                <a:schemeClr val="dk2"/>
              </a:solidFill>
            </a:endParaRPr>
          </a:p>
          <a:p>
            <a:pPr marL="158750" lvl="0" indent="0" algn="l" rtl="0">
              <a:lnSpc>
                <a:spcPct val="100000"/>
              </a:lnSpc>
              <a:spcBef>
                <a:spcPts val="0"/>
              </a:spcBef>
              <a:spcAft>
                <a:spcPts val="0"/>
              </a:spcAft>
              <a:buSzPts val="1100"/>
              <a:buNone/>
            </a:pPr>
            <a:r>
              <a:rPr lang="fr-FR" sz="1100" b="0" i="0" u="none" strike="noStrike" cap="none">
                <a:solidFill>
                  <a:schemeClr val="dk2"/>
                </a:solidFill>
                <a:latin typeface="Arial"/>
                <a:ea typeface="Arial"/>
                <a:cs typeface="Arial"/>
                <a:sym typeface="Arial"/>
              </a:rPr>
              <a:t>Maintenant, nous nous retrouvons avec deux listes ayant un numéro chacune.</a:t>
            </a:r>
            <a:endParaRPr/>
          </a:p>
          <a:p>
            <a:pPr marL="158750" lvl="0" indent="0" algn="l" rtl="0">
              <a:lnSpc>
                <a:spcPct val="100000"/>
              </a:lnSpc>
              <a:spcBef>
                <a:spcPts val="0"/>
              </a:spcBef>
              <a:spcAft>
                <a:spcPts val="0"/>
              </a:spcAft>
              <a:buSzPts val="1100"/>
              <a:buNone/>
            </a:pPr>
            <a:endParaRPr b="0">
              <a:solidFill>
                <a:schemeClr val="dk2"/>
              </a:solidFill>
            </a:endParaRPr>
          </a:p>
          <a:p>
            <a:pPr marL="158750" lvl="0" indent="0" algn="l" rtl="0">
              <a:lnSpc>
                <a:spcPct val="100000"/>
              </a:lnSpc>
              <a:spcBef>
                <a:spcPts val="0"/>
              </a:spcBef>
              <a:spcAft>
                <a:spcPts val="0"/>
              </a:spcAft>
              <a:buSzPts val="1100"/>
              <a:buNone/>
            </a:pPr>
            <a:r>
              <a:rPr lang="fr-FR" sz="1100" b="0" i="0" u="none" strike="noStrike" cap="none">
                <a:solidFill>
                  <a:schemeClr val="dk2"/>
                </a:solidFill>
                <a:latin typeface="Arial"/>
                <a:ea typeface="Arial"/>
                <a:cs typeface="Arial"/>
                <a:sym typeface="Arial"/>
              </a:rPr>
              <a:t>Nous allons prendre le plus petit nombre de ces deux listes, qui est 64, et le placer à côté de 23. [Prenez le gobelet numéro 64 et placez-le à côté du 23.]</a:t>
            </a:r>
            <a:endParaRPr b="0">
              <a:solidFill>
                <a:schemeClr val="dk2"/>
              </a:solidFill>
            </a:endParaRPr>
          </a:p>
          <a:p>
            <a:pPr marL="158750" lvl="0" indent="0" algn="l" rtl="0">
              <a:lnSpc>
                <a:spcPct val="100000"/>
              </a:lnSpc>
              <a:spcBef>
                <a:spcPts val="0"/>
              </a:spcBef>
              <a:spcAft>
                <a:spcPts val="0"/>
              </a:spcAft>
              <a:buSzPts val="1100"/>
              <a:buNone/>
            </a:pPr>
            <a:endParaRPr sz="1100" b="0"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fr-FR" sz="1100" b="0" i="0" u="none" strike="noStrike" cap="none">
                <a:solidFill>
                  <a:schemeClr val="dk2"/>
                </a:solidFill>
                <a:latin typeface="Arial"/>
                <a:ea typeface="Arial"/>
                <a:cs typeface="Arial"/>
                <a:sym typeface="Arial"/>
              </a:rPr>
              <a:t>Enfin, nous placerons le dernier gobelet, le numéro 98, à côté du 64.</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fr-FR" sz="1100" b="0" i="0" u="none" strike="noStrike" cap="none">
                <a:solidFill>
                  <a:schemeClr val="dk2"/>
                </a:solidFill>
                <a:latin typeface="Arial"/>
                <a:ea typeface="Arial"/>
                <a:cs typeface="Arial"/>
                <a:sym typeface="Arial"/>
              </a:rPr>
              <a:t>Sortez le gobelet numéro 98 et placez-le à côté du 64.</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fr-FR" sz="1100" b="1" i="0" u="none" strike="noStrike" cap="none">
                <a:solidFill>
                  <a:schemeClr val="dk2"/>
                </a:solidFill>
                <a:latin typeface="Arial"/>
                <a:ea typeface="Arial"/>
                <a:cs typeface="Arial"/>
                <a:sym typeface="Arial"/>
              </a:rPr>
              <a:t>DITES À VOS ÉTUDIANT(E)S</a:t>
            </a:r>
            <a:endParaRPr b="0">
              <a:solidFill>
                <a:schemeClr val="dk2"/>
              </a:solidFill>
            </a:endParaRPr>
          </a:p>
          <a:p>
            <a:pPr marL="158750" lvl="0" indent="0" algn="l" rtl="0">
              <a:lnSpc>
                <a:spcPct val="100000"/>
              </a:lnSpc>
              <a:spcBef>
                <a:spcPts val="0"/>
              </a:spcBef>
              <a:spcAft>
                <a:spcPts val="0"/>
              </a:spcAft>
              <a:buSzPts val="1100"/>
              <a:buNone/>
            </a:pPr>
            <a:r>
              <a:rPr lang="fr-FR" sz="1100" b="0" i="0" u="none" strike="noStrike" cap="none">
                <a:solidFill>
                  <a:schemeClr val="dk2"/>
                </a:solidFill>
                <a:latin typeface="Arial"/>
                <a:ea typeface="Arial"/>
                <a:cs typeface="Arial"/>
                <a:sym typeface="Arial"/>
              </a:rPr>
              <a:t>Maintenant, nous avons une liste de quatre gobelets numérotés qui sont ordonnés.</a:t>
            </a:r>
            <a:endParaRPr/>
          </a:p>
          <a:p>
            <a:pPr marL="158750" lvl="0" indent="0" algn="l" rtl="0">
              <a:lnSpc>
                <a:spcPct val="100000"/>
              </a:lnSpc>
              <a:spcBef>
                <a:spcPts val="0"/>
              </a:spcBef>
              <a:spcAft>
                <a:spcPts val="0"/>
              </a:spcAft>
              <a:buSzPts val="1100"/>
              <a:buNone/>
            </a:pPr>
            <a:endParaRPr b="0">
              <a:solidFill>
                <a:schemeClr val="dk2"/>
              </a:solidFill>
            </a:endParaRPr>
          </a:p>
          <a:p>
            <a:pPr marL="158750" lvl="0" indent="0" algn="l" rtl="0">
              <a:lnSpc>
                <a:spcPct val="100000"/>
              </a:lnSpc>
              <a:spcBef>
                <a:spcPts val="0"/>
              </a:spcBef>
              <a:spcAft>
                <a:spcPts val="0"/>
              </a:spcAft>
              <a:buSzPts val="1100"/>
              <a:buNone/>
            </a:pPr>
            <a:r>
              <a:rPr lang="fr-FR" sz="1100" b="0" i="0" u="none" strike="noStrike" cap="none">
                <a:solidFill>
                  <a:schemeClr val="dk2"/>
                </a:solidFill>
                <a:latin typeface="Arial"/>
                <a:ea typeface="Arial"/>
                <a:cs typeface="Arial"/>
                <a:sym typeface="Arial"/>
              </a:rPr>
              <a:t>Nous allons ensuite répéter le même processus avec ces deux paires de gobelets. (Montrez les paires de gobelets numéros 110 et 125, et 28 et 37.)</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fr-FR" sz="1100" b="1" i="0" u="none" strike="noStrike" cap="none">
                <a:solidFill>
                  <a:schemeClr val="dk2"/>
                </a:solidFill>
                <a:latin typeface="Arial"/>
                <a:ea typeface="Arial"/>
                <a:cs typeface="Arial"/>
                <a:sym typeface="Arial"/>
              </a:rPr>
              <a:t>ACTIVITÉ INTERACTIVE EN CLASSE</a:t>
            </a:r>
            <a:endParaRPr b="0">
              <a:solidFill>
                <a:schemeClr val="dk2"/>
              </a:solidFill>
            </a:endParaRPr>
          </a:p>
          <a:p>
            <a:pPr marL="158750" lvl="0" indent="0" algn="l" rtl="0">
              <a:lnSpc>
                <a:spcPct val="100000"/>
              </a:lnSpc>
              <a:spcBef>
                <a:spcPts val="0"/>
              </a:spcBef>
              <a:spcAft>
                <a:spcPts val="0"/>
              </a:spcAft>
              <a:buSzPts val="1100"/>
              <a:buNone/>
            </a:pPr>
            <a:r>
              <a:rPr lang="fr-FR" sz="1100" b="0" i="0" u="none" strike="noStrike" cap="none">
                <a:solidFill>
                  <a:schemeClr val="dk2"/>
                </a:solidFill>
                <a:latin typeface="Arial"/>
                <a:ea typeface="Arial"/>
                <a:cs typeface="Arial"/>
                <a:sym typeface="Arial"/>
              </a:rPr>
              <a:t>N’allez pas jusqu’au bout de la démarche. Indiquez plutôt quel serait le résultat final en montrant la façon dont les gobelets numéros 110 et 125, et 28 et 37 seraient fusionnés, comme indiqué dans la ligne « Deux listes » du Tri fusion - Deuxième étape : Diagramme « Régner ».</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fr-FR" sz="1100" b="1" i="0" u="none" strike="noStrike" cap="none">
                <a:solidFill>
                  <a:schemeClr val="dk2"/>
                </a:solidFill>
                <a:latin typeface="Arial"/>
                <a:ea typeface="Arial"/>
                <a:cs typeface="Arial"/>
                <a:sym typeface="Arial"/>
              </a:rPr>
              <a:t>DITES À VOS ÉTUDIANT(E)S</a:t>
            </a:r>
            <a:endParaRPr b="0">
              <a:solidFill>
                <a:schemeClr val="dk2"/>
              </a:solidFill>
            </a:endParaRPr>
          </a:p>
          <a:p>
            <a:pPr marL="158750" lvl="0" indent="0" algn="l" rtl="0">
              <a:lnSpc>
                <a:spcPct val="100000"/>
              </a:lnSpc>
              <a:spcBef>
                <a:spcPts val="0"/>
              </a:spcBef>
              <a:spcAft>
                <a:spcPts val="0"/>
              </a:spcAft>
              <a:buSzPts val="1100"/>
              <a:buNone/>
            </a:pPr>
            <a:r>
              <a:rPr lang="fr-FR" sz="1100" b="0" i="0" u="none" strike="noStrike" cap="none">
                <a:solidFill>
                  <a:schemeClr val="dk2"/>
                </a:solidFill>
                <a:latin typeface="Arial"/>
                <a:ea typeface="Arial"/>
                <a:cs typeface="Arial"/>
                <a:sym typeface="Arial"/>
              </a:rPr>
              <a:t>Enfin, comme le montre le schéma, nous avons deux listes ordonnées. Maintenant, nous allons fusionner ces deux listes. L’approche sera la même que celle utilisée précédemment (où nous avons fusionné quatre listes en deux listes).</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fr-FR" sz="1100" b="1" i="0" u="none" strike="noStrike" cap="none">
                <a:solidFill>
                  <a:schemeClr val="dk2"/>
                </a:solidFill>
                <a:latin typeface="Arial"/>
                <a:ea typeface="Arial"/>
                <a:cs typeface="Arial"/>
                <a:sym typeface="Arial"/>
              </a:rPr>
              <a:t>ACTIVITÉ INTERACTIVE EN CLASSE</a:t>
            </a:r>
            <a:endParaRPr b="0">
              <a:solidFill>
                <a:schemeClr val="dk2"/>
              </a:solidFill>
            </a:endParaRPr>
          </a:p>
          <a:p>
            <a:pPr marL="158750" lvl="0" indent="0" algn="l" rtl="0">
              <a:lnSpc>
                <a:spcPct val="100000"/>
              </a:lnSpc>
              <a:spcBef>
                <a:spcPts val="0"/>
              </a:spcBef>
              <a:spcAft>
                <a:spcPts val="0"/>
              </a:spcAft>
              <a:buSzPts val="1100"/>
              <a:buNone/>
            </a:pPr>
            <a:r>
              <a:rPr lang="fr-FR" sz="1100" b="0" i="0" u="none" strike="noStrike" cap="none">
                <a:solidFill>
                  <a:schemeClr val="dk2"/>
                </a:solidFill>
                <a:latin typeface="Arial"/>
                <a:ea typeface="Arial"/>
                <a:cs typeface="Arial"/>
                <a:sym typeface="Arial"/>
              </a:rPr>
              <a:t>Montrez la ligne « Quatre listes » et la ligne « Deux listes » du tri fusion - Deuxième étape : Diagramme « Régner ».</a:t>
            </a:r>
            <a:endParaRPr/>
          </a:p>
          <a:p>
            <a:pPr marL="158750" lvl="0" indent="0" algn="l" rtl="0">
              <a:lnSpc>
                <a:spcPct val="100000"/>
              </a:lnSpc>
              <a:spcBef>
                <a:spcPts val="0"/>
              </a:spcBef>
              <a:spcAft>
                <a:spcPts val="0"/>
              </a:spcAft>
              <a:buSzPts val="1100"/>
              <a:buNone/>
            </a:pPr>
            <a:endParaRPr b="0">
              <a:solidFill>
                <a:schemeClr val="dk2"/>
              </a:solidFill>
            </a:endParaRPr>
          </a:p>
          <a:p>
            <a:pPr marL="158750" lvl="0" indent="0" algn="l" rtl="0">
              <a:lnSpc>
                <a:spcPct val="100000"/>
              </a:lnSpc>
              <a:spcBef>
                <a:spcPts val="0"/>
              </a:spcBef>
              <a:spcAft>
                <a:spcPts val="0"/>
              </a:spcAft>
              <a:buSzPts val="1100"/>
              <a:buNone/>
            </a:pPr>
            <a:r>
              <a:rPr lang="fr-FR" sz="1100" b="0" i="0" u="none" strike="noStrike" cap="none">
                <a:solidFill>
                  <a:schemeClr val="dk2"/>
                </a:solidFill>
                <a:latin typeface="Arial"/>
                <a:ea typeface="Arial"/>
                <a:cs typeface="Arial"/>
                <a:sym typeface="Arial"/>
              </a:rPr>
              <a:t>Notre liste de gobelets numérotés est maintenant ordonnée !</a:t>
            </a:r>
            <a:endParaRPr/>
          </a:p>
          <a:p>
            <a:pPr marL="158750" lvl="0" indent="0" algn="l" rtl="0">
              <a:lnSpc>
                <a:spcPct val="100000"/>
              </a:lnSpc>
              <a:spcBef>
                <a:spcPts val="0"/>
              </a:spcBef>
              <a:spcAft>
                <a:spcPts val="0"/>
              </a:spcAft>
              <a:buSzPts val="1100"/>
              <a:buNone/>
            </a:pPr>
            <a:endParaRPr b="0">
              <a:solidFill>
                <a:schemeClr val="dk2"/>
              </a:solidFill>
            </a:endParaRPr>
          </a:p>
          <a:p>
            <a:pPr marL="158750" lvl="0" indent="0" algn="l" rtl="0">
              <a:lnSpc>
                <a:spcPct val="100000"/>
              </a:lnSpc>
              <a:spcBef>
                <a:spcPts val="0"/>
              </a:spcBef>
              <a:spcAft>
                <a:spcPts val="0"/>
              </a:spcAft>
              <a:buSzPts val="1100"/>
              <a:buNone/>
            </a:pPr>
            <a:r>
              <a:rPr lang="fr-FR" sz="1100" b="0" i="0" u="none" strike="noStrike" cap="none">
                <a:solidFill>
                  <a:schemeClr val="dk2"/>
                </a:solidFill>
                <a:latin typeface="Arial"/>
                <a:ea typeface="Arial"/>
                <a:cs typeface="Arial"/>
                <a:sym typeface="Arial"/>
              </a:rPr>
              <a:t>Montrez la ligne « Un, liste triée » de la deuxième étape du tri fusion : Diagramme « Régner ».</a:t>
            </a:r>
            <a:endParaRPr/>
          </a:p>
          <a:p>
            <a:pPr marL="158750" lvl="0" indent="0" algn="l" rtl="0">
              <a:lnSpc>
                <a:spcPct val="100000"/>
              </a:lnSpc>
              <a:spcBef>
                <a:spcPts val="0"/>
              </a:spcBef>
              <a:spcAft>
                <a:spcPts val="0"/>
              </a:spcAft>
              <a:buSzPts val="1100"/>
              <a:buNone/>
            </a:pPr>
            <a:endParaRPr b="0">
              <a:solidFill>
                <a:schemeClr val="dk2"/>
              </a:solidFill>
            </a:endParaRPr>
          </a:p>
          <a:p>
            <a:pPr marL="158750" lvl="0" indent="0" algn="l" rtl="0">
              <a:lnSpc>
                <a:spcPct val="100000"/>
              </a:lnSpc>
              <a:spcBef>
                <a:spcPts val="0"/>
              </a:spcBef>
              <a:spcAft>
                <a:spcPts val="0"/>
              </a:spcAft>
              <a:buSzPts val="1100"/>
              <a:buNone/>
            </a:pPr>
            <a:r>
              <a:rPr lang="fr-FR" sz="1100" b="0" i="0" u="none" strike="noStrike" cap="none">
                <a:solidFill>
                  <a:schemeClr val="dk2"/>
                </a:solidFill>
                <a:latin typeface="Arial"/>
                <a:ea typeface="Arial"/>
                <a:cs typeface="Arial"/>
                <a:sym typeface="Arial"/>
              </a:rPr>
              <a:t>Le problème est résolu !</a:t>
            </a:r>
            <a:endParaRPr b="0">
              <a:solidFill>
                <a:schemeClr val="dk2"/>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
        <p:cNvGrpSpPr/>
        <p:nvPr/>
      </p:nvGrpSpPr>
      <p:grpSpPr>
        <a:xfrm>
          <a:off x="0" y="0"/>
          <a:ext cx="0" cy="0"/>
          <a:chOff x="0" y="0"/>
          <a:chExt cx="0" cy="0"/>
        </a:xfrm>
      </p:grpSpPr>
      <p:sp>
        <p:nvSpPr>
          <p:cNvPr id="741" name="Google Shape;741;p163: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42" name="Google Shape;742;p1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fr-FR" sz="1100" b="1" i="0" u="sng" strike="noStrike" cap="none">
                <a:solidFill>
                  <a:schemeClr val="dk2"/>
                </a:solidFill>
                <a:latin typeface="Arial"/>
                <a:ea typeface="Arial"/>
                <a:cs typeface="Arial"/>
                <a:sym typeface="Arial"/>
              </a:rPr>
              <a:t>Notes de l’intervenant(e) :</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fr-FR" sz="1100" b="1" i="0" u="none" strike="noStrike" cap="none">
                <a:solidFill>
                  <a:schemeClr val="dk2"/>
                </a:solidFill>
                <a:latin typeface="Arial"/>
                <a:ea typeface="Arial"/>
                <a:cs typeface="Arial"/>
                <a:sym typeface="Arial"/>
              </a:rPr>
              <a:t>DITES À VOS ÉTUDIANT(E)S</a:t>
            </a:r>
            <a:endParaRPr b="0">
              <a:solidFill>
                <a:schemeClr val="dk2"/>
              </a:solidFill>
            </a:endParaRPr>
          </a:p>
          <a:p>
            <a:pPr marL="158750" lvl="0" indent="0" algn="l" rtl="0">
              <a:lnSpc>
                <a:spcPct val="100000"/>
              </a:lnSpc>
              <a:spcBef>
                <a:spcPts val="0"/>
              </a:spcBef>
              <a:spcAft>
                <a:spcPts val="0"/>
              </a:spcAft>
              <a:buSzPts val="1100"/>
              <a:buNone/>
            </a:pPr>
            <a:r>
              <a:rPr lang="fr-FR" sz="1100" b="0" i="0" u="none" strike="noStrike" cap="none">
                <a:solidFill>
                  <a:schemeClr val="dk2"/>
                </a:solidFill>
                <a:latin typeface="Arial"/>
                <a:ea typeface="Arial"/>
                <a:cs typeface="Arial"/>
                <a:sym typeface="Arial"/>
              </a:rPr>
              <a:t>Ce tri fusion a nécessité 15 comparaisons, contre 22 comparaisons dans notre exemple de tri à bulles.</a:t>
            </a:r>
            <a:endParaRPr/>
          </a:p>
          <a:p>
            <a:pPr marL="158750" lvl="0" indent="0" algn="l" rtl="0">
              <a:lnSpc>
                <a:spcPct val="100000"/>
              </a:lnSpc>
              <a:spcBef>
                <a:spcPts val="0"/>
              </a:spcBef>
              <a:spcAft>
                <a:spcPts val="0"/>
              </a:spcAft>
              <a:buSzPts val="1100"/>
              <a:buNone/>
            </a:pPr>
            <a:endParaRPr b="0">
              <a:solidFill>
                <a:schemeClr val="dk2"/>
              </a:solidFill>
            </a:endParaRPr>
          </a:p>
          <a:p>
            <a:pPr marL="158750" lvl="0" indent="0" algn="l" rtl="0">
              <a:lnSpc>
                <a:spcPct val="100000"/>
              </a:lnSpc>
              <a:spcBef>
                <a:spcPts val="0"/>
              </a:spcBef>
              <a:spcAft>
                <a:spcPts val="0"/>
              </a:spcAft>
              <a:buSzPts val="1100"/>
              <a:buNone/>
            </a:pPr>
            <a:r>
              <a:rPr lang="fr-FR" sz="1100" b="0" i="0" u="none" strike="noStrike" cap="none">
                <a:solidFill>
                  <a:schemeClr val="dk2"/>
                </a:solidFill>
                <a:latin typeface="Arial"/>
                <a:ea typeface="Arial"/>
                <a:cs typeface="Arial"/>
                <a:sym typeface="Arial"/>
              </a:rPr>
              <a:t>Le tri fusion l’emporte !</a:t>
            </a:r>
            <a:endParaRPr/>
          </a:p>
          <a:p>
            <a:pPr marL="158750" lvl="0" indent="0" algn="l" rtl="0">
              <a:lnSpc>
                <a:spcPct val="100000"/>
              </a:lnSpc>
              <a:spcBef>
                <a:spcPts val="0"/>
              </a:spcBef>
              <a:spcAft>
                <a:spcPts val="0"/>
              </a:spcAft>
              <a:buSzPts val="1100"/>
              <a:buNone/>
            </a:pPr>
            <a:endParaRPr b="0">
              <a:solidFill>
                <a:schemeClr val="dk2"/>
              </a:solidFill>
            </a:endParaRPr>
          </a:p>
          <a:p>
            <a:pPr marL="158750" lvl="0" indent="0" algn="l" rtl="0">
              <a:lnSpc>
                <a:spcPct val="100000"/>
              </a:lnSpc>
              <a:spcBef>
                <a:spcPts val="0"/>
              </a:spcBef>
              <a:spcAft>
                <a:spcPts val="0"/>
              </a:spcAft>
              <a:buSzPts val="1100"/>
              <a:buNone/>
            </a:pPr>
            <a:r>
              <a:rPr lang="fr-FR" sz="1100" b="0" i="0" u="none" strike="noStrike" cap="none">
                <a:solidFill>
                  <a:schemeClr val="dk2"/>
                </a:solidFill>
                <a:latin typeface="Arial"/>
                <a:ea typeface="Arial"/>
                <a:cs typeface="Arial"/>
                <a:sym typeface="Arial"/>
              </a:rPr>
              <a:t>Lorsque l’on exécute le tri à bulles et le tri fusion sur un ordinateur pour une liste contenant des milliers de chiffres, le tri fusion prend quelques fractions de seconde, alors que le temps d’exécution du tri à bulles se compte en minutes. Le tri fusion est nettement plus efficace que le tri à bulles.</a:t>
            </a:r>
            <a:endParaRPr b="0">
              <a:solidFill>
                <a:schemeClr val="dk2"/>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7"/>
        <p:cNvGrpSpPr/>
        <p:nvPr/>
      </p:nvGrpSpPr>
      <p:grpSpPr>
        <a:xfrm>
          <a:off x="0" y="0"/>
          <a:ext cx="0" cy="0"/>
          <a:chOff x="0" y="0"/>
          <a:chExt cx="0" cy="0"/>
        </a:xfrm>
      </p:grpSpPr>
      <p:sp>
        <p:nvSpPr>
          <p:cNvPr id="758" name="Google Shape;758;p164: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59" name="Google Shape;759;p1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fr-FR" sz="1100" b="1" i="0" u="sng" strike="noStrike" cap="none" dirty="0">
                <a:solidFill>
                  <a:schemeClr val="dk2"/>
                </a:solidFill>
                <a:latin typeface="Arial"/>
                <a:ea typeface="Arial"/>
                <a:cs typeface="Arial"/>
                <a:sym typeface="Arial"/>
              </a:rPr>
              <a:t>Notes de l’intervenant(e) :</a:t>
            </a:r>
            <a:endParaRPr b="0" dirty="0">
              <a:solidFill>
                <a:schemeClr val="dk2"/>
              </a:solidFill>
            </a:endParaRPr>
          </a:p>
          <a:p>
            <a:pPr marL="158750" lvl="0" indent="0" algn="l" rtl="0">
              <a:lnSpc>
                <a:spcPct val="100000"/>
              </a:lnSpc>
              <a:spcBef>
                <a:spcPts val="0"/>
              </a:spcBef>
              <a:spcAft>
                <a:spcPts val="0"/>
              </a:spcAft>
              <a:buSzPts val="1100"/>
              <a:buNone/>
            </a:pPr>
            <a:br>
              <a:rPr lang="en-SG" b="0" dirty="0">
                <a:solidFill>
                  <a:schemeClr val="dk2"/>
                </a:solidFill>
              </a:rPr>
            </a:br>
            <a:r>
              <a:rPr lang="fr-FR" sz="1100" b="1" i="0" u="none" strike="noStrike" cap="none" dirty="0">
                <a:solidFill>
                  <a:schemeClr val="dk2"/>
                </a:solidFill>
                <a:latin typeface="Arial"/>
                <a:ea typeface="Arial"/>
                <a:cs typeface="Arial"/>
                <a:sym typeface="Arial"/>
              </a:rPr>
              <a:t>DITES À VOS ÉTUDIANT(E)S</a:t>
            </a:r>
            <a:endParaRPr b="0" dirty="0">
              <a:solidFill>
                <a:schemeClr val="dk2"/>
              </a:solidFill>
            </a:endParaRPr>
          </a:p>
          <a:p>
            <a:pPr marL="158750" lvl="0" indent="0" algn="l" rtl="0">
              <a:lnSpc>
                <a:spcPct val="100000"/>
              </a:lnSpc>
              <a:spcBef>
                <a:spcPts val="0"/>
              </a:spcBef>
              <a:spcAft>
                <a:spcPts val="0"/>
              </a:spcAft>
              <a:buSzPts val="1100"/>
              <a:buNone/>
            </a:pPr>
            <a:r>
              <a:rPr lang="fr-FR" sz="1100" b="0" i="0" u="none" strike="noStrike" cap="none" dirty="0">
                <a:solidFill>
                  <a:schemeClr val="dk2"/>
                </a:solidFill>
                <a:latin typeface="Arial"/>
                <a:ea typeface="Arial"/>
                <a:cs typeface="Arial"/>
                <a:sym typeface="Arial"/>
              </a:rPr>
              <a:t>Dans cette activité, nous avons vu deux façons, parmi tant d’autres, dont les ordinateurs trient les données.</a:t>
            </a:r>
            <a:endParaRPr dirty="0"/>
          </a:p>
          <a:p>
            <a:pPr marL="158750" lvl="0" indent="0" algn="l" rtl="0">
              <a:lnSpc>
                <a:spcPct val="100000"/>
              </a:lnSpc>
              <a:spcBef>
                <a:spcPts val="0"/>
              </a:spcBef>
              <a:spcAft>
                <a:spcPts val="0"/>
              </a:spcAft>
              <a:buSzPts val="1100"/>
              <a:buNone/>
            </a:pPr>
            <a:endParaRPr b="0" dirty="0">
              <a:solidFill>
                <a:schemeClr val="dk2"/>
              </a:solidFill>
            </a:endParaRPr>
          </a:p>
          <a:p>
            <a:pPr marL="158750" lvl="0" indent="0" algn="l" rtl="0">
              <a:lnSpc>
                <a:spcPct val="100000"/>
              </a:lnSpc>
              <a:spcBef>
                <a:spcPts val="0"/>
              </a:spcBef>
              <a:spcAft>
                <a:spcPts val="0"/>
              </a:spcAft>
              <a:buSzPts val="1100"/>
              <a:buNone/>
            </a:pPr>
            <a:r>
              <a:rPr lang="fr-FR" sz="1100" b="0" i="0" u="none" strike="noStrike" cap="none" dirty="0">
                <a:solidFill>
                  <a:schemeClr val="dk2"/>
                </a:solidFill>
                <a:latin typeface="Arial"/>
                <a:ea typeface="Arial"/>
                <a:cs typeface="Arial"/>
                <a:sym typeface="Arial"/>
              </a:rPr>
              <a:t>Il n’est pas rare que plusieurs algorithmes accomplissent la même tâche. Toutefois, certains algorithmes sont plus rapides et plus efficaces que d’autres, comme nous l’avons vu dans le cas du tri fusion (diviser pour mieux régner), par opposition au tri à bulles (simple mais long).</a:t>
            </a:r>
            <a:endParaRPr dirty="0"/>
          </a:p>
          <a:p>
            <a:pPr marL="158750" lvl="0" indent="0" algn="l" rtl="0">
              <a:lnSpc>
                <a:spcPct val="100000"/>
              </a:lnSpc>
              <a:spcBef>
                <a:spcPts val="0"/>
              </a:spcBef>
              <a:spcAft>
                <a:spcPts val="0"/>
              </a:spcAft>
              <a:buSzPts val="1100"/>
              <a:buNone/>
            </a:pPr>
            <a:endParaRPr b="0" dirty="0">
              <a:solidFill>
                <a:schemeClr val="dk2"/>
              </a:solidFill>
            </a:endParaRPr>
          </a:p>
          <a:p>
            <a:pPr marL="158750" lvl="0" indent="0" algn="l" rtl="0">
              <a:lnSpc>
                <a:spcPct val="100000"/>
              </a:lnSpc>
              <a:spcBef>
                <a:spcPts val="0"/>
              </a:spcBef>
              <a:spcAft>
                <a:spcPts val="0"/>
              </a:spcAft>
              <a:buSzPts val="1100"/>
              <a:buNone/>
            </a:pPr>
            <a:r>
              <a:rPr lang="fr-FR" sz="1100" b="0" i="0" u="none" strike="noStrike" cap="none" dirty="0">
                <a:solidFill>
                  <a:schemeClr val="dk2"/>
                </a:solidFill>
                <a:latin typeface="Arial"/>
                <a:ea typeface="Arial"/>
                <a:cs typeface="Arial"/>
                <a:sym typeface="Arial"/>
              </a:rPr>
              <a:t>Les algorithmes de tri constituent une importante famille d’algorithmes informatiques ayant de nombreuses applications utiles.</a:t>
            </a:r>
            <a:endParaRPr dirty="0"/>
          </a:p>
          <a:p>
            <a:pPr marL="158750" lvl="0" indent="0" algn="l" rtl="0">
              <a:lnSpc>
                <a:spcPct val="100000"/>
              </a:lnSpc>
              <a:spcBef>
                <a:spcPts val="0"/>
              </a:spcBef>
              <a:spcAft>
                <a:spcPts val="0"/>
              </a:spcAft>
              <a:buSzPts val="1100"/>
              <a:buNone/>
            </a:pPr>
            <a:endParaRPr sz="1100" b="0" i="0" u="none" strike="noStrike" cap="none" dirty="0">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fr-FR" sz="1100" b="0" i="0" u="none" strike="noStrike" cap="none" dirty="0">
                <a:solidFill>
                  <a:schemeClr val="dk2"/>
                </a:solidFill>
                <a:latin typeface="Arial"/>
                <a:ea typeface="Arial"/>
                <a:cs typeface="Arial"/>
                <a:sym typeface="Arial"/>
              </a:rPr>
              <a:t>Parmi les autres familles d’algorithmes, citons les algorithmes de recherche, les algorithmes de calcul d’itinéraire utilisés par les systèmes GPS et les algorithmes de cryptographie qui sécurisent les messages sur Internet.</a:t>
            </a:r>
            <a:endParaRPr dirty="0"/>
          </a:p>
          <a:p>
            <a:pPr marL="158750" lvl="0" indent="0" algn="l" rtl="0">
              <a:lnSpc>
                <a:spcPct val="100000"/>
              </a:lnSpc>
              <a:spcBef>
                <a:spcPts val="0"/>
              </a:spcBef>
              <a:spcAft>
                <a:spcPts val="0"/>
              </a:spcAft>
              <a:buSzPts val="1100"/>
              <a:buNone/>
            </a:pPr>
            <a:endParaRPr sz="1100" b="0" i="0" u="none" strike="noStrike" cap="none" dirty="0">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fr-FR" sz="1100" b="0" i="0" u="none" strike="noStrike" cap="none" dirty="0">
                <a:solidFill>
                  <a:schemeClr val="dk2"/>
                </a:solidFill>
                <a:latin typeface="Arial"/>
                <a:ea typeface="Arial"/>
                <a:cs typeface="Arial"/>
                <a:sym typeface="Arial"/>
              </a:rPr>
              <a:t>Ces dernières années, vous avez peut-être entendu parler des algorithmes d’apprentissage automatique de l’IA et vous les avez très probablement rencontrés. Ces algorithmes sont différents des algorithmes traditionnels et programmables des ordinateurs. Ce qui est important dans les algorithmes d’apprentissage automatique de l’IA, c’est que ces derniers apprennent (s’entraînent) par eux-mêmes à partir de données, et de beaucoup de données, dans le but d’optimiser leurs réponses. L’apprentissage automatique de l’IA intervient lorsque Facebook identifie vos photos, que Google Assistant répond à vos questions et que des voitures autonomes apparaissent sur les routes, pour ne citer que quelques exemples.</a:t>
            </a:r>
            <a:endParaRPr dirty="0"/>
          </a:p>
          <a:p>
            <a:pPr marL="158750" lvl="0" indent="0" algn="l" rtl="0">
              <a:lnSpc>
                <a:spcPct val="100000"/>
              </a:lnSpc>
              <a:spcBef>
                <a:spcPts val="0"/>
              </a:spcBef>
              <a:spcAft>
                <a:spcPts val="0"/>
              </a:spcAft>
              <a:buSzPts val="1100"/>
              <a:buNone/>
            </a:pPr>
            <a:endParaRPr sz="1100" b="0" i="0" u="none" strike="noStrike" cap="none" dirty="0">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fr-FR" sz="1100" b="1" i="0" u="none" strike="noStrike" cap="none" dirty="0">
                <a:solidFill>
                  <a:schemeClr val="dk2"/>
                </a:solidFill>
                <a:latin typeface="Arial"/>
                <a:ea typeface="Arial"/>
                <a:cs typeface="Arial"/>
                <a:sym typeface="Arial"/>
              </a:rPr>
              <a:t>NOTE À L’ENSEIGNANT(E)</a:t>
            </a:r>
            <a:endParaRPr dirty="0"/>
          </a:p>
          <a:p>
            <a:pPr marL="158750" lvl="0" indent="0" algn="l" rtl="0">
              <a:lnSpc>
                <a:spcPct val="100000"/>
              </a:lnSpc>
              <a:spcBef>
                <a:spcPts val="0"/>
              </a:spcBef>
              <a:spcAft>
                <a:spcPts val="0"/>
              </a:spcAft>
              <a:buSzPts val="1100"/>
              <a:buNone/>
            </a:pPr>
            <a:r>
              <a:rPr lang="fr-FR" sz="1100" b="0" i="0" u="none" strike="noStrike" cap="none" dirty="0">
                <a:solidFill>
                  <a:schemeClr val="dk2"/>
                </a:solidFill>
                <a:latin typeface="Arial"/>
                <a:ea typeface="Arial"/>
                <a:cs typeface="Arial"/>
                <a:sym typeface="Arial"/>
              </a:rPr>
              <a:t>L’exemple ci-dessus peut être adapté davantage pour refléter l’expérience et le contexte local de vos étudiant(e)s. </a:t>
            </a:r>
            <a:r>
              <a:rPr lang="fr-FR" sz="1100" b="0" i="0" u="none" strike="noStrike" cap="none" dirty="0">
                <a:solidFill>
                  <a:srgbClr val="000000"/>
                </a:solidFill>
                <a:latin typeface="Arial"/>
                <a:ea typeface="Arial"/>
                <a:cs typeface="Arial"/>
                <a:sym typeface="Arial"/>
              </a:rPr>
              <a:t>Ces exemples ont pour but de montrer aux étudiant(e)s des sites web courants qui utilisent l’apprentissage automatique de l’IA pour accomplir une tâche.</a:t>
            </a:r>
            <a:br>
              <a:rPr lang="en-SG" dirty="0">
                <a:solidFill>
                  <a:schemeClr val="dk2"/>
                </a:solidFill>
              </a:rPr>
            </a:br>
            <a:endParaRPr b="0" dirty="0">
              <a:solidFill>
                <a:schemeClr val="dk2"/>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8"/>
        <p:cNvGrpSpPr/>
        <p:nvPr/>
      </p:nvGrpSpPr>
      <p:grpSpPr>
        <a:xfrm>
          <a:off x="0" y="0"/>
          <a:ext cx="0" cy="0"/>
          <a:chOff x="0" y="0"/>
          <a:chExt cx="0" cy="0"/>
        </a:xfrm>
      </p:grpSpPr>
      <p:sp>
        <p:nvSpPr>
          <p:cNvPr id="789" name="Google Shape;789;p1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fr-FR" sz="1100" b="1" i="0" u="sng" strike="noStrike" cap="none">
                <a:solidFill>
                  <a:schemeClr val="dk2"/>
                </a:solidFill>
                <a:latin typeface="Arial"/>
                <a:ea typeface="Arial"/>
                <a:cs typeface="Arial"/>
                <a:sym typeface="Arial"/>
              </a:rPr>
              <a:t>Notes de l’intervenant(e) :</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fr-FR" sz="1100" b="1" i="0" u="none" strike="noStrike" cap="none">
                <a:solidFill>
                  <a:schemeClr val="dk2"/>
                </a:solidFill>
                <a:latin typeface="Arial"/>
                <a:ea typeface="Arial"/>
                <a:cs typeface="Arial"/>
                <a:sym typeface="Arial"/>
              </a:rPr>
              <a:t>Algorithmes en prime time</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fr-FR" sz="1100" b="1" i="0" u="none" strike="noStrike" cap="none">
                <a:solidFill>
                  <a:schemeClr val="dk2"/>
                </a:solidFill>
                <a:latin typeface="Arial"/>
                <a:ea typeface="Arial"/>
                <a:cs typeface="Arial"/>
                <a:sym typeface="Arial"/>
              </a:rPr>
              <a:t>DITES À VOS ÉTUDIANT(E)S</a:t>
            </a:r>
            <a:endParaRPr b="0">
              <a:solidFill>
                <a:schemeClr val="dk2"/>
              </a:solidFill>
            </a:endParaRPr>
          </a:p>
          <a:p>
            <a:pPr marL="158750" lvl="0" indent="0" algn="l" rtl="0">
              <a:lnSpc>
                <a:spcPct val="100000"/>
              </a:lnSpc>
              <a:spcBef>
                <a:spcPts val="0"/>
              </a:spcBef>
              <a:spcAft>
                <a:spcPts val="0"/>
              </a:spcAft>
              <a:buSzPts val="1100"/>
              <a:buNone/>
            </a:pPr>
            <a:r>
              <a:rPr lang="fr-FR" sz="1100" b="0" i="0" u="none" strike="noStrike" cap="none">
                <a:solidFill>
                  <a:schemeClr val="dk2"/>
                </a:solidFill>
                <a:latin typeface="Arial"/>
                <a:ea typeface="Arial"/>
                <a:cs typeface="Arial"/>
                <a:sym typeface="Arial"/>
              </a:rPr>
              <a:t>Examinons un problème qui repousse les limites de la pensée algorithmique depuis plus de 2 000 ans : la recherche de nombres premiers.</a:t>
            </a:r>
            <a:endParaRPr/>
          </a:p>
          <a:p>
            <a:pPr marL="158750" lvl="0" indent="0" algn="l" rtl="0">
              <a:lnSpc>
                <a:spcPct val="100000"/>
              </a:lnSpc>
              <a:spcBef>
                <a:spcPts val="0"/>
              </a:spcBef>
              <a:spcAft>
                <a:spcPts val="0"/>
              </a:spcAft>
              <a:buSzPts val="1100"/>
              <a:buNone/>
            </a:pPr>
            <a:endParaRPr b="0">
              <a:solidFill>
                <a:schemeClr val="dk2"/>
              </a:solidFill>
            </a:endParaRPr>
          </a:p>
          <a:p>
            <a:pPr marL="158750" lvl="0" indent="0" algn="l" rtl="0">
              <a:lnSpc>
                <a:spcPct val="100000"/>
              </a:lnSpc>
              <a:spcBef>
                <a:spcPts val="0"/>
              </a:spcBef>
              <a:spcAft>
                <a:spcPts val="0"/>
              </a:spcAft>
              <a:buSzPts val="1100"/>
              <a:buNone/>
            </a:pPr>
            <a:r>
              <a:rPr lang="fr-FR" sz="1100" b="0" i="0" u="none" strike="noStrike" cap="none">
                <a:solidFill>
                  <a:schemeClr val="dk2"/>
                </a:solidFill>
                <a:latin typeface="Arial"/>
                <a:ea typeface="Arial"/>
                <a:cs typeface="Arial"/>
                <a:sym typeface="Arial"/>
              </a:rPr>
              <a:t>Pour rappel, un nombre premier est simplement un nombre entier supérieur à 1 dont les seuls diviseurs sont 1 et lui-même. Par exemple, 2, 3, 5, 7 et 11 sont des nombres premiers.</a:t>
            </a:r>
            <a:endParaRPr/>
          </a:p>
          <a:p>
            <a:pPr marL="158750" lvl="0" indent="0" algn="l" rtl="0">
              <a:lnSpc>
                <a:spcPct val="100000"/>
              </a:lnSpc>
              <a:spcBef>
                <a:spcPts val="0"/>
              </a:spcBef>
              <a:spcAft>
                <a:spcPts val="0"/>
              </a:spcAft>
              <a:buSzPts val="1100"/>
              <a:buNone/>
            </a:pPr>
            <a:endParaRPr b="0">
              <a:solidFill>
                <a:schemeClr val="dk2"/>
              </a:solidFill>
            </a:endParaRPr>
          </a:p>
          <a:p>
            <a:pPr marL="158750" lvl="0" indent="0" algn="l" rtl="0">
              <a:lnSpc>
                <a:spcPct val="100000"/>
              </a:lnSpc>
              <a:spcBef>
                <a:spcPts val="0"/>
              </a:spcBef>
              <a:spcAft>
                <a:spcPts val="0"/>
              </a:spcAft>
              <a:buSzPts val="1100"/>
              <a:buNone/>
            </a:pPr>
            <a:r>
              <a:rPr lang="fr-FR" sz="1100" b="0" i="0" u="none" strike="noStrike" cap="none">
                <a:solidFill>
                  <a:schemeClr val="dk2"/>
                </a:solidFill>
                <a:latin typeface="Arial"/>
                <a:ea typeface="Arial"/>
                <a:cs typeface="Arial"/>
                <a:sym typeface="Arial"/>
              </a:rPr>
              <a:t>Le nombre 6, par exemple, n’est pas un nombre premier, puisque 6 est divisible par 1, 2, 3 et 6. Le nombre 15 n’est pas non plus un nombre premier : il est divisible par 1, 3, 5 et 15.</a:t>
            </a:r>
            <a:endParaRPr b="0">
              <a:solidFill>
                <a:schemeClr val="dk2"/>
              </a:solidFill>
            </a:endParaRPr>
          </a:p>
          <a:p>
            <a:pPr marL="158750" lvl="0" indent="0" algn="l" rtl="0">
              <a:lnSpc>
                <a:spcPct val="100000"/>
              </a:lnSpc>
              <a:spcBef>
                <a:spcPts val="0"/>
              </a:spcBef>
              <a:spcAft>
                <a:spcPts val="0"/>
              </a:spcAft>
              <a:buSzPts val="1100"/>
              <a:buNone/>
            </a:pPr>
            <a:endParaRPr sz="1100" b="0"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fr-FR" sz="1100" b="0" i="0" u="none" strike="noStrike" cap="none">
                <a:solidFill>
                  <a:schemeClr val="dk2"/>
                </a:solidFill>
                <a:latin typeface="Arial"/>
                <a:ea typeface="Arial"/>
                <a:cs typeface="Arial"/>
                <a:sym typeface="Arial"/>
              </a:rPr>
              <a:t>Les nombres premiers sont, en fait, les éléments constitutifs de notre système numérique et, aujourd’hui, ils jouent un rôle important dans la cryptographie et la sécurité sur Internet.</a:t>
            </a:r>
            <a:endParaRPr/>
          </a:p>
          <a:p>
            <a:pPr marL="158750" lvl="0" indent="0" algn="l" rtl="0">
              <a:lnSpc>
                <a:spcPct val="100000"/>
              </a:lnSpc>
              <a:spcBef>
                <a:spcPts val="0"/>
              </a:spcBef>
              <a:spcAft>
                <a:spcPts val="0"/>
              </a:spcAft>
              <a:buSzPts val="1100"/>
              <a:buNone/>
            </a:pPr>
            <a:endParaRPr b="0">
              <a:solidFill>
                <a:schemeClr val="dk2"/>
              </a:solidFill>
            </a:endParaRPr>
          </a:p>
          <a:p>
            <a:pPr marL="158750" lvl="0" indent="0" algn="l" rtl="0">
              <a:lnSpc>
                <a:spcPct val="100000"/>
              </a:lnSpc>
              <a:spcBef>
                <a:spcPts val="0"/>
              </a:spcBef>
              <a:spcAft>
                <a:spcPts val="0"/>
              </a:spcAft>
              <a:buSzPts val="1100"/>
              <a:buNone/>
            </a:pPr>
            <a:r>
              <a:rPr lang="fr-FR" sz="1100" b="0" i="0" u="none" strike="noStrike" cap="none">
                <a:solidFill>
                  <a:schemeClr val="dk2"/>
                </a:solidFill>
                <a:latin typeface="Arial"/>
                <a:ea typeface="Arial"/>
                <a:cs typeface="Arial"/>
                <a:sym typeface="Arial"/>
              </a:rPr>
              <a:t>La sécurisation des transactions sur Internet, comme l’achat d’articles avec une carte de crédit, repose sur le cryptage (c’est-à-dire la science du codage des messages) avec de très grands nombres premiers comportant des centaines, voire des milliers de chiffres.</a:t>
            </a:r>
            <a:endParaRPr b="0">
              <a:solidFill>
                <a:schemeClr val="dk2"/>
              </a:solidFill>
            </a:endParaRPr>
          </a:p>
          <a:p>
            <a:pPr marL="158750" lvl="0" indent="0" algn="l" rtl="0">
              <a:lnSpc>
                <a:spcPct val="100000"/>
              </a:lnSpc>
              <a:spcBef>
                <a:spcPts val="0"/>
              </a:spcBef>
              <a:spcAft>
                <a:spcPts val="0"/>
              </a:spcAft>
              <a:buSzPts val="1100"/>
              <a:buNone/>
            </a:pPr>
            <a:endParaRPr sz="1100" b="0"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fr-FR" sz="1100" b="0" i="0" u="none" strike="noStrike" cap="none">
                <a:solidFill>
                  <a:schemeClr val="dk2"/>
                </a:solidFill>
                <a:latin typeface="Arial"/>
                <a:ea typeface="Arial"/>
                <a:cs typeface="Arial"/>
                <a:sym typeface="Arial"/>
              </a:rPr>
              <a:t>Bien qu’il existe un nombre infini de nombres premiers, il est assez difficile de trouver de très grands nombres premiers.</a:t>
            </a:r>
            <a:endParaRPr/>
          </a:p>
          <a:p>
            <a:pPr marL="158750" lvl="0" indent="0" algn="l" rtl="0">
              <a:lnSpc>
                <a:spcPct val="100000"/>
              </a:lnSpc>
              <a:spcBef>
                <a:spcPts val="0"/>
              </a:spcBef>
              <a:spcAft>
                <a:spcPts val="0"/>
              </a:spcAft>
              <a:buSzPts val="1100"/>
              <a:buNone/>
            </a:pPr>
            <a:endParaRPr b="0">
              <a:solidFill>
                <a:schemeClr val="dk2"/>
              </a:solidFill>
            </a:endParaRPr>
          </a:p>
          <a:p>
            <a:pPr marL="158750" lvl="0" indent="0" algn="l" rtl="0">
              <a:lnSpc>
                <a:spcPct val="100000"/>
              </a:lnSpc>
              <a:spcBef>
                <a:spcPts val="0"/>
              </a:spcBef>
              <a:spcAft>
                <a:spcPts val="0"/>
              </a:spcAft>
              <a:buSzPts val="1100"/>
              <a:buNone/>
            </a:pPr>
            <a:r>
              <a:rPr lang="fr-FR" sz="1100" b="0" i="0" u="none" strike="noStrike" cap="none">
                <a:solidFill>
                  <a:schemeClr val="dk2"/>
                </a:solidFill>
                <a:latin typeface="Arial"/>
                <a:ea typeface="Arial"/>
                <a:cs typeface="Arial"/>
                <a:sym typeface="Arial"/>
              </a:rPr>
              <a:t>Examinons un problème plus simple : trouver tous les nombres premiers jusqu’à 100, avec un exercice amusant à faire en binôme.</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fr-FR" sz="1100" b="1" i="0" u="none" strike="noStrike" cap="none">
                <a:solidFill>
                  <a:schemeClr val="dk2"/>
                </a:solidFill>
                <a:latin typeface="Arial"/>
                <a:ea typeface="Arial"/>
                <a:cs typeface="Arial"/>
                <a:sym typeface="Arial"/>
              </a:rPr>
              <a:t>ACTIVITÉ INTERACTIVE EN CLASSE</a:t>
            </a:r>
            <a:endParaRPr b="0">
              <a:solidFill>
                <a:schemeClr val="dk2"/>
              </a:solidFill>
            </a:endParaRPr>
          </a:p>
          <a:p>
            <a:pPr marL="158750" lvl="0" indent="0" algn="l" rtl="0">
              <a:lnSpc>
                <a:spcPct val="100000"/>
              </a:lnSpc>
              <a:spcBef>
                <a:spcPts val="0"/>
              </a:spcBef>
              <a:spcAft>
                <a:spcPts val="0"/>
              </a:spcAft>
              <a:buSzPts val="1100"/>
              <a:buNone/>
            </a:pPr>
            <a:r>
              <a:rPr lang="fr-FR" sz="1100" b="0" i="0" u="none" strike="noStrike" cap="none">
                <a:solidFill>
                  <a:schemeClr val="dk2"/>
                </a:solidFill>
                <a:latin typeface="Arial"/>
                <a:ea typeface="Arial"/>
                <a:cs typeface="Arial"/>
                <a:sym typeface="Arial"/>
              </a:rPr>
              <a:t>Distribuez le document « Algorithmes en prime time » et des stylos ou crayons.</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fr-FR" sz="1100" b="1" i="0" u="none" strike="noStrike" cap="none">
                <a:solidFill>
                  <a:schemeClr val="dk2"/>
                </a:solidFill>
                <a:latin typeface="Arial"/>
                <a:ea typeface="Arial"/>
                <a:cs typeface="Arial"/>
                <a:sym typeface="Arial"/>
              </a:rPr>
              <a:t>DITES À VOS ÉTUDIANT(E)S</a:t>
            </a:r>
            <a:endParaRPr b="0">
              <a:solidFill>
                <a:schemeClr val="dk2"/>
              </a:solidFill>
            </a:endParaRPr>
          </a:p>
          <a:p>
            <a:pPr marL="158750" lvl="0" indent="0" algn="l" rtl="0">
              <a:lnSpc>
                <a:spcPct val="100000"/>
              </a:lnSpc>
              <a:spcBef>
                <a:spcPts val="0"/>
              </a:spcBef>
              <a:spcAft>
                <a:spcPts val="0"/>
              </a:spcAft>
              <a:buSzPts val="1100"/>
              <a:buNone/>
            </a:pPr>
            <a:r>
              <a:rPr lang="fr-FR" sz="1100" b="0" i="0" u="none" strike="noStrike" cap="none">
                <a:solidFill>
                  <a:schemeClr val="dk2"/>
                </a:solidFill>
                <a:latin typeface="Arial"/>
                <a:ea typeface="Arial"/>
                <a:cs typeface="Arial"/>
                <a:sym typeface="Arial"/>
              </a:rPr>
              <a:t>Représentons les nombres entiers jusqu’à 100 par ordre croissant en utilisant le tableau de 10 par 10 présenté sur votre document.</a:t>
            </a:r>
            <a:endParaRPr/>
          </a:p>
          <a:p>
            <a:pPr marL="158750" lvl="0" indent="0" algn="l" rtl="0">
              <a:lnSpc>
                <a:spcPct val="100000"/>
              </a:lnSpc>
              <a:spcBef>
                <a:spcPts val="0"/>
              </a:spcBef>
              <a:spcAft>
                <a:spcPts val="0"/>
              </a:spcAft>
              <a:buSzPts val="1100"/>
              <a:buNone/>
            </a:pPr>
            <a:endParaRPr b="0">
              <a:solidFill>
                <a:schemeClr val="dk2"/>
              </a:solidFill>
            </a:endParaRPr>
          </a:p>
          <a:p>
            <a:pPr marL="158750" lvl="0" indent="0" algn="l" rtl="0">
              <a:lnSpc>
                <a:spcPct val="100000"/>
              </a:lnSpc>
              <a:spcBef>
                <a:spcPts val="0"/>
              </a:spcBef>
              <a:spcAft>
                <a:spcPts val="0"/>
              </a:spcAft>
              <a:buSzPts val="1100"/>
              <a:buNone/>
            </a:pPr>
            <a:r>
              <a:rPr lang="fr-FR" sz="1100" b="0" i="0" u="none" strike="noStrike" cap="none">
                <a:solidFill>
                  <a:schemeClr val="dk2"/>
                </a:solidFill>
                <a:latin typeface="Arial"/>
                <a:ea typeface="Arial"/>
                <a:cs typeface="Arial"/>
                <a:sym typeface="Arial"/>
              </a:rPr>
              <a:t>Barrez le 1, puis tous les nombres pairs : les multiples de 2 (c’est-à-dire les nombres divisibles par 2), à l’exception du 2. Ensuite, entourez 2, qui est un nombre premier.</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fr-FR" sz="1100" b="1" i="0" u="none" strike="noStrike" cap="none">
                <a:solidFill>
                  <a:schemeClr val="dk2"/>
                </a:solidFill>
                <a:latin typeface="Arial"/>
                <a:ea typeface="Arial"/>
                <a:cs typeface="Arial"/>
                <a:sym typeface="Arial"/>
              </a:rPr>
              <a:t>DEMANDEZ À VOS ÉTUDIANT(E)S</a:t>
            </a:r>
            <a:endParaRPr b="0">
              <a:solidFill>
                <a:schemeClr val="dk2"/>
              </a:solidFill>
            </a:endParaRPr>
          </a:p>
          <a:p>
            <a:pPr marL="457200" lvl="0" indent="-298450" algn="l" rtl="0">
              <a:lnSpc>
                <a:spcPct val="100000"/>
              </a:lnSpc>
              <a:spcBef>
                <a:spcPts val="0"/>
              </a:spcBef>
              <a:spcAft>
                <a:spcPts val="0"/>
              </a:spcAft>
              <a:buSzPts val="1100"/>
              <a:buChar char="●"/>
            </a:pPr>
            <a:r>
              <a:rPr lang="fr-FR" sz="1100" b="0" i="0" u="none" strike="noStrike" cap="none">
                <a:solidFill>
                  <a:schemeClr val="dk2"/>
                </a:solidFill>
                <a:latin typeface="Arial"/>
                <a:ea typeface="Arial"/>
                <a:cs typeface="Arial"/>
                <a:sym typeface="Arial"/>
              </a:rPr>
              <a:t>À votre avis, quelle devrait être la prochaine étape ?</a:t>
            </a:r>
            <a:endParaRPr b="0">
              <a:solidFill>
                <a:schemeClr val="dk2"/>
              </a:solidFill>
            </a:endParaRPr>
          </a:p>
          <a:p>
            <a:pPr marL="457200" lvl="0" indent="-298450" algn="l" rtl="0">
              <a:lnSpc>
                <a:spcPct val="100000"/>
              </a:lnSpc>
              <a:spcBef>
                <a:spcPts val="0"/>
              </a:spcBef>
              <a:spcAft>
                <a:spcPts val="0"/>
              </a:spcAft>
              <a:buSzPts val="1100"/>
              <a:buChar char="●"/>
            </a:pPr>
            <a:r>
              <a:rPr lang="fr-FR" sz="1100" b="0" i="0" u="none" strike="noStrike" cap="none">
                <a:solidFill>
                  <a:schemeClr val="dk2"/>
                </a:solidFill>
                <a:latin typeface="Arial"/>
                <a:ea typeface="Arial"/>
                <a:cs typeface="Arial"/>
                <a:sym typeface="Arial"/>
              </a:rPr>
              <a:t>Barrez tous les multiples de 3 (c’est-à-dire les nombres divisibles par 3), à l’exception du 3. Entourez le 3, un autre nombre premier. Notez que certains chiffres peuvent déjà avoir été barrés, comme le 6 (qui est un multiple de 2 et de 3).</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fr-FR" sz="1100" b="1" i="0" u="none" strike="noStrike" cap="none">
                <a:solidFill>
                  <a:schemeClr val="dk2"/>
                </a:solidFill>
                <a:latin typeface="Arial"/>
                <a:ea typeface="Arial"/>
                <a:cs typeface="Arial"/>
                <a:sym typeface="Arial"/>
              </a:rPr>
              <a:t>DITES À VOS ÉTUDIANT(E)S</a:t>
            </a:r>
            <a:endParaRPr b="0">
              <a:solidFill>
                <a:schemeClr val="dk2"/>
              </a:solidFill>
            </a:endParaRPr>
          </a:p>
          <a:p>
            <a:pPr marL="158750" lvl="0" indent="0" algn="l" rtl="0">
              <a:lnSpc>
                <a:spcPct val="100000"/>
              </a:lnSpc>
              <a:spcBef>
                <a:spcPts val="0"/>
              </a:spcBef>
              <a:spcAft>
                <a:spcPts val="0"/>
              </a:spcAft>
              <a:buSzPts val="1100"/>
              <a:buNone/>
            </a:pPr>
            <a:r>
              <a:rPr lang="fr-FR" sz="1100" b="0" i="0" u="none" strike="noStrike" cap="none">
                <a:solidFill>
                  <a:schemeClr val="dk2"/>
                </a:solidFill>
                <a:latin typeface="Arial"/>
                <a:ea typeface="Arial"/>
                <a:cs typeface="Arial"/>
                <a:sym typeface="Arial"/>
              </a:rPr>
              <a:t>Maintenant, en travaillant par deux, je voudrais que vous preniez les 15 prochaines minutes pour identifier tous les nombres premiers restants jusqu’à 100. Pendant cet exercice, écrivez sur votre document les étapes que vous suivez pour identifier ces nombres premiers. Veillez à commencer votre algorithme en écrivant les étapes dont nous venons de discuter ensemble (par exemple : représenter d’abord les entiers de 1 à 100 dans un tableau de 10 par 10 par ordre croissant).</a:t>
            </a:r>
            <a:endParaRPr/>
          </a:p>
          <a:p>
            <a:pPr marL="158750" lvl="0" indent="0" algn="l" rtl="0">
              <a:lnSpc>
                <a:spcPct val="100000"/>
              </a:lnSpc>
              <a:spcBef>
                <a:spcPts val="0"/>
              </a:spcBef>
              <a:spcAft>
                <a:spcPts val="0"/>
              </a:spcAft>
              <a:buSzPts val="1100"/>
              <a:buNone/>
            </a:pPr>
            <a:endParaRPr b="0">
              <a:solidFill>
                <a:schemeClr val="dk2"/>
              </a:solidFill>
            </a:endParaRPr>
          </a:p>
          <a:p>
            <a:pPr marL="158750" lvl="0" indent="0" algn="l" rtl="0">
              <a:lnSpc>
                <a:spcPct val="100000"/>
              </a:lnSpc>
              <a:spcBef>
                <a:spcPts val="0"/>
              </a:spcBef>
              <a:spcAft>
                <a:spcPts val="0"/>
              </a:spcAft>
              <a:buSzPts val="1100"/>
              <a:buNone/>
            </a:pPr>
            <a:r>
              <a:rPr lang="fr-FR" sz="1100" b="0" i="0" u="none" strike="noStrike" cap="none">
                <a:solidFill>
                  <a:schemeClr val="dk2"/>
                </a:solidFill>
                <a:latin typeface="Arial"/>
                <a:ea typeface="Arial"/>
                <a:cs typeface="Arial"/>
                <a:sym typeface="Arial"/>
              </a:rPr>
              <a:t>Cet algorithme doit permettre à un(e) de vos ami(e)s de trouver, sans votre aide, tous les nombres premiers jusqu’à 100 en suivant les mêmes étapes.</a:t>
            </a:r>
            <a:endParaRPr/>
          </a:p>
          <a:p>
            <a:pPr marL="158750" lvl="0" indent="0" algn="l" rtl="0">
              <a:lnSpc>
                <a:spcPct val="100000"/>
              </a:lnSpc>
              <a:spcBef>
                <a:spcPts val="0"/>
              </a:spcBef>
              <a:spcAft>
                <a:spcPts val="0"/>
              </a:spcAft>
              <a:buSzPts val="1100"/>
              <a:buNone/>
            </a:pPr>
            <a:endParaRPr b="0">
              <a:solidFill>
                <a:schemeClr val="dk2"/>
              </a:solidFill>
            </a:endParaRPr>
          </a:p>
          <a:p>
            <a:pPr marL="158750" lvl="0" indent="0" algn="l" rtl="0">
              <a:lnSpc>
                <a:spcPct val="100000"/>
              </a:lnSpc>
              <a:spcBef>
                <a:spcPts val="0"/>
              </a:spcBef>
              <a:spcAft>
                <a:spcPts val="0"/>
              </a:spcAft>
              <a:buSzPts val="1100"/>
              <a:buNone/>
            </a:pPr>
            <a:r>
              <a:rPr lang="fr-FR" sz="1100" b="0" i="0" u="none" strike="noStrike" cap="none">
                <a:solidFill>
                  <a:schemeClr val="dk2"/>
                </a:solidFill>
                <a:latin typeface="Arial"/>
                <a:ea typeface="Arial"/>
                <a:cs typeface="Arial"/>
                <a:sym typeface="Arial"/>
              </a:rPr>
              <a:t>Pour commencer, écrivez d’abord votre objectif sur le document.</a:t>
            </a:r>
            <a:endParaRPr/>
          </a:p>
          <a:p>
            <a:pPr marL="158750" lvl="0" indent="0" algn="l" rtl="0">
              <a:lnSpc>
                <a:spcPct val="100000"/>
              </a:lnSpc>
              <a:spcBef>
                <a:spcPts val="0"/>
              </a:spcBef>
              <a:spcAft>
                <a:spcPts val="0"/>
              </a:spcAft>
              <a:buSzPts val="1100"/>
              <a:buNone/>
            </a:pPr>
            <a:endParaRPr b="0">
              <a:solidFill>
                <a:schemeClr val="dk2"/>
              </a:solidFill>
            </a:endParaRPr>
          </a:p>
          <a:p>
            <a:pPr marL="158750" lvl="0" indent="0" algn="l" rtl="0">
              <a:lnSpc>
                <a:spcPct val="100000"/>
              </a:lnSpc>
              <a:spcBef>
                <a:spcPts val="0"/>
              </a:spcBef>
              <a:spcAft>
                <a:spcPts val="0"/>
              </a:spcAft>
              <a:buSzPts val="1100"/>
              <a:buNone/>
            </a:pPr>
            <a:r>
              <a:rPr lang="fr-FR" sz="1100" b="0" i="0" u="none" strike="noStrike" cap="none">
                <a:solidFill>
                  <a:schemeClr val="dk2"/>
                </a:solidFill>
                <a:latin typeface="Arial"/>
                <a:ea typeface="Arial"/>
                <a:cs typeface="Arial"/>
                <a:sym typeface="Arial"/>
              </a:rPr>
              <a:t>Après avoir noté les étapes de votre algorithme, indiquez également ci-dessous les données d’entrée et de sortie de votre algorithme.</a:t>
            </a:r>
            <a:endParaRPr/>
          </a:p>
          <a:p>
            <a:pPr marL="158750" lvl="0" indent="0" algn="l" rtl="0">
              <a:lnSpc>
                <a:spcPct val="100000"/>
              </a:lnSpc>
              <a:spcBef>
                <a:spcPts val="0"/>
              </a:spcBef>
              <a:spcAft>
                <a:spcPts val="0"/>
              </a:spcAft>
              <a:buSzPts val="1100"/>
              <a:buNone/>
            </a:pPr>
            <a:endParaRPr b="0">
              <a:solidFill>
                <a:schemeClr val="dk2"/>
              </a:solidFill>
            </a:endParaRPr>
          </a:p>
          <a:p>
            <a:pPr marL="158750" lvl="0" indent="0" algn="l" rtl="0">
              <a:lnSpc>
                <a:spcPct val="100000"/>
              </a:lnSpc>
              <a:spcBef>
                <a:spcPts val="0"/>
              </a:spcBef>
              <a:spcAft>
                <a:spcPts val="0"/>
              </a:spcAft>
              <a:buSzPts val="1100"/>
              <a:buNone/>
            </a:pPr>
            <a:r>
              <a:rPr lang="fr-FR" sz="1100" b="0" i="0" u="none" strike="noStrike" cap="none">
                <a:solidFill>
                  <a:schemeClr val="dk2"/>
                </a:solidFill>
                <a:latin typeface="Arial"/>
                <a:ea typeface="Arial"/>
                <a:cs typeface="Arial"/>
                <a:sym typeface="Arial"/>
              </a:rPr>
              <a:t>J’aimerais que vous gardiez à l’esprit certaines choses pendant que vous faites cet exercice.</a:t>
            </a:r>
            <a:endParaRPr b="0">
              <a:solidFill>
                <a:schemeClr val="dk2"/>
              </a:solidFill>
            </a:endParaRPr>
          </a:p>
          <a:p>
            <a:pPr marL="457200" lvl="0" indent="-298450" algn="l" rtl="0">
              <a:lnSpc>
                <a:spcPct val="100000"/>
              </a:lnSpc>
              <a:spcBef>
                <a:spcPts val="0"/>
              </a:spcBef>
              <a:spcAft>
                <a:spcPts val="0"/>
              </a:spcAft>
              <a:buSzPts val="1100"/>
              <a:buChar char="●"/>
            </a:pPr>
            <a:r>
              <a:rPr lang="fr-FR" sz="1100" b="0" i="0" u="none" strike="noStrike" cap="none">
                <a:solidFill>
                  <a:schemeClr val="dk2"/>
                </a:solidFill>
                <a:latin typeface="Arial"/>
                <a:ea typeface="Arial"/>
                <a:cs typeface="Arial"/>
                <a:sym typeface="Arial"/>
              </a:rPr>
              <a:t>Votre algorithme vous permet-il d’identifier tous les nombres premiers jusqu’à 100 ? En d’autres termes, atteint-il son objectif ?</a:t>
            </a:r>
            <a:endParaRPr/>
          </a:p>
          <a:p>
            <a:pPr marL="457200" lvl="0" indent="-298450" algn="l" rtl="0">
              <a:lnSpc>
                <a:spcPct val="100000"/>
              </a:lnSpc>
              <a:spcBef>
                <a:spcPts val="0"/>
              </a:spcBef>
              <a:spcAft>
                <a:spcPts val="0"/>
              </a:spcAft>
              <a:buSzPts val="1100"/>
              <a:buChar char="●"/>
            </a:pPr>
            <a:r>
              <a:rPr lang="fr-FR" sz="1100" b="0" i="0" u="none" strike="noStrike" cap="none">
                <a:solidFill>
                  <a:schemeClr val="dk2"/>
                </a:solidFill>
                <a:latin typeface="Arial"/>
                <a:ea typeface="Arial"/>
                <a:cs typeface="Arial"/>
                <a:sym typeface="Arial"/>
              </a:rPr>
              <a:t>Y a-t-il des moyens de rendre votre algorithme plus efficace ?</a:t>
            </a:r>
            <a:endParaRPr/>
          </a:p>
          <a:p>
            <a:pPr marL="158750" lvl="0" indent="0" algn="l" rtl="0">
              <a:lnSpc>
                <a:spcPct val="100000"/>
              </a:lnSpc>
              <a:spcBef>
                <a:spcPts val="0"/>
              </a:spcBef>
              <a:spcAft>
                <a:spcPts val="0"/>
              </a:spcAft>
              <a:buSzPts val="1100"/>
              <a:buNone/>
            </a:pPr>
            <a:br>
              <a:rPr lang="en-SG" b="0">
                <a:solidFill>
                  <a:schemeClr val="dk2"/>
                </a:solidFill>
              </a:rPr>
            </a:br>
            <a:r>
              <a:rPr lang="fr-FR" sz="1100" b="1" i="0" u="none" strike="noStrike" cap="none">
                <a:solidFill>
                  <a:schemeClr val="dk2"/>
                </a:solidFill>
                <a:latin typeface="Arial"/>
                <a:ea typeface="Arial"/>
                <a:cs typeface="Arial"/>
                <a:sym typeface="Arial"/>
              </a:rPr>
              <a:t>ACTIVITÉ INTERACTIVE EN CLASSE</a:t>
            </a:r>
            <a:endParaRPr b="0">
              <a:solidFill>
                <a:schemeClr val="dk2"/>
              </a:solidFill>
            </a:endParaRPr>
          </a:p>
          <a:p>
            <a:pPr marL="158750" lvl="0" indent="0" algn="l" rtl="0">
              <a:lnSpc>
                <a:spcPct val="100000"/>
              </a:lnSpc>
              <a:spcBef>
                <a:spcPts val="0"/>
              </a:spcBef>
              <a:spcAft>
                <a:spcPts val="0"/>
              </a:spcAft>
              <a:buSzPts val="1100"/>
              <a:buNone/>
            </a:pPr>
            <a:r>
              <a:rPr lang="fr-FR" sz="1100" b="0" i="0" u="none" strike="noStrike" cap="none">
                <a:solidFill>
                  <a:schemeClr val="dk2"/>
                </a:solidFill>
                <a:latin typeface="Arial"/>
                <a:ea typeface="Arial"/>
                <a:cs typeface="Arial"/>
                <a:sym typeface="Arial"/>
              </a:rPr>
              <a:t>Regroupez les participant(e)s en binômes. Prévoyez 15 minutes pour cet exercice.</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fr-FR" sz="1100" b="1" i="0" u="none" strike="noStrike" cap="none">
                <a:solidFill>
                  <a:schemeClr val="dk2"/>
                </a:solidFill>
                <a:latin typeface="Arial"/>
                <a:ea typeface="Arial"/>
                <a:cs typeface="Arial"/>
                <a:sym typeface="Arial"/>
              </a:rPr>
              <a:t>DITES À VOS ÉTUDIANT(E)S</a:t>
            </a:r>
            <a:endParaRPr b="0">
              <a:solidFill>
                <a:schemeClr val="dk2"/>
              </a:solidFill>
            </a:endParaRPr>
          </a:p>
          <a:p>
            <a:pPr marL="158750" lvl="0" indent="0" algn="l" rtl="0">
              <a:lnSpc>
                <a:spcPct val="100000"/>
              </a:lnSpc>
              <a:spcBef>
                <a:spcPts val="0"/>
              </a:spcBef>
              <a:spcAft>
                <a:spcPts val="0"/>
              </a:spcAft>
              <a:buSzPts val="1100"/>
              <a:buNone/>
            </a:pPr>
            <a:r>
              <a:rPr lang="fr-FR" sz="1100" b="0" i="0" u="none" strike="noStrike" cap="none">
                <a:solidFill>
                  <a:schemeClr val="dk2"/>
                </a:solidFill>
                <a:latin typeface="Arial"/>
                <a:ea typeface="Arial"/>
                <a:cs typeface="Arial"/>
                <a:sym typeface="Arial"/>
              </a:rPr>
              <a:t>Reprenons ensemble. Voici une façon de formuler les étapes de cet algorithme.</a:t>
            </a:r>
            <a:endParaRPr b="0">
              <a:solidFill>
                <a:schemeClr val="dk2"/>
              </a:solidFill>
            </a:endParaRPr>
          </a:p>
        </p:txBody>
      </p:sp>
      <p:sp>
        <p:nvSpPr>
          <p:cNvPr id="790" name="Google Shape;790;p16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p:cNvGrpSpPr/>
        <p:nvPr/>
      </p:nvGrpSpPr>
      <p:grpSpPr>
        <a:xfrm>
          <a:off x="0" y="0"/>
          <a:ext cx="0" cy="0"/>
          <a:chOff x="0" y="0"/>
          <a:chExt cx="0" cy="0"/>
        </a:xfrm>
      </p:grpSpPr>
      <p:sp>
        <p:nvSpPr>
          <p:cNvPr id="803" name="Google Shape;803;p1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fr-FR" sz="1100" b="1" i="0" u="sng" strike="noStrike" cap="none">
                <a:solidFill>
                  <a:schemeClr val="dk2"/>
                </a:solidFill>
                <a:latin typeface="Arial"/>
                <a:ea typeface="Arial"/>
                <a:cs typeface="Arial"/>
                <a:sym typeface="Arial"/>
              </a:rPr>
              <a:t>Notes de l’intervenant(e) :</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fr-FR" sz="1100" b="1" i="0" u="none" strike="noStrike" cap="none">
                <a:solidFill>
                  <a:schemeClr val="dk2"/>
                </a:solidFill>
                <a:latin typeface="Arial"/>
                <a:ea typeface="Arial"/>
                <a:cs typeface="Arial"/>
                <a:sym typeface="Arial"/>
              </a:rPr>
              <a:t>ACTIVITÉ INTERACTIVE EN CLASSE</a:t>
            </a:r>
            <a:endParaRPr b="0">
              <a:solidFill>
                <a:schemeClr val="dk2"/>
              </a:solidFill>
            </a:endParaRPr>
          </a:p>
          <a:p>
            <a:pPr marL="158750" lvl="0" indent="0" algn="l" rtl="0">
              <a:lnSpc>
                <a:spcPct val="100000"/>
              </a:lnSpc>
              <a:spcBef>
                <a:spcPts val="0"/>
              </a:spcBef>
              <a:spcAft>
                <a:spcPts val="0"/>
              </a:spcAft>
              <a:buSzPts val="1100"/>
              <a:buNone/>
            </a:pPr>
            <a:r>
              <a:rPr lang="fr-FR" sz="1100" b="0" i="0" u="none" strike="noStrike" cap="none">
                <a:solidFill>
                  <a:schemeClr val="dk2"/>
                </a:solidFill>
                <a:latin typeface="Arial"/>
                <a:ea typeface="Arial"/>
                <a:cs typeface="Arial"/>
                <a:sym typeface="Arial"/>
              </a:rPr>
              <a:t>Projetez sur un écran l’algorithme de « Algorithmes en prime time : Exemplaire de l’enseignant(e) » (commençant par le « But » et se terminant par « Cet algorithme est connu sous le nom de crible d’Eratosthène »). Maintenez cette projection jusqu’à ce que vous atteigniez la prochaine projection d’un code Python du crible d’Eratosthène.</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fr-FR" sz="1100" b="1" i="0" u="none" strike="noStrike" cap="none">
                <a:solidFill>
                  <a:schemeClr val="dk2"/>
                </a:solidFill>
                <a:latin typeface="Arial"/>
                <a:ea typeface="Arial"/>
                <a:cs typeface="Arial"/>
                <a:sym typeface="Arial"/>
              </a:rPr>
              <a:t>DITES À VOS ÉTUDIANT(E)S</a:t>
            </a:r>
            <a:endParaRPr b="0">
              <a:solidFill>
                <a:schemeClr val="dk2"/>
              </a:solidFill>
            </a:endParaRPr>
          </a:p>
          <a:p>
            <a:pPr marL="158750" lvl="0" indent="0" algn="l" rtl="0">
              <a:lnSpc>
                <a:spcPct val="100000"/>
              </a:lnSpc>
              <a:spcBef>
                <a:spcPts val="0"/>
              </a:spcBef>
              <a:spcAft>
                <a:spcPts val="0"/>
              </a:spcAft>
              <a:buSzPts val="1100"/>
              <a:buNone/>
            </a:pPr>
            <a:r>
              <a:rPr lang="fr-FR" sz="1100" b="0" i="0" u="none" strike="noStrike" cap="none">
                <a:solidFill>
                  <a:schemeClr val="dk2"/>
                </a:solidFill>
                <a:latin typeface="Arial"/>
                <a:ea typeface="Arial"/>
                <a:cs typeface="Arial"/>
                <a:sym typeface="Arial"/>
              </a:rPr>
              <a:t>L’algorithme que vous venez d’écrire est très célèbre. Il est connu sous le nom de « crible d’Eratosthène », mis au point par le mathématicien grec Eratosthène en 240 avant Jésus-Christ.</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fr-FR" sz="1100" b="1" i="0" u="none" strike="noStrike" cap="none">
                <a:solidFill>
                  <a:schemeClr val="dk2"/>
                </a:solidFill>
                <a:latin typeface="Arial"/>
                <a:ea typeface="Arial"/>
                <a:cs typeface="Arial"/>
                <a:sym typeface="Arial"/>
              </a:rPr>
              <a:t>DEMANDEZ À VOS ÉTUDIANT(E)S</a:t>
            </a:r>
            <a:endParaRPr b="0">
              <a:solidFill>
                <a:schemeClr val="dk2"/>
              </a:solidFill>
            </a:endParaRPr>
          </a:p>
          <a:p>
            <a:pPr marL="457200" lvl="0" indent="-298450" algn="l" rtl="0">
              <a:lnSpc>
                <a:spcPct val="100000"/>
              </a:lnSpc>
              <a:spcBef>
                <a:spcPts val="0"/>
              </a:spcBef>
              <a:spcAft>
                <a:spcPts val="0"/>
              </a:spcAft>
              <a:buSzPts val="1100"/>
              <a:buChar char="●"/>
            </a:pPr>
            <a:r>
              <a:rPr lang="fr-FR" sz="1100" b="0" i="0" u="none" strike="noStrike" cap="none">
                <a:solidFill>
                  <a:schemeClr val="dk2"/>
                </a:solidFill>
                <a:latin typeface="Arial"/>
                <a:ea typeface="Arial"/>
                <a:cs typeface="Arial"/>
                <a:sym typeface="Arial"/>
              </a:rPr>
              <a:t>Comment pouvez-vous être sûr(e) que l’algorithme que vous avez développé en groupe identifie tous les nombres premiers jusqu’à 100 ?</a:t>
            </a:r>
            <a:endParaRPr b="0">
              <a:solidFill>
                <a:schemeClr val="dk2"/>
              </a:solidFill>
            </a:endParaRPr>
          </a:p>
          <a:p>
            <a:pPr marL="914400" lvl="1" indent="-298450" algn="l" rtl="0">
              <a:lnSpc>
                <a:spcPct val="100000"/>
              </a:lnSpc>
              <a:spcBef>
                <a:spcPts val="0"/>
              </a:spcBef>
              <a:spcAft>
                <a:spcPts val="0"/>
              </a:spcAft>
              <a:buSzPts val="1100"/>
              <a:buChar char="○"/>
            </a:pPr>
            <a:r>
              <a:rPr lang="fr-FR" sz="1100" b="0" i="0" u="none" strike="noStrike" cap="none">
                <a:solidFill>
                  <a:schemeClr val="dk2"/>
                </a:solidFill>
                <a:latin typeface="Arial"/>
                <a:ea typeface="Arial"/>
                <a:cs typeface="Arial"/>
                <a:sym typeface="Arial"/>
              </a:rPr>
              <a:t>Une réponse possible serait que les participant(e)s ont identifié tous les nombres qui ne sont que des multiples de 1 et d’eux-mêmes (c’est-à-dire que ces nombres ne sont divisibles que par 1 et eux-mêmes) avant de les entourer.</a:t>
            </a:r>
            <a:endParaRPr/>
          </a:p>
          <a:p>
            <a:pPr marL="457200" lvl="0" indent="-298450" algn="l" rtl="0">
              <a:lnSpc>
                <a:spcPct val="100000"/>
              </a:lnSpc>
              <a:spcBef>
                <a:spcPts val="0"/>
              </a:spcBef>
              <a:spcAft>
                <a:spcPts val="0"/>
              </a:spcAft>
              <a:buSzPts val="1100"/>
              <a:buChar char="●"/>
            </a:pPr>
            <a:r>
              <a:rPr lang="fr-FR" sz="1100" b="0" i="0" u="none" strike="noStrike" cap="none">
                <a:solidFill>
                  <a:schemeClr val="dk2"/>
                </a:solidFill>
                <a:latin typeface="Arial"/>
                <a:ea typeface="Arial"/>
                <a:cs typeface="Arial"/>
                <a:sym typeface="Arial"/>
              </a:rPr>
              <a:t>Dans vos binômes, avez-vous trouvé des moyens de rendre cet algorithme plus efficace ? </a:t>
            </a:r>
            <a:endParaRPr/>
          </a:p>
          <a:p>
            <a:pPr marL="914400" lvl="1" indent="-298450" algn="l" rtl="0">
              <a:lnSpc>
                <a:spcPct val="100000"/>
              </a:lnSpc>
              <a:spcBef>
                <a:spcPts val="0"/>
              </a:spcBef>
              <a:spcAft>
                <a:spcPts val="0"/>
              </a:spcAft>
              <a:buSzPts val="1100"/>
              <a:buChar char="○"/>
            </a:pPr>
            <a:r>
              <a:rPr lang="fr-FR" sz="1100" b="0" i="0" u="none" strike="noStrike" cap="none">
                <a:solidFill>
                  <a:schemeClr val="dk2"/>
                </a:solidFill>
                <a:latin typeface="Arial"/>
                <a:ea typeface="Arial"/>
                <a:cs typeface="Arial"/>
                <a:sym typeface="Arial"/>
              </a:rPr>
              <a:t>Une réponse possible serait qu’une fois que les participant(e)s ont atteint le nombre premier 11, ils (elles) ont remarqué que tous ses multiples ont été rayés. Par exemple, 44 a été barré en tant que multiple de 2. Et 33 a été barré en tant que multiple de 3. De plus, une fois que nous avons atteint 11 x 11, nous remarquons que le produit (121) est supérieur à 100. Nous pouvons alors entourer tous les nombres restants (c’est-à-dire les nombres qui n’ont pas encore été rayés), qui sont tous des nombres premiers.</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fr-FR" sz="1100" b="1" i="0" u="none" strike="noStrike" cap="none">
                <a:solidFill>
                  <a:schemeClr val="dk2"/>
                </a:solidFill>
                <a:latin typeface="Arial"/>
                <a:ea typeface="Arial"/>
                <a:cs typeface="Arial"/>
                <a:sym typeface="Arial"/>
              </a:rPr>
              <a:t>DITES À VOS ÉTUDIANT(E)S</a:t>
            </a:r>
            <a:endParaRPr b="0">
              <a:solidFill>
                <a:schemeClr val="dk2"/>
              </a:solidFill>
            </a:endParaRPr>
          </a:p>
          <a:p>
            <a:pPr marL="158750" lvl="0" indent="0" algn="l" rtl="0">
              <a:lnSpc>
                <a:spcPct val="100000"/>
              </a:lnSpc>
              <a:spcBef>
                <a:spcPts val="0"/>
              </a:spcBef>
              <a:spcAft>
                <a:spcPts val="0"/>
              </a:spcAft>
              <a:buSzPts val="1100"/>
              <a:buNone/>
            </a:pPr>
            <a:r>
              <a:rPr lang="fr-FR" sz="1100" b="0" i="0" u="none" strike="noStrike" cap="none">
                <a:solidFill>
                  <a:schemeClr val="dk2"/>
                </a:solidFill>
                <a:latin typeface="Arial"/>
                <a:ea typeface="Arial"/>
                <a:cs typeface="Arial"/>
                <a:sym typeface="Arial"/>
              </a:rPr>
              <a:t>Nous pouvons modifier cette quatrième étape [indiquer la quatrième étape du document « Algorithmes en prime time : exemplaire de l’enseignant(e) »] pour indiquer que nous pouvons nous arrêter au nombre 11, le premier nombre premier dont le carré (c’est-à-dire le produit de 11 x 11) est supérieur à 100.</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fr-FR" sz="1100" b="0" i="0" u="none" strike="noStrike" cap="none">
                <a:solidFill>
                  <a:schemeClr val="dk2"/>
                </a:solidFill>
                <a:latin typeface="Arial"/>
                <a:ea typeface="Arial"/>
                <a:cs typeface="Arial"/>
                <a:sym typeface="Arial"/>
              </a:rPr>
              <a:t>Puis, sur le document « Algorithmes en prime time : exemplaire de l’enseignant(e) », montrez l’entrée de 100.</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fr-FR" sz="1100" b="1" i="0" u="none" strike="noStrike" cap="none">
                <a:solidFill>
                  <a:schemeClr val="dk2"/>
                </a:solidFill>
                <a:latin typeface="Arial"/>
                <a:ea typeface="Arial"/>
                <a:cs typeface="Arial"/>
                <a:sym typeface="Arial"/>
              </a:rPr>
              <a:t>DEMANDEZ À VOS ÉTUDIANT(E)S</a:t>
            </a:r>
            <a:endParaRPr b="0">
              <a:solidFill>
                <a:schemeClr val="dk2"/>
              </a:solidFill>
            </a:endParaRPr>
          </a:p>
          <a:p>
            <a:pPr marL="457200" lvl="0" indent="-298450" algn="l" rtl="0">
              <a:lnSpc>
                <a:spcPct val="100000"/>
              </a:lnSpc>
              <a:spcBef>
                <a:spcPts val="0"/>
              </a:spcBef>
              <a:spcAft>
                <a:spcPts val="0"/>
              </a:spcAft>
              <a:buSzPts val="1100"/>
              <a:buChar char="●"/>
            </a:pPr>
            <a:r>
              <a:rPr lang="fr-FR" sz="1100" b="0" i="0" u="none" strike="noStrike" cap="none">
                <a:solidFill>
                  <a:schemeClr val="dk2"/>
                </a:solidFill>
                <a:latin typeface="Arial"/>
                <a:ea typeface="Arial"/>
                <a:cs typeface="Arial"/>
                <a:sym typeface="Arial"/>
              </a:rPr>
              <a:t>L’entrée de 100 est-elle correcte ?</a:t>
            </a:r>
            <a:endParaRPr b="0">
              <a:solidFill>
                <a:schemeClr val="dk2"/>
              </a:solidFill>
            </a:endParaRPr>
          </a:p>
          <a:p>
            <a:pPr marL="914400" lvl="1" indent="-298450" algn="l" rtl="0">
              <a:lnSpc>
                <a:spcPct val="100000"/>
              </a:lnSpc>
              <a:spcBef>
                <a:spcPts val="0"/>
              </a:spcBef>
              <a:spcAft>
                <a:spcPts val="0"/>
              </a:spcAft>
              <a:buSzPts val="1100"/>
              <a:buChar char="○"/>
            </a:pPr>
            <a:r>
              <a:rPr lang="fr-FR" sz="1100" b="0" i="0" u="none" strike="noStrike" cap="none">
                <a:solidFill>
                  <a:schemeClr val="dk2"/>
                </a:solidFill>
                <a:latin typeface="Arial"/>
                <a:ea typeface="Arial"/>
                <a:cs typeface="Arial"/>
                <a:sym typeface="Arial"/>
              </a:rPr>
              <a:t>Oui. Comme l’indique l’objectif de l’algorithme, nous cherchons à trouver tous les nombres premiers jusqu’à 100.</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fr-FR" sz="1100" b="1" i="0" u="none" strike="noStrike" cap="none">
                <a:solidFill>
                  <a:schemeClr val="dk2"/>
                </a:solidFill>
                <a:latin typeface="Arial"/>
                <a:ea typeface="Arial"/>
                <a:cs typeface="Arial"/>
                <a:sym typeface="Arial"/>
              </a:rPr>
              <a:t>DITES À VOS ÉTUDIANT(E)S</a:t>
            </a:r>
            <a:endParaRPr b="0">
              <a:solidFill>
                <a:schemeClr val="dk2"/>
              </a:solidFill>
            </a:endParaRPr>
          </a:p>
          <a:p>
            <a:pPr marL="158750" lvl="0" indent="0" algn="l" rtl="0">
              <a:lnSpc>
                <a:spcPct val="100000"/>
              </a:lnSpc>
              <a:spcBef>
                <a:spcPts val="0"/>
              </a:spcBef>
              <a:spcAft>
                <a:spcPts val="0"/>
              </a:spcAft>
              <a:buSzPts val="1100"/>
              <a:buNone/>
            </a:pPr>
            <a:r>
              <a:rPr lang="fr-FR" sz="1100" b="0" i="0" u="none" strike="noStrike" cap="none">
                <a:solidFill>
                  <a:schemeClr val="dk2"/>
                </a:solidFill>
                <a:latin typeface="Arial"/>
                <a:ea typeface="Arial"/>
                <a:cs typeface="Arial"/>
                <a:sym typeface="Arial"/>
              </a:rPr>
              <a:t>Nous pouvons en fait entrer n’importe quel nombre entier positif et modifier l’algorithme en conséquence pour trouver tous les nombres premiers jusqu’à ce nombre entier.</a:t>
            </a:r>
            <a:endParaRPr b="0">
              <a:solidFill>
                <a:schemeClr val="dk2"/>
              </a:solidFill>
            </a:endParaRPr>
          </a:p>
        </p:txBody>
      </p:sp>
      <p:sp>
        <p:nvSpPr>
          <p:cNvPr id="804" name="Google Shape;804;p166: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p16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fr-FR" sz="1100" b="1" i="0" u="sng" strike="noStrike" cap="none">
                <a:solidFill>
                  <a:schemeClr val="dk2"/>
                </a:solidFill>
                <a:latin typeface="Arial"/>
                <a:ea typeface="Arial"/>
                <a:cs typeface="Arial"/>
                <a:sym typeface="Arial"/>
              </a:rPr>
              <a:t>Notes de l’intervenant(e) :</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fr-FR" sz="1100" b="1" i="0" u="none" strike="noStrike" cap="none">
                <a:solidFill>
                  <a:schemeClr val="dk2"/>
                </a:solidFill>
                <a:latin typeface="Arial"/>
                <a:ea typeface="Arial"/>
                <a:cs typeface="Arial"/>
                <a:sym typeface="Arial"/>
              </a:rPr>
              <a:t>DITES À VOS ÉTUDIANT(E)S</a:t>
            </a:r>
            <a:endParaRPr b="0">
              <a:solidFill>
                <a:schemeClr val="dk2"/>
              </a:solidFill>
            </a:endParaRPr>
          </a:p>
          <a:p>
            <a:pPr marL="158750" lvl="0" indent="0" algn="l" rtl="0">
              <a:lnSpc>
                <a:spcPct val="100000"/>
              </a:lnSpc>
              <a:spcBef>
                <a:spcPts val="0"/>
              </a:spcBef>
              <a:spcAft>
                <a:spcPts val="0"/>
              </a:spcAft>
              <a:buSzPts val="1100"/>
              <a:buNone/>
            </a:pPr>
            <a:r>
              <a:rPr lang="fr-FR" sz="1100" b="0" i="0" u="none" strike="noStrike" cap="none">
                <a:solidFill>
                  <a:schemeClr val="dk2"/>
                </a:solidFill>
                <a:latin typeface="Arial"/>
                <a:ea typeface="Arial"/>
                <a:cs typeface="Arial"/>
                <a:sym typeface="Arial"/>
              </a:rPr>
              <a:t>Supposons qu’au lieu d’entrer 100, notre entrée soit 1 000. Nous pourrions utiliser le crible d’Eratosthène pour trouver tous les nombres premiers jusqu’à 1 000 en utilisant du papier et un crayon. Cela nous prendrait beaucoup de temps. Mais, un ordinateur pourrait exécuter les étapes de cet algorithme presque instantanément !</a:t>
            </a:r>
            <a:endParaRPr/>
          </a:p>
          <a:p>
            <a:pPr marL="158750" lvl="0" indent="0" algn="l" rtl="0">
              <a:lnSpc>
                <a:spcPct val="100000"/>
              </a:lnSpc>
              <a:spcBef>
                <a:spcPts val="0"/>
              </a:spcBef>
              <a:spcAft>
                <a:spcPts val="0"/>
              </a:spcAft>
              <a:buSzPts val="1100"/>
              <a:buNone/>
            </a:pPr>
            <a:endParaRPr sz="1100" b="0"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fr-FR" sz="1100" b="0" i="0" u="none" strike="noStrike" cap="none">
                <a:solidFill>
                  <a:schemeClr val="dk2"/>
                </a:solidFill>
                <a:latin typeface="Arial"/>
                <a:ea typeface="Arial"/>
                <a:cs typeface="Arial"/>
                <a:sym typeface="Arial"/>
              </a:rPr>
              <a:t>Le crible d’Eratosthène écrit en langage de programmation Python (ou dans n’importe quel langage de programmation) est capable de calculer tous les nombres premiers jusqu’à 1 000 en une fraction de seconde.</a:t>
            </a:r>
            <a:endParaRPr/>
          </a:p>
          <a:p>
            <a:pPr marL="158750" lvl="0" indent="0" algn="l" rtl="0">
              <a:lnSpc>
                <a:spcPct val="100000"/>
              </a:lnSpc>
              <a:spcBef>
                <a:spcPts val="0"/>
              </a:spcBef>
              <a:spcAft>
                <a:spcPts val="0"/>
              </a:spcAft>
              <a:buSzPts val="1100"/>
              <a:buNone/>
            </a:pPr>
            <a:br>
              <a:rPr lang="en-SG" b="0">
                <a:solidFill>
                  <a:schemeClr val="dk2"/>
                </a:solidFill>
              </a:rPr>
            </a:br>
            <a:r>
              <a:rPr lang="fr-FR" sz="1100" b="0" i="0" u="none" strike="noStrike" cap="none">
                <a:solidFill>
                  <a:schemeClr val="dk2"/>
                </a:solidFill>
                <a:latin typeface="Arial"/>
                <a:ea typeface="Arial"/>
                <a:cs typeface="Arial"/>
                <a:sym typeface="Arial"/>
              </a:rPr>
              <a:t>Mais si vous essayez de trouver de très grands nombres premiers, comportant des centaines ou des milliers de chiffres, qui jouent un rôle important dans la cryptographie et la sécurité sur Internet, l’algorithme informatique du crible d’Ératosthène devient très inefficace.</a:t>
            </a:r>
            <a:endParaRPr/>
          </a:p>
          <a:p>
            <a:pPr marL="158750" lvl="0" indent="0" algn="l" rtl="0">
              <a:lnSpc>
                <a:spcPct val="100000"/>
              </a:lnSpc>
              <a:spcBef>
                <a:spcPts val="0"/>
              </a:spcBef>
              <a:spcAft>
                <a:spcPts val="0"/>
              </a:spcAft>
              <a:buSzPts val="1100"/>
              <a:buNone/>
            </a:pPr>
            <a:endParaRPr b="0">
              <a:solidFill>
                <a:schemeClr val="dk2"/>
              </a:solidFill>
            </a:endParaRPr>
          </a:p>
          <a:p>
            <a:pPr marL="158750" lvl="0" indent="0" algn="l" rtl="0">
              <a:lnSpc>
                <a:spcPct val="100000"/>
              </a:lnSpc>
              <a:spcBef>
                <a:spcPts val="0"/>
              </a:spcBef>
              <a:spcAft>
                <a:spcPts val="0"/>
              </a:spcAft>
              <a:buSzPts val="1100"/>
              <a:buNone/>
            </a:pPr>
            <a:r>
              <a:rPr lang="fr-FR" sz="1100" b="0" i="0" u="none" strike="noStrike" cap="none">
                <a:solidFill>
                  <a:schemeClr val="dk2"/>
                </a:solidFill>
                <a:latin typeface="Arial"/>
                <a:ea typeface="Arial"/>
                <a:cs typeface="Arial"/>
                <a:sym typeface="Arial"/>
              </a:rPr>
              <a:t>Au cours de plusieurs décennies, des mathématicien(ne)s, des informaticien(ne)s et des ingénieur(e)s ont mis au point un large éventail de méthodes/d’algorithmes pour identifier ces très grands nombres premiers. Certains sont des variantes du crible d’Eratosthène et d’autres s’inspirent de la théorie des probabilités. Même la chimie moléculaire s’en mêle !</a:t>
            </a:r>
            <a:endParaRPr b="0">
              <a:solidFill>
                <a:schemeClr val="dk2"/>
              </a:solidFill>
            </a:endParaRPr>
          </a:p>
        </p:txBody>
      </p:sp>
      <p:sp>
        <p:nvSpPr>
          <p:cNvPr id="818" name="Google Shape;818;p167: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0"/>
        <p:cNvGrpSpPr/>
        <p:nvPr/>
      </p:nvGrpSpPr>
      <p:grpSpPr>
        <a:xfrm>
          <a:off x="0" y="0"/>
          <a:ext cx="0" cy="0"/>
          <a:chOff x="0" y="0"/>
          <a:chExt cx="0" cy="0"/>
        </a:xfrm>
      </p:grpSpPr>
      <p:sp>
        <p:nvSpPr>
          <p:cNvPr id="831" name="Google Shape;831;p168: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32" name="Google Shape;832;p1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fr-FR" sz="1100" b="1" i="0" u="sng" strike="noStrike" cap="none">
                <a:solidFill>
                  <a:schemeClr val="dk2"/>
                </a:solidFill>
                <a:latin typeface="Arial"/>
                <a:ea typeface="Arial"/>
                <a:cs typeface="Arial"/>
                <a:sym typeface="Arial"/>
              </a:rPr>
              <a:t>Notes de l’intervenant(e) :</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fr-FR" sz="1100" b="1" i="0" u="none" strike="noStrike" cap="none">
                <a:solidFill>
                  <a:schemeClr val="dk2"/>
                </a:solidFill>
                <a:latin typeface="Arial"/>
                <a:ea typeface="Arial"/>
                <a:cs typeface="Arial"/>
                <a:sym typeface="Arial"/>
              </a:rPr>
              <a:t>Devoirs</a:t>
            </a:r>
            <a:endParaRPr b="0" u="none">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fr-FR" sz="1100" b="1" i="0" u="none" strike="noStrike" cap="none">
                <a:solidFill>
                  <a:schemeClr val="dk2"/>
                </a:solidFill>
                <a:latin typeface="Arial"/>
                <a:ea typeface="Arial"/>
                <a:cs typeface="Arial"/>
                <a:sym typeface="Arial"/>
              </a:rPr>
              <a:t>DITES À VOS ÉTUDIANT(E)S</a:t>
            </a:r>
            <a:endParaRPr b="0">
              <a:solidFill>
                <a:schemeClr val="dk2"/>
              </a:solidFill>
            </a:endParaRPr>
          </a:p>
          <a:p>
            <a:pPr marL="158750" lvl="0" indent="0" algn="l" rtl="0">
              <a:lnSpc>
                <a:spcPct val="100000"/>
              </a:lnSpc>
              <a:spcBef>
                <a:spcPts val="0"/>
              </a:spcBef>
              <a:spcAft>
                <a:spcPts val="0"/>
              </a:spcAft>
              <a:buSzPts val="1100"/>
              <a:buNone/>
            </a:pPr>
            <a:r>
              <a:rPr lang="fr-FR" sz="1100" b="0" i="0" u="none" strike="noStrike" cap="none">
                <a:solidFill>
                  <a:schemeClr val="dk2"/>
                </a:solidFill>
                <a:latin typeface="Arial"/>
                <a:ea typeface="Arial"/>
                <a:cs typeface="Arial"/>
                <a:sym typeface="Arial"/>
              </a:rPr>
              <a:t>Maintenant que nous avons parlé de ce qu’est (et de ce que n’est pas !) un algorithme et que nous en avons illustré plusieurs, j’aimerais que vous appliquiez ce que vous avez appris pour créer votre propre algorithme.</a:t>
            </a:r>
            <a:endParaRPr/>
          </a:p>
          <a:p>
            <a:pPr marL="158750" lvl="0" indent="0" algn="l" rtl="0">
              <a:lnSpc>
                <a:spcPct val="100000"/>
              </a:lnSpc>
              <a:spcBef>
                <a:spcPts val="0"/>
              </a:spcBef>
              <a:spcAft>
                <a:spcPts val="0"/>
              </a:spcAft>
              <a:buSzPts val="1100"/>
              <a:buNone/>
            </a:pPr>
            <a:endParaRPr b="0">
              <a:solidFill>
                <a:schemeClr val="dk2"/>
              </a:solidFill>
            </a:endParaRPr>
          </a:p>
          <a:p>
            <a:pPr marL="158750" lvl="0" indent="0" algn="l" rtl="0">
              <a:lnSpc>
                <a:spcPct val="100000"/>
              </a:lnSpc>
              <a:spcBef>
                <a:spcPts val="0"/>
              </a:spcBef>
              <a:spcAft>
                <a:spcPts val="0"/>
              </a:spcAft>
              <a:buSzPts val="1100"/>
              <a:buNone/>
            </a:pPr>
            <a:r>
              <a:rPr lang="fr-FR" sz="1100" b="0" i="0" u="none" strike="noStrike" cap="none">
                <a:solidFill>
                  <a:schemeClr val="dk2"/>
                </a:solidFill>
                <a:latin typeface="Arial"/>
                <a:ea typeface="Arial"/>
                <a:cs typeface="Arial"/>
                <a:sym typeface="Arial"/>
              </a:rPr>
              <a:t>Cet algorithme peut être lié à n’importe quel sujet : un ensemble d’étapes permettant de résoudre un problème de mathématiques ou peut-être même d’accomplir une action dans votre application mobile ou votre jeu vidéo préféré.</a:t>
            </a:r>
            <a:endParaRPr/>
          </a:p>
          <a:p>
            <a:pPr marL="158750" lvl="0" indent="0" algn="l" rtl="0">
              <a:lnSpc>
                <a:spcPct val="100000"/>
              </a:lnSpc>
              <a:spcBef>
                <a:spcPts val="0"/>
              </a:spcBef>
              <a:spcAft>
                <a:spcPts val="0"/>
              </a:spcAft>
              <a:buSzPts val="1100"/>
              <a:buNone/>
            </a:pPr>
            <a:endParaRPr b="0">
              <a:solidFill>
                <a:schemeClr val="dk2"/>
              </a:solidFill>
            </a:endParaRPr>
          </a:p>
          <a:p>
            <a:pPr marL="158750" lvl="0" indent="0" algn="l" rtl="0">
              <a:lnSpc>
                <a:spcPct val="100000"/>
              </a:lnSpc>
              <a:spcBef>
                <a:spcPts val="0"/>
              </a:spcBef>
              <a:spcAft>
                <a:spcPts val="0"/>
              </a:spcAft>
              <a:buSzPts val="1100"/>
              <a:buNone/>
            </a:pPr>
            <a:r>
              <a:rPr lang="fr-FR" sz="1100" b="0" i="0" u="none" strike="noStrike" cap="none">
                <a:solidFill>
                  <a:schemeClr val="dk2"/>
                </a:solidFill>
                <a:latin typeface="Arial"/>
                <a:ea typeface="Arial"/>
                <a:cs typeface="Arial"/>
                <a:sym typeface="Arial"/>
              </a:rPr>
              <a:t>Avant de rédiger les étapes, assurez-vous, en premier lieu, de préciser votre objectif. Ensuite, écrivez les étapes de l’algorithme donné. Votre algorithme doit comporter entre cinq et dix étapes. Assurez-vous d’écrire également les données d’entrée et de sortie de votre algorithme !</a:t>
            </a:r>
            <a:endParaRPr/>
          </a:p>
          <a:p>
            <a:pPr marL="158750" lvl="0" indent="0" algn="l" rtl="0">
              <a:lnSpc>
                <a:spcPct val="100000"/>
              </a:lnSpc>
              <a:spcBef>
                <a:spcPts val="0"/>
              </a:spcBef>
              <a:spcAft>
                <a:spcPts val="0"/>
              </a:spcAft>
              <a:buSzPts val="1100"/>
              <a:buNone/>
            </a:pPr>
            <a:endParaRPr b="0">
              <a:solidFill>
                <a:schemeClr val="dk2"/>
              </a:solidFill>
            </a:endParaRPr>
          </a:p>
          <a:p>
            <a:pPr marL="158750" lvl="0" indent="0" algn="l" rtl="0">
              <a:lnSpc>
                <a:spcPct val="100000"/>
              </a:lnSpc>
              <a:spcBef>
                <a:spcPts val="0"/>
              </a:spcBef>
              <a:spcAft>
                <a:spcPts val="0"/>
              </a:spcAft>
              <a:buSzPts val="1100"/>
              <a:buNone/>
            </a:pPr>
            <a:r>
              <a:rPr lang="fr-FR" sz="1100" b="0" i="0" u="none" strike="noStrike" cap="none">
                <a:solidFill>
                  <a:schemeClr val="dk2"/>
                </a:solidFill>
                <a:latin typeface="Arial"/>
                <a:ea typeface="Arial"/>
                <a:cs typeface="Arial"/>
                <a:sym typeface="Arial"/>
              </a:rPr>
              <a:t>Lorsque vous développez votre algorithme, gardez à l’esprit les caractéristiques clés que nous avons évoquées précédemment : les instructions doivent être clairement définies, l’algorithme doit permettre d’atteindre votre objectif et (bien que cela ne soit pas obligatoire) il doit être efficace.</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fr-FR" sz="1100" b="1" i="0" u="none" strike="noStrike" cap="none">
                <a:solidFill>
                  <a:schemeClr val="dk2"/>
                </a:solidFill>
                <a:latin typeface="Arial"/>
                <a:ea typeface="Arial"/>
                <a:cs typeface="Arial"/>
                <a:sym typeface="Arial"/>
              </a:rPr>
              <a:t>ACTIVITÉ INTERACTIVE EN CLASSE</a:t>
            </a:r>
            <a:endParaRPr b="0">
              <a:solidFill>
                <a:schemeClr val="dk2"/>
              </a:solidFill>
            </a:endParaRPr>
          </a:p>
          <a:p>
            <a:pPr marL="158750" lvl="0" indent="0" algn="l" rtl="0">
              <a:lnSpc>
                <a:spcPct val="100000"/>
              </a:lnSpc>
              <a:spcBef>
                <a:spcPts val="0"/>
              </a:spcBef>
              <a:spcAft>
                <a:spcPts val="0"/>
              </a:spcAft>
              <a:buSzPts val="1100"/>
              <a:buNone/>
            </a:pPr>
            <a:r>
              <a:rPr lang="fr-FR" sz="1100" b="0" i="0" u="none" strike="noStrike" cap="none">
                <a:solidFill>
                  <a:schemeClr val="dk2"/>
                </a:solidFill>
                <a:latin typeface="Arial"/>
                <a:ea typeface="Arial"/>
                <a:cs typeface="Arial"/>
                <a:sym typeface="Arial"/>
              </a:rPr>
              <a:t>Donnez aux participant(e)s 25 minutes pour réaliser l’activité. En fonction du temps imparti, au cours de la présente ou de la deuxième réunion de groupe, engagez la discussion suivante.</a:t>
            </a:r>
            <a:endParaRPr b="0">
              <a:solidFill>
                <a:schemeClr val="dk2"/>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8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fr-FR" sz="1100" b="1" i="0" u="sng" strike="noStrike" cap="none" dirty="0">
                <a:solidFill>
                  <a:schemeClr val="dk2"/>
                </a:solidFill>
                <a:latin typeface="Arial"/>
                <a:ea typeface="Arial"/>
                <a:cs typeface="Arial"/>
                <a:sym typeface="Arial"/>
              </a:rPr>
              <a:t>Notes de l’intervenant(e) :</a:t>
            </a:r>
            <a:endParaRPr b="0" dirty="0">
              <a:solidFill>
                <a:schemeClr val="dk2"/>
              </a:solidFill>
            </a:endParaRPr>
          </a:p>
          <a:p>
            <a:pPr marL="158750" lvl="0" indent="0" algn="l" rtl="0">
              <a:lnSpc>
                <a:spcPct val="100000"/>
              </a:lnSpc>
              <a:spcBef>
                <a:spcPts val="0"/>
              </a:spcBef>
              <a:spcAft>
                <a:spcPts val="0"/>
              </a:spcAft>
              <a:buSzPts val="1100"/>
              <a:buNone/>
            </a:pPr>
            <a:br>
              <a:rPr lang="en-SG" b="0" dirty="0">
                <a:solidFill>
                  <a:schemeClr val="dk2"/>
                </a:solidFill>
              </a:rPr>
            </a:br>
            <a:r>
              <a:rPr lang="fr-FR" sz="1100" b="1" i="0" u="none" strike="noStrike" cap="none" dirty="0">
                <a:solidFill>
                  <a:schemeClr val="dk2"/>
                </a:solidFill>
                <a:latin typeface="Arial"/>
                <a:ea typeface="Arial"/>
                <a:cs typeface="Arial"/>
                <a:sym typeface="Arial"/>
              </a:rPr>
              <a:t>DITES À VOS ÉTUDIANT(E)S</a:t>
            </a:r>
            <a:endParaRPr b="0" dirty="0">
              <a:solidFill>
                <a:schemeClr val="dk2"/>
              </a:solidFill>
            </a:endParaRPr>
          </a:p>
          <a:p>
            <a:pPr marL="158750" lvl="0" indent="0" algn="l" rtl="0">
              <a:lnSpc>
                <a:spcPct val="100000"/>
              </a:lnSpc>
              <a:spcBef>
                <a:spcPts val="0"/>
              </a:spcBef>
              <a:spcAft>
                <a:spcPts val="0"/>
              </a:spcAft>
              <a:buSzPts val="1100"/>
              <a:buNone/>
            </a:pPr>
            <a:r>
              <a:rPr lang="fr-FR" sz="1100" b="0" i="0" u="none" strike="noStrike" cap="none" dirty="0">
                <a:solidFill>
                  <a:schemeClr val="dk2"/>
                </a:solidFill>
                <a:latin typeface="Arial"/>
                <a:ea typeface="Arial"/>
                <a:cs typeface="Arial"/>
                <a:sym typeface="Arial"/>
              </a:rPr>
              <a:t>Maintenant, j’aimerais que vous choisissiez au moins une de vos expériences les plus mémorables et que vous en discutiez en binôme. Pourquoi est-elle mémorable ? Comment ce souvenir </a:t>
            </a:r>
            <a:r>
              <a:rPr lang="fr-FR" sz="1100" b="0" i="0" u="none" strike="noStrike" cap="none" dirty="0" err="1">
                <a:solidFill>
                  <a:schemeClr val="dk2"/>
                </a:solidFill>
                <a:latin typeface="Arial"/>
                <a:ea typeface="Arial"/>
                <a:cs typeface="Arial"/>
                <a:sym typeface="Arial"/>
              </a:rPr>
              <a:t>a-t-il</a:t>
            </a:r>
            <a:r>
              <a:rPr lang="fr-FR" sz="1100" b="0" i="0" u="none" strike="noStrike" cap="none" dirty="0">
                <a:solidFill>
                  <a:schemeClr val="dk2"/>
                </a:solidFill>
                <a:latin typeface="Arial"/>
                <a:ea typeface="Arial"/>
                <a:cs typeface="Arial"/>
                <a:sym typeface="Arial"/>
              </a:rPr>
              <a:t> façonné qui vous êtes aujourd’hui ? Pensez aux « îles de la personnalité » dans la vidéo. Ce souvenir </a:t>
            </a:r>
            <a:r>
              <a:rPr lang="fr-FR" sz="1100" b="0" i="0" u="none" strike="noStrike" cap="none" dirty="0" err="1">
                <a:solidFill>
                  <a:schemeClr val="dk2"/>
                </a:solidFill>
                <a:latin typeface="Arial"/>
                <a:ea typeface="Arial"/>
                <a:cs typeface="Arial"/>
                <a:sym typeface="Arial"/>
              </a:rPr>
              <a:t>a-t-il</a:t>
            </a:r>
            <a:r>
              <a:rPr lang="fr-FR" sz="1100" b="0" i="0" u="none" strike="noStrike" cap="none" dirty="0">
                <a:solidFill>
                  <a:schemeClr val="dk2"/>
                </a:solidFill>
                <a:latin typeface="Arial"/>
                <a:ea typeface="Arial"/>
                <a:cs typeface="Arial"/>
                <a:sym typeface="Arial"/>
              </a:rPr>
              <a:t> été à l'origine d'une (ou plusieurs) de vos îles (autrement dit, </a:t>
            </a:r>
            <a:r>
              <a:rPr lang="fr-FR" sz="1100" b="0" i="0" u="none" strike="noStrike" cap="none" dirty="0" err="1">
                <a:solidFill>
                  <a:schemeClr val="dk2"/>
                </a:solidFill>
                <a:latin typeface="Arial"/>
                <a:ea typeface="Arial"/>
                <a:cs typeface="Arial"/>
                <a:sym typeface="Arial"/>
              </a:rPr>
              <a:t>a-t-il</a:t>
            </a:r>
            <a:r>
              <a:rPr lang="fr-FR" sz="1100" b="0" i="0" u="none" strike="noStrike" cap="none" dirty="0">
                <a:solidFill>
                  <a:schemeClr val="dk2"/>
                </a:solidFill>
                <a:latin typeface="Arial"/>
                <a:ea typeface="Arial"/>
                <a:cs typeface="Arial"/>
                <a:sym typeface="Arial"/>
              </a:rPr>
              <a:t> défini certains aspects de votre personnalité) ? Si oui, comment ? Vous aurez 10 minutes pour en discuter avec votre partenaire.</a:t>
            </a:r>
            <a:endParaRPr b="0" dirty="0">
              <a:solidFill>
                <a:schemeClr val="dk2"/>
              </a:solidFill>
            </a:endParaRPr>
          </a:p>
          <a:p>
            <a:pPr marL="158750" lvl="0" indent="0" algn="l" rtl="0">
              <a:lnSpc>
                <a:spcPct val="100000"/>
              </a:lnSpc>
              <a:spcBef>
                <a:spcPts val="0"/>
              </a:spcBef>
              <a:spcAft>
                <a:spcPts val="0"/>
              </a:spcAft>
              <a:buSzPts val="1100"/>
              <a:buNone/>
            </a:pPr>
            <a:br>
              <a:rPr lang="en-SG" b="0" dirty="0">
                <a:solidFill>
                  <a:schemeClr val="dk2"/>
                </a:solidFill>
              </a:rPr>
            </a:br>
            <a:r>
              <a:rPr lang="fr-FR" sz="1100" b="1" i="0" u="none" strike="noStrike" cap="none" dirty="0">
                <a:solidFill>
                  <a:schemeClr val="dk2"/>
                </a:solidFill>
                <a:latin typeface="Arial"/>
                <a:ea typeface="Arial"/>
                <a:cs typeface="Arial"/>
                <a:sym typeface="Arial"/>
              </a:rPr>
              <a:t>ACTIVITÉ INTERACTIVE EN CLASSE</a:t>
            </a:r>
            <a:endParaRPr b="0" dirty="0">
              <a:solidFill>
                <a:schemeClr val="dk2"/>
              </a:solidFill>
            </a:endParaRPr>
          </a:p>
          <a:p>
            <a:pPr marL="158750" lvl="0" indent="0" algn="l" rtl="0">
              <a:lnSpc>
                <a:spcPct val="100000"/>
              </a:lnSpc>
              <a:spcBef>
                <a:spcPts val="0"/>
              </a:spcBef>
              <a:spcAft>
                <a:spcPts val="0"/>
              </a:spcAft>
              <a:buSzPts val="1100"/>
              <a:buNone/>
            </a:pPr>
            <a:r>
              <a:rPr lang="fr-FR" sz="1100" b="0" i="0" u="none" strike="noStrike" cap="none" dirty="0">
                <a:solidFill>
                  <a:schemeClr val="dk2"/>
                </a:solidFill>
                <a:latin typeface="Arial"/>
                <a:ea typeface="Arial"/>
                <a:cs typeface="Arial"/>
                <a:sym typeface="Arial"/>
              </a:rPr>
              <a:t>Regroupez les participant(e)s en binômes. Donnez aux participant(e)s 10 minutes pour discuter de ces questions.</a:t>
            </a:r>
            <a:endParaRPr b="0" dirty="0">
              <a:solidFill>
                <a:schemeClr val="dk2"/>
              </a:solidFill>
            </a:endParaRPr>
          </a:p>
          <a:p>
            <a:pPr marL="158750" lvl="0" indent="0" algn="l" rtl="0">
              <a:lnSpc>
                <a:spcPct val="100000"/>
              </a:lnSpc>
              <a:spcBef>
                <a:spcPts val="0"/>
              </a:spcBef>
              <a:spcAft>
                <a:spcPts val="0"/>
              </a:spcAft>
              <a:buSzPts val="1100"/>
              <a:buNone/>
            </a:pPr>
            <a:br>
              <a:rPr lang="en-SG" b="0" dirty="0">
                <a:solidFill>
                  <a:schemeClr val="dk2"/>
                </a:solidFill>
              </a:rPr>
            </a:br>
            <a:r>
              <a:rPr lang="fr-FR" sz="1100" b="1" i="0" u="none" strike="noStrike" cap="none" dirty="0">
                <a:solidFill>
                  <a:schemeClr val="dk2"/>
                </a:solidFill>
                <a:latin typeface="Arial"/>
                <a:ea typeface="Arial"/>
                <a:cs typeface="Arial"/>
                <a:sym typeface="Arial"/>
              </a:rPr>
              <a:t>DEMANDEZ À VOS ÉTUDIANT(E)S</a:t>
            </a:r>
            <a:endParaRPr sz="1100" b="0" i="0" u="none" strike="noStrike" cap="none" dirty="0">
              <a:solidFill>
                <a:schemeClr val="dk2"/>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fr-FR" sz="1100" b="0" i="0" u="none" strike="noStrike" cap="none" dirty="0">
                <a:solidFill>
                  <a:schemeClr val="dk2"/>
                </a:solidFill>
                <a:latin typeface="Arial"/>
                <a:ea typeface="Arial"/>
                <a:cs typeface="Arial"/>
                <a:sym typeface="Arial"/>
              </a:rPr>
              <a:t>Quelqu’un </a:t>
            </a:r>
            <a:r>
              <a:rPr lang="fr-FR" sz="1100" b="0" i="0" u="none" strike="noStrike" cap="none" dirty="0" err="1">
                <a:solidFill>
                  <a:schemeClr val="dk2"/>
                </a:solidFill>
                <a:latin typeface="Arial"/>
                <a:ea typeface="Arial"/>
                <a:cs typeface="Arial"/>
                <a:sym typeface="Arial"/>
              </a:rPr>
              <a:t>veut-il</a:t>
            </a:r>
            <a:r>
              <a:rPr lang="fr-FR" sz="1100" b="0" i="0" u="none" strike="noStrike" cap="none" dirty="0">
                <a:solidFill>
                  <a:schemeClr val="dk2"/>
                </a:solidFill>
                <a:latin typeface="Arial"/>
                <a:ea typeface="Arial"/>
                <a:cs typeface="Arial"/>
                <a:sym typeface="Arial"/>
              </a:rPr>
              <a:t> partager une de ses expériences les plus mémorables ?</a:t>
            </a:r>
            <a:endParaRPr dirty="0"/>
          </a:p>
          <a:p>
            <a:pPr marL="457200" lvl="0" indent="-298450" algn="l" rtl="0">
              <a:lnSpc>
                <a:spcPct val="100000"/>
              </a:lnSpc>
              <a:spcBef>
                <a:spcPts val="0"/>
              </a:spcBef>
              <a:spcAft>
                <a:spcPts val="0"/>
              </a:spcAft>
              <a:buSzPts val="1100"/>
              <a:buChar char="●"/>
            </a:pPr>
            <a:r>
              <a:rPr lang="fr-FR" sz="1100" b="0" i="0" u="none" strike="noStrike" cap="none" dirty="0">
                <a:solidFill>
                  <a:schemeClr val="dk2"/>
                </a:solidFill>
                <a:latin typeface="Arial"/>
                <a:ea typeface="Arial"/>
                <a:cs typeface="Arial"/>
                <a:sym typeface="Arial"/>
              </a:rPr>
              <a:t>Après avoir réfléchi à la façon dont ces expériences ont contribué à définir votre personnalité, est-ce que certain(e)s parmi vous ont appris quelque chose de nouveau ou de surprenant sur eux (elles)-mêmes ?</a:t>
            </a:r>
            <a:endParaRPr dirty="0"/>
          </a:p>
          <a:p>
            <a:pPr marL="158750" lvl="0" indent="0" algn="l" rtl="0">
              <a:lnSpc>
                <a:spcPct val="100000"/>
              </a:lnSpc>
              <a:spcBef>
                <a:spcPts val="0"/>
              </a:spcBef>
              <a:spcAft>
                <a:spcPts val="0"/>
              </a:spcAft>
              <a:buSzPts val="1100"/>
              <a:buNone/>
            </a:pPr>
            <a:endParaRPr sz="1100" b="0" i="0" u="none" strike="noStrike" cap="none" dirty="0">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fr-FR" sz="1100" b="1" i="0" u="none" strike="noStrike" cap="none" dirty="0">
                <a:solidFill>
                  <a:schemeClr val="dk2"/>
                </a:solidFill>
                <a:latin typeface="Arial"/>
                <a:ea typeface="Arial"/>
                <a:cs typeface="Arial"/>
                <a:sym typeface="Arial"/>
              </a:rPr>
              <a:t>Créer de nouvelles expériences</a:t>
            </a:r>
            <a:endParaRPr dirty="0"/>
          </a:p>
          <a:p>
            <a:pPr marL="158750" lvl="0" indent="0" algn="l" rtl="0">
              <a:lnSpc>
                <a:spcPct val="100000"/>
              </a:lnSpc>
              <a:spcBef>
                <a:spcPts val="0"/>
              </a:spcBef>
              <a:spcAft>
                <a:spcPts val="0"/>
              </a:spcAft>
              <a:buSzPts val="1100"/>
              <a:buNone/>
            </a:pPr>
            <a:endParaRPr sz="1100" b="1" i="0" u="none" strike="noStrike" cap="none" dirty="0">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fr-FR" sz="1100" b="1" i="0" u="none" strike="noStrike" cap="none" dirty="0">
                <a:solidFill>
                  <a:schemeClr val="dk2"/>
                </a:solidFill>
                <a:latin typeface="Arial"/>
                <a:ea typeface="Arial"/>
                <a:cs typeface="Arial"/>
                <a:sym typeface="Arial"/>
              </a:rPr>
              <a:t>DITES À VOS ÉTUDIANT(E)S</a:t>
            </a:r>
            <a:endParaRPr dirty="0"/>
          </a:p>
          <a:p>
            <a:pPr marL="158750" lvl="0" indent="0" algn="l" rtl="0">
              <a:lnSpc>
                <a:spcPct val="100000"/>
              </a:lnSpc>
              <a:spcBef>
                <a:spcPts val="0"/>
              </a:spcBef>
              <a:spcAft>
                <a:spcPts val="0"/>
              </a:spcAft>
              <a:buSzPts val="1100"/>
              <a:buNone/>
            </a:pPr>
            <a:r>
              <a:rPr lang="fr-FR" sz="1100" b="0" i="0" u="none" strike="noStrike" cap="none" dirty="0">
                <a:solidFill>
                  <a:schemeClr val="dk2"/>
                </a:solidFill>
                <a:latin typeface="Arial"/>
                <a:ea typeface="Arial"/>
                <a:cs typeface="Arial"/>
                <a:sym typeface="Arial"/>
              </a:rPr>
              <a:t>Nous avons tous des souvenirs différents qui nous donnent une vision unique du monde et une manière d'interagir avec lui.</a:t>
            </a:r>
            <a:endParaRPr dirty="0"/>
          </a:p>
          <a:p>
            <a:pPr marL="158750" lvl="0" indent="0" algn="l" rtl="0">
              <a:lnSpc>
                <a:spcPct val="100000"/>
              </a:lnSpc>
              <a:spcBef>
                <a:spcPts val="0"/>
              </a:spcBef>
              <a:spcAft>
                <a:spcPts val="0"/>
              </a:spcAft>
              <a:buSzPts val="1100"/>
              <a:buNone/>
            </a:pPr>
            <a:endParaRPr sz="1100" b="0" i="0" u="none" strike="noStrike" cap="none" dirty="0">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fr-FR" sz="1100" b="0" i="0" u="none" strike="noStrike" cap="none" dirty="0">
                <a:solidFill>
                  <a:schemeClr val="dk2"/>
                </a:solidFill>
                <a:latin typeface="Arial"/>
                <a:ea typeface="Arial"/>
                <a:cs typeface="Arial"/>
                <a:sym typeface="Arial"/>
              </a:rPr>
              <a:t>Certains de ces souvenirs sont particulièrement marquants pour nous, ce sont les les souvenirs essentiels, qui contribuent à définir qui nous sommes.</a:t>
            </a:r>
            <a:endParaRPr dirty="0"/>
          </a:p>
          <a:p>
            <a:pPr marL="158750" lvl="0" indent="0" algn="l" rtl="0">
              <a:lnSpc>
                <a:spcPct val="100000"/>
              </a:lnSpc>
              <a:spcBef>
                <a:spcPts val="0"/>
              </a:spcBef>
              <a:spcAft>
                <a:spcPts val="0"/>
              </a:spcAft>
              <a:buSzPts val="1100"/>
              <a:buNone/>
            </a:pPr>
            <a:endParaRPr sz="1100" b="0" i="0" u="none" strike="noStrike" cap="none" dirty="0">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fr-FR" sz="1100" b="0" i="0" u="none" strike="noStrike" cap="none" dirty="0">
                <a:solidFill>
                  <a:schemeClr val="dk2"/>
                </a:solidFill>
                <a:latin typeface="Arial"/>
                <a:ea typeface="Arial"/>
                <a:cs typeface="Arial"/>
                <a:sym typeface="Arial"/>
              </a:rPr>
              <a:t>Si vous avez déjà terminé la 1ère partie : Comment les expériences nous rendent-elles uniques ? Vous pouvez ne pas tenir compte des exemples suivants.</a:t>
            </a:r>
            <a:endParaRPr dirty="0"/>
          </a:p>
          <a:p>
            <a:pPr marL="158750" lvl="0" indent="0" algn="l" rtl="0">
              <a:lnSpc>
                <a:spcPct val="100000"/>
              </a:lnSpc>
              <a:spcBef>
                <a:spcPts val="0"/>
              </a:spcBef>
              <a:spcAft>
                <a:spcPts val="0"/>
              </a:spcAft>
              <a:buSzPts val="1100"/>
              <a:buNone/>
            </a:pPr>
            <a:endParaRPr sz="1100" b="0" i="0" u="none" strike="noStrike" cap="none" dirty="0">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fr-FR" sz="1100" b="0" i="0" u="none" strike="noStrike" cap="none" dirty="0">
                <a:solidFill>
                  <a:schemeClr val="dk2"/>
                </a:solidFill>
                <a:latin typeface="Arial"/>
                <a:ea typeface="Arial"/>
                <a:cs typeface="Arial"/>
                <a:sym typeface="Arial"/>
              </a:rPr>
              <a:t>Par exemple, disons que vous adorez lire et écrire des poèmes : votre amour pour la poésie contribue à faire de vous ce que vous êtes ! Peut-être que l'un de vos souvenirs essentiels est celui d'un membre de votre famille qui vous lisait des poèmes lorsque vous étiez plus jeune. Ou peut-être que vous êtes passionné(e) par les voyages et que vous aimez découvrir de nouvelles régions du monde. L'un de vos souvenirs essentiels est peut-être un voyage extraordinaire que vous avez fait à l'étranger lorsque vous étiez plus jeune.</a:t>
            </a:r>
            <a:endParaRPr dirty="0"/>
          </a:p>
          <a:p>
            <a:pPr marL="158750" lvl="0" indent="0" algn="l" rtl="0">
              <a:lnSpc>
                <a:spcPct val="100000"/>
              </a:lnSpc>
              <a:spcBef>
                <a:spcPts val="0"/>
              </a:spcBef>
              <a:spcAft>
                <a:spcPts val="0"/>
              </a:spcAft>
              <a:buSzPts val="1100"/>
              <a:buNone/>
            </a:pPr>
            <a:endParaRPr sz="1100" b="0" i="0" u="none" strike="noStrike" cap="none" dirty="0">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fr-FR" sz="1100" b="0" i="0" u="none" strike="noStrike" cap="none" dirty="0">
                <a:solidFill>
                  <a:schemeClr val="dk2"/>
                </a:solidFill>
                <a:latin typeface="Arial"/>
                <a:ea typeface="Arial"/>
                <a:cs typeface="Arial"/>
                <a:sym typeface="Arial"/>
              </a:rPr>
              <a:t>Bien que nos expériences passées aient un impact sur notre identité, nous pouvons toujours en créer de nouvelles, mémorables et passionnantes, en vivant de nouvelles aventures et en établissant de nouveaux liens avec des personnes et des lieux.</a:t>
            </a:r>
            <a:endParaRPr dirty="0"/>
          </a:p>
          <a:p>
            <a:pPr marL="158750" lvl="0" indent="0" algn="l" rtl="0">
              <a:lnSpc>
                <a:spcPct val="100000"/>
              </a:lnSpc>
              <a:spcBef>
                <a:spcPts val="0"/>
              </a:spcBef>
              <a:spcAft>
                <a:spcPts val="0"/>
              </a:spcAft>
              <a:buSzPts val="1100"/>
              <a:buNone/>
            </a:pPr>
            <a:endParaRPr sz="1100" b="0" i="0" u="none" strike="noStrike" cap="none" dirty="0">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fr-FR" sz="1100" b="0" i="0" u="none" strike="noStrike" cap="none" dirty="0">
                <a:solidFill>
                  <a:schemeClr val="dk2"/>
                </a:solidFill>
                <a:latin typeface="Arial"/>
                <a:ea typeface="Arial"/>
                <a:cs typeface="Arial"/>
                <a:sym typeface="Arial"/>
              </a:rPr>
              <a:t>Souvent, en fonction des choix que nous faisons, nous avons la possibilité de nous créer de nouvelles expériences.</a:t>
            </a:r>
            <a:endParaRPr dirty="0"/>
          </a:p>
          <a:p>
            <a:pPr marL="158750" lvl="0" indent="0" algn="l" rtl="0">
              <a:lnSpc>
                <a:spcPct val="100000"/>
              </a:lnSpc>
              <a:spcBef>
                <a:spcPts val="0"/>
              </a:spcBef>
              <a:spcAft>
                <a:spcPts val="0"/>
              </a:spcAft>
              <a:buSzPts val="1100"/>
              <a:buNone/>
            </a:pPr>
            <a:endParaRPr sz="1100" b="0" i="0" u="none" strike="noStrike" cap="none" dirty="0">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fr-FR" sz="1100" b="0" i="0" u="none" strike="noStrike" cap="none" dirty="0">
                <a:solidFill>
                  <a:schemeClr val="dk2"/>
                </a:solidFill>
                <a:latin typeface="Arial"/>
                <a:ea typeface="Arial"/>
                <a:cs typeface="Arial"/>
                <a:sym typeface="Arial"/>
              </a:rPr>
              <a:t>Certains de ces choix peuvent sembler insignifiants. Mais même de petits changements dans nos décisions quotidiennes peuvent avoir un impact à long terme.</a:t>
            </a:r>
            <a:endParaRPr dirty="0"/>
          </a:p>
          <a:p>
            <a:pPr marL="158750" lvl="0" indent="0" algn="l" rtl="0">
              <a:lnSpc>
                <a:spcPct val="100000"/>
              </a:lnSpc>
              <a:spcBef>
                <a:spcPts val="0"/>
              </a:spcBef>
              <a:spcAft>
                <a:spcPts val="0"/>
              </a:spcAft>
              <a:buSzPts val="1100"/>
              <a:buNone/>
            </a:pPr>
            <a:endParaRPr sz="1100" b="0" i="0" u="none" strike="noStrike" cap="none" dirty="0">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fr-FR" sz="1100" b="0" i="0" u="none" strike="noStrike" cap="none" dirty="0">
                <a:solidFill>
                  <a:schemeClr val="dk2"/>
                </a:solidFill>
                <a:latin typeface="Arial"/>
                <a:ea typeface="Arial"/>
                <a:cs typeface="Arial"/>
                <a:sym typeface="Arial"/>
              </a:rPr>
              <a:t>Supposons que vous voulez vraiment apprendre la guitare, mais que vous n’aviez pas suffisamment de temps, à cause de vos devoirs et de vos activités extra-scolaires. En semaine, vous n’avez qu’une heure de temps libre par jour et vous passez ce temps à vous détendre en regardant la télévision. Il est très important de faire des choses pour se détendre, mais que se </a:t>
            </a:r>
            <a:r>
              <a:rPr lang="fr-FR" sz="1100" b="0" i="0" u="none" strike="noStrike" cap="none" dirty="0" err="1">
                <a:solidFill>
                  <a:schemeClr val="dk2"/>
                </a:solidFill>
                <a:latin typeface="Arial"/>
                <a:ea typeface="Arial"/>
                <a:cs typeface="Arial"/>
                <a:sym typeface="Arial"/>
              </a:rPr>
              <a:t>passerait-il</a:t>
            </a:r>
            <a:r>
              <a:rPr lang="fr-FR" sz="1100" b="0" i="0" u="none" strike="noStrike" cap="none" dirty="0">
                <a:solidFill>
                  <a:schemeClr val="dk2"/>
                </a:solidFill>
                <a:latin typeface="Arial"/>
                <a:ea typeface="Arial"/>
                <a:cs typeface="Arial"/>
                <a:sym typeface="Arial"/>
              </a:rPr>
              <a:t> si vous preniez 15 minutes sur cette heure pour jouer de la guitare chaque jour ou tous les deux jours ? Au fil du temps, cela vous permettrait de vous améliorer et de renforcer votre assurance à jouer de la guitare !</a:t>
            </a:r>
            <a:endParaRPr dirty="0"/>
          </a:p>
          <a:p>
            <a:pPr marL="158750" lvl="0" indent="0" algn="l" rtl="0">
              <a:lnSpc>
                <a:spcPct val="100000"/>
              </a:lnSpc>
              <a:spcBef>
                <a:spcPts val="0"/>
              </a:spcBef>
              <a:spcAft>
                <a:spcPts val="0"/>
              </a:spcAft>
              <a:buSzPts val="1100"/>
              <a:buNone/>
            </a:pPr>
            <a:endParaRPr sz="1100" b="0" i="0" u="none" strike="noStrike" cap="none" dirty="0">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fr-FR" sz="1100" b="1" i="0" u="none" strike="noStrike" cap="none" dirty="0">
                <a:solidFill>
                  <a:schemeClr val="dk2"/>
                </a:solidFill>
                <a:latin typeface="Arial"/>
                <a:ea typeface="Arial"/>
                <a:cs typeface="Arial"/>
                <a:sym typeface="Arial"/>
              </a:rPr>
              <a:t>NOTE À L’ENSEIGNANT(E)</a:t>
            </a:r>
            <a:endParaRPr dirty="0"/>
          </a:p>
          <a:p>
            <a:pPr marL="158750" lvl="0" indent="0" algn="l" rtl="0">
              <a:lnSpc>
                <a:spcPct val="100000"/>
              </a:lnSpc>
              <a:spcBef>
                <a:spcPts val="0"/>
              </a:spcBef>
              <a:spcAft>
                <a:spcPts val="0"/>
              </a:spcAft>
              <a:buSzPts val="1100"/>
              <a:buNone/>
            </a:pPr>
            <a:r>
              <a:rPr lang="fr-FR" sz="1100" b="0" i="0" u="none" strike="noStrike" cap="none" dirty="0">
                <a:solidFill>
                  <a:schemeClr val="dk2"/>
                </a:solidFill>
                <a:latin typeface="Arial"/>
                <a:ea typeface="Arial"/>
                <a:cs typeface="Arial"/>
                <a:sym typeface="Arial"/>
              </a:rPr>
              <a:t>L’exemple ci-dessus peut être adapté davantage pour refléter l’expérience et le contexte local de vos étudiant(e)s. Les exemples ci-dessus ont pour but de montrer comment les expériences passées influent sur notre identité, mais de nouvelles expériences peuvent également façonner qui nous sommes.</a:t>
            </a:r>
            <a:endParaRPr sz="1100" b="0" i="0" u="none" strike="noStrike" cap="none" dirty="0">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br>
              <a:rPr lang="en-SG" b="0" dirty="0">
                <a:solidFill>
                  <a:schemeClr val="dk2"/>
                </a:solidFill>
              </a:rPr>
            </a:br>
            <a:endParaRPr b="1" dirty="0">
              <a:solidFill>
                <a:schemeClr val="dk2"/>
              </a:solidFill>
              <a:latin typeface="Montserrat SemiBold"/>
              <a:ea typeface="Montserrat SemiBold"/>
              <a:cs typeface="Montserrat SemiBold"/>
              <a:sym typeface="Montserrat SemiBold"/>
            </a:endParaRPr>
          </a:p>
        </p:txBody>
      </p:sp>
      <p:sp>
        <p:nvSpPr>
          <p:cNvPr id="197" name="Google Shape;197;p84: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
        <p:cNvGrpSpPr/>
        <p:nvPr/>
      </p:nvGrpSpPr>
      <p:grpSpPr>
        <a:xfrm>
          <a:off x="0" y="0"/>
          <a:ext cx="0" cy="0"/>
          <a:chOff x="0" y="0"/>
          <a:chExt cx="0" cy="0"/>
        </a:xfrm>
      </p:grpSpPr>
      <p:sp>
        <p:nvSpPr>
          <p:cNvPr id="857" name="Google Shape;857;p169: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58" name="Google Shape;858;p1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fr-FR" sz="1100" b="1" i="0" u="sng" strike="noStrike" cap="none">
                <a:solidFill>
                  <a:schemeClr val="dk2"/>
                </a:solidFill>
                <a:latin typeface="Arial"/>
                <a:ea typeface="Arial"/>
                <a:cs typeface="Arial"/>
                <a:sym typeface="Arial"/>
              </a:rPr>
              <a:t>Notes de l’intervenant(e) :</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fr-FR" sz="1100" b="1" i="0" u="none" strike="noStrike" cap="none">
                <a:solidFill>
                  <a:schemeClr val="dk2"/>
                </a:solidFill>
                <a:latin typeface="Arial"/>
                <a:ea typeface="Arial"/>
                <a:cs typeface="Arial"/>
                <a:sym typeface="Arial"/>
              </a:rPr>
              <a:t>Discussion</a:t>
            </a:r>
            <a:endParaRPr b="0" u="none">
              <a:solidFill>
                <a:schemeClr val="dk2"/>
              </a:solidFill>
            </a:endParaRPr>
          </a:p>
          <a:p>
            <a:pPr marL="158750" lvl="0" indent="0" algn="l" rtl="0">
              <a:lnSpc>
                <a:spcPct val="100000"/>
              </a:lnSpc>
              <a:spcBef>
                <a:spcPts val="0"/>
              </a:spcBef>
              <a:spcAft>
                <a:spcPts val="0"/>
              </a:spcAft>
              <a:buSzPts val="1100"/>
              <a:buNone/>
            </a:pPr>
            <a:endParaRPr sz="1100" b="1"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fr-FR" sz="1100" b="1" i="0" u="none" strike="noStrike" cap="none">
                <a:solidFill>
                  <a:schemeClr val="dk2"/>
                </a:solidFill>
                <a:latin typeface="Arial"/>
                <a:ea typeface="Arial"/>
                <a:cs typeface="Arial"/>
                <a:sym typeface="Arial"/>
              </a:rPr>
              <a:t>ACTIVITÉ INTERACTIVE EN CLASSE</a:t>
            </a:r>
            <a:endParaRPr b="0">
              <a:solidFill>
                <a:schemeClr val="dk2"/>
              </a:solidFill>
            </a:endParaRPr>
          </a:p>
          <a:p>
            <a:pPr marL="158750" lvl="0" indent="0" algn="l" rtl="0">
              <a:lnSpc>
                <a:spcPct val="100000"/>
              </a:lnSpc>
              <a:spcBef>
                <a:spcPts val="0"/>
              </a:spcBef>
              <a:spcAft>
                <a:spcPts val="0"/>
              </a:spcAft>
              <a:buSzPts val="1100"/>
              <a:buNone/>
            </a:pPr>
            <a:r>
              <a:rPr lang="fr-FR" sz="1100" b="0" i="0" u="none" strike="noStrike" cap="none">
                <a:solidFill>
                  <a:schemeClr val="dk2"/>
                </a:solidFill>
                <a:latin typeface="Arial"/>
                <a:ea typeface="Arial"/>
                <a:cs typeface="Arial"/>
                <a:sym typeface="Arial"/>
              </a:rPr>
              <a:t>Regroupez les participant(e)s en binômes.</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fr-FR" sz="1100" b="1" i="0" u="none" strike="noStrike" cap="none">
                <a:solidFill>
                  <a:schemeClr val="dk2"/>
                </a:solidFill>
                <a:latin typeface="Arial"/>
                <a:ea typeface="Arial"/>
                <a:cs typeface="Arial"/>
                <a:sym typeface="Arial"/>
              </a:rPr>
              <a:t>DITES À VOS ÉTUDIANT(E)S</a:t>
            </a:r>
            <a:endParaRPr b="0">
              <a:solidFill>
                <a:schemeClr val="dk2"/>
              </a:solidFill>
            </a:endParaRPr>
          </a:p>
          <a:p>
            <a:pPr marL="158750" lvl="0" indent="0" algn="l" rtl="0">
              <a:lnSpc>
                <a:spcPct val="100000"/>
              </a:lnSpc>
              <a:spcBef>
                <a:spcPts val="0"/>
              </a:spcBef>
              <a:spcAft>
                <a:spcPts val="0"/>
              </a:spcAft>
              <a:buSzPts val="1100"/>
              <a:buNone/>
            </a:pPr>
            <a:r>
              <a:rPr lang="fr-FR" sz="1100" b="0" i="0" u="none" strike="noStrike" cap="none">
                <a:solidFill>
                  <a:schemeClr val="dk2"/>
                </a:solidFill>
                <a:latin typeface="Arial"/>
                <a:ea typeface="Arial"/>
                <a:cs typeface="Arial"/>
                <a:sym typeface="Arial"/>
              </a:rPr>
              <a:t>En binômes, je veux que vous partagiez votre algorithme et que vous discutiez des points suivants :</a:t>
            </a:r>
            <a:endParaRPr b="0">
              <a:solidFill>
                <a:schemeClr val="dk2"/>
              </a:solidFill>
            </a:endParaRPr>
          </a:p>
          <a:p>
            <a:pPr marL="457200" lvl="0" indent="-298450" algn="l" rtl="0">
              <a:lnSpc>
                <a:spcPct val="100000"/>
              </a:lnSpc>
              <a:spcBef>
                <a:spcPts val="0"/>
              </a:spcBef>
              <a:spcAft>
                <a:spcPts val="0"/>
              </a:spcAft>
              <a:buSzPts val="1100"/>
              <a:buChar char="●"/>
            </a:pPr>
            <a:r>
              <a:rPr lang="fr-FR" sz="1100" b="0" i="0" u="none" strike="noStrike" cap="none">
                <a:solidFill>
                  <a:schemeClr val="dk2"/>
                </a:solidFill>
                <a:latin typeface="Arial"/>
                <a:ea typeface="Arial"/>
                <a:cs typeface="Arial"/>
                <a:sym typeface="Arial"/>
              </a:rPr>
              <a:t>Pensez-vous pouvoir reproduire les étapes de l’algorithme de votre partenaire ? Si non, quelles modifications pouvez-vous suggérer ?</a:t>
            </a:r>
            <a:endParaRPr/>
          </a:p>
          <a:p>
            <a:pPr marL="457200" lvl="0" indent="-298450" algn="l" rtl="0">
              <a:lnSpc>
                <a:spcPct val="100000"/>
              </a:lnSpc>
              <a:spcBef>
                <a:spcPts val="0"/>
              </a:spcBef>
              <a:spcAft>
                <a:spcPts val="0"/>
              </a:spcAft>
              <a:buSzPts val="1100"/>
              <a:buChar char="●"/>
            </a:pPr>
            <a:r>
              <a:rPr lang="fr-FR" sz="1100" b="0" i="0" u="none" strike="noStrike" cap="none">
                <a:solidFill>
                  <a:schemeClr val="dk2"/>
                </a:solidFill>
                <a:latin typeface="Arial"/>
                <a:ea typeface="Arial"/>
                <a:cs typeface="Arial"/>
                <a:sym typeface="Arial"/>
              </a:rPr>
              <a:t>Pensez-vous qu’il existe des moyens de rendre l’algorithme de votre partenaire plus efficace ? Si oui, comment ?</a:t>
            </a:r>
            <a:endParaRPr/>
          </a:p>
          <a:p>
            <a:pPr marL="457200" lvl="0" indent="-298450" algn="l" rtl="0">
              <a:lnSpc>
                <a:spcPct val="100000"/>
              </a:lnSpc>
              <a:spcBef>
                <a:spcPts val="0"/>
              </a:spcBef>
              <a:spcAft>
                <a:spcPts val="0"/>
              </a:spcAft>
              <a:buSzPts val="1100"/>
              <a:buChar char="●"/>
            </a:pPr>
            <a:r>
              <a:rPr lang="fr-FR" sz="1100" b="0" i="0" u="none" strike="noStrike" cap="none">
                <a:solidFill>
                  <a:schemeClr val="dk2"/>
                </a:solidFill>
                <a:latin typeface="Arial"/>
                <a:ea typeface="Arial"/>
                <a:cs typeface="Arial"/>
                <a:sym typeface="Arial"/>
              </a:rPr>
              <a:t>Avez-vous appris quelque chose de nouveau ou de surprenant en créant votre propre algorithme ou en lisant celui de votre partenaire ?</a:t>
            </a:r>
            <a:endParaRPr/>
          </a:p>
          <a:p>
            <a:pPr marL="158750" lvl="0" indent="0" algn="l" rtl="0">
              <a:lnSpc>
                <a:spcPct val="100000"/>
              </a:lnSpc>
              <a:spcBef>
                <a:spcPts val="0"/>
              </a:spcBef>
              <a:spcAft>
                <a:spcPts val="0"/>
              </a:spcAft>
              <a:buSzPts val="1100"/>
              <a:buNone/>
            </a:pPr>
            <a:endParaRPr sz="1100" b="0"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fr-FR" sz="1100" b="0" i="0" u="none" strike="noStrike" cap="none">
                <a:solidFill>
                  <a:schemeClr val="dk2"/>
                </a:solidFill>
                <a:latin typeface="Arial"/>
                <a:ea typeface="Arial"/>
                <a:cs typeface="Arial"/>
                <a:sym typeface="Arial"/>
              </a:rPr>
              <a:t>Vous aurez 15 minutes pour réaliser cet exercice.</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fr-FR" sz="1100" b="1" i="0" u="none" strike="noStrike" cap="none">
                <a:solidFill>
                  <a:schemeClr val="dk2"/>
                </a:solidFill>
                <a:latin typeface="Arial"/>
                <a:ea typeface="Arial"/>
                <a:cs typeface="Arial"/>
                <a:sym typeface="Arial"/>
              </a:rPr>
              <a:t>ACTIVITÉ INTERACTIVE EN CLASSE</a:t>
            </a:r>
            <a:endParaRPr b="0">
              <a:solidFill>
                <a:schemeClr val="dk2"/>
              </a:solidFill>
            </a:endParaRPr>
          </a:p>
          <a:p>
            <a:pPr marL="158750" lvl="0" indent="0" algn="l" rtl="0">
              <a:lnSpc>
                <a:spcPct val="100000"/>
              </a:lnSpc>
              <a:spcBef>
                <a:spcPts val="0"/>
              </a:spcBef>
              <a:spcAft>
                <a:spcPts val="0"/>
              </a:spcAft>
              <a:buSzPts val="1100"/>
              <a:buNone/>
            </a:pPr>
            <a:r>
              <a:rPr lang="fr-FR" sz="1100" b="0" i="0" u="none" strike="noStrike" cap="none">
                <a:solidFill>
                  <a:schemeClr val="dk2"/>
                </a:solidFill>
                <a:latin typeface="Arial"/>
                <a:ea typeface="Arial"/>
                <a:cs typeface="Arial"/>
                <a:sym typeface="Arial"/>
              </a:rPr>
              <a:t>Donnez aux participant(e)s 15 minutes pour faire cet exercice avec leur partenaire. Ensuite, accordez 10 minutes aux binômes pour qu’ils partagent a) les moyens qu’ils ont trouvés pour rendre leur algorithme plus efficace, sur la base de leur discussion avec leur partenaire, et/ou b) une chose nouvelle ou surprenante qu’ils ont apprise en développant leur propre algorithme ou en examinant celui de leur partenaire.</a:t>
            </a:r>
            <a:endParaRPr b="0">
              <a:solidFill>
                <a:schemeClr val="dk2"/>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1"/>
        <p:cNvGrpSpPr/>
        <p:nvPr/>
      </p:nvGrpSpPr>
      <p:grpSpPr>
        <a:xfrm>
          <a:off x="0" y="0"/>
          <a:ext cx="0" cy="0"/>
          <a:chOff x="0" y="0"/>
          <a:chExt cx="0" cy="0"/>
        </a:xfrm>
      </p:grpSpPr>
      <p:sp>
        <p:nvSpPr>
          <p:cNvPr id="882" name="Google Shape;882;p17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fr-FR" sz="1100" b="1" i="0" u="sng" strike="noStrike" cap="none">
                <a:solidFill>
                  <a:schemeClr val="dk2"/>
                </a:solidFill>
                <a:latin typeface="Arial"/>
                <a:ea typeface="Arial"/>
                <a:cs typeface="Arial"/>
                <a:sym typeface="Arial"/>
              </a:rPr>
              <a:t>Notes de l’intervenant(e) :</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fr-FR" sz="1100" b="1" i="0" u="none" strike="noStrike" cap="none">
                <a:solidFill>
                  <a:schemeClr val="dk2"/>
                </a:solidFill>
                <a:latin typeface="Arial"/>
                <a:ea typeface="Arial"/>
                <a:cs typeface="Arial"/>
                <a:sym typeface="Arial"/>
              </a:rPr>
              <a:t>OBJECTIF DU COURS</a:t>
            </a:r>
            <a:endParaRPr b="0">
              <a:solidFill>
                <a:schemeClr val="dk2"/>
              </a:solidFill>
            </a:endParaRPr>
          </a:p>
          <a:p>
            <a:pPr marL="158750" lvl="0" indent="0" algn="l" rtl="0">
              <a:lnSpc>
                <a:spcPct val="100000"/>
              </a:lnSpc>
              <a:spcBef>
                <a:spcPts val="0"/>
              </a:spcBef>
              <a:spcAft>
                <a:spcPts val="0"/>
              </a:spcAft>
              <a:buSzPts val="1100"/>
              <a:buNone/>
            </a:pPr>
            <a:r>
              <a:rPr lang="fr-FR" sz="1100" b="0" i="0" u="none" strike="noStrike" cap="none">
                <a:solidFill>
                  <a:schemeClr val="dk2"/>
                </a:solidFill>
                <a:latin typeface="Arial"/>
                <a:ea typeface="Arial"/>
                <a:cs typeface="Arial"/>
                <a:sym typeface="Arial"/>
              </a:rPr>
              <a:t>Les étudiant(e)s vont être en mesure de comprendre les différentes façons dont les algorithmes contribuent à façonner le contenu qu’ils (elles) voient sur les médias sociaux et d’appliquer ces connaissances à leur(s) propre(s) fil(s) d’actualité sur les médias sociaux.</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fr-FR" b="1">
                <a:solidFill>
                  <a:schemeClr val="dk2"/>
                </a:solidFill>
              </a:rPr>
              <a:t>TEMPS ESTIMÉ</a:t>
            </a:r>
            <a:endParaRPr/>
          </a:p>
          <a:p>
            <a:pPr marL="158750" lvl="0" indent="0" algn="l" rtl="0">
              <a:lnSpc>
                <a:spcPct val="100000"/>
              </a:lnSpc>
              <a:spcBef>
                <a:spcPts val="0"/>
              </a:spcBef>
              <a:spcAft>
                <a:spcPts val="0"/>
              </a:spcAft>
              <a:buSzPts val="1100"/>
              <a:buNone/>
            </a:pPr>
            <a:r>
              <a:rPr lang="fr-FR" sz="1100" b="0" i="0" u="none" strike="noStrike" cap="none">
                <a:solidFill>
                  <a:schemeClr val="dk2"/>
                </a:solidFill>
                <a:latin typeface="Arial"/>
                <a:ea typeface="Arial"/>
                <a:cs typeface="Arial"/>
                <a:sym typeface="Arial"/>
              </a:rPr>
              <a:t>60 minutes</a:t>
            </a:r>
            <a:endParaRPr/>
          </a:p>
          <a:p>
            <a:pPr marL="158750" lvl="0" indent="0" algn="l" rtl="0">
              <a:lnSpc>
                <a:spcPct val="100000"/>
              </a:lnSpc>
              <a:spcBef>
                <a:spcPts val="0"/>
              </a:spcBef>
              <a:spcAft>
                <a:spcPts val="0"/>
              </a:spcAft>
              <a:buSzPts val="1100"/>
              <a:buNone/>
            </a:pPr>
            <a:endParaRPr sz="1100" b="0"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fr-FR" sz="1100" b="1" i="0" u="none" strike="noStrike" cap="none">
                <a:solidFill>
                  <a:schemeClr val="dk2"/>
                </a:solidFill>
                <a:latin typeface="Arial"/>
                <a:ea typeface="Arial"/>
                <a:cs typeface="Arial"/>
                <a:sym typeface="Arial"/>
              </a:rPr>
              <a:t>QUESTIONS ESSENTIELLES </a:t>
            </a:r>
            <a:endParaRPr b="0">
              <a:solidFill>
                <a:schemeClr val="dk2"/>
              </a:solidFill>
            </a:endParaRPr>
          </a:p>
          <a:p>
            <a:pPr marL="457200" lvl="0" indent="-298450" algn="l" rtl="0">
              <a:lnSpc>
                <a:spcPct val="100000"/>
              </a:lnSpc>
              <a:spcBef>
                <a:spcPts val="0"/>
              </a:spcBef>
              <a:spcAft>
                <a:spcPts val="0"/>
              </a:spcAft>
              <a:buSzPts val="1100"/>
              <a:buChar char="●"/>
            </a:pPr>
            <a:r>
              <a:rPr lang="fr-FR" sz="1100" b="0" i="0" u="none" strike="noStrike" cap="none">
                <a:solidFill>
                  <a:schemeClr val="dk2"/>
                </a:solidFill>
                <a:latin typeface="Arial"/>
                <a:ea typeface="Arial"/>
                <a:cs typeface="Arial"/>
                <a:sym typeface="Arial"/>
              </a:rPr>
              <a:t>En fonction de votre parcours et de vos centres d’intérêt, à quoi ressemblerait votre ou vos fils d’actualité idéaux sur les médias sociaux ? </a:t>
            </a:r>
            <a:endParaRPr/>
          </a:p>
          <a:p>
            <a:pPr marL="457200" lvl="0" indent="-298450" algn="l" rtl="0">
              <a:lnSpc>
                <a:spcPct val="100000"/>
              </a:lnSpc>
              <a:spcBef>
                <a:spcPts val="0"/>
              </a:spcBef>
              <a:spcAft>
                <a:spcPts val="0"/>
              </a:spcAft>
              <a:buSzPts val="1100"/>
              <a:buChar char="●"/>
            </a:pPr>
            <a:r>
              <a:rPr lang="fr-FR" sz="1100" b="0" i="0" u="none" strike="noStrike" cap="none">
                <a:solidFill>
                  <a:schemeClr val="dk2"/>
                </a:solidFill>
                <a:latin typeface="Arial"/>
                <a:ea typeface="Arial"/>
                <a:cs typeface="Arial"/>
                <a:sym typeface="Arial"/>
              </a:rPr>
              <a:t>En quoi et pourquoi cet idéal est-il similaire ou différent de ce que vous voyez actuellement ? </a:t>
            </a:r>
            <a:endParaRPr/>
          </a:p>
          <a:p>
            <a:pPr marL="158750" lvl="0" indent="0" algn="l" rtl="0">
              <a:lnSpc>
                <a:spcPct val="100000"/>
              </a:lnSpc>
              <a:spcBef>
                <a:spcPts val="0"/>
              </a:spcBef>
              <a:spcAft>
                <a:spcPts val="0"/>
              </a:spcAft>
              <a:buSzPts val="1100"/>
              <a:buNone/>
            </a:pPr>
            <a:br>
              <a:rPr lang="en-SG" b="0">
                <a:solidFill>
                  <a:schemeClr val="dk2"/>
                </a:solidFill>
              </a:rPr>
            </a:br>
            <a:r>
              <a:rPr lang="fr-FR" sz="1100" b="1" i="0" u="none" strike="noStrike" cap="none">
                <a:solidFill>
                  <a:schemeClr val="dk2"/>
                </a:solidFill>
                <a:latin typeface="Arial"/>
                <a:ea typeface="Arial"/>
                <a:cs typeface="Arial"/>
                <a:sym typeface="Arial"/>
              </a:rPr>
              <a:t>MATÉRIEL </a:t>
            </a:r>
            <a:endParaRPr b="0">
              <a:solidFill>
                <a:schemeClr val="dk2"/>
              </a:solidFill>
            </a:endParaRPr>
          </a:p>
          <a:p>
            <a:pPr marL="457200" lvl="0" indent="-298450" algn="l" rtl="0">
              <a:lnSpc>
                <a:spcPct val="100000"/>
              </a:lnSpc>
              <a:spcBef>
                <a:spcPts val="0"/>
              </a:spcBef>
              <a:spcAft>
                <a:spcPts val="0"/>
              </a:spcAft>
              <a:buSzPts val="1100"/>
              <a:buChar char="●"/>
            </a:pPr>
            <a:r>
              <a:rPr lang="fr-FR" sz="1100" b="0" i="0" u="none" strike="noStrike" cap="none">
                <a:solidFill>
                  <a:schemeClr val="dk2"/>
                </a:solidFill>
                <a:latin typeface="Arial"/>
                <a:ea typeface="Arial"/>
                <a:cs typeface="Arial"/>
                <a:sym typeface="Arial"/>
              </a:rPr>
              <a:t>Document « Voici Amira » : choisissez un document différent (parmi ceux numérotés de un à quatre) à distribuer à chaque groupe (vous répartirez les participant(e)s en quatre groupes dans cette expérience d’apprentissage). </a:t>
            </a:r>
            <a:endParaRPr/>
          </a:p>
          <a:p>
            <a:pPr marL="457200" lvl="0" indent="-298450" algn="l" rtl="0">
              <a:lnSpc>
                <a:spcPct val="100000"/>
              </a:lnSpc>
              <a:spcBef>
                <a:spcPts val="0"/>
              </a:spcBef>
              <a:spcAft>
                <a:spcPts val="0"/>
              </a:spcAft>
              <a:buSzPts val="1100"/>
              <a:buChar char="●"/>
            </a:pPr>
            <a:r>
              <a:rPr lang="fr-FR" sz="1100" b="0" i="0" u="none" strike="noStrike" cap="none">
                <a:solidFill>
                  <a:schemeClr val="dk2"/>
                </a:solidFill>
                <a:latin typeface="Arial"/>
                <a:ea typeface="Arial"/>
                <a:cs typeface="Arial"/>
                <a:sym typeface="Arial"/>
              </a:rPr>
              <a:t>Document « Les publications sur les médias sociaux » : chacun des 10 documents comporte 4 publications sur les médias sociaux à découper. Veuillez choisir six à huit documents (c’est-à-dire 24 à 32 publications) à imprimer. Remettez à chacun des quatre groupes de participant(e)s ces 24-32 publications dans une enveloppe. </a:t>
            </a:r>
            <a:endParaRPr/>
          </a:p>
          <a:p>
            <a:pPr marL="457200" lvl="0" indent="-298450" algn="l" rtl="0">
              <a:lnSpc>
                <a:spcPct val="100000"/>
              </a:lnSpc>
              <a:spcBef>
                <a:spcPts val="0"/>
              </a:spcBef>
              <a:spcAft>
                <a:spcPts val="0"/>
              </a:spcAft>
              <a:buSzPts val="1100"/>
              <a:buChar char="●"/>
            </a:pPr>
            <a:r>
              <a:rPr lang="fr-FR" sz="1100" b="0" i="0" u="none" strike="noStrike" cap="none">
                <a:solidFill>
                  <a:schemeClr val="dk2"/>
                </a:solidFill>
                <a:latin typeface="Arial"/>
                <a:ea typeface="Arial"/>
                <a:cs typeface="Arial"/>
                <a:sym typeface="Arial"/>
              </a:rPr>
              <a:t>Quatre enveloppes : placez les 24-32 publications sur les médias sociaux dans une enveloppe pour chaque groupe (quatre groupes). </a:t>
            </a:r>
            <a:endParaRPr/>
          </a:p>
          <a:p>
            <a:pPr marL="457200" lvl="0" indent="-298450" algn="l" rtl="0">
              <a:lnSpc>
                <a:spcPct val="100000"/>
              </a:lnSpc>
              <a:spcBef>
                <a:spcPts val="0"/>
              </a:spcBef>
              <a:spcAft>
                <a:spcPts val="0"/>
              </a:spcAft>
              <a:buSzPts val="1100"/>
              <a:buChar char="●"/>
            </a:pPr>
            <a:r>
              <a:rPr lang="fr-FR" sz="1100" b="0" i="0" u="none" strike="noStrike" cap="none">
                <a:solidFill>
                  <a:schemeClr val="dk2"/>
                </a:solidFill>
                <a:latin typeface="Arial"/>
                <a:ea typeface="Arial"/>
                <a:cs typeface="Arial"/>
                <a:sym typeface="Arial"/>
              </a:rPr>
              <a:t>Projecteur et écran de projection OU un document de l’ensemble des informations sur Amira par participant(e). </a:t>
            </a:r>
            <a:endParaRPr/>
          </a:p>
          <a:p>
            <a:pPr marL="457200" lvl="0" indent="-298450" algn="l" rtl="0">
              <a:lnSpc>
                <a:spcPct val="100000"/>
              </a:lnSpc>
              <a:spcBef>
                <a:spcPts val="0"/>
              </a:spcBef>
              <a:spcAft>
                <a:spcPts val="0"/>
              </a:spcAft>
              <a:buSzPts val="1100"/>
              <a:buChar char="●"/>
            </a:pPr>
            <a:r>
              <a:rPr lang="fr-FR" sz="1100" b="0" i="0" u="none" strike="noStrike" cap="none">
                <a:solidFill>
                  <a:schemeClr val="dk2"/>
                </a:solidFill>
                <a:latin typeface="Arial"/>
                <a:ea typeface="Arial"/>
                <a:cs typeface="Arial"/>
                <a:sym typeface="Arial"/>
              </a:rPr>
              <a:t>Ordinateurs ou appareils mobiles avec accès à Internet. </a:t>
            </a:r>
            <a:endParaRPr/>
          </a:p>
          <a:p>
            <a:pPr marL="158750" lvl="0" indent="0" algn="l" rtl="0">
              <a:lnSpc>
                <a:spcPct val="100000"/>
              </a:lnSpc>
              <a:spcBef>
                <a:spcPts val="0"/>
              </a:spcBef>
              <a:spcAft>
                <a:spcPts val="0"/>
              </a:spcAft>
              <a:buSzPts val="1100"/>
              <a:buNone/>
            </a:pPr>
            <a:br>
              <a:rPr lang="en-SG" b="0">
                <a:solidFill>
                  <a:schemeClr val="dk2"/>
                </a:solidFill>
              </a:rPr>
            </a:br>
            <a:r>
              <a:rPr lang="fr-FR" sz="1100" b="1" i="0" u="none" strike="noStrike" cap="none">
                <a:solidFill>
                  <a:schemeClr val="dk2"/>
                </a:solidFill>
                <a:latin typeface="Arial"/>
                <a:ea typeface="Arial"/>
                <a:cs typeface="Arial"/>
                <a:sym typeface="Arial"/>
              </a:rPr>
              <a:t>PRÉPARATION </a:t>
            </a:r>
            <a:endParaRPr b="0">
              <a:solidFill>
                <a:schemeClr val="dk2"/>
              </a:solidFill>
            </a:endParaRPr>
          </a:p>
          <a:p>
            <a:pPr marL="457200" lvl="0" indent="-298450" algn="l" rtl="0">
              <a:lnSpc>
                <a:spcPct val="100000"/>
              </a:lnSpc>
              <a:spcBef>
                <a:spcPts val="0"/>
              </a:spcBef>
              <a:spcAft>
                <a:spcPts val="0"/>
              </a:spcAft>
              <a:buSzPts val="1100"/>
              <a:buChar char="●"/>
            </a:pPr>
            <a:r>
              <a:rPr lang="fr-FR" sz="1100" b="0" i="0" u="none" strike="noStrike" cap="none">
                <a:solidFill>
                  <a:schemeClr val="dk2"/>
                </a:solidFill>
                <a:latin typeface="Arial"/>
                <a:ea typeface="Arial"/>
                <a:cs typeface="Arial"/>
                <a:sym typeface="Arial"/>
              </a:rPr>
              <a:t>Imprimez les documents à distribuer. </a:t>
            </a:r>
            <a:endParaRPr/>
          </a:p>
          <a:p>
            <a:pPr marL="457200" lvl="0" indent="-298450" algn="l" rtl="0">
              <a:lnSpc>
                <a:spcPct val="100000"/>
              </a:lnSpc>
              <a:spcBef>
                <a:spcPts val="0"/>
              </a:spcBef>
              <a:spcAft>
                <a:spcPts val="0"/>
              </a:spcAft>
              <a:buSzPts val="1100"/>
              <a:buChar char="●"/>
            </a:pPr>
            <a:r>
              <a:rPr lang="fr-FR" sz="1100" b="0" i="0" u="none" strike="noStrike" cap="none">
                <a:solidFill>
                  <a:schemeClr val="dk2"/>
                </a:solidFill>
                <a:latin typeface="Arial"/>
                <a:ea typeface="Arial"/>
                <a:cs typeface="Arial"/>
                <a:sym typeface="Arial"/>
              </a:rPr>
              <a:t>Découpez les publications sur les médias sociaux et placez-les dans des enveloppes. </a:t>
            </a:r>
            <a:endParaRPr/>
          </a:p>
          <a:p>
            <a:pPr marL="457200" lvl="0" indent="-298450" algn="l" rtl="0">
              <a:lnSpc>
                <a:spcPct val="100000"/>
              </a:lnSpc>
              <a:spcBef>
                <a:spcPts val="0"/>
              </a:spcBef>
              <a:spcAft>
                <a:spcPts val="0"/>
              </a:spcAft>
              <a:buSzPts val="1100"/>
              <a:buChar char="●"/>
            </a:pPr>
            <a:r>
              <a:rPr lang="fr-FR" sz="1100" b="0" i="0" u="none" strike="noStrike" cap="none">
                <a:solidFill>
                  <a:schemeClr val="dk2"/>
                </a:solidFill>
                <a:latin typeface="Arial"/>
                <a:ea typeface="Arial"/>
                <a:cs typeface="Arial"/>
                <a:sym typeface="Arial"/>
              </a:rPr>
              <a:t>Imprimez les images. </a:t>
            </a:r>
            <a:endParaRPr/>
          </a:p>
          <a:p>
            <a:pPr marL="457200" lvl="0" indent="-298450" algn="l" rtl="0">
              <a:lnSpc>
                <a:spcPct val="100000"/>
              </a:lnSpc>
              <a:spcBef>
                <a:spcPts val="0"/>
              </a:spcBef>
              <a:spcAft>
                <a:spcPts val="0"/>
              </a:spcAft>
              <a:buSzPts val="1100"/>
              <a:buChar char="●"/>
            </a:pPr>
            <a:r>
              <a:rPr lang="fr-FR" sz="1100" b="0" i="0" u="none" strike="noStrike" cap="none">
                <a:solidFill>
                  <a:schemeClr val="dk2"/>
                </a:solidFill>
                <a:latin typeface="Arial"/>
                <a:ea typeface="Arial"/>
                <a:cs typeface="Arial"/>
                <a:sym typeface="Arial"/>
              </a:rPr>
              <a:t>Les élèves auront besoin d’un accès à Internet pour cette leçon.</a:t>
            </a:r>
            <a:endParaRPr/>
          </a:p>
          <a:p>
            <a:pPr marL="457200" marR="0" lvl="0" indent="-298450" algn="l" rtl="0">
              <a:lnSpc>
                <a:spcPct val="100000"/>
              </a:lnSpc>
              <a:spcBef>
                <a:spcPts val="0"/>
              </a:spcBef>
              <a:spcAft>
                <a:spcPts val="0"/>
              </a:spcAft>
              <a:buClr>
                <a:srgbClr val="000000"/>
              </a:buClr>
              <a:buSzPts val="1100"/>
              <a:buFont typeface="Arial"/>
              <a:buChar char="●"/>
            </a:pPr>
            <a:r>
              <a:rPr lang="fr-FR" sz="1100" b="0" i="0" u="none" strike="noStrike" cap="none">
                <a:solidFill>
                  <a:schemeClr val="dk2"/>
                </a:solidFill>
                <a:latin typeface="Arial"/>
                <a:ea typeface="Arial"/>
                <a:cs typeface="Arial"/>
                <a:sym typeface="Arial"/>
              </a:rPr>
              <a:t>Il existe plusieurs possibilités d’adapter le contenu à l’expérience de vos élèves et au contexte local. Ces opportunités sont indiquées comme « Note à l’enseignant(e) ». Nous vous suggérons de lire la leçon à l’avance et de préparer les exemples avant le début de la leçon.</a:t>
            </a:r>
            <a:endParaRPr sz="1100" b="0"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br>
              <a:rPr lang="en-SG" b="0">
                <a:solidFill>
                  <a:schemeClr val="dk2"/>
                </a:solidFill>
              </a:rPr>
            </a:br>
            <a:r>
              <a:rPr lang="fr-FR" b="1" i="1">
                <a:solidFill>
                  <a:schemeClr val="dk2"/>
                </a:solidFill>
              </a:rPr>
              <a:t>FACULTATIF : </a:t>
            </a:r>
            <a:r>
              <a:rPr lang="fr-FR" sz="1100" b="1" i="0" u="none" strike="noStrike" cap="none">
                <a:solidFill>
                  <a:schemeClr val="dk2"/>
                </a:solidFill>
                <a:latin typeface="Arial"/>
                <a:ea typeface="Arial"/>
                <a:cs typeface="Arial"/>
                <a:sym typeface="Arial"/>
              </a:rPr>
              <a:t>COMPÉTENCE DIGCITCOMMIT D’ISTE</a:t>
            </a:r>
            <a:endParaRPr b="0">
              <a:solidFill>
                <a:schemeClr val="dk2"/>
              </a:solidFill>
            </a:endParaRPr>
          </a:p>
          <a:p>
            <a:pPr marL="457200" lvl="0" indent="-298450" algn="l" rtl="0">
              <a:lnSpc>
                <a:spcPct val="100000"/>
              </a:lnSpc>
              <a:spcBef>
                <a:spcPts val="0"/>
              </a:spcBef>
              <a:spcAft>
                <a:spcPts val="0"/>
              </a:spcAft>
              <a:buSzPts val="1100"/>
              <a:buChar char="●"/>
            </a:pPr>
            <a:r>
              <a:rPr lang="fr-FR" sz="1100" b="0" i="0" u="none" strike="noStrike" cap="none">
                <a:solidFill>
                  <a:schemeClr val="dk2"/>
                </a:solidFill>
                <a:latin typeface="Arial"/>
                <a:ea typeface="Arial"/>
                <a:cs typeface="Arial"/>
                <a:sym typeface="Arial"/>
              </a:rPr>
              <a:t>INFORMÉ : J’évalue l’exactitude, la pertinence et la validité des contenus numériques et des médias sociaux.</a:t>
            </a:r>
            <a:endParaRPr/>
          </a:p>
          <a:p>
            <a:pPr marL="457200" lvl="0" indent="-298450" algn="l" rtl="0">
              <a:lnSpc>
                <a:spcPct val="100000"/>
              </a:lnSpc>
              <a:spcBef>
                <a:spcPts val="0"/>
              </a:spcBef>
              <a:spcAft>
                <a:spcPts val="0"/>
              </a:spcAft>
              <a:buSzPts val="1100"/>
              <a:buChar char="●"/>
            </a:pPr>
            <a:r>
              <a:rPr lang="fr-FR" sz="1100" b="0" i="0" u="none" strike="noStrike" cap="none">
                <a:solidFill>
                  <a:schemeClr val="dk2"/>
                </a:solidFill>
                <a:latin typeface="Arial"/>
                <a:ea typeface="Arial"/>
                <a:cs typeface="Arial"/>
                <a:sym typeface="Arial"/>
              </a:rPr>
              <a:t>ALERTE : Je suis conscient(e) de mes actions en ligne et je sais comment être en sécurité et créer des espaces sûrs pour les autres en ligne.</a:t>
            </a:r>
            <a:endParaRPr/>
          </a:p>
        </p:txBody>
      </p:sp>
      <p:sp>
        <p:nvSpPr>
          <p:cNvPr id="883" name="Google Shape;883;p170: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0"/>
        <p:cNvGrpSpPr/>
        <p:nvPr/>
      </p:nvGrpSpPr>
      <p:grpSpPr>
        <a:xfrm>
          <a:off x="0" y="0"/>
          <a:ext cx="0" cy="0"/>
          <a:chOff x="0" y="0"/>
          <a:chExt cx="0" cy="0"/>
        </a:xfrm>
      </p:grpSpPr>
      <p:sp>
        <p:nvSpPr>
          <p:cNvPr id="901" name="Google Shape;901;p17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fr-FR" sz="1100" b="1" i="0" u="sng" strike="noStrike" cap="none">
                <a:solidFill>
                  <a:schemeClr val="dk2"/>
                </a:solidFill>
                <a:latin typeface="Arial"/>
                <a:ea typeface="Arial"/>
                <a:cs typeface="Arial"/>
                <a:sym typeface="Arial"/>
              </a:rPr>
              <a:t>Notes de l’intervenant(e) :</a:t>
            </a:r>
            <a:endParaRPr sz="1100" b="0"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endParaRPr sz="1100" b="0"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fr-FR" sz="1100" b="1" i="0" u="none" strike="noStrike" cap="none">
                <a:solidFill>
                  <a:schemeClr val="dk2"/>
                </a:solidFill>
                <a:latin typeface="Arial"/>
                <a:ea typeface="Arial"/>
                <a:cs typeface="Arial"/>
                <a:sym typeface="Arial"/>
              </a:rPr>
              <a:t>Un fil d’actualité imparfait</a:t>
            </a:r>
            <a:endParaRPr/>
          </a:p>
          <a:p>
            <a:pPr marL="158750" lvl="0" indent="0" algn="l" rtl="0">
              <a:lnSpc>
                <a:spcPct val="100000"/>
              </a:lnSpc>
              <a:spcBef>
                <a:spcPts val="0"/>
              </a:spcBef>
              <a:spcAft>
                <a:spcPts val="0"/>
              </a:spcAft>
              <a:buSzPts val="1100"/>
              <a:buNone/>
            </a:pPr>
            <a:endParaRPr sz="1100" b="1"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fr-FR" sz="1100" b="1" i="0" u="none" strike="noStrike" cap="none">
                <a:solidFill>
                  <a:schemeClr val="dk2"/>
                </a:solidFill>
                <a:latin typeface="Arial"/>
                <a:ea typeface="Arial"/>
                <a:cs typeface="Arial"/>
                <a:sym typeface="Arial"/>
              </a:rPr>
              <a:t>DITES À VOS ÉTUDIANT(E)S</a:t>
            </a:r>
            <a:endParaRPr/>
          </a:p>
          <a:p>
            <a:pPr marL="158750" lvl="0" indent="0" algn="l" rtl="0">
              <a:lnSpc>
                <a:spcPct val="100000"/>
              </a:lnSpc>
              <a:spcBef>
                <a:spcPts val="0"/>
              </a:spcBef>
              <a:spcAft>
                <a:spcPts val="0"/>
              </a:spcAft>
              <a:buSzPts val="1100"/>
              <a:buNone/>
            </a:pPr>
            <a:r>
              <a:rPr lang="fr-FR" sz="1100" b="0" i="0" u="none" strike="noStrike" cap="none">
                <a:solidFill>
                  <a:schemeClr val="dk2"/>
                </a:solidFill>
                <a:latin typeface="Arial"/>
                <a:ea typeface="Arial"/>
                <a:cs typeface="Arial"/>
                <a:sym typeface="Arial"/>
              </a:rPr>
              <a:t>Vous êtes probablement nombreux(ses) à avoir un compte sur au moins un type de plateforme de médias sociaux, qu’il s’agisse d’Instagram, de Twitter, de Facebook, de YouTube ou d’autres plateformes.</a:t>
            </a:r>
            <a:endParaRPr/>
          </a:p>
          <a:p>
            <a:pPr marL="158750" lvl="0" indent="0" algn="l" rtl="0">
              <a:lnSpc>
                <a:spcPct val="100000"/>
              </a:lnSpc>
              <a:spcBef>
                <a:spcPts val="0"/>
              </a:spcBef>
              <a:spcAft>
                <a:spcPts val="0"/>
              </a:spcAft>
              <a:buSzPts val="1100"/>
              <a:buNone/>
            </a:pPr>
            <a:endParaRPr sz="1100" b="0"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fr-FR" sz="1100" b="0" i="0" u="none" strike="noStrike" cap="none">
                <a:solidFill>
                  <a:schemeClr val="dk2"/>
                </a:solidFill>
                <a:latin typeface="Arial"/>
                <a:ea typeface="Arial"/>
                <a:cs typeface="Arial"/>
                <a:sym typeface="Arial"/>
              </a:rPr>
              <a:t>Certain(e)s d’entre vous ont peut-être aussi plusieurs comptes sur différentes plateformes pour différents usages. Vous pouvez utiliser une plateforme pour consulter les actualités, une autre pour vous connecter avec vos ami(e)s, et une autre encore pour regarder les dernières vidéos virales.</a:t>
            </a:r>
            <a:endParaRPr/>
          </a:p>
          <a:p>
            <a:pPr marL="158750" lvl="0" indent="0" algn="l" rtl="0">
              <a:lnSpc>
                <a:spcPct val="100000"/>
              </a:lnSpc>
              <a:spcBef>
                <a:spcPts val="0"/>
              </a:spcBef>
              <a:spcAft>
                <a:spcPts val="0"/>
              </a:spcAft>
              <a:buSzPts val="1100"/>
              <a:buNone/>
            </a:pPr>
            <a:endParaRPr sz="1100" b="0"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fr-FR" sz="1100" b="1" i="0" u="none" strike="noStrike" cap="none">
                <a:solidFill>
                  <a:schemeClr val="dk2"/>
                </a:solidFill>
                <a:latin typeface="Arial"/>
                <a:ea typeface="Arial"/>
                <a:cs typeface="Arial"/>
                <a:sym typeface="Arial"/>
              </a:rPr>
              <a:t>DEMANDEZ À VOS ÉTUDIANT(E)S</a:t>
            </a:r>
            <a:endParaRPr/>
          </a:p>
          <a:p>
            <a:pPr marL="457200" lvl="0" indent="-298450" algn="l" rtl="0">
              <a:lnSpc>
                <a:spcPct val="100000"/>
              </a:lnSpc>
              <a:spcBef>
                <a:spcPts val="0"/>
              </a:spcBef>
              <a:spcAft>
                <a:spcPts val="0"/>
              </a:spcAft>
              <a:buSzPts val="1100"/>
              <a:buChar char="●"/>
            </a:pPr>
            <a:r>
              <a:rPr lang="fr-FR" sz="1100" b="0" i="0" u="none" strike="noStrike" cap="none">
                <a:solidFill>
                  <a:schemeClr val="dk2"/>
                </a:solidFill>
                <a:latin typeface="Arial"/>
                <a:ea typeface="Arial"/>
                <a:cs typeface="Arial"/>
                <a:sym typeface="Arial"/>
              </a:rPr>
              <a:t>Quelle(s) plateforme(s) de médias sociaux utilisez-vous le plus souvent ?</a:t>
            </a:r>
            <a:endParaRPr/>
          </a:p>
          <a:p>
            <a:pPr marL="457200" lvl="0" indent="-298450" algn="l" rtl="0">
              <a:lnSpc>
                <a:spcPct val="100000"/>
              </a:lnSpc>
              <a:spcBef>
                <a:spcPts val="0"/>
              </a:spcBef>
              <a:spcAft>
                <a:spcPts val="0"/>
              </a:spcAft>
              <a:buSzPts val="1100"/>
              <a:buChar char="●"/>
            </a:pPr>
            <a:r>
              <a:rPr lang="fr-FR" sz="1100" b="0" i="0" u="none" strike="noStrike" cap="none">
                <a:solidFill>
                  <a:schemeClr val="dk2"/>
                </a:solidFill>
                <a:latin typeface="Arial"/>
                <a:ea typeface="Arial"/>
                <a:cs typeface="Arial"/>
                <a:sym typeface="Arial"/>
              </a:rPr>
              <a:t>Est-ce que quelqu’un a plusieurs comptes sur une même plateforme ?</a:t>
            </a:r>
            <a:endParaRPr/>
          </a:p>
          <a:p>
            <a:pPr marL="457200" lvl="0" indent="-298450" algn="l" rtl="0">
              <a:lnSpc>
                <a:spcPct val="100000"/>
              </a:lnSpc>
              <a:spcBef>
                <a:spcPts val="0"/>
              </a:spcBef>
              <a:spcAft>
                <a:spcPts val="0"/>
              </a:spcAft>
              <a:buSzPts val="1100"/>
              <a:buChar char="●"/>
            </a:pPr>
            <a:r>
              <a:rPr lang="fr-FR" sz="1100" b="0" i="0" u="none" strike="noStrike" cap="none">
                <a:solidFill>
                  <a:schemeClr val="dk2"/>
                </a:solidFill>
                <a:latin typeface="Arial"/>
                <a:ea typeface="Arial"/>
                <a:cs typeface="Arial"/>
                <a:sym typeface="Arial"/>
              </a:rPr>
              <a:t>Que voyez-vous habituellement sur votre ou vos comptes de médias sociaux ? Si vous avez plusieurs comptes sur une même plateforme, voyez-vous un contenu différent (par exemple : des photos, des vidéos, des messages écrits, des publicités) sur chaque compte ?</a:t>
            </a:r>
            <a:endParaRPr/>
          </a:p>
          <a:p>
            <a:pPr marL="457200" lvl="0" indent="-298450" algn="l" rtl="0">
              <a:lnSpc>
                <a:spcPct val="100000"/>
              </a:lnSpc>
              <a:spcBef>
                <a:spcPts val="0"/>
              </a:spcBef>
              <a:spcAft>
                <a:spcPts val="0"/>
              </a:spcAft>
              <a:buSzPts val="1100"/>
              <a:buChar char="●"/>
            </a:pPr>
            <a:r>
              <a:rPr lang="fr-FR" sz="1100" b="0" i="0" u="none" strike="noStrike" cap="none">
                <a:solidFill>
                  <a:schemeClr val="dk2"/>
                </a:solidFill>
                <a:latin typeface="Arial"/>
                <a:ea typeface="Arial"/>
                <a:cs typeface="Arial"/>
                <a:sym typeface="Arial"/>
              </a:rPr>
              <a:t>Selon vous, qu’est-ce qui détermine ce que vous voyez (en termes de contenus tels que des photos, des vidéos, des messages textuels, des publicités, etc.) ?</a:t>
            </a:r>
            <a:endParaRPr/>
          </a:p>
          <a:p>
            <a:pPr marL="158750" lvl="0" indent="0" algn="l" rtl="0">
              <a:lnSpc>
                <a:spcPct val="100000"/>
              </a:lnSpc>
              <a:spcBef>
                <a:spcPts val="0"/>
              </a:spcBef>
              <a:spcAft>
                <a:spcPts val="0"/>
              </a:spcAft>
              <a:buSzPts val="1100"/>
              <a:buNone/>
            </a:pPr>
            <a:endParaRPr sz="1100" b="0"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fr-FR" sz="1100" b="1" i="0" u="none" strike="noStrike" cap="none">
                <a:solidFill>
                  <a:schemeClr val="dk2"/>
                </a:solidFill>
                <a:latin typeface="Arial"/>
                <a:ea typeface="Arial"/>
                <a:cs typeface="Arial"/>
                <a:sym typeface="Arial"/>
              </a:rPr>
              <a:t>DITES À VOS ÉTUDIANT(E)S</a:t>
            </a:r>
            <a:endParaRPr/>
          </a:p>
          <a:p>
            <a:pPr marL="158750" lvl="0" indent="0" algn="l" rtl="0">
              <a:lnSpc>
                <a:spcPct val="100000"/>
              </a:lnSpc>
              <a:spcBef>
                <a:spcPts val="0"/>
              </a:spcBef>
              <a:spcAft>
                <a:spcPts val="0"/>
              </a:spcAft>
              <a:buSzPts val="1100"/>
              <a:buNone/>
            </a:pPr>
            <a:r>
              <a:rPr lang="fr-FR" sz="1100" b="0" i="0" u="none" strike="noStrike" cap="none">
                <a:solidFill>
                  <a:schemeClr val="dk2"/>
                </a:solidFill>
                <a:latin typeface="Arial"/>
                <a:ea typeface="Arial"/>
                <a:cs typeface="Arial"/>
                <a:sym typeface="Arial"/>
              </a:rPr>
              <a:t>Sur les médias sociaux, des algorithmes sont continuellement conçus pour décider de ce que vous voyez. Par exemple, les algorithmes peuvent décider de la proportion de contenu que vous voyez provenant de vos ami(e)s, de votre famille et de vos groupes par rapport au contenu public des entreprises, des marques et des médias.</a:t>
            </a:r>
            <a:endParaRPr/>
          </a:p>
          <a:p>
            <a:pPr marL="158750" lvl="0" indent="0" algn="l" rtl="0">
              <a:lnSpc>
                <a:spcPct val="100000"/>
              </a:lnSpc>
              <a:spcBef>
                <a:spcPts val="0"/>
              </a:spcBef>
              <a:spcAft>
                <a:spcPts val="0"/>
              </a:spcAft>
              <a:buSzPts val="1100"/>
              <a:buNone/>
            </a:pPr>
            <a:endParaRPr sz="1100" b="0"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fr-FR" sz="1100" b="0" i="0" u="none" strike="noStrike" cap="none">
                <a:solidFill>
                  <a:schemeClr val="dk2"/>
                </a:solidFill>
                <a:latin typeface="Arial"/>
                <a:ea typeface="Arial"/>
                <a:cs typeface="Arial"/>
                <a:sym typeface="Arial"/>
              </a:rPr>
              <a:t>Les algorithmes peuvent également décider du format de contenu à privilégier, comme les vidéos, les messages écrits ou les images.</a:t>
            </a:r>
            <a:endParaRPr/>
          </a:p>
          <a:p>
            <a:pPr marL="158750" lvl="0" indent="0" algn="l" rtl="0">
              <a:lnSpc>
                <a:spcPct val="100000"/>
              </a:lnSpc>
              <a:spcBef>
                <a:spcPts val="0"/>
              </a:spcBef>
              <a:spcAft>
                <a:spcPts val="0"/>
              </a:spcAft>
              <a:buSzPts val="1100"/>
              <a:buNone/>
            </a:pPr>
            <a:endParaRPr sz="1100" b="0"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fr-FR" sz="1100" b="0" i="0" u="none" strike="noStrike" cap="none">
                <a:solidFill>
                  <a:schemeClr val="dk2"/>
                </a:solidFill>
                <a:latin typeface="Arial"/>
                <a:ea typeface="Arial"/>
                <a:cs typeface="Arial"/>
                <a:sym typeface="Arial"/>
              </a:rPr>
              <a:t>La plupart des plateformes de médias sociaux gardent une trace de votre engagement dans les publications de vos ami(e)s, de votre famille et des groupes, ainsi que de votre engagement dans les publications publiques des entreprises, des marques et des médias. Les algorithmes de ces plateformes peuvent prédire ce que vous voulez voir en fonction de ces interactions.</a:t>
            </a:r>
            <a:endParaRPr/>
          </a:p>
          <a:p>
            <a:pPr marL="158750" lvl="0" indent="0" algn="l" rtl="0">
              <a:lnSpc>
                <a:spcPct val="100000"/>
              </a:lnSpc>
              <a:spcBef>
                <a:spcPts val="0"/>
              </a:spcBef>
              <a:spcAft>
                <a:spcPts val="0"/>
              </a:spcAft>
              <a:buSzPts val="1100"/>
              <a:buNone/>
            </a:pPr>
            <a:endParaRPr sz="1100" b="0"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fr-FR" sz="1100" b="0" i="0" u="none" strike="noStrike" cap="none">
                <a:solidFill>
                  <a:schemeClr val="dk2"/>
                </a:solidFill>
                <a:latin typeface="Arial"/>
                <a:ea typeface="Arial"/>
                <a:cs typeface="Arial"/>
                <a:sym typeface="Arial"/>
              </a:rPr>
              <a:t>La finalité est de vous proposer du contenu auquel vous êtes plus susceptible de participer en plaçant dans votre fil d’actualité des messages provenant de personnes et de pages identiques ou similaires à celles avec lesquelles vous avez déjà interagi.</a:t>
            </a:r>
            <a:endParaRPr/>
          </a:p>
          <a:p>
            <a:pPr marL="158750" lvl="0" indent="0" algn="l" rtl="0">
              <a:lnSpc>
                <a:spcPct val="100000"/>
              </a:lnSpc>
              <a:spcBef>
                <a:spcPts val="0"/>
              </a:spcBef>
              <a:spcAft>
                <a:spcPts val="0"/>
              </a:spcAft>
              <a:buSzPts val="1100"/>
              <a:buNone/>
            </a:pPr>
            <a:endParaRPr sz="1100" b="0"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fr-FR" sz="1100" b="1" i="0" u="none" strike="noStrike" cap="none">
                <a:solidFill>
                  <a:schemeClr val="dk2"/>
                </a:solidFill>
                <a:latin typeface="Arial"/>
                <a:ea typeface="Arial"/>
                <a:cs typeface="Arial"/>
                <a:sym typeface="Arial"/>
              </a:rPr>
              <a:t>DEMANDEZ À VOS ÉTUDIANT(E)S</a:t>
            </a:r>
            <a:endParaRPr/>
          </a:p>
          <a:p>
            <a:pPr marL="457200" lvl="0" indent="-298450" algn="l" rtl="0">
              <a:lnSpc>
                <a:spcPct val="100000"/>
              </a:lnSpc>
              <a:spcBef>
                <a:spcPts val="0"/>
              </a:spcBef>
              <a:spcAft>
                <a:spcPts val="0"/>
              </a:spcAft>
              <a:buSzPts val="1100"/>
              <a:buChar char="●"/>
            </a:pPr>
            <a:r>
              <a:rPr lang="fr-FR" sz="1100" b="0" i="0" u="none" strike="noStrike" cap="none">
                <a:solidFill>
                  <a:schemeClr val="dk2"/>
                </a:solidFill>
                <a:latin typeface="Arial"/>
                <a:ea typeface="Arial"/>
                <a:cs typeface="Arial"/>
                <a:sym typeface="Arial"/>
              </a:rPr>
              <a:t>Dans quelle mesure pensez-vous que vos fils d’actualité sur les médias sociaux représentent vos préférences et vos intérêts ?</a:t>
            </a:r>
            <a:endParaRPr/>
          </a:p>
          <a:p>
            <a:pPr marL="457200" lvl="0" indent="-298450" algn="l" rtl="0">
              <a:lnSpc>
                <a:spcPct val="100000"/>
              </a:lnSpc>
              <a:spcBef>
                <a:spcPts val="0"/>
              </a:spcBef>
              <a:spcAft>
                <a:spcPts val="0"/>
              </a:spcAft>
              <a:buSzPts val="1100"/>
              <a:buChar char="●"/>
            </a:pPr>
            <a:r>
              <a:rPr lang="fr-FR" sz="1100" b="0" i="0" u="none" strike="noStrike" cap="none">
                <a:solidFill>
                  <a:schemeClr val="dk2"/>
                </a:solidFill>
                <a:latin typeface="Arial"/>
                <a:ea typeface="Arial"/>
                <a:cs typeface="Arial"/>
                <a:sym typeface="Arial"/>
              </a:rPr>
              <a:t>Êtes-vous déjà tombé(e) sur une publication dans votre fil d’actualité qui vous a semblé non pertinente, inappropriée ou thématiquement non conforme à votre profil et à votre environnement ? Pourriez-vous partager avec le groupe la raison pour laquelle vous avez ressenti cela ? Pourquoi pensez-vous que les algorithmes vous ont montré ce contenu ?</a:t>
            </a:r>
            <a:endParaRPr/>
          </a:p>
          <a:p>
            <a:pPr marL="457200" lvl="0" indent="-298450" algn="l" rtl="0">
              <a:lnSpc>
                <a:spcPct val="100000"/>
              </a:lnSpc>
              <a:spcBef>
                <a:spcPts val="0"/>
              </a:spcBef>
              <a:spcAft>
                <a:spcPts val="0"/>
              </a:spcAft>
              <a:buSzPts val="1100"/>
              <a:buChar char="●"/>
            </a:pPr>
            <a:r>
              <a:rPr lang="fr-FR" sz="1100" b="0" i="0" u="none" strike="noStrike" cap="none">
                <a:solidFill>
                  <a:schemeClr val="dk2"/>
                </a:solidFill>
                <a:latin typeface="Arial"/>
                <a:ea typeface="Arial"/>
                <a:cs typeface="Arial"/>
                <a:sym typeface="Arial"/>
              </a:rPr>
              <a:t>Y a-t-il des exemples de publications sur les médias sociaux qui vous ont semblé positifs, opportuns ou dont le thème correspondait parfaitement à votre contexte et à vos antécédents ? Pourriez-vous partager avec le groupe la raison pour laquelle vous avez ressenti cela ?</a:t>
            </a:r>
            <a:endParaRPr/>
          </a:p>
          <a:p>
            <a:pPr marL="457200" lvl="0" indent="-298450" algn="l" rtl="0">
              <a:lnSpc>
                <a:spcPct val="100000"/>
              </a:lnSpc>
              <a:spcBef>
                <a:spcPts val="0"/>
              </a:spcBef>
              <a:spcAft>
                <a:spcPts val="0"/>
              </a:spcAft>
              <a:buSzPts val="1100"/>
              <a:buChar char="●"/>
            </a:pPr>
            <a:r>
              <a:rPr lang="fr-FR" sz="1100" b="0" i="0" u="none" strike="noStrike" cap="none">
                <a:solidFill>
                  <a:schemeClr val="dk2"/>
                </a:solidFill>
                <a:latin typeface="Arial"/>
                <a:ea typeface="Arial"/>
                <a:cs typeface="Arial"/>
                <a:sym typeface="Arial"/>
              </a:rPr>
              <a:t>Supposons qu’un algorithme fonctionne de telle sorte qu’il ne vous montre que le contenu qui vous intéresse vraiment. Quel pourrait être le risque ou le revers de la médaille ? Pensez-vous qu’un algorithme devrait être programmé de telle sorte que, parfois, il affiche un contenu qui surprend (sérendipité) ?</a:t>
            </a:r>
            <a:endParaRPr/>
          </a:p>
          <a:p>
            <a:pPr marL="457200" lvl="0" indent="-298450" algn="l" rtl="0">
              <a:lnSpc>
                <a:spcPct val="100000"/>
              </a:lnSpc>
              <a:spcBef>
                <a:spcPts val="0"/>
              </a:spcBef>
              <a:spcAft>
                <a:spcPts val="0"/>
              </a:spcAft>
              <a:buSzPts val="1100"/>
              <a:buChar char="●"/>
            </a:pPr>
            <a:r>
              <a:rPr lang="fr-FR" sz="1100" b="0" i="0" u="none" strike="noStrike" cap="none">
                <a:solidFill>
                  <a:schemeClr val="dk2"/>
                </a:solidFill>
                <a:latin typeface="Arial"/>
                <a:ea typeface="Arial"/>
                <a:cs typeface="Arial"/>
                <a:sym typeface="Arial"/>
              </a:rPr>
              <a:t>Avez-vous déjà vu dans votre fil d’actualité des messages dont le contenu (par exemple, un message traitant de politique ou d’engagement civique) semblait suspect ou destiné à vous tromper ? Si oui, à quelle fréquence ? Quelqu’un pourrait-il partager un exemple de ce type de publication ? Quelle a été votre réaction lorsque vous l’avez vu ? [Certain(e)s participant(e)s auront, par exemple, rejeté le message, l’auront signalé ou en auront parlé à un(e) ami(e) ou à un membre de leur famille].</a:t>
            </a:r>
            <a:endParaRPr/>
          </a:p>
          <a:p>
            <a:pPr marL="158750" lvl="0" indent="0" algn="l" rtl="0">
              <a:lnSpc>
                <a:spcPct val="100000"/>
              </a:lnSpc>
              <a:spcBef>
                <a:spcPts val="0"/>
              </a:spcBef>
              <a:spcAft>
                <a:spcPts val="0"/>
              </a:spcAft>
              <a:buSzPts val="1100"/>
              <a:buNone/>
            </a:pPr>
            <a:endParaRPr b="1">
              <a:solidFill>
                <a:schemeClr val="dk2"/>
              </a:solidFill>
              <a:latin typeface="Montserrat SemiBold"/>
              <a:ea typeface="Montserrat SemiBold"/>
              <a:cs typeface="Montserrat SemiBold"/>
              <a:sym typeface="Montserrat SemiBold"/>
            </a:endParaRPr>
          </a:p>
        </p:txBody>
      </p:sp>
      <p:sp>
        <p:nvSpPr>
          <p:cNvPr id="902" name="Google Shape;902;p171: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2"/>
        <p:cNvGrpSpPr/>
        <p:nvPr/>
      </p:nvGrpSpPr>
      <p:grpSpPr>
        <a:xfrm>
          <a:off x="0" y="0"/>
          <a:ext cx="0" cy="0"/>
          <a:chOff x="0" y="0"/>
          <a:chExt cx="0" cy="0"/>
        </a:xfrm>
      </p:grpSpPr>
      <p:sp>
        <p:nvSpPr>
          <p:cNvPr id="913" name="Google Shape;913;p17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fr-FR" sz="1100" b="1" i="0" u="sng" strike="noStrike" cap="none">
                <a:solidFill>
                  <a:schemeClr val="dk2"/>
                </a:solidFill>
                <a:latin typeface="Arial"/>
                <a:ea typeface="Arial"/>
                <a:cs typeface="Arial"/>
                <a:sym typeface="Arial"/>
              </a:rPr>
              <a:t>Notes de l’intervenant(e) :</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fr-FR" sz="1100" b="1" i="0" u="none" strike="noStrike" cap="none">
                <a:solidFill>
                  <a:schemeClr val="dk2"/>
                </a:solidFill>
                <a:latin typeface="Arial"/>
                <a:ea typeface="Arial"/>
                <a:cs typeface="Arial"/>
                <a:sym typeface="Arial"/>
              </a:rPr>
              <a:t>DITES À VOS ÉTUDIANT(E)S</a:t>
            </a:r>
            <a:endParaRPr b="0">
              <a:solidFill>
                <a:schemeClr val="dk2"/>
              </a:solidFill>
            </a:endParaRPr>
          </a:p>
          <a:p>
            <a:pPr marL="158750" lvl="0" indent="0" algn="l" rtl="0">
              <a:lnSpc>
                <a:spcPct val="100000"/>
              </a:lnSpc>
              <a:spcBef>
                <a:spcPts val="0"/>
              </a:spcBef>
              <a:spcAft>
                <a:spcPts val="0"/>
              </a:spcAft>
              <a:buSzPts val="1100"/>
              <a:buNone/>
            </a:pPr>
            <a:r>
              <a:rPr lang="fr-FR" sz="1100" b="0" i="0" u="none" strike="noStrike" cap="none">
                <a:solidFill>
                  <a:schemeClr val="dk2"/>
                </a:solidFill>
                <a:latin typeface="Arial"/>
                <a:ea typeface="Arial"/>
                <a:cs typeface="Arial"/>
                <a:sym typeface="Arial"/>
              </a:rPr>
              <a:t>Pour nous permettre de mieux comprendre comment les algorithmes façonnent les fils des médias sociaux, participons à une activité de groupe !</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fr-FR" sz="1100" b="1" i="0" u="none" strike="noStrike" cap="none">
                <a:solidFill>
                  <a:schemeClr val="dk2"/>
                </a:solidFill>
                <a:latin typeface="Arial"/>
                <a:ea typeface="Arial"/>
                <a:cs typeface="Arial"/>
                <a:sym typeface="Arial"/>
              </a:rPr>
              <a:t>ACTIVITÉ INTERACTIVE EN CLASSE</a:t>
            </a:r>
            <a:endParaRPr b="0">
              <a:solidFill>
                <a:schemeClr val="dk2"/>
              </a:solidFill>
            </a:endParaRPr>
          </a:p>
          <a:p>
            <a:pPr marL="158750" lvl="0" indent="0" algn="l" rtl="0">
              <a:lnSpc>
                <a:spcPct val="100000"/>
              </a:lnSpc>
              <a:spcBef>
                <a:spcPts val="0"/>
              </a:spcBef>
              <a:spcAft>
                <a:spcPts val="0"/>
              </a:spcAft>
              <a:buSzPts val="1100"/>
              <a:buNone/>
            </a:pPr>
            <a:r>
              <a:rPr lang="fr-FR" sz="1100" b="0" i="0" u="none" strike="noStrike" cap="none">
                <a:solidFill>
                  <a:schemeClr val="dk2"/>
                </a:solidFill>
                <a:latin typeface="Arial"/>
                <a:ea typeface="Arial"/>
                <a:cs typeface="Arial"/>
                <a:sym typeface="Arial"/>
              </a:rPr>
              <a:t>Divisez les participant(e)s en quatre groupes et donnez à chaque groupe l’un des quatre documents « Voici Amira » et les 24-32 publications sur les médias sociaux dans une enveloppe. Il devrait y avoir quatre enveloppes : une pour chaque groupe.</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fr-FR" sz="1100" b="1" i="0" u="none" strike="noStrike" cap="none">
                <a:solidFill>
                  <a:schemeClr val="dk2"/>
                </a:solidFill>
                <a:latin typeface="Arial"/>
                <a:ea typeface="Arial"/>
                <a:cs typeface="Arial"/>
                <a:sym typeface="Arial"/>
              </a:rPr>
              <a:t>DITES À VOS ÉTUDIANT(E)S</a:t>
            </a:r>
            <a:endParaRPr b="0">
              <a:solidFill>
                <a:schemeClr val="dk2"/>
              </a:solidFill>
            </a:endParaRPr>
          </a:p>
          <a:p>
            <a:pPr marL="158750" lvl="0" indent="0" algn="l" rtl="0">
              <a:lnSpc>
                <a:spcPct val="100000"/>
              </a:lnSpc>
              <a:spcBef>
                <a:spcPts val="0"/>
              </a:spcBef>
              <a:spcAft>
                <a:spcPts val="0"/>
              </a:spcAft>
              <a:buSzPts val="1100"/>
              <a:buNone/>
            </a:pPr>
            <a:r>
              <a:rPr lang="fr-FR" sz="1100" b="0" i="0" u="none" strike="noStrike" cap="none">
                <a:solidFill>
                  <a:schemeClr val="dk2"/>
                </a:solidFill>
                <a:latin typeface="Arial"/>
                <a:ea typeface="Arial"/>
                <a:cs typeface="Arial"/>
                <a:sym typeface="Arial"/>
              </a:rPr>
              <a:t>Dans vos groupes, regardez d’abord la série de publications et les informations sur Amira fournies sur votre document. Ensuite, sélectionnez jusqu’à 18 messages et classez-les dans un ordre qui, selon vous, permettra de créer un fil pertinent pour Amira. Réfléchissez au type de contenu qui plairait le plus à Amira (par exemple : le temps passé à regarder, aimer, cliquer, partager ou re-partager).</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fr-FR" sz="1100" b="1" i="0" u="none" strike="noStrike" cap="none">
                <a:solidFill>
                  <a:schemeClr val="dk2"/>
                </a:solidFill>
                <a:latin typeface="Arial"/>
                <a:ea typeface="Arial"/>
                <a:cs typeface="Arial"/>
                <a:sym typeface="Arial"/>
              </a:rPr>
              <a:t>ACTIVITÉ INTERACTIVE EN CLASSE</a:t>
            </a:r>
            <a:endParaRPr b="0">
              <a:solidFill>
                <a:schemeClr val="dk2"/>
              </a:solidFill>
            </a:endParaRPr>
          </a:p>
          <a:p>
            <a:pPr marL="158750" lvl="0" indent="0" algn="l" rtl="0">
              <a:lnSpc>
                <a:spcPct val="100000"/>
              </a:lnSpc>
              <a:spcBef>
                <a:spcPts val="0"/>
              </a:spcBef>
              <a:spcAft>
                <a:spcPts val="0"/>
              </a:spcAft>
              <a:buSzPts val="1100"/>
              <a:buNone/>
            </a:pPr>
            <a:r>
              <a:rPr lang="fr-FR" sz="1100" b="0" i="0" u="none" strike="noStrike" cap="none">
                <a:solidFill>
                  <a:schemeClr val="dk2"/>
                </a:solidFill>
                <a:latin typeface="Arial"/>
                <a:ea typeface="Arial"/>
                <a:cs typeface="Arial"/>
                <a:sym typeface="Arial"/>
              </a:rPr>
              <a:t>Donnez aux participant(e)s 15 minutes pour faire cet exercice de groupe.</a:t>
            </a:r>
            <a:endParaRPr/>
          </a:p>
          <a:p>
            <a:pPr marL="158750" lvl="0" indent="0" algn="l" rtl="0">
              <a:lnSpc>
                <a:spcPct val="100000"/>
              </a:lnSpc>
              <a:spcBef>
                <a:spcPts val="0"/>
              </a:spcBef>
              <a:spcAft>
                <a:spcPts val="0"/>
              </a:spcAft>
              <a:buSzPts val="1100"/>
              <a:buNone/>
            </a:pPr>
            <a:endParaRPr sz="1100" b="0"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fr-FR" sz="1100" b="1" i="0" u="none" strike="noStrike" cap="none">
                <a:solidFill>
                  <a:schemeClr val="dk2"/>
                </a:solidFill>
                <a:latin typeface="Arial"/>
                <a:ea typeface="Arial"/>
                <a:cs typeface="Arial"/>
                <a:sym typeface="Arial"/>
              </a:rPr>
              <a:t>NOTE À L’ENSEIGNANT(E)</a:t>
            </a:r>
            <a:endParaRPr/>
          </a:p>
          <a:p>
            <a:pPr marL="158750" lvl="0" indent="0" algn="l" rtl="0">
              <a:lnSpc>
                <a:spcPct val="100000"/>
              </a:lnSpc>
              <a:spcBef>
                <a:spcPts val="0"/>
              </a:spcBef>
              <a:spcAft>
                <a:spcPts val="0"/>
              </a:spcAft>
              <a:buSzPts val="1100"/>
              <a:buNone/>
            </a:pPr>
            <a:r>
              <a:rPr lang="fr-FR" sz="1100" b="0" i="0" u="none" strike="noStrike" cap="none">
                <a:solidFill>
                  <a:schemeClr val="dk2"/>
                </a:solidFill>
                <a:latin typeface="Arial"/>
                <a:ea typeface="Arial"/>
                <a:cs typeface="Arial"/>
                <a:sym typeface="Arial"/>
              </a:rPr>
              <a:t>L’exemple ci-dessus peut être adapté davantage pour refléter l’expérience et le contexte local de vos étudiant(e)s. </a:t>
            </a:r>
            <a:r>
              <a:rPr lang="fr-FR" sz="1100" b="0" i="0" u="none" strike="noStrike" cap="none">
                <a:solidFill>
                  <a:srgbClr val="000000"/>
                </a:solidFill>
                <a:latin typeface="Arial"/>
                <a:ea typeface="Arial"/>
                <a:cs typeface="Arial"/>
                <a:sym typeface="Arial"/>
              </a:rPr>
              <a:t>Ces documents ont pour but de montrer aux étudiant(e)s comment des informations telles que les goûts et les aversions d’une personne peuvent aider les algorithmes à adapter leur contenu social aux préférences de celle-ci.</a:t>
            </a:r>
            <a:endParaRPr sz="1100" b="0" i="0" u="none" strike="noStrike" cap="none">
              <a:solidFill>
                <a:schemeClr val="dk2"/>
              </a:solidFill>
              <a:latin typeface="Arial"/>
              <a:ea typeface="Arial"/>
              <a:cs typeface="Arial"/>
              <a:sym typeface="Arial"/>
            </a:endParaRPr>
          </a:p>
        </p:txBody>
      </p:sp>
      <p:sp>
        <p:nvSpPr>
          <p:cNvPr id="914" name="Google Shape;914;p172: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6"/>
        <p:cNvGrpSpPr/>
        <p:nvPr/>
      </p:nvGrpSpPr>
      <p:grpSpPr>
        <a:xfrm>
          <a:off x="0" y="0"/>
          <a:ext cx="0" cy="0"/>
          <a:chOff x="0" y="0"/>
          <a:chExt cx="0" cy="0"/>
        </a:xfrm>
      </p:grpSpPr>
      <p:sp>
        <p:nvSpPr>
          <p:cNvPr id="927" name="Google Shape;927;p17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fr-FR" sz="1100" b="1" i="0" u="sng" strike="noStrike" cap="none">
                <a:solidFill>
                  <a:schemeClr val="dk2"/>
                </a:solidFill>
                <a:latin typeface="Arial"/>
                <a:ea typeface="Arial"/>
                <a:cs typeface="Arial"/>
                <a:sym typeface="Arial"/>
              </a:rPr>
              <a:t>Notes de l’intervenant(e) :</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fr-FR" sz="1100" b="1" i="0" u="none" strike="noStrike" cap="none">
                <a:solidFill>
                  <a:schemeClr val="dk2"/>
                </a:solidFill>
                <a:latin typeface="Arial"/>
                <a:ea typeface="Arial"/>
                <a:cs typeface="Arial"/>
                <a:sym typeface="Arial"/>
              </a:rPr>
              <a:t>ACTIVITÉ INTERACTIVE EN CLASSE</a:t>
            </a:r>
            <a:endParaRPr b="0">
              <a:solidFill>
                <a:schemeClr val="dk2"/>
              </a:solidFill>
            </a:endParaRPr>
          </a:p>
          <a:p>
            <a:pPr marL="158750" lvl="0" indent="0" algn="l" rtl="0">
              <a:lnSpc>
                <a:spcPct val="100000"/>
              </a:lnSpc>
              <a:spcBef>
                <a:spcPts val="0"/>
              </a:spcBef>
              <a:spcAft>
                <a:spcPts val="0"/>
              </a:spcAft>
              <a:buSzPts val="1100"/>
              <a:buNone/>
            </a:pPr>
            <a:r>
              <a:rPr lang="fr-FR" sz="1100" b="0" i="0" u="none" strike="noStrike" cap="none">
                <a:solidFill>
                  <a:schemeClr val="dk2"/>
                </a:solidFill>
                <a:latin typeface="Arial"/>
                <a:ea typeface="Arial"/>
                <a:cs typeface="Arial"/>
                <a:sym typeface="Arial"/>
              </a:rPr>
              <a:t>Faites revenir tous les participant(e)s, en les faisant asseoir dans leur groupe. Demandez à chaque groupe de désigner une personne qui va présenter le fil qu’ils ont créé. Demandez à chaque groupe d’expliquer brièvement 1) les informations qu’ils ont reçues sur Amira, 2) les messages qu’ils ont sélectionnés et pourquoi, et 3) le contenu sur lequel ils se sont concentrés pour créer le fil d’actualité d’après les différentes informations sur Amira fournies dans leur document.</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fr-FR" sz="1100" b="1" i="0" u="none" strike="noStrike" cap="none">
                <a:solidFill>
                  <a:schemeClr val="dk2"/>
                </a:solidFill>
                <a:latin typeface="Arial"/>
                <a:ea typeface="Arial"/>
                <a:cs typeface="Arial"/>
                <a:sym typeface="Arial"/>
              </a:rPr>
              <a:t>DEMANDEZ À VOS ÉTUDIANT(E)S</a:t>
            </a:r>
            <a:endParaRPr b="0">
              <a:solidFill>
                <a:schemeClr val="dk2"/>
              </a:solidFill>
            </a:endParaRPr>
          </a:p>
          <a:p>
            <a:pPr marL="457200" lvl="0" indent="-298450" algn="l" rtl="0">
              <a:lnSpc>
                <a:spcPct val="100000"/>
              </a:lnSpc>
              <a:spcBef>
                <a:spcPts val="0"/>
              </a:spcBef>
              <a:spcAft>
                <a:spcPts val="0"/>
              </a:spcAft>
              <a:buSzPts val="1100"/>
              <a:buChar char="●"/>
            </a:pPr>
            <a:r>
              <a:rPr lang="fr-FR" sz="1100" b="0" i="0" u="none" strike="noStrike" cap="none">
                <a:solidFill>
                  <a:schemeClr val="dk2"/>
                </a:solidFill>
                <a:latin typeface="Arial"/>
                <a:ea typeface="Arial"/>
                <a:cs typeface="Arial"/>
                <a:sym typeface="Arial"/>
              </a:rPr>
              <a:t>Y a-t-il des informations sur Amira qui vous ont été particulièrement utiles pour créer le fil ?</a:t>
            </a:r>
            <a:endParaRPr/>
          </a:p>
          <a:p>
            <a:pPr marL="457200" lvl="0" indent="-298450" algn="l" rtl="0">
              <a:lnSpc>
                <a:spcPct val="100000"/>
              </a:lnSpc>
              <a:spcBef>
                <a:spcPts val="0"/>
              </a:spcBef>
              <a:spcAft>
                <a:spcPts val="0"/>
              </a:spcAft>
              <a:buSzPts val="1100"/>
              <a:buChar char="●"/>
            </a:pPr>
            <a:r>
              <a:rPr lang="fr-FR" sz="1100" b="0" i="0" u="none" strike="noStrike" cap="none">
                <a:solidFill>
                  <a:schemeClr val="dk2"/>
                </a:solidFill>
                <a:latin typeface="Arial"/>
                <a:ea typeface="Arial"/>
                <a:cs typeface="Arial"/>
                <a:sym typeface="Arial"/>
              </a:rPr>
              <a:t>Y a-t-il des informations sur Amira qui vous semblent moins utiles ?</a:t>
            </a:r>
            <a:endParaRPr/>
          </a:p>
          <a:p>
            <a:pPr marL="457200" lvl="0" indent="-298450" algn="l" rtl="0">
              <a:lnSpc>
                <a:spcPct val="100000"/>
              </a:lnSpc>
              <a:spcBef>
                <a:spcPts val="0"/>
              </a:spcBef>
              <a:spcAft>
                <a:spcPts val="0"/>
              </a:spcAft>
              <a:buSzPts val="1100"/>
              <a:buChar char="●"/>
            </a:pPr>
            <a:r>
              <a:rPr lang="fr-FR" sz="1100" b="0" i="0" u="none" strike="noStrike" cap="none">
                <a:solidFill>
                  <a:schemeClr val="dk2"/>
                </a:solidFill>
                <a:latin typeface="Arial"/>
                <a:ea typeface="Arial"/>
                <a:cs typeface="Arial"/>
                <a:sym typeface="Arial"/>
              </a:rPr>
              <a:t>Quels éléments d’information sur Amira avez-vous privilégiés par rapport aux autres ?</a:t>
            </a:r>
            <a:endParaRPr/>
          </a:p>
          <a:p>
            <a:pPr marL="457200" lvl="0" indent="-298450" algn="l" rtl="0">
              <a:lnSpc>
                <a:spcPct val="100000"/>
              </a:lnSpc>
              <a:spcBef>
                <a:spcPts val="0"/>
              </a:spcBef>
              <a:spcAft>
                <a:spcPts val="0"/>
              </a:spcAft>
              <a:buSzPts val="1100"/>
              <a:buChar char="●"/>
            </a:pPr>
            <a:r>
              <a:rPr lang="fr-FR" sz="1100" b="0" i="0" u="none" strike="noStrike" cap="none">
                <a:solidFill>
                  <a:schemeClr val="dk2"/>
                </a:solidFill>
                <a:latin typeface="Arial"/>
                <a:ea typeface="Arial"/>
                <a:cs typeface="Arial"/>
                <a:sym typeface="Arial"/>
              </a:rPr>
              <a:t>Quelles informations sur Amira auriez-vous voulu avoir pour que l’algorithme produise un fil encore plus pertinent pour Amira ? Pourquoi vouliez-vous cette information ? </a:t>
            </a:r>
            <a:endParaRPr/>
          </a:p>
          <a:p>
            <a:pPr marL="158750" lvl="0" indent="0" algn="l" rtl="0">
              <a:lnSpc>
                <a:spcPct val="100000"/>
              </a:lnSpc>
              <a:spcBef>
                <a:spcPts val="0"/>
              </a:spcBef>
              <a:spcAft>
                <a:spcPts val="0"/>
              </a:spcAft>
              <a:buSzPts val="1100"/>
              <a:buNone/>
            </a:pPr>
            <a:br>
              <a:rPr lang="en-SG" b="0">
                <a:solidFill>
                  <a:schemeClr val="dk2"/>
                </a:solidFill>
              </a:rPr>
            </a:br>
            <a:r>
              <a:rPr lang="fr-FR" sz="1100" b="1" i="0" u="none" strike="noStrike" cap="none">
                <a:solidFill>
                  <a:schemeClr val="dk2"/>
                </a:solidFill>
                <a:latin typeface="Arial"/>
                <a:ea typeface="Arial"/>
                <a:cs typeface="Arial"/>
                <a:sym typeface="Arial"/>
              </a:rPr>
              <a:t>Une image plus complète</a:t>
            </a:r>
            <a:endParaRPr/>
          </a:p>
          <a:p>
            <a:pPr marL="158750" lvl="0" indent="0" algn="l" rtl="0">
              <a:lnSpc>
                <a:spcPct val="100000"/>
              </a:lnSpc>
              <a:spcBef>
                <a:spcPts val="0"/>
              </a:spcBef>
              <a:spcAft>
                <a:spcPts val="0"/>
              </a:spcAft>
              <a:buSzPts val="1100"/>
              <a:buNone/>
            </a:pPr>
            <a:endParaRPr b="1">
              <a:solidFill>
                <a:schemeClr val="dk2"/>
              </a:solidFill>
            </a:endParaRPr>
          </a:p>
          <a:p>
            <a:pPr marL="158750" lvl="0" indent="0" algn="l" rtl="0">
              <a:lnSpc>
                <a:spcPct val="100000"/>
              </a:lnSpc>
              <a:spcBef>
                <a:spcPts val="0"/>
              </a:spcBef>
              <a:spcAft>
                <a:spcPts val="0"/>
              </a:spcAft>
              <a:buSzPts val="1100"/>
              <a:buNone/>
            </a:pPr>
            <a:r>
              <a:rPr lang="fr-FR" sz="1100" b="1" i="0" u="none" strike="noStrike" cap="none">
                <a:solidFill>
                  <a:schemeClr val="dk2"/>
                </a:solidFill>
                <a:latin typeface="Arial"/>
                <a:ea typeface="Arial"/>
                <a:cs typeface="Arial"/>
                <a:sym typeface="Arial"/>
              </a:rPr>
              <a:t>DITES À VOS ÉTUDIANT(E)S</a:t>
            </a:r>
            <a:endParaRPr b="0">
              <a:solidFill>
                <a:schemeClr val="dk2"/>
              </a:solidFill>
            </a:endParaRPr>
          </a:p>
          <a:p>
            <a:pPr marL="158750" lvl="0" indent="0" algn="l" rtl="0">
              <a:lnSpc>
                <a:spcPct val="100000"/>
              </a:lnSpc>
              <a:spcBef>
                <a:spcPts val="0"/>
              </a:spcBef>
              <a:spcAft>
                <a:spcPts val="0"/>
              </a:spcAft>
              <a:buSzPts val="1100"/>
              <a:buNone/>
            </a:pPr>
            <a:r>
              <a:rPr lang="fr-FR" sz="1100" b="0" i="0" u="none" strike="noStrike" cap="none">
                <a:solidFill>
                  <a:schemeClr val="dk2"/>
                </a:solidFill>
                <a:latin typeface="Arial"/>
                <a:ea typeface="Arial"/>
                <a:cs typeface="Arial"/>
                <a:sym typeface="Arial"/>
              </a:rPr>
              <a:t>Chaque groupe a reçu des informations sur Amira. Rassemblons maintenant toutes les informations sur Amira et réfléchissons à la manière dont cela pourrait faire évoluer notre conception de ce que seraient le fil idéal et l’algorithme sous-jacent pour Amira (le cas échéant).</a:t>
            </a:r>
            <a:endParaRPr/>
          </a:p>
          <a:p>
            <a:pPr marL="158750" lvl="0" indent="0" algn="l" rtl="0">
              <a:lnSpc>
                <a:spcPct val="100000"/>
              </a:lnSpc>
              <a:spcBef>
                <a:spcPts val="0"/>
              </a:spcBef>
              <a:spcAft>
                <a:spcPts val="0"/>
              </a:spcAft>
              <a:buSzPts val="1100"/>
              <a:buNone/>
            </a:pPr>
            <a:endParaRPr b="0">
              <a:solidFill>
                <a:schemeClr val="dk2"/>
              </a:solidFill>
            </a:endParaRPr>
          </a:p>
          <a:p>
            <a:pPr marL="158750" lvl="0" indent="0" algn="l" rtl="0">
              <a:lnSpc>
                <a:spcPct val="100000"/>
              </a:lnSpc>
              <a:spcBef>
                <a:spcPts val="0"/>
              </a:spcBef>
              <a:spcAft>
                <a:spcPts val="0"/>
              </a:spcAft>
              <a:buSzPts val="1100"/>
              <a:buNone/>
            </a:pPr>
            <a:r>
              <a:rPr lang="fr-FR" sz="1100" b="0" i="0" u="none" strike="noStrike" cap="none">
                <a:solidFill>
                  <a:schemeClr val="dk2"/>
                </a:solidFill>
                <a:latin typeface="Arial"/>
                <a:ea typeface="Arial"/>
                <a:cs typeface="Arial"/>
                <a:sym typeface="Arial"/>
              </a:rPr>
              <a:t>Montrez la série complète d’informations sur Amira (« Voici Amira - Une image plus complète : exemplaire de l’enseignant(e) ») sur un écran de projection ou imprimez et partagez-en une copie avec chaque participant(e).</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fr-FR" sz="1100" b="1" i="0" u="none" strike="noStrike" cap="none">
                <a:solidFill>
                  <a:schemeClr val="dk2"/>
                </a:solidFill>
                <a:latin typeface="Arial"/>
                <a:ea typeface="Arial"/>
                <a:cs typeface="Arial"/>
                <a:sym typeface="Arial"/>
              </a:rPr>
              <a:t>DEMANDEZ À VOS ÉTUDIANT(E)S</a:t>
            </a:r>
            <a:endParaRPr b="0">
              <a:solidFill>
                <a:schemeClr val="dk2"/>
              </a:solidFill>
            </a:endParaRPr>
          </a:p>
          <a:p>
            <a:pPr marL="457200" lvl="0" indent="-298450" algn="l" rtl="0">
              <a:lnSpc>
                <a:spcPct val="100000"/>
              </a:lnSpc>
              <a:spcBef>
                <a:spcPts val="0"/>
              </a:spcBef>
              <a:spcAft>
                <a:spcPts val="0"/>
              </a:spcAft>
              <a:buSzPts val="1100"/>
              <a:buChar char="●"/>
            </a:pPr>
            <a:r>
              <a:rPr lang="fr-FR" sz="1100" b="0" i="0" u="none" strike="noStrike" cap="none">
                <a:solidFill>
                  <a:schemeClr val="dk2"/>
                </a:solidFill>
                <a:latin typeface="Arial"/>
                <a:ea typeface="Arial"/>
                <a:cs typeface="Arial"/>
                <a:sym typeface="Arial"/>
              </a:rPr>
              <a:t>D’après toutes les informations que vous possédez maintenant sur Amira, quels sont, parmi les fils existants et les algorithmes sous-jacents (créés par les quatre groupes), ceux que Amira trouverait les plus intéressants ? Pour quelle raison ?</a:t>
            </a:r>
            <a:endParaRPr/>
          </a:p>
          <a:p>
            <a:pPr marL="457200" lvl="0" indent="-298450" algn="l" rtl="0">
              <a:lnSpc>
                <a:spcPct val="100000"/>
              </a:lnSpc>
              <a:spcBef>
                <a:spcPts val="0"/>
              </a:spcBef>
              <a:spcAft>
                <a:spcPts val="0"/>
              </a:spcAft>
              <a:buSzPts val="1100"/>
              <a:buChar char="●"/>
            </a:pPr>
            <a:r>
              <a:rPr lang="fr-FR" sz="1100" b="0" i="0" u="none" strike="noStrike" cap="none">
                <a:solidFill>
                  <a:schemeClr val="dk2"/>
                </a:solidFill>
                <a:latin typeface="Arial"/>
                <a:ea typeface="Arial"/>
                <a:cs typeface="Arial"/>
                <a:sym typeface="Arial"/>
              </a:rPr>
              <a:t>En ayant connaissance de toutes les informations, conserveriez-vous l’un des fils existants (créés par les quatre groupes) et les algorithmes sous-jacents, ou créeriez-vous un nouveau fil ?</a:t>
            </a:r>
            <a:endParaRPr/>
          </a:p>
          <a:p>
            <a:pPr marL="457200" lvl="0" indent="-228600" algn="l" rtl="0">
              <a:lnSpc>
                <a:spcPct val="100000"/>
              </a:lnSpc>
              <a:spcBef>
                <a:spcPts val="0"/>
              </a:spcBef>
              <a:spcAft>
                <a:spcPts val="0"/>
              </a:spcAft>
              <a:buSzPts val="1100"/>
              <a:buNone/>
            </a:pPr>
            <a:endParaRPr sz="1100" b="0"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fr-FR" sz="1100" b="1" i="0" u="none" strike="noStrike" cap="none">
                <a:solidFill>
                  <a:schemeClr val="dk2"/>
                </a:solidFill>
                <a:latin typeface="Arial"/>
                <a:ea typeface="Arial"/>
                <a:cs typeface="Arial"/>
                <a:sym typeface="Arial"/>
              </a:rPr>
              <a:t>NOTE À L’ENSEIGNANT(E)</a:t>
            </a:r>
            <a:endParaRPr/>
          </a:p>
          <a:p>
            <a:pPr marL="158750" lvl="0" indent="0" algn="l" rtl="0">
              <a:lnSpc>
                <a:spcPct val="100000"/>
              </a:lnSpc>
              <a:spcBef>
                <a:spcPts val="0"/>
              </a:spcBef>
              <a:spcAft>
                <a:spcPts val="0"/>
              </a:spcAft>
              <a:buSzPts val="1100"/>
              <a:buNone/>
            </a:pPr>
            <a:r>
              <a:rPr lang="fr-FR" sz="1100" b="0" i="0" u="none" strike="noStrike" cap="none">
                <a:solidFill>
                  <a:schemeClr val="dk2"/>
                </a:solidFill>
                <a:latin typeface="Arial"/>
                <a:ea typeface="Arial"/>
                <a:cs typeface="Arial"/>
                <a:sym typeface="Arial"/>
              </a:rPr>
              <a:t>L’exemple ci-dessus peut être adapté davantage pour refléter l’expérience et le contexte local de vos étudiant(e)s. </a:t>
            </a:r>
            <a:r>
              <a:rPr lang="fr-FR" sz="1100" b="0" i="0" u="none" strike="noStrike" cap="none">
                <a:solidFill>
                  <a:srgbClr val="000000"/>
                </a:solidFill>
                <a:latin typeface="Arial"/>
                <a:ea typeface="Arial"/>
                <a:cs typeface="Arial"/>
                <a:sym typeface="Arial"/>
              </a:rPr>
              <a:t>Ce document a pour but de montrer aux étudiant(e)s comment des informations telles que les goûts et les aversions d’une personne peuvent aider les algorithmes à adapter leur contenu social aux préférences de celle-ci.</a:t>
            </a:r>
            <a:endParaRPr sz="1100" b="0"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endParaRPr sz="1100" b="0"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endParaRPr sz="1100" b="0" i="0" u="none" strike="noStrike" cap="none">
              <a:solidFill>
                <a:schemeClr val="dk2"/>
              </a:solidFill>
              <a:latin typeface="Arial"/>
              <a:ea typeface="Arial"/>
              <a:cs typeface="Arial"/>
              <a:sym typeface="Arial"/>
            </a:endParaRPr>
          </a:p>
        </p:txBody>
      </p:sp>
      <p:sp>
        <p:nvSpPr>
          <p:cNvPr id="928" name="Google Shape;928;p173: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9"/>
        <p:cNvGrpSpPr/>
        <p:nvPr/>
      </p:nvGrpSpPr>
      <p:grpSpPr>
        <a:xfrm>
          <a:off x="0" y="0"/>
          <a:ext cx="0" cy="0"/>
          <a:chOff x="0" y="0"/>
          <a:chExt cx="0" cy="0"/>
        </a:xfrm>
      </p:grpSpPr>
      <p:sp>
        <p:nvSpPr>
          <p:cNvPr id="950" name="Google Shape;950;p1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fr-FR" sz="1100" b="1" i="0" u="sng" strike="noStrike" cap="none">
                <a:solidFill>
                  <a:schemeClr val="dk2"/>
                </a:solidFill>
                <a:latin typeface="Arial"/>
                <a:ea typeface="Arial"/>
                <a:cs typeface="Arial"/>
                <a:sym typeface="Arial"/>
              </a:rPr>
              <a:t>Notes de l’intervenant(e) :</a:t>
            </a:r>
            <a:endParaRPr sz="1100" b="0"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endParaRPr sz="1100" b="0"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fr-FR" sz="1100" b="1" i="0" u="none" strike="noStrike" cap="none">
                <a:solidFill>
                  <a:schemeClr val="dk2"/>
                </a:solidFill>
                <a:latin typeface="Arial"/>
                <a:ea typeface="Arial"/>
                <a:cs typeface="Arial"/>
                <a:sym typeface="Arial"/>
              </a:rPr>
              <a:t>Devoirs</a:t>
            </a:r>
            <a:endParaRPr/>
          </a:p>
          <a:p>
            <a:pPr marL="158750" lvl="0" indent="0" algn="l" rtl="0">
              <a:lnSpc>
                <a:spcPct val="100000"/>
              </a:lnSpc>
              <a:spcBef>
                <a:spcPts val="0"/>
              </a:spcBef>
              <a:spcAft>
                <a:spcPts val="0"/>
              </a:spcAft>
              <a:buSzPts val="1100"/>
              <a:buNone/>
            </a:pPr>
            <a:endParaRPr sz="1100" b="1"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fr-FR" sz="1100" b="1" i="0" u="none" strike="noStrike" cap="none">
                <a:solidFill>
                  <a:schemeClr val="dk2"/>
                </a:solidFill>
                <a:latin typeface="Arial"/>
                <a:ea typeface="Arial"/>
                <a:cs typeface="Arial"/>
                <a:sym typeface="Arial"/>
              </a:rPr>
              <a:t>OPTION 1 </a:t>
            </a:r>
            <a:r>
              <a:rPr lang="fr-FR" sz="1100" b="0" i="0" u="none" strike="noStrike" cap="none">
                <a:solidFill>
                  <a:schemeClr val="dk2"/>
                </a:solidFill>
                <a:latin typeface="Arial"/>
                <a:ea typeface="Arial"/>
                <a:cs typeface="Arial"/>
                <a:sym typeface="Arial"/>
              </a:rPr>
              <a:t>pour les participant(e)s âgés de 11 à 13 ans</a:t>
            </a:r>
            <a:endParaRPr/>
          </a:p>
          <a:p>
            <a:pPr marL="158750" lvl="0" indent="0" algn="l" rtl="0">
              <a:lnSpc>
                <a:spcPct val="100000"/>
              </a:lnSpc>
              <a:spcBef>
                <a:spcPts val="0"/>
              </a:spcBef>
              <a:spcAft>
                <a:spcPts val="0"/>
              </a:spcAft>
              <a:buSzPts val="1100"/>
              <a:buNone/>
            </a:pPr>
            <a:endParaRPr sz="1100" b="0"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fr-FR" sz="1100" b="1" i="0" u="none" strike="noStrike" cap="none">
                <a:solidFill>
                  <a:schemeClr val="dk2"/>
                </a:solidFill>
                <a:latin typeface="Arial"/>
                <a:ea typeface="Arial"/>
                <a:cs typeface="Arial"/>
                <a:sym typeface="Arial"/>
              </a:rPr>
              <a:t>DITES À VOS ÉTUDIANT(E)S</a:t>
            </a:r>
            <a:endParaRPr/>
          </a:p>
          <a:p>
            <a:pPr marL="158750" lvl="0" indent="0" algn="l" rtl="0">
              <a:lnSpc>
                <a:spcPct val="100000"/>
              </a:lnSpc>
              <a:spcBef>
                <a:spcPts val="0"/>
              </a:spcBef>
              <a:spcAft>
                <a:spcPts val="0"/>
              </a:spcAft>
              <a:buSzPts val="1100"/>
              <a:buNone/>
            </a:pPr>
            <a:r>
              <a:rPr lang="fr-FR" sz="1100" b="0" i="0" u="none" strike="noStrike" cap="none">
                <a:solidFill>
                  <a:schemeClr val="dk2"/>
                </a:solidFill>
                <a:latin typeface="Arial"/>
                <a:ea typeface="Arial"/>
                <a:cs typeface="Arial"/>
                <a:sym typeface="Arial"/>
              </a:rPr>
              <a:t>Maintenant, appliquons ce que vous avez appris aujourd’hui sur les médias sociaux et les algorithmes à votre propre fil de médias sociaux. Choisissez un compte sur une plateforme de médias sociaux spécifique et sélectionnez les 18 premières publications qui apparaissent. Identifiez 10 variables sur lesquelles vous pensez que l’algorithme sous-jacent se concentre (par exemple : vos réactions aux publications d’un(e) ami(e), d’un magasin de vêtements local ou d’une équipe de sport).</a:t>
            </a:r>
            <a:endParaRPr/>
          </a:p>
          <a:p>
            <a:pPr marL="158750" lvl="0" indent="0" algn="l" rtl="0">
              <a:lnSpc>
                <a:spcPct val="100000"/>
              </a:lnSpc>
              <a:spcBef>
                <a:spcPts val="0"/>
              </a:spcBef>
              <a:spcAft>
                <a:spcPts val="0"/>
              </a:spcAft>
              <a:buSzPts val="1100"/>
              <a:buNone/>
            </a:pPr>
            <a:endParaRPr sz="1100" b="0"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fr-FR" sz="1100" b="1" i="0" u="none" strike="noStrike" cap="none">
                <a:solidFill>
                  <a:schemeClr val="dk2"/>
                </a:solidFill>
                <a:latin typeface="Arial"/>
                <a:ea typeface="Arial"/>
                <a:cs typeface="Arial"/>
                <a:sym typeface="Arial"/>
              </a:rPr>
              <a:t>OPTION 2 </a:t>
            </a:r>
            <a:r>
              <a:rPr lang="fr-FR" sz="1100" b="0" i="0" u="none" strike="noStrike" cap="none">
                <a:solidFill>
                  <a:schemeClr val="dk2"/>
                </a:solidFill>
                <a:latin typeface="Arial"/>
                <a:ea typeface="Arial"/>
                <a:cs typeface="Arial"/>
                <a:sym typeface="Arial"/>
              </a:rPr>
              <a:t>pour les participant(e)s âgés de 14 à 18 ans</a:t>
            </a:r>
            <a:endParaRPr/>
          </a:p>
          <a:p>
            <a:pPr marL="158750" lvl="0" indent="0" algn="l" rtl="0">
              <a:lnSpc>
                <a:spcPct val="100000"/>
              </a:lnSpc>
              <a:spcBef>
                <a:spcPts val="0"/>
              </a:spcBef>
              <a:spcAft>
                <a:spcPts val="0"/>
              </a:spcAft>
              <a:buSzPts val="1100"/>
              <a:buNone/>
            </a:pPr>
            <a:endParaRPr sz="1100" b="0"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fr-FR" sz="1100" b="1" i="0" u="none" strike="noStrike" cap="none">
                <a:solidFill>
                  <a:schemeClr val="dk2"/>
                </a:solidFill>
                <a:latin typeface="Arial"/>
                <a:ea typeface="Arial"/>
                <a:cs typeface="Arial"/>
                <a:sym typeface="Arial"/>
              </a:rPr>
              <a:t>DITES À VOS ÉTUDIANT(E)S</a:t>
            </a:r>
            <a:endParaRPr/>
          </a:p>
          <a:p>
            <a:pPr marL="158750" lvl="0" indent="0" algn="l" rtl="0">
              <a:lnSpc>
                <a:spcPct val="100000"/>
              </a:lnSpc>
              <a:spcBef>
                <a:spcPts val="0"/>
              </a:spcBef>
              <a:spcAft>
                <a:spcPts val="0"/>
              </a:spcAft>
              <a:buSzPts val="1100"/>
              <a:buNone/>
            </a:pPr>
            <a:r>
              <a:rPr lang="fr-FR" sz="1100" b="0" i="0" u="none" strike="noStrike" cap="none">
                <a:solidFill>
                  <a:schemeClr val="dk2"/>
                </a:solidFill>
                <a:latin typeface="Arial"/>
                <a:ea typeface="Arial"/>
                <a:cs typeface="Arial"/>
                <a:sym typeface="Arial"/>
              </a:rPr>
              <a:t>Pour celles et ceux d’entre vous qui s’intéressent aux données utilisées par l’algorithme de votre propre fil d’actualité, sachez que vous pouvez accéder aux informations que les plateformes de médias sociaux possèdent sur vous et en télécharger une copie.</a:t>
            </a:r>
            <a:endParaRPr/>
          </a:p>
          <a:p>
            <a:pPr marL="158750" lvl="0" indent="0" algn="l" rtl="0">
              <a:lnSpc>
                <a:spcPct val="100000"/>
              </a:lnSpc>
              <a:spcBef>
                <a:spcPts val="0"/>
              </a:spcBef>
              <a:spcAft>
                <a:spcPts val="0"/>
              </a:spcAft>
              <a:buSzPts val="1100"/>
              <a:buNone/>
            </a:pPr>
            <a:endParaRPr sz="1100" b="0"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fr-FR" sz="1100" b="0" i="0" u="none" strike="noStrike" cap="none">
                <a:solidFill>
                  <a:schemeClr val="dk2"/>
                </a:solidFill>
                <a:latin typeface="Arial"/>
                <a:ea typeface="Arial"/>
                <a:cs typeface="Arial"/>
                <a:sym typeface="Arial"/>
              </a:rPr>
              <a:t>Pour celles et ceux qui ont un compte Facebook, connectez-vous à Facebook sur un ordinateur de bureau et, en haut à droite de votre page d’accueil, cliquez sur la flèche bleue qui pointe vers le bas. À partir de là, cliquez sur « Paramètres », puis sur « Vos informations Facebook ». Cliquez ensuite sur « Télécharger vos informations ». Ici, vous pouvez sélectionner les informations que vous souhaitez télécharger (par exemple : les annonces, la localisation, les messages).</a:t>
            </a:r>
            <a:endParaRPr/>
          </a:p>
          <a:p>
            <a:pPr marL="158750" lvl="0" indent="0" algn="l" rtl="0">
              <a:lnSpc>
                <a:spcPct val="100000"/>
              </a:lnSpc>
              <a:spcBef>
                <a:spcPts val="0"/>
              </a:spcBef>
              <a:spcAft>
                <a:spcPts val="0"/>
              </a:spcAft>
              <a:buSzPts val="1100"/>
              <a:buNone/>
            </a:pPr>
            <a:endParaRPr sz="1100" b="0"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fr-FR" sz="1100" b="0" i="0" u="none" strike="noStrike" cap="none">
                <a:solidFill>
                  <a:schemeClr val="dk2"/>
                </a:solidFill>
                <a:latin typeface="Arial"/>
                <a:ea typeface="Arial"/>
                <a:cs typeface="Arial"/>
                <a:sym typeface="Arial"/>
              </a:rPr>
              <a:t>Pour celles et ceux qui ont un compte Instagram, connectez-vous à Instagram sur un ordinateur de bureau et cliquez sur l’icône « Profil » en haut à droite, en forme de bonhomme, puis cliquez sur l’icône « Paramètres », qui ressemble à une roue. À partir de là, cliquez sur le bouton « Confidentialité et sécurité », puis faites défiler la liste jusqu’à « Données du compte » et cliquez sur « Afficher les données du compte ». Pour consulter un type de données spécifique (par exemple : les demandes d’abonnements, les hashtags que vous suivez, les comptes que vous avez bloqués, etc.), cliquez sur « Afficher tout ».</a:t>
            </a:r>
            <a:endParaRPr/>
          </a:p>
          <a:p>
            <a:pPr marL="158750" lvl="0" indent="0" algn="l" rtl="0">
              <a:lnSpc>
                <a:spcPct val="100000"/>
              </a:lnSpc>
              <a:spcBef>
                <a:spcPts val="0"/>
              </a:spcBef>
              <a:spcAft>
                <a:spcPts val="0"/>
              </a:spcAft>
              <a:buSzPts val="1100"/>
              <a:buNone/>
            </a:pPr>
            <a:endParaRPr sz="1100" b="0"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fr-FR" sz="1100" b="0" i="0" u="none" strike="noStrike" cap="none">
                <a:solidFill>
                  <a:schemeClr val="dk2"/>
                </a:solidFill>
                <a:latin typeface="Arial"/>
                <a:ea typeface="Arial"/>
                <a:cs typeface="Arial"/>
                <a:sym typeface="Arial"/>
              </a:rPr>
              <a:t>Si vous avez un compte Facebook et un compte Instagram, n’hésitez pas à essayer cet exercice sur ces deux comptes !</a:t>
            </a:r>
            <a:endParaRPr/>
          </a:p>
          <a:p>
            <a:pPr marL="158750" lvl="0" indent="0" algn="l" rtl="0">
              <a:lnSpc>
                <a:spcPct val="100000"/>
              </a:lnSpc>
              <a:spcBef>
                <a:spcPts val="0"/>
              </a:spcBef>
              <a:spcAft>
                <a:spcPts val="0"/>
              </a:spcAft>
              <a:buSzPts val="1100"/>
              <a:buNone/>
            </a:pPr>
            <a:endParaRPr sz="1100" b="0"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fr-FR" sz="1100" b="0" i="0" u="none" strike="noStrike" cap="none">
                <a:solidFill>
                  <a:schemeClr val="dk2"/>
                </a:solidFill>
                <a:latin typeface="Arial"/>
                <a:ea typeface="Arial"/>
                <a:cs typeface="Arial"/>
                <a:sym typeface="Arial"/>
              </a:rPr>
              <a:t>Sur la base de ces informations, j’aimerais que vous réfléchissiez, par écrit, aux questions suivantes :</a:t>
            </a:r>
            <a:endParaRPr/>
          </a:p>
          <a:p>
            <a:pPr marL="457200" lvl="0" indent="-298450" algn="l" rtl="0">
              <a:lnSpc>
                <a:spcPct val="100000"/>
              </a:lnSpc>
              <a:spcBef>
                <a:spcPts val="0"/>
              </a:spcBef>
              <a:spcAft>
                <a:spcPts val="0"/>
              </a:spcAft>
              <a:buSzPts val="1100"/>
              <a:buChar char="●"/>
            </a:pPr>
            <a:r>
              <a:rPr lang="fr-FR" sz="1100" b="0" i="0" u="none" strike="noStrike" cap="none">
                <a:solidFill>
                  <a:schemeClr val="dk2"/>
                </a:solidFill>
                <a:latin typeface="Arial"/>
                <a:ea typeface="Arial"/>
                <a:cs typeface="Arial"/>
                <a:sym typeface="Arial"/>
              </a:rPr>
              <a:t>Ces fichiers représentent certaines des données que Facebook et/ou Instagram ont recueillies à votre sujet. Que pensez-vous du fait que Facebook et/ou Instagram disposent de toutes ces informations ? Préféreriez-vous qu’ils aient ou n’aient pas ces informations ?</a:t>
            </a:r>
            <a:endParaRPr/>
          </a:p>
          <a:p>
            <a:pPr marL="457200" lvl="0" indent="-298450" algn="l" rtl="0">
              <a:lnSpc>
                <a:spcPct val="100000"/>
              </a:lnSpc>
              <a:spcBef>
                <a:spcPts val="0"/>
              </a:spcBef>
              <a:spcAft>
                <a:spcPts val="0"/>
              </a:spcAft>
              <a:buSzPts val="1100"/>
              <a:buChar char="●"/>
            </a:pPr>
            <a:r>
              <a:rPr lang="fr-FR" sz="1100" b="0" i="0" u="none" strike="noStrike" cap="none">
                <a:solidFill>
                  <a:schemeClr val="dk2"/>
                </a:solidFill>
                <a:latin typeface="Arial"/>
                <a:ea typeface="Arial"/>
                <a:cs typeface="Arial"/>
                <a:sym typeface="Arial"/>
              </a:rPr>
              <a:t>Ces informations sont-elles être une représentation exacte de vous/vos préférences ? Pourquoi ?</a:t>
            </a:r>
            <a:endParaRPr/>
          </a:p>
          <a:p>
            <a:pPr marL="457200" lvl="0" indent="-298450" algn="l" rtl="0">
              <a:lnSpc>
                <a:spcPct val="100000"/>
              </a:lnSpc>
              <a:spcBef>
                <a:spcPts val="0"/>
              </a:spcBef>
              <a:spcAft>
                <a:spcPts val="0"/>
              </a:spcAft>
              <a:buSzPts val="1100"/>
              <a:buChar char="●"/>
            </a:pPr>
            <a:r>
              <a:rPr lang="fr-FR" sz="1100" b="0" i="0" u="none" strike="noStrike" cap="none">
                <a:solidFill>
                  <a:schemeClr val="dk2"/>
                </a:solidFill>
                <a:latin typeface="Arial"/>
                <a:ea typeface="Arial"/>
                <a:cs typeface="Arial"/>
                <a:sym typeface="Arial"/>
              </a:rPr>
              <a:t>Dans quelle mesure vos préférences sont-elles représentées ou non dans votre fil ?</a:t>
            </a:r>
            <a:endParaRPr/>
          </a:p>
          <a:p>
            <a:pPr marL="457200" lvl="0" indent="-298450" algn="l" rtl="0">
              <a:lnSpc>
                <a:spcPct val="100000"/>
              </a:lnSpc>
              <a:spcBef>
                <a:spcPts val="0"/>
              </a:spcBef>
              <a:spcAft>
                <a:spcPts val="0"/>
              </a:spcAft>
              <a:buSzPts val="1100"/>
              <a:buChar char="●"/>
            </a:pPr>
            <a:r>
              <a:rPr lang="fr-FR" sz="1100" b="0" i="0" u="none" strike="noStrike" cap="none">
                <a:solidFill>
                  <a:schemeClr val="dk2"/>
                </a:solidFill>
                <a:latin typeface="Arial"/>
                <a:ea typeface="Arial"/>
                <a:cs typeface="Arial"/>
                <a:sym typeface="Arial"/>
              </a:rPr>
              <a:t>Y a-t-il d’autres informations sur vos centres d’intérêts et vos préférences que vous souhaiteriez que Facebook et/ou Instagram connaissent à votre sujet pour que votre fil soit encore plus pertinent ?</a:t>
            </a:r>
            <a:endParaRPr/>
          </a:p>
          <a:p>
            <a:pPr marL="457200" lvl="0" indent="-298450" algn="l" rtl="0">
              <a:lnSpc>
                <a:spcPct val="100000"/>
              </a:lnSpc>
              <a:spcBef>
                <a:spcPts val="0"/>
              </a:spcBef>
              <a:spcAft>
                <a:spcPts val="0"/>
              </a:spcAft>
              <a:buSzPts val="1100"/>
              <a:buChar char="●"/>
            </a:pPr>
            <a:r>
              <a:rPr lang="fr-FR" sz="1100" b="0" i="0" u="none" strike="noStrike" cap="none">
                <a:solidFill>
                  <a:schemeClr val="dk2"/>
                </a:solidFill>
                <a:latin typeface="Arial"/>
                <a:ea typeface="Arial"/>
                <a:cs typeface="Arial"/>
                <a:sym typeface="Arial"/>
              </a:rPr>
              <a:t>Selon vous, quelles sont les caractéristiques des informations que vous avez téléchargées qui influencent l’algorithme de votre fil ?</a:t>
            </a:r>
            <a:endParaRPr/>
          </a:p>
          <a:p>
            <a:pPr marL="457200" lvl="0" indent="-298450" algn="l" rtl="0">
              <a:lnSpc>
                <a:spcPct val="100000"/>
              </a:lnSpc>
              <a:spcBef>
                <a:spcPts val="0"/>
              </a:spcBef>
              <a:spcAft>
                <a:spcPts val="0"/>
              </a:spcAft>
              <a:buSzPts val="1100"/>
              <a:buChar char="●"/>
            </a:pPr>
            <a:r>
              <a:rPr lang="fr-FR" sz="1100" b="0" i="0" u="none" strike="noStrike" cap="none">
                <a:solidFill>
                  <a:schemeClr val="dk2"/>
                </a:solidFill>
                <a:latin typeface="Arial"/>
                <a:ea typeface="Arial"/>
                <a:cs typeface="Arial"/>
                <a:sym typeface="Arial"/>
              </a:rPr>
              <a:t>Quels sont les autres plateformes ou services en ligne que vous utilisez et qui pourraient avoir une incidence sur votre fil ? Par exemple : si vous achetez des billets d’avion sur un site de voyage spécifique, comme Expedia, vous pourriez alors voir des publicités pour ce site sur votre fil de médias sociaux.</a:t>
            </a:r>
            <a:endParaRPr/>
          </a:p>
          <a:p>
            <a:pPr marL="158750" lvl="0" indent="0" algn="l" rtl="0">
              <a:lnSpc>
                <a:spcPct val="100000"/>
              </a:lnSpc>
              <a:spcBef>
                <a:spcPts val="0"/>
              </a:spcBef>
              <a:spcAft>
                <a:spcPts val="0"/>
              </a:spcAft>
              <a:buSzPts val="1100"/>
              <a:buNone/>
            </a:pPr>
            <a:endParaRPr sz="1100" b="0"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fr-FR" sz="1100" b="1" i="0" u="none" strike="noStrike" cap="none">
                <a:solidFill>
                  <a:schemeClr val="dk2"/>
                </a:solidFill>
                <a:latin typeface="Arial"/>
                <a:ea typeface="Arial"/>
                <a:cs typeface="Arial"/>
                <a:sym typeface="Arial"/>
              </a:rPr>
              <a:t>NOTE À L’ENSEIGNANT(E)</a:t>
            </a:r>
            <a:endParaRPr/>
          </a:p>
          <a:p>
            <a:pPr marL="158750" lvl="0" indent="0" algn="l" rtl="0">
              <a:lnSpc>
                <a:spcPct val="100000"/>
              </a:lnSpc>
              <a:spcBef>
                <a:spcPts val="0"/>
              </a:spcBef>
              <a:spcAft>
                <a:spcPts val="0"/>
              </a:spcAft>
              <a:buSzPts val="1100"/>
              <a:buNone/>
            </a:pPr>
            <a:r>
              <a:rPr lang="fr-FR" sz="1100" b="0" i="0" u="none" strike="noStrike" cap="none">
                <a:solidFill>
                  <a:schemeClr val="dk2"/>
                </a:solidFill>
                <a:latin typeface="Arial"/>
                <a:ea typeface="Arial"/>
                <a:cs typeface="Arial"/>
                <a:sym typeface="Arial"/>
              </a:rPr>
              <a:t>L’exemple ci-dessus peut être adapté davantage pour refléter l’expérience et le contexte local de vos étudiant(e)s. </a:t>
            </a:r>
            <a:r>
              <a:rPr lang="fr-FR" sz="1100" b="0" i="0" u="none" strike="noStrike" cap="none">
                <a:solidFill>
                  <a:srgbClr val="000000"/>
                </a:solidFill>
                <a:latin typeface="Arial"/>
                <a:ea typeface="Arial"/>
                <a:cs typeface="Arial"/>
                <a:sym typeface="Arial"/>
              </a:rPr>
              <a:t>Ce document a pour but de montrer aux étudiant(e)s comment des informations telles que les goûts et les aversions d’une personne peuvent aider les algorithmes à adapter leur contenu social aux préférences de celle-ci.</a:t>
            </a:r>
            <a:endParaRPr sz="1100" b="0"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br>
              <a:rPr lang="en-SG" sz="1100" b="0" i="0" u="none" strike="noStrike" cap="none">
                <a:solidFill>
                  <a:schemeClr val="dk2"/>
                </a:solidFill>
                <a:latin typeface="Arial"/>
                <a:ea typeface="Arial"/>
                <a:cs typeface="Arial"/>
                <a:sym typeface="Arial"/>
              </a:rPr>
            </a:br>
            <a:endParaRPr b="1">
              <a:solidFill>
                <a:schemeClr val="dk2"/>
              </a:solidFill>
              <a:latin typeface="Montserrat SemiBold"/>
              <a:ea typeface="Montserrat SemiBold"/>
              <a:cs typeface="Montserrat SemiBold"/>
              <a:sym typeface="Montserrat SemiBold"/>
            </a:endParaRPr>
          </a:p>
        </p:txBody>
      </p:sp>
      <p:sp>
        <p:nvSpPr>
          <p:cNvPr id="951" name="Google Shape;951;p174: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p:cNvGrpSpPr/>
        <p:nvPr/>
      </p:nvGrpSpPr>
      <p:grpSpPr>
        <a:xfrm>
          <a:off x="0" y="0"/>
          <a:ext cx="0" cy="0"/>
          <a:chOff x="0" y="0"/>
          <a:chExt cx="0" cy="0"/>
        </a:xfrm>
      </p:grpSpPr>
      <p:sp>
        <p:nvSpPr>
          <p:cNvPr id="966" name="Google Shape;966;p17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67" name="Google Shape;967;p17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Clr>
                <a:schemeClr val="dk1"/>
              </a:buClr>
              <a:buSzPts val="1100"/>
              <a:buFont typeface="Arial"/>
              <a:buNone/>
            </a:pPr>
            <a:r>
              <a:rPr lang="fr-FR" b="1" u="sng" dirty="0">
                <a:solidFill>
                  <a:schemeClr val="dk2"/>
                </a:solidFill>
                <a:latin typeface="Montserrat SemiBold"/>
                <a:ea typeface="Montserrat SemiBold"/>
                <a:cs typeface="Montserrat SemiBold"/>
                <a:sym typeface="Montserrat SemiBold"/>
              </a:rPr>
              <a:t>Notes de l’intervenant(e) :</a:t>
            </a:r>
            <a:endParaRPr b="1" dirty="0">
              <a:solidFill>
                <a:schemeClr val="dk2"/>
              </a:solidFill>
              <a:latin typeface="Montserrat SemiBold"/>
              <a:ea typeface="Montserrat SemiBold"/>
              <a:cs typeface="Montserrat SemiBold"/>
              <a:sym typeface="Montserrat SemiBold"/>
            </a:endParaRPr>
          </a:p>
          <a:p>
            <a:pPr marL="158750" lvl="0" indent="0" algn="l" rtl="0">
              <a:lnSpc>
                <a:spcPct val="100000"/>
              </a:lnSpc>
              <a:spcBef>
                <a:spcPts val="0"/>
              </a:spcBef>
              <a:spcAft>
                <a:spcPts val="0"/>
              </a:spcAft>
              <a:buSzPts val="1100"/>
              <a:buNone/>
            </a:pPr>
            <a:endParaRPr b="1" dirty="0">
              <a:solidFill>
                <a:schemeClr val="dk2"/>
              </a:solidFill>
              <a:latin typeface="Montserrat SemiBold"/>
              <a:ea typeface="Montserrat SemiBold"/>
              <a:cs typeface="Montserrat SemiBold"/>
              <a:sym typeface="Montserrat SemiBold"/>
            </a:endParaRPr>
          </a:p>
          <a:p>
            <a:pPr marL="158750" indent="0">
              <a:buNone/>
            </a:pPr>
            <a:r>
              <a:rPr lang="fr-FR" dirty="0">
                <a:solidFill>
                  <a:schemeClr val="dk2"/>
                </a:solidFill>
                <a:latin typeface="Montserrat SemiBold"/>
                <a:ea typeface="Montserrat SemiBold"/>
                <a:cs typeface="Montserrat SemiBold"/>
                <a:sym typeface="Montserrat SemiBold"/>
              </a:rPr>
              <a:t>Les leçons et activités de cette section aident les participant(e)s à acquérir les compétences dont ils (elles) ont besoin pour tirer pleinement parti des possibilités offertes par l’Univers Digital. Celles-ci peuvent inclure la capacité à comprendre et à participer à des discussions sur l’intelligence artificielle, à comprendre et appliquer les concepts informatiques, à participer à la création, la collecte, l’interprétation et l’analyse de données, et à mener des activités économiques en ligne et hors ligne.</a:t>
            </a:r>
          </a:p>
          <a:p>
            <a:pPr marL="158750" lvl="0" indent="0" algn="l" rtl="0">
              <a:lnSpc>
                <a:spcPct val="100000"/>
              </a:lnSpc>
              <a:spcBef>
                <a:spcPts val="0"/>
              </a:spcBef>
              <a:spcAft>
                <a:spcPts val="0"/>
              </a:spcAft>
              <a:buSzPts val="1100"/>
              <a:buNone/>
            </a:pPr>
            <a:endParaRPr b="1" dirty="0">
              <a:solidFill>
                <a:schemeClr val="dk2"/>
              </a:solidFill>
              <a:latin typeface="Montserrat SemiBold"/>
              <a:ea typeface="Montserrat SemiBold"/>
              <a:cs typeface="Montserrat SemiBold"/>
              <a:sym typeface="Montserrat SemiBo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8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fr-FR" sz="1100" b="1" i="0" u="sng" strike="noStrike" cap="none">
                <a:solidFill>
                  <a:schemeClr val="dk2"/>
                </a:solidFill>
                <a:latin typeface="Arial"/>
                <a:ea typeface="Arial"/>
                <a:cs typeface="Arial"/>
                <a:sym typeface="Arial"/>
              </a:rPr>
              <a:t>Notes de l’intervenant(e) :</a:t>
            </a:r>
            <a:endParaRPr b="0">
              <a:solidFill>
                <a:schemeClr val="dk2"/>
              </a:solidFill>
            </a:endParaRPr>
          </a:p>
          <a:p>
            <a:pPr marL="158750" lvl="0" indent="0" algn="l" rtl="0">
              <a:lnSpc>
                <a:spcPct val="100000"/>
              </a:lnSpc>
              <a:spcBef>
                <a:spcPts val="0"/>
              </a:spcBef>
              <a:spcAft>
                <a:spcPts val="0"/>
              </a:spcAft>
              <a:buSzPts val="1100"/>
              <a:buNone/>
            </a:pPr>
            <a:endParaRPr sz="1100" b="1"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fr-FR" sz="1100" b="1" i="0" u="none" strike="noStrike" cap="none">
                <a:solidFill>
                  <a:schemeClr val="dk2"/>
                </a:solidFill>
                <a:latin typeface="Arial"/>
                <a:ea typeface="Arial"/>
                <a:cs typeface="Arial"/>
                <a:sym typeface="Arial"/>
              </a:rPr>
              <a:t>DITES À VOS ÉTUDIANT(E)S</a:t>
            </a:r>
            <a:endParaRPr b="0">
              <a:solidFill>
                <a:schemeClr val="dk2"/>
              </a:solidFill>
            </a:endParaRPr>
          </a:p>
          <a:p>
            <a:pPr marL="158750" lvl="0" indent="0" algn="l" rtl="0">
              <a:lnSpc>
                <a:spcPct val="100000"/>
              </a:lnSpc>
              <a:spcBef>
                <a:spcPts val="0"/>
              </a:spcBef>
              <a:spcAft>
                <a:spcPts val="0"/>
              </a:spcAft>
              <a:buSzPts val="1100"/>
              <a:buNone/>
            </a:pPr>
            <a:r>
              <a:rPr lang="fr-FR" sz="1100" b="0" i="0" u="none" strike="noStrike" cap="none">
                <a:solidFill>
                  <a:schemeClr val="dk2"/>
                </a:solidFill>
                <a:latin typeface="Arial"/>
                <a:ea typeface="Arial"/>
                <a:cs typeface="Arial"/>
                <a:sym typeface="Arial"/>
              </a:rPr>
              <a:t>Aujourd'hui, vous allez choisir un objectif à moyen terme (c'est-à-dire un objectif qui vous prendrait au moins plusieurs semaines à réaliser) que vous avez toujours voulu atteindre mais qui vous semblait trop difficile, et vous allez réfléchir à la manière dont vous pourriez l'atteindre. Il peut s'agir de faire preuve d'une plus grande attention, de faire régulièrement du sport ou encore de se former dans un domaine qui vous a toujours intéressé(e) (comme la photographie ou une certaine période de l'histoire).</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fr-FR" sz="1100" b="0" i="0" u="none" strike="noStrike" cap="none">
                <a:solidFill>
                  <a:schemeClr val="dk2"/>
                </a:solidFill>
                <a:latin typeface="Arial"/>
                <a:ea typeface="Arial"/>
                <a:cs typeface="Arial"/>
                <a:sym typeface="Arial"/>
              </a:rPr>
              <a:t>Prenons les 15 prochaines minutes pour répondre à quelques questions qui vous permettront de commencer à réfléchir à l'objectif que vous souhaitez atteindre et aux stratégies que vous pouvez utiliser pour y parvenir.</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fr-FR" sz="1100" b="1" i="0" u="none" strike="noStrike" cap="none">
                <a:solidFill>
                  <a:schemeClr val="dk2"/>
                </a:solidFill>
                <a:latin typeface="Arial"/>
                <a:ea typeface="Arial"/>
                <a:cs typeface="Arial"/>
                <a:sym typeface="Arial"/>
              </a:rPr>
              <a:t>ACTIVITÉ INTERACTIVE EN CLASSE</a:t>
            </a:r>
            <a:endParaRPr b="0">
              <a:solidFill>
                <a:schemeClr val="dk2"/>
              </a:solidFill>
            </a:endParaRPr>
          </a:p>
          <a:p>
            <a:pPr marL="158750" lvl="0" indent="0" algn="l" rtl="0">
              <a:lnSpc>
                <a:spcPct val="100000"/>
              </a:lnSpc>
              <a:spcBef>
                <a:spcPts val="0"/>
              </a:spcBef>
              <a:spcAft>
                <a:spcPts val="0"/>
              </a:spcAft>
              <a:buSzPts val="1100"/>
              <a:buNone/>
            </a:pPr>
            <a:r>
              <a:rPr lang="fr-FR" sz="1100" b="0" i="0" u="none" strike="noStrike" cap="none">
                <a:solidFill>
                  <a:schemeClr val="dk2"/>
                </a:solidFill>
                <a:latin typeface="Arial"/>
                <a:ea typeface="Arial"/>
                <a:cs typeface="Arial"/>
                <a:sym typeface="Arial"/>
              </a:rPr>
              <a:t>Distribuez le document « Relever un nouveau défi » et des stylos ou crayons. Accordez aux participant(e)s 15 minutes pour compléter le document.</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br>
              <a:rPr lang="en-SG" b="0">
                <a:solidFill>
                  <a:schemeClr val="dk2"/>
                </a:solidFill>
              </a:rPr>
            </a:br>
            <a:endParaRPr b="1">
              <a:solidFill>
                <a:schemeClr val="dk2"/>
              </a:solidFill>
              <a:latin typeface="Montserrat SemiBold"/>
              <a:ea typeface="Montserrat SemiBold"/>
              <a:cs typeface="Montserrat SemiBold"/>
              <a:sym typeface="Montserrat SemiBold"/>
            </a:endParaRPr>
          </a:p>
        </p:txBody>
      </p:sp>
      <p:sp>
        <p:nvSpPr>
          <p:cNvPr id="209" name="Google Shape;209;p89: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1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fr-FR" sz="1100" b="1" i="0" u="sng" strike="noStrike" cap="none">
                <a:solidFill>
                  <a:schemeClr val="dk2"/>
                </a:solidFill>
                <a:latin typeface="Arial"/>
                <a:ea typeface="Arial"/>
                <a:cs typeface="Arial"/>
                <a:sym typeface="Arial"/>
              </a:rPr>
              <a:t>Notes de l’intervenant(e) :</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fr-FR" sz="1100" b="1" i="0" u="none" strike="noStrike" cap="none">
                <a:solidFill>
                  <a:schemeClr val="dk2"/>
                </a:solidFill>
                <a:latin typeface="Arial"/>
                <a:ea typeface="Arial"/>
                <a:cs typeface="Arial"/>
                <a:sym typeface="Arial"/>
              </a:rPr>
              <a:t>DITES À VOS ÉTUDIANT(E)S</a:t>
            </a:r>
            <a:endParaRPr b="0">
              <a:solidFill>
                <a:schemeClr val="dk2"/>
              </a:solidFill>
            </a:endParaRPr>
          </a:p>
          <a:p>
            <a:pPr marL="158750" lvl="0" indent="0" algn="l" rtl="0">
              <a:lnSpc>
                <a:spcPct val="100000"/>
              </a:lnSpc>
              <a:spcBef>
                <a:spcPts val="0"/>
              </a:spcBef>
              <a:spcAft>
                <a:spcPts val="0"/>
              </a:spcAft>
              <a:buSzPts val="1100"/>
              <a:buNone/>
            </a:pPr>
            <a:r>
              <a:rPr lang="fr-FR" sz="1100" b="0" i="0" u="none" strike="noStrike" cap="none">
                <a:solidFill>
                  <a:schemeClr val="dk2"/>
                </a:solidFill>
                <a:latin typeface="Arial"/>
                <a:ea typeface="Arial"/>
                <a:cs typeface="Arial"/>
                <a:sym typeface="Arial"/>
              </a:rPr>
              <a:t>Reprenons ensemble.</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fr-FR" sz="1100" b="0" i="0" u="none" strike="noStrike" cap="none">
                <a:solidFill>
                  <a:schemeClr val="dk2"/>
                </a:solidFill>
                <a:latin typeface="Arial"/>
                <a:ea typeface="Arial"/>
                <a:cs typeface="Arial"/>
                <a:sym typeface="Arial"/>
              </a:rPr>
              <a:t>Dans un premier temps, il est très important, lorsque vous abordez de nouveaux problèmes, de réfléchir à ce qui vous motive.</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fr-FR" sz="1100" b="0" i="0" u="none" strike="noStrike" cap="none">
                <a:solidFill>
                  <a:schemeClr val="dk2"/>
                </a:solidFill>
                <a:latin typeface="Arial"/>
                <a:ea typeface="Arial"/>
                <a:cs typeface="Arial"/>
                <a:sym typeface="Arial"/>
              </a:rPr>
              <a:t>Le fait d'avoir un but nous pousse à avancer lorsque nous nous heurtons à des obstacles pour atteindre nos objectifs.</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fr-FR" sz="1100" b="0" i="0" u="none" strike="noStrike" cap="none">
                <a:solidFill>
                  <a:schemeClr val="dk2"/>
                </a:solidFill>
                <a:latin typeface="Arial"/>
                <a:ea typeface="Arial"/>
                <a:cs typeface="Arial"/>
                <a:sym typeface="Arial"/>
              </a:rPr>
              <a:t>Il est également utile de tenir compte de vos expériences passées. En particulier, les objectifs difficiles que vous avez atteints dans le passé et la manière dont vous y êtes arrivé(e). Avez-vous utilisé certaines stratégies, peut-être basées sur des expériences passées, qui ont été vraiment efficaces ?</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fr-FR" sz="1100" b="0" i="0" u="none" strike="noStrike" cap="none">
                <a:solidFill>
                  <a:schemeClr val="dk2"/>
                </a:solidFill>
                <a:latin typeface="Arial"/>
                <a:ea typeface="Arial"/>
                <a:cs typeface="Arial"/>
                <a:sym typeface="Arial"/>
              </a:rPr>
              <a:t>Supposons, par exemple, que vous ayez pour objectif de faire du sport plus fréquemment. Peut-être qu'une stratégie que vous avez utilisée dans le passé consiste à faire du sport à un moment précis de la journée qui vous convient parfaitement, comme le matin. Ou, compte tenu de vos expériences passées, vous savez que vous appréciez davantage les choses lorsque vous les faites avec un(e) ami(e). Si votre objectif est de faire du sport plus souvent, vous pourriez envisager d'en faire avec un(e) ami(e).</a:t>
            </a:r>
            <a:endParaRPr/>
          </a:p>
          <a:p>
            <a:pPr marL="158750" lvl="0" indent="0" algn="l" rtl="0">
              <a:lnSpc>
                <a:spcPct val="100000"/>
              </a:lnSpc>
              <a:spcBef>
                <a:spcPts val="0"/>
              </a:spcBef>
              <a:spcAft>
                <a:spcPts val="0"/>
              </a:spcAft>
              <a:buSzPts val="1100"/>
              <a:buNone/>
            </a:pPr>
            <a:endParaRPr sz="1100" b="0"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fr-FR" sz="1100" b="1" i="0" u="none" strike="noStrike" cap="none">
                <a:solidFill>
                  <a:schemeClr val="dk2"/>
                </a:solidFill>
                <a:latin typeface="Arial"/>
                <a:ea typeface="Arial"/>
                <a:cs typeface="Arial"/>
                <a:sym typeface="Arial"/>
              </a:rPr>
              <a:t>NOTE À L’ENSEIGNANT(E)</a:t>
            </a:r>
            <a:endParaRPr/>
          </a:p>
          <a:p>
            <a:pPr marL="158750" lvl="0" indent="0" algn="l" rtl="0">
              <a:lnSpc>
                <a:spcPct val="100000"/>
              </a:lnSpc>
              <a:spcBef>
                <a:spcPts val="0"/>
              </a:spcBef>
              <a:spcAft>
                <a:spcPts val="0"/>
              </a:spcAft>
              <a:buSzPts val="1100"/>
              <a:buNone/>
            </a:pPr>
            <a:r>
              <a:rPr lang="fr-FR" sz="1100" b="0" i="0" u="none" strike="noStrike" cap="none">
                <a:solidFill>
                  <a:schemeClr val="dk2"/>
                </a:solidFill>
                <a:latin typeface="Arial"/>
                <a:ea typeface="Arial"/>
                <a:cs typeface="Arial"/>
                <a:sym typeface="Arial"/>
              </a:rPr>
              <a:t>L’exemple ci-dessus peut être adapté davantage pour refléter l’expérience et le contexte local de vos étudiant(e)s.</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fr-FR" sz="1100" b="1" i="0" u="none" strike="noStrike" cap="none">
                <a:solidFill>
                  <a:schemeClr val="dk2"/>
                </a:solidFill>
                <a:latin typeface="Arial"/>
                <a:ea typeface="Arial"/>
                <a:cs typeface="Arial"/>
                <a:sym typeface="Arial"/>
              </a:rPr>
              <a:t>DEMANDEZ À VOS ÉTUDIANT(E)S</a:t>
            </a:r>
            <a:endParaRPr b="0">
              <a:solidFill>
                <a:schemeClr val="dk2"/>
              </a:solidFill>
            </a:endParaRPr>
          </a:p>
          <a:p>
            <a:pPr marL="457200" lvl="0" indent="-298450" algn="l" rtl="0">
              <a:lnSpc>
                <a:spcPct val="100000"/>
              </a:lnSpc>
              <a:spcBef>
                <a:spcPts val="0"/>
              </a:spcBef>
              <a:spcAft>
                <a:spcPts val="0"/>
              </a:spcAft>
              <a:buSzPts val="1100"/>
              <a:buChar char="●"/>
            </a:pPr>
            <a:r>
              <a:rPr lang="fr-FR" sz="1100" b="0" i="0" u="none" strike="noStrike" cap="none">
                <a:solidFill>
                  <a:schemeClr val="dk2"/>
                </a:solidFill>
                <a:latin typeface="Arial"/>
                <a:ea typeface="Arial"/>
                <a:cs typeface="Arial"/>
                <a:sym typeface="Arial"/>
              </a:rPr>
              <a:t>Qui parmi vous aimerait raconter un moment de confrontation à un objectif difficile par le passé et expliquer comment cet objectif a été atteint ? Vos expériences passées ont-elles influencé votre façon d’aborder ce défi ?</a:t>
            </a:r>
            <a:endParaRPr b="0">
              <a:solidFill>
                <a:schemeClr val="dk2"/>
              </a:solidFill>
            </a:endParaRPr>
          </a:p>
          <a:p>
            <a:pPr marL="457200" lvl="0" indent="-298450" algn="l" rtl="0">
              <a:lnSpc>
                <a:spcPct val="100000"/>
              </a:lnSpc>
              <a:spcBef>
                <a:spcPts val="0"/>
              </a:spcBef>
              <a:spcAft>
                <a:spcPts val="0"/>
              </a:spcAft>
              <a:buSzPts val="1100"/>
              <a:buChar char="●"/>
            </a:pPr>
            <a:r>
              <a:rPr lang="fr-FR" sz="1100" b="0" i="0" u="none" strike="noStrike" cap="none">
                <a:solidFill>
                  <a:schemeClr val="dk2"/>
                </a:solidFill>
                <a:latin typeface="Arial"/>
                <a:ea typeface="Arial"/>
                <a:cs typeface="Arial"/>
                <a:sym typeface="Arial"/>
              </a:rPr>
              <a:t>Notez certaines des réponses des participant(e)s sur un paper-board ou une affiche. Certaines idées peuvent servir d’inspiration à d’autres.</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fr-FR" sz="1100" b="1" i="0" u="none" strike="noStrike" cap="none">
                <a:solidFill>
                  <a:schemeClr val="dk2"/>
                </a:solidFill>
                <a:latin typeface="Arial"/>
                <a:ea typeface="Arial"/>
                <a:cs typeface="Arial"/>
                <a:sym typeface="Arial"/>
              </a:rPr>
              <a:t>DITES À VOS ÉTUDIANT(E)S</a:t>
            </a:r>
            <a:endParaRPr b="0">
              <a:solidFill>
                <a:schemeClr val="dk2"/>
              </a:solidFill>
            </a:endParaRPr>
          </a:p>
          <a:p>
            <a:pPr marL="158750" lvl="0" indent="0" algn="l" rtl="0">
              <a:lnSpc>
                <a:spcPct val="100000"/>
              </a:lnSpc>
              <a:spcBef>
                <a:spcPts val="0"/>
              </a:spcBef>
              <a:spcAft>
                <a:spcPts val="0"/>
              </a:spcAft>
              <a:buSzPts val="1100"/>
              <a:buNone/>
            </a:pPr>
            <a:r>
              <a:rPr lang="fr-FR" sz="1100" b="0" i="0" u="none" strike="noStrike" cap="none">
                <a:solidFill>
                  <a:schemeClr val="dk2"/>
                </a:solidFill>
                <a:latin typeface="Arial"/>
                <a:ea typeface="Arial"/>
                <a:cs typeface="Arial"/>
                <a:sym typeface="Arial"/>
              </a:rPr>
              <a:t>Super ! Merci d’avoir partagé cela !</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fr-FR" sz="1100" b="0" i="0" u="none" strike="noStrike" cap="none">
                <a:solidFill>
                  <a:schemeClr val="dk2"/>
                </a:solidFill>
                <a:latin typeface="Arial"/>
                <a:ea typeface="Arial"/>
                <a:cs typeface="Arial"/>
                <a:sym typeface="Arial"/>
              </a:rPr>
              <a:t>Lorsqu’on envisage d’essayer quelque chose de nouveau, on est parfois freiné par la peur de ne pas faire ou dire les bonnes choses, de décevoir les autres et, en fin de compte, de ne pas réussir.</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fr-FR" sz="1100" b="0" i="0" u="none" strike="noStrike" cap="none">
                <a:solidFill>
                  <a:schemeClr val="dk2"/>
                </a:solidFill>
                <a:latin typeface="Arial"/>
                <a:ea typeface="Arial"/>
                <a:cs typeface="Arial"/>
                <a:sym typeface="Arial"/>
              </a:rPr>
              <a:t>Mais il existe des moyens de surmonter cette peur. Par exemple, le fait de mieux comprendre une situation vous aidera à modifier la façon dont vous la percevez, de sorte que certaines réflexions (telles que « Je suis trop inexpérimenté(e) pour faire X ! ») ne vous empêcheront pas d’atteindre vos objectifs.</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fr-FR" sz="1100" b="0" i="0" u="none" strike="noStrike" cap="none">
                <a:solidFill>
                  <a:schemeClr val="dk2"/>
                </a:solidFill>
                <a:latin typeface="Arial"/>
                <a:ea typeface="Arial"/>
                <a:cs typeface="Arial"/>
                <a:sym typeface="Arial"/>
              </a:rPr>
              <a:t>Il existe plusieurs façons de développer une approche plus réfléchie des nouveaux défis.</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fr-FR" sz="1100" b="0" i="0" u="none" strike="noStrike" cap="none">
                <a:solidFill>
                  <a:schemeClr val="dk2"/>
                </a:solidFill>
                <a:latin typeface="Arial"/>
                <a:ea typeface="Arial"/>
                <a:cs typeface="Arial"/>
                <a:sym typeface="Arial"/>
              </a:rPr>
              <a:t>Une solution consiste à penser à ce que quelqu’un d’autre vous dirait si vous lui confiiez ce que vous voulez réaliser. Si vous parliez, disons, à un(e) de vos ami(e)s d’un nouveau défi que vous voulez relever, que pensez-vous qu’il ou elle dirait ? Comment vous soutiendrait-il/elle ?</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fr-FR" sz="1100" b="0" i="0" u="none" strike="noStrike" cap="none">
                <a:solidFill>
                  <a:schemeClr val="dk2"/>
                </a:solidFill>
                <a:latin typeface="Arial"/>
                <a:ea typeface="Arial"/>
                <a:cs typeface="Arial"/>
                <a:sym typeface="Arial"/>
              </a:rPr>
              <a:t>Vous pouvez également demander conseil directement à un(e) ami(e) ou à une personne en qui vous avez confiance, comme un membre de la famille, un(e) enseignant(e) ou un mentor.</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fr-FR" sz="1100" b="1" i="0" u="none" strike="noStrike" cap="none">
                <a:solidFill>
                  <a:schemeClr val="dk2"/>
                </a:solidFill>
                <a:latin typeface="Arial"/>
                <a:ea typeface="Arial"/>
                <a:cs typeface="Arial"/>
                <a:sym typeface="Arial"/>
              </a:rPr>
              <a:t>DEMANDEZ À VOS ÉTUDIANT(E)S</a:t>
            </a:r>
            <a:endParaRPr b="0">
              <a:solidFill>
                <a:schemeClr val="dk2"/>
              </a:solidFill>
            </a:endParaRPr>
          </a:p>
          <a:p>
            <a:pPr marL="457200" lvl="0" indent="-298450" algn="l" rtl="0">
              <a:lnSpc>
                <a:spcPct val="100000"/>
              </a:lnSpc>
              <a:spcBef>
                <a:spcPts val="0"/>
              </a:spcBef>
              <a:spcAft>
                <a:spcPts val="0"/>
              </a:spcAft>
              <a:buSzPts val="1100"/>
              <a:buChar char="●"/>
            </a:pPr>
            <a:r>
              <a:rPr lang="fr-FR" sz="1100" b="0" i="0" u="none" strike="noStrike" cap="none">
                <a:solidFill>
                  <a:schemeClr val="dk2"/>
                </a:solidFill>
                <a:latin typeface="Arial"/>
                <a:ea typeface="Arial"/>
                <a:cs typeface="Arial"/>
                <a:sym typeface="Arial"/>
              </a:rPr>
              <a:t>Avez-vous déjà essayé d’aborder un objectif ou un problème sous un angle différent, vous permettant finalement de voir la solution à ce problème d’une manière plus claire ?</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endParaRPr b="1">
              <a:solidFill>
                <a:schemeClr val="dk2"/>
              </a:solidFill>
              <a:latin typeface="Montserrat SemiBold"/>
              <a:ea typeface="Montserrat SemiBold"/>
              <a:cs typeface="Montserrat SemiBold"/>
              <a:sym typeface="Montserrat SemiBold"/>
            </a:endParaRPr>
          </a:p>
        </p:txBody>
      </p:sp>
      <p:sp>
        <p:nvSpPr>
          <p:cNvPr id="224" name="Google Shape;224;p13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1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fr-FR" sz="1100" b="1" i="0" u="sng" strike="noStrike" cap="none">
                <a:solidFill>
                  <a:schemeClr val="dk2"/>
                </a:solidFill>
                <a:latin typeface="Arial"/>
                <a:ea typeface="Arial"/>
                <a:cs typeface="Arial"/>
                <a:sym typeface="Arial"/>
              </a:rPr>
              <a:t>Notes de l’intervenant(e) :</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fr-FR" sz="1100" b="1" i="0" u="none" strike="noStrike" cap="none">
                <a:solidFill>
                  <a:schemeClr val="dk2"/>
                </a:solidFill>
                <a:latin typeface="Arial"/>
                <a:ea typeface="Arial"/>
                <a:cs typeface="Arial"/>
                <a:sym typeface="Arial"/>
              </a:rPr>
              <a:t>Devoirs</a:t>
            </a:r>
            <a:endParaRPr/>
          </a:p>
          <a:p>
            <a:pPr marL="158750" lvl="0" indent="0" algn="l" rtl="0">
              <a:lnSpc>
                <a:spcPct val="100000"/>
              </a:lnSpc>
              <a:spcBef>
                <a:spcPts val="0"/>
              </a:spcBef>
              <a:spcAft>
                <a:spcPts val="0"/>
              </a:spcAft>
              <a:buSzPts val="1100"/>
              <a:buNone/>
            </a:pPr>
            <a:endParaRPr b="1" u="none">
              <a:solidFill>
                <a:schemeClr val="dk2"/>
              </a:solidFill>
            </a:endParaRPr>
          </a:p>
          <a:p>
            <a:pPr marL="158750" lvl="0" indent="0" algn="l" rtl="0">
              <a:lnSpc>
                <a:spcPct val="100000"/>
              </a:lnSpc>
              <a:spcBef>
                <a:spcPts val="0"/>
              </a:spcBef>
              <a:spcAft>
                <a:spcPts val="0"/>
              </a:spcAft>
              <a:buSzPts val="1100"/>
              <a:buNone/>
            </a:pPr>
            <a:r>
              <a:rPr lang="fr-FR" sz="1100" b="1" i="0" u="none" strike="noStrike" cap="none">
                <a:solidFill>
                  <a:schemeClr val="dk2"/>
                </a:solidFill>
                <a:latin typeface="Arial"/>
                <a:ea typeface="Arial"/>
                <a:cs typeface="Arial"/>
                <a:sym typeface="Arial"/>
              </a:rPr>
              <a:t>DITES À VOS ÉTUDIANT(E)S</a:t>
            </a:r>
            <a:endParaRPr b="0">
              <a:solidFill>
                <a:schemeClr val="dk2"/>
              </a:solidFill>
            </a:endParaRPr>
          </a:p>
          <a:p>
            <a:pPr marL="158750" lvl="0" indent="0" algn="l" rtl="0">
              <a:lnSpc>
                <a:spcPct val="100000"/>
              </a:lnSpc>
              <a:spcBef>
                <a:spcPts val="0"/>
              </a:spcBef>
              <a:spcAft>
                <a:spcPts val="0"/>
              </a:spcAft>
              <a:buSzPts val="1100"/>
              <a:buNone/>
            </a:pPr>
            <a:r>
              <a:rPr lang="fr-FR" sz="1100" b="0" i="0" u="none" strike="noStrike" cap="none">
                <a:solidFill>
                  <a:schemeClr val="dk2"/>
                </a:solidFill>
                <a:latin typeface="Arial"/>
                <a:ea typeface="Arial"/>
                <a:cs typeface="Arial"/>
                <a:sym typeface="Arial"/>
              </a:rPr>
              <a:t>Maintenant, revenons au défi que vous aimeriez accomplir et que vous avez écrit sur le document « Relever un nouveau défi ».</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fr-FR" sz="1100" b="0" i="0" u="none" strike="noStrike" cap="none">
                <a:solidFill>
                  <a:schemeClr val="dk2"/>
                </a:solidFill>
                <a:latin typeface="Arial"/>
                <a:ea typeface="Arial"/>
                <a:cs typeface="Arial"/>
                <a:sym typeface="Arial"/>
              </a:rPr>
              <a:t>Lorsque vous commencez quelque chose de nouveau qui semble difficile, il peut être très utile de penser aux trois éléments clés dont nous avons parlé aujourd’hui :</a:t>
            </a:r>
            <a:endParaRPr b="0">
              <a:solidFill>
                <a:schemeClr val="dk2"/>
              </a:solidFill>
            </a:endParaRPr>
          </a:p>
          <a:p>
            <a:pPr marL="457200" lvl="0" indent="-298450" algn="l" rtl="0">
              <a:lnSpc>
                <a:spcPct val="100000"/>
              </a:lnSpc>
              <a:spcBef>
                <a:spcPts val="0"/>
              </a:spcBef>
              <a:spcAft>
                <a:spcPts val="0"/>
              </a:spcAft>
              <a:buSzPts val="1100"/>
              <a:buChar char="●"/>
            </a:pPr>
            <a:r>
              <a:rPr lang="fr-FR" sz="1100" b="0" i="0" u="none" strike="noStrike" cap="none">
                <a:solidFill>
                  <a:schemeClr val="dk2"/>
                </a:solidFill>
                <a:latin typeface="Arial"/>
                <a:ea typeface="Arial"/>
                <a:cs typeface="Arial"/>
                <a:sym typeface="Arial"/>
              </a:rPr>
              <a:t>Premièrement, nos objectifs et ce qui nous motive.</a:t>
            </a:r>
            <a:endParaRPr/>
          </a:p>
          <a:p>
            <a:pPr marL="457200" lvl="0" indent="-298450" algn="l" rtl="0">
              <a:lnSpc>
                <a:spcPct val="100000"/>
              </a:lnSpc>
              <a:spcBef>
                <a:spcPts val="0"/>
              </a:spcBef>
              <a:spcAft>
                <a:spcPts val="0"/>
              </a:spcAft>
              <a:buSzPts val="1100"/>
              <a:buChar char="●"/>
            </a:pPr>
            <a:r>
              <a:rPr lang="fr-FR" sz="1100" b="0" i="0" u="none" strike="noStrike" cap="none">
                <a:solidFill>
                  <a:schemeClr val="dk2"/>
                </a:solidFill>
                <a:latin typeface="Arial"/>
                <a:ea typeface="Arial"/>
                <a:cs typeface="Arial"/>
                <a:sym typeface="Arial"/>
              </a:rPr>
              <a:t>Deuxièmement, les façons dont nous avons abordé avec succès des expériences difficiles par le passé et les leçons que nous en avons tirées.</a:t>
            </a:r>
            <a:endParaRPr/>
          </a:p>
          <a:p>
            <a:pPr marL="457200" lvl="0" indent="-298450" algn="l" rtl="0">
              <a:lnSpc>
                <a:spcPct val="100000"/>
              </a:lnSpc>
              <a:spcBef>
                <a:spcPts val="0"/>
              </a:spcBef>
              <a:spcAft>
                <a:spcPts val="0"/>
              </a:spcAft>
              <a:buSzPts val="1100"/>
              <a:buChar char="●"/>
            </a:pPr>
            <a:r>
              <a:rPr lang="fr-FR" sz="1100" b="0" i="0" u="none" strike="noStrike" cap="none">
                <a:solidFill>
                  <a:schemeClr val="dk2"/>
                </a:solidFill>
                <a:latin typeface="Arial"/>
                <a:ea typeface="Arial"/>
                <a:cs typeface="Arial"/>
                <a:sym typeface="Arial"/>
              </a:rPr>
              <a:t>Et troisièmement, les façons d’envisager un défi sous une nouvelle perspective.</a:t>
            </a:r>
            <a:endParaRPr/>
          </a:p>
          <a:p>
            <a:pPr marL="158750" lvl="0" indent="0" algn="l" rtl="0">
              <a:lnSpc>
                <a:spcPct val="100000"/>
              </a:lnSpc>
              <a:spcBef>
                <a:spcPts val="0"/>
              </a:spcBef>
              <a:spcAft>
                <a:spcPts val="0"/>
              </a:spcAft>
              <a:buSzPts val="1100"/>
              <a:buNone/>
            </a:pPr>
            <a:br>
              <a:rPr lang="en-SG" b="0">
                <a:solidFill>
                  <a:schemeClr val="dk2"/>
                </a:solidFill>
              </a:rPr>
            </a:br>
            <a:r>
              <a:rPr lang="fr-FR" sz="1100" b="0" i="0" u="none" strike="noStrike" cap="none">
                <a:solidFill>
                  <a:schemeClr val="dk2"/>
                </a:solidFill>
                <a:latin typeface="Arial"/>
                <a:ea typeface="Arial"/>
                <a:cs typeface="Arial"/>
                <a:sym typeface="Arial"/>
              </a:rPr>
              <a:t>Notez ces éléments sur un paper-board ou une affiche.</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fr-FR" sz="1100" b="0" i="0" u="none" strike="noStrike" cap="none">
                <a:solidFill>
                  <a:schemeClr val="dk2"/>
                </a:solidFill>
                <a:latin typeface="Arial"/>
                <a:ea typeface="Arial"/>
                <a:cs typeface="Arial"/>
                <a:sym typeface="Arial"/>
              </a:rPr>
              <a:t>Appliquons ce que nous avons appris en définissant les premières mesures concrètes à prendre pour atteindre votre objectif !</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fr-FR" sz="1100" b="0" i="0" u="none" strike="noStrike" cap="none">
                <a:solidFill>
                  <a:schemeClr val="dk2"/>
                </a:solidFill>
                <a:latin typeface="Arial"/>
                <a:ea typeface="Arial"/>
                <a:cs typeface="Arial"/>
                <a:sym typeface="Arial"/>
              </a:rPr>
              <a:t>Je vais distribuer un programme sur quatre semaines dans lequel je veux que vous écriviez, pour chaque semaine, au moins deux choses que vous pouvez faire pour atteindre l’objectif visé. Ces choses ne doivent pas nécessairement être très importantes, elles peuvent prendre seulement 10 à 15 minutes par semaine ! Réfléchissez à la façon dont, si tel est le cas, vos expériences passées ont influencé les mesures que vous envisagez de prendre, et notez-le dans la troisième colonne du document. Vous disposerez de 10 minutes pour faire cet exercice.</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br>
              <a:rPr lang="en-SG" b="0">
                <a:solidFill>
                  <a:schemeClr val="dk2"/>
                </a:solidFill>
              </a:rPr>
            </a:br>
            <a:endParaRPr b="1">
              <a:solidFill>
                <a:schemeClr val="dk2"/>
              </a:solidFill>
              <a:latin typeface="Montserrat SemiBold"/>
              <a:ea typeface="Montserrat SemiBold"/>
              <a:cs typeface="Montserrat SemiBold"/>
              <a:sym typeface="Montserrat SemiBold"/>
            </a:endParaRPr>
          </a:p>
        </p:txBody>
      </p:sp>
      <p:sp>
        <p:nvSpPr>
          <p:cNvPr id="241" name="Google Shape;241;p136: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1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fr-FR" sz="1100" b="1" i="0" u="sng" strike="noStrike" cap="none">
                <a:solidFill>
                  <a:schemeClr val="dk2"/>
                </a:solidFill>
                <a:latin typeface="Arial"/>
                <a:ea typeface="Arial"/>
                <a:cs typeface="Arial"/>
                <a:sym typeface="Arial"/>
              </a:rPr>
              <a:t>Notes de l’intervenant(e) :</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fr-FR" sz="1100" b="1" i="0" u="none" strike="noStrike" cap="none">
                <a:solidFill>
                  <a:schemeClr val="dk2"/>
                </a:solidFill>
                <a:latin typeface="Arial"/>
                <a:ea typeface="Arial"/>
                <a:cs typeface="Arial"/>
                <a:sym typeface="Arial"/>
              </a:rPr>
              <a:t>ACTIVITÉ INTERACTIVE EN CLASSE</a:t>
            </a:r>
            <a:endParaRPr b="0">
              <a:solidFill>
                <a:schemeClr val="dk2"/>
              </a:solidFill>
            </a:endParaRPr>
          </a:p>
          <a:p>
            <a:pPr marL="158750" lvl="0" indent="0" algn="l" rtl="0">
              <a:lnSpc>
                <a:spcPct val="100000"/>
              </a:lnSpc>
              <a:spcBef>
                <a:spcPts val="0"/>
              </a:spcBef>
              <a:spcAft>
                <a:spcPts val="0"/>
              </a:spcAft>
              <a:buSzPts val="1100"/>
              <a:buNone/>
            </a:pPr>
            <a:r>
              <a:rPr lang="fr-FR" sz="1100" b="0" i="0" u="none" strike="noStrike" cap="none">
                <a:solidFill>
                  <a:schemeClr val="dk2"/>
                </a:solidFill>
                <a:latin typeface="Arial"/>
                <a:ea typeface="Arial"/>
                <a:cs typeface="Arial"/>
                <a:sym typeface="Arial"/>
              </a:rPr>
              <a:t>Distribuez le document « Mes objectifs ». Accordez aux participant(e)s 10 minutes pour travailler sur le document. </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fr-FR" sz="1100" b="1" i="0" u="none" strike="noStrike" cap="none">
                <a:solidFill>
                  <a:schemeClr val="dk2"/>
                </a:solidFill>
                <a:latin typeface="Arial"/>
                <a:ea typeface="Arial"/>
                <a:cs typeface="Arial"/>
                <a:sym typeface="Arial"/>
              </a:rPr>
              <a:t>DEMANDEZ À VOS ÉTUDIANT(E)S</a:t>
            </a:r>
            <a:endParaRPr b="0">
              <a:solidFill>
                <a:schemeClr val="dk2"/>
              </a:solidFill>
            </a:endParaRPr>
          </a:p>
          <a:p>
            <a:pPr marL="457200" lvl="0" indent="-298450" algn="l" rtl="0">
              <a:lnSpc>
                <a:spcPct val="100000"/>
              </a:lnSpc>
              <a:spcBef>
                <a:spcPts val="0"/>
              </a:spcBef>
              <a:spcAft>
                <a:spcPts val="0"/>
              </a:spcAft>
              <a:buSzPts val="1100"/>
              <a:buChar char="●"/>
            </a:pPr>
            <a:r>
              <a:rPr lang="fr-FR" sz="1100" b="0" i="0" u="none" strike="noStrike" cap="none">
                <a:solidFill>
                  <a:schemeClr val="dk2"/>
                </a:solidFill>
                <a:latin typeface="Arial"/>
                <a:ea typeface="Arial"/>
                <a:cs typeface="Arial"/>
                <a:sym typeface="Arial"/>
              </a:rPr>
              <a:t>Qui veut présenter les mesures qu’il ou elle va employer pour essayer d’atteindre son objectif ?</a:t>
            </a:r>
            <a:endParaRPr/>
          </a:p>
          <a:p>
            <a:pPr marL="457200" lvl="0" indent="-298450" algn="l" rtl="0">
              <a:lnSpc>
                <a:spcPct val="100000"/>
              </a:lnSpc>
              <a:spcBef>
                <a:spcPts val="0"/>
              </a:spcBef>
              <a:spcAft>
                <a:spcPts val="0"/>
              </a:spcAft>
              <a:buSzPts val="1100"/>
              <a:buChar char="●"/>
            </a:pPr>
            <a:r>
              <a:rPr lang="fr-FR" sz="1100" b="0" i="0" u="none" strike="noStrike" cap="none">
                <a:solidFill>
                  <a:schemeClr val="dk2"/>
                </a:solidFill>
                <a:latin typeface="Arial"/>
                <a:ea typeface="Arial"/>
                <a:cs typeface="Arial"/>
                <a:sym typeface="Arial"/>
              </a:rPr>
              <a:t>Ces mesures ont-elles été influencées par vos expériences passées ? Si oui, comment ?</a:t>
            </a:r>
            <a:endParaRPr/>
          </a:p>
          <a:p>
            <a:pPr marL="158750" lvl="0" indent="0" algn="l" rtl="0">
              <a:lnSpc>
                <a:spcPct val="100000"/>
              </a:lnSpc>
              <a:spcBef>
                <a:spcPts val="0"/>
              </a:spcBef>
              <a:spcAft>
                <a:spcPts val="0"/>
              </a:spcAft>
              <a:buSzPts val="1100"/>
              <a:buNone/>
            </a:pPr>
            <a:br>
              <a:rPr lang="en-SG" b="0">
                <a:solidFill>
                  <a:schemeClr val="dk2"/>
                </a:solidFill>
              </a:rPr>
            </a:br>
            <a:r>
              <a:rPr lang="fr-FR" sz="1100" b="1" i="0" u="none" strike="noStrike" cap="none">
                <a:solidFill>
                  <a:schemeClr val="dk2"/>
                </a:solidFill>
                <a:latin typeface="Arial"/>
                <a:ea typeface="Arial"/>
                <a:cs typeface="Arial"/>
                <a:sym typeface="Arial"/>
              </a:rPr>
              <a:t>DITES À VOS ÉTUDIANT(E)S</a:t>
            </a:r>
            <a:endParaRPr b="0">
              <a:solidFill>
                <a:schemeClr val="dk2"/>
              </a:solidFill>
            </a:endParaRPr>
          </a:p>
          <a:p>
            <a:pPr marL="158750" lvl="0" indent="0" algn="l" rtl="0">
              <a:lnSpc>
                <a:spcPct val="100000"/>
              </a:lnSpc>
              <a:spcBef>
                <a:spcPts val="0"/>
              </a:spcBef>
              <a:spcAft>
                <a:spcPts val="0"/>
              </a:spcAft>
              <a:buSzPts val="1100"/>
              <a:buNone/>
            </a:pPr>
            <a:r>
              <a:rPr lang="fr-FR" sz="1100" b="0" i="0" u="none" strike="noStrike" cap="none">
                <a:solidFill>
                  <a:schemeClr val="dk2"/>
                </a:solidFill>
                <a:latin typeface="Arial"/>
                <a:ea typeface="Arial"/>
                <a:cs typeface="Arial"/>
                <a:sym typeface="Arial"/>
              </a:rPr>
              <a:t>Merci de nous faire part des moyens que vous allez mettre en œuvre pour atteindre votre objectif !</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fr-FR" sz="1100" b="0" i="0" u="none" strike="noStrike" cap="none">
                <a:solidFill>
                  <a:schemeClr val="dk2"/>
                </a:solidFill>
                <a:latin typeface="Arial"/>
                <a:ea typeface="Arial"/>
                <a:cs typeface="Arial"/>
                <a:sym typeface="Arial"/>
              </a:rPr>
              <a:t>Aujourd’hui, nous avons appris que même si vos expériences passées ont contribué à faire de vous ce que vous êtes actuellement, vous êtes toujours en mesure de créer de nouvelles expériences stimulantes et passionnantes, même en avançant à petits pas.</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fr-FR" sz="1100" b="0" i="0" u="none" strike="noStrike" cap="none">
                <a:solidFill>
                  <a:schemeClr val="dk2"/>
                </a:solidFill>
                <a:latin typeface="Arial"/>
                <a:ea typeface="Arial"/>
                <a:cs typeface="Arial"/>
                <a:sym typeface="Arial"/>
              </a:rPr>
              <a:t>Je vous invite à travailler à la réalisation de votre objectif en suivant les étapes que vous avez définies pour l’avenir. N’hésitez pas à tenir vos ami(e)s et votre famille informés de vos progrès !</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br>
              <a:rPr lang="en-SG" b="0">
                <a:solidFill>
                  <a:schemeClr val="dk2"/>
                </a:solidFill>
              </a:rPr>
            </a:br>
            <a:br>
              <a:rPr lang="en-SG" b="0">
                <a:solidFill>
                  <a:schemeClr val="dk2"/>
                </a:solidFill>
              </a:rPr>
            </a:br>
            <a:endParaRPr b="1">
              <a:solidFill>
                <a:schemeClr val="dk2"/>
              </a:solidFill>
              <a:latin typeface="Montserrat SemiBold"/>
              <a:ea typeface="Montserrat SemiBold"/>
              <a:cs typeface="Montserrat SemiBold"/>
              <a:sym typeface="Montserrat SemiBold"/>
            </a:endParaRPr>
          </a:p>
        </p:txBody>
      </p:sp>
      <p:sp>
        <p:nvSpPr>
          <p:cNvPr id="259" name="Google Shape;259;p137: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1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fr-FR" sz="1100" b="1" i="0" u="sng" strike="noStrike" cap="none">
                <a:solidFill>
                  <a:schemeClr val="dk2"/>
                </a:solidFill>
                <a:latin typeface="Arial"/>
                <a:ea typeface="Arial"/>
                <a:cs typeface="Arial"/>
                <a:sym typeface="Arial"/>
              </a:rPr>
              <a:t>Notes de l’intervenant(e) :</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fr-FR" sz="1100" b="1" i="0" u="none" strike="noStrike" cap="none">
                <a:solidFill>
                  <a:schemeClr val="dk2"/>
                </a:solidFill>
                <a:latin typeface="Arial"/>
                <a:ea typeface="Arial"/>
                <a:cs typeface="Arial"/>
                <a:sym typeface="Arial"/>
              </a:rPr>
              <a:t>OBJECTIF DU COURS</a:t>
            </a:r>
            <a:endParaRPr b="0">
              <a:solidFill>
                <a:schemeClr val="dk2"/>
              </a:solidFill>
            </a:endParaRPr>
          </a:p>
          <a:p>
            <a:pPr marL="158750" lvl="0" indent="0" algn="l" rtl="0">
              <a:lnSpc>
                <a:spcPct val="100000"/>
              </a:lnSpc>
              <a:spcBef>
                <a:spcPts val="0"/>
              </a:spcBef>
              <a:spcAft>
                <a:spcPts val="0"/>
              </a:spcAft>
              <a:buSzPts val="1100"/>
              <a:buNone/>
            </a:pPr>
            <a:r>
              <a:rPr lang="fr-FR" sz="1100" b="0" i="0" u="none" strike="noStrike" cap="none">
                <a:solidFill>
                  <a:schemeClr val="dk2"/>
                </a:solidFill>
                <a:latin typeface="Arial"/>
                <a:ea typeface="Arial"/>
                <a:cs typeface="Arial"/>
                <a:sym typeface="Arial"/>
              </a:rPr>
              <a:t>Les participant(e)s vont identifier trois types de compétences qu’ils possèdent, des compétences transférables, des compétences liées aux connaissances ou aux domaines et des traits de personnalité, et réfléchir à la manière dont ils (elles) peuvent combiner ces compétences et les appliquer à des opportunités futures.</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fr-FR" b="1">
                <a:solidFill>
                  <a:schemeClr val="dk2"/>
                </a:solidFill>
              </a:rPr>
              <a:t>TEMPS ESTIMÉ</a:t>
            </a:r>
            <a:endParaRPr/>
          </a:p>
          <a:p>
            <a:pPr marL="158750" lvl="0" indent="0" algn="l" rtl="0">
              <a:lnSpc>
                <a:spcPct val="100000"/>
              </a:lnSpc>
              <a:spcBef>
                <a:spcPts val="0"/>
              </a:spcBef>
              <a:spcAft>
                <a:spcPts val="0"/>
              </a:spcAft>
              <a:buSzPts val="1100"/>
              <a:buNone/>
            </a:pPr>
            <a:r>
              <a:rPr lang="fr-FR" sz="1100" b="0" i="0" u="none" strike="noStrike" cap="none">
                <a:solidFill>
                  <a:schemeClr val="dk2"/>
                </a:solidFill>
                <a:latin typeface="Arial"/>
                <a:ea typeface="Arial"/>
                <a:cs typeface="Arial"/>
                <a:sym typeface="Arial"/>
              </a:rPr>
              <a:t>30 minutes</a:t>
            </a:r>
            <a:endParaRPr/>
          </a:p>
          <a:p>
            <a:pPr marL="158750" lvl="0" indent="0" algn="l" rtl="0">
              <a:lnSpc>
                <a:spcPct val="100000"/>
              </a:lnSpc>
              <a:spcBef>
                <a:spcPts val="0"/>
              </a:spcBef>
              <a:spcAft>
                <a:spcPts val="0"/>
              </a:spcAft>
              <a:buSzPts val="1100"/>
              <a:buNone/>
            </a:pPr>
            <a:endParaRPr sz="1100" b="0"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fr-FR" sz="1100" b="1" i="0" u="none" strike="noStrike" cap="none">
                <a:solidFill>
                  <a:schemeClr val="dk2"/>
                </a:solidFill>
                <a:latin typeface="Arial"/>
                <a:ea typeface="Arial"/>
                <a:cs typeface="Arial"/>
                <a:sym typeface="Arial"/>
              </a:rPr>
              <a:t>QUESTION ESSENTIELLE </a:t>
            </a:r>
            <a:endParaRPr b="0">
              <a:solidFill>
                <a:schemeClr val="dk2"/>
              </a:solidFill>
            </a:endParaRPr>
          </a:p>
          <a:p>
            <a:pPr marL="457200" lvl="0" indent="-298450" algn="l" rtl="0">
              <a:lnSpc>
                <a:spcPct val="100000"/>
              </a:lnSpc>
              <a:spcBef>
                <a:spcPts val="0"/>
              </a:spcBef>
              <a:spcAft>
                <a:spcPts val="0"/>
              </a:spcAft>
              <a:buSzPts val="1100"/>
              <a:buChar char="●"/>
            </a:pPr>
            <a:r>
              <a:rPr lang="fr-FR" sz="1100" b="0" i="0" u="none" strike="noStrike" cap="none">
                <a:solidFill>
                  <a:schemeClr val="dk2"/>
                </a:solidFill>
                <a:latin typeface="Arial"/>
                <a:ea typeface="Arial"/>
                <a:cs typeface="Arial"/>
                <a:sym typeface="Arial"/>
              </a:rPr>
              <a:t>Comment pouvez-vous combiner vos compétences de manière créative pour saisir les opportunités qui vous passionnent ? </a:t>
            </a:r>
            <a:endParaRPr/>
          </a:p>
          <a:p>
            <a:pPr marL="158750" lvl="0" indent="0" algn="l" rtl="0">
              <a:lnSpc>
                <a:spcPct val="100000"/>
              </a:lnSpc>
              <a:spcBef>
                <a:spcPts val="0"/>
              </a:spcBef>
              <a:spcAft>
                <a:spcPts val="0"/>
              </a:spcAft>
              <a:buSzPts val="1100"/>
              <a:buNone/>
            </a:pPr>
            <a:br>
              <a:rPr lang="en-SG" b="0">
                <a:solidFill>
                  <a:schemeClr val="dk2"/>
                </a:solidFill>
              </a:rPr>
            </a:br>
            <a:r>
              <a:rPr lang="fr-FR" sz="1100" b="1" i="0" u="none" strike="noStrike" cap="none">
                <a:solidFill>
                  <a:schemeClr val="dk2"/>
                </a:solidFill>
                <a:latin typeface="Arial"/>
                <a:ea typeface="Arial"/>
                <a:cs typeface="Arial"/>
                <a:sym typeface="Arial"/>
              </a:rPr>
              <a:t>MATÉRIEL </a:t>
            </a:r>
            <a:endParaRPr b="0">
              <a:solidFill>
                <a:schemeClr val="dk2"/>
              </a:solidFill>
            </a:endParaRPr>
          </a:p>
          <a:p>
            <a:pPr marL="457200" lvl="0" indent="-298450" algn="l" rtl="0">
              <a:lnSpc>
                <a:spcPct val="100000"/>
              </a:lnSpc>
              <a:spcBef>
                <a:spcPts val="0"/>
              </a:spcBef>
              <a:spcAft>
                <a:spcPts val="0"/>
              </a:spcAft>
              <a:buSzPts val="1100"/>
              <a:buChar char="●"/>
            </a:pPr>
            <a:r>
              <a:rPr lang="fr-FR" sz="1100" b="0" i="0" u="none" strike="noStrike" cap="none">
                <a:solidFill>
                  <a:schemeClr val="dk2"/>
                </a:solidFill>
                <a:latin typeface="Arial"/>
                <a:ea typeface="Arial"/>
                <a:cs typeface="Arial"/>
                <a:sym typeface="Arial"/>
              </a:rPr>
              <a:t>Document « Évaluez vos compétences (verbe, nom et adjectif) ! » </a:t>
            </a:r>
            <a:endParaRPr/>
          </a:p>
          <a:p>
            <a:pPr marL="457200" lvl="0" indent="-298450" algn="l" rtl="0">
              <a:lnSpc>
                <a:spcPct val="100000"/>
              </a:lnSpc>
              <a:spcBef>
                <a:spcPts val="0"/>
              </a:spcBef>
              <a:spcAft>
                <a:spcPts val="0"/>
              </a:spcAft>
              <a:buSzPts val="1100"/>
              <a:buChar char="●"/>
            </a:pPr>
            <a:r>
              <a:rPr lang="fr-FR" sz="1100" b="0" i="0" u="none" strike="noStrike" cap="none">
                <a:solidFill>
                  <a:schemeClr val="dk2"/>
                </a:solidFill>
                <a:latin typeface="Arial"/>
                <a:ea typeface="Arial"/>
                <a:cs typeface="Arial"/>
                <a:sym typeface="Arial"/>
              </a:rPr>
              <a:t>Papier </a:t>
            </a:r>
            <a:endParaRPr/>
          </a:p>
          <a:p>
            <a:pPr marL="457200" lvl="0" indent="-298450" algn="l" rtl="0">
              <a:lnSpc>
                <a:spcPct val="100000"/>
              </a:lnSpc>
              <a:spcBef>
                <a:spcPts val="0"/>
              </a:spcBef>
              <a:spcAft>
                <a:spcPts val="0"/>
              </a:spcAft>
              <a:buSzPts val="1100"/>
              <a:buChar char="●"/>
            </a:pPr>
            <a:r>
              <a:rPr lang="fr-FR" sz="1100" b="0" i="0" u="none" strike="noStrike" cap="none">
                <a:solidFill>
                  <a:schemeClr val="dk2"/>
                </a:solidFill>
                <a:latin typeface="Arial"/>
                <a:ea typeface="Arial"/>
                <a:cs typeface="Arial"/>
                <a:sym typeface="Arial"/>
              </a:rPr>
              <a:t>Stylos ou crayons</a:t>
            </a:r>
            <a:endParaRPr/>
          </a:p>
          <a:p>
            <a:pPr marL="158750" lvl="0" indent="0" algn="l" rtl="0">
              <a:lnSpc>
                <a:spcPct val="100000"/>
              </a:lnSpc>
              <a:spcBef>
                <a:spcPts val="0"/>
              </a:spcBef>
              <a:spcAft>
                <a:spcPts val="0"/>
              </a:spcAft>
              <a:buSzPts val="1100"/>
              <a:buNone/>
            </a:pPr>
            <a:br>
              <a:rPr lang="en-SG" b="0">
                <a:solidFill>
                  <a:schemeClr val="dk2"/>
                </a:solidFill>
              </a:rPr>
            </a:br>
            <a:r>
              <a:rPr lang="fr-FR" sz="1100" b="1" i="0" u="none" strike="noStrike" cap="none">
                <a:solidFill>
                  <a:schemeClr val="dk2"/>
                </a:solidFill>
                <a:latin typeface="Arial"/>
                <a:ea typeface="Arial"/>
                <a:cs typeface="Arial"/>
                <a:sym typeface="Arial"/>
              </a:rPr>
              <a:t>PRÉPARATION</a:t>
            </a:r>
            <a:endParaRPr b="0">
              <a:solidFill>
                <a:schemeClr val="dk2"/>
              </a:solidFill>
            </a:endParaRPr>
          </a:p>
          <a:p>
            <a:pPr marL="457200" lvl="0" indent="-298450" algn="l" rtl="0">
              <a:lnSpc>
                <a:spcPct val="100000"/>
              </a:lnSpc>
              <a:spcBef>
                <a:spcPts val="0"/>
              </a:spcBef>
              <a:spcAft>
                <a:spcPts val="0"/>
              </a:spcAft>
              <a:buSzPts val="1100"/>
              <a:buChar char="●"/>
            </a:pPr>
            <a:r>
              <a:rPr lang="fr-FR" sz="1100" b="0" i="0" u="none" strike="noStrike" cap="none">
                <a:solidFill>
                  <a:schemeClr val="dk2"/>
                </a:solidFill>
                <a:latin typeface="Arial"/>
                <a:ea typeface="Arial"/>
                <a:cs typeface="Arial"/>
                <a:sym typeface="Arial"/>
              </a:rPr>
              <a:t>Imprimez un document par étudiant(e).</a:t>
            </a:r>
            <a:endParaRPr/>
          </a:p>
          <a:p>
            <a:pPr marL="457200" lvl="0" indent="-298450" algn="l" rtl="0">
              <a:lnSpc>
                <a:spcPct val="100000"/>
              </a:lnSpc>
              <a:spcBef>
                <a:spcPts val="0"/>
              </a:spcBef>
              <a:spcAft>
                <a:spcPts val="0"/>
              </a:spcAft>
              <a:buSzPts val="1100"/>
              <a:buChar char="●"/>
            </a:pPr>
            <a:r>
              <a:rPr lang="fr-FR" sz="1100" b="0" i="0" u="none" strike="noStrike" cap="none">
                <a:solidFill>
                  <a:schemeClr val="dk2"/>
                </a:solidFill>
                <a:latin typeface="Arial"/>
                <a:ea typeface="Arial"/>
                <a:cs typeface="Arial"/>
                <a:sym typeface="Arial"/>
              </a:rPr>
              <a:t>Les élèves auront besoin d’un accès à Internet pour cette leçon.</a:t>
            </a:r>
            <a:endParaRPr/>
          </a:p>
          <a:p>
            <a:pPr marL="457200" marR="0" lvl="0" indent="-298450" algn="l" rtl="0">
              <a:lnSpc>
                <a:spcPct val="100000"/>
              </a:lnSpc>
              <a:spcBef>
                <a:spcPts val="0"/>
              </a:spcBef>
              <a:spcAft>
                <a:spcPts val="0"/>
              </a:spcAft>
              <a:buClr>
                <a:srgbClr val="000000"/>
              </a:buClr>
              <a:buSzPts val="1100"/>
              <a:buFont typeface="Arial"/>
              <a:buChar char="●"/>
            </a:pPr>
            <a:r>
              <a:rPr lang="fr-FR" sz="1100" b="0" i="0" u="none" strike="noStrike" cap="none">
                <a:solidFill>
                  <a:schemeClr val="dk2"/>
                </a:solidFill>
                <a:latin typeface="Arial"/>
                <a:ea typeface="Arial"/>
                <a:cs typeface="Arial"/>
                <a:sym typeface="Arial"/>
              </a:rPr>
              <a:t>Il existe plusieurs possibilités d’adapter le contenu à l’expérience de vos élèves et au contexte local. Ces opportunités sont indiquées comme « Note à l’enseignant(e) ». Nous vous suggérons de lire la leçon à l’avance et de préparer les exemples avant le début de la leçon.</a:t>
            </a:r>
            <a:endParaRPr sz="1100" b="0"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br>
              <a:rPr lang="en-SG" b="0">
                <a:solidFill>
                  <a:schemeClr val="dk2"/>
                </a:solidFill>
              </a:rPr>
            </a:br>
            <a:r>
              <a:rPr lang="fr-FR" b="1" i="1">
                <a:solidFill>
                  <a:schemeClr val="dk2"/>
                </a:solidFill>
              </a:rPr>
              <a:t>FACULTATIF : </a:t>
            </a:r>
            <a:r>
              <a:rPr lang="fr-FR" sz="1100" b="1" i="0" u="none" strike="noStrike" cap="none">
                <a:solidFill>
                  <a:schemeClr val="dk2"/>
                </a:solidFill>
                <a:latin typeface="Arial"/>
                <a:ea typeface="Arial"/>
                <a:cs typeface="Arial"/>
                <a:sym typeface="Arial"/>
              </a:rPr>
              <a:t>COMPÉTENCE DIGCITCOMMIT D’ISTE</a:t>
            </a:r>
            <a:endParaRPr b="0">
              <a:solidFill>
                <a:schemeClr val="dk2"/>
              </a:solidFill>
            </a:endParaRPr>
          </a:p>
          <a:p>
            <a:pPr marL="457200" lvl="0" indent="-298450" algn="l" rtl="0">
              <a:lnSpc>
                <a:spcPct val="100000"/>
              </a:lnSpc>
              <a:spcBef>
                <a:spcPts val="0"/>
              </a:spcBef>
              <a:spcAft>
                <a:spcPts val="0"/>
              </a:spcAft>
              <a:buSzPts val="1100"/>
              <a:buChar char="●"/>
            </a:pPr>
            <a:r>
              <a:rPr lang="fr-FR" sz="1100" b="0" i="0" u="none" strike="noStrike" cap="none">
                <a:solidFill>
                  <a:schemeClr val="dk2"/>
                </a:solidFill>
                <a:latin typeface="Arial"/>
                <a:ea typeface="Arial"/>
                <a:cs typeface="Arial"/>
                <a:sym typeface="Arial"/>
              </a:rPr>
              <a:t>ÉQUILIBRÉ : Je prends des décisions éclairées sur la manière de gérer mon temps et mes activités en ligne et hors ligne. </a:t>
            </a:r>
            <a:endParaRPr/>
          </a:p>
        </p:txBody>
      </p:sp>
      <p:sp>
        <p:nvSpPr>
          <p:cNvPr id="280" name="Google Shape;280;p138: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6"/>
        <p:cNvGrpSpPr/>
        <p:nvPr/>
      </p:nvGrpSpPr>
      <p:grpSpPr>
        <a:xfrm>
          <a:off x="0" y="0"/>
          <a:ext cx="0" cy="0"/>
          <a:chOff x="0" y="0"/>
          <a:chExt cx="0" cy="0"/>
        </a:xfrm>
      </p:grpSpPr>
      <p:sp>
        <p:nvSpPr>
          <p:cNvPr id="7" name="Google Shape;7;p176"/>
          <p:cNvSpPr txBox="1">
            <a:spLocks noGrp="1"/>
          </p:cNvSpPr>
          <p:nvPr>
            <p:ph type="ctrTitle"/>
          </p:nvPr>
        </p:nvSpPr>
        <p:spPr>
          <a:xfrm>
            <a:off x="931863" y="5615601"/>
            <a:ext cx="7320597" cy="1992209"/>
          </a:xfrm>
          <a:prstGeom prst="rect">
            <a:avLst/>
          </a:prstGeom>
          <a:noFill/>
          <a:ln>
            <a:noFill/>
          </a:ln>
        </p:spPr>
        <p:txBody>
          <a:bodyPr spcFirstLastPara="1" wrap="square" lIns="0" tIns="0" rIns="0" bIns="0" anchor="t" anchorCtr="0">
            <a:noAutofit/>
          </a:bodyPr>
          <a:lstStyle>
            <a:lvl1pPr marR="0" lvl="0" algn="l" rtl="0">
              <a:lnSpc>
                <a:spcPct val="108000"/>
              </a:lnSpc>
              <a:spcBef>
                <a:spcPts val="0"/>
              </a:spcBef>
              <a:spcAft>
                <a:spcPts val="0"/>
              </a:spcAft>
              <a:buClr>
                <a:schemeClr val="lt2"/>
              </a:buClr>
              <a:buSzPts val="5600"/>
              <a:buFont typeface="Arial"/>
              <a:buNone/>
              <a:defRPr sz="7193" b="1" i="0" u="none" strike="noStrike" cap="none">
                <a:solidFill>
                  <a:srgbClr val="67788A"/>
                </a:solidFill>
                <a:latin typeface="Montserrat SemiBold"/>
                <a:ea typeface="Montserrat SemiBold"/>
                <a:cs typeface="Montserrat SemiBold"/>
                <a:sym typeface="Montserrat SemiBold"/>
              </a:defRPr>
            </a:lvl1pPr>
            <a:lvl2pPr marR="0" lvl="1" algn="l" rtl="0">
              <a:lnSpc>
                <a:spcPct val="100000"/>
              </a:lnSpc>
              <a:spcBef>
                <a:spcPts val="0"/>
              </a:spcBef>
              <a:spcAft>
                <a:spcPts val="0"/>
              </a:spcAft>
              <a:buClr>
                <a:srgbClr val="1C2B33"/>
              </a:buClr>
              <a:buSzPts val="5600"/>
              <a:buFont typeface="Arial"/>
              <a:buNone/>
              <a:defRPr sz="2399" b="0" i="0" u="none" strike="noStrike" cap="none">
                <a:solidFill>
                  <a:srgbClr val="1C2B33"/>
                </a:solidFill>
                <a:latin typeface="Arial"/>
                <a:ea typeface="Arial"/>
                <a:cs typeface="Arial"/>
                <a:sym typeface="Arial"/>
              </a:defRPr>
            </a:lvl2pPr>
            <a:lvl3pPr marR="0" lvl="2" algn="l" rtl="0">
              <a:lnSpc>
                <a:spcPct val="100000"/>
              </a:lnSpc>
              <a:spcBef>
                <a:spcPts val="0"/>
              </a:spcBef>
              <a:spcAft>
                <a:spcPts val="0"/>
              </a:spcAft>
              <a:buClr>
                <a:srgbClr val="1C2B33"/>
              </a:buClr>
              <a:buSzPts val="5600"/>
              <a:buFont typeface="Arial"/>
              <a:buNone/>
              <a:defRPr sz="2399" b="0" i="0" u="none" strike="noStrike" cap="none">
                <a:solidFill>
                  <a:srgbClr val="1C2B33"/>
                </a:solidFill>
                <a:latin typeface="Arial"/>
                <a:ea typeface="Arial"/>
                <a:cs typeface="Arial"/>
                <a:sym typeface="Arial"/>
              </a:defRPr>
            </a:lvl3pPr>
            <a:lvl4pPr marR="0" lvl="3" algn="l" rtl="0">
              <a:lnSpc>
                <a:spcPct val="100000"/>
              </a:lnSpc>
              <a:spcBef>
                <a:spcPts val="0"/>
              </a:spcBef>
              <a:spcAft>
                <a:spcPts val="0"/>
              </a:spcAft>
              <a:buClr>
                <a:srgbClr val="1C2B33"/>
              </a:buClr>
              <a:buSzPts val="5600"/>
              <a:buFont typeface="Arial"/>
              <a:buNone/>
              <a:defRPr sz="2399" b="0" i="0" u="none" strike="noStrike" cap="none">
                <a:solidFill>
                  <a:srgbClr val="1C2B33"/>
                </a:solidFill>
                <a:latin typeface="Arial"/>
                <a:ea typeface="Arial"/>
                <a:cs typeface="Arial"/>
                <a:sym typeface="Arial"/>
              </a:defRPr>
            </a:lvl4pPr>
            <a:lvl5pPr marR="0" lvl="4" algn="l" rtl="0">
              <a:lnSpc>
                <a:spcPct val="100000"/>
              </a:lnSpc>
              <a:spcBef>
                <a:spcPts val="0"/>
              </a:spcBef>
              <a:spcAft>
                <a:spcPts val="0"/>
              </a:spcAft>
              <a:buClr>
                <a:srgbClr val="1C2B33"/>
              </a:buClr>
              <a:buSzPts val="5600"/>
              <a:buFont typeface="Arial"/>
              <a:buNone/>
              <a:defRPr sz="2399" b="0" i="0" u="none" strike="noStrike" cap="none">
                <a:solidFill>
                  <a:srgbClr val="1C2B33"/>
                </a:solidFill>
                <a:latin typeface="Arial"/>
                <a:ea typeface="Arial"/>
                <a:cs typeface="Arial"/>
                <a:sym typeface="Arial"/>
              </a:defRPr>
            </a:lvl5pPr>
            <a:lvl6pPr marR="0" lvl="5" algn="l" rtl="0">
              <a:lnSpc>
                <a:spcPct val="100000"/>
              </a:lnSpc>
              <a:spcBef>
                <a:spcPts val="0"/>
              </a:spcBef>
              <a:spcAft>
                <a:spcPts val="0"/>
              </a:spcAft>
              <a:buClr>
                <a:srgbClr val="1C2B33"/>
              </a:buClr>
              <a:buSzPts val="5600"/>
              <a:buFont typeface="Arial"/>
              <a:buNone/>
              <a:defRPr sz="2399" b="0" i="0" u="none" strike="noStrike" cap="none">
                <a:solidFill>
                  <a:srgbClr val="1C2B33"/>
                </a:solidFill>
                <a:latin typeface="Arial"/>
                <a:ea typeface="Arial"/>
                <a:cs typeface="Arial"/>
                <a:sym typeface="Arial"/>
              </a:defRPr>
            </a:lvl6pPr>
            <a:lvl7pPr marR="0" lvl="6" algn="l" rtl="0">
              <a:lnSpc>
                <a:spcPct val="100000"/>
              </a:lnSpc>
              <a:spcBef>
                <a:spcPts val="0"/>
              </a:spcBef>
              <a:spcAft>
                <a:spcPts val="0"/>
              </a:spcAft>
              <a:buClr>
                <a:srgbClr val="1C2B33"/>
              </a:buClr>
              <a:buSzPts val="5600"/>
              <a:buFont typeface="Arial"/>
              <a:buNone/>
              <a:defRPr sz="2399" b="0" i="0" u="none" strike="noStrike" cap="none">
                <a:solidFill>
                  <a:srgbClr val="1C2B33"/>
                </a:solidFill>
                <a:latin typeface="Arial"/>
                <a:ea typeface="Arial"/>
                <a:cs typeface="Arial"/>
                <a:sym typeface="Arial"/>
              </a:defRPr>
            </a:lvl7pPr>
            <a:lvl8pPr marR="0" lvl="7" algn="l" rtl="0">
              <a:lnSpc>
                <a:spcPct val="100000"/>
              </a:lnSpc>
              <a:spcBef>
                <a:spcPts val="0"/>
              </a:spcBef>
              <a:spcAft>
                <a:spcPts val="0"/>
              </a:spcAft>
              <a:buClr>
                <a:srgbClr val="1C2B33"/>
              </a:buClr>
              <a:buSzPts val="5600"/>
              <a:buFont typeface="Arial"/>
              <a:buNone/>
              <a:defRPr sz="2399" b="0" i="0" u="none" strike="noStrike" cap="none">
                <a:solidFill>
                  <a:srgbClr val="1C2B33"/>
                </a:solidFill>
                <a:latin typeface="Arial"/>
                <a:ea typeface="Arial"/>
                <a:cs typeface="Arial"/>
                <a:sym typeface="Arial"/>
              </a:defRPr>
            </a:lvl8pPr>
            <a:lvl9pPr marR="0" lvl="8" algn="l" rtl="0">
              <a:lnSpc>
                <a:spcPct val="100000"/>
              </a:lnSpc>
              <a:spcBef>
                <a:spcPts val="0"/>
              </a:spcBef>
              <a:spcAft>
                <a:spcPts val="0"/>
              </a:spcAft>
              <a:buClr>
                <a:srgbClr val="1C2B33"/>
              </a:buClr>
              <a:buSzPts val="5600"/>
              <a:buFont typeface="Arial"/>
              <a:buNone/>
              <a:defRPr sz="2399" b="0" i="0" u="none" strike="noStrike" cap="none">
                <a:solidFill>
                  <a:srgbClr val="1C2B33"/>
                </a:solidFill>
                <a:latin typeface="Arial"/>
                <a:ea typeface="Arial"/>
                <a:cs typeface="Arial"/>
                <a:sym typeface="Arial"/>
              </a:defRPr>
            </a:lvl9pPr>
          </a:lstStyle>
          <a:p>
            <a:endParaRPr/>
          </a:p>
        </p:txBody>
      </p:sp>
      <p:sp>
        <p:nvSpPr>
          <p:cNvPr id="8" name="Google Shape;8;p176"/>
          <p:cNvSpPr txBox="1">
            <a:spLocks noGrp="1"/>
          </p:cNvSpPr>
          <p:nvPr>
            <p:ph type="body" idx="1"/>
          </p:nvPr>
        </p:nvSpPr>
        <p:spPr>
          <a:xfrm>
            <a:off x="931863" y="4883658"/>
            <a:ext cx="6602412" cy="5302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SzPts val="1400"/>
              <a:buNone/>
              <a:defRPr sz="2800" b="1" i="0" u="none" strike="noStrike" cap="none">
                <a:solidFill>
                  <a:srgbClr val="67788A"/>
                </a:solidFill>
                <a:latin typeface="Montserrat SemiBold"/>
                <a:ea typeface="Montserrat SemiBold"/>
                <a:cs typeface="Montserrat SemiBold"/>
                <a:sym typeface="Montserrat SemiBold"/>
              </a:defRPr>
            </a:lvl1pPr>
            <a:lvl2pPr marL="914400" marR="0" lvl="1" indent="-228600" algn="l" rtl="0">
              <a:lnSpc>
                <a:spcPct val="100000"/>
              </a:lnSpc>
              <a:spcBef>
                <a:spcPts val="0"/>
              </a:spcBef>
              <a:spcAft>
                <a:spcPts val="0"/>
              </a:spcAft>
              <a:buSzPts val="1400"/>
              <a:buNone/>
              <a:defRPr sz="1400" b="0" i="0" u="none" strike="noStrike" cap="none">
                <a:solidFill>
                  <a:srgbClr val="344854"/>
                </a:solidFill>
                <a:latin typeface="Arial"/>
                <a:ea typeface="Arial"/>
                <a:cs typeface="Arial"/>
                <a:sym typeface="Arial"/>
              </a:defRPr>
            </a:lvl2pPr>
            <a:lvl3pPr marL="1371600" marR="0" lvl="2" indent="-228600" algn="l" rtl="0">
              <a:lnSpc>
                <a:spcPct val="100000"/>
              </a:lnSpc>
              <a:spcBef>
                <a:spcPts val="0"/>
              </a:spcBef>
              <a:spcAft>
                <a:spcPts val="0"/>
              </a:spcAft>
              <a:buSzPts val="1400"/>
              <a:buNone/>
              <a:defRPr sz="1400" b="0" i="0" u="none" strike="noStrike" cap="none">
                <a:solidFill>
                  <a:srgbClr val="344854"/>
                </a:solidFill>
                <a:latin typeface="Arial"/>
                <a:ea typeface="Arial"/>
                <a:cs typeface="Arial"/>
                <a:sym typeface="Arial"/>
              </a:defRPr>
            </a:lvl3pPr>
            <a:lvl4pPr marL="1828800" marR="0" lvl="3" indent="-228600" algn="l" rtl="0">
              <a:lnSpc>
                <a:spcPct val="100000"/>
              </a:lnSpc>
              <a:spcBef>
                <a:spcPts val="0"/>
              </a:spcBef>
              <a:spcAft>
                <a:spcPts val="0"/>
              </a:spcAft>
              <a:buSzPts val="1400"/>
              <a:buNone/>
              <a:defRPr sz="1400" b="0" i="0" u="none" strike="noStrike" cap="none">
                <a:solidFill>
                  <a:srgbClr val="344854"/>
                </a:solidFill>
                <a:latin typeface="Arial"/>
                <a:ea typeface="Arial"/>
                <a:cs typeface="Arial"/>
                <a:sym typeface="Arial"/>
              </a:defRPr>
            </a:lvl4pPr>
            <a:lvl5pPr marL="2286000" marR="0" lvl="4" indent="-228600" algn="l" rtl="0">
              <a:lnSpc>
                <a:spcPct val="100000"/>
              </a:lnSpc>
              <a:spcBef>
                <a:spcPts val="0"/>
              </a:spcBef>
              <a:spcAft>
                <a:spcPts val="0"/>
              </a:spcAft>
              <a:buSzPts val="1400"/>
              <a:buNone/>
              <a:defRPr sz="1400" b="0" i="0" u="none" strike="noStrike" cap="none">
                <a:solidFill>
                  <a:srgbClr val="344854"/>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9" name="Google Shape;9;p176"/>
          <p:cNvSpPr txBox="1">
            <a:spLocks noGrp="1"/>
          </p:cNvSpPr>
          <p:nvPr>
            <p:ph type="body" idx="2"/>
          </p:nvPr>
        </p:nvSpPr>
        <p:spPr>
          <a:xfrm>
            <a:off x="931863" y="1007911"/>
            <a:ext cx="6602412" cy="35718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SzPts val="1400"/>
              <a:buNone/>
              <a:defRPr sz="2600" b="1" i="0" u="none" strike="noStrike" cap="none">
                <a:solidFill>
                  <a:srgbClr val="67788A"/>
                </a:solidFill>
                <a:latin typeface="Montserrat"/>
                <a:ea typeface="Montserrat"/>
                <a:cs typeface="Montserrat"/>
                <a:sym typeface="Montserrat"/>
              </a:defRPr>
            </a:lvl1pPr>
            <a:lvl2pPr marL="914400" marR="0" lvl="1"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0" name="Google Shape;10;p176"/>
          <p:cNvSpPr txBox="1"/>
          <p:nvPr/>
        </p:nvSpPr>
        <p:spPr>
          <a:xfrm>
            <a:off x="931863" y="1325520"/>
            <a:ext cx="0" cy="0"/>
          </a:xfrm>
          <a:prstGeom prst="rect">
            <a:avLst/>
          </a:prstGeom>
          <a:noFill/>
          <a:ln>
            <a:noFill/>
          </a:ln>
        </p:spPr>
        <p:txBody>
          <a:bodyPr spcFirstLastPara="1" wrap="square" lIns="0" tIns="0" rIns="0" bIns="0" anchor="t" anchorCtr="0">
            <a:normAutofit fontScale="25000" lnSpcReduction="20000"/>
          </a:bodyPr>
          <a:lstStyle/>
          <a:p>
            <a:pPr marL="0" marR="0" lvl="0" indent="0" algn="l" rtl="0">
              <a:lnSpc>
                <a:spcPct val="129000"/>
              </a:lnSpc>
              <a:spcBef>
                <a:spcPts val="0"/>
              </a:spcBef>
              <a:spcAft>
                <a:spcPts val="0"/>
              </a:spcAft>
              <a:buNone/>
            </a:pPr>
            <a:endParaRPr sz="1400" b="1" i="0" u="none" strike="noStrike" cap="none">
              <a:solidFill>
                <a:srgbClr val="67788A"/>
              </a:solidFill>
              <a:latin typeface="Montserrat"/>
              <a:ea typeface="Montserrat"/>
              <a:cs typeface="Montserrat"/>
              <a:sym typeface="Montserrat"/>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5_Custom Layout">
  <p:cSld name="5_Custom Layout">
    <p:spTree>
      <p:nvGrpSpPr>
        <p:cNvPr id="1" name="Shape 103"/>
        <p:cNvGrpSpPr/>
        <p:nvPr/>
      </p:nvGrpSpPr>
      <p:grpSpPr>
        <a:xfrm>
          <a:off x="0" y="0"/>
          <a:ext cx="0" cy="0"/>
          <a:chOff x="0" y="0"/>
          <a:chExt cx="0" cy="0"/>
        </a:xfrm>
      </p:grpSpPr>
      <p:sp>
        <p:nvSpPr>
          <p:cNvPr id="104" name="Google Shape;104;p185"/>
          <p:cNvSpPr txBox="1"/>
          <p:nvPr/>
        </p:nvSpPr>
        <p:spPr>
          <a:xfrm>
            <a:off x="22525038" y="12730923"/>
            <a:ext cx="925512" cy="206594"/>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300"/>
              <a:buFont typeface="Arial"/>
              <a:buNone/>
            </a:pPr>
            <a:fld id="{00000000-1234-1234-1234-123412341234}" type="slidenum">
              <a:rPr lang="en-SG" sz="1200" b="1" i="0" u="none" strike="noStrike" cap="none">
                <a:solidFill>
                  <a:srgbClr val="DC373C"/>
                </a:solidFill>
                <a:latin typeface="Montserrat SemiBold"/>
                <a:ea typeface="Montserrat SemiBold"/>
                <a:cs typeface="Montserrat SemiBold"/>
                <a:sym typeface="Montserrat SemiBold"/>
              </a:rPr>
              <a:t>‹#›</a:t>
            </a:fld>
            <a:endParaRPr sz="1200" b="1" i="0" u="none" strike="noStrike" cap="none">
              <a:solidFill>
                <a:srgbClr val="DC373C"/>
              </a:solidFill>
              <a:latin typeface="Montserrat SemiBold"/>
              <a:ea typeface="Montserrat SemiBold"/>
              <a:cs typeface="Montserrat SemiBold"/>
              <a:sym typeface="Montserrat SemiBold"/>
            </a:endParaRPr>
          </a:p>
        </p:txBody>
      </p:sp>
      <p:pic>
        <p:nvPicPr>
          <p:cNvPr id="114" name="Google Shape;114;p185"/>
          <p:cNvPicPr preferRelativeResize="0"/>
          <p:nvPr/>
        </p:nvPicPr>
        <p:blipFill rotWithShape="1">
          <a:blip r:embed="rId2">
            <a:alphaModFix amt="20000"/>
          </a:blip>
          <a:srcRect/>
          <a:stretch/>
        </p:blipFill>
        <p:spPr>
          <a:xfrm>
            <a:off x="-12700" y="0"/>
            <a:ext cx="24384000" cy="13722625"/>
          </a:xfrm>
          <a:prstGeom prst="rect">
            <a:avLst/>
          </a:prstGeom>
          <a:noFill/>
          <a:ln>
            <a:noFill/>
          </a:ln>
        </p:spPr>
      </p:pic>
      <p:sp>
        <p:nvSpPr>
          <p:cNvPr id="115" name="Google Shape;115;p185"/>
          <p:cNvSpPr txBox="1"/>
          <p:nvPr/>
        </p:nvSpPr>
        <p:spPr>
          <a:xfrm>
            <a:off x="2811464" y="12730923"/>
            <a:ext cx="4914396" cy="206594"/>
          </a:xfrm>
          <a:prstGeom prst="rect">
            <a:avLst/>
          </a:prstGeom>
          <a:noFill/>
          <a:ln>
            <a:noFill/>
          </a:ln>
        </p:spPr>
        <p:txBody>
          <a:bodyPr spcFirstLastPara="1" wrap="square" lIns="0" tIns="0" rIns="0" bIns="0" anchor="b" anchorCtr="0">
            <a:noAutofit/>
          </a:bodyPr>
          <a:lstStyle/>
          <a:p>
            <a:pPr marL="0" marR="0" lvl="0" indent="0" algn="l" rtl="0">
              <a:lnSpc>
                <a:spcPct val="125000"/>
              </a:lnSpc>
              <a:spcBef>
                <a:spcPts val="0"/>
              </a:spcBef>
              <a:spcAft>
                <a:spcPts val="0"/>
              </a:spcAft>
              <a:buClr>
                <a:srgbClr val="1C2B33"/>
              </a:buClr>
              <a:buSzPts val="300"/>
              <a:buFont typeface="Arial"/>
              <a:buNone/>
            </a:pPr>
            <a:r>
              <a:rPr lang="fr-FR" sz="1200" b="1" i="0" u="none" strike="noStrike" cap="none" dirty="0">
                <a:solidFill>
                  <a:srgbClr val="DC373C"/>
                </a:solidFill>
                <a:latin typeface="Montserrat SemiBold"/>
                <a:ea typeface="Montserrat SemiBold"/>
                <a:cs typeface="Montserrat SemiBold"/>
                <a:sym typeface="Montserrat SemiBold"/>
              </a:rPr>
              <a:t>MON UNIVERS DIGITAL : OPPORTUNITÉS NUMÉRIQUES</a:t>
            </a:r>
          </a:p>
        </p:txBody>
      </p:sp>
      <p:grpSp>
        <p:nvGrpSpPr>
          <p:cNvPr id="14" name="Graphic 3">
            <a:extLst>
              <a:ext uri="{FF2B5EF4-FFF2-40B4-BE49-F238E27FC236}">
                <a16:creationId xmlns:a16="http://schemas.microsoft.com/office/drawing/2014/main" id="{F6C48EF2-BCE8-2A47-8B3A-19DD98C04CDF}"/>
              </a:ext>
            </a:extLst>
          </p:cNvPr>
          <p:cNvGrpSpPr/>
          <p:nvPr userDrawn="1"/>
        </p:nvGrpSpPr>
        <p:grpSpPr>
          <a:xfrm>
            <a:off x="933449" y="12701565"/>
            <a:ext cx="1030491" cy="206594"/>
            <a:chOff x="3610015" y="6016276"/>
            <a:chExt cx="1701900" cy="341200"/>
          </a:xfrm>
          <a:solidFill>
            <a:schemeClr val="bg2"/>
          </a:solidFill>
        </p:grpSpPr>
        <p:grpSp>
          <p:nvGrpSpPr>
            <p:cNvPr id="15" name="Graphic 3">
              <a:extLst>
                <a:ext uri="{FF2B5EF4-FFF2-40B4-BE49-F238E27FC236}">
                  <a16:creationId xmlns:a16="http://schemas.microsoft.com/office/drawing/2014/main" id="{5A2C15D7-E7E2-F04C-B6E6-73065A4ED57E}"/>
                </a:ext>
              </a:extLst>
            </p:cNvPr>
            <p:cNvGrpSpPr/>
            <p:nvPr/>
          </p:nvGrpSpPr>
          <p:grpSpPr>
            <a:xfrm>
              <a:off x="4234632" y="6027258"/>
              <a:ext cx="1077283" cy="330123"/>
              <a:chOff x="4234632" y="6027258"/>
              <a:chExt cx="1077283" cy="330123"/>
            </a:xfrm>
            <a:grpFill/>
          </p:grpSpPr>
          <p:sp>
            <p:nvSpPr>
              <p:cNvPr id="17" name="Freeform 16">
                <a:extLst>
                  <a:ext uri="{FF2B5EF4-FFF2-40B4-BE49-F238E27FC236}">
                    <a16:creationId xmlns:a16="http://schemas.microsoft.com/office/drawing/2014/main" id="{391AB183-4ECB-8643-945D-E8857BD23028}"/>
                  </a:ext>
                </a:extLst>
              </p:cNvPr>
              <p:cNvSpPr/>
              <p:nvPr/>
            </p:nvSpPr>
            <p:spPr>
              <a:xfrm>
                <a:off x="4234632" y="6027258"/>
                <a:ext cx="346945" cy="324348"/>
              </a:xfrm>
              <a:custGeom>
                <a:avLst/>
                <a:gdLst>
                  <a:gd name="connsiteX0" fmla="*/ 0 w 346945"/>
                  <a:gd name="connsiteY0" fmla="*/ 0 h 324348"/>
                  <a:gd name="connsiteX1" fmla="*/ 64517 w 346945"/>
                  <a:gd name="connsiteY1" fmla="*/ 0 h 324348"/>
                  <a:gd name="connsiteX2" fmla="*/ 174234 w 346945"/>
                  <a:gd name="connsiteY2" fmla="*/ 197393 h 324348"/>
                  <a:gd name="connsiteX3" fmla="*/ 283856 w 346945"/>
                  <a:gd name="connsiteY3" fmla="*/ 0 h 324348"/>
                  <a:gd name="connsiteX4" fmla="*/ 346946 w 346945"/>
                  <a:gd name="connsiteY4" fmla="*/ 0 h 324348"/>
                  <a:gd name="connsiteX5" fmla="*/ 346946 w 346945"/>
                  <a:gd name="connsiteY5" fmla="*/ 324349 h 324348"/>
                  <a:gd name="connsiteX6" fmla="*/ 294324 w 346945"/>
                  <a:gd name="connsiteY6" fmla="*/ 324349 h 324348"/>
                  <a:gd name="connsiteX7" fmla="*/ 294324 w 346945"/>
                  <a:gd name="connsiteY7" fmla="*/ 75738 h 324348"/>
                  <a:gd name="connsiteX8" fmla="*/ 198214 w 346945"/>
                  <a:gd name="connsiteY8" fmla="*/ 247853 h 324348"/>
                  <a:gd name="connsiteX9" fmla="*/ 148827 w 346945"/>
                  <a:gd name="connsiteY9" fmla="*/ 247853 h 324348"/>
                  <a:gd name="connsiteX10" fmla="*/ 52622 w 346945"/>
                  <a:gd name="connsiteY10" fmla="*/ 75738 h 324348"/>
                  <a:gd name="connsiteX11" fmla="*/ 52622 w 346945"/>
                  <a:gd name="connsiteY11" fmla="*/ 324349 h 324348"/>
                  <a:gd name="connsiteX12" fmla="*/ 0 w 346945"/>
                  <a:gd name="connsiteY12" fmla="*/ 324349 h 324348"/>
                  <a:gd name="connsiteX13" fmla="*/ 0 w 346945"/>
                  <a:gd name="connsiteY13" fmla="*/ 0 h 324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6945" h="324348">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grpFill/>
              <a:ln w="9511"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53D51D0C-AD85-724D-BFB8-807C0537C005}"/>
                  </a:ext>
                </a:extLst>
              </p:cNvPr>
              <p:cNvSpPr/>
              <p:nvPr/>
            </p:nvSpPr>
            <p:spPr>
              <a:xfrm>
                <a:off x="4628396" y="6104227"/>
                <a:ext cx="230853" cy="253154"/>
              </a:xfrm>
              <a:custGeom>
                <a:avLst/>
                <a:gdLst>
                  <a:gd name="connsiteX0" fmla="*/ 122944 w 230853"/>
                  <a:gd name="connsiteY0" fmla="*/ 253155 h 253154"/>
                  <a:gd name="connsiteX1" fmla="*/ 58712 w 230853"/>
                  <a:gd name="connsiteY1" fmla="*/ 237061 h 253154"/>
                  <a:gd name="connsiteX2" fmla="*/ 15511 w 230853"/>
                  <a:gd name="connsiteY2" fmla="*/ 192470 h 253154"/>
                  <a:gd name="connsiteX3" fmla="*/ 0 w 230853"/>
                  <a:gd name="connsiteY3" fmla="*/ 127145 h 253154"/>
                  <a:gd name="connsiteX4" fmla="*/ 15130 w 230853"/>
                  <a:gd name="connsiteY4" fmla="*/ 61159 h 253154"/>
                  <a:gd name="connsiteX5" fmla="*/ 57190 w 230853"/>
                  <a:gd name="connsiteY5" fmla="*/ 16189 h 253154"/>
                  <a:gd name="connsiteX6" fmla="*/ 119043 w 230853"/>
                  <a:gd name="connsiteY6" fmla="*/ 0 h 253154"/>
                  <a:gd name="connsiteX7" fmla="*/ 178802 w 230853"/>
                  <a:gd name="connsiteY7" fmla="*/ 16378 h 253154"/>
                  <a:gd name="connsiteX8" fmla="*/ 217341 w 230853"/>
                  <a:gd name="connsiteY8" fmla="*/ 62105 h 253154"/>
                  <a:gd name="connsiteX9" fmla="*/ 230853 w 230853"/>
                  <a:gd name="connsiteY9" fmla="*/ 131122 h 253154"/>
                  <a:gd name="connsiteX10" fmla="*/ 230853 w 230853"/>
                  <a:gd name="connsiteY10" fmla="*/ 145512 h 253154"/>
                  <a:gd name="connsiteX11" fmla="*/ 52242 w 230853"/>
                  <a:gd name="connsiteY11" fmla="*/ 145512 h 253154"/>
                  <a:gd name="connsiteX12" fmla="*/ 76317 w 230853"/>
                  <a:gd name="connsiteY12" fmla="*/ 192186 h 253154"/>
                  <a:gd name="connsiteX13" fmla="*/ 124847 w 230853"/>
                  <a:gd name="connsiteY13" fmla="*/ 209227 h 253154"/>
                  <a:gd name="connsiteX14" fmla="*/ 165385 w 230853"/>
                  <a:gd name="connsiteY14" fmla="*/ 202316 h 253154"/>
                  <a:gd name="connsiteX15" fmla="*/ 197262 w 230853"/>
                  <a:gd name="connsiteY15" fmla="*/ 181204 h 253154"/>
                  <a:gd name="connsiteX16" fmla="*/ 225239 w 230853"/>
                  <a:gd name="connsiteY16" fmla="*/ 215286 h 253154"/>
                  <a:gd name="connsiteX17" fmla="*/ 122944 w 230853"/>
                  <a:gd name="connsiteY17" fmla="*/ 253155 h 253154"/>
                  <a:gd name="connsiteX18" fmla="*/ 161388 w 230853"/>
                  <a:gd name="connsiteY18" fmla="*/ 60685 h 253154"/>
                  <a:gd name="connsiteX19" fmla="*/ 118091 w 230853"/>
                  <a:gd name="connsiteY19" fmla="*/ 43928 h 253154"/>
                  <a:gd name="connsiteX20" fmla="*/ 74414 w 230853"/>
                  <a:gd name="connsiteY20" fmla="*/ 61064 h 253154"/>
                  <a:gd name="connsiteX21" fmla="*/ 52147 w 230853"/>
                  <a:gd name="connsiteY21" fmla="*/ 107170 h 253154"/>
                  <a:gd name="connsiteX22" fmla="*/ 180229 w 230853"/>
                  <a:gd name="connsiteY22" fmla="*/ 107170 h 253154"/>
                  <a:gd name="connsiteX23" fmla="*/ 161388 w 230853"/>
                  <a:gd name="connsiteY23" fmla="*/ 60685 h 253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0853" h="253154">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grpFill/>
              <a:ln w="9511"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977015FA-4750-9F4C-9AE7-AD820EEA4180}"/>
                  </a:ext>
                </a:extLst>
              </p:cNvPr>
              <p:cNvSpPr/>
              <p:nvPr/>
            </p:nvSpPr>
            <p:spPr>
              <a:xfrm>
                <a:off x="4874474" y="6038997"/>
                <a:ext cx="172711" cy="317911"/>
              </a:xfrm>
              <a:custGeom>
                <a:avLst/>
                <a:gdLst>
                  <a:gd name="connsiteX0" fmla="*/ 48435 w 172711"/>
                  <a:gd name="connsiteY0" fmla="*/ 113797 h 317911"/>
                  <a:gd name="connsiteX1" fmla="*/ 0 w 172711"/>
                  <a:gd name="connsiteY1" fmla="*/ 113797 h 317911"/>
                  <a:gd name="connsiteX2" fmla="*/ 0 w 172711"/>
                  <a:gd name="connsiteY2" fmla="*/ 70910 h 317911"/>
                  <a:gd name="connsiteX3" fmla="*/ 48435 w 172711"/>
                  <a:gd name="connsiteY3" fmla="*/ 70910 h 317911"/>
                  <a:gd name="connsiteX4" fmla="*/ 48435 w 172711"/>
                  <a:gd name="connsiteY4" fmla="*/ 0 h 317911"/>
                  <a:gd name="connsiteX5" fmla="*/ 99155 w 172711"/>
                  <a:gd name="connsiteY5" fmla="*/ 0 h 317911"/>
                  <a:gd name="connsiteX6" fmla="*/ 99155 w 172711"/>
                  <a:gd name="connsiteY6" fmla="*/ 70910 h 317911"/>
                  <a:gd name="connsiteX7" fmla="*/ 172712 w 172711"/>
                  <a:gd name="connsiteY7" fmla="*/ 70910 h 317911"/>
                  <a:gd name="connsiteX8" fmla="*/ 172712 w 172711"/>
                  <a:gd name="connsiteY8" fmla="*/ 113797 h 317911"/>
                  <a:gd name="connsiteX9" fmla="*/ 99155 w 172711"/>
                  <a:gd name="connsiteY9" fmla="*/ 113797 h 317911"/>
                  <a:gd name="connsiteX10" fmla="*/ 99155 w 172711"/>
                  <a:gd name="connsiteY10" fmla="*/ 222481 h 317911"/>
                  <a:gd name="connsiteX11" fmla="*/ 108480 w 172711"/>
                  <a:gd name="connsiteY11" fmla="*/ 261202 h 317911"/>
                  <a:gd name="connsiteX12" fmla="*/ 140358 w 172711"/>
                  <a:gd name="connsiteY12" fmla="*/ 272752 h 317911"/>
                  <a:gd name="connsiteX13" fmla="*/ 157391 w 172711"/>
                  <a:gd name="connsiteY13" fmla="*/ 271900 h 317911"/>
                  <a:gd name="connsiteX14" fmla="*/ 172712 w 172711"/>
                  <a:gd name="connsiteY14" fmla="*/ 269723 h 317911"/>
                  <a:gd name="connsiteX15" fmla="*/ 172712 w 172711"/>
                  <a:gd name="connsiteY15" fmla="*/ 312136 h 317911"/>
                  <a:gd name="connsiteX16" fmla="*/ 153300 w 172711"/>
                  <a:gd name="connsiteY16" fmla="*/ 316302 h 317911"/>
                  <a:gd name="connsiteX17" fmla="*/ 130557 w 172711"/>
                  <a:gd name="connsiteY17" fmla="*/ 317911 h 317911"/>
                  <a:gd name="connsiteX18" fmla="*/ 48340 w 172711"/>
                  <a:gd name="connsiteY18" fmla="*/ 228445 h 317911"/>
                  <a:gd name="connsiteX19" fmla="*/ 48340 w 172711"/>
                  <a:gd name="connsiteY19" fmla="*/ 113797 h 31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2711" h="3179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grpFill/>
              <a:ln w="9511"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4E8FBAED-5BEF-774F-9293-8642A5596367}"/>
                  </a:ext>
                </a:extLst>
              </p:cNvPr>
              <p:cNvSpPr/>
              <p:nvPr/>
            </p:nvSpPr>
            <p:spPr>
              <a:xfrm>
                <a:off x="5071547" y="6104132"/>
                <a:ext cx="240368" cy="253249"/>
              </a:xfrm>
              <a:custGeom>
                <a:avLst/>
                <a:gdLst>
                  <a:gd name="connsiteX0" fmla="*/ 240274 w 240368"/>
                  <a:gd name="connsiteY0" fmla="*/ 247380 h 253249"/>
                  <a:gd name="connsiteX1" fmla="*/ 190411 w 240368"/>
                  <a:gd name="connsiteY1" fmla="*/ 247380 h 253249"/>
                  <a:gd name="connsiteX2" fmla="*/ 190411 w 240368"/>
                  <a:gd name="connsiteY2" fmla="*/ 213582 h 253249"/>
                  <a:gd name="connsiteX3" fmla="*/ 156630 w 240368"/>
                  <a:gd name="connsiteY3" fmla="*/ 242930 h 253249"/>
                  <a:gd name="connsiteX4" fmla="*/ 110098 w 240368"/>
                  <a:gd name="connsiteY4" fmla="*/ 253250 h 253249"/>
                  <a:gd name="connsiteX5" fmla="*/ 53193 w 240368"/>
                  <a:gd name="connsiteY5" fmla="*/ 236871 h 253249"/>
                  <a:gd name="connsiteX6" fmla="*/ 14178 w 240368"/>
                  <a:gd name="connsiteY6" fmla="*/ 191902 h 253249"/>
                  <a:gd name="connsiteX7" fmla="*/ 0 w 240368"/>
                  <a:gd name="connsiteY7" fmla="*/ 126483 h 253249"/>
                  <a:gd name="connsiteX8" fmla="*/ 14464 w 240368"/>
                  <a:gd name="connsiteY8" fmla="*/ 60875 h 253249"/>
                  <a:gd name="connsiteX9" fmla="*/ 54430 w 240368"/>
                  <a:gd name="connsiteY9" fmla="*/ 16189 h 253249"/>
                  <a:gd name="connsiteX10" fmla="*/ 112952 w 240368"/>
                  <a:gd name="connsiteY10" fmla="*/ 0 h 253249"/>
                  <a:gd name="connsiteX11" fmla="*/ 157677 w 240368"/>
                  <a:gd name="connsiteY11" fmla="*/ 9657 h 253249"/>
                  <a:gd name="connsiteX12" fmla="*/ 190506 w 240368"/>
                  <a:gd name="connsiteY12" fmla="*/ 36922 h 253249"/>
                  <a:gd name="connsiteX13" fmla="*/ 190506 w 240368"/>
                  <a:gd name="connsiteY13" fmla="*/ 5870 h 253249"/>
                  <a:gd name="connsiteX14" fmla="*/ 240369 w 240368"/>
                  <a:gd name="connsiteY14" fmla="*/ 5870 h 253249"/>
                  <a:gd name="connsiteX15" fmla="*/ 240369 w 240368"/>
                  <a:gd name="connsiteY15" fmla="*/ 247380 h 253249"/>
                  <a:gd name="connsiteX16" fmla="*/ 189459 w 240368"/>
                  <a:gd name="connsiteY16" fmla="*/ 90318 h 253249"/>
                  <a:gd name="connsiteX17" fmla="*/ 163767 w 240368"/>
                  <a:gd name="connsiteY17" fmla="*/ 57750 h 253249"/>
                  <a:gd name="connsiteX18" fmla="*/ 123134 w 240368"/>
                  <a:gd name="connsiteY18" fmla="*/ 45822 h 253249"/>
                  <a:gd name="connsiteX19" fmla="*/ 71178 w 240368"/>
                  <a:gd name="connsiteY19" fmla="*/ 67596 h 253249"/>
                  <a:gd name="connsiteX20" fmla="*/ 51861 w 240368"/>
                  <a:gd name="connsiteY20" fmla="*/ 126483 h 253249"/>
                  <a:gd name="connsiteX21" fmla="*/ 70512 w 240368"/>
                  <a:gd name="connsiteY21" fmla="*/ 185559 h 253249"/>
                  <a:gd name="connsiteX22" fmla="*/ 121041 w 240368"/>
                  <a:gd name="connsiteY22" fmla="*/ 207333 h 253249"/>
                  <a:gd name="connsiteX23" fmla="*/ 162910 w 240368"/>
                  <a:gd name="connsiteY23" fmla="*/ 195310 h 253249"/>
                  <a:gd name="connsiteX24" fmla="*/ 189459 w 240368"/>
                  <a:gd name="connsiteY24" fmla="*/ 162837 h 253249"/>
                  <a:gd name="connsiteX25" fmla="*/ 189459 w 240368"/>
                  <a:gd name="connsiteY25" fmla="*/ 90318 h 253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40368" h="253249">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grpFill/>
              <a:ln w="9511" cap="flat">
                <a:noFill/>
                <a:prstDash val="solid"/>
                <a:miter/>
              </a:ln>
            </p:spPr>
            <p:txBody>
              <a:bodyPr rtlCol="0" anchor="ctr"/>
              <a:lstStyle/>
              <a:p>
                <a:endParaRPr lang="en-US"/>
              </a:p>
            </p:txBody>
          </p:sp>
        </p:grpSp>
        <p:sp>
          <p:nvSpPr>
            <p:cNvPr id="16" name="Freeform 15">
              <a:extLst>
                <a:ext uri="{FF2B5EF4-FFF2-40B4-BE49-F238E27FC236}">
                  <a16:creationId xmlns:a16="http://schemas.microsoft.com/office/drawing/2014/main" id="{364CD939-C973-B14C-85C6-DDAF332C1162}"/>
                </a:ext>
              </a:extLst>
            </p:cNvPr>
            <p:cNvSpPr/>
            <p:nvPr/>
          </p:nvSpPr>
          <p:spPr>
            <a:xfrm>
              <a:off x="3610015" y="6016276"/>
              <a:ext cx="516136" cy="341200"/>
            </a:xfrm>
            <a:custGeom>
              <a:avLst/>
              <a:gdLst>
                <a:gd name="connsiteX0" fmla="*/ 370355 w 516136"/>
                <a:gd name="connsiteY0" fmla="*/ 0 h 341200"/>
                <a:gd name="connsiteX1" fmla="*/ 265015 w 516136"/>
                <a:gd name="connsiteY1" fmla="*/ 71951 h 341200"/>
                <a:gd name="connsiteX2" fmla="*/ 148256 w 516136"/>
                <a:gd name="connsiteY2" fmla="*/ 0 h 341200"/>
                <a:gd name="connsiteX3" fmla="*/ 0 w 516136"/>
                <a:gd name="connsiteY3" fmla="*/ 223806 h 341200"/>
                <a:gd name="connsiteX4" fmla="*/ 93635 w 516136"/>
                <a:gd name="connsiteY4" fmla="*/ 341201 h 341200"/>
                <a:gd name="connsiteX5" fmla="*/ 220196 w 516136"/>
                <a:gd name="connsiteY5" fmla="*/ 227593 h 341200"/>
                <a:gd name="connsiteX6" fmla="*/ 258164 w 516136"/>
                <a:gd name="connsiteY6" fmla="*/ 160849 h 341200"/>
                <a:gd name="connsiteX7" fmla="*/ 275292 w 516136"/>
                <a:gd name="connsiteY7" fmla="*/ 188967 h 341200"/>
                <a:gd name="connsiteX8" fmla="*/ 300604 w 516136"/>
                <a:gd name="connsiteY8" fmla="*/ 231285 h 341200"/>
                <a:gd name="connsiteX9" fmla="*/ 427164 w 516136"/>
                <a:gd name="connsiteY9" fmla="*/ 341201 h 341200"/>
                <a:gd name="connsiteX10" fmla="*/ 516137 w 516136"/>
                <a:gd name="connsiteY10" fmla="*/ 221629 h 341200"/>
                <a:gd name="connsiteX11" fmla="*/ 370355 w 516136"/>
                <a:gd name="connsiteY11" fmla="*/ 0 h 341200"/>
                <a:gd name="connsiteX12" fmla="*/ 179087 w 516136"/>
                <a:gd name="connsiteY12" fmla="*/ 202126 h 341200"/>
                <a:gd name="connsiteX13" fmla="*/ 95824 w 516136"/>
                <a:gd name="connsiteY13" fmla="*/ 285628 h 341200"/>
                <a:gd name="connsiteX14" fmla="*/ 55858 w 516136"/>
                <a:gd name="connsiteY14" fmla="*/ 224658 h 341200"/>
                <a:gd name="connsiteX15" fmla="*/ 147590 w 516136"/>
                <a:gd name="connsiteY15" fmla="*/ 55668 h 341200"/>
                <a:gd name="connsiteX16" fmla="*/ 231805 w 516136"/>
                <a:gd name="connsiteY16" fmla="*/ 120424 h 341200"/>
                <a:gd name="connsiteX17" fmla="*/ 179087 w 516136"/>
                <a:gd name="connsiteY17" fmla="*/ 202126 h 341200"/>
                <a:gd name="connsiteX18" fmla="*/ 344186 w 516136"/>
                <a:gd name="connsiteY18" fmla="*/ 193511 h 341200"/>
                <a:gd name="connsiteX19" fmla="*/ 313926 w 516136"/>
                <a:gd name="connsiteY19" fmla="*/ 143335 h 341200"/>
                <a:gd name="connsiteX20" fmla="*/ 290327 w 516136"/>
                <a:gd name="connsiteY20" fmla="*/ 106791 h 341200"/>
                <a:gd name="connsiteX21" fmla="*/ 366834 w 516136"/>
                <a:gd name="connsiteY21" fmla="*/ 44023 h 341200"/>
                <a:gd name="connsiteX22" fmla="*/ 466845 w 516136"/>
                <a:gd name="connsiteY22" fmla="*/ 225416 h 341200"/>
                <a:gd name="connsiteX23" fmla="*/ 428306 w 516136"/>
                <a:gd name="connsiteY23" fmla="*/ 285628 h 341200"/>
                <a:gd name="connsiteX24" fmla="*/ 344186 w 516136"/>
                <a:gd name="connsiteY24" fmla="*/ 193511 h 34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6136" h="34120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grpFill/>
            <a:ln w="9511" cap="flat">
              <a:noFill/>
              <a:prstDash val="solid"/>
              <a:miter/>
            </a:ln>
          </p:spPr>
          <p:txBody>
            <a:bodyPr rtlCol="0" anchor="ctr"/>
            <a:lstStyle/>
            <a:p>
              <a:endParaRPr lang="en-US"/>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6_Custom Layout">
  <p:cSld name="6_Custom Layout">
    <p:bg>
      <p:bgPr>
        <a:solidFill>
          <a:srgbClr val="FFEBEB"/>
        </a:solidFill>
        <a:effectLst/>
      </p:bgPr>
    </p:bg>
    <p:spTree>
      <p:nvGrpSpPr>
        <p:cNvPr id="1" name="Shape 116"/>
        <p:cNvGrpSpPr/>
        <p:nvPr/>
      </p:nvGrpSpPr>
      <p:grpSpPr>
        <a:xfrm>
          <a:off x="0" y="0"/>
          <a:ext cx="0" cy="0"/>
          <a:chOff x="0" y="0"/>
          <a:chExt cx="0" cy="0"/>
        </a:xfrm>
      </p:grpSpPr>
      <p:pic>
        <p:nvPicPr>
          <p:cNvPr id="126" name="Google Shape;126;p186"/>
          <p:cNvPicPr preferRelativeResize="0"/>
          <p:nvPr/>
        </p:nvPicPr>
        <p:blipFill rotWithShape="1">
          <a:blip r:embed="rId2">
            <a:alphaModFix amt="15000"/>
          </a:blip>
          <a:srcRect/>
          <a:stretch/>
        </p:blipFill>
        <p:spPr>
          <a:xfrm>
            <a:off x="-12700" y="3312"/>
            <a:ext cx="24384000" cy="13716000"/>
          </a:xfrm>
          <a:prstGeom prst="rect">
            <a:avLst/>
          </a:prstGeom>
          <a:noFill/>
          <a:ln>
            <a:noFill/>
          </a:ln>
        </p:spPr>
      </p:pic>
      <p:sp>
        <p:nvSpPr>
          <p:cNvPr id="127" name="Google Shape;127;p186"/>
          <p:cNvSpPr txBox="1"/>
          <p:nvPr/>
        </p:nvSpPr>
        <p:spPr>
          <a:xfrm>
            <a:off x="2811464" y="12730923"/>
            <a:ext cx="4914396" cy="206594"/>
          </a:xfrm>
          <a:prstGeom prst="rect">
            <a:avLst/>
          </a:prstGeom>
          <a:noFill/>
          <a:ln>
            <a:noFill/>
          </a:ln>
        </p:spPr>
        <p:txBody>
          <a:bodyPr spcFirstLastPara="1" wrap="square" lIns="0" tIns="0" rIns="0" bIns="0" anchor="b" anchorCtr="0">
            <a:noAutofit/>
          </a:bodyPr>
          <a:lstStyle/>
          <a:p>
            <a:pPr marL="0" marR="0" lvl="0" indent="0" algn="l" rtl="0">
              <a:lnSpc>
                <a:spcPct val="125000"/>
              </a:lnSpc>
              <a:spcBef>
                <a:spcPts val="0"/>
              </a:spcBef>
              <a:spcAft>
                <a:spcPts val="0"/>
              </a:spcAft>
              <a:buClr>
                <a:srgbClr val="1C2B33"/>
              </a:buClr>
              <a:buSzPts val="300"/>
              <a:buFont typeface="Arial"/>
              <a:buNone/>
            </a:pPr>
            <a:r>
              <a:rPr lang="fr-FR" sz="1200" b="1" i="0" u="none" strike="noStrike" cap="none" dirty="0">
                <a:solidFill>
                  <a:srgbClr val="DC373C"/>
                </a:solidFill>
                <a:latin typeface="Montserrat SemiBold"/>
                <a:ea typeface="Montserrat SemiBold"/>
                <a:cs typeface="Montserrat SemiBold"/>
                <a:sym typeface="Montserrat SemiBold"/>
              </a:rPr>
              <a:t>MON UNIVERS DIGITAL : OPPORTUNITÉS NUMÉRIQUES</a:t>
            </a:r>
          </a:p>
        </p:txBody>
      </p:sp>
      <p:sp>
        <p:nvSpPr>
          <p:cNvPr id="128" name="Google Shape;128;p186"/>
          <p:cNvSpPr txBox="1"/>
          <p:nvPr/>
        </p:nvSpPr>
        <p:spPr>
          <a:xfrm>
            <a:off x="22525038" y="12730923"/>
            <a:ext cx="925512" cy="206594"/>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300"/>
              <a:buFont typeface="Arial"/>
              <a:buNone/>
            </a:pPr>
            <a:fld id="{00000000-1234-1234-1234-123412341234}" type="slidenum">
              <a:rPr lang="en-SG" sz="1200" b="1" i="0" u="none" strike="noStrike" cap="none">
                <a:solidFill>
                  <a:srgbClr val="DC373C"/>
                </a:solidFill>
                <a:latin typeface="Montserrat SemiBold"/>
                <a:ea typeface="Montserrat SemiBold"/>
                <a:cs typeface="Montserrat SemiBold"/>
                <a:sym typeface="Montserrat SemiBold"/>
              </a:rPr>
              <a:t>‹#›</a:t>
            </a:fld>
            <a:endParaRPr sz="1200" b="1" i="0" u="none" strike="noStrike" cap="none">
              <a:solidFill>
                <a:srgbClr val="DC373C"/>
              </a:solidFill>
              <a:latin typeface="Montserrat SemiBold"/>
              <a:ea typeface="Montserrat SemiBold"/>
              <a:cs typeface="Montserrat SemiBold"/>
              <a:sym typeface="Montserrat SemiBold"/>
            </a:endParaRPr>
          </a:p>
        </p:txBody>
      </p:sp>
      <p:grpSp>
        <p:nvGrpSpPr>
          <p:cNvPr id="14" name="Graphic 3">
            <a:extLst>
              <a:ext uri="{FF2B5EF4-FFF2-40B4-BE49-F238E27FC236}">
                <a16:creationId xmlns:a16="http://schemas.microsoft.com/office/drawing/2014/main" id="{E1AC833F-C1B7-5546-88A6-CBAE20DB723B}"/>
              </a:ext>
            </a:extLst>
          </p:cNvPr>
          <p:cNvGrpSpPr/>
          <p:nvPr userDrawn="1"/>
        </p:nvGrpSpPr>
        <p:grpSpPr>
          <a:xfrm>
            <a:off x="933449" y="12701565"/>
            <a:ext cx="1030491" cy="206594"/>
            <a:chOff x="3610015" y="6016276"/>
            <a:chExt cx="1701900" cy="341200"/>
          </a:xfrm>
          <a:solidFill>
            <a:schemeClr val="bg2"/>
          </a:solidFill>
        </p:grpSpPr>
        <p:grpSp>
          <p:nvGrpSpPr>
            <p:cNvPr id="15" name="Graphic 3">
              <a:extLst>
                <a:ext uri="{FF2B5EF4-FFF2-40B4-BE49-F238E27FC236}">
                  <a16:creationId xmlns:a16="http://schemas.microsoft.com/office/drawing/2014/main" id="{7D3789E3-1AF3-6A43-9607-18F2B152B607}"/>
                </a:ext>
              </a:extLst>
            </p:cNvPr>
            <p:cNvGrpSpPr/>
            <p:nvPr/>
          </p:nvGrpSpPr>
          <p:grpSpPr>
            <a:xfrm>
              <a:off x="4234632" y="6027258"/>
              <a:ext cx="1077283" cy="330123"/>
              <a:chOff x="4234632" y="6027258"/>
              <a:chExt cx="1077283" cy="330123"/>
            </a:xfrm>
            <a:grpFill/>
          </p:grpSpPr>
          <p:sp>
            <p:nvSpPr>
              <p:cNvPr id="17" name="Freeform 16">
                <a:extLst>
                  <a:ext uri="{FF2B5EF4-FFF2-40B4-BE49-F238E27FC236}">
                    <a16:creationId xmlns:a16="http://schemas.microsoft.com/office/drawing/2014/main" id="{E1DFDBEE-4EF1-A444-A56B-F35D6FAF8703}"/>
                  </a:ext>
                </a:extLst>
              </p:cNvPr>
              <p:cNvSpPr/>
              <p:nvPr/>
            </p:nvSpPr>
            <p:spPr>
              <a:xfrm>
                <a:off x="4234632" y="6027258"/>
                <a:ext cx="346945" cy="324348"/>
              </a:xfrm>
              <a:custGeom>
                <a:avLst/>
                <a:gdLst>
                  <a:gd name="connsiteX0" fmla="*/ 0 w 346945"/>
                  <a:gd name="connsiteY0" fmla="*/ 0 h 324348"/>
                  <a:gd name="connsiteX1" fmla="*/ 64517 w 346945"/>
                  <a:gd name="connsiteY1" fmla="*/ 0 h 324348"/>
                  <a:gd name="connsiteX2" fmla="*/ 174234 w 346945"/>
                  <a:gd name="connsiteY2" fmla="*/ 197393 h 324348"/>
                  <a:gd name="connsiteX3" fmla="*/ 283856 w 346945"/>
                  <a:gd name="connsiteY3" fmla="*/ 0 h 324348"/>
                  <a:gd name="connsiteX4" fmla="*/ 346946 w 346945"/>
                  <a:gd name="connsiteY4" fmla="*/ 0 h 324348"/>
                  <a:gd name="connsiteX5" fmla="*/ 346946 w 346945"/>
                  <a:gd name="connsiteY5" fmla="*/ 324349 h 324348"/>
                  <a:gd name="connsiteX6" fmla="*/ 294324 w 346945"/>
                  <a:gd name="connsiteY6" fmla="*/ 324349 h 324348"/>
                  <a:gd name="connsiteX7" fmla="*/ 294324 w 346945"/>
                  <a:gd name="connsiteY7" fmla="*/ 75738 h 324348"/>
                  <a:gd name="connsiteX8" fmla="*/ 198214 w 346945"/>
                  <a:gd name="connsiteY8" fmla="*/ 247853 h 324348"/>
                  <a:gd name="connsiteX9" fmla="*/ 148827 w 346945"/>
                  <a:gd name="connsiteY9" fmla="*/ 247853 h 324348"/>
                  <a:gd name="connsiteX10" fmla="*/ 52622 w 346945"/>
                  <a:gd name="connsiteY10" fmla="*/ 75738 h 324348"/>
                  <a:gd name="connsiteX11" fmla="*/ 52622 w 346945"/>
                  <a:gd name="connsiteY11" fmla="*/ 324349 h 324348"/>
                  <a:gd name="connsiteX12" fmla="*/ 0 w 346945"/>
                  <a:gd name="connsiteY12" fmla="*/ 324349 h 324348"/>
                  <a:gd name="connsiteX13" fmla="*/ 0 w 346945"/>
                  <a:gd name="connsiteY13" fmla="*/ 0 h 324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6945" h="324348">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grpFill/>
              <a:ln w="9511"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906CC131-4C7F-6741-8007-B0C67DD39455}"/>
                  </a:ext>
                </a:extLst>
              </p:cNvPr>
              <p:cNvSpPr/>
              <p:nvPr/>
            </p:nvSpPr>
            <p:spPr>
              <a:xfrm>
                <a:off x="4628396" y="6104227"/>
                <a:ext cx="230853" cy="253154"/>
              </a:xfrm>
              <a:custGeom>
                <a:avLst/>
                <a:gdLst>
                  <a:gd name="connsiteX0" fmla="*/ 122944 w 230853"/>
                  <a:gd name="connsiteY0" fmla="*/ 253155 h 253154"/>
                  <a:gd name="connsiteX1" fmla="*/ 58712 w 230853"/>
                  <a:gd name="connsiteY1" fmla="*/ 237061 h 253154"/>
                  <a:gd name="connsiteX2" fmla="*/ 15511 w 230853"/>
                  <a:gd name="connsiteY2" fmla="*/ 192470 h 253154"/>
                  <a:gd name="connsiteX3" fmla="*/ 0 w 230853"/>
                  <a:gd name="connsiteY3" fmla="*/ 127145 h 253154"/>
                  <a:gd name="connsiteX4" fmla="*/ 15130 w 230853"/>
                  <a:gd name="connsiteY4" fmla="*/ 61159 h 253154"/>
                  <a:gd name="connsiteX5" fmla="*/ 57190 w 230853"/>
                  <a:gd name="connsiteY5" fmla="*/ 16189 h 253154"/>
                  <a:gd name="connsiteX6" fmla="*/ 119043 w 230853"/>
                  <a:gd name="connsiteY6" fmla="*/ 0 h 253154"/>
                  <a:gd name="connsiteX7" fmla="*/ 178802 w 230853"/>
                  <a:gd name="connsiteY7" fmla="*/ 16378 h 253154"/>
                  <a:gd name="connsiteX8" fmla="*/ 217341 w 230853"/>
                  <a:gd name="connsiteY8" fmla="*/ 62105 h 253154"/>
                  <a:gd name="connsiteX9" fmla="*/ 230853 w 230853"/>
                  <a:gd name="connsiteY9" fmla="*/ 131122 h 253154"/>
                  <a:gd name="connsiteX10" fmla="*/ 230853 w 230853"/>
                  <a:gd name="connsiteY10" fmla="*/ 145512 h 253154"/>
                  <a:gd name="connsiteX11" fmla="*/ 52242 w 230853"/>
                  <a:gd name="connsiteY11" fmla="*/ 145512 h 253154"/>
                  <a:gd name="connsiteX12" fmla="*/ 76317 w 230853"/>
                  <a:gd name="connsiteY12" fmla="*/ 192186 h 253154"/>
                  <a:gd name="connsiteX13" fmla="*/ 124847 w 230853"/>
                  <a:gd name="connsiteY13" fmla="*/ 209227 h 253154"/>
                  <a:gd name="connsiteX14" fmla="*/ 165385 w 230853"/>
                  <a:gd name="connsiteY14" fmla="*/ 202316 h 253154"/>
                  <a:gd name="connsiteX15" fmla="*/ 197262 w 230853"/>
                  <a:gd name="connsiteY15" fmla="*/ 181204 h 253154"/>
                  <a:gd name="connsiteX16" fmla="*/ 225239 w 230853"/>
                  <a:gd name="connsiteY16" fmla="*/ 215286 h 253154"/>
                  <a:gd name="connsiteX17" fmla="*/ 122944 w 230853"/>
                  <a:gd name="connsiteY17" fmla="*/ 253155 h 253154"/>
                  <a:gd name="connsiteX18" fmla="*/ 161388 w 230853"/>
                  <a:gd name="connsiteY18" fmla="*/ 60685 h 253154"/>
                  <a:gd name="connsiteX19" fmla="*/ 118091 w 230853"/>
                  <a:gd name="connsiteY19" fmla="*/ 43928 h 253154"/>
                  <a:gd name="connsiteX20" fmla="*/ 74414 w 230853"/>
                  <a:gd name="connsiteY20" fmla="*/ 61064 h 253154"/>
                  <a:gd name="connsiteX21" fmla="*/ 52147 w 230853"/>
                  <a:gd name="connsiteY21" fmla="*/ 107170 h 253154"/>
                  <a:gd name="connsiteX22" fmla="*/ 180229 w 230853"/>
                  <a:gd name="connsiteY22" fmla="*/ 107170 h 253154"/>
                  <a:gd name="connsiteX23" fmla="*/ 161388 w 230853"/>
                  <a:gd name="connsiteY23" fmla="*/ 60685 h 253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0853" h="253154">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grpFill/>
              <a:ln w="9511"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7FC0F972-E0D8-D645-8F0C-AA45B068E800}"/>
                  </a:ext>
                </a:extLst>
              </p:cNvPr>
              <p:cNvSpPr/>
              <p:nvPr/>
            </p:nvSpPr>
            <p:spPr>
              <a:xfrm>
                <a:off x="4874474" y="6038997"/>
                <a:ext cx="172711" cy="317911"/>
              </a:xfrm>
              <a:custGeom>
                <a:avLst/>
                <a:gdLst>
                  <a:gd name="connsiteX0" fmla="*/ 48435 w 172711"/>
                  <a:gd name="connsiteY0" fmla="*/ 113797 h 317911"/>
                  <a:gd name="connsiteX1" fmla="*/ 0 w 172711"/>
                  <a:gd name="connsiteY1" fmla="*/ 113797 h 317911"/>
                  <a:gd name="connsiteX2" fmla="*/ 0 w 172711"/>
                  <a:gd name="connsiteY2" fmla="*/ 70910 h 317911"/>
                  <a:gd name="connsiteX3" fmla="*/ 48435 w 172711"/>
                  <a:gd name="connsiteY3" fmla="*/ 70910 h 317911"/>
                  <a:gd name="connsiteX4" fmla="*/ 48435 w 172711"/>
                  <a:gd name="connsiteY4" fmla="*/ 0 h 317911"/>
                  <a:gd name="connsiteX5" fmla="*/ 99155 w 172711"/>
                  <a:gd name="connsiteY5" fmla="*/ 0 h 317911"/>
                  <a:gd name="connsiteX6" fmla="*/ 99155 w 172711"/>
                  <a:gd name="connsiteY6" fmla="*/ 70910 h 317911"/>
                  <a:gd name="connsiteX7" fmla="*/ 172712 w 172711"/>
                  <a:gd name="connsiteY7" fmla="*/ 70910 h 317911"/>
                  <a:gd name="connsiteX8" fmla="*/ 172712 w 172711"/>
                  <a:gd name="connsiteY8" fmla="*/ 113797 h 317911"/>
                  <a:gd name="connsiteX9" fmla="*/ 99155 w 172711"/>
                  <a:gd name="connsiteY9" fmla="*/ 113797 h 317911"/>
                  <a:gd name="connsiteX10" fmla="*/ 99155 w 172711"/>
                  <a:gd name="connsiteY10" fmla="*/ 222481 h 317911"/>
                  <a:gd name="connsiteX11" fmla="*/ 108480 w 172711"/>
                  <a:gd name="connsiteY11" fmla="*/ 261202 h 317911"/>
                  <a:gd name="connsiteX12" fmla="*/ 140358 w 172711"/>
                  <a:gd name="connsiteY12" fmla="*/ 272752 h 317911"/>
                  <a:gd name="connsiteX13" fmla="*/ 157391 w 172711"/>
                  <a:gd name="connsiteY13" fmla="*/ 271900 h 317911"/>
                  <a:gd name="connsiteX14" fmla="*/ 172712 w 172711"/>
                  <a:gd name="connsiteY14" fmla="*/ 269723 h 317911"/>
                  <a:gd name="connsiteX15" fmla="*/ 172712 w 172711"/>
                  <a:gd name="connsiteY15" fmla="*/ 312136 h 317911"/>
                  <a:gd name="connsiteX16" fmla="*/ 153300 w 172711"/>
                  <a:gd name="connsiteY16" fmla="*/ 316302 h 317911"/>
                  <a:gd name="connsiteX17" fmla="*/ 130557 w 172711"/>
                  <a:gd name="connsiteY17" fmla="*/ 317911 h 317911"/>
                  <a:gd name="connsiteX18" fmla="*/ 48340 w 172711"/>
                  <a:gd name="connsiteY18" fmla="*/ 228445 h 317911"/>
                  <a:gd name="connsiteX19" fmla="*/ 48340 w 172711"/>
                  <a:gd name="connsiteY19" fmla="*/ 113797 h 31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2711" h="3179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grpFill/>
              <a:ln w="9511"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F5A7ECA5-0B1D-214B-A76A-9A828803EB9D}"/>
                  </a:ext>
                </a:extLst>
              </p:cNvPr>
              <p:cNvSpPr/>
              <p:nvPr/>
            </p:nvSpPr>
            <p:spPr>
              <a:xfrm>
                <a:off x="5071547" y="6104132"/>
                <a:ext cx="240368" cy="253249"/>
              </a:xfrm>
              <a:custGeom>
                <a:avLst/>
                <a:gdLst>
                  <a:gd name="connsiteX0" fmla="*/ 240274 w 240368"/>
                  <a:gd name="connsiteY0" fmla="*/ 247380 h 253249"/>
                  <a:gd name="connsiteX1" fmla="*/ 190411 w 240368"/>
                  <a:gd name="connsiteY1" fmla="*/ 247380 h 253249"/>
                  <a:gd name="connsiteX2" fmla="*/ 190411 w 240368"/>
                  <a:gd name="connsiteY2" fmla="*/ 213582 h 253249"/>
                  <a:gd name="connsiteX3" fmla="*/ 156630 w 240368"/>
                  <a:gd name="connsiteY3" fmla="*/ 242930 h 253249"/>
                  <a:gd name="connsiteX4" fmla="*/ 110098 w 240368"/>
                  <a:gd name="connsiteY4" fmla="*/ 253250 h 253249"/>
                  <a:gd name="connsiteX5" fmla="*/ 53193 w 240368"/>
                  <a:gd name="connsiteY5" fmla="*/ 236871 h 253249"/>
                  <a:gd name="connsiteX6" fmla="*/ 14178 w 240368"/>
                  <a:gd name="connsiteY6" fmla="*/ 191902 h 253249"/>
                  <a:gd name="connsiteX7" fmla="*/ 0 w 240368"/>
                  <a:gd name="connsiteY7" fmla="*/ 126483 h 253249"/>
                  <a:gd name="connsiteX8" fmla="*/ 14464 w 240368"/>
                  <a:gd name="connsiteY8" fmla="*/ 60875 h 253249"/>
                  <a:gd name="connsiteX9" fmla="*/ 54430 w 240368"/>
                  <a:gd name="connsiteY9" fmla="*/ 16189 h 253249"/>
                  <a:gd name="connsiteX10" fmla="*/ 112952 w 240368"/>
                  <a:gd name="connsiteY10" fmla="*/ 0 h 253249"/>
                  <a:gd name="connsiteX11" fmla="*/ 157677 w 240368"/>
                  <a:gd name="connsiteY11" fmla="*/ 9657 h 253249"/>
                  <a:gd name="connsiteX12" fmla="*/ 190506 w 240368"/>
                  <a:gd name="connsiteY12" fmla="*/ 36922 h 253249"/>
                  <a:gd name="connsiteX13" fmla="*/ 190506 w 240368"/>
                  <a:gd name="connsiteY13" fmla="*/ 5870 h 253249"/>
                  <a:gd name="connsiteX14" fmla="*/ 240369 w 240368"/>
                  <a:gd name="connsiteY14" fmla="*/ 5870 h 253249"/>
                  <a:gd name="connsiteX15" fmla="*/ 240369 w 240368"/>
                  <a:gd name="connsiteY15" fmla="*/ 247380 h 253249"/>
                  <a:gd name="connsiteX16" fmla="*/ 189459 w 240368"/>
                  <a:gd name="connsiteY16" fmla="*/ 90318 h 253249"/>
                  <a:gd name="connsiteX17" fmla="*/ 163767 w 240368"/>
                  <a:gd name="connsiteY17" fmla="*/ 57750 h 253249"/>
                  <a:gd name="connsiteX18" fmla="*/ 123134 w 240368"/>
                  <a:gd name="connsiteY18" fmla="*/ 45822 h 253249"/>
                  <a:gd name="connsiteX19" fmla="*/ 71178 w 240368"/>
                  <a:gd name="connsiteY19" fmla="*/ 67596 h 253249"/>
                  <a:gd name="connsiteX20" fmla="*/ 51861 w 240368"/>
                  <a:gd name="connsiteY20" fmla="*/ 126483 h 253249"/>
                  <a:gd name="connsiteX21" fmla="*/ 70512 w 240368"/>
                  <a:gd name="connsiteY21" fmla="*/ 185559 h 253249"/>
                  <a:gd name="connsiteX22" fmla="*/ 121041 w 240368"/>
                  <a:gd name="connsiteY22" fmla="*/ 207333 h 253249"/>
                  <a:gd name="connsiteX23" fmla="*/ 162910 w 240368"/>
                  <a:gd name="connsiteY23" fmla="*/ 195310 h 253249"/>
                  <a:gd name="connsiteX24" fmla="*/ 189459 w 240368"/>
                  <a:gd name="connsiteY24" fmla="*/ 162837 h 253249"/>
                  <a:gd name="connsiteX25" fmla="*/ 189459 w 240368"/>
                  <a:gd name="connsiteY25" fmla="*/ 90318 h 253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40368" h="253249">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grpFill/>
              <a:ln w="9511" cap="flat">
                <a:noFill/>
                <a:prstDash val="solid"/>
                <a:miter/>
              </a:ln>
            </p:spPr>
            <p:txBody>
              <a:bodyPr rtlCol="0" anchor="ctr"/>
              <a:lstStyle/>
              <a:p>
                <a:endParaRPr lang="en-US"/>
              </a:p>
            </p:txBody>
          </p:sp>
        </p:grpSp>
        <p:sp>
          <p:nvSpPr>
            <p:cNvPr id="16" name="Freeform 15">
              <a:extLst>
                <a:ext uri="{FF2B5EF4-FFF2-40B4-BE49-F238E27FC236}">
                  <a16:creationId xmlns:a16="http://schemas.microsoft.com/office/drawing/2014/main" id="{75E1C72F-6ED4-D24B-8198-4A241C060085}"/>
                </a:ext>
              </a:extLst>
            </p:cNvPr>
            <p:cNvSpPr/>
            <p:nvPr/>
          </p:nvSpPr>
          <p:spPr>
            <a:xfrm>
              <a:off x="3610015" y="6016276"/>
              <a:ext cx="516136" cy="341200"/>
            </a:xfrm>
            <a:custGeom>
              <a:avLst/>
              <a:gdLst>
                <a:gd name="connsiteX0" fmla="*/ 370355 w 516136"/>
                <a:gd name="connsiteY0" fmla="*/ 0 h 341200"/>
                <a:gd name="connsiteX1" fmla="*/ 265015 w 516136"/>
                <a:gd name="connsiteY1" fmla="*/ 71951 h 341200"/>
                <a:gd name="connsiteX2" fmla="*/ 148256 w 516136"/>
                <a:gd name="connsiteY2" fmla="*/ 0 h 341200"/>
                <a:gd name="connsiteX3" fmla="*/ 0 w 516136"/>
                <a:gd name="connsiteY3" fmla="*/ 223806 h 341200"/>
                <a:gd name="connsiteX4" fmla="*/ 93635 w 516136"/>
                <a:gd name="connsiteY4" fmla="*/ 341201 h 341200"/>
                <a:gd name="connsiteX5" fmla="*/ 220196 w 516136"/>
                <a:gd name="connsiteY5" fmla="*/ 227593 h 341200"/>
                <a:gd name="connsiteX6" fmla="*/ 258164 w 516136"/>
                <a:gd name="connsiteY6" fmla="*/ 160849 h 341200"/>
                <a:gd name="connsiteX7" fmla="*/ 275292 w 516136"/>
                <a:gd name="connsiteY7" fmla="*/ 188967 h 341200"/>
                <a:gd name="connsiteX8" fmla="*/ 300604 w 516136"/>
                <a:gd name="connsiteY8" fmla="*/ 231285 h 341200"/>
                <a:gd name="connsiteX9" fmla="*/ 427164 w 516136"/>
                <a:gd name="connsiteY9" fmla="*/ 341201 h 341200"/>
                <a:gd name="connsiteX10" fmla="*/ 516137 w 516136"/>
                <a:gd name="connsiteY10" fmla="*/ 221629 h 341200"/>
                <a:gd name="connsiteX11" fmla="*/ 370355 w 516136"/>
                <a:gd name="connsiteY11" fmla="*/ 0 h 341200"/>
                <a:gd name="connsiteX12" fmla="*/ 179087 w 516136"/>
                <a:gd name="connsiteY12" fmla="*/ 202126 h 341200"/>
                <a:gd name="connsiteX13" fmla="*/ 95824 w 516136"/>
                <a:gd name="connsiteY13" fmla="*/ 285628 h 341200"/>
                <a:gd name="connsiteX14" fmla="*/ 55858 w 516136"/>
                <a:gd name="connsiteY14" fmla="*/ 224658 h 341200"/>
                <a:gd name="connsiteX15" fmla="*/ 147590 w 516136"/>
                <a:gd name="connsiteY15" fmla="*/ 55668 h 341200"/>
                <a:gd name="connsiteX16" fmla="*/ 231805 w 516136"/>
                <a:gd name="connsiteY16" fmla="*/ 120424 h 341200"/>
                <a:gd name="connsiteX17" fmla="*/ 179087 w 516136"/>
                <a:gd name="connsiteY17" fmla="*/ 202126 h 341200"/>
                <a:gd name="connsiteX18" fmla="*/ 344186 w 516136"/>
                <a:gd name="connsiteY18" fmla="*/ 193511 h 341200"/>
                <a:gd name="connsiteX19" fmla="*/ 313926 w 516136"/>
                <a:gd name="connsiteY19" fmla="*/ 143335 h 341200"/>
                <a:gd name="connsiteX20" fmla="*/ 290327 w 516136"/>
                <a:gd name="connsiteY20" fmla="*/ 106791 h 341200"/>
                <a:gd name="connsiteX21" fmla="*/ 366834 w 516136"/>
                <a:gd name="connsiteY21" fmla="*/ 44023 h 341200"/>
                <a:gd name="connsiteX22" fmla="*/ 466845 w 516136"/>
                <a:gd name="connsiteY22" fmla="*/ 225416 h 341200"/>
                <a:gd name="connsiteX23" fmla="*/ 428306 w 516136"/>
                <a:gd name="connsiteY23" fmla="*/ 285628 h 341200"/>
                <a:gd name="connsiteX24" fmla="*/ 344186 w 516136"/>
                <a:gd name="connsiteY24" fmla="*/ 193511 h 34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6136" h="34120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grpFill/>
            <a:ln w="9511" cap="flat">
              <a:noFill/>
              <a:prstDash val="solid"/>
              <a:miter/>
            </a:ln>
          </p:spPr>
          <p:txBody>
            <a:bodyPr rtlCol="0" anchor="ctr"/>
            <a:lstStyle/>
            <a:p>
              <a:endParaRPr lang="en-US"/>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7_Custom Layout">
  <p:cSld name="7_Custom Layout">
    <p:bg>
      <p:bgPr>
        <a:solidFill>
          <a:srgbClr val="FFEBEB"/>
        </a:solidFill>
        <a:effectLst/>
      </p:bgPr>
    </p:bg>
    <p:spTree>
      <p:nvGrpSpPr>
        <p:cNvPr id="1" name="Shape 129"/>
        <p:cNvGrpSpPr/>
        <p:nvPr/>
      </p:nvGrpSpPr>
      <p:grpSpPr>
        <a:xfrm>
          <a:off x="0" y="0"/>
          <a:ext cx="0" cy="0"/>
          <a:chOff x="0" y="0"/>
          <a:chExt cx="0" cy="0"/>
        </a:xfrm>
      </p:grpSpPr>
      <p:pic>
        <p:nvPicPr>
          <p:cNvPr id="130" name="Google Shape;130;p187"/>
          <p:cNvPicPr preferRelativeResize="0"/>
          <p:nvPr/>
        </p:nvPicPr>
        <p:blipFill rotWithShape="1">
          <a:blip r:embed="rId2">
            <a:alphaModFix amt="20000"/>
          </a:blip>
          <a:srcRect/>
          <a:stretch/>
        </p:blipFill>
        <p:spPr>
          <a:xfrm>
            <a:off x="0" y="3572"/>
            <a:ext cx="24371298" cy="13708855"/>
          </a:xfrm>
          <a:prstGeom prst="rect">
            <a:avLst/>
          </a:prstGeom>
          <a:noFill/>
          <a:ln>
            <a:noFill/>
          </a:ln>
        </p:spPr>
      </p:pic>
      <p:sp>
        <p:nvSpPr>
          <p:cNvPr id="140" name="Google Shape;140;p187"/>
          <p:cNvSpPr txBox="1"/>
          <p:nvPr/>
        </p:nvSpPr>
        <p:spPr>
          <a:xfrm>
            <a:off x="2811464" y="12730923"/>
            <a:ext cx="4914396" cy="206594"/>
          </a:xfrm>
          <a:prstGeom prst="rect">
            <a:avLst/>
          </a:prstGeom>
          <a:noFill/>
          <a:ln>
            <a:noFill/>
          </a:ln>
        </p:spPr>
        <p:txBody>
          <a:bodyPr spcFirstLastPara="1" wrap="square" lIns="0" tIns="0" rIns="0" bIns="0" anchor="b" anchorCtr="0">
            <a:noAutofit/>
          </a:bodyPr>
          <a:lstStyle/>
          <a:p>
            <a:pPr marL="0" marR="0" lvl="0" indent="0" algn="l" rtl="0">
              <a:lnSpc>
                <a:spcPct val="125000"/>
              </a:lnSpc>
              <a:spcBef>
                <a:spcPts val="0"/>
              </a:spcBef>
              <a:spcAft>
                <a:spcPts val="0"/>
              </a:spcAft>
              <a:buClr>
                <a:srgbClr val="1C2B33"/>
              </a:buClr>
              <a:buSzPts val="300"/>
              <a:buFont typeface="Arial"/>
              <a:buNone/>
            </a:pPr>
            <a:r>
              <a:rPr lang="fr-FR" sz="1200" b="1" i="0" u="none" strike="noStrike" cap="none" dirty="0">
                <a:solidFill>
                  <a:srgbClr val="DC373C"/>
                </a:solidFill>
                <a:latin typeface="Montserrat SemiBold"/>
                <a:ea typeface="Montserrat SemiBold"/>
                <a:cs typeface="Montserrat SemiBold"/>
                <a:sym typeface="Montserrat SemiBold"/>
              </a:rPr>
              <a:t>MON UNIVERS DIGITAL : OPPORTUNITÉS NUMÉRIQUES</a:t>
            </a:r>
          </a:p>
        </p:txBody>
      </p:sp>
      <p:sp>
        <p:nvSpPr>
          <p:cNvPr id="141" name="Google Shape;141;p187"/>
          <p:cNvSpPr txBox="1"/>
          <p:nvPr/>
        </p:nvSpPr>
        <p:spPr>
          <a:xfrm>
            <a:off x="22525038" y="12730923"/>
            <a:ext cx="925512" cy="206594"/>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300"/>
              <a:buFont typeface="Arial"/>
              <a:buNone/>
            </a:pPr>
            <a:fld id="{00000000-1234-1234-1234-123412341234}" type="slidenum">
              <a:rPr lang="en-SG" sz="1200" b="1" i="0" u="none" strike="noStrike" cap="none">
                <a:solidFill>
                  <a:srgbClr val="DC373C"/>
                </a:solidFill>
                <a:latin typeface="Montserrat SemiBold"/>
                <a:ea typeface="Montserrat SemiBold"/>
                <a:cs typeface="Montserrat SemiBold"/>
                <a:sym typeface="Montserrat SemiBold"/>
              </a:rPr>
              <a:t>‹#›</a:t>
            </a:fld>
            <a:endParaRPr sz="1200" b="1" i="0" u="none" strike="noStrike" cap="none">
              <a:solidFill>
                <a:srgbClr val="DC373C"/>
              </a:solidFill>
              <a:latin typeface="Montserrat SemiBold"/>
              <a:ea typeface="Montserrat SemiBold"/>
              <a:cs typeface="Montserrat SemiBold"/>
              <a:sym typeface="Montserrat SemiBold"/>
            </a:endParaRPr>
          </a:p>
        </p:txBody>
      </p:sp>
      <p:grpSp>
        <p:nvGrpSpPr>
          <p:cNvPr id="14" name="Graphic 3">
            <a:extLst>
              <a:ext uri="{FF2B5EF4-FFF2-40B4-BE49-F238E27FC236}">
                <a16:creationId xmlns:a16="http://schemas.microsoft.com/office/drawing/2014/main" id="{ABB0B3C7-4D43-CB45-8455-56D40598B138}"/>
              </a:ext>
            </a:extLst>
          </p:cNvPr>
          <p:cNvGrpSpPr/>
          <p:nvPr userDrawn="1"/>
        </p:nvGrpSpPr>
        <p:grpSpPr>
          <a:xfrm>
            <a:off x="933449" y="12701565"/>
            <a:ext cx="1030491" cy="206594"/>
            <a:chOff x="3610015" y="6016276"/>
            <a:chExt cx="1701900" cy="341200"/>
          </a:xfrm>
          <a:solidFill>
            <a:schemeClr val="bg2"/>
          </a:solidFill>
        </p:grpSpPr>
        <p:grpSp>
          <p:nvGrpSpPr>
            <p:cNvPr id="15" name="Graphic 3">
              <a:extLst>
                <a:ext uri="{FF2B5EF4-FFF2-40B4-BE49-F238E27FC236}">
                  <a16:creationId xmlns:a16="http://schemas.microsoft.com/office/drawing/2014/main" id="{BD7DCA34-2019-CA48-A72C-777E02913828}"/>
                </a:ext>
              </a:extLst>
            </p:cNvPr>
            <p:cNvGrpSpPr/>
            <p:nvPr/>
          </p:nvGrpSpPr>
          <p:grpSpPr>
            <a:xfrm>
              <a:off x="4234632" y="6027258"/>
              <a:ext cx="1077283" cy="330123"/>
              <a:chOff x="4234632" y="6027258"/>
              <a:chExt cx="1077283" cy="330123"/>
            </a:xfrm>
            <a:grpFill/>
          </p:grpSpPr>
          <p:sp>
            <p:nvSpPr>
              <p:cNvPr id="17" name="Freeform 16">
                <a:extLst>
                  <a:ext uri="{FF2B5EF4-FFF2-40B4-BE49-F238E27FC236}">
                    <a16:creationId xmlns:a16="http://schemas.microsoft.com/office/drawing/2014/main" id="{C9FC5AF0-9786-434D-A0BA-360581D1D71B}"/>
                  </a:ext>
                </a:extLst>
              </p:cNvPr>
              <p:cNvSpPr/>
              <p:nvPr/>
            </p:nvSpPr>
            <p:spPr>
              <a:xfrm>
                <a:off x="4234632" y="6027258"/>
                <a:ext cx="346945" cy="324348"/>
              </a:xfrm>
              <a:custGeom>
                <a:avLst/>
                <a:gdLst>
                  <a:gd name="connsiteX0" fmla="*/ 0 w 346945"/>
                  <a:gd name="connsiteY0" fmla="*/ 0 h 324348"/>
                  <a:gd name="connsiteX1" fmla="*/ 64517 w 346945"/>
                  <a:gd name="connsiteY1" fmla="*/ 0 h 324348"/>
                  <a:gd name="connsiteX2" fmla="*/ 174234 w 346945"/>
                  <a:gd name="connsiteY2" fmla="*/ 197393 h 324348"/>
                  <a:gd name="connsiteX3" fmla="*/ 283856 w 346945"/>
                  <a:gd name="connsiteY3" fmla="*/ 0 h 324348"/>
                  <a:gd name="connsiteX4" fmla="*/ 346946 w 346945"/>
                  <a:gd name="connsiteY4" fmla="*/ 0 h 324348"/>
                  <a:gd name="connsiteX5" fmla="*/ 346946 w 346945"/>
                  <a:gd name="connsiteY5" fmla="*/ 324349 h 324348"/>
                  <a:gd name="connsiteX6" fmla="*/ 294324 w 346945"/>
                  <a:gd name="connsiteY6" fmla="*/ 324349 h 324348"/>
                  <a:gd name="connsiteX7" fmla="*/ 294324 w 346945"/>
                  <a:gd name="connsiteY7" fmla="*/ 75738 h 324348"/>
                  <a:gd name="connsiteX8" fmla="*/ 198214 w 346945"/>
                  <a:gd name="connsiteY8" fmla="*/ 247853 h 324348"/>
                  <a:gd name="connsiteX9" fmla="*/ 148827 w 346945"/>
                  <a:gd name="connsiteY9" fmla="*/ 247853 h 324348"/>
                  <a:gd name="connsiteX10" fmla="*/ 52622 w 346945"/>
                  <a:gd name="connsiteY10" fmla="*/ 75738 h 324348"/>
                  <a:gd name="connsiteX11" fmla="*/ 52622 w 346945"/>
                  <a:gd name="connsiteY11" fmla="*/ 324349 h 324348"/>
                  <a:gd name="connsiteX12" fmla="*/ 0 w 346945"/>
                  <a:gd name="connsiteY12" fmla="*/ 324349 h 324348"/>
                  <a:gd name="connsiteX13" fmla="*/ 0 w 346945"/>
                  <a:gd name="connsiteY13" fmla="*/ 0 h 324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6945" h="324348">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grpFill/>
              <a:ln w="9511"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F9BD1A77-55D7-C341-AA6D-D272A0C2B639}"/>
                  </a:ext>
                </a:extLst>
              </p:cNvPr>
              <p:cNvSpPr/>
              <p:nvPr/>
            </p:nvSpPr>
            <p:spPr>
              <a:xfrm>
                <a:off x="4628396" y="6104227"/>
                <a:ext cx="230853" cy="253154"/>
              </a:xfrm>
              <a:custGeom>
                <a:avLst/>
                <a:gdLst>
                  <a:gd name="connsiteX0" fmla="*/ 122944 w 230853"/>
                  <a:gd name="connsiteY0" fmla="*/ 253155 h 253154"/>
                  <a:gd name="connsiteX1" fmla="*/ 58712 w 230853"/>
                  <a:gd name="connsiteY1" fmla="*/ 237061 h 253154"/>
                  <a:gd name="connsiteX2" fmla="*/ 15511 w 230853"/>
                  <a:gd name="connsiteY2" fmla="*/ 192470 h 253154"/>
                  <a:gd name="connsiteX3" fmla="*/ 0 w 230853"/>
                  <a:gd name="connsiteY3" fmla="*/ 127145 h 253154"/>
                  <a:gd name="connsiteX4" fmla="*/ 15130 w 230853"/>
                  <a:gd name="connsiteY4" fmla="*/ 61159 h 253154"/>
                  <a:gd name="connsiteX5" fmla="*/ 57190 w 230853"/>
                  <a:gd name="connsiteY5" fmla="*/ 16189 h 253154"/>
                  <a:gd name="connsiteX6" fmla="*/ 119043 w 230853"/>
                  <a:gd name="connsiteY6" fmla="*/ 0 h 253154"/>
                  <a:gd name="connsiteX7" fmla="*/ 178802 w 230853"/>
                  <a:gd name="connsiteY7" fmla="*/ 16378 h 253154"/>
                  <a:gd name="connsiteX8" fmla="*/ 217341 w 230853"/>
                  <a:gd name="connsiteY8" fmla="*/ 62105 h 253154"/>
                  <a:gd name="connsiteX9" fmla="*/ 230853 w 230853"/>
                  <a:gd name="connsiteY9" fmla="*/ 131122 h 253154"/>
                  <a:gd name="connsiteX10" fmla="*/ 230853 w 230853"/>
                  <a:gd name="connsiteY10" fmla="*/ 145512 h 253154"/>
                  <a:gd name="connsiteX11" fmla="*/ 52242 w 230853"/>
                  <a:gd name="connsiteY11" fmla="*/ 145512 h 253154"/>
                  <a:gd name="connsiteX12" fmla="*/ 76317 w 230853"/>
                  <a:gd name="connsiteY12" fmla="*/ 192186 h 253154"/>
                  <a:gd name="connsiteX13" fmla="*/ 124847 w 230853"/>
                  <a:gd name="connsiteY13" fmla="*/ 209227 h 253154"/>
                  <a:gd name="connsiteX14" fmla="*/ 165385 w 230853"/>
                  <a:gd name="connsiteY14" fmla="*/ 202316 h 253154"/>
                  <a:gd name="connsiteX15" fmla="*/ 197262 w 230853"/>
                  <a:gd name="connsiteY15" fmla="*/ 181204 h 253154"/>
                  <a:gd name="connsiteX16" fmla="*/ 225239 w 230853"/>
                  <a:gd name="connsiteY16" fmla="*/ 215286 h 253154"/>
                  <a:gd name="connsiteX17" fmla="*/ 122944 w 230853"/>
                  <a:gd name="connsiteY17" fmla="*/ 253155 h 253154"/>
                  <a:gd name="connsiteX18" fmla="*/ 161388 w 230853"/>
                  <a:gd name="connsiteY18" fmla="*/ 60685 h 253154"/>
                  <a:gd name="connsiteX19" fmla="*/ 118091 w 230853"/>
                  <a:gd name="connsiteY19" fmla="*/ 43928 h 253154"/>
                  <a:gd name="connsiteX20" fmla="*/ 74414 w 230853"/>
                  <a:gd name="connsiteY20" fmla="*/ 61064 h 253154"/>
                  <a:gd name="connsiteX21" fmla="*/ 52147 w 230853"/>
                  <a:gd name="connsiteY21" fmla="*/ 107170 h 253154"/>
                  <a:gd name="connsiteX22" fmla="*/ 180229 w 230853"/>
                  <a:gd name="connsiteY22" fmla="*/ 107170 h 253154"/>
                  <a:gd name="connsiteX23" fmla="*/ 161388 w 230853"/>
                  <a:gd name="connsiteY23" fmla="*/ 60685 h 253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0853" h="253154">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grpFill/>
              <a:ln w="9511"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3B64F13D-E604-4840-9E73-456234BE3E01}"/>
                  </a:ext>
                </a:extLst>
              </p:cNvPr>
              <p:cNvSpPr/>
              <p:nvPr/>
            </p:nvSpPr>
            <p:spPr>
              <a:xfrm>
                <a:off x="4874474" y="6038997"/>
                <a:ext cx="172711" cy="317911"/>
              </a:xfrm>
              <a:custGeom>
                <a:avLst/>
                <a:gdLst>
                  <a:gd name="connsiteX0" fmla="*/ 48435 w 172711"/>
                  <a:gd name="connsiteY0" fmla="*/ 113797 h 317911"/>
                  <a:gd name="connsiteX1" fmla="*/ 0 w 172711"/>
                  <a:gd name="connsiteY1" fmla="*/ 113797 h 317911"/>
                  <a:gd name="connsiteX2" fmla="*/ 0 w 172711"/>
                  <a:gd name="connsiteY2" fmla="*/ 70910 h 317911"/>
                  <a:gd name="connsiteX3" fmla="*/ 48435 w 172711"/>
                  <a:gd name="connsiteY3" fmla="*/ 70910 h 317911"/>
                  <a:gd name="connsiteX4" fmla="*/ 48435 w 172711"/>
                  <a:gd name="connsiteY4" fmla="*/ 0 h 317911"/>
                  <a:gd name="connsiteX5" fmla="*/ 99155 w 172711"/>
                  <a:gd name="connsiteY5" fmla="*/ 0 h 317911"/>
                  <a:gd name="connsiteX6" fmla="*/ 99155 w 172711"/>
                  <a:gd name="connsiteY6" fmla="*/ 70910 h 317911"/>
                  <a:gd name="connsiteX7" fmla="*/ 172712 w 172711"/>
                  <a:gd name="connsiteY7" fmla="*/ 70910 h 317911"/>
                  <a:gd name="connsiteX8" fmla="*/ 172712 w 172711"/>
                  <a:gd name="connsiteY8" fmla="*/ 113797 h 317911"/>
                  <a:gd name="connsiteX9" fmla="*/ 99155 w 172711"/>
                  <a:gd name="connsiteY9" fmla="*/ 113797 h 317911"/>
                  <a:gd name="connsiteX10" fmla="*/ 99155 w 172711"/>
                  <a:gd name="connsiteY10" fmla="*/ 222481 h 317911"/>
                  <a:gd name="connsiteX11" fmla="*/ 108480 w 172711"/>
                  <a:gd name="connsiteY11" fmla="*/ 261202 h 317911"/>
                  <a:gd name="connsiteX12" fmla="*/ 140358 w 172711"/>
                  <a:gd name="connsiteY12" fmla="*/ 272752 h 317911"/>
                  <a:gd name="connsiteX13" fmla="*/ 157391 w 172711"/>
                  <a:gd name="connsiteY13" fmla="*/ 271900 h 317911"/>
                  <a:gd name="connsiteX14" fmla="*/ 172712 w 172711"/>
                  <a:gd name="connsiteY14" fmla="*/ 269723 h 317911"/>
                  <a:gd name="connsiteX15" fmla="*/ 172712 w 172711"/>
                  <a:gd name="connsiteY15" fmla="*/ 312136 h 317911"/>
                  <a:gd name="connsiteX16" fmla="*/ 153300 w 172711"/>
                  <a:gd name="connsiteY16" fmla="*/ 316302 h 317911"/>
                  <a:gd name="connsiteX17" fmla="*/ 130557 w 172711"/>
                  <a:gd name="connsiteY17" fmla="*/ 317911 h 317911"/>
                  <a:gd name="connsiteX18" fmla="*/ 48340 w 172711"/>
                  <a:gd name="connsiteY18" fmla="*/ 228445 h 317911"/>
                  <a:gd name="connsiteX19" fmla="*/ 48340 w 172711"/>
                  <a:gd name="connsiteY19" fmla="*/ 113797 h 31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2711" h="3179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grpFill/>
              <a:ln w="9511"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56CC9AF2-62A2-3345-9182-77EBEC0D5D02}"/>
                  </a:ext>
                </a:extLst>
              </p:cNvPr>
              <p:cNvSpPr/>
              <p:nvPr/>
            </p:nvSpPr>
            <p:spPr>
              <a:xfrm>
                <a:off x="5071547" y="6104132"/>
                <a:ext cx="240368" cy="253249"/>
              </a:xfrm>
              <a:custGeom>
                <a:avLst/>
                <a:gdLst>
                  <a:gd name="connsiteX0" fmla="*/ 240274 w 240368"/>
                  <a:gd name="connsiteY0" fmla="*/ 247380 h 253249"/>
                  <a:gd name="connsiteX1" fmla="*/ 190411 w 240368"/>
                  <a:gd name="connsiteY1" fmla="*/ 247380 h 253249"/>
                  <a:gd name="connsiteX2" fmla="*/ 190411 w 240368"/>
                  <a:gd name="connsiteY2" fmla="*/ 213582 h 253249"/>
                  <a:gd name="connsiteX3" fmla="*/ 156630 w 240368"/>
                  <a:gd name="connsiteY3" fmla="*/ 242930 h 253249"/>
                  <a:gd name="connsiteX4" fmla="*/ 110098 w 240368"/>
                  <a:gd name="connsiteY4" fmla="*/ 253250 h 253249"/>
                  <a:gd name="connsiteX5" fmla="*/ 53193 w 240368"/>
                  <a:gd name="connsiteY5" fmla="*/ 236871 h 253249"/>
                  <a:gd name="connsiteX6" fmla="*/ 14178 w 240368"/>
                  <a:gd name="connsiteY6" fmla="*/ 191902 h 253249"/>
                  <a:gd name="connsiteX7" fmla="*/ 0 w 240368"/>
                  <a:gd name="connsiteY7" fmla="*/ 126483 h 253249"/>
                  <a:gd name="connsiteX8" fmla="*/ 14464 w 240368"/>
                  <a:gd name="connsiteY8" fmla="*/ 60875 h 253249"/>
                  <a:gd name="connsiteX9" fmla="*/ 54430 w 240368"/>
                  <a:gd name="connsiteY9" fmla="*/ 16189 h 253249"/>
                  <a:gd name="connsiteX10" fmla="*/ 112952 w 240368"/>
                  <a:gd name="connsiteY10" fmla="*/ 0 h 253249"/>
                  <a:gd name="connsiteX11" fmla="*/ 157677 w 240368"/>
                  <a:gd name="connsiteY11" fmla="*/ 9657 h 253249"/>
                  <a:gd name="connsiteX12" fmla="*/ 190506 w 240368"/>
                  <a:gd name="connsiteY12" fmla="*/ 36922 h 253249"/>
                  <a:gd name="connsiteX13" fmla="*/ 190506 w 240368"/>
                  <a:gd name="connsiteY13" fmla="*/ 5870 h 253249"/>
                  <a:gd name="connsiteX14" fmla="*/ 240369 w 240368"/>
                  <a:gd name="connsiteY14" fmla="*/ 5870 h 253249"/>
                  <a:gd name="connsiteX15" fmla="*/ 240369 w 240368"/>
                  <a:gd name="connsiteY15" fmla="*/ 247380 h 253249"/>
                  <a:gd name="connsiteX16" fmla="*/ 189459 w 240368"/>
                  <a:gd name="connsiteY16" fmla="*/ 90318 h 253249"/>
                  <a:gd name="connsiteX17" fmla="*/ 163767 w 240368"/>
                  <a:gd name="connsiteY17" fmla="*/ 57750 h 253249"/>
                  <a:gd name="connsiteX18" fmla="*/ 123134 w 240368"/>
                  <a:gd name="connsiteY18" fmla="*/ 45822 h 253249"/>
                  <a:gd name="connsiteX19" fmla="*/ 71178 w 240368"/>
                  <a:gd name="connsiteY19" fmla="*/ 67596 h 253249"/>
                  <a:gd name="connsiteX20" fmla="*/ 51861 w 240368"/>
                  <a:gd name="connsiteY20" fmla="*/ 126483 h 253249"/>
                  <a:gd name="connsiteX21" fmla="*/ 70512 w 240368"/>
                  <a:gd name="connsiteY21" fmla="*/ 185559 h 253249"/>
                  <a:gd name="connsiteX22" fmla="*/ 121041 w 240368"/>
                  <a:gd name="connsiteY22" fmla="*/ 207333 h 253249"/>
                  <a:gd name="connsiteX23" fmla="*/ 162910 w 240368"/>
                  <a:gd name="connsiteY23" fmla="*/ 195310 h 253249"/>
                  <a:gd name="connsiteX24" fmla="*/ 189459 w 240368"/>
                  <a:gd name="connsiteY24" fmla="*/ 162837 h 253249"/>
                  <a:gd name="connsiteX25" fmla="*/ 189459 w 240368"/>
                  <a:gd name="connsiteY25" fmla="*/ 90318 h 253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40368" h="253249">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grpFill/>
              <a:ln w="9511" cap="flat">
                <a:noFill/>
                <a:prstDash val="solid"/>
                <a:miter/>
              </a:ln>
            </p:spPr>
            <p:txBody>
              <a:bodyPr rtlCol="0" anchor="ctr"/>
              <a:lstStyle/>
              <a:p>
                <a:endParaRPr lang="en-US"/>
              </a:p>
            </p:txBody>
          </p:sp>
        </p:grpSp>
        <p:sp>
          <p:nvSpPr>
            <p:cNvPr id="16" name="Freeform 15">
              <a:extLst>
                <a:ext uri="{FF2B5EF4-FFF2-40B4-BE49-F238E27FC236}">
                  <a16:creationId xmlns:a16="http://schemas.microsoft.com/office/drawing/2014/main" id="{2B928D18-798B-714A-92C5-737617ABD218}"/>
                </a:ext>
              </a:extLst>
            </p:cNvPr>
            <p:cNvSpPr/>
            <p:nvPr/>
          </p:nvSpPr>
          <p:spPr>
            <a:xfrm>
              <a:off x="3610015" y="6016276"/>
              <a:ext cx="516136" cy="341200"/>
            </a:xfrm>
            <a:custGeom>
              <a:avLst/>
              <a:gdLst>
                <a:gd name="connsiteX0" fmla="*/ 370355 w 516136"/>
                <a:gd name="connsiteY0" fmla="*/ 0 h 341200"/>
                <a:gd name="connsiteX1" fmla="*/ 265015 w 516136"/>
                <a:gd name="connsiteY1" fmla="*/ 71951 h 341200"/>
                <a:gd name="connsiteX2" fmla="*/ 148256 w 516136"/>
                <a:gd name="connsiteY2" fmla="*/ 0 h 341200"/>
                <a:gd name="connsiteX3" fmla="*/ 0 w 516136"/>
                <a:gd name="connsiteY3" fmla="*/ 223806 h 341200"/>
                <a:gd name="connsiteX4" fmla="*/ 93635 w 516136"/>
                <a:gd name="connsiteY4" fmla="*/ 341201 h 341200"/>
                <a:gd name="connsiteX5" fmla="*/ 220196 w 516136"/>
                <a:gd name="connsiteY5" fmla="*/ 227593 h 341200"/>
                <a:gd name="connsiteX6" fmla="*/ 258164 w 516136"/>
                <a:gd name="connsiteY6" fmla="*/ 160849 h 341200"/>
                <a:gd name="connsiteX7" fmla="*/ 275292 w 516136"/>
                <a:gd name="connsiteY7" fmla="*/ 188967 h 341200"/>
                <a:gd name="connsiteX8" fmla="*/ 300604 w 516136"/>
                <a:gd name="connsiteY8" fmla="*/ 231285 h 341200"/>
                <a:gd name="connsiteX9" fmla="*/ 427164 w 516136"/>
                <a:gd name="connsiteY9" fmla="*/ 341201 h 341200"/>
                <a:gd name="connsiteX10" fmla="*/ 516137 w 516136"/>
                <a:gd name="connsiteY10" fmla="*/ 221629 h 341200"/>
                <a:gd name="connsiteX11" fmla="*/ 370355 w 516136"/>
                <a:gd name="connsiteY11" fmla="*/ 0 h 341200"/>
                <a:gd name="connsiteX12" fmla="*/ 179087 w 516136"/>
                <a:gd name="connsiteY12" fmla="*/ 202126 h 341200"/>
                <a:gd name="connsiteX13" fmla="*/ 95824 w 516136"/>
                <a:gd name="connsiteY13" fmla="*/ 285628 h 341200"/>
                <a:gd name="connsiteX14" fmla="*/ 55858 w 516136"/>
                <a:gd name="connsiteY14" fmla="*/ 224658 h 341200"/>
                <a:gd name="connsiteX15" fmla="*/ 147590 w 516136"/>
                <a:gd name="connsiteY15" fmla="*/ 55668 h 341200"/>
                <a:gd name="connsiteX16" fmla="*/ 231805 w 516136"/>
                <a:gd name="connsiteY16" fmla="*/ 120424 h 341200"/>
                <a:gd name="connsiteX17" fmla="*/ 179087 w 516136"/>
                <a:gd name="connsiteY17" fmla="*/ 202126 h 341200"/>
                <a:gd name="connsiteX18" fmla="*/ 344186 w 516136"/>
                <a:gd name="connsiteY18" fmla="*/ 193511 h 341200"/>
                <a:gd name="connsiteX19" fmla="*/ 313926 w 516136"/>
                <a:gd name="connsiteY19" fmla="*/ 143335 h 341200"/>
                <a:gd name="connsiteX20" fmla="*/ 290327 w 516136"/>
                <a:gd name="connsiteY20" fmla="*/ 106791 h 341200"/>
                <a:gd name="connsiteX21" fmla="*/ 366834 w 516136"/>
                <a:gd name="connsiteY21" fmla="*/ 44023 h 341200"/>
                <a:gd name="connsiteX22" fmla="*/ 466845 w 516136"/>
                <a:gd name="connsiteY22" fmla="*/ 225416 h 341200"/>
                <a:gd name="connsiteX23" fmla="*/ 428306 w 516136"/>
                <a:gd name="connsiteY23" fmla="*/ 285628 h 341200"/>
                <a:gd name="connsiteX24" fmla="*/ 344186 w 516136"/>
                <a:gd name="connsiteY24" fmla="*/ 193511 h 34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6136" h="34120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grpFill/>
            <a:ln w="9511" cap="flat">
              <a:noFill/>
              <a:prstDash val="solid"/>
              <a:miter/>
            </a:ln>
          </p:spPr>
          <p:txBody>
            <a:bodyPr rtlCol="0" anchor="ctr"/>
            <a:lstStyle/>
            <a:p>
              <a:endParaRPr lang="en-US"/>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Lesson Cover">
  <p:cSld name="Lesson Cover">
    <p:spTree>
      <p:nvGrpSpPr>
        <p:cNvPr id="1" name="Shape 11"/>
        <p:cNvGrpSpPr/>
        <p:nvPr/>
      </p:nvGrpSpPr>
      <p:grpSpPr>
        <a:xfrm>
          <a:off x="0" y="0"/>
          <a:ext cx="0" cy="0"/>
          <a:chOff x="0" y="0"/>
          <a:chExt cx="0" cy="0"/>
        </a:xfrm>
      </p:grpSpPr>
      <p:sp>
        <p:nvSpPr>
          <p:cNvPr id="12" name="Google Shape;12;p177"/>
          <p:cNvSpPr txBox="1">
            <a:spLocks noGrp="1"/>
          </p:cNvSpPr>
          <p:nvPr>
            <p:ph type="body" idx="1"/>
          </p:nvPr>
        </p:nvSpPr>
        <p:spPr>
          <a:xfrm>
            <a:off x="2772606" y="12709600"/>
            <a:ext cx="4262400" cy="249237"/>
          </a:xfrm>
          <a:prstGeom prst="rect">
            <a:avLst/>
          </a:prstGeom>
          <a:noFill/>
          <a:ln>
            <a:noFill/>
          </a:ln>
        </p:spPr>
        <p:txBody>
          <a:bodyPr spcFirstLastPara="1" wrap="square" lIns="0" tIns="0" rIns="0" bIns="0" anchor="t" anchorCtr="0">
            <a:noAutofit/>
          </a:bodyPr>
          <a:lstStyle>
            <a:lvl1pPr marL="457200" marR="0" lvl="0" indent="-247650" algn="l" rtl="0">
              <a:lnSpc>
                <a:spcPct val="129000"/>
              </a:lnSpc>
              <a:spcBef>
                <a:spcPts val="0"/>
              </a:spcBef>
              <a:spcAft>
                <a:spcPts val="0"/>
              </a:spcAft>
              <a:buClr>
                <a:srgbClr val="1C2B33"/>
              </a:buClr>
              <a:buSzPts val="300"/>
              <a:buFont typeface="Arial"/>
              <a:buChar char="•"/>
              <a:defRPr sz="1200" b="1" i="0" u="none" strike="noStrike" cap="none">
                <a:solidFill>
                  <a:srgbClr val="1C2B33"/>
                </a:solidFill>
                <a:latin typeface="Montserrat SemiBold"/>
                <a:ea typeface="Montserrat SemiBold"/>
                <a:cs typeface="Montserrat SemiBold"/>
                <a:sym typeface="Montserrat SemiBold"/>
              </a:defRPr>
            </a:lvl1pPr>
            <a:lvl2pPr marL="914400" marR="0" lvl="1" indent="-293369" algn="l" rtl="0">
              <a:lnSpc>
                <a:spcPct val="129000"/>
              </a:lnSpc>
              <a:spcBef>
                <a:spcPts val="1199"/>
              </a:spcBef>
              <a:spcAft>
                <a:spcPts val="0"/>
              </a:spcAft>
              <a:buClr>
                <a:srgbClr val="1C2B33"/>
              </a:buClr>
              <a:buSzPts val="1020"/>
              <a:buFont typeface="Arial"/>
              <a:buChar char="•"/>
              <a:defRPr sz="1200" b="0" i="0" u="none" strike="noStrike" cap="none">
                <a:solidFill>
                  <a:srgbClr val="1C2B33"/>
                </a:solidFill>
                <a:latin typeface="Arial"/>
                <a:ea typeface="Arial"/>
                <a:cs typeface="Arial"/>
                <a:sym typeface="Arial"/>
              </a:defRPr>
            </a:lvl2pPr>
            <a:lvl3pPr marL="1371600" marR="0" lvl="2" indent="-293369" algn="l" rtl="0">
              <a:lnSpc>
                <a:spcPct val="129000"/>
              </a:lnSpc>
              <a:spcBef>
                <a:spcPts val="1199"/>
              </a:spcBef>
              <a:spcAft>
                <a:spcPts val="0"/>
              </a:spcAft>
              <a:buClr>
                <a:srgbClr val="1C2B33"/>
              </a:buClr>
              <a:buSzPts val="1020"/>
              <a:buFont typeface="Arial"/>
              <a:buChar char="﹘"/>
              <a:defRPr sz="1200" b="0" i="0" u="none" strike="noStrike" cap="none">
                <a:solidFill>
                  <a:srgbClr val="1C2B33"/>
                </a:solidFill>
                <a:latin typeface="Arial"/>
                <a:ea typeface="Arial"/>
                <a:cs typeface="Arial"/>
                <a:sym typeface="Arial"/>
              </a:defRPr>
            </a:lvl3pPr>
            <a:lvl4pPr marL="1828800" marR="0" lvl="3" indent="-293369" algn="l" rtl="0">
              <a:lnSpc>
                <a:spcPct val="129000"/>
              </a:lnSpc>
              <a:spcBef>
                <a:spcPts val="1199"/>
              </a:spcBef>
              <a:spcAft>
                <a:spcPts val="0"/>
              </a:spcAft>
              <a:buClr>
                <a:srgbClr val="1C2B33"/>
              </a:buClr>
              <a:buSzPts val="1020"/>
              <a:buFont typeface="Arial"/>
              <a:buChar char="﹘"/>
              <a:defRPr sz="1200" b="0" i="0" u="none" strike="noStrike" cap="none">
                <a:solidFill>
                  <a:srgbClr val="1C2B33"/>
                </a:solidFill>
                <a:latin typeface="Arial"/>
                <a:ea typeface="Arial"/>
                <a:cs typeface="Arial"/>
                <a:sym typeface="Arial"/>
              </a:defRPr>
            </a:lvl4pPr>
            <a:lvl5pPr marL="2286000" marR="0" lvl="4" indent="-293370" algn="l" rtl="0">
              <a:lnSpc>
                <a:spcPct val="129000"/>
              </a:lnSpc>
              <a:spcBef>
                <a:spcPts val="1199"/>
              </a:spcBef>
              <a:spcAft>
                <a:spcPts val="0"/>
              </a:spcAft>
              <a:buClr>
                <a:srgbClr val="1C2B33"/>
              </a:buClr>
              <a:buSzPts val="1020"/>
              <a:buFont typeface="Arial"/>
              <a:buChar char="﹘"/>
              <a:defRPr sz="1200" b="0" i="0" u="none" strike="noStrike" cap="none">
                <a:solidFill>
                  <a:srgbClr val="1C2B33"/>
                </a:solidFill>
                <a:latin typeface="Arial"/>
                <a:ea typeface="Arial"/>
                <a:cs typeface="Arial"/>
                <a:sym typeface="Arial"/>
              </a:defRPr>
            </a:lvl5pPr>
            <a:lvl6pPr marL="2743200" marR="0" lvl="5" indent="-228600" algn="l" rtl="0">
              <a:lnSpc>
                <a:spcPct val="100000"/>
              </a:lnSpc>
              <a:spcBef>
                <a:spcPts val="1199"/>
              </a:spcBef>
              <a:spcAft>
                <a:spcPts val="0"/>
              </a:spcAft>
              <a:buClr>
                <a:srgbClr val="000000"/>
              </a:buClr>
              <a:buSzPts val="1400"/>
              <a:buFont typeface="Arial"/>
              <a:buNone/>
              <a:defRPr sz="2399" b="0" i="0" u="none" strike="noStrike" cap="none">
                <a:solidFill>
                  <a:srgbClr val="1C2B33"/>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2399" b="0" i="0" u="none" strike="noStrike" cap="none">
                <a:solidFill>
                  <a:srgbClr val="1C2B33"/>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2399" b="0" i="0" u="none" strike="noStrike" cap="none">
                <a:solidFill>
                  <a:srgbClr val="1C2B33"/>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2399" b="0" i="0" u="none" strike="noStrike" cap="none">
                <a:solidFill>
                  <a:srgbClr val="1C2B33"/>
                </a:solidFill>
                <a:latin typeface="Arial"/>
                <a:ea typeface="Arial"/>
                <a:cs typeface="Arial"/>
                <a:sym typeface="Aria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13"/>
        <p:cNvGrpSpPr/>
        <p:nvPr/>
      </p:nvGrpSpPr>
      <p:grpSpPr>
        <a:xfrm>
          <a:off x="0" y="0"/>
          <a:ext cx="0" cy="0"/>
          <a:chOff x="0" y="0"/>
          <a:chExt cx="0" cy="0"/>
        </a:xfrm>
      </p:grpSpPr>
      <p:pic>
        <p:nvPicPr>
          <p:cNvPr id="14" name="Google Shape;14;p178"/>
          <p:cNvPicPr preferRelativeResize="0"/>
          <p:nvPr/>
        </p:nvPicPr>
        <p:blipFill rotWithShape="1">
          <a:blip r:embed="rId2">
            <a:alphaModFix amt="15000"/>
          </a:blip>
          <a:srcRect/>
          <a:stretch/>
        </p:blipFill>
        <p:spPr>
          <a:xfrm>
            <a:off x="0" y="-3051"/>
            <a:ext cx="24371300" cy="13722101"/>
          </a:xfrm>
          <a:prstGeom prst="rect">
            <a:avLst/>
          </a:prstGeom>
          <a:noFill/>
          <a:ln>
            <a:noFill/>
          </a:ln>
        </p:spPr>
      </p:pic>
      <p:sp>
        <p:nvSpPr>
          <p:cNvPr id="15" name="Google Shape;15;p178"/>
          <p:cNvSpPr txBox="1"/>
          <p:nvPr/>
        </p:nvSpPr>
        <p:spPr>
          <a:xfrm>
            <a:off x="22525038" y="12730923"/>
            <a:ext cx="925512" cy="206594"/>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300"/>
              <a:buFont typeface="Arial"/>
              <a:buNone/>
            </a:pPr>
            <a:fld id="{00000000-1234-1234-1234-123412341234}" type="slidenum">
              <a:rPr lang="en-SG" sz="1200" b="1" i="0" u="none" strike="noStrike" cap="none">
                <a:solidFill>
                  <a:srgbClr val="DC373C"/>
                </a:solidFill>
                <a:latin typeface="Montserrat SemiBold"/>
                <a:ea typeface="Montserrat SemiBold"/>
                <a:cs typeface="Montserrat SemiBold"/>
                <a:sym typeface="Montserrat SemiBold"/>
              </a:rPr>
              <a:t>‹#›</a:t>
            </a:fld>
            <a:endParaRPr sz="1200" b="1" i="0" u="none" strike="noStrike" cap="none">
              <a:solidFill>
                <a:srgbClr val="DC373C"/>
              </a:solidFill>
              <a:latin typeface="Montserrat SemiBold"/>
              <a:ea typeface="Montserrat SemiBold"/>
              <a:cs typeface="Montserrat SemiBold"/>
              <a:sym typeface="Montserrat SemiBold"/>
            </a:endParaRPr>
          </a:p>
        </p:txBody>
      </p:sp>
      <p:sp>
        <p:nvSpPr>
          <p:cNvPr id="25" name="Google Shape;25;p178"/>
          <p:cNvSpPr txBox="1"/>
          <p:nvPr/>
        </p:nvSpPr>
        <p:spPr>
          <a:xfrm>
            <a:off x="2811464" y="12730923"/>
            <a:ext cx="4914396" cy="206594"/>
          </a:xfrm>
          <a:prstGeom prst="rect">
            <a:avLst/>
          </a:prstGeom>
          <a:noFill/>
          <a:ln>
            <a:noFill/>
          </a:ln>
        </p:spPr>
        <p:txBody>
          <a:bodyPr spcFirstLastPara="1" wrap="square" lIns="0" tIns="0" rIns="0" bIns="0" anchor="b" anchorCtr="0">
            <a:noAutofit/>
          </a:bodyPr>
          <a:lstStyle/>
          <a:p>
            <a:pPr marL="0" marR="0" lvl="0" indent="0" algn="l" rtl="0">
              <a:lnSpc>
                <a:spcPct val="125000"/>
              </a:lnSpc>
              <a:spcBef>
                <a:spcPts val="0"/>
              </a:spcBef>
              <a:spcAft>
                <a:spcPts val="0"/>
              </a:spcAft>
              <a:buClr>
                <a:srgbClr val="1C2B33"/>
              </a:buClr>
              <a:buSzPts val="300"/>
              <a:buFont typeface="Arial"/>
              <a:buNone/>
            </a:pPr>
            <a:r>
              <a:rPr lang="fr-FR" sz="1200" b="1" i="0" u="none" strike="noStrike" cap="none" dirty="0">
                <a:solidFill>
                  <a:srgbClr val="DC373C"/>
                </a:solidFill>
                <a:latin typeface="Montserrat SemiBold"/>
                <a:ea typeface="Montserrat SemiBold"/>
                <a:cs typeface="Montserrat SemiBold"/>
                <a:sym typeface="Montserrat SemiBold"/>
              </a:rPr>
              <a:t>MON UNIVERS DIGITAL : OPPORTUNITÉS NUMÉRIQUES</a:t>
            </a:r>
          </a:p>
        </p:txBody>
      </p:sp>
      <p:grpSp>
        <p:nvGrpSpPr>
          <p:cNvPr id="26" name="Graphic 3">
            <a:extLst>
              <a:ext uri="{FF2B5EF4-FFF2-40B4-BE49-F238E27FC236}">
                <a16:creationId xmlns:a16="http://schemas.microsoft.com/office/drawing/2014/main" id="{CFE3169B-2204-234A-A091-B24AA90F35E4}"/>
              </a:ext>
            </a:extLst>
          </p:cNvPr>
          <p:cNvGrpSpPr/>
          <p:nvPr userDrawn="1"/>
        </p:nvGrpSpPr>
        <p:grpSpPr>
          <a:xfrm>
            <a:off x="933449" y="12701565"/>
            <a:ext cx="1030491" cy="206594"/>
            <a:chOff x="3610015" y="6016276"/>
            <a:chExt cx="1701900" cy="341200"/>
          </a:xfrm>
          <a:solidFill>
            <a:schemeClr val="bg2"/>
          </a:solidFill>
        </p:grpSpPr>
        <p:grpSp>
          <p:nvGrpSpPr>
            <p:cNvPr id="27" name="Graphic 3">
              <a:extLst>
                <a:ext uri="{FF2B5EF4-FFF2-40B4-BE49-F238E27FC236}">
                  <a16:creationId xmlns:a16="http://schemas.microsoft.com/office/drawing/2014/main" id="{84D270BC-97CF-5C44-8099-3F7814625D00}"/>
                </a:ext>
              </a:extLst>
            </p:cNvPr>
            <p:cNvGrpSpPr/>
            <p:nvPr/>
          </p:nvGrpSpPr>
          <p:grpSpPr>
            <a:xfrm>
              <a:off x="4234632" y="6027258"/>
              <a:ext cx="1077283" cy="330123"/>
              <a:chOff x="4234632" y="6027258"/>
              <a:chExt cx="1077283" cy="330123"/>
            </a:xfrm>
            <a:grpFill/>
          </p:grpSpPr>
          <p:sp>
            <p:nvSpPr>
              <p:cNvPr id="29" name="Freeform 28">
                <a:extLst>
                  <a:ext uri="{FF2B5EF4-FFF2-40B4-BE49-F238E27FC236}">
                    <a16:creationId xmlns:a16="http://schemas.microsoft.com/office/drawing/2014/main" id="{8C10F129-63B0-4644-AD30-8161F0FB8EDB}"/>
                  </a:ext>
                </a:extLst>
              </p:cNvPr>
              <p:cNvSpPr/>
              <p:nvPr/>
            </p:nvSpPr>
            <p:spPr>
              <a:xfrm>
                <a:off x="4234632" y="6027258"/>
                <a:ext cx="346945" cy="324348"/>
              </a:xfrm>
              <a:custGeom>
                <a:avLst/>
                <a:gdLst>
                  <a:gd name="connsiteX0" fmla="*/ 0 w 346945"/>
                  <a:gd name="connsiteY0" fmla="*/ 0 h 324348"/>
                  <a:gd name="connsiteX1" fmla="*/ 64517 w 346945"/>
                  <a:gd name="connsiteY1" fmla="*/ 0 h 324348"/>
                  <a:gd name="connsiteX2" fmla="*/ 174234 w 346945"/>
                  <a:gd name="connsiteY2" fmla="*/ 197393 h 324348"/>
                  <a:gd name="connsiteX3" fmla="*/ 283856 w 346945"/>
                  <a:gd name="connsiteY3" fmla="*/ 0 h 324348"/>
                  <a:gd name="connsiteX4" fmla="*/ 346946 w 346945"/>
                  <a:gd name="connsiteY4" fmla="*/ 0 h 324348"/>
                  <a:gd name="connsiteX5" fmla="*/ 346946 w 346945"/>
                  <a:gd name="connsiteY5" fmla="*/ 324349 h 324348"/>
                  <a:gd name="connsiteX6" fmla="*/ 294324 w 346945"/>
                  <a:gd name="connsiteY6" fmla="*/ 324349 h 324348"/>
                  <a:gd name="connsiteX7" fmla="*/ 294324 w 346945"/>
                  <a:gd name="connsiteY7" fmla="*/ 75738 h 324348"/>
                  <a:gd name="connsiteX8" fmla="*/ 198214 w 346945"/>
                  <a:gd name="connsiteY8" fmla="*/ 247853 h 324348"/>
                  <a:gd name="connsiteX9" fmla="*/ 148827 w 346945"/>
                  <a:gd name="connsiteY9" fmla="*/ 247853 h 324348"/>
                  <a:gd name="connsiteX10" fmla="*/ 52622 w 346945"/>
                  <a:gd name="connsiteY10" fmla="*/ 75738 h 324348"/>
                  <a:gd name="connsiteX11" fmla="*/ 52622 w 346945"/>
                  <a:gd name="connsiteY11" fmla="*/ 324349 h 324348"/>
                  <a:gd name="connsiteX12" fmla="*/ 0 w 346945"/>
                  <a:gd name="connsiteY12" fmla="*/ 324349 h 324348"/>
                  <a:gd name="connsiteX13" fmla="*/ 0 w 346945"/>
                  <a:gd name="connsiteY13" fmla="*/ 0 h 324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6945" h="324348">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grpFill/>
              <a:ln w="9511"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C95C37CE-02B5-0044-B51B-1BA386BF4348}"/>
                  </a:ext>
                </a:extLst>
              </p:cNvPr>
              <p:cNvSpPr/>
              <p:nvPr/>
            </p:nvSpPr>
            <p:spPr>
              <a:xfrm>
                <a:off x="4628396" y="6104227"/>
                <a:ext cx="230853" cy="253154"/>
              </a:xfrm>
              <a:custGeom>
                <a:avLst/>
                <a:gdLst>
                  <a:gd name="connsiteX0" fmla="*/ 122944 w 230853"/>
                  <a:gd name="connsiteY0" fmla="*/ 253155 h 253154"/>
                  <a:gd name="connsiteX1" fmla="*/ 58712 w 230853"/>
                  <a:gd name="connsiteY1" fmla="*/ 237061 h 253154"/>
                  <a:gd name="connsiteX2" fmla="*/ 15511 w 230853"/>
                  <a:gd name="connsiteY2" fmla="*/ 192470 h 253154"/>
                  <a:gd name="connsiteX3" fmla="*/ 0 w 230853"/>
                  <a:gd name="connsiteY3" fmla="*/ 127145 h 253154"/>
                  <a:gd name="connsiteX4" fmla="*/ 15130 w 230853"/>
                  <a:gd name="connsiteY4" fmla="*/ 61159 h 253154"/>
                  <a:gd name="connsiteX5" fmla="*/ 57190 w 230853"/>
                  <a:gd name="connsiteY5" fmla="*/ 16189 h 253154"/>
                  <a:gd name="connsiteX6" fmla="*/ 119043 w 230853"/>
                  <a:gd name="connsiteY6" fmla="*/ 0 h 253154"/>
                  <a:gd name="connsiteX7" fmla="*/ 178802 w 230853"/>
                  <a:gd name="connsiteY7" fmla="*/ 16378 h 253154"/>
                  <a:gd name="connsiteX8" fmla="*/ 217341 w 230853"/>
                  <a:gd name="connsiteY8" fmla="*/ 62105 h 253154"/>
                  <a:gd name="connsiteX9" fmla="*/ 230853 w 230853"/>
                  <a:gd name="connsiteY9" fmla="*/ 131122 h 253154"/>
                  <a:gd name="connsiteX10" fmla="*/ 230853 w 230853"/>
                  <a:gd name="connsiteY10" fmla="*/ 145512 h 253154"/>
                  <a:gd name="connsiteX11" fmla="*/ 52242 w 230853"/>
                  <a:gd name="connsiteY11" fmla="*/ 145512 h 253154"/>
                  <a:gd name="connsiteX12" fmla="*/ 76317 w 230853"/>
                  <a:gd name="connsiteY12" fmla="*/ 192186 h 253154"/>
                  <a:gd name="connsiteX13" fmla="*/ 124847 w 230853"/>
                  <a:gd name="connsiteY13" fmla="*/ 209227 h 253154"/>
                  <a:gd name="connsiteX14" fmla="*/ 165385 w 230853"/>
                  <a:gd name="connsiteY14" fmla="*/ 202316 h 253154"/>
                  <a:gd name="connsiteX15" fmla="*/ 197262 w 230853"/>
                  <a:gd name="connsiteY15" fmla="*/ 181204 h 253154"/>
                  <a:gd name="connsiteX16" fmla="*/ 225239 w 230853"/>
                  <a:gd name="connsiteY16" fmla="*/ 215286 h 253154"/>
                  <a:gd name="connsiteX17" fmla="*/ 122944 w 230853"/>
                  <a:gd name="connsiteY17" fmla="*/ 253155 h 253154"/>
                  <a:gd name="connsiteX18" fmla="*/ 161388 w 230853"/>
                  <a:gd name="connsiteY18" fmla="*/ 60685 h 253154"/>
                  <a:gd name="connsiteX19" fmla="*/ 118091 w 230853"/>
                  <a:gd name="connsiteY19" fmla="*/ 43928 h 253154"/>
                  <a:gd name="connsiteX20" fmla="*/ 74414 w 230853"/>
                  <a:gd name="connsiteY20" fmla="*/ 61064 h 253154"/>
                  <a:gd name="connsiteX21" fmla="*/ 52147 w 230853"/>
                  <a:gd name="connsiteY21" fmla="*/ 107170 h 253154"/>
                  <a:gd name="connsiteX22" fmla="*/ 180229 w 230853"/>
                  <a:gd name="connsiteY22" fmla="*/ 107170 h 253154"/>
                  <a:gd name="connsiteX23" fmla="*/ 161388 w 230853"/>
                  <a:gd name="connsiteY23" fmla="*/ 60685 h 253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0853" h="253154">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grpFill/>
              <a:ln w="9511"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370D3DB0-7696-E04D-8403-4E306D98F923}"/>
                  </a:ext>
                </a:extLst>
              </p:cNvPr>
              <p:cNvSpPr/>
              <p:nvPr/>
            </p:nvSpPr>
            <p:spPr>
              <a:xfrm>
                <a:off x="4874474" y="6038997"/>
                <a:ext cx="172711" cy="317911"/>
              </a:xfrm>
              <a:custGeom>
                <a:avLst/>
                <a:gdLst>
                  <a:gd name="connsiteX0" fmla="*/ 48435 w 172711"/>
                  <a:gd name="connsiteY0" fmla="*/ 113797 h 317911"/>
                  <a:gd name="connsiteX1" fmla="*/ 0 w 172711"/>
                  <a:gd name="connsiteY1" fmla="*/ 113797 h 317911"/>
                  <a:gd name="connsiteX2" fmla="*/ 0 w 172711"/>
                  <a:gd name="connsiteY2" fmla="*/ 70910 h 317911"/>
                  <a:gd name="connsiteX3" fmla="*/ 48435 w 172711"/>
                  <a:gd name="connsiteY3" fmla="*/ 70910 h 317911"/>
                  <a:gd name="connsiteX4" fmla="*/ 48435 w 172711"/>
                  <a:gd name="connsiteY4" fmla="*/ 0 h 317911"/>
                  <a:gd name="connsiteX5" fmla="*/ 99155 w 172711"/>
                  <a:gd name="connsiteY5" fmla="*/ 0 h 317911"/>
                  <a:gd name="connsiteX6" fmla="*/ 99155 w 172711"/>
                  <a:gd name="connsiteY6" fmla="*/ 70910 h 317911"/>
                  <a:gd name="connsiteX7" fmla="*/ 172712 w 172711"/>
                  <a:gd name="connsiteY7" fmla="*/ 70910 h 317911"/>
                  <a:gd name="connsiteX8" fmla="*/ 172712 w 172711"/>
                  <a:gd name="connsiteY8" fmla="*/ 113797 h 317911"/>
                  <a:gd name="connsiteX9" fmla="*/ 99155 w 172711"/>
                  <a:gd name="connsiteY9" fmla="*/ 113797 h 317911"/>
                  <a:gd name="connsiteX10" fmla="*/ 99155 w 172711"/>
                  <a:gd name="connsiteY10" fmla="*/ 222481 h 317911"/>
                  <a:gd name="connsiteX11" fmla="*/ 108480 w 172711"/>
                  <a:gd name="connsiteY11" fmla="*/ 261202 h 317911"/>
                  <a:gd name="connsiteX12" fmla="*/ 140358 w 172711"/>
                  <a:gd name="connsiteY12" fmla="*/ 272752 h 317911"/>
                  <a:gd name="connsiteX13" fmla="*/ 157391 w 172711"/>
                  <a:gd name="connsiteY13" fmla="*/ 271900 h 317911"/>
                  <a:gd name="connsiteX14" fmla="*/ 172712 w 172711"/>
                  <a:gd name="connsiteY14" fmla="*/ 269723 h 317911"/>
                  <a:gd name="connsiteX15" fmla="*/ 172712 w 172711"/>
                  <a:gd name="connsiteY15" fmla="*/ 312136 h 317911"/>
                  <a:gd name="connsiteX16" fmla="*/ 153300 w 172711"/>
                  <a:gd name="connsiteY16" fmla="*/ 316302 h 317911"/>
                  <a:gd name="connsiteX17" fmla="*/ 130557 w 172711"/>
                  <a:gd name="connsiteY17" fmla="*/ 317911 h 317911"/>
                  <a:gd name="connsiteX18" fmla="*/ 48340 w 172711"/>
                  <a:gd name="connsiteY18" fmla="*/ 228445 h 317911"/>
                  <a:gd name="connsiteX19" fmla="*/ 48340 w 172711"/>
                  <a:gd name="connsiteY19" fmla="*/ 113797 h 31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2711" h="3179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grpFill/>
              <a:ln w="9511"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1A37E272-D242-3546-BBC2-D4922F2B8B5C}"/>
                  </a:ext>
                </a:extLst>
              </p:cNvPr>
              <p:cNvSpPr/>
              <p:nvPr/>
            </p:nvSpPr>
            <p:spPr>
              <a:xfrm>
                <a:off x="5071547" y="6104132"/>
                <a:ext cx="240368" cy="253249"/>
              </a:xfrm>
              <a:custGeom>
                <a:avLst/>
                <a:gdLst>
                  <a:gd name="connsiteX0" fmla="*/ 240274 w 240368"/>
                  <a:gd name="connsiteY0" fmla="*/ 247380 h 253249"/>
                  <a:gd name="connsiteX1" fmla="*/ 190411 w 240368"/>
                  <a:gd name="connsiteY1" fmla="*/ 247380 h 253249"/>
                  <a:gd name="connsiteX2" fmla="*/ 190411 w 240368"/>
                  <a:gd name="connsiteY2" fmla="*/ 213582 h 253249"/>
                  <a:gd name="connsiteX3" fmla="*/ 156630 w 240368"/>
                  <a:gd name="connsiteY3" fmla="*/ 242930 h 253249"/>
                  <a:gd name="connsiteX4" fmla="*/ 110098 w 240368"/>
                  <a:gd name="connsiteY4" fmla="*/ 253250 h 253249"/>
                  <a:gd name="connsiteX5" fmla="*/ 53193 w 240368"/>
                  <a:gd name="connsiteY5" fmla="*/ 236871 h 253249"/>
                  <a:gd name="connsiteX6" fmla="*/ 14178 w 240368"/>
                  <a:gd name="connsiteY6" fmla="*/ 191902 h 253249"/>
                  <a:gd name="connsiteX7" fmla="*/ 0 w 240368"/>
                  <a:gd name="connsiteY7" fmla="*/ 126483 h 253249"/>
                  <a:gd name="connsiteX8" fmla="*/ 14464 w 240368"/>
                  <a:gd name="connsiteY8" fmla="*/ 60875 h 253249"/>
                  <a:gd name="connsiteX9" fmla="*/ 54430 w 240368"/>
                  <a:gd name="connsiteY9" fmla="*/ 16189 h 253249"/>
                  <a:gd name="connsiteX10" fmla="*/ 112952 w 240368"/>
                  <a:gd name="connsiteY10" fmla="*/ 0 h 253249"/>
                  <a:gd name="connsiteX11" fmla="*/ 157677 w 240368"/>
                  <a:gd name="connsiteY11" fmla="*/ 9657 h 253249"/>
                  <a:gd name="connsiteX12" fmla="*/ 190506 w 240368"/>
                  <a:gd name="connsiteY12" fmla="*/ 36922 h 253249"/>
                  <a:gd name="connsiteX13" fmla="*/ 190506 w 240368"/>
                  <a:gd name="connsiteY13" fmla="*/ 5870 h 253249"/>
                  <a:gd name="connsiteX14" fmla="*/ 240369 w 240368"/>
                  <a:gd name="connsiteY14" fmla="*/ 5870 h 253249"/>
                  <a:gd name="connsiteX15" fmla="*/ 240369 w 240368"/>
                  <a:gd name="connsiteY15" fmla="*/ 247380 h 253249"/>
                  <a:gd name="connsiteX16" fmla="*/ 189459 w 240368"/>
                  <a:gd name="connsiteY16" fmla="*/ 90318 h 253249"/>
                  <a:gd name="connsiteX17" fmla="*/ 163767 w 240368"/>
                  <a:gd name="connsiteY17" fmla="*/ 57750 h 253249"/>
                  <a:gd name="connsiteX18" fmla="*/ 123134 w 240368"/>
                  <a:gd name="connsiteY18" fmla="*/ 45822 h 253249"/>
                  <a:gd name="connsiteX19" fmla="*/ 71178 w 240368"/>
                  <a:gd name="connsiteY19" fmla="*/ 67596 h 253249"/>
                  <a:gd name="connsiteX20" fmla="*/ 51861 w 240368"/>
                  <a:gd name="connsiteY20" fmla="*/ 126483 h 253249"/>
                  <a:gd name="connsiteX21" fmla="*/ 70512 w 240368"/>
                  <a:gd name="connsiteY21" fmla="*/ 185559 h 253249"/>
                  <a:gd name="connsiteX22" fmla="*/ 121041 w 240368"/>
                  <a:gd name="connsiteY22" fmla="*/ 207333 h 253249"/>
                  <a:gd name="connsiteX23" fmla="*/ 162910 w 240368"/>
                  <a:gd name="connsiteY23" fmla="*/ 195310 h 253249"/>
                  <a:gd name="connsiteX24" fmla="*/ 189459 w 240368"/>
                  <a:gd name="connsiteY24" fmla="*/ 162837 h 253249"/>
                  <a:gd name="connsiteX25" fmla="*/ 189459 w 240368"/>
                  <a:gd name="connsiteY25" fmla="*/ 90318 h 253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40368" h="253249">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grpFill/>
              <a:ln w="9511" cap="flat">
                <a:noFill/>
                <a:prstDash val="solid"/>
                <a:miter/>
              </a:ln>
            </p:spPr>
            <p:txBody>
              <a:bodyPr rtlCol="0" anchor="ctr"/>
              <a:lstStyle/>
              <a:p>
                <a:endParaRPr lang="en-US"/>
              </a:p>
            </p:txBody>
          </p:sp>
        </p:grpSp>
        <p:sp>
          <p:nvSpPr>
            <p:cNvPr id="28" name="Freeform 27">
              <a:extLst>
                <a:ext uri="{FF2B5EF4-FFF2-40B4-BE49-F238E27FC236}">
                  <a16:creationId xmlns:a16="http://schemas.microsoft.com/office/drawing/2014/main" id="{A7D55F4D-7B95-814E-8F50-E960AFBF823A}"/>
                </a:ext>
              </a:extLst>
            </p:cNvPr>
            <p:cNvSpPr/>
            <p:nvPr/>
          </p:nvSpPr>
          <p:spPr>
            <a:xfrm>
              <a:off x="3610015" y="6016276"/>
              <a:ext cx="516136" cy="341200"/>
            </a:xfrm>
            <a:custGeom>
              <a:avLst/>
              <a:gdLst>
                <a:gd name="connsiteX0" fmla="*/ 370355 w 516136"/>
                <a:gd name="connsiteY0" fmla="*/ 0 h 341200"/>
                <a:gd name="connsiteX1" fmla="*/ 265015 w 516136"/>
                <a:gd name="connsiteY1" fmla="*/ 71951 h 341200"/>
                <a:gd name="connsiteX2" fmla="*/ 148256 w 516136"/>
                <a:gd name="connsiteY2" fmla="*/ 0 h 341200"/>
                <a:gd name="connsiteX3" fmla="*/ 0 w 516136"/>
                <a:gd name="connsiteY3" fmla="*/ 223806 h 341200"/>
                <a:gd name="connsiteX4" fmla="*/ 93635 w 516136"/>
                <a:gd name="connsiteY4" fmla="*/ 341201 h 341200"/>
                <a:gd name="connsiteX5" fmla="*/ 220196 w 516136"/>
                <a:gd name="connsiteY5" fmla="*/ 227593 h 341200"/>
                <a:gd name="connsiteX6" fmla="*/ 258164 w 516136"/>
                <a:gd name="connsiteY6" fmla="*/ 160849 h 341200"/>
                <a:gd name="connsiteX7" fmla="*/ 275292 w 516136"/>
                <a:gd name="connsiteY7" fmla="*/ 188967 h 341200"/>
                <a:gd name="connsiteX8" fmla="*/ 300604 w 516136"/>
                <a:gd name="connsiteY8" fmla="*/ 231285 h 341200"/>
                <a:gd name="connsiteX9" fmla="*/ 427164 w 516136"/>
                <a:gd name="connsiteY9" fmla="*/ 341201 h 341200"/>
                <a:gd name="connsiteX10" fmla="*/ 516137 w 516136"/>
                <a:gd name="connsiteY10" fmla="*/ 221629 h 341200"/>
                <a:gd name="connsiteX11" fmla="*/ 370355 w 516136"/>
                <a:gd name="connsiteY11" fmla="*/ 0 h 341200"/>
                <a:gd name="connsiteX12" fmla="*/ 179087 w 516136"/>
                <a:gd name="connsiteY12" fmla="*/ 202126 h 341200"/>
                <a:gd name="connsiteX13" fmla="*/ 95824 w 516136"/>
                <a:gd name="connsiteY13" fmla="*/ 285628 h 341200"/>
                <a:gd name="connsiteX14" fmla="*/ 55858 w 516136"/>
                <a:gd name="connsiteY14" fmla="*/ 224658 h 341200"/>
                <a:gd name="connsiteX15" fmla="*/ 147590 w 516136"/>
                <a:gd name="connsiteY15" fmla="*/ 55668 h 341200"/>
                <a:gd name="connsiteX16" fmla="*/ 231805 w 516136"/>
                <a:gd name="connsiteY16" fmla="*/ 120424 h 341200"/>
                <a:gd name="connsiteX17" fmla="*/ 179087 w 516136"/>
                <a:gd name="connsiteY17" fmla="*/ 202126 h 341200"/>
                <a:gd name="connsiteX18" fmla="*/ 344186 w 516136"/>
                <a:gd name="connsiteY18" fmla="*/ 193511 h 341200"/>
                <a:gd name="connsiteX19" fmla="*/ 313926 w 516136"/>
                <a:gd name="connsiteY19" fmla="*/ 143335 h 341200"/>
                <a:gd name="connsiteX20" fmla="*/ 290327 w 516136"/>
                <a:gd name="connsiteY20" fmla="*/ 106791 h 341200"/>
                <a:gd name="connsiteX21" fmla="*/ 366834 w 516136"/>
                <a:gd name="connsiteY21" fmla="*/ 44023 h 341200"/>
                <a:gd name="connsiteX22" fmla="*/ 466845 w 516136"/>
                <a:gd name="connsiteY22" fmla="*/ 225416 h 341200"/>
                <a:gd name="connsiteX23" fmla="*/ 428306 w 516136"/>
                <a:gd name="connsiteY23" fmla="*/ 285628 h 341200"/>
                <a:gd name="connsiteX24" fmla="*/ 344186 w 516136"/>
                <a:gd name="connsiteY24" fmla="*/ 193511 h 34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6136" h="34120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grpFill/>
            <a:ln w="9511" cap="flat">
              <a:noFill/>
              <a:prstDash val="solid"/>
              <a:miter/>
            </a:ln>
          </p:spPr>
          <p:txBody>
            <a:bodyPr rtlCol="0" anchor="ctr"/>
            <a:lstStyle/>
            <a:p>
              <a:endParaRPr lang="en-US"/>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26"/>
        <p:cNvGrpSpPr/>
        <p:nvPr/>
      </p:nvGrpSpPr>
      <p:grpSpPr>
        <a:xfrm>
          <a:off x="0" y="0"/>
          <a:ext cx="0" cy="0"/>
          <a:chOff x="0" y="0"/>
          <a:chExt cx="0" cy="0"/>
        </a:xfrm>
      </p:grpSpPr>
      <p:pic>
        <p:nvPicPr>
          <p:cNvPr id="27" name="Google Shape;27;p179"/>
          <p:cNvPicPr preferRelativeResize="0"/>
          <p:nvPr/>
        </p:nvPicPr>
        <p:blipFill rotWithShape="1">
          <a:blip r:embed="rId2">
            <a:alphaModFix amt="20000"/>
          </a:blip>
          <a:srcRect/>
          <a:stretch/>
        </p:blipFill>
        <p:spPr>
          <a:xfrm>
            <a:off x="0" y="3572"/>
            <a:ext cx="24371298" cy="13708855"/>
          </a:xfrm>
          <a:prstGeom prst="rect">
            <a:avLst/>
          </a:prstGeom>
          <a:noFill/>
          <a:ln>
            <a:noFill/>
          </a:ln>
        </p:spPr>
      </p:pic>
      <p:sp>
        <p:nvSpPr>
          <p:cNvPr id="28" name="Google Shape;28;p179"/>
          <p:cNvSpPr txBox="1"/>
          <p:nvPr/>
        </p:nvSpPr>
        <p:spPr>
          <a:xfrm>
            <a:off x="22525038" y="12730923"/>
            <a:ext cx="925512" cy="206594"/>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300"/>
              <a:buFont typeface="Arial"/>
              <a:buNone/>
            </a:pPr>
            <a:fld id="{00000000-1234-1234-1234-123412341234}" type="slidenum">
              <a:rPr lang="en-SG" sz="1200" b="1" i="0" u="none" strike="noStrike" cap="none">
                <a:solidFill>
                  <a:srgbClr val="DC373C"/>
                </a:solidFill>
                <a:latin typeface="Montserrat SemiBold"/>
                <a:ea typeface="Montserrat SemiBold"/>
                <a:cs typeface="Montserrat SemiBold"/>
                <a:sym typeface="Montserrat SemiBold"/>
              </a:rPr>
              <a:t>‹#›</a:t>
            </a:fld>
            <a:endParaRPr sz="1200" b="1" i="0" u="none" strike="noStrike" cap="none">
              <a:solidFill>
                <a:srgbClr val="DC373C"/>
              </a:solidFill>
              <a:latin typeface="Montserrat SemiBold"/>
              <a:ea typeface="Montserrat SemiBold"/>
              <a:cs typeface="Montserrat SemiBold"/>
              <a:sym typeface="Montserrat SemiBold"/>
            </a:endParaRPr>
          </a:p>
        </p:txBody>
      </p:sp>
      <p:sp>
        <p:nvSpPr>
          <p:cNvPr id="38" name="Google Shape;38;p179"/>
          <p:cNvSpPr txBox="1"/>
          <p:nvPr/>
        </p:nvSpPr>
        <p:spPr>
          <a:xfrm>
            <a:off x="2811464" y="12730923"/>
            <a:ext cx="4914396" cy="206594"/>
          </a:xfrm>
          <a:prstGeom prst="rect">
            <a:avLst/>
          </a:prstGeom>
          <a:noFill/>
          <a:ln>
            <a:noFill/>
          </a:ln>
        </p:spPr>
        <p:txBody>
          <a:bodyPr spcFirstLastPara="1" wrap="square" lIns="0" tIns="0" rIns="0" bIns="0" anchor="b" anchorCtr="0">
            <a:noAutofit/>
          </a:bodyPr>
          <a:lstStyle/>
          <a:p>
            <a:pPr marL="0" marR="0" lvl="0" indent="0" algn="l" rtl="0">
              <a:lnSpc>
                <a:spcPct val="125000"/>
              </a:lnSpc>
              <a:spcBef>
                <a:spcPts val="0"/>
              </a:spcBef>
              <a:spcAft>
                <a:spcPts val="0"/>
              </a:spcAft>
              <a:buClr>
                <a:srgbClr val="1C2B33"/>
              </a:buClr>
              <a:buSzPts val="300"/>
              <a:buFont typeface="Arial"/>
              <a:buNone/>
            </a:pPr>
            <a:r>
              <a:rPr lang="fr-FR" sz="1200" b="1" i="0" u="none" strike="noStrike" cap="none" dirty="0">
                <a:solidFill>
                  <a:srgbClr val="DC373C"/>
                </a:solidFill>
                <a:latin typeface="Montserrat SemiBold"/>
                <a:ea typeface="Montserrat SemiBold"/>
                <a:cs typeface="Montserrat SemiBold"/>
                <a:sym typeface="Montserrat SemiBold"/>
              </a:rPr>
              <a:t>MON UNIVERS DIGITAL : OPPORTUNITÉS NUMÉRIQUES</a:t>
            </a:r>
          </a:p>
        </p:txBody>
      </p:sp>
      <p:grpSp>
        <p:nvGrpSpPr>
          <p:cNvPr id="14" name="Graphic 3">
            <a:extLst>
              <a:ext uri="{FF2B5EF4-FFF2-40B4-BE49-F238E27FC236}">
                <a16:creationId xmlns:a16="http://schemas.microsoft.com/office/drawing/2014/main" id="{E0A953C2-34EF-B543-AB7C-771A79BB507B}"/>
              </a:ext>
            </a:extLst>
          </p:cNvPr>
          <p:cNvGrpSpPr/>
          <p:nvPr userDrawn="1"/>
        </p:nvGrpSpPr>
        <p:grpSpPr>
          <a:xfrm>
            <a:off x="933449" y="12701565"/>
            <a:ext cx="1030491" cy="206594"/>
            <a:chOff x="3610015" y="6016276"/>
            <a:chExt cx="1701900" cy="341200"/>
          </a:xfrm>
          <a:solidFill>
            <a:schemeClr val="bg2"/>
          </a:solidFill>
        </p:grpSpPr>
        <p:grpSp>
          <p:nvGrpSpPr>
            <p:cNvPr id="15" name="Graphic 3">
              <a:extLst>
                <a:ext uri="{FF2B5EF4-FFF2-40B4-BE49-F238E27FC236}">
                  <a16:creationId xmlns:a16="http://schemas.microsoft.com/office/drawing/2014/main" id="{CD75155E-1DCF-D648-9769-67010C6249BD}"/>
                </a:ext>
              </a:extLst>
            </p:cNvPr>
            <p:cNvGrpSpPr/>
            <p:nvPr/>
          </p:nvGrpSpPr>
          <p:grpSpPr>
            <a:xfrm>
              <a:off x="4234632" y="6027258"/>
              <a:ext cx="1077283" cy="330123"/>
              <a:chOff x="4234632" y="6027258"/>
              <a:chExt cx="1077283" cy="330123"/>
            </a:xfrm>
            <a:grpFill/>
          </p:grpSpPr>
          <p:sp>
            <p:nvSpPr>
              <p:cNvPr id="17" name="Freeform 16">
                <a:extLst>
                  <a:ext uri="{FF2B5EF4-FFF2-40B4-BE49-F238E27FC236}">
                    <a16:creationId xmlns:a16="http://schemas.microsoft.com/office/drawing/2014/main" id="{13DA7461-7B1E-134B-9DD7-A0A7732C2F28}"/>
                  </a:ext>
                </a:extLst>
              </p:cNvPr>
              <p:cNvSpPr/>
              <p:nvPr/>
            </p:nvSpPr>
            <p:spPr>
              <a:xfrm>
                <a:off x="4234632" y="6027258"/>
                <a:ext cx="346945" cy="324348"/>
              </a:xfrm>
              <a:custGeom>
                <a:avLst/>
                <a:gdLst>
                  <a:gd name="connsiteX0" fmla="*/ 0 w 346945"/>
                  <a:gd name="connsiteY0" fmla="*/ 0 h 324348"/>
                  <a:gd name="connsiteX1" fmla="*/ 64517 w 346945"/>
                  <a:gd name="connsiteY1" fmla="*/ 0 h 324348"/>
                  <a:gd name="connsiteX2" fmla="*/ 174234 w 346945"/>
                  <a:gd name="connsiteY2" fmla="*/ 197393 h 324348"/>
                  <a:gd name="connsiteX3" fmla="*/ 283856 w 346945"/>
                  <a:gd name="connsiteY3" fmla="*/ 0 h 324348"/>
                  <a:gd name="connsiteX4" fmla="*/ 346946 w 346945"/>
                  <a:gd name="connsiteY4" fmla="*/ 0 h 324348"/>
                  <a:gd name="connsiteX5" fmla="*/ 346946 w 346945"/>
                  <a:gd name="connsiteY5" fmla="*/ 324349 h 324348"/>
                  <a:gd name="connsiteX6" fmla="*/ 294324 w 346945"/>
                  <a:gd name="connsiteY6" fmla="*/ 324349 h 324348"/>
                  <a:gd name="connsiteX7" fmla="*/ 294324 w 346945"/>
                  <a:gd name="connsiteY7" fmla="*/ 75738 h 324348"/>
                  <a:gd name="connsiteX8" fmla="*/ 198214 w 346945"/>
                  <a:gd name="connsiteY8" fmla="*/ 247853 h 324348"/>
                  <a:gd name="connsiteX9" fmla="*/ 148827 w 346945"/>
                  <a:gd name="connsiteY9" fmla="*/ 247853 h 324348"/>
                  <a:gd name="connsiteX10" fmla="*/ 52622 w 346945"/>
                  <a:gd name="connsiteY10" fmla="*/ 75738 h 324348"/>
                  <a:gd name="connsiteX11" fmla="*/ 52622 w 346945"/>
                  <a:gd name="connsiteY11" fmla="*/ 324349 h 324348"/>
                  <a:gd name="connsiteX12" fmla="*/ 0 w 346945"/>
                  <a:gd name="connsiteY12" fmla="*/ 324349 h 324348"/>
                  <a:gd name="connsiteX13" fmla="*/ 0 w 346945"/>
                  <a:gd name="connsiteY13" fmla="*/ 0 h 324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6945" h="324348">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grpFill/>
              <a:ln w="9511"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049487D1-045B-6E41-AE06-23CBABFF6A9C}"/>
                  </a:ext>
                </a:extLst>
              </p:cNvPr>
              <p:cNvSpPr/>
              <p:nvPr/>
            </p:nvSpPr>
            <p:spPr>
              <a:xfrm>
                <a:off x="4628396" y="6104227"/>
                <a:ext cx="230853" cy="253154"/>
              </a:xfrm>
              <a:custGeom>
                <a:avLst/>
                <a:gdLst>
                  <a:gd name="connsiteX0" fmla="*/ 122944 w 230853"/>
                  <a:gd name="connsiteY0" fmla="*/ 253155 h 253154"/>
                  <a:gd name="connsiteX1" fmla="*/ 58712 w 230853"/>
                  <a:gd name="connsiteY1" fmla="*/ 237061 h 253154"/>
                  <a:gd name="connsiteX2" fmla="*/ 15511 w 230853"/>
                  <a:gd name="connsiteY2" fmla="*/ 192470 h 253154"/>
                  <a:gd name="connsiteX3" fmla="*/ 0 w 230853"/>
                  <a:gd name="connsiteY3" fmla="*/ 127145 h 253154"/>
                  <a:gd name="connsiteX4" fmla="*/ 15130 w 230853"/>
                  <a:gd name="connsiteY4" fmla="*/ 61159 h 253154"/>
                  <a:gd name="connsiteX5" fmla="*/ 57190 w 230853"/>
                  <a:gd name="connsiteY5" fmla="*/ 16189 h 253154"/>
                  <a:gd name="connsiteX6" fmla="*/ 119043 w 230853"/>
                  <a:gd name="connsiteY6" fmla="*/ 0 h 253154"/>
                  <a:gd name="connsiteX7" fmla="*/ 178802 w 230853"/>
                  <a:gd name="connsiteY7" fmla="*/ 16378 h 253154"/>
                  <a:gd name="connsiteX8" fmla="*/ 217341 w 230853"/>
                  <a:gd name="connsiteY8" fmla="*/ 62105 h 253154"/>
                  <a:gd name="connsiteX9" fmla="*/ 230853 w 230853"/>
                  <a:gd name="connsiteY9" fmla="*/ 131122 h 253154"/>
                  <a:gd name="connsiteX10" fmla="*/ 230853 w 230853"/>
                  <a:gd name="connsiteY10" fmla="*/ 145512 h 253154"/>
                  <a:gd name="connsiteX11" fmla="*/ 52242 w 230853"/>
                  <a:gd name="connsiteY11" fmla="*/ 145512 h 253154"/>
                  <a:gd name="connsiteX12" fmla="*/ 76317 w 230853"/>
                  <a:gd name="connsiteY12" fmla="*/ 192186 h 253154"/>
                  <a:gd name="connsiteX13" fmla="*/ 124847 w 230853"/>
                  <a:gd name="connsiteY13" fmla="*/ 209227 h 253154"/>
                  <a:gd name="connsiteX14" fmla="*/ 165385 w 230853"/>
                  <a:gd name="connsiteY14" fmla="*/ 202316 h 253154"/>
                  <a:gd name="connsiteX15" fmla="*/ 197262 w 230853"/>
                  <a:gd name="connsiteY15" fmla="*/ 181204 h 253154"/>
                  <a:gd name="connsiteX16" fmla="*/ 225239 w 230853"/>
                  <a:gd name="connsiteY16" fmla="*/ 215286 h 253154"/>
                  <a:gd name="connsiteX17" fmla="*/ 122944 w 230853"/>
                  <a:gd name="connsiteY17" fmla="*/ 253155 h 253154"/>
                  <a:gd name="connsiteX18" fmla="*/ 161388 w 230853"/>
                  <a:gd name="connsiteY18" fmla="*/ 60685 h 253154"/>
                  <a:gd name="connsiteX19" fmla="*/ 118091 w 230853"/>
                  <a:gd name="connsiteY19" fmla="*/ 43928 h 253154"/>
                  <a:gd name="connsiteX20" fmla="*/ 74414 w 230853"/>
                  <a:gd name="connsiteY20" fmla="*/ 61064 h 253154"/>
                  <a:gd name="connsiteX21" fmla="*/ 52147 w 230853"/>
                  <a:gd name="connsiteY21" fmla="*/ 107170 h 253154"/>
                  <a:gd name="connsiteX22" fmla="*/ 180229 w 230853"/>
                  <a:gd name="connsiteY22" fmla="*/ 107170 h 253154"/>
                  <a:gd name="connsiteX23" fmla="*/ 161388 w 230853"/>
                  <a:gd name="connsiteY23" fmla="*/ 60685 h 253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0853" h="253154">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grpFill/>
              <a:ln w="9511"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E79EDB4A-7684-F640-904B-36C73F8C9C82}"/>
                  </a:ext>
                </a:extLst>
              </p:cNvPr>
              <p:cNvSpPr/>
              <p:nvPr/>
            </p:nvSpPr>
            <p:spPr>
              <a:xfrm>
                <a:off x="4874474" y="6038997"/>
                <a:ext cx="172711" cy="317911"/>
              </a:xfrm>
              <a:custGeom>
                <a:avLst/>
                <a:gdLst>
                  <a:gd name="connsiteX0" fmla="*/ 48435 w 172711"/>
                  <a:gd name="connsiteY0" fmla="*/ 113797 h 317911"/>
                  <a:gd name="connsiteX1" fmla="*/ 0 w 172711"/>
                  <a:gd name="connsiteY1" fmla="*/ 113797 h 317911"/>
                  <a:gd name="connsiteX2" fmla="*/ 0 w 172711"/>
                  <a:gd name="connsiteY2" fmla="*/ 70910 h 317911"/>
                  <a:gd name="connsiteX3" fmla="*/ 48435 w 172711"/>
                  <a:gd name="connsiteY3" fmla="*/ 70910 h 317911"/>
                  <a:gd name="connsiteX4" fmla="*/ 48435 w 172711"/>
                  <a:gd name="connsiteY4" fmla="*/ 0 h 317911"/>
                  <a:gd name="connsiteX5" fmla="*/ 99155 w 172711"/>
                  <a:gd name="connsiteY5" fmla="*/ 0 h 317911"/>
                  <a:gd name="connsiteX6" fmla="*/ 99155 w 172711"/>
                  <a:gd name="connsiteY6" fmla="*/ 70910 h 317911"/>
                  <a:gd name="connsiteX7" fmla="*/ 172712 w 172711"/>
                  <a:gd name="connsiteY7" fmla="*/ 70910 h 317911"/>
                  <a:gd name="connsiteX8" fmla="*/ 172712 w 172711"/>
                  <a:gd name="connsiteY8" fmla="*/ 113797 h 317911"/>
                  <a:gd name="connsiteX9" fmla="*/ 99155 w 172711"/>
                  <a:gd name="connsiteY9" fmla="*/ 113797 h 317911"/>
                  <a:gd name="connsiteX10" fmla="*/ 99155 w 172711"/>
                  <a:gd name="connsiteY10" fmla="*/ 222481 h 317911"/>
                  <a:gd name="connsiteX11" fmla="*/ 108480 w 172711"/>
                  <a:gd name="connsiteY11" fmla="*/ 261202 h 317911"/>
                  <a:gd name="connsiteX12" fmla="*/ 140358 w 172711"/>
                  <a:gd name="connsiteY12" fmla="*/ 272752 h 317911"/>
                  <a:gd name="connsiteX13" fmla="*/ 157391 w 172711"/>
                  <a:gd name="connsiteY13" fmla="*/ 271900 h 317911"/>
                  <a:gd name="connsiteX14" fmla="*/ 172712 w 172711"/>
                  <a:gd name="connsiteY14" fmla="*/ 269723 h 317911"/>
                  <a:gd name="connsiteX15" fmla="*/ 172712 w 172711"/>
                  <a:gd name="connsiteY15" fmla="*/ 312136 h 317911"/>
                  <a:gd name="connsiteX16" fmla="*/ 153300 w 172711"/>
                  <a:gd name="connsiteY16" fmla="*/ 316302 h 317911"/>
                  <a:gd name="connsiteX17" fmla="*/ 130557 w 172711"/>
                  <a:gd name="connsiteY17" fmla="*/ 317911 h 317911"/>
                  <a:gd name="connsiteX18" fmla="*/ 48340 w 172711"/>
                  <a:gd name="connsiteY18" fmla="*/ 228445 h 317911"/>
                  <a:gd name="connsiteX19" fmla="*/ 48340 w 172711"/>
                  <a:gd name="connsiteY19" fmla="*/ 113797 h 31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2711" h="3179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grpFill/>
              <a:ln w="9511"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8CF30CA8-DAB7-DF4F-A4BC-C9572B598ECD}"/>
                  </a:ext>
                </a:extLst>
              </p:cNvPr>
              <p:cNvSpPr/>
              <p:nvPr/>
            </p:nvSpPr>
            <p:spPr>
              <a:xfrm>
                <a:off x="5071547" y="6104132"/>
                <a:ext cx="240368" cy="253249"/>
              </a:xfrm>
              <a:custGeom>
                <a:avLst/>
                <a:gdLst>
                  <a:gd name="connsiteX0" fmla="*/ 240274 w 240368"/>
                  <a:gd name="connsiteY0" fmla="*/ 247380 h 253249"/>
                  <a:gd name="connsiteX1" fmla="*/ 190411 w 240368"/>
                  <a:gd name="connsiteY1" fmla="*/ 247380 h 253249"/>
                  <a:gd name="connsiteX2" fmla="*/ 190411 w 240368"/>
                  <a:gd name="connsiteY2" fmla="*/ 213582 h 253249"/>
                  <a:gd name="connsiteX3" fmla="*/ 156630 w 240368"/>
                  <a:gd name="connsiteY3" fmla="*/ 242930 h 253249"/>
                  <a:gd name="connsiteX4" fmla="*/ 110098 w 240368"/>
                  <a:gd name="connsiteY4" fmla="*/ 253250 h 253249"/>
                  <a:gd name="connsiteX5" fmla="*/ 53193 w 240368"/>
                  <a:gd name="connsiteY5" fmla="*/ 236871 h 253249"/>
                  <a:gd name="connsiteX6" fmla="*/ 14178 w 240368"/>
                  <a:gd name="connsiteY6" fmla="*/ 191902 h 253249"/>
                  <a:gd name="connsiteX7" fmla="*/ 0 w 240368"/>
                  <a:gd name="connsiteY7" fmla="*/ 126483 h 253249"/>
                  <a:gd name="connsiteX8" fmla="*/ 14464 w 240368"/>
                  <a:gd name="connsiteY8" fmla="*/ 60875 h 253249"/>
                  <a:gd name="connsiteX9" fmla="*/ 54430 w 240368"/>
                  <a:gd name="connsiteY9" fmla="*/ 16189 h 253249"/>
                  <a:gd name="connsiteX10" fmla="*/ 112952 w 240368"/>
                  <a:gd name="connsiteY10" fmla="*/ 0 h 253249"/>
                  <a:gd name="connsiteX11" fmla="*/ 157677 w 240368"/>
                  <a:gd name="connsiteY11" fmla="*/ 9657 h 253249"/>
                  <a:gd name="connsiteX12" fmla="*/ 190506 w 240368"/>
                  <a:gd name="connsiteY12" fmla="*/ 36922 h 253249"/>
                  <a:gd name="connsiteX13" fmla="*/ 190506 w 240368"/>
                  <a:gd name="connsiteY13" fmla="*/ 5870 h 253249"/>
                  <a:gd name="connsiteX14" fmla="*/ 240369 w 240368"/>
                  <a:gd name="connsiteY14" fmla="*/ 5870 h 253249"/>
                  <a:gd name="connsiteX15" fmla="*/ 240369 w 240368"/>
                  <a:gd name="connsiteY15" fmla="*/ 247380 h 253249"/>
                  <a:gd name="connsiteX16" fmla="*/ 189459 w 240368"/>
                  <a:gd name="connsiteY16" fmla="*/ 90318 h 253249"/>
                  <a:gd name="connsiteX17" fmla="*/ 163767 w 240368"/>
                  <a:gd name="connsiteY17" fmla="*/ 57750 h 253249"/>
                  <a:gd name="connsiteX18" fmla="*/ 123134 w 240368"/>
                  <a:gd name="connsiteY18" fmla="*/ 45822 h 253249"/>
                  <a:gd name="connsiteX19" fmla="*/ 71178 w 240368"/>
                  <a:gd name="connsiteY19" fmla="*/ 67596 h 253249"/>
                  <a:gd name="connsiteX20" fmla="*/ 51861 w 240368"/>
                  <a:gd name="connsiteY20" fmla="*/ 126483 h 253249"/>
                  <a:gd name="connsiteX21" fmla="*/ 70512 w 240368"/>
                  <a:gd name="connsiteY21" fmla="*/ 185559 h 253249"/>
                  <a:gd name="connsiteX22" fmla="*/ 121041 w 240368"/>
                  <a:gd name="connsiteY22" fmla="*/ 207333 h 253249"/>
                  <a:gd name="connsiteX23" fmla="*/ 162910 w 240368"/>
                  <a:gd name="connsiteY23" fmla="*/ 195310 h 253249"/>
                  <a:gd name="connsiteX24" fmla="*/ 189459 w 240368"/>
                  <a:gd name="connsiteY24" fmla="*/ 162837 h 253249"/>
                  <a:gd name="connsiteX25" fmla="*/ 189459 w 240368"/>
                  <a:gd name="connsiteY25" fmla="*/ 90318 h 253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40368" h="253249">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grpFill/>
              <a:ln w="9511" cap="flat">
                <a:noFill/>
                <a:prstDash val="solid"/>
                <a:miter/>
              </a:ln>
            </p:spPr>
            <p:txBody>
              <a:bodyPr rtlCol="0" anchor="ctr"/>
              <a:lstStyle/>
              <a:p>
                <a:endParaRPr lang="en-US"/>
              </a:p>
            </p:txBody>
          </p:sp>
        </p:grpSp>
        <p:sp>
          <p:nvSpPr>
            <p:cNvPr id="16" name="Freeform 15">
              <a:extLst>
                <a:ext uri="{FF2B5EF4-FFF2-40B4-BE49-F238E27FC236}">
                  <a16:creationId xmlns:a16="http://schemas.microsoft.com/office/drawing/2014/main" id="{C777DC6F-404F-7B4A-8ED4-9289B93F9A24}"/>
                </a:ext>
              </a:extLst>
            </p:cNvPr>
            <p:cNvSpPr/>
            <p:nvPr/>
          </p:nvSpPr>
          <p:spPr>
            <a:xfrm>
              <a:off x="3610015" y="6016276"/>
              <a:ext cx="516136" cy="341200"/>
            </a:xfrm>
            <a:custGeom>
              <a:avLst/>
              <a:gdLst>
                <a:gd name="connsiteX0" fmla="*/ 370355 w 516136"/>
                <a:gd name="connsiteY0" fmla="*/ 0 h 341200"/>
                <a:gd name="connsiteX1" fmla="*/ 265015 w 516136"/>
                <a:gd name="connsiteY1" fmla="*/ 71951 h 341200"/>
                <a:gd name="connsiteX2" fmla="*/ 148256 w 516136"/>
                <a:gd name="connsiteY2" fmla="*/ 0 h 341200"/>
                <a:gd name="connsiteX3" fmla="*/ 0 w 516136"/>
                <a:gd name="connsiteY3" fmla="*/ 223806 h 341200"/>
                <a:gd name="connsiteX4" fmla="*/ 93635 w 516136"/>
                <a:gd name="connsiteY4" fmla="*/ 341201 h 341200"/>
                <a:gd name="connsiteX5" fmla="*/ 220196 w 516136"/>
                <a:gd name="connsiteY5" fmla="*/ 227593 h 341200"/>
                <a:gd name="connsiteX6" fmla="*/ 258164 w 516136"/>
                <a:gd name="connsiteY6" fmla="*/ 160849 h 341200"/>
                <a:gd name="connsiteX7" fmla="*/ 275292 w 516136"/>
                <a:gd name="connsiteY7" fmla="*/ 188967 h 341200"/>
                <a:gd name="connsiteX8" fmla="*/ 300604 w 516136"/>
                <a:gd name="connsiteY8" fmla="*/ 231285 h 341200"/>
                <a:gd name="connsiteX9" fmla="*/ 427164 w 516136"/>
                <a:gd name="connsiteY9" fmla="*/ 341201 h 341200"/>
                <a:gd name="connsiteX10" fmla="*/ 516137 w 516136"/>
                <a:gd name="connsiteY10" fmla="*/ 221629 h 341200"/>
                <a:gd name="connsiteX11" fmla="*/ 370355 w 516136"/>
                <a:gd name="connsiteY11" fmla="*/ 0 h 341200"/>
                <a:gd name="connsiteX12" fmla="*/ 179087 w 516136"/>
                <a:gd name="connsiteY12" fmla="*/ 202126 h 341200"/>
                <a:gd name="connsiteX13" fmla="*/ 95824 w 516136"/>
                <a:gd name="connsiteY13" fmla="*/ 285628 h 341200"/>
                <a:gd name="connsiteX14" fmla="*/ 55858 w 516136"/>
                <a:gd name="connsiteY14" fmla="*/ 224658 h 341200"/>
                <a:gd name="connsiteX15" fmla="*/ 147590 w 516136"/>
                <a:gd name="connsiteY15" fmla="*/ 55668 h 341200"/>
                <a:gd name="connsiteX16" fmla="*/ 231805 w 516136"/>
                <a:gd name="connsiteY16" fmla="*/ 120424 h 341200"/>
                <a:gd name="connsiteX17" fmla="*/ 179087 w 516136"/>
                <a:gd name="connsiteY17" fmla="*/ 202126 h 341200"/>
                <a:gd name="connsiteX18" fmla="*/ 344186 w 516136"/>
                <a:gd name="connsiteY18" fmla="*/ 193511 h 341200"/>
                <a:gd name="connsiteX19" fmla="*/ 313926 w 516136"/>
                <a:gd name="connsiteY19" fmla="*/ 143335 h 341200"/>
                <a:gd name="connsiteX20" fmla="*/ 290327 w 516136"/>
                <a:gd name="connsiteY20" fmla="*/ 106791 h 341200"/>
                <a:gd name="connsiteX21" fmla="*/ 366834 w 516136"/>
                <a:gd name="connsiteY21" fmla="*/ 44023 h 341200"/>
                <a:gd name="connsiteX22" fmla="*/ 466845 w 516136"/>
                <a:gd name="connsiteY22" fmla="*/ 225416 h 341200"/>
                <a:gd name="connsiteX23" fmla="*/ 428306 w 516136"/>
                <a:gd name="connsiteY23" fmla="*/ 285628 h 341200"/>
                <a:gd name="connsiteX24" fmla="*/ 344186 w 516136"/>
                <a:gd name="connsiteY24" fmla="*/ 193511 h 34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6136" h="34120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grpFill/>
            <a:ln w="9511" cap="flat">
              <a:noFill/>
              <a:prstDash val="solid"/>
              <a:miter/>
            </a:ln>
          </p:spPr>
          <p:txBody>
            <a:bodyPr rtlCol="0" anchor="ctr"/>
            <a:lstStyle/>
            <a:p>
              <a:endParaRPr lang="en-US"/>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9_Custom Layout">
  <p:cSld name="9_Custom Layout">
    <p:bg>
      <p:bgPr>
        <a:solidFill>
          <a:srgbClr val="FFEBEB"/>
        </a:solidFill>
        <a:effectLst/>
      </p:bgPr>
    </p:bg>
    <p:spTree>
      <p:nvGrpSpPr>
        <p:cNvPr id="1" name="Shape 39"/>
        <p:cNvGrpSpPr/>
        <p:nvPr/>
      </p:nvGrpSpPr>
      <p:grpSpPr>
        <a:xfrm>
          <a:off x="0" y="0"/>
          <a:ext cx="0" cy="0"/>
          <a:chOff x="0" y="0"/>
          <a:chExt cx="0" cy="0"/>
        </a:xfrm>
      </p:grpSpPr>
      <p:pic>
        <p:nvPicPr>
          <p:cNvPr id="40" name="Google Shape;40;p180"/>
          <p:cNvPicPr preferRelativeResize="0"/>
          <p:nvPr/>
        </p:nvPicPr>
        <p:blipFill rotWithShape="1">
          <a:blip r:embed="rId2">
            <a:alphaModFix amt="15000"/>
          </a:blip>
          <a:srcRect/>
          <a:stretch/>
        </p:blipFill>
        <p:spPr>
          <a:xfrm>
            <a:off x="0" y="-3051"/>
            <a:ext cx="24371300" cy="13722101"/>
          </a:xfrm>
          <a:prstGeom prst="rect">
            <a:avLst/>
          </a:prstGeom>
          <a:noFill/>
          <a:ln>
            <a:noFill/>
          </a:ln>
        </p:spPr>
      </p:pic>
      <p:sp>
        <p:nvSpPr>
          <p:cNvPr id="50" name="Google Shape;50;p180"/>
          <p:cNvSpPr txBox="1"/>
          <p:nvPr/>
        </p:nvSpPr>
        <p:spPr>
          <a:xfrm>
            <a:off x="2811464" y="12730923"/>
            <a:ext cx="4914396" cy="206594"/>
          </a:xfrm>
          <a:prstGeom prst="rect">
            <a:avLst/>
          </a:prstGeom>
          <a:noFill/>
          <a:ln>
            <a:noFill/>
          </a:ln>
        </p:spPr>
        <p:txBody>
          <a:bodyPr spcFirstLastPara="1" wrap="square" lIns="0" tIns="0" rIns="0" bIns="0" anchor="b" anchorCtr="0">
            <a:noAutofit/>
          </a:bodyPr>
          <a:lstStyle/>
          <a:p>
            <a:pPr marL="0" marR="0" lvl="0" indent="0" algn="l" rtl="0">
              <a:lnSpc>
                <a:spcPct val="125000"/>
              </a:lnSpc>
              <a:spcBef>
                <a:spcPts val="0"/>
              </a:spcBef>
              <a:spcAft>
                <a:spcPts val="0"/>
              </a:spcAft>
              <a:buClr>
                <a:srgbClr val="1C2B33"/>
              </a:buClr>
              <a:buSzPts val="300"/>
              <a:buFont typeface="Arial"/>
              <a:buNone/>
            </a:pPr>
            <a:r>
              <a:rPr lang="fr-FR" sz="1200" b="1" i="0" u="none" strike="noStrike" cap="none" dirty="0">
                <a:solidFill>
                  <a:srgbClr val="DC373C"/>
                </a:solidFill>
                <a:latin typeface="Montserrat SemiBold"/>
                <a:ea typeface="Montserrat SemiBold"/>
                <a:cs typeface="Montserrat SemiBold"/>
                <a:sym typeface="Montserrat SemiBold"/>
              </a:rPr>
              <a:t>MON UNIVERS DIGITAL : OPPORTUNITÉS NUMÉRIQUES</a:t>
            </a:r>
          </a:p>
        </p:txBody>
      </p:sp>
      <p:sp>
        <p:nvSpPr>
          <p:cNvPr id="51" name="Google Shape;51;p180"/>
          <p:cNvSpPr txBox="1"/>
          <p:nvPr/>
        </p:nvSpPr>
        <p:spPr>
          <a:xfrm>
            <a:off x="22525038" y="12730923"/>
            <a:ext cx="925512" cy="206594"/>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300"/>
              <a:buFont typeface="Arial"/>
              <a:buNone/>
            </a:pPr>
            <a:fld id="{00000000-1234-1234-1234-123412341234}" type="slidenum">
              <a:rPr lang="en-SG" sz="1200" b="1" i="0" u="none" strike="noStrike" cap="none">
                <a:solidFill>
                  <a:srgbClr val="DC373C"/>
                </a:solidFill>
                <a:latin typeface="Montserrat SemiBold"/>
                <a:ea typeface="Montserrat SemiBold"/>
                <a:cs typeface="Montserrat SemiBold"/>
                <a:sym typeface="Montserrat SemiBold"/>
              </a:rPr>
              <a:t>‹#›</a:t>
            </a:fld>
            <a:endParaRPr sz="1200" b="1" i="0" u="none" strike="noStrike" cap="none">
              <a:solidFill>
                <a:srgbClr val="DC373C"/>
              </a:solidFill>
              <a:latin typeface="Montserrat SemiBold"/>
              <a:ea typeface="Montserrat SemiBold"/>
              <a:cs typeface="Montserrat SemiBold"/>
              <a:sym typeface="Montserrat SemiBold"/>
            </a:endParaRPr>
          </a:p>
        </p:txBody>
      </p:sp>
      <p:grpSp>
        <p:nvGrpSpPr>
          <p:cNvPr id="14" name="Graphic 3">
            <a:extLst>
              <a:ext uri="{FF2B5EF4-FFF2-40B4-BE49-F238E27FC236}">
                <a16:creationId xmlns:a16="http://schemas.microsoft.com/office/drawing/2014/main" id="{7C61362E-CF61-0647-BF23-021F2EF5D307}"/>
              </a:ext>
            </a:extLst>
          </p:cNvPr>
          <p:cNvGrpSpPr/>
          <p:nvPr userDrawn="1"/>
        </p:nvGrpSpPr>
        <p:grpSpPr>
          <a:xfrm>
            <a:off x="933449" y="12701565"/>
            <a:ext cx="1030491" cy="206594"/>
            <a:chOff x="3610015" y="6016276"/>
            <a:chExt cx="1701900" cy="341200"/>
          </a:xfrm>
          <a:solidFill>
            <a:schemeClr val="bg2"/>
          </a:solidFill>
        </p:grpSpPr>
        <p:grpSp>
          <p:nvGrpSpPr>
            <p:cNvPr id="15" name="Graphic 3">
              <a:extLst>
                <a:ext uri="{FF2B5EF4-FFF2-40B4-BE49-F238E27FC236}">
                  <a16:creationId xmlns:a16="http://schemas.microsoft.com/office/drawing/2014/main" id="{0F769054-A60E-674A-AB5C-488A5D330917}"/>
                </a:ext>
              </a:extLst>
            </p:cNvPr>
            <p:cNvGrpSpPr/>
            <p:nvPr/>
          </p:nvGrpSpPr>
          <p:grpSpPr>
            <a:xfrm>
              <a:off x="4234632" y="6027258"/>
              <a:ext cx="1077283" cy="330123"/>
              <a:chOff x="4234632" y="6027258"/>
              <a:chExt cx="1077283" cy="330123"/>
            </a:xfrm>
            <a:grpFill/>
          </p:grpSpPr>
          <p:sp>
            <p:nvSpPr>
              <p:cNvPr id="17" name="Freeform 16">
                <a:extLst>
                  <a:ext uri="{FF2B5EF4-FFF2-40B4-BE49-F238E27FC236}">
                    <a16:creationId xmlns:a16="http://schemas.microsoft.com/office/drawing/2014/main" id="{E1716E34-BF35-A24B-A2DB-0A2E530AE53A}"/>
                  </a:ext>
                </a:extLst>
              </p:cNvPr>
              <p:cNvSpPr/>
              <p:nvPr/>
            </p:nvSpPr>
            <p:spPr>
              <a:xfrm>
                <a:off x="4234632" y="6027258"/>
                <a:ext cx="346945" cy="324348"/>
              </a:xfrm>
              <a:custGeom>
                <a:avLst/>
                <a:gdLst>
                  <a:gd name="connsiteX0" fmla="*/ 0 w 346945"/>
                  <a:gd name="connsiteY0" fmla="*/ 0 h 324348"/>
                  <a:gd name="connsiteX1" fmla="*/ 64517 w 346945"/>
                  <a:gd name="connsiteY1" fmla="*/ 0 h 324348"/>
                  <a:gd name="connsiteX2" fmla="*/ 174234 w 346945"/>
                  <a:gd name="connsiteY2" fmla="*/ 197393 h 324348"/>
                  <a:gd name="connsiteX3" fmla="*/ 283856 w 346945"/>
                  <a:gd name="connsiteY3" fmla="*/ 0 h 324348"/>
                  <a:gd name="connsiteX4" fmla="*/ 346946 w 346945"/>
                  <a:gd name="connsiteY4" fmla="*/ 0 h 324348"/>
                  <a:gd name="connsiteX5" fmla="*/ 346946 w 346945"/>
                  <a:gd name="connsiteY5" fmla="*/ 324349 h 324348"/>
                  <a:gd name="connsiteX6" fmla="*/ 294324 w 346945"/>
                  <a:gd name="connsiteY6" fmla="*/ 324349 h 324348"/>
                  <a:gd name="connsiteX7" fmla="*/ 294324 w 346945"/>
                  <a:gd name="connsiteY7" fmla="*/ 75738 h 324348"/>
                  <a:gd name="connsiteX8" fmla="*/ 198214 w 346945"/>
                  <a:gd name="connsiteY8" fmla="*/ 247853 h 324348"/>
                  <a:gd name="connsiteX9" fmla="*/ 148827 w 346945"/>
                  <a:gd name="connsiteY9" fmla="*/ 247853 h 324348"/>
                  <a:gd name="connsiteX10" fmla="*/ 52622 w 346945"/>
                  <a:gd name="connsiteY10" fmla="*/ 75738 h 324348"/>
                  <a:gd name="connsiteX11" fmla="*/ 52622 w 346945"/>
                  <a:gd name="connsiteY11" fmla="*/ 324349 h 324348"/>
                  <a:gd name="connsiteX12" fmla="*/ 0 w 346945"/>
                  <a:gd name="connsiteY12" fmla="*/ 324349 h 324348"/>
                  <a:gd name="connsiteX13" fmla="*/ 0 w 346945"/>
                  <a:gd name="connsiteY13" fmla="*/ 0 h 324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6945" h="324348">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grpFill/>
              <a:ln w="9511"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3997200B-D4A5-4D4C-B289-40B9B11C9AE3}"/>
                  </a:ext>
                </a:extLst>
              </p:cNvPr>
              <p:cNvSpPr/>
              <p:nvPr/>
            </p:nvSpPr>
            <p:spPr>
              <a:xfrm>
                <a:off x="4628396" y="6104227"/>
                <a:ext cx="230853" cy="253154"/>
              </a:xfrm>
              <a:custGeom>
                <a:avLst/>
                <a:gdLst>
                  <a:gd name="connsiteX0" fmla="*/ 122944 w 230853"/>
                  <a:gd name="connsiteY0" fmla="*/ 253155 h 253154"/>
                  <a:gd name="connsiteX1" fmla="*/ 58712 w 230853"/>
                  <a:gd name="connsiteY1" fmla="*/ 237061 h 253154"/>
                  <a:gd name="connsiteX2" fmla="*/ 15511 w 230853"/>
                  <a:gd name="connsiteY2" fmla="*/ 192470 h 253154"/>
                  <a:gd name="connsiteX3" fmla="*/ 0 w 230853"/>
                  <a:gd name="connsiteY3" fmla="*/ 127145 h 253154"/>
                  <a:gd name="connsiteX4" fmla="*/ 15130 w 230853"/>
                  <a:gd name="connsiteY4" fmla="*/ 61159 h 253154"/>
                  <a:gd name="connsiteX5" fmla="*/ 57190 w 230853"/>
                  <a:gd name="connsiteY5" fmla="*/ 16189 h 253154"/>
                  <a:gd name="connsiteX6" fmla="*/ 119043 w 230853"/>
                  <a:gd name="connsiteY6" fmla="*/ 0 h 253154"/>
                  <a:gd name="connsiteX7" fmla="*/ 178802 w 230853"/>
                  <a:gd name="connsiteY7" fmla="*/ 16378 h 253154"/>
                  <a:gd name="connsiteX8" fmla="*/ 217341 w 230853"/>
                  <a:gd name="connsiteY8" fmla="*/ 62105 h 253154"/>
                  <a:gd name="connsiteX9" fmla="*/ 230853 w 230853"/>
                  <a:gd name="connsiteY9" fmla="*/ 131122 h 253154"/>
                  <a:gd name="connsiteX10" fmla="*/ 230853 w 230853"/>
                  <a:gd name="connsiteY10" fmla="*/ 145512 h 253154"/>
                  <a:gd name="connsiteX11" fmla="*/ 52242 w 230853"/>
                  <a:gd name="connsiteY11" fmla="*/ 145512 h 253154"/>
                  <a:gd name="connsiteX12" fmla="*/ 76317 w 230853"/>
                  <a:gd name="connsiteY12" fmla="*/ 192186 h 253154"/>
                  <a:gd name="connsiteX13" fmla="*/ 124847 w 230853"/>
                  <a:gd name="connsiteY13" fmla="*/ 209227 h 253154"/>
                  <a:gd name="connsiteX14" fmla="*/ 165385 w 230853"/>
                  <a:gd name="connsiteY14" fmla="*/ 202316 h 253154"/>
                  <a:gd name="connsiteX15" fmla="*/ 197262 w 230853"/>
                  <a:gd name="connsiteY15" fmla="*/ 181204 h 253154"/>
                  <a:gd name="connsiteX16" fmla="*/ 225239 w 230853"/>
                  <a:gd name="connsiteY16" fmla="*/ 215286 h 253154"/>
                  <a:gd name="connsiteX17" fmla="*/ 122944 w 230853"/>
                  <a:gd name="connsiteY17" fmla="*/ 253155 h 253154"/>
                  <a:gd name="connsiteX18" fmla="*/ 161388 w 230853"/>
                  <a:gd name="connsiteY18" fmla="*/ 60685 h 253154"/>
                  <a:gd name="connsiteX19" fmla="*/ 118091 w 230853"/>
                  <a:gd name="connsiteY19" fmla="*/ 43928 h 253154"/>
                  <a:gd name="connsiteX20" fmla="*/ 74414 w 230853"/>
                  <a:gd name="connsiteY20" fmla="*/ 61064 h 253154"/>
                  <a:gd name="connsiteX21" fmla="*/ 52147 w 230853"/>
                  <a:gd name="connsiteY21" fmla="*/ 107170 h 253154"/>
                  <a:gd name="connsiteX22" fmla="*/ 180229 w 230853"/>
                  <a:gd name="connsiteY22" fmla="*/ 107170 h 253154"/>
                  <a:gd name="connsiteX23" fmla="*/ 161388 w 230853"/>
                  <a:gd name="connsiteY23" fmla="*/ 60685 h 253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0853" h="253154">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grpFill/>
              <a:ln w="9511"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9A91115F-4F1E-0A41-A696-DDC58E4E581B}"/>
                  </a:ext>
                </a:extLst>
              </p:cNvPr>
              <p:cNvSpPr/>
              <p:nvPr/>
            </p:nvSpPr>
            <p:spPr>
              <a:xfrm>
                <a:off x="4874474" y="6038997"/>
                <a:ext cx="172711" cy="317911"/>
              </a:xfrm>
              <a:custGeom>
                <a:avLst/>
                <a:gdLst>
                  <a:gd name="connsiteX0" fmla="*/ 48435 w 172711"/>
                  <a:gd name="connsiteY0" fmla="*/ 113797 h 317911"/>
                  <a:gd name="connsiteX1" fmla="*/ 0 w 172711"/>
                  <a:gd name="connsiteY1" fmla="*/ 113797 h 317911"/>
                  <a:gd name="connsiteX2" fmla="*/ 0 w 172711"/>
                  <a:gd name="connsiteY2" fmla="*/ 70910 h 317911"/>
                  <a:gd name="connsiteX3" fmla="*/ 48435 w 172711"/>
                  <a:gd name="connsiteY3" fmla="*/ 70910 h 317911"/>
                  <a:gd name="connsiteX4" fmla="*/ 48435 w 172711"/>
                  <a:gd name="connsiteY4" fmla="*/ 0 h 317911"/>
                  <a:gd name="connsiteX5" fmla="*/ 99155 w 172711"/>
                  <a:gd name="connsiteY5" fmla="*/ 0 h 317911"/>
                  <a:gd name="connsiteX6" fmla="*/ 99155 w 172711"/>
                  <a:gd name="connsiteY6" fmla="*/ 70910 h 317911"/>
                  <a:gd name="connsiteX7" fmla="*/ 172712 w 172711"/>
                  <a:gd name="connsiteY7" fmla="*/ 70910 h 317911"/>
                  <a:gd name="connsiteX8" fmla="*/ 172712 w 172711"/>
                  <a:gd name="connsiteY8" fmla="*/ 113797 h 317911"/>
                  <a:gd name="connsiteX9" fmla="*/ 99155 w 172711"/>
                  <a:gd name="connsiteY9" fmla="*/ 113797 h 317911"/>
                  <a:gd name="connsiteX10" fmla="*/ 99155 w 172711"/>
                  <a:gd name="connsiteY10" fmla="*/ 222481 h 317911"/>
                  <a:gd name="connsiteX11" fmla="*/ 108480 w 172711"/>
                  <a:gd name="connsiteY11" fmla="*/ 261202 h 317911"/>
                  <a:gd name="connsiteX12" fmla="*/ 140358 w 172711"/>
                  <a:gd name="connsiteY12" fmla="*/ 272752 h 317911"/>
                  <a:gd name="connsiteX13" fmla="*/ 157391 w 172711"/>
                  <a:gd name="connsiteY13" fmla="*/ 271900 h 317911"/>
                  <a:gd name="connsiteX14" fmla="*/ 172712 w 172711"/>
                  <a:gd name="connsiteY14" fmla="*/ 269723 h 317911"/>
                  <a:gd name="connsiteX15" fmla="*/ 172712 w 172711"/>
                  <a:gd name="connsiteY15" fmla="*/ 312136 h 317911"/>
                  <a:gd name="connsiteX16" fmla="*/ 153300 w 172711"/>
                  <a:gd name="connsiteY16" fmla="*/ 316302 h 317911"/>
                  <a:gd name="connsiteX17" fmla="*/ 130557 w 172711"/>
                  <a:gd name="connsiteY17" fmla="*/ 317911 h 317911"/>
                  <a:gd name="connsiteX18" fmla="*/ 48340 w 172711"/>
                  <a:gd name="connsiteY18" fmla="*/ 228445 h 317911"/>
                  <a:gd name="connsiteX19" fmla="*/ 48340 w 172711"/>
                  <a:gd name="connsiteY19" fmla="*/ 113797 h 31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2711" h="3179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grpFill/>
              <a:ln w="9511"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00CA40E4-C2A2-794A-A519-AC042773B53E}"/>
                  </a:ext>
                </a:extLst>
              </p:cNvPr>
              <p:cNvSpPr/>
              <p:nvPr/>
            </p:nvSpPr>
            <p:spPr>
              <a:xfrm>
                <a:off x="5071547" y="6104132"/>
                <a:ext cx="240368" cy="253249"/>
              </a:xfrm>
              <a:custGeom>
                <a:avLst/>
                <a:gdLst>
                  <a:gd name="connsiteX0" fmla="*/ 240274 w 240368"/>
                  <a:gd name="connsiteY0" fmla="*/ 247380 h 253249"/>
                  <a:gd name="connsiteX1" fmla="*/ 190411 w 240368"/>
                  <a:gd name="connsiteY1" fmla="*/ 247380 h 253249"/>
                  <a:gd name="connsiteX2" fmla="*/ 190411 w 240368"/>
                  <a:gd name="connsiteY2" fmla="*/ 213582 h 253249"/>
                  <a:gd name="connsiteX3" fmla="*/ 156630 w 240368"/>
                  <a:gd name="connsiteY3" fmla="*/ 242930 h 253249"/>
                  <a:gd name="connsiteX4" fmla="*/ 110098 w 240368"/>
                  <a:gd name="connsiteY4" fmla="*/ 253250 h 253249"/>
                  <a:gd name="connsiteX5" fmla="*/ 53193 w 240368"/>
                  <a:gd name="connsiteY5" fmla="*/ 236871 h 253249"/>
                  <a:gd name="connsiteX6" fmla="*/ 14178 w 240368"/>
                  <a:gd name="connsiteY6" fmla="*/ 191902 h 253249"/>
                  <a:gd name="connsiteX7" fmla="*/ 0 w 240368"/>
                  <a:gd name="connsiteY7" fmla="*/ 126483 h 253249"/>
                  <a:gd name="connsiteX8" fmla="*/ 14464 w 240368"/>
                  <a:gd name="connsiteY8" fmla="*/ 60875 h 253249"/>
                  <a:gd name="connsiteX9" fmla="*/ 54430 w 240368"/>
                  <a:gd name="connsiteY9" fmla="*/ 16189 h 253249"/>
                  <a:gd name="connsiteX10" fmla="*/ 112952 w 240368"/>
                  <a:gd name="connsiteY10" fmla="*/ 0 h 253249"/>
                  <a:gd name="connsiteX11" fmla="*/ 157677 w 240368"/>
                  <a:gd name="connsiteY11" fmla="*/ 9657 h 253249"/>
                  <a:gd name="connsiteX12" fmla="*/ 190506 w 240368"/>
                  <a:gd name="connsiteY12" fmla="*/ 36922 h 253249"/>
                  <a:gd name="connsiteX13" fmla="*/ 190506 w 240368"/>
                  <a:gd name="connsiteY13" fmla="*/ 5870 h 253249"/>
                  <a:gd name="connsiteX14" fmla="*/ 240369 w 240368"/>
                  <a:gd name="connsiteY14" fmla="*/ 5870 h 253249"/>
                  <a:gd name="connsiteX15" fmla="*/ 240369 w 240368"/>
                  <a:gd name="connsiteY15" fmla="*/ 247380 h 253249"/>
                  <a:gd name="connsiteX16" fmla="*/ 189459 w 240368"/>
                  <a:gd name="connsiteY16" fmla="*/ 90318 h 253249"/>
                  <a:gd name="connsiteX17" fmla="*/ 163767 w 240368"/>
                  <a:gd name="connsiteY17" fmla="*/ 57750 h 253249"/>
                  <a:gd name="connsiteX18" fmla="*/ 123134 w 240368"/>
                  <a:gd name="connsiteY18" fmla="*/ 45822 h 253249"/>
                  <a:gd name="connsiteX19" fmla="*/ 71178 w 240368"/>
                  <a:gd name="connsiteY19" fmla="*/ 67596 h 253249"/>
                  <a:gd name="connsiteX20" fmla="*/ 51861 w 240368"/>
                  <a:gd name="connsiteY20" fmla="*/ 126483 h 253249"/>
                  <a:gd name="connsiteX21" fmla="*/ 70512 w 240368"/>
                  <a:gd name="connsiteY21" fmla="*/ 185559 h 253249"/>
                  <a:gd name="connsiteX22" fmla="*/ 121041 w 240368"/>
                  <a:gd name="connsiteY22" fmla="*/ 207333 h 253249"/>
                  <a:gd name="connsiteX23" fmla="*/ 162910 w 240368"/>
                  <a:gd name="connsiteY23" fmla="*/ 195310 h 253249"/>
                  <a:gd name="connsiteX24" fmla="*/ 189459 w 240368"/>
                  <a:gd name="connsiteY24" fmla="*/ 162837 h 253249"/>
                  <a:gd name="connsiteX25" fmla="*/ 189459 w 240368"/>
                  <a:gd name="connsiteY25" fmla="*/ 90318 h 253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40368" h="253249">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grpFill/>
              <a:ln w="9511" cap="flat">
                <a:noFill/>
                <a:prstDash val="solid"/>
                <a:miter/>
              </a:ln>
            </p:spPr>
            <p:txBody>
              <a:bodyPr rtlCol="0" anchor="ctr"/>
              <a:lstStyle/>
              <a:p>
                <a:endParaRPr lang="en-US"/>
              </a:p>
            </p:txBody>
          </p:sp>
        </p:grpSp>
        <p:sp>
          <p:nvSpPr>
            <p:cNvPr id="16" name="Freeform 15">
              <a:extLst>
                <a:ext uri="{FF2B5EF4-FFF2-40B4-BE49-F238E27FC236}">
                  <a16:creationId xmlns:a16="http://schemas.microsoft.com/office/drawing/2014/main" id="{E0967B3A-B57C-E748-8C45-BF487F3B713E}"/>
                </a:ext>
              </a:extLst>
            </p:cNvPr>
            <p:cNvSpPr/>
            <p:nvPr/>
          </p:nvSpPr>
          <p:spPr>
            <a:xfrm>
              <a:off x="3610015" y="6016276"/>
              <a:ext cx="516136" cy="341200"/>
            </a:xfrm>
            <a:custGeom>
              <a:avLst/>
              <a:gdLst>
                <a:gd name="connsiteX0" fmla="*/ 370355 w 516136"/>
                <a:gd name="connsiteY0" fmla="*/ 0 h 341200"/>
                <a:gd name="connsiteX1" fmla="*/ 265015 w 516136"/>
                <a:gd name="connsiteY1" fmla="*/ 71951 h 341200"/>
                <a:gd name="connsiteX2" fmla="*/ 148256 w 516136"/>
                <a:gd name="connsiteY2" fmla="*/ 0 h 341200"/>
                <a:gd name="connsiteX3" fmla="*/ 0 w 516136"/>
                <a:gd name="connsiteY3" fmla="*/ 223806 h 341200"/>
                <a:gd name="connsiteX4" fmla="*/ 93635 w 516136"/>
                <a:gd name="connsiteY4" fmla="*/ 341201 h 341200"/>
                <a:gd name="connsiteX5" fmla="*/ 220196 w 516136"/>
                <a:gd name="connsiteY5" fmla="*/ 227593 h 341200"/>
                <a:gd name="connsiteX6" fmla="*/ 258164 w 516136"/>
                <a:gd name="connsiteY6" fmla="*/ 160849 h 341200"/>
                <a:gd name="connsiteX7" fmla="*/ 275292 w 516136"/>
                <a:gd name="connsiteY7" fmla="*/ 188967 h 341200"/>
                <a:gd name="connsiteX8" fmla="*/ 300604 w 516136"/>
                <a:gd name="connsiteY8" fmla="*/ 231285 h 341200"/>
                <a:gd name="connsiteX9" fmla="*/ 427164 w 516136"/>
                <a:gd name="connsiteY9" fmla="*/ 341201 h 341200"/>
                <a:gd name="connsiteX10" fmla="*/ 516137 w 516136"/>
                <a:gd name="connsiteY10" fmla="*/ 221629 h 341200"/>
                <a:gd name="connsiteX11" fmla="*/ 370355 w 516136"/>
                <a:gd name="connsiteY11" fmla="*/ 0 h 341200"/>
                <a:gd name="connsiteX12" fmla="*/ 179087 w 516136"/>
                <a:gd name="connsiteY12" fmla="*/ 202126 h 341200"/>
                <a:gd name="connsiteX13" fmla="*/ 95824 w 516136"/>
                <a:gd name="connsiteY13" fmla="*/ 285628 h 341200"/>
                <a:gd name="connsiteX14" fmla="*/ 55858 w 516136"/>
                <a:gd name="connsiteY14" fmla="*/ 224658 h 341200"/>
                <a:gd name="connsiteX15" fmla="*/ 147590 w 516136"/>
                <a:gd name="connsiteY15" fmla="*/ 55668 h 341200"/>
                <a:gd name="connsiteX16" fmla="*/ 231805 w 516136"/>
                <a:gd name="connsiteY16" fmla="*/ 120424 h 341200"/>
                <a:gd name="connsiteX17" fmla="*/ 179087 w 516136"/>
                <a:gd name="connsiteY17" fmla="*/ 202126 h 341200"/>
                <a:gd name="connsiteX18" fmla="*/ 344186 w 516136"/>
                <a:gd name="connsiteY18" fmla="*/ 193511 h 341200"/>
                <a:gd name="connsiteX19" fmla="*/ 313926 w 516136"/>
                <a:gd name="connsiteY19" fmla="*/ 143335 h 341200"/>
                <a:gd name="connsiteX20" fmla="*/ 290327 w 516136"/>
                <a:gd name="connsiteY20" fmla="*/ 106791 h 341200"/>
                <a:gd name="connsiteX21" fmla="*/ 366834 w 516136"/>
                <a:gd name="connsiteY21" fmla="*/ 44023 h 341200"/>
                <a:gd name="connsiteX22" fmla="*/ 466845 w 516136"/>
                <a:gd name="connsiteY22" fmla="*/ 225416 h 341200"/>
                <a:gd name="connsiteX23" fmla="*/ 428306 w 516136"/>
                <a:gd name="connsiteY23" fmla="*/ 285628 h 341200"/>
                <a:gd name="connsiteX24" fmla="*/ 344186 w 516136"/>
                <a:gd name="connsiteY24" fmla="*/ 193511 h 34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6136" h="34120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grpFill/>
            <a:ln w="9511" cap="flat">
              <a:noFill/>
              <a:prstDash val="solid"/>
              <a:miter/>
            </a:ln>
          </p:spPr>
          <p:txBody>
            <a:bodyPr rtlCol="0" anchor="ctr"/>
            <a:lstStyle/>
            <a:p>
              <a:endParaRPr lang="en-US"/>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52"/>
        <p:cNvGrpSpPr/>
        <p:nvPr/>
      </p:nvGrpSpPr>
      <p:grpSpPr>
        <a:xfrm>
          <a:off x="0" y="0"/>
          <a:ext cx="0" cy="0"/>
          <a:chOff x="0" y="0"/>
          <a:chExt cx="0" cy="0"/>
        </a:xfrm>
      </p:grpSpPr>
      <p:pic>
        <p:nvPicPr>
          <p:cNvPr id="53" name="Google Shape;53;p181"/>
          <p:cNvPicPr preferRelativeResize="0"/>
          <p:nvPr/>
        </p:nvPicPr>
        <p:blipFill rotWithShape="1">
          <a:blip r:embed="rId2">
            <a:alphaModFix amt="20000"/>
          </a:blip>
          <a:srcRect/>
          <a:stretch/>
        </p:blipFill>
        <p:spPr>
          <a:xfrm>
            <a:off x="0" y="3572"/>
            <a:ext cx="24371298" cy="13708856"/>
          </a:xfrm>
          <a:prstGeom prst="rect">
            <a:avLst/>
          </a:prstGeom>
          <a:noFill/>
          <a:ln>
            <a:noFill/>
          </a:ln>
        </p:spPr>
      </p:pic>
      <p:sp>
        <p:nvSpPr>
          <p:cNvPr id="54" name="Google Shape;54;p181"/>
          <p:cNvSpPr txBox="1"/>
          <p:nvPr/>
        </p:nvSpPr>
        <p:spPr>
          <a:xfrm>
            <a:off x="22525038" y="12730923"/>
            <a:ext cx="925512" cy="206594"/>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300"/>
              <a:buFont typeface="Arial"/>
              <a:buNone/>
            </a:pPr>
            <a:fld id="{00000000-1234-1234-1234-123412341234}" type="slidenum">
              <a:rPr lang="en-SG" sz="1200" b="1" i="0" u="none" strike="noStrike" cap="none">
                <a:solidFill>
                  <a:srgbClr val="DC373C"/>
                </a:solidFill>
                <a:latin typeface="Montserrat SemiBold"/>
                <a:ea typeface="Montserrat SemiBold"/>
                <a:cs typeface="Montserrat SemiBold"/>
                <a:sym typeface="Montserrat SemiBold"/>
              </a:rPr>
              <a:t>‹#›</a:t>
            </a:fld>
            <a:endParaRPr sz="1200" b="1" i="0" u="none" strike="noStrike" cap="none">
              <a:solidFill>
                <a:srgbClr val="DC373C"/>
              </a:solidFill>
              <a:latin typeface="Montserrat SemiBold"/>
              <a:ea typeface="Montserrat SemiBold"/>
              <a:cs typeface="Montserrat SemiBold"/>
              <a:sym typeface="Montserrat SemiBold"/>
            </a:endParaRPr>
          </a:p>
        </p:txBody>
      </p:sp>
      <p:sp>
        <p:nvSpPr>
          <p:cNvPr id="64" name="Google Shape;64;p181"/>
          <p:cNvSpPr txBox="1"/>
          <p:nvPr/>
        </p:nvSpPr>
        <p:spPr>
          <a:xfrm>
            <a:off x="2811464" y="12730923"/>
            <a:ext cx="4914396" cy="206594"/>
          </a:xfrm>
          <a:prstGeom prst="rect">
            <a:avLst/>
          </a:prstGeom>
          <a:noFill/>
          <a:ln>
            <a:noFill/>
          </a:ln>
        </p:spPr>
        <p:txBody>
          <a:bodyPr spcFirstLastPara="1" wrap="square" lIns="0" tIns="0" rIns="0" bIns="0" anchor="b" anchorCtr="0">
            <a:noAutofit/>
          </a:bodyPr>
          <a:lstStyle/>
          <a:p>
            <a:pPr marL="0" marR="0" lvl="0" indent="0" algn="l" rtl="0">
              <a:lnSpc>
                <a:spcPct val="125000"/>
              </a:lnSpc>
              <a:spcBef>
                <a:spcPts val="0"/>
              </a:spcBef>
              <a:spcAft>
                <a:spcPts val="0"/>
              </a:spcAft>
              <a:buClr>
                <a:srgbClr val="1C2B33"/>
              </a:buClr>
              <a:buSzPts val="300"/>
              <a:buFont typeface="Arial"/>
              <a:buNone/>
            </a:pPr>
            <a:r>
              <a:rPr lang="fr-FR" sz="1200" b="1" i="0" u="none" strike="noStrike" cap="none" dirty="0">
                <a:solidFill>
                  <a:srgbClr val="DC373C"/>
                </a:solidFill>
                <a:latin typeface="Montserrat SemiBold"/>
                <a:ea typeface="Montserrat SemiBold"/>
                <a:cs typeface="Montserrat SemiBold"/>
                <a:sym typeface="Montserrat SemiBold"/>
              </a:rPr>
              <a:t>MON UNIVERS DIGITAL : OPPORTUNITÉS NUMÉRIQUES</a:t>
            </a:r>
          </a:p>
        </p:txBody>
      </p:sp>
      <p:grpSp>
        <p:nvGrpSpPr>
          <p:cNvPr id="14" name="Graphic 3">
            <a:extLst>
              <a:ext uri="{FF2B5EF4-FFF2-40B4-BE49-F238E27FC236}">
                <a16:creationId xmlns:a16="http://schemas.microsoft.com/office/drawing/2014/main" id="{DAC7EF36-9FB5-8E40-9BCA-0925C7386A9B}"/>
              </a:ext>
            </a:extLst>
          </p:cNvPr>
          <p:cNvGrpSpPr/>
          <p:nvPr userDrawn="1"/>
        </p:nvGrpSpPr>
        <p:grpSpPr>
          <a:xfrm>
            <a:off x="933449" y="12701565"/>
            <a:ext cx="1030491" cy="206594"/>
            <a:chOff x="3610015" y="6016276"/>
            <a:chExt cx="1701900" cy="341200"/>
          </a:xfrm>
          <a:solidFill>
            <a:schemeClr val="bg2"/>
          </a:solidFill>
        </p:grpSpPr>
        <p:grpSp>
          <p:nvGrpSpPr>
            <p:cNvPr id="15" name="Graphic 3">
              <a:extLst>
                <a:ext uri="{FF2B5EF4-FFF2-40B4-BE49-F238E27FC236}">
                  <a16:creationId xmlns:a16="http://schemas.microsoft.com/office/drawing/2014/main" id="{5671C99B-8371-754B-AA8B-154BB72061A6}"/>
                </a:ext>
              </a:extLst>
            </p:cNvPr>
            <p:cNvGrpSpPr/>
            <p:nvPr/>
          </p:nvGrpSpPr>
          <p:grpSpPr>
            <a:xfrm>
              <a:off x="4234632" y="6027258"/>
              <a:ext cx="1077283" cy="330123"/>
              <a:chOff x="4234632" y="6027258"/>
              <a:chExt cx="1077283" cy="330123"/>
            </a:xfrm>
            <a:grpFill/>
          </p:grpSpPr>
          <p:sp>
            <p:nvSpPr>
              <p:cNvPr id="17" name="Freeform 16">
                <a:extLst>
                  <a:ext uri="{FF2B5EF4-FFF2-40B4-BE49-F238E27FC236}">
                    <a16:creationId xmlns:a16="http://schemas.microsoft.com/office/drawing/2014/main" id="{A144318B-45E0-FF45-AE97-DF2E046320DF}"/>
                  </a:ext>
                </a:extLst>
              </p:cNvPr>
              <p:cNvSpPr/>
              <p:nvPr/>
            </p:nvSpPr>
            <p:spPr>
              <a:xfrm>
                <a:off x="4234632" y="6027258"/>
                <a:ext cx="346945" cy="324348"/>
              </a:xfrm>
              <a:custGeom>
                <a:avLst/>
                <a:gdLst>
                  <a:gd name="connsiteX0" fmla="*/ 0 w 346945"/>
                  <a:gd name="connsiteY0" fmla="*/ 0 h 324348"/>
                  <a:gd name="connsiteX1" fmla="*/ 64517 w 346945"/>
                  <a:gd name="connsiteY1" fmla="*/ 0 h 324348"/>
                  <a:gd name="connsiteX2" fmla="*/ 174234 w 346945"/>
                  <a:gd name="connsiteY2" fmla="*/ 197393 h 324348"/>
                  <a:gd name="connsiteX3" fmla="*/ 283856 w 346945"/>
                  <a:gd name="connsiteY3" fmla="*/ 0 h 324348"/>
                  <a:gd name="connsiteX4" fmla="*/ 346946 w 346945"/>
                  <a:gd name="connsiteY4" fmla="*/ 0 h 324348"/>
                  <a:gd name="connsiteX5" fmla="*/ 346946 w 346945"/>
                  <a:gd name="connsiteY5" fmla="*/ 324349 h 324348"/>
                  <a:gd name="connsiteX6" fmla="*/ 294324 w 346945"/>
                  <a:gd name="connsiteY6" fmla="*/ 324349 h 324348"/>
                  <a:gd name="connsiteX7" fmla="*/ 294324 w 346945"/>
                  <a:gd name="connsiteY7" fmla="*/ 75738 h 324348"/>
                  <a:gd name="connsiteX8" fmla="*/ 198214 w 346945"/>
                  <a:gd name="connsiteY8" fmla="*/ 247853 h 324348"/>
                  <a:gd name="connsiteX9" fmla="*/ 148827 w 346945"/>
                  <a:gd name="connsiteY9" fmla="*/ 247853 h 324348"/>
                  <a:gd name="connsiteX10" fmla="*/ 52622 w 346945"/>
                  <a:gd name="connsiteY10" fmla="*/ 75738 h 324348"/>
                  <a:gd name="connsiteX11" fmla="*/ 52622 w 346945"/>
                  <a:gd name="connsiteY11" fmla="*/ 324349 h 324348"/>
                  <a:gd name="connsiteX12" fmla="*/ 0 w 346945"/>
                  <a:gd name="connsiteY12" fmla="*/ 324349 h 324348"/>
                  <a:gd name="connsiteX13" fmla="*/ 0 w 346945"/>
                  <a:gd name="connsiteY13" fmla="*/ 0 h 324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6945" h="324348">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grpFill/>
              <a:ln w="9511"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D890F9CF-ABFA-A847-8826-CA787F533916}"/>
                  </a:ext>
                </a:extLst>
              </p:cNvPr>
              <p:cNvSpPr/>
              <p:nvPr/>
            </p:nvSpPr>
            <p:spPr>
              <a:xfrm>
                <a:off x="4628396" y="6104227"/>
                <a:ext cx="230853" cy="253154"/>
              </a:xfrm>
              <a:custGeom>
                <a:avLst/>
                <a:gdLst>
                  <a:gd name="connsiteX0" fmla="*/ 122944 w 230853"/>
                  <a:gd name="connsiteY0" fmla="*/ 253155 h 253154"/>
                  <a:gd name="connsiteX1" fmla="*/ 58712 w 230853"/>
                  <a:gd name="connsiteY1" fmla="*/ 237061 h 253154"/>
                  <a:gd name="connsiteX2" fmla="*/ 15511 w 230853"/>
                  <a:gd name="connsiteY2" fmla="*/ 192470 h 253154"/>
                  <a:gd name="connsiteX3" fmla="*/ 0 w 230853"/>
                  <a:gd name="connsiteY3" fmla="*/ 127145 h 253154"/>
                  <a:gd name="connsiteX4" fmla="*/ 15130 w 230853"/>
                  <a:gd name="connsiteY4" fmla="*/ 61159 h 253154"/>
                  <a:gd name="connsiteX5" fmla="*/ 57190 w 230853"/>
                  <a:gd name="connsiteY5" fmla="*/ 16189 h 253154"/>
                  <a:gd name="connsiteX6" fmla="*/ 119043 w 230853"/>
                  <a:gd name="connsiteY6" fmla="*/ 0 h 253154"/>
                  <a:gd name="connsiteX7" fmla="*/ 178802 w 230853"/>
                  <a:gd name="connsiteY7" fmla="*/ 16378 h 253154"/>
                  <a:gd name="connsiteX8" fmla="*/ 217341 w 230853"/>
                  <a:gd name="connsiteY8" fmla="*/ 62105 h 253154"/>
                  <a:gd name="connsiteX9" fmla="*/ 230853 w 230853"/>
                  <a:gd name="connsiteY9" fmla="*/ 131122 h 253154"/>
                  <a:gd name="connsiteX10" fmla="*/ 230853 w 230853"/>
                  <a:gd name="connsiteY10" fmla="*/ 145512 h 253154"/>
                  <a:gd name="connsiteX11" fmla="*/ 52242 w 230853"/>
                  <a:gd name="connsiteY11" fmla="*/ 145512 h 253154"/>
                  <a:gd name="connsiteX12" fmla="*/ 76317 w 230853"/>
                  <a:gd name="connsiteY12" fmla="*/ 192186 h 253154"/>
                  <a:gd name="connsiteX13" fmla="*/ 124847 w 230853"/>
                  <a:gd name="connsiteY13" fmla="*/ 209227 h 253154"/>
                  <a:gd name="connsiteX14" fmla="*/ 165385 w 230853"/>
                  <a:gd name="connsiteY14" fmla="*/ 202316 h 253154"/>
                  <a:gd name="connsiteX15" fmla="*/ 197262 w 230853"/>
                  <a:gd name="connsiteY15" fmla="*/ 181204 h 253154"/>
                  <a:gd name="connsiteX16" fmla="*/ 225239 w 230853"/>
                  <a:gd name="connsiteY16" fmla="*/ 215286 h 253154"/>
                  <a:gd name="connsiteX17" fmla="*/ 122944 w 230853"/>
                  <a:gd name="connsiteY17" fmla="*/ 253155 h 253154"/>
                  <a:gd name="connsiteX18" fmla="*/ 161388 w 230853"/>
                  <a:gd name="connsiteY18" fmla="*/ 60685 h 253154"/>
                  <a:gd name="connsiteX19" fmla="*/ 118091 w 230853"/>
                  <a:gd name="connsiteY19" fmla="*/ 43928 h 253154"/>
                  <a:gd name="connsiteX20" fmla="*/ 74414 w 230853"/>
                  <a:gd name="connsiteY20" fmla="*/ 61064 h 253154"/>
                  <a:gd name="connsiteX21" fmla="*/ 52147 w 230853"/>
                  <a:gd name="connsiteY21" fmla="*/ 107170 h 253154"/>
                  <a:gd name="connsiteX22" fmla="*/ 180229 w 230853"/>
                  <a:gd name="connsiteY22" fmla="*/ 107170 h 253154"/>
                  <a:gd name="connsiteX23" fmla="*/ 161388 w 230853"/>
                  <a:gd name="connsiteY23" fmla="*/ 60685 h 253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0853" h="253154">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grpFill/>
              <a:ln w="9511"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5FA8EB7E-1B9D-F543-A7FB-CE144DA1716C}"/>
                  </a:ext>
                </a:extLst>
              </p:cNvPr>
              <p:cNvSpPr/>
              <p:nvPr/>
            </p:nvSpPr>
            <p:spPr>
              <a:xfrm>
                <a:off x="4874474" y="6038997"/>
                <a:ext cx="172711" cy="317911"/>
              </a:xfrm>
              <a:custGeom>
                <a:avLst/>
                <a:gdLst>
                  <a:gd name="connsiteX0" fmla="*/ 48435 w 172711"/>
                  <a:gd name="connsiteY0" fmla="*/ 113797 h 317911"/>
                  <a:gd name="connsiteX1" fmla="*/ 0 w 172711"/>
                  <a:gd name="connsiteY1" fmla="*/ 113797 h 317911"/>
                  <a:gd name="connsiteX2" fmla="*/ 0 w 172711"/>
                  <a:gd name="connsiteY2" fmla="*/ 70910 h 317911"/>
                  <a:gd name="connsiteX3" fmla="*/ 48435 w 172711"/>
                  <a:gd name="connsiteY3" fmla="*/ 70910 h 317911"/>
                  <a:gd name="connsiteX4" fmla="*/ 48435 w 172711"/>
                  <a:gd name="connsiteY4" fmla="*/ 0 h 317911"/>
                  <a:gd name="connsiteX5" fmla="*/ 99155 w 172711"/>
                  <a:gd name="connsiteY5" fmla="*/ 0 h 317911"/>
                  <a:gd name="connsiteX6" fmla="*/ 99155 w 172711"/>
                  <a:gd name="connsiteY6" fmla="*/ 70910 h 317911"/>
                  <a:gd name="connsiteX7" fmla="*/ 172712 w 172711"/>
                  <a:gd name="connsiteY7" fmla="*/ 70910 h 317911"/>
                  <a:gd name="connsiteX8" fmla="*/ 172712 w 172711"/>
                  <a:gd name="connsiteY8" fmla="*/ 113797 h 317911"/>
                  <a:gd name="connsiteX9" fmla="*/ 99155 w 172711"/>
                  <a:gd name="connsiteY9" fmla="*/ 113797 h 317911"/>
                  <a:gd name="connsiteX10" fmla="*/ 99155 w 172711"/>
                  <a:gd name="connsiteY10" fmla="*/ 222481 h 317911"/>
                  <a:gd name="connsiteX11" fmla="*/ 108480 w 172711"/>
                  <a:gd name="connsiteY11" fmla="*/ 261202 h 317911"/>
                  <a:gd name="connsiteX12" fmla="*/ 140358 w 172711"/>
                  <a:gd name="connsiteY12" fmla="*/ 272752 h 317911"/>
                  <a:gd name="connsiteX13" fmla="*/ 157391 w 172711"/>
                  <a:gd name="connsiteY13" fmla="*/ 271900 h 317911"/>
                  <a:gd name="connsiteX14" fmla="*/ 172712 w 172711"/>
                  <a:gd name="connsiteY14" fmla="*/ 269723 h 317911"/>
                  <a:gd name="connsiteX15" fmla="*/ 172712 w 172711"/>
                  <a:gd name="connsiteY15" fmla="*/ 312136 h 317911"/>
                  <a:gd name="connsiteX16" fmla="*/ 153300 w 172711"/>
                  <a:gd name="connsiteY16" fmla="*/ 316302 h 317911"/>
                  <a:gd name="connsiteX17" fmla="*/ 130557 w 172711"/>
                  <a:gd name="connsiteY17" fmla="*/ 317911 h 317911"/>
                  <a:gd name="connsiteX18" fmla="*/ 48340 w 172711"/>
                  <a:gd name="connsiteY18" fmla="*/ 228445 h 317911"/>
                  <a:gd name="connsiteX19" fmla="*/ 48340 w 172711"/>
                  <a:gd name="connsiteY19" fmla="*/ 113797 h 31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2711" h="3179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grpFill/>
              <a:ln w="9511"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67B51E8B-F2E2-F34E-B3F0-1ABC170370A3}"/>
                  </a:ext>
                </a:extLst>
              </p:cNvPr>
              <p:cNvSpPr/>
              <p:nvPr/>
            </p:nvSpPr>
            <p:spPr>
              <a:xfrm>
                <a:off x="5071547" y="6104132"/>
                <a:ext cx="240368" cy="253249"/>
              </a:xfrm>
              <a:custGeom>
                <a:avLst/>
                <a:gdLst>
                  <a:gd name="connsiteX0" fmla="*/ 240274 w 240368"/>
                  <a:gd name="connsiteY0" fmla="*/ 247380 h 253249"/>
                  <a:gd name="connsiteX1" fmla="*/ 190411 w 240368"/>
                  <a:gd name="connsiteY1" fmla="*/ 247380 h 253249"/>
                  <a:gd name="connsiteX2" fmla="*/ 190411 w 240368"/>
                  <a:gd name="connsiteY2" fmla="*/ 213582 h 253249"/>
                  <a:gd name="connsiteX3" fmla="*/ 156630 w 240368"/>
                  <a:gd name="connsiteY3" fmla="*/ 242930 h 253249"/>
                  <a:gd name="connsiteX4" fmla="*/ 110098 w 240368"/>
                  <a:gd name="connsiteY4" fmla="*/ 253250 h 253249"/>
                  <a:gd name="connsiteX5" fmla="*/ 53193 w 240368"/>
                  <a:gd name="connsiteY5" fmla="*/ 236871 h 253249"/>
                  <a:gd name="connsiteX6" fmla="*/ 14178 w 240368"/>
                  <a:gd name="connsiteY6" fmla="*/ 191902 h 253249"/>
                  <a:gd name="connsiteX7" fmla="*/ 0 w 240368"/>
                  <a:gd name="connsiteY7" fmla="*/ 126483 h 253249"/>
                  <a:gd name="connsiteX8" fmla="*/ 14464 w 240368"/>
                  <a:gd name="connsiteY8" fmla="*/ 60875 h 253249"/>
                  <a:gd name="connsiteX9" fmla="*/ 54430 w 240368"/>
                  <a:gd name="connsiteY9" fmla="*/ 16189 h 253249"/>
                  <a:gd name="connsiteX10" fmla="*/ 112952 w 240368"/>
                  <a:gd name="connsiteY10" fmla="*/ 0 h 253249"/>
                  <a:gd name="connsiteX11" fmla="*/ 157677 w 240368"/>
                  <a:gd name="connsiteY11" fmla="*/ 9657 h 253249"/>
                  <a:gd name="connsiteX12" fmla="*/ 190506 w 240368"/>
                  <a:gd name="connsiteY12" fmla="*/ 36922 h 253249"/>
                  <a:gd name="connsiteX13" fmla="*/ 190506 w 240368"/>
                  <a:gd name="connsiteY13" fmla="*/ 5870 h 253249"/>
                  <a:gd name="connsiteX14" fmla="*/ 240369 w 240368"/>
                  <a:gd name="connsiteY14" fmla="*/ 5870 h 253249"/>
                  <a:gd name="connsiteX15" fmla="*/ 240369 w 240368"/>
                  <a:gd name="connsiteY15" fmla="*/ 247380 h 253249"/>
                  <a:gd name="connsiteX16" fmla="*/ 189459 w 240368"/>
                  <a:gd name="connsiteY16" fmla="*/ 90318 h 253249"/>
                  <a:gd name="connsiteX17" fmla="*/ 163767 w 240368"/>
                  <a:gd name="connsiteY17" fmla="*/ 57750 h 253249"/>
                  <a:gd name="connsiteX18" fmla="*/ 123134 w 240368"/>
                  <a:gd name="connsiteY18" fmla="*/ 45822 h 253249"/>
                  <a:gd name="connsiteX19" fmla="*/ 71178 w 240368"/>
                  <a:gd name="connsiteY19" fmla="*/ 67596 h 253249"/>
                  <a:gd name="connsiteX20" fmla="*/ 51861 w 240368"/>
                  <a:gd name="connsiteY20" fmla="*/ 126483 h 253249"/>
                  <a:gd name="connsiteX21" fmla="*/ 70512 w 240368"/>
                  <a:gd name="connsiteY21" fmla="*/ 185559 h 253249"/>
                  <a:gd name="connsiteX22" fmla="*/ 121041 w 240368"/>
                  <a:gd name="connsiteY22" fmla="*/ 207333 h 253249"/>
                  <a:gd name="connsiteX23" fmla="*/ 162910 w 240368"/>
                  <a:gd name="connsiteY23" fmla="*/ 195310 h 253249"/>
                  <a:gd name="connsiteX24" fmla="*/ 189459 w 240368"/>
                  <a:gd name="connsiteY24" fmla="*/ 162837 h 253249"/>
                  <a:gd name="connsiteX25" fmla="*/ 189459 w 240368"/>
                  <a:gd name="connsiteY25" fmla="*/ 90318 h 253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40368" h="253249">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grpFill/>
              <a:ln w="9511" cap="flat">
                <a:noFill/>
                <a:prstDash val="solid"/>
                <a:miter/>
              </a:ln>
            </p:spPr>
            <p:txBody>
              <a:bodyPr rtlCol="0" anchor="ctr"/>
              <a:lstStyle/>
              <a:p>
                <a:endParaRPr lang="en-US"/>
              </a:p>
            </p:txBody>
          </p:sp>
        </p:grpSp>
        <p:sp>
          <p:nvSpPr>
            <p:cNvPr id="16" name="Freeform 15">
              <a:extLst>
                <a:ext uri="{FF2B5EF4-FFF2-40B4-BE49-F238E27FC236}">
                  <a16:creationId xmlns:a16="http://schemas.microsoft.com/office/drawing/2014/main" id="{466B9266-5F08-9E4B-BD6C-39A09E6EBCEE}"/>
                </a:ext>
              </a:extLst>
            </p:cNvPr>
            <p:cNvSpPr/>
            <p:nvPr/>
          </p:nvSpPr>
          <p:spPr>
            <a:xfrm>
              <a:off x="3610015" y="6016276"/>
              <a:ext cx="516136" cy="341200"/>
            </a:xfrm>
            <a:custGeom>
              <a:avLst/>
              <a:gdLst>
                <a:gd name="connsiteX0" fmla="*/ 370355 w 516136"/>
                <a:gd name="connsiteY0" fmla="*/ 0 h 341200"/>
                <a:gd name="connsiteX1" fmla="*/ 265015 w 516136"/>
                <a:gd name="connsiteY1" fmla="*/ 71951 h 341200"/>
                <a:gd name="connsiteX2" fmla="*/ 148256 w 516136"/>
                <a:gd name="connsiteY2" fmla="*/ 0 h 341200"/>
                <a:gd name="connsiteX3" fmla="*/ 0 w 516136"/>
                <a:gd name="connsiteY3" fmla="*/ 223806 h 341200"/>
                <a:gd name="connsiteX4" fmla="*/ 93635 w 516136"/>
                <a:gd name="connsiteY4" fmla="*/ 341201 h 341200"/>
                <a:gd name="connsiteX5" fmla="*/ 220196 w 516136"/>
                <a:gd name="connsiteY5" fmla="*/ 227593 h 341200"/>
                <a:gd name="connsiteX6" fmla="*/ 258164 w 516136"/>
                <a:gd name="connsiteY6" fmla="*/ 160849 h 341200"/>
                <a:gd name="connsiteX7" fmla="*/ 275292 w 516136"/>
                <a:gd name="connsiteY7" fmla="*/ 188967 h 341200"/>
                <a:gd name="connsiteX8" fmla="*/ 300604 w 516136"/>
                <a:gd name="connsiteY8" fmla="*/ 231285 h 341200"/>
                <a:gd name="connsiteX9" fmla="*/ 427164 w 516136"/>
                <a:gd name="connsiteY9" fmla="*/ 341201 h 341200"/>
                <a:gd name="connsiteX10" fmla="*/ 516137 w 516136"/>
                <a:gd name="connsiteY10" fmla="*/ 221629 h 341200"/>
                <a:gd name="connsiteX11" fmla="*/ 370355 w 516136"/>
                <a:gd name="connsiteY11" fmla="*/ 0 h 341200"/>
                <a:gd name="connsiteX12" fmla="*/ 179087 w 516136"/>
                <a:gd name="connsiteY12" fmla="*/ 202126 h 341200"/>
                <a:gd name="connsiteX13" fmla="*/ 95824 w 516136"/>
                <a:gd name="connsiteY13" fmla="*/ 285628 h 341200"/>
                <a:gd name="connsiteX14" fmla="*/ 55858 w 516136"/>
                <a:gd name="connsiteY14" fmla="*/ 224658 h 341200"/>
                <a:gd name="connsiteX15" fmla="*/ 147590 w 516136"/>
                <a:gd name="connsiteY15" fmla="*/ 55668 h 341200"/>
                <a:gd name="connsiteX16" fmla="*/ 231805 w 516136"/>
                <a:gd name="connsiteY16" fmla="*/ 120424 h 341200"/>
                <a:gd name="connsiteX17" fmla="*/ 179087 w 516136"/>
                <a:gd name="connsiteY17" fmla="*/ 202126 h 341200"/>
                <a:gd name="connsiteX18" fmla="*/ 344186 w 516136"/>
                <a:gd name="connsiteY18" fmla="*/ 193511 h 341200"/>
                <a:gd name="connsiteX19" fmla="*/ 313926 w 516136"/>
                <a:gd name="connsiteY19" fmla="*/ 143335 h 341200"/>
                <a:gd name="connsiteX20" fmla="*/ 290327 w 516136"/>
                <a:gd name="connsiteY20" fmla="*/ 106791 h 341200"/>
                <a:gd name="connsiteX21" fmla="*/ 366834 w 516136"/>
                <a:gd name="connsiteY21" fmla="*/ 44023 h 341200"/>
                <a:gd name="connsiteX22" fmla="*/ 466845 w 516136"/>
                <a:gd name="connsiteY22" fmla="*/ 225416 h 341200"/>
                <a:gd name="connsiteX23" fmla="*/ 428306 w 516136"/>
                <a:gd name="connsiteY23" fmla="*/ 285628 h 341200"/>
                <a:gd name="connsiteX24" fmla="*/ 344186 w 516136"/>
                <a:gd name="connsiteY24" fmla="*/ 193511 h 34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6136" h="34120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grpFill/>
            <a:ln w="9511" cap="flat">
              <a:noFill/>
              <a:prstDash val="solid"/>
              <a:miter/>
            </a:ln>
          </p:spPr>
          <p:txBody>
            <a:bodyPr rtlCol="0" anchor="ctr"/>
            <a:lstStyle/>
            <a:p>
              <a:endParaRPr lang="en-US"/>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8_Custom Layout">
  <p:cSld name="8_Custom Layout">
    <p:bg>
      <p:bgPr>
        <a:solidFill>
          <a:srgbClr val="FFEBEB"/>
        </a:solidFill>
        <a:effectLst/>
      </p:bgPr>
    </p:bg>
    <p:spTree>
      <p:nvGrpSpPr>
        <p:cNvPr id="1" name="Shape 65"/>
        <p:cNvGrpSpPr/>
        <p:nvPr/>
      </p:nvGrpSpPr>
      <p:grpSpPr>
        <a:xfrm>
          <a:off x="0" y="0"/>
          <a:ext cx="0" cy="0"/>
          <a:chOff x="0" y="0"/>
          <a:chExt cx="0" cy="0"/>
        </a:xfrm>
      </p:grpSpPr>
      <p:pic>
        <p:nvPicPr>
          <p:cNvPr id="66" name="Google Shape;66;p182"/>
          <p:cNvPicPr preferRelativeResize="0"/>
          <p:nvPr/>
        </p:nvPicPr>
        <p:blipFill rotWithShape="1">
          <a:blip r:embed="rId2">
            <a:alphaModFix amt="20000"/>
          </a:blip>
          <a:srcRect/>
          <a:stretch/>
        </p:blipFill>
        <p:spPr>
          <a:xfrm>
            <a:off x="0" y="3572"/>
            <a:ext cx="24371298" cy="13708856"/>
          </a:xfrm>
          <a:prstGeom prst="rect">
            <a:avLst/>
          </a:prstGeom>
          <a:noFill/>
          <a:ln>
            <a:noFill/>
          </a:ln>
        </p:spPr>
      </p:pic>
      <p:sp>
        <p:nvSpPr>
          <p:cNvPr id="76" name="Google Shape;76;p182"/>
          <p:cNvSpPr txBox="1"/>
          <p:nvPr/>
        </p:nvSpPr>
        <p:spPr>
          <a:xfrm>
            <a:off x="2811464" y="12730923"/>
            <a:ext cx="4914396" cy="206594"/>
          </a:xfrm>
          <a:prstGeom prst="rect">
            <a:avLst/>
          </a:prstGeom>
          <a:noFill/>
          <a:ln>
            <a:noFill/>
          </a:ln>
        </p:spPr>
        <p:txBody>
          <a:bodyPr spcFirstLastPara="1" wrap="square" lIns="0" tIns="0" rIns="0" bIns="0" anchor="b" anchorCtr="0">
            <a:noAutofit/>
          </a:bodyPr>
          <a:lstStyle/>
          <a:p>
            <a:pPr marL="0" marR="0" lvl="0" indent="0" algn="l" rtl="0">
              <a:lnSpc>
                <a:spcPct val="125000"/>
              </a:lnSpc>
              <a:spcBef>
                <a:spcPts val="0"/>
              </a:spcBef>
              <a:spcAft>
                <a:spcPts val="0"/>
              </a:spcAft>
              <a:buClr>
                <a:srgbClr val="1C2B33"/>
              </a:buClr>
              <a:buSzPts val="300"/>
              <a:buFont typeface="Arial"/>
              <a:buNone/>
            </a:pPr>
            <a:r>
              <a:rPr lang="fr-FR" sz="1200" b="1" i="0" u="none" strike="noStrike" cap="none" dirty="0">
                <a:solidFill>
                  <a:srgbClr val="DC373C"/>
                </a:solidFill>
                <a:latin typeface="Montserrat SemiBold"/>
                <a:ea typeface="Montserrat SemiBold"/>
                <a:cs typeface="Montserrat SemiBold"/>
                <a:sym typeface="Montserrat SemiBold"/>
              </a:rPr>
              <a:t>MON UNIVERS DIGITAL : OPPORTUNITÉS NUMÉRIQUES</a:t>
            </a:r>
          </a:p>
        </p:txBody>
      </p:sp>
      <p:sp>
        <p:nvSpPr>
          <p:cNvPr id="77" name="Google Shape;77;p182"/>
          <p:cNvSpPr txBox="1"/>
          <p:nvPr/>
        </p:nvSpPr>
        <p:spPr>
          <a:xfrm>
            <a:off x="22525038" y="12730923"/>
            <a:ext cx="925512" cy="206594"/>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300"/>
              <a:buFont typeface="Arial"/>
              <a:buNone/>
            </a:pPr>
            <a:fld id="{00000000-1234-1234-1234-123412341234}" type="slidenum">
              <a:rPr lang="en-SG" sz="1200" b="1" i="0" u="none" strike="noStrike" cap="none">
                <a:solidFill>
                  <a:srgbClr val="DC373C"/>
                </a:solidFill>
                <a:latin typeface="Montserrat SemiBold"/>
                <a:ea typeface="Montserrat SemiBold"/>
                <a:cs typeface="Montserrat SemiBold"/>
                <a:sym typeface="Montserrat SemiBold"/>
              </a:rPr>
              <a:t>‹#›</a:t>
            </a:fld>
            <a:endParaRPr sz="1200" b="1" i="0" u="none" strike="noStrike" cap="none">
              <a:solidFill>
                <a:srgbClr val="DC373C"/>
              </a:solidFill>
              <a:latin typeface="Montserrat SemiBold"/>
              <a:ea typeface="Montserrat SemiBold"/>
              <a:cs typeface="Montserrat SemiBold"/>
              <a:sym typeface="Montserrat SemiBold"/>
            </a:endParaRPr>
          </a:p>
        </p:txBody>
      </p:sp>
      <p:grpSp>
        <p:nvGrpSpPr>
          <p:cNvPr id="14" name="Graphic 3">
            <a:extLst>
              <a:ext uri="{FF2B5EF4-FFF2-40B4-BE49-F238E27FC236}">
                <a16:creationId xmlns:a16="http://schemas.microsoft.com/office/drawing/2014/main" id="{20A44A99-7566-C040-A7C2-E3060D34D3E2}"/>
              </a:ext>
            </a:extLst>
          </p:cNvPr>
          <p:cNvGrpSpPr/>
          <p:nvPr userDrawn="1"/>
        </p:nvGrpSpPr>
        <p:grpSpPr>
          <a:xfrm>
            <a:off x="933449" y="12701565"/>
            <a:ext cx="1030491" cy="206594"/>
            <a:chOff x="3610015" y="6016276"/>
            <a:chExt cx="1701900" cy="341200"/>
          </a:xfrm>
          <a:solidFill>
            <a:schemeClr val="bg2"/>
          </a:solidFill>
        </p:grpSpPr>
        <p:grpSp>
          <p:nvGrpSpPr>
            <p:cNvPr id="15" name="Graphic 3">
              <a:extLst>
                <a:ext uri="{FF2B5EF4-FFF2-40B4-BE49-F238E27FC236}">
                  <a16:creationId xmlns:a16="http://schemas.microsoft.com/office/drawing/2014/main" id="{9D5E80E5-EAD1-F548-9D77-54B17BC3AD6E}"/>
                </a:ext>
              </a:extLst>
            </p:cNvPr>
            <p:cNvGrpSpPr/>
            <p:nvPr/>
          </p:nvGrpSpPr>
          <p:grpSpPr>
            <a:xfrm>
              <a:off x="4234632" y="6027258"/>
              <a:ext cx="1077283" cy="330123"/>
              <a:chOff x="4234632" y="6027258"/>
              <a:chExt cx="1077283" cy="330123"/>
            </a:xfrm>
            <a:grpFill/>
          </p:grpSpPr>
          <p:sp>
            <p:nvSpPr>
              <p:cNvPr id="17" name="Freeform 16">
                <a:extLst>
                  <a:ext uri="{FF2B5EF4-FFF2-40B4-BE49-F238E27FC236}">
                    <a16:creationId xmlns:a16="http://schemas.microsoft.com/office/drawing/2014/main" id="{CECD62E8-92CB-1C48-9F56-6B30BC5E83ED}"/>
                  </a:ext>
                </a:extLst>
              </p:cNvPr>
              <p:cNvSpPr/>
              <p:nvPr/>
            </p:nvSpPr>
            <p:spPr>
              <a:xfrm>
                <a:off x="4234632" y="6027258"/>
                <a:ext cx="346945" cy="324348"/>
              </a:xfrm>
              <a:custGeom>
                <a:avLst/>
                <a:gdLst>
                  <a:gd name="connsiteX0" fmla="*/ 0 w 346945"/>
                  <a:gd name="connsiteY0" fmla="*/ 0 h 324348"/>
                  <a:gd name="connsiteX1" fmla="*/ 64517 w 346945"/>
                  <a:gd name="connsiteY1" fmla="*/ 0 h 324348"/>
                  <a:gd name="connsiteX2" fmla="*/ 174234 w 346945"/>
                  <a:gd name="connsiteY2" fmla="*/ 197393 h 324348"/>
                  <a:gd name="connsiteX3" fmla="*/ 283856 w 346945"/>
                  <a:gd name="connsiteY3" fmla="*/ 0 h 324348"/>
                  <a:gd name="connsiteX4" fmla="*/ 346946 w 346945"/>
                  <a:gd name="connsiteY4" fmla="*/ 0 h 324348"/>
                  <a:gd name="connsiteX5" fmla="*/ 346946 w 346945"/>
                  <a:gd name="connsiteY5" fmla="*/ 324349 h 324348"/>
                  <a:gd name="connsiteX6" fmla="*/ 294324 w 346945"/>
                  <a:gd name="connsiteY6" fmla="*/ 324349 h 324348"/>
                  <a:gd name="connsiteX7" fmla="*/ 294324 w 346945"/>
                  <a:gd name="connsiteY7" fmla="*/ 75738 h 324348"/>
                  <a:gd name="connsiteX8" fmla="*/ 198214 w 346945"/>
                  <a:gd name="connsiteY8" fmla="*/ 247853 h 324348"/>
                  <a:gd name="connsiteX9" fmla="*/ 148827 w 346945"/>
                  <a:gd name="connsiteY9" fmla="*/ 247853 h 324348"/>
                  <a:gd name="connsiteX10" fmla="*/ 52622 w 346945"/>
                  <a:gd name="connsiteY10" fmla="*/ 75738 h 324348"/>
                  <a:gd name="connsiteX11" fmla="*/ 52622 w 346945"/>
                  <a:gd name="connsiteY11" fmla="*/ 324349 h 324348"/>
                  <a:gd name="connsiteX12" fmla="*/ 0 w 346945"/>
                  <a:gd name="connsiteY12" fmla="*/ 324349 h 324348"/>
                  <a:gd name="connsiteX13" fmla="*/ 0 w 346945"/>
                  <a:gd name="connsiteY13" fmla="*/ 0 h 324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6945" h="324348">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grpFill/>
              <a:ln w="9511"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06C387A3-15BF-A146-B806-03CE165F18C2}"/>
                  </a:ext>
                </a:extLst>
              </p:cNvPr>
              <p:cNvSpPr/>
              <p:nvPr/>
            </p:nvSpPr>
            <p:spPr>
              <a:xfrm>
                <a:off x="4628396" y="6104227"/>
                <a:ext cx="230853" cy="253154"/>
              </a:xfrm>
              <a:custGeom>
                <a:avLst/>
                <a:gdLst>
                  <a:gd name="connsiteX0" fmla="*/ 122944 w 230853"/>
                  <a:gd name="connsiteY0" fmla="*/ 253155 h 253154"/>
                  <a:gd name="connsiteX1" fmla="*/ 58712 w 230853"/>
                  <a:gd name="connsiteY1" fmla="*/ 237061 h 253154"/>
                  <a:gd name="connsiteX2" fmla="*/ 15511 w 230853"/>
                  <a:gd name="connsiteY2" fmla="*/ 192470 h 253154"/>
                  <a:gd name="connsiteX3" fmla="*/ 0 w 230853"/>
                  <a:gd name="connsiteY3" fmla="*/ 127145 h 253154"/>
                  <a:gd name="connsiteX4" fmla="*/ 15130 w 230853"/>
                  <a:gd name="connsiteY4" fmla="*/ 61159 h 253154"/>
                  <a:gd name="connsiteX5" fmla="*/ 57190 w 230853"/>
                  <a:gd name="connsiteY5" fmla="*/ 16189 h 253154"/>
                  <a:gd name="connsiteX6" fmla="*/ 119043 w 230853"/>
                  <a:gd name="connsiteY6" fmla="*/ 0 h 253154"/>
                  <a:gd name="connsiteX7" fmla="*/ 178802 w 230853"/>
                  <a:gd name="connsiteY7" fmla="*/ 16378 h 253154"/>
                  <a:gd name="connsiteX8" fmla="*/ 217341 w 230853"/>
                  <a:gd name="connsiteY8" fmla="*/ 62105 h 253154"/>
                  <a:gd name="connsiteX9" fmla="*/ 230853 w 230853"/>
                  <a:gd name="connsiteY9" fmla="*/ 131122 h 253154"/>
                  <a:gd name="connsiteX10" fmla="*/ 230853 w 230853"/>
                  <a:gd name="connsiteY10" fmla="*/ 145512 h 253154"/>
                  <a:gd name="connsiteX11" fmla="*/ 52242 w 230853"/>
                  <a:gd name="connsiteY11" fmla="*/ 145512 h 253154"/>
                  <a:gd name="connsiteX12" fmla="*/ 76317 w 230853"/>
                  <a:gd name="connsiteY12" fmla="*/ 192186 h 253154"/>
                  <a:gd name="connsiteX13" fmla="*/ 124847 w 230853"/>
                  <a:gd name="connsiteY13" fmla="*/ 209227 h 253154"/>
                  <a:gd name="connsiteX14" fmla="*/ 165385 w 230853"/>
                  <a:gd name="connsiteY14" fmla="*/ 202316 h 253154"/>
                  <a:gd name="connsiteX15" fmla="*/ 197262 w 230853"/>
                  <a:gd name="connsiteY15" fmla="*/ 181204 h 253154"/>
                  <a:gd name="connsiteX16" fmla="*/ 225239 w 230853"/>
                  <a:gd name="connsiteY16" fmla="*/ 215286 h 253154"/>
                  <a:gd name="connsiteX17" fmla="*/ 122944 w 230853"/>
                  <a:gd name="connsiteY17" fmla="*/ 253155 h 253154"/>
                  <a:gd name="connsiteX18" fmla="*/ 161388 w 230853"/>
                  <a:gd name="connsiteY18" fmla="*/ 60685 h 253154"/>
                  <a:gd name="connsiteX19" fmla="*/ 118091 w 230853"/>
                  <a:gd name="connsiteY19" fmla="*/ 43928 h 253154"/>
                  <a:gd name="connsiteX20" fmla="*/ 74414 w 230853"/>
                  <a:gd name="connsiteY20" fmla="*/ 61064 h 253154"/>
                  <a:gd name="connsiteX21" fmla="*/ 52147 w 230853"/>
                  <a:gd name="connsiteY21" fmla="*/ 107170 h 253154"/>
                  <a:gd name="connsiteX22" fmla="*/ 180229 w 230853"/>
                  <a:gd name="connsiteY22" fmla="*/ 107170 h 253154"/>
                  <a:gd name="connsiteX23" fmla="*/ 161388 w 230853"/>
                  <a:gd name="connsiteY23" fmla="*/ 60685 h 253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0853" h="253154">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grpFill/>
              <a:ln w="9511"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AA6AC07-8C93-6441-9568-A028445F3137}"/>
                  </a:ext>
                </a:extLst>
              </p:cNvPr>
              <p:cNvSpPr/>
              <p:nvPr/>
            </p:nvSpPr>
            <p:spPr>
              <a:xfrm>
                <a:off x="4874474" y="6038997"/>
                <a:ext cx="172711" cy="317911"/>
              </a:xfrm>
              <a:custGeom>
                <a:avLst/>
                <a:gdLst>
                  <a:gd name="connsiteX0" fmla="*/ 48435 w 172711"/>
                  <a:gd name="connsiteY0" fmla="*/ 113797 h 317911"/>
                  <a:gd name="connsiteX1" fmla="*/ 0 w 172711"/>
                  <a:gd name="connsiteY1" fmla="*/ 113797 h 317911"/>
                  <a:gd name="connsiteX2" fmla="*/ 0 w 172711"/>
                  <a:gd name="connsiteY2" fmla="*/ 70910 h 317911"/>
                  <a:gd name="connsiteX3" fmla="*/ 48435 w 172711"/>
                  <a:gd name="connsiteY3" fmla="*/ 70910 h 317911"/>
                  <a:gd name="connsiteX4" fmla="*/ 48435 w 172711"/>
                  <a:gd name="connsiteY4" fmla="*/ 0 h 317911"/>
                  <a:gd name="connsiteX5" fmla="*/ 99155 w 172711"/>
                  <a:gd name="connsiteY5" fmla="*/ 0 h 317911"/>
                  <a:gd name="connsiteX6" fmla="*/ 99155 w 172711"/>
                  <a:gd name="connsiteY6" fmla="*/ 70910 h 317911"/>
                  <a:gd name="connsiteX7" fmla="*/ 172712 w 172711"/>
                  <a:gd name="connsiteY7" fmla="*/ 70910 h 317911"/>
                  <a:gd name="connsiteX8" fmla="*/ 172712 w 172711"/>
                  <a:gd name="connsiteY8" fmla="*/ 113797 h 317911"/>
                  <a:gd name="connsiteX9" fmla="*/ 99155 w 172711"/>
                  <a:gd name="connsiteY9" fmla="*/ 113797 h 317911"/>
                  <a:gd name="connsiteX10" fmla="*/ 99155 w 172711"/>
                  <a:gd name="connsiteY10" fmla="*/ 222481 h 317911"/>
                  <a:gd name="connsiteX11" fmla="*/ 108480 w 172711"/>
                  <a:gd name="connsiteY11" fmla="*/ 261202 h 317911"/>
                  <a:gd name="connsiteX12" fmla="*/ 140358 w 172711"/>
                  <a:gd name="connsiteY12" fmla="*/ 272752 h 317911"/>
                  <a:gd name="connsiteX13" fmla="*/ 157391 w 172711"/>
                  <a:gd name="connsiteY13" fmla="*/ 271900 h 317911"/>
                  <a:gd name="connsiteX14" fmla="*/ 172712 w 172711"/>
                  <a:gd name="connsiteY14" fmla="*/ 269723 h 317911"/>
                  <a:gd name="connsiteX15" fmla="*/ 172712 w 172711"/>
                  <a:gd name="connsiteY15" fmla="*/ 312136 h 317911"/>
                  <a:gd name="connsiteX16" fmla="*/ 153300 w 172711"/>
                  <a:gd name="connsiteY16" fmla="*/ 316302 h 317911"/>
                  <a:gd name="connsiteX17" fmla="*/ 130557 w 172711"/>
                  <a:gd name="connsiteY17" fmla="*/ 317911 h 317911"/>
                  <a:gd name="connsiteX18" fmla="*/ 48340 w 172711"/>
                  <a:gd name="connsiteY18" fmla="*/ 228445 h 317911"/>
                  <a:gd name="connsiteX19" fmla="*/ 48340 w 172711"/>
                  <a:gd name="connsiteY19" fmla="*/ 113797 h 31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2711" h="3179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grpFill/>
              <a:ln w="9511"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9DEB3FDC-1889-F746-A6F2-463439C0B57A}"/>
                  </a:ext>
                </a:extLst>
              </p:cNvPr>
              <p:cNvSpPr/>
              <p:nvPr/>
            </p:nvSpPr>
            <p:spPr>
              <a:xfrm>
                <a:off x="5071547" y="6104132"/>
                <a:ext cx="240368" cy="253249"/>
              </a:xfrm>
              <a:custGeom>
                <a:avLst/>
                <a:gdLst>
                  <a:gd name="connsiteX0" fmla="*/ 240274 w 240368"/>
                  <a:gd name="connsiteY0" fmla="*/ 247380 h 253249"/>
                  <a:gd name="connsiteX1" fmla="*/ 190411 w 240368"/>
                  <a:gd name="connsiteY1" fmla="*/ 247380 h 253249"/>
                  <a:gd name="connsiteX2" fmla="*/ 190411 w 240368"/>
                  <a:gd name="connsiteY2" fmla="*/ 213582 h 253249"/>
                  <a:gd name="connsiteX3" fmla="*/ 156630 w 240368"/>
                  <a:gd name="connsiteY3" fmla="*/ 242930 h 253249"/>
                  <a:gd name="connsiteX4" fmla="*/ 110098 w 240368"/>
                  <a:gd name="connsiteY4" fmla="*/ 253250 h 253249"/>
                  <a:gd name="connsiteX5" fmla="*/ 53193 w 240368"/>
                  <a:gd name="connsiteY5" fmla="*/ 236871 h 253249"/>
                  <a:gd name="connsiteX6" fmla="*/ 14178 w 240368"/>
                  <a:gd name="connsiteY6" fmla="*/ 191902 h 253249"/>
                  <a:gd name="connsiteX7" fmla="*/ 0 w 240368"/>
                  <a:gd name="connsiteY7" fmla="*/ 126483 h 253249"/>
                  <a:gd name="connsiteX8" fmla="*/ 14464 w 240368"/>
                  <a:gd name="connsiteY8" fmla="*/ 60875 h 253249"/>
                  <a:gd name="connsiteX9" fmla="*/ 54430 w 240368"/>
                  <a:gd name="connsiteY9" fmla="*/ 16189 h 253249"/>
                  <a:gd name="connsiteX10" fmla="*/ 112952 w 240368"/>
                  <a:gd name="connsiteY10" fmla="*/ 0 h 253249"/>
                  <a:gd name="connsiteX11" fmla="*/ 157677 w 240368"/>
                  <a:gd name="connsiteY11" fmla="*/ 9657 h 253249"/>
                  <a:gd name="connsiteX12" fmla="*/ 190506 w 240368"/>
                  <a:gd name="connsiteY12" fmla="*/ 36922 h 253249"/>
                  <a:gd name="connsiteX13" fmla="*/ 190506 w 240368"/>
                  <a:gd name="connsiteY13" fmla="*/ 5870 h 253249"/>
                  <a:gd name="connsiteX14" fmla="*/ 240369 w 240368"/>
                  <a:gd name="connsiteY14" fmla="*/ 5870 h 253249"/>
                  <a:gd name="connsiteX15" fmla="*/ 240369 w 240368"/>
                  <a:gd name="connsiteY15" fmla="*/ 247380 h 253249"/>
                  <a:gd name="connsiteX16" fmla="*/ 189459 w 240368"/>
                  <a:gd name="connsiteY16" fmla="*/ 90318 h 253249"/>
                  <a:gd name="connsiteX17" fmla="*/ 163767 w 240368"/>
                  <a:gd name="connsiteY17" fmla="*/ 57750 h 253249"/>
                  <a:gd name="connsiteX18" fmla="*/ 123134 w 240368"/>
                  <a:gd name="connsiteY18" fmla="*/ 45822 h 253249"/>
                  <a:gd name="connsiteX19" fmla="*/ 71178 w 240368"/>
                  <a:gd name="connsiteY19" fmla="*/ 67596 h 253249"/>
                  <a:gd name="connsiteX20" fmla="*/ 51861 w 240368"/>
                  <a:gd name="connsiteY20" fmla="*/ 126483 h 253249"/>
                  <a:gd name="connsiteX21" fmla="*/ 70512 w 240368"/>
                  <a:gd name="connsiteY21" fmla="*/ 185559 h 253249"/>
                  <a:gd name="connsiteX22" fmla="*/ 121041 w 240368"/>
                  <a:gd name="connsiteY22" fmla="*/ 207333 h 253249"/>
                  <a:gd name="connsiteX23" fmla="*/ 162910 w 240368"/>
                  <a:gd name="connsiteY23" fmla="*/ 195310 h 253249"/>
                  <a:gd name="connsiteX24" fmla="*/ 189459 w 240368"/>
                  <a:gd name="connsiteY24" fmla="*/ 162837 h 253249"/>
                  <a:gd name="connsiteX25" fmla="*/ 189459 w 240368"/>
                  <a:gd name="connsiteY25" fmla="*/ 90318 h 253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40368" h="253249">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grpFill/>
              <a:ln w="9511" cap="flat">
                <a:noFill/>
                <a:prstDash val="solid"/>
                <a:miter/>
              </a:ln>
            </p:spPr>
            <p:txBody>
              <a:bodyPr rtlCol="0" anchor="ctr"/>
              <a:lstStyle/>
              <a:p>
                <a:endParaRPr lang="en-US"/>
              </a:p>
            </p:txBody>
          </p:sp>
        </p:grpSp>
        <p:sp>
          <p:nvSpPr>
            <p:cNvPr id="16" name="Freeform 15">
              <a:extLst>
                <a:ext uri="{FF2B5EF4-FFF2-40B4-BE49-F238E27FC236}">
                  <a16:creationId xmlns:a16="http://schemas.microsoft.com/office/drawing/2014/main" id="{E82EF7D4-1564-FE4F-9B62-D702FDB5D6E8}"/>
                </a:ext>
              </a:extLst>
            </p:cNvPr>
            <p:cNvSpPr/>
            <p:nvPr/>
          </p:nvSpPr>
          <p:spPr>
            <a:xfrm>
              <a:off x="3610015" y="6016276"/>
              <a:ext cx="516136" cy="341200"/>
            </a:xfrm>
            <a:custGeom>
              <a:avLst/>
              <a:gdLst>
                <a:gd name="connsiteX0" fmla="*/ 370355 w 516136"/>
                <a:gd name="connsiteY0" fmla="*/ 0 h 341200"/>
                <a:gd name="connsiteX1" fmla="*/ 265015 w 516136"/>
                <a:gd name="connsiteY1" fmla="*/ 71951 h 341200"/>
                <a:gd name="connsiteX2" fmla="*/ 148256 w 516136"/>
                <a:gd name="connsiteY2" fmla="*/ 0 h 341200"/>
                <a:gd name="connsiteX3" fmla="*/ 0 w 516136"/>
                <a:gd name="connsiteY3" fmla="*/ 223806 h 341200"/>
                <a:gd name="connsiteX4" fmla="*/ 93635 w 516136"/>
                <a:gd name="connsiteY4" fmla="*/ 341201 h 341200"/>
                <a:gd name="connsiteX5" fmla="*/ 220196 w 516136"/>
                <a:gd name="connsiteY5" fmla="*/ 227593 h 341200"/>
                <a:gd name="connsiteX6" fmla="*/ 258164 w 516136"/>
                <a:gd name="connsiteY6" fmla="*/ 160849 h 341200"/>
                <a:gd name="connsiteX7" fmla="*/ 275292 w 516136"/>
                <a:gd name="connsiteY7" fmla="*/ 188967 h 341200"/>
                <a:gd name="connsiteX8" fmla="*/ 300604 w 516136"/>
                <a:gd name="connsiteY8" fmla="*/ 231285 h 341200"/>
                <a:gd name="connsiteX9" fmla="*/ 427164 w 516136"/>
                <a:gd name="connsiteY9" fmla="*/ 341201 h 341200"/>
                <a:gd name="connsiteX10" fmla="*/ 516137 w 516136"/>
                <a:gd name="connsiteY10" fmla="*/ 221629 h 341200"/>
                <a:gd name="connsiteX11" fmla="*/ 370355 w 516136"/>
                <a:gd name="connsiteY11" fmla="*/ 0 h 341200"/>
                <a:gd name="connsiteX12" fmla="*/ 179087 w 516136"/>
                <a:gd name="connsiteY12" fmla="*/ 202126 h 341200"/>
                <a:gd name="connsiteX13" fmla="*/ 95824 w 516136"/>
                <a:gd name="connsiteY13" fmla="*/ 285628 h 341200"/>
                <a:gd name="connsiteX14" fmla="*/ 55858 w 516136"/>
                <a:gd name="connsiteY14" fmla="*/ 224658 h 341200"/>
                <a:gd name="connsiteX15" fmla="*/ 147590 w 516136"/>
                <a:gd name="connsiteY15" fmla="*/ 55668 h 341200"/>
                <a:gd name="connsiteX16" fmla="*/ 231805 w 516136"/>
                <a:gd name="connsiteY16" fmla="*/ 120424 h 341200"/>
                <a:gd name="connsiteX17" fmla="*/ 179087 w 516136"/>
                <a:gd name="connsiteY17" fmla="*/ 202126 h 341200"/>
                <a:gd name="connsiteX18" fmla="*/ 344186 w 516136"/>
                <a:gd name="connsiteY18" fmla="*/ 193511 h 341200"/>
                <a:gd name="connsiteX19" fmla="*/ 313926 w 516136"/>
                <a:gd name="connsiteY19" fmla="*/ 143335 h 341200"/>
                <a:gd name="connsiteX20" fmla="*/ 290327 w 516136"/>
                <a:gd name="connsiteY20" fmla="*/ 106791 h 341200"/>
                <a:gd name="connsiteX21" fmla="*/ 366834 w 516136"/>
                <a:gd name="connsiteY21" fmla="*/ 44023 h 341200"/>
                <a:gd name="connsiteX22" fmla="*/ 466845 w 516136"/>
                <a:gd name="connsiteY22" fmla="*/ 225416 h 341200"/>
                <a:gd name="connsiteX23" fmla="*/ 428306 w 516136"/>
                <a:gd name="connsiteY23" fmla="*/ 285628 h 341200"/>
                <a:gd name="connsiteX24" fmla="*/ 344186 w 516136"/>
                <a:gd name="connsiteY24" fmla="*/ 193511 h 34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6136" h="34120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grpFill/>
            <a:ln w="9511" cap="flat">
              <a:noFill/>
              <a:prstDash val="solid"/>
              <a:miter/>
            </a:ln>
          </p:spPr>
          <p:txBody>
            <a:bodyPr rtlCol="0" anchor="ctr"/>
            <a:lstStyle/>
            <a:p>
              <a:endParaRPr lang="en-US"/>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0_Custom Layout">
  <p:cSld name="10_Custom Layout">
    <p:bg>
      <p:bgPr>
        <a:solidFill>
          <a:srgbClr val="FFEBEB"/>
        </a:solidFill>
        <a:effectLst/>
      </p:bgPr>
    </p:bg>
    <p:spTree>
      <p:nvGrpSpPr>
        <p:cNvPr id="1" name="Shape 78"/>
        <p:cNvGrpSpPr/>
        <p:nvPr/>
      </p:nvGrpSpPr>
      <p:grpSpPr>
        <a:xfrm>
          <a:off x="0" y="0"/>
          <a:ext cx="0" cy="0"/>
          <a:chOff x="0" y="0"/>
          <a:chExt cx="0" cy="0"/>
        </a:xfrm>
      </p:grpSpPr>
      <p:sp>
        <p:nvSpPr>
          <p:cNvPr id="79" name="Google Shape;79;p183"/>
          <p:cNvSpPr txBox="1"/>
          <p:nvPr/>
        </p:nvSpPr>
        <p:spPr>
          <a:xfrm>
            <a:off x="22525038" y="12730923"/>
            <a:ext cx="925512" cy="206594"/>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300"/>
              <a:buFont typeface="Arial"/>
              <a:buNone/>
            </a:pPr>
            <a:fld id="{00000000-1234-1234-1234-123412341234}" type="slidenum">
              <a:rPr lang="en-SG" sz="1200" b="1" i="0" u="none" strike="noStrike" cap="none">
                <a:solidFill>
                  <a:srgbClr val="DC373C"/>
                </a:solidFill>
                <a:latin typeface="Montserrat SemiBold"/>
                <a:ea typeface="Montserrat SemiBold"/>
                <a:cs typeface="Montserrat SemiBold"/>
                <a:sym typeface="Montserrat SemiBold"/>
              </a:rPr>
              <a:t>‹#›</a:t>
            </a:fld>
            <a:endParaRPr sz="1200" b="1" i="0" u="none" strike="noStrike" cap="none">
              <a:solidFill>
                <a:srgbClr val="DC373C"/>
              </a:solidFill>
              <a:latin typeface="Montserrat SemiBold"/>
              <a:ea typeface="Montserrat SemiBold"/>
              <a:cs typeface="Montserrat SemiBold"/>
              <a:sym typeface="Montserrat SemiBold"/>
            </a:endParaRPr>
          </a:p>
        </p:txBody>
      </p:sp>
      <p:pic>
        <p:nvPicPr>
          <p:cNvPr id="80" name="Google Shape;80;p183"/>
          <p:cNvPicPr preferRelativeResize="0"/>
          <p:nvPr/>
        </p:nvPicPr>
        <p:blipFill rotWithShape="1">
          <a:blip r:embed="rId2">
            <a:alphaModFix amt="20000"/>
          </a:blip>
          <a:srcRect/>
          <a:stretch/>
        </p:blipFill>
        <p:spPr>
          <a:xfrm>
            <a:off x="0" y="0"/>
            <a:ext cx="24371298" cy="13722101"/>
          </a:xfrm>
          <a:prstGeom prst="rect">
            <a:avLst/>
          </a:prstGeom>
          <a:noFill/>
          <a:ln>
            <a:noFill/>
          </a:ln>
        </p:spPr>
      </p:pic>
      <p:sp>
        <p:nvSpPr>
          <p:cNvPr id="90" name="Google Shape;90;p183"/>
          <p:cNvSpPr txBox="1"/>
          <p:nvPr/>
        </p:nvSpPr>
        <p:spPr>
          <a:xfrm>
            <a:off x="2811464" y="12730923"/>
            <a:ext cx="4914396" cy="206594"/>
          </a:xfrm>
          <a:prstGeom prst="rect">
            <a:avLst/>
          </a:prstGeom>
          <a:noFill/>
          <a:ln>
            <a:noFill/>
          </a:ln>
        </p:spPr>
        <p:txBody>
          <a:bodyPr spcFirstLastPara="1" wrap="square" lIns="0" tIns="0" rIns="0" bIns="0" anchor="b" anchorCtr="0">
            <a:noAutofit/>
          </a:bodyPr>
          <a:lstStyle/>
          <a:p>
            <a:pPr marL="0" marR="0" lvl="0" indent="0" algn="l" rtl="0">
              <a:lnSpc>
                <a:spcPct val="125000"/>
              </a:lnSpc>
              <a:spcBef>
                <a:spcPts val="0"/>
              </a:spcBef>
              <a:spcAft>
                <a:spcPts val="0"/>
              </a:spcAft>
              <a:buClr>
                <a:srgbClr val="1C2B33"/>
              </a:buClr>
              <a:buSzPts val="300"/>
              <a:buFont typeface="Arial"/>
              <a:buNone/>
            </a:pPr>
            <a:r>
              <a:rPr lang="fr-FR" sz="1200" b="1" i="0" u="none" strike="noStrike" cap="none" dirty="0">
                <a:solidFill>
                  <a:srgbClr val="DC373C"/>
                </a:solidFill>
                <a:latin typeface="Montserrat SemiBold"/>
                <a:ea typeface="Montserrat SemiBold"/>
                <a:cs typeface="Montserrat SemiBold"/>
                <a:sym typeface="Montserrat SemiBold"/>
              </a:rPr>
              <a:t>MON UNIVERS DIGITAL : OPPORTUNITÉS NUMÉRIQUES</a:t>
            </a:r>
          </a:p>
        </p:txBody>
      </p:sp>
      <p:grpSp>
        <p:nvGrpSpPr>
          <p:cNvPr id="14" name="Graphic 3">
            <a:extLst>
              <a:ext uri="{FF2B5EF4-FFF2-40B4-BE49-F238E27FC236}">
                <a16:creationId xmlns:a16="http://schemas.microsoft.com/office/drawing/2014/main" id="{EEB253F0-4A04-9843-99A9-1D44FCCE2A4E}"/>
              </a:ext>
            </a:extLst>
          </p:cNvPr>
          <p:cNvGrpSpPr/>
          <p:nvPr userDrawn="1"/>
        </p:nvGrpSpPr>
        <p:grpSpPr>
          <a:xfrm>
            <a:off x="933449" y="12701565"/>
            <a:ext cx="1030491" cy="206594"/>
            <a:chOff x="3610015" y="6016276"/>
            <a:chExt cx="1701900" cy="341200"/>
          </a:xfrm>
          <a:solidFill>
            <a:schemeClr val="bg2"/>
          </a:solidFill>
        </p:grpSpPr>
        <p:grpSp>
          <p:nvGrpSpPr>
            <p:cNvPr id="15" name="Graphic 3">
              <a:extLst>
                <a:ext uri="{FF2B5EF4-FFF2-40B4-BE49-F238E27FC236}">
                  <a16:creationId xmlns:a16="http://schemas.microsoft.com/office/drawing/2014/main" id="{12FF294D-C7BA-3744-8C62-C8E25A7AB2E8}"/>
                </a:ext>
              </a:extLst>
            </p:cNvPr>
            <p:cNvGrpSpPr/>
            <p:nvPr/>
          </p:nvGrpSpPr>
          <p:grpSpPr>
            <a:xfrm>
              <a:off x="4234632" y="6027258"/>
              <a:ext cx="1077283" cy="330123"/>
              <a:chOff x="4234632" y="6027258"/>
              <a:chExt cx="1077283" cy="330123"/>
            </a:xfrm>
            <a:grpFill/>
          </p:grpSpPr>
          <p:sp>
            <p:nvSpPr>
              <p:cNvPr id="17" name="Freeform 16">
                <a:extLst>
                  <a:ext uri="{FF2B5EF4-FFF2-40B4-BE49-F238E27FC236}">
                    <a16:creationId xmlns:a16="http://schemas.microsoft.com/office/drawing/2014/main" id="{367229A0-4E5F-FD41-8EB0-FA9C23083D89}"/>
                  </a:ext>
                </a:extLst>
              </p:cNvPr>
              <p:cNvSpPr/>
              <p:nvPr/>
            </p:nvSpPr>
            <p:spPr>
              <a:xfrm>
                <a:off x="4234632" y="6027258"/>
                <a:ext cx="346945" cy="324348"/>
              </a:xfrm>
              <a:custGeom>
                <a:avLst/>
                <a:gdLst>
                  <a:gd name="connsiteX0" fmla="*/ 0 w 346945"/>
                  <a:gd name="connsiteY0" fmla="*/ 0 h 324348"/>
                  <a:gd name="connsiteX1" fmla="*/ 64517 w 346945"/>
                  <a:gd name="connsiteY1" fmla="*/ 0 h 324348"/>
                  <a:gd name="connsiteX2" fmla="*/ 174234 w 346945"/>
                  <a:gd name="connsiteY2" fmla="*/ 197393 h 324348"/>
                  <a:gd name="connsiteX3" fmla="*/ 283856 w 346945"/>
                  <a:gd name="connsiteY3" fmla="*/ 0 h 324348"/>
                  <a:gd name="connsiteX4" fmla="*/ 346946 w 346945"/>
                  <a:gd name="connsiteY4" fmla="*/ 0 h 324348"/>
                  <a:gd name="connsiteX5" fmla="*/ 346946 w 346945"/>
                  <a:gd name="connsiteY5" fmla="*/ 324349 h 324348"/>
                  <a:gd name="connsiteX6" fmla="*/ 294324 w 346945"/>
                  <a:gd name="connsiteY6" fmla="*/ 324349 h 324348"/>
                  <a:gd name="connsiteX7" fmla="*/ 294324 w 346945"/>
                  <a:gd name="connsiteY7" fmla="*/ 75738 h 324348"/>
                  <a:gd name="connsiteX8" fmla="*/ 198214 w 346945"/>
                  <a:gd name="connsiteY8" fmla="*/ 247853 h 324348"/>
                  <a:gd name="connsiteX9" fmla="*/ 148827 w 346945"/>
                  <a:gd name="connsiteY9" fmla="*/ 247853 h 324348"/>
                  <a:gd name="connsiteX10" fmla="*/ 52622 w 346945"/>
                  <a:gd name="connsiteY10" fmla="*/ 75738 h 324348"/>
                  <a:gd name="connsiteX11" fmla="*/ 52622 w 346945"/>
                  <a:gd name="connsiteY11" fmla="*/ 324349 h 324348"/>
                  <a:gd name="connsiteX12" fmla="*/ 0 w 346945"/>
                  <a:gd name="connsiteY12" fmla="*/ 324349 h 324348"/>
                  <a:gd name="connsiteX13" fmla="*/ 0 w 346945"/>
                  <a:gd name="connsiteY13" fmla="*/ 0 h 324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6945" h="324348">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grpFill/>
              <a:ln w="9511"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5D368837-0B87-334B-B135-BDACF39B20A9}"/>
                  </a:ext>
                </a:extLst>
              </p:cNvPr>
              <p:cNvSpPr/>
              <p:nvPr/>
            </p:nvSpPr>
            <p:spPr>
              <a:xfrm>
                <a:off x="4628396" y="6104227"/>
                <a:ext cx="230853" cy="253154"/>
              </a:xfrm>
              <a:custGeom>
                <a:avLst/>
                <a:gdLst>
                  <a:gd name="connsiteX0" fmla="*/ 122944 w 230853"/>
                  <a:gd name="connsiteY0" fmla="*/ 253155 h 253154"/>
                  <a:gd name="connsiteX1" fmla="*/ 58712 w 230853"/>
                  <a:gd name="connsiteY1" fmla="*/ 237061 h 253154"/>
                  <a:gd name="connsiteX2" fmla="*/ 15511 w 230853"/>
                  <a:gd name="connsiteY2" fmla="*/ 192470 h 253154"/>
                  <a:gd name="connsiteX3" fmla="*/ 0 w 230853"/>
                  <a:gd name="connsiteY3" fmla="*/ 127145 h 253154"/>
                  <a:gd name="connsiteX4" fmla="*/ 15130 w 230853"/>
                  <a:gd name="connsiteY4" fmla="*/ 61159 h 253154"/>
                  <a:gd name="connsiteX5" fmla="*/ 57190 w 230853"/>
                  <a:gd name="connsiteY5" fmla="*/ 16189 h 253154"/>
                  <a:gd name="connsiteX6" fmla="*/ 119043 w 230853"/>
                  <a:gd name="connsiteY6" fmla="*/ 0 h 253154"/>
                  <a:gd name="connsiteX7" fmla="*/ 178802 w 230853"/>
                  <a:gd name="connsiteY7" fmla="*/ 16378 h 253154"/>
                  <a:gd name="connsiteX8" fmla="*/ 217341 w 230853"/>
                  <a:gd name="connsiteY8" fmla="*/ 62105 h 253154"/>
                  <a:gd name="connsiteX9" fmla="*/ 230853 w 230853"/>
                  <a:gd name="connsiteY9" fmla="*/ 131122 h 253154"/>
                  <a:gd name="connsiteX10" fmla="*/ 230853 w 230853"/>
                  <a:gd name="connsiteY10" fmla="*/ 145512 h 253154"/>
                  <a:gd name="connsiteX11" fmla="*/ 52242 w 230853"/>
                  <a:gd name="connsiteY11" fmla="*/ 145512 h 253154"/>
                  <a:gd name="connsiteX12" fmla="*/ 76317 w 230853"/>
                  <a:gd name="connsiteY12" fmla="*/ 192186 h 253154"/>
                  <a:gd name="connsiteX13" fmla="*/ 124847 w 230853"/>
                  <a:gd name="connsiteY13" fmla="*/ 209227 h 253154"/>
                  <a:gd name="connsiteX14" fmla="*/ 165385 w 230853"/>
                  <a:gd name="connsiteY14" fmla="*/ 202316 h 253154"/>
                  <a:gd name="connsiteX15" fmla="*/ 197262 w 230853"/>
                  <a:gd name="connsiteY15" fmla="*/ 181204 h 253154"/>
                  <a:gd name="connsiteX16" fmla="*/ 225239 w 230853"/>
                  <a:gd name="connsiteY16" fmla="*/ 215286 h 253154"/>
                  <a:gd name="connsiteX17" fmla="*/ 122944 w 230853"/>
                  <a:gd name="connsiteY17" fmla="*/ 253155 h 253154"/>
                  <a:gd name="connsiteX18" fmla="*/ 161388 w 230853"/>
                  <a:gd name="connsiteY18" fmla="*/ 60685 h 253154"/>
                  <a:gd name="connsiteX19" fmla="*/ 118091 w 230853"/>
                  <a:gd name="connsiteY19" fmla="*/ 43928 h 253154"/>
                  <a:gd name="connsiteX20" fmla="*/ 74414 w 230853"/>
                  <a:gd name="connsiteY20" fmla="*/ 61064 h 253154"/>
                  <a:gd name="connsiteX21" fmla="*/ 52147 w 230853"/>
                  <a:gd name="connsiteY21" fmla="*/ 107170 h 253154"/>
                  <a:gd name="connsiteX22" fmla="*/ 180229 w 230853"/>
                  <a:gd name="connsiteY22" fmla="*/ 107170 h 253154"/>
                  <a:gd name="connsiteX23" fmla="*/ 161388 w 230853"/>
                  <a:gd name="connsiteY23" fmla="*/ 60685 h 253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0853" h="253154">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grpFill/>
              <a:ln w="9511"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7E8C1BC0-2BE3-6B44-BA2D-B8607D96929E}"/>
                  </a:ext>
                </a:extLst>
              </p:cNvPr>
              <p:cNvSpPr/>
              <p:nvPr/>
            </p:nvSpPr>
            <p:spPr>
              <a:xfrm>
                <a:off x="4874474" y="6038997"/>
                <a:ext cx="172711" cy="317911"/>
              </a:xfrm>
              <a:custGeom>
                <a:avLst/>
                <a:gdLst>
                  <a:gd name="connsiteX0" fmla="*/ 48435 w 172711"/>
                  <a:gd name="connsiteY0" fmla="*/ 113797 h 317911"/>
                  <a:gd name="connsiteX1" fmla="*/ 0 w 172711"/>
                  <a:gd name="connsiteY1" fmla="*/ 113797 h 317911"/>
                  <a:gd name="connsiteX2" fmla="*/ 0 w 172711"/>
                  <a:gd name="connsiteY2" fmla="*/ 70910 h 317911"/>
                  <a:gd name="connsiteX3" fmla="*/ 48435 w 172711"/>
                  <a:gd name="connsiteY3" fmla="*/ 70910 h 317911"/>
                  <a:gd name="connsiteX4" fmla="*/ 48435 w 172711"/>
                  <a:gd name="connsiteY4" fmla="*/ 0 h 317911"/>
                  <a:gd name="connsiteX5" fmla="*/ 99155 w 172711"/>
                  <a:gd name="connsiteY5" fmla="*/ 0 h 317911"/>
                  <a:gd name="connsiteX6" fmla="*/ 99155 w 172711"/>
                  <a:gd name="connsiteY6" fmla="*/ 70910 h 317911"/>
                  <a:gd name="connsiteX7" fmla="*/ 172712 w 172711"/>
                  <a:gd name="connsiteY7" fmla="*/ 70910 h 317911"/>
                  <a:gd name="connsiteX8" fmla="*/ 172712 w 172711"/>
                  <a:gd name="connsiteY8" fmla="*/ 113797 h 317911"/>
                  <a:gd name="connsiteX9" fmla="*/ 99155 w 172711"/>
                  <a:gd name="connsiteY9" fmla="*/ 113797 h 317911"/>
                  <a:gd name="connsiteX10" fmla="*/ 99155 w 172711"/>
                  <a:gd name="connsiteY10" fmla="*/ 222481 h 317911"/>
                  <a:gd name="connsiteX11" fmla="*/ 108480 w 172711"/>
                  <a:gd name="connsiteY11" fmla="*/ 261202 h 317911"/>
                  <a:gd name="connsiteX12" fmla="*/ 140358 w 172711"/>
                  <a:gd name="connsiteY12" fmla="*/ 272752 h 317911"/>
                  <a:gd name="connsiteX13" fmla="*/ 157391 w 172711"/>
                  <a:gd name="connsiteY13" fmla="*/ 271900 h 317911"/>
                  <a:gd name="connsiteX14" fmla="*/ 172712 w 172711"/>
                  <a:gd name="connsiteY14" fmla="*/ 269723 h 317911"/>
                  <a:gd name="connsiteX15" fmla="*/ 172712 w 172711"/>
                  <a:gd name="connsiteY15" fmla="*/ 312136 h 317911"/>
                  <a:gd name="connsiteX16" fmla="*/ 153300 w 172711"/>
                  <a:gd name="connsiteY16" fmla="*/ 316302 h 317911"/>
                  <a:gd name="connsiteX17" fmla="*/ 130557 w 172711"/>
                  <a:gd name="connsiteY17" fmla="*/ 317911 h 317911"/>
                  <a:gd name="connsiteX18" fmla="*/ 48340 w 172711"/>
                  <a:gd name="connsiteY18" fmla="*/ 228445 h 317911"/>
                  <a:gd name="connsiteX19" fmla="*/ 48340 w 172711"/>
                  <a:gd name="connsiteY19" fmla="*/ 113797 h 31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2711" h="3179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grpFill/>
              <a:ln w="9511"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BBBE9147-3D9E-874F-9392-26FFB16E18FA}"/>
                  </a:ext>
                </a:extLst>
              </p:cNvPr>
              <p:cNvSpPr/>
              <p:nvPr/>
            </p:nvSpPr>
            <p:spPr>
              <a:xfrm>
                <a:off x="5071547" y="6104132"/>
                <a:ext cx="240368" cy="253249"/>
              </a:xfrm>
              <a:custGeom>
                <a:avLst/>
                <a:gdLst>
                  <a:gd name="connsiteX0" fmla="*/ 240274 w 240368"/>
                  <a:gd name="connsiteY0" fmla="*/ 247380 h 253249"/>
                  <a:gd name="connsiteX1" fmla="*/ 190411 w 240368"/>
                  <a:gd name="connsiteY1" fmla="*/ 247380 h 253249"/>
                  <a:gd name="connsiteX2" fmla="*/ 190411 w 240368"/>
                  <a:gd name="connsiteY2" fmla="*/ 213582 h 253249"/>
                  <a:gd name="connsiteX3" fmla="*/ 156630 w 240368"/>
                  <a:gd name="connsiteY3" fmla="*/ 242930 h 253249"/>
                  <a:gd name="connsiteX4" fmla="*/ 110098 w 240368"/>
                  <a:gd name="connsiteY4" fmla="*/ 253250 h 253249"/>
                  <a:gd name="connsiteX5" fmla="*/ 53193 w 240368"/>
                  <a:gd name="connsiteY5" fmla="*/ 236871 h 253249"/>
                  <a:gd name="connsiteX6" fmla="*/ 14178 w 240368"/>
                  <a:gd name="connsiteY6" fmla="*/ 191902 h 253249"/>
                  <a:gd name="connsiteX7" fmla="*/ 0 w 240368"/>
                  <a:gd name="connsiteY7" fmla="*/ 126483 h 253249"/>
                  <a:gd name="connsiteX8" fmla="*/ 14464 w 240368"/>
                  <a:gd name="connsiteY8" fmla="*/ 60875 h 253249"/>
                  <a:gd name="connsiteX9" fmla="*/ 54430 w 240368"/>
                  <a:gd name="connsiteY9" fmla="*/ 16189 h 253249"/>
                  <a:gd name="connsiteX10" fmla="*/ 112952 w 240368"/>
                  <a:gd name="connsiteY10" fmla="*/ 0 h 253249"/>
                  <a:gd name="connsiteX11" fmla="*/ 157677 w 240368"/>
                  <a:gd name="connsiteY11" fmla="*/ 9657 h 253249"/>
                  <a:gd name="connsiteX12" fmla="*/ 190506 w 240368"/>
                  <a:gd name="connsiteY12" fmla="*/ 36922 h 253249"/>
                  <a:gd name="connsiteX13" fmla="*/ 190506 w 240368"/>
                  <a:gd name="connsiteY13" fmla="*/ 5870 h 253249"/>
                  <a:gd name="connsiteX14" fmla="*/ 240369 w 240368"/>
                  <a:gd name="connsiteY14" fmla="*/ 5870 h 253249"/>
                  <a:gd name="connsiteX15" fmla="*/ 240369 w 240368"/>
                  <a:gd name="connsiteY15" fmla="*/ 247380 h 253249"/>
                  <a:gd name="connsiteX16" fmla="*/ 189459 w 240368"/>
                  <a:gd name="connsiteY16" fmla="*/ 90318 h 253249"/>
                  <a:gd name="connsiteX17" fmla="*/ 163767 w 240368"/>
                  <a:gd name="connsiteY17" fmla="*/ 57750 h 253249"/>
                  <a:gd name="connsiteX18" fmla="*/ 123134 w 240368"/>
                  <a:gd name="connsiteY18" fmla="*/ 45822 h 253249"/>
                  <a:gd name="connsiteX19" fmla="*/ 71178 w 240368"/>
                  <a:gd name="connsiteY19" fmla="*/ 67596 h 253249"/>
                  <a:gd name="connsiteX20" fmla="*/ 51861 w 240368"/>
                  <a:gd name="connsiteY20" fmla="*/ 126483 h 253249"/>
                  <a:gd name="connsiteX21" fmla="*/ 70512 w 240368"/>
                  <a:gd name="connsiteY21" fmla="*/ 185559 h 253249"/>
                  <a:gd name="connsiteX22" fmla="*/ 121041 w 240368"/>
                  <a:gd name="connsiteY22" fmla="*/ 207333 h 253249"/>
                  <a:gd name="connsiteX23" fmla="*/ 162910 w 240368"/>
                  <a:gd name="connsiteY23" fmla="*/ 195310 h 253249"/>
                  <a:gd name="connsiteX24" fmla="*/ 189459 w 240368"/>
                  <a:gd name="connsiteY24" fmla="*/ 162837 h 253249"/>
                  <a:gd name="connsiteX25" fmla="*/ 189459 w 240368"/>
                  <a:gd name="connsiteY25" fmla="*/ 90318 h 253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40368" h="253249">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grpFill/>
              <a:ln w="9511" cap="flat">
                <a:noFill/>
                <a:prstDash val="solid"/>
                <a:miter/>
              </a:ln>
            </p:spPr>
            <p:txBody>
              <a:bodyPr rtlCol="0" anchor="ctr"/>
              <a:lstStyle/>
              <a:p>
                <a:endParaRPr lang="en-US"/>
              </a:p>
            </p:txBody>
          </p:sp>
        </p:grpSp>
        <p:sp>
          <p:nvSpPr>
            <p:cNvPr id="16" name="Freeform 15">
              <a:extLst>
                <a:ext uri="{FF2B5EF4-FFF2-40B4-BE49-F238E27FC236}">
                  <a16:creationId xmlns:a16="http://schemas.microsoft.com/office/drawing/2014/main" id="{8AD71658-68C6-1E40-8EB2-1A9D5289D985}"/>
                </a:ext>
              </a:extLst>
            </p:cNvPr>
            <p:cNvSpPr/>
            <p:nvPr/>
          </p:nvSpPr>
          <p:spPr>
            <a:xfrm>
              <a:off x="3610015" y="6016276"/>
              <a:ext cx="516136" cy="341200"/>
            </a:xfrm>
            <a:custGeom>
              <a:avLst/>
              <a:gdLst>
                <a:gd name="connsiteX0" fmla="*/ 370355 w 516136"/>
                <a:gd name="connsiteY0" fmla="*/ 0 h 341200"/>
                <a:gd name="connsiteX1" fmla="*/ 265015 w 516136"/>
                <a:gd name="connsiteY1" fmla="*/ 71951 h 341200"/>
                <a:gd name="connsiteX2" fmla="*/ 148256 w 516136"/>
                <a:gd name="connsiteY2" fmla="*/ 0 h 341200"/>
                <a:gd name="connsiteX3" fmla="*/ 0 w 516136"/>
                <a:gd name="connsiteY3" fmla="*/ 223806 h 341200"/>
                <a:gd name="connsiteX4" fmla="*/ 93635 w 516136"/>
                <a:gd name="connsiteY4" fmla="*/ 341201 h 341200"/>
                <a:gd name="connsiteX5" fmla="*/ 220196 w 516136"/>
                <a:gd name="connsiteY5" fmla="*/ 227593 h 341200"/>
                <a:gd name="connsiteX6" fmla="*/ 258164 w 516136"/>
                <a:gd name="connsiteY6" fmla="*/ 160849 h 341200"/>
                <a:gd name="connsiteX7" fmla="*/ 275292 w 516136"/>
                <a:gd name="connsiteY7" fmla="*/ 188967 h 341200"/>
                <a:gd name="connsiteX8" fmla="*/ 300604 w 516136"/>
                <a:gd name="connsiteY8" fmla="*/ 231285 h 341200"/>
                <a:gd name="connsiteX9" fmla="*/ 427164 w 516136"/>
                <a:gd name="connsiteY9" fmla="*/ 341201 h 341200"/>
                <a:gd name="connsiteX10" fmla="*/ 516137 w 516136"/>
                <a:gd name="connsiteY10" fmla="*/ 221629 h 341200"/>
                <a:gd name="connsiteX11" fmla="*/ 370355 w 516136"/>
                <a:gd name="connsiteY11" fmla="*/ 0 h 341200"/>
                <a:gd name="connsiteX12" fmla="*/ 179087 w 516136"/>
                <a:gd name="connsiteY12" fmla="*/ 202126 h 341200"/>
                <a:gd name="connsiteX13" fmla="*/ 95824 w 516136"/>
                <a:gd name="connsiteY13" fmla="*/ 285628 h 341200"/>
                <a:gd name="connsiteX14" fmla="*/ 55858 w 516136"/>
                <a:gd name="connsiteY14" fmla="*/ 224658 h 341200"/>
                <a:gd name="connsiteX15" fmla="*/ 147590 w 516136"/>
                <a:gd name="connsiteY15" fmla="*/ 55668 h 341200"/>
                <a:gd name="connsiteX16" fmla="*/ 231805 w 516136"/>
                <a:gd name="connsiteY16" fmla="*/ 120424 h 341200"/>
                <a:gd name="connsiteX17" fmla="*/ 179087 w 516136"/>
                <a:gd name="connsiteY17" fmla="*/ 202126 h 341200"/>
                <a:gd name="connsiteX18" fmla="*/ 344186 w 516136"/>
                <a:gd name="connsiteY18" fmla="*/ 193511 h 341200"/>
                <a:gd name="connsiteX19" fmla="*/ 313926 w 516136"/>
                <a:gd name="connsiteY19" fmla="*/ 143335 h 341200"/>
                <a:gd name="connsiteX20" fmla="*/ 290327 w 516136"/>
                <a:gd name="connsiteY20" fmla="*/ 106791 h 341200"/>
                <a:gd name="connsiteX21" fmla="*/ 366834 w 516136"/>
                <a:gd name="connsiteY21" fmla="*/ 44023 h 341200"/>
                <a:gd name="connsiteX22" fmla="*/ 466845 w 516136"/>
                <a:gd name="connsiteY22" fmla="*/ 225416 h 341200"/>
                <a:gd name="connsiteX23" fmla="*/ 428306 w 516136"/>
                <a:gd name="connsiteY23" fmla="*/ 285628 h 341200"/>
                <a:gd name="connsiteX24" fmla="*/ 344186 w 516136"/>
                <a:gd name="connsiteY24" fmla="*/ 193511 h 34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6136" h="34120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grpFill/>
            <a:ln w="9511" cap="flat">
              <a:noFill/>
              <a:prstDash val="solid"/>
              <a:miter/>
            </a:ln>
          </p:spPr>
          <p:txBody>
            <a:bodyPr rtlCol="0" anchor="ctr"/>
            <a:lstStyle/>
            <a:p>
              <a:endParaRPr lang="en-US"/>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91"/>
        <p:cNvGrpSpPr/>
        <p:nvPr/>
      </p:nvGrpSpPr>
      <p:grpSpPr>
        <a:xfrm>
          <a:off x="0" y="0"/>
          <a:ext cx="0" cy="0"/>
          <a:chOff x="0" y="0"/>
          <a:chExt cx="0" cy="0"/>
        </a:xfrm>
      </p:grpSpPr>
      <p:sp>
        <p:nvSpPr>
          <p:cNvPr id="92" name="Google Shape;92;p184"/>
          <p:cNvSpPr txBox="1"/>
          <p:nvPr/>
        </p:nvSpPr>
        <p:spPr>
          <a:xfrm>
            <a:off x="22525038" y="12730923"/>
            <a:ext cx="925512" cy="206594"/>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300"/>
              <a:buFont typeface="Arial"/>
              <a:buNone/>
            </a:pPr>
            <a:fld id="{00000000-1234-1234-1234-123412341234}" type="slidenum">
              <a:rPr lang="en-SG" sz="1200" b="1" i="0" u="none" strike="noStrike" cap="none">
                <a:solidFill>
                  <a:srgbClr val="DC373C"/>
                </a:solidFill>
                <a:latin typeface="Montserrat SemiBold"/>
                <a:ea typeface="Montserrat SemiBold"/>
                <a:cs typeface="Montserrat SemiBold"/>
                <a:sym typeface="Montserrat SemiBold"/>
              </a:rPr>
              <a:t>‹#›</a:t>
            </a:fld>
            <a:endParaRPr sz="1200" b="1" i="0" u="none" strike="noStrike" cap="none">
              <a:solidFill>
                <a:srgbClr val="DC373C"/>
              </a:solidFill>
              <a:latin typeface="Montserrat SemiBold"/>
              <a:ea typeface="Montserrat SemiBold"/>
              <a:cs typeface="Montserrat SemiBold"/>
              <a:sym typeface="Montserrat SemiBold"/>
            </a:endParaRPr>
          </a:p>
        </p:txBody>
      </p:sp>
      <p:sp>
        <p:nvSpPr>
          <p:cNvPr id="102" name="Google Shape;102;p184"/>
          <p:cNvSpPr txBox="1"/>
          <p:nvPr/>
        </p:nvSpPr>
        <p:spPr>
          <a:xfrm>
            <a:off x="2811464" y="12730923"/>
            <a:ext cx="4914396" cy="206594"/>
          </a:xfrm>
          <a:prstGeom prst="rect">
            <a:avLst/>
          </a:prstGeom>
          <a:noFill/>
          <a:ln>
            <a:noFill/>
          </a:ln>
        </p:spPr>
        <p:txBody>
          <a:bodyPr spcFirstLastPara="1" wrap="square" lIns="0" tIns="0" rIns="0" bIns="0" anchor="b" anchorCtr="0">
            <a:noAutofit/>
          </a:bodyPr>
          <a:lstStyle/>
          <a:p>
            <a:pPr marL="0" marR="0" lvl="0" indent="0" algn="l" rtl="0">
              <a:lnSpc>
                <a:spcPct val="125000"/>
              </a:lnSpc>
              <a:spcBef>
                <a:spcPts val="0"/>
              </a:spcBef>
              <a:spcAft>
                <a:spcPts val="0"/>
              </a:spcAft>
              <a:buClr>
                <a:srgbClr val="1C2B33"/>
              </a:buClr>
              <a:buSzPts val="300"/>
              <a:buFont typeface="Arial"/>
              <a:buNone/>
            </a:pPr>
            <a:r>
              <a:rPr lang="fr-FR" sz="1200" b="1" i="0" u="none" strike="noStrike" cap="none" dirty="0">
                <a:solidFill>
                  <a:srgbClr val="DC373C"/>
                </a:solidFill>
                <a:latin typeface="Montserrat SemiBold"/>
                <a:ea typeface="Montserrat SemiBold"/>
                <a:cs typeface="Montserrat SemiBold"/>
                <a:sym typeface="Montserrat SemiBold"/>
              </a:rPr>
              <a:t>MON UNIVERS DIGITAL : OPPORTUNITÉS NUMÉRIQUES</a:t>
            </a:r>
          </a:p>
        </p:txBody>
      </p:sp>
      <p:grpSp>
        <p:nvGrpSpPr>
          <p:cNvPr id="13" name="Graphic 3">
            <a:extLst>
              <a:ext uri="{FF2B5EF4-FFF2-40B4-BE49-F238E27FC236}">
                <a16:creationId xmlns:a16="http://schemas.microsoft.com/office/drawing/2014/main" id="{728C5F16-F744-8545-85B1-A85497F46B47}"/>
              </a:ext>
            </a:extLst>
          </p:cNvPr>
          <p:cNvGrpSpPr/>
          <p:nvPr userDrawn="1"/>
        </p:nvGrpSpPr>
        <p:grpSpPr>
          <a:xfrm>
            <a:off x="933449" y="12701565"/>
            <a:ext cx="1030491" cy="206594"/>
            <a:chOff x="3610015" y="6016276"/>
            <a:chExt cx="1701900" cy="341200"/>
          </a:xfrm>
          <a:solidFill>
            <a:schemeClr val="bg2"/>
          </a:solidFill>
        </p:grpSpPr>
        <p:grpSp>
          <p:nvGrpSpPr>
            <p:cNvPr id="14" name="Graphic 3">
              <a:extLst>
                <a:ext uri="{FF2B5EF4-FFF2-40B4-BE49-F238E27FC236}">
                  <a16:creationId xmlns:a16="http://schemas.microsoft.com/office/drawing/2014/main" id="{E5B4008F-7A2C-1B43-9AC4-9F8BD0FA5B19}"/>
                </a:ext>
              </a:extLst>
            </p:cNvPr>
            <p:cNvGrpSpPr/>
            <p:nvPr/>
          </p:nvGrpSpPr>
          <p:grpSpPr>
            <a:xfrm>
              <a:off x="4234632" y="6027258"/>
              <a:ext cx="1077283" cy="330123"/>
              <a:chOff x="4234632" y="6027258"/>
              <a:chExt cx="1077283" cy="330123"/>
            </a:xfrm>
            <a:grpFill/>
          </p:grpSpPr>
          <p:sp>
            <p:nvSpPr>
              <p:cNvPr id="16" name="Freeform 15">
                <a:extLst>
                  <a:ext uri="{FF2B5EF4-FFF2-40B4-BE49-F238E27FC236}">
                    <a16:creationId xmlns:a16="http://schemas.microsoft.com/office/drawing/2014/main" id="{2CBDF2BF-DD56-6C4D-BE2A-577F7C659D64}"/>
                  </a:ext>
                </a:extLst>
              </p:cNvPr>
              <p:cNvSpPr/>
              <p:nvPr/>
            </p:nvSpPr>
            <p:spPr>
              <a:xfrm>
                <a:off x="4234632" y="6027258"/>
                <a:ext cx="346945" cy="324348"/>
              </a:xfrm>
              <a:custGeom>
                <a:avLst/>
                <a:gdLst>
                  <a:gd name="connsiteX0" fmla="*/ 0 w 346945"/>
                  <a:gd name="connsiteY0" fmla="*/ 0 h 324348"/>
                  <a:gd name="connsiteX1" fmla="*/ 64517 w 346945"/>
                  <a:gd name="connsiteY1" fmla="*/ 0 h 324348"/>
                  <a:gd name="connsiteX2" fmla="*/ 174234 w 346945"/>
                  <a:gd name="connsiteY2" fmla="*/ 197393 h 324348"/>
                  <a:gd name="connsiteX3" fmla="*/ 283856 w 346945"/>
                  <a:gd name="connsiteY3" fmla="*/ 0 h 324348"/>
                  <a:gd name="connsiteX4" fmla="*/ 346946 w 346945"/>
                  <a:gd name="connsiteY4" fmla="*/ 0 h 324348"/>
                  <a:gd name="connsiteX5" fmla="*/ 346946 w 346945"/>
                  <a:gd name="connsiteY5" fmla="*/ 324349 h 324348"/>
                  <a:gd name="connsiteX6" fmla="*/ 294324 w 346945"/>
                  <a:gd name="connsiteY6" fmla="*/ 324349 h 324348"/>
                  <a:gd name="connsiteX7" fmla="*/ 294324 w 346945"/>
                  <a:gd name="connsiteY7" fmla="*/ 75738 h 324348"/>
                  <a:gd name="connsiteX8" fmla="*/ 198214 w 346945"/>
                  <a:gd name="connsiteY8" fmla="*/ 247853 h 324348"/>
                  <a:gd name="connsiteX9" fmla="*/ 148827 w 346945"/>
                  <a:gd name="connsiteY9" fmla="*/ 247853 h 324348"/>
                  <a:gd name="connsiteX10" fmla="*/ 52622 w 346945"/>
                  <a:gd name="connsiteY10" fmla="*/ 75738 h 324348"/>
                  <a:gd name="connsiteX11" fmla="*/ 52622 w 346945"/>
                  <a:gd name="connsiteY11" fmla="*/ 324349 h 324348"/>
                  <a:gd name="connsiteX12" fmla="*/ 0 w 346945"/>
                  <a:gd name="connsiteY12" fmla="*/ 324349 h 324348"/>
                  <a:gd name="connsiteX13" fmla="*/ 0 w 346945"/>
                  <a:gd name="connsiteY13" fmla="*/ 0 h 324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6945" h="324348">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grpFill/>
              <a:ln w="9511"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A91CABF9-D417-C045-B363-94168B6FB3DF}"/>
                  </a:ext>
                </a:extLst>
              </p:cNvPr>
              <p:cNvSpPr/>
              <p:nvPr/>
            </p:nvSpPr>
            <p:spPr>
              <a:xfrm>
                <a:off x="4628396" y="6104227"/>
                <a:ext cx="230853" cy="253154"/>
              </a:xfrm>
              <a:custGeom>
                <a:avLst/>
                <a:gdLst>
                  <a:gd name="connsiteX0" fmla="*/ 122944 w 230853"/>
                  <a:gd name="connsiteY0" fmla="*/ 253155 h 253154"/>
                  <a:gd name="connsiteX1" fmla="*/ 58712 w 230853"/>
                  <a:gd name="connsiteY1" fmla="*/ 237061 h 253154"/>
                  <a:gd name="connsiteX2" fmla="*/ 15511 w 230853"/>
                  <a:gd name="connsiteY2" fmla="*/ 192470 h 253154"/>
                  <a:gd name="connsiteX3" fmla="*/ 0 w 230853"/>
                  <a:gd name="connsiteY3" fmla="*/ 127145 h 253154"/>
                  <a:gd name="connsiteX4" fmla="*/ 15130 w 230853"/>
                  <a:gd name="connsiteY4" fmla="*/ 61159 h 253154"/>
                  <a:gd name="connsiteX5" fmla="*/ 57190 w 230853"/>
                  <a:gd name="connsiteY5" fmla="*/ 16189 h 253154"/>
                  <a:gd name="connsiteX6" fmla="*/ 119043 w 230853"/>
                  <a:gd name="connsiteY6" fmla="*/ 0 h 253154"/>
                  <a:gd name="connsiteX7" fmla="*/ 178802 w 230853"/>
                  <a:gd name="connsiteY7" fmla="*/ 16378 h 253154"/>
                  <a:gd name="connsiteX8" fmla="*/ 217341 w 230853"/>
                  <a:gd name="connsiteY8" fmla="*/ 62105 h 253154"/>
                  <a:gd name="connsiteX9" fmla="*/ 230853 w 230853"/>
                  <a:gd name="connsiteY9" fmla="*/ 131122 h 253154"/>
                  <a:gd name="connsiteX10" fmla="*/ 230853 w 230853"/>
                  <a:gd name="connsiteY10" fmla="*/ 145512 h 253154"/>
                  <a:gd name="connsiteX11" fmla="*/ 52242 w 230853"/>
                  <a:gd name="connsiteY11" fmla="*/ 145512 h 253154"/>
                  <a:gd name="connsiteX12" fmla="*/ 76317 w 230853"/>
                  <a:gd name="connsiteY12" fmla="*/ 192186 h 253154"/>
                  <a:gd name="connsiteX13" fmla="*/ 124847 w 230853"/>
                  <a:gd name="connsiteY13" fmla="*/ 209227 h 253154"/>
                  <a:gd name="connsiteX14" fmla="*/ 165385 w 230853"/>
                  <a:gd name="connsiteY14" fmla="*/ 202316 h 253154"/>
                  <a:gd name="connsiteX15" fmla="*/ 197262 w 230853"/>
                  <a:gd name="connsiteY15" fmla="*/ 181204 h 253154"/>
                  <a:gd name="connsiteX16" fmla="*/ 225239 w 230853"/>
                  <a:gd name="connsiteY16" fmla="*/ 215286 h 253154"/>
                  <a:gd name="connsiteX17" fmla="*/ 122944 w 230853"/>
                  <a:gd name="connsiteY17" fmla="*/ 253155 h 253154"/>
                  <a:gd name="connsiteX18" fmla="*/ 161388 w 230853"/>
                  <a:gd name="connsiteY18" fmla="*/ 60685 h 253154"/>
                  <a:gd name="connsiteX19" fmla="*/ 118091 w 230853"/>
                  <a:gd name="connsiteY19" fmla="*/ 43928 h 253154"/>
                  <a:gd name="connsiteX20" fmla="*/ 74414 w 230853"/>
                  <a:gd name="connsiteY20" fmla="*/ 61064 h 253154"/>
                  <a:gd name="connsiteX21" fmla="*/ 52147 w 230853"/>
                  <a:gd name="connsiteY21" fmla="*/ 107170 h 253154"/>
                  <a:gd name="connsiteX22" fmla="*/ 180229 w 230853"/>
                  <a:gd name="connsiteY22" fmla="*/ 107170 h 253154"/>
                  <a:gd name="connsiteX23" fmla="*/ 161388 w 230853"/>
                  <a:gd name="connsiteY23" fmla="*/ 60685 h 253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0853" h="253154">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grpFill/>
              <a:ln w="9511"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5451836B-FE30-AD46-9E2A-BB65A9EBA8D2}"/>
                  </a:ext>
                </a:extLst>
              </p:cNvPr>
              <p:cNvSpPr/>
              <p:nvPr/>
            </p:nvSpPr>
            <p:spPr>
              <a:xfrm>
                <a:off x="4874474" y="6038997"/>
                <a:ext cx="172711" cy="317911"/>
              </a:xfrm>
              <a:custGeom>
                <a:avLst/>
                <a:gdLst>
                  <a:gd name="connsiteX0" fmla="*/ 48435 w 172711"/>
                  <a:gd name="connsiteY0" fmla="*/ 113797 h 317911"/>
                  <a:gd name="connsiteX1" fmla="*/ 0 w 172711"/>
                  <a:gd name="connsiteY1" fmla="*/ 113797 h 317911"/>
                  <a:gd name="connsiteX2" fmla="*/ 0 w 172711"/>
                  <a:gd name="connsiteY2" fmla="*/ 70910 h 317911"/>
                  <a:gd name="connsiteX3" fmla="*/ 48435 w 172711"/>
                  <a:gd name="connsiteY3" fmla="*/ 70910 h 317911"/>
                  <a:gd name="connsiteX4" fmla="*/ 48435 w 172711"/>
                  <a:gd name="connsiteY4" fmla="*/ 0 h 317911"/>
                  <a:gd name="connsiteX5" fmla="*/ 99155 w 172711"/>
                  <a:gd name="connsiteY5" fmla="*/ 0 h 317911"/>
                  <a:gd name="connsiteX6" fmla="*/ 99155 w 172711"/>
                  <a:gd name="connsiteY6" fmla="*/ 70910 h 317911"/>
                  <a:gd name="connsiteX7" fmla="*/ 172712 w 172711"/>
                  <a:gd name="connsiteY7" fmla="*/ 70910 h 317911"/>
                  <a:gd name="connsiteX8" fmla="*/ 172712 w 172711"/>
                  <a:gd name="connsiteY8" fmla="*/ 113797 h 317911"/>
                  <a:gd name="connsiteX9" fmla="*/ 99155 w 172711"/>
                  <a:gd name="connsiteY9" fmla="*/ 113797 h 317911"/>
                  <a:gd name="connsiteX10" fmla="*/ 99155 w 172711"/>
                  <a:gd name="connsiteY10" fmla="*/ 222481 h 317911"/>
                  <a:gd name="connsiteX11" fmla="*/ 108480 w 172711"/>
                  <a:gd name="connsiteY11" fmla="*/ 261202 h 317911"/>
                  <a:gd name="connsiteX12" fmla="*/ 140358 w 172711"/>
                  <a:gd name="connsiteY12" fmla="*/ 272752 h 317911"/>
                  <a:gd name="connsiteX13" fmla="*/ 157391 w 172711"/>
                  <a:gd name="connsiteY13" fmla="*/ 271900 h 317911"/>
                  <a:gd name="connsiteX14" fmla="*/ 172712 w 172711"/>
                  <a:gd name="connsiteY14" fmla="*/ 269723 h 317911"/>
                  <a:gd name="connsiteX15" fmla="*/ 172712 w 172711"/>
                  <a:gd name="connsiteY15" fmla="*/ 312136 h 317911"/>
                  <a:gd name="connsiteX16" fmla="*/ 153300 w 172711"/>
                  <a:gd name="connsiteY16" fmla="*/ 316302 h 317911"/>
                  <a:gd name="connsiteX17" fmla="*/ 130557 w 172711"/>
                  <a:gd name="connsiteY17" fmla="*/ 317911 h 317911"/>
                  <a:gd name="connsiteX18" fmla="*/ 48340 w 172711"/>
                  <a:gd name="connsiteY18" fmla="*/ 228445 h 317911"/>
                  <a:gd name="connsiteX19" fmla="*/ 48340 w 172711"/>
                  <a:gd name="connsiteY19" fmla="*/ 113797 h 31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2711" h="3179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grpFill/>
              <a:ln w="9511"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F75ED9D6-93F5-D64D-A9CF-95AE4BC5D527}"/>
                  </a:ext>
                </a:extLst>
              </p:cNvPr>
              <p:cNvSpPr/>
              <p:nvPr/>
            </p:nvSpPr>
            <p:spPr>
              <a:xfrm>
                <a:off x="5071547" y="6104132"/>
                <a:ext cx="240368" cy="253249"/>
              </a:xfrm>
              <a:custGeom>
                <a:avLst/>
                <a:gdLst>
                  <a:gd name="connsiteX0" fmla="*/ 240274 w 240368"/>
                  <a:gd name="connsiteY0" fmla="*/ 247380 h 253249"/>
                  <a:gd name="connsiteX1" fmla="*/ 190411 w 240368"/>
                  <a:gd name="connsiteY1" fmla="*/ 247380 h 253249"/>
                  <a:gd name="connsiteX2" fmla="*/ 190411 w 240368"/>
                  <a:gd name="connsiteY2" fmla="*/ 213582 h 253249"/>
                  <a:gd name="connsiteX3" fmla="*/ 156630 w 240368"/>
                  <a:gd name="connsiteY3" fmla="*/ 242930 h 253249"/>
                  <a:gd name="connsiteX4" fmla="*/ 110098 w 240368"/>
                  <a:gd name="connsiteY4" fmla="*/ 253250 h 253249"/>
                  <a:gd name="connsiteX5" fmla="*/ 53193 w 240368"/>
                  <a:gd name="connsiteY5" fmla="*/ 236871 h 253249"/>
                  <a:gd name="connsiteX6" fmla="*/ 14178 w 240368"/>
                  <a:gd name="connsiteY6" fmla="*/ 191902 h 253249"/>
                  <a:gd name="connsiteX7" fmla="*/ 0 w 240368"/>
                  <a:gd name="connsiteY7" fmla="*/ 126483 h 253249"/>
                  <a:gd name="connsiteX8" fmla="*/ 14464 w 240368"/>
                  <a:gd name="connsiteY8" fmla="*/ 60875 h 253249"/>
                  <a:gd name="connsiteX9" fmla="*/ 54430 w 240368"/>
                  <a:gd name="connsiteY9" fmla="*/ 16189 h 253249"/>
                  <a:gd name="connsiteX10" fmla="*/ 112952 w 240368"/>
                  <a:gd name="connsiteY10" fmla="*/ 0 h 253249"/>
                  <a:gd name="connsiteX11" fmla="*/ 157677 w 240368"/>
                  <a:gd name="connsiteY11" fmla="*/ 9657 h 253249"/>
                  <a:gd name="connsiteX12" fmla="*/ 190506 w 240368"/>
                  <a:gd name="connsiteY12" fmla="*/ 36922 h 253249"/>
                  <a:gd name="connsiteX13" fmla="*/ 190506 w 240368"/>
                  <a:gd name="connsiteY13" fmla="*/ 5870 h 253249"/>
                  <a:gd name="connsiteX14" fmla="*/ 240369 w 240368"/>
                  <a:gd name="connsiteY14" fmla="*/ 5870 h 253249"/>
                  <a:gd name="connsiteX15" fmla="*/ 240369 w 240368"/>
                  <a:gd name="connsiteY15" fmla="*/ 247380 h 253249"/>
                  <a:gd name="connsiteX16" fmla="*/ 189459 w 240368"/>
                  <a:gd name="connsiteY16" fmla="*/ 90318 h 253249"/>
                  <a:gd name="connsiteX17" fmla="*/ 163767 w 240368"/>
                  <a:gd name="connsiteY17" fmla="*/ 57750 h 253249"/>
                  <a:gd name="connsiteX18" fmla="*/ 123134 w 240368"/>
                  <a:gd name="connsiteY18" fmla="*/ 45822 h 253249"/>
                  <a:gd name="connsiteX19" fmla="*/ 71178 w 240368"/>
                  <a:gd name="connsiteY19" fmla="*/ 67596 h 253249"/>
                  <a:gd name="connsiteX20" fmla="*/ 51861 w 240368"/>
                  <a:gd name="connsiteY20" fmla="*/ 126483 h 253249"/>
                  <a:gd name="connsiteX21" fmla="*/ 70512 w 240368"/>
                  <a:gd name="connsiteY21" fmla="*/ 185559 h 253249"/>
                  <a:gd name="connsiteX22" fmla="*/ 121041 w 240368"/>
                  <a:gd name="connsiteY22" fmla="*/ 207333 h 253249"/>
                  <a:gd name="connsiteX23" fmla="*/ 162910 w 240368"/>
                  <a:gd name="connsiteY23" fmla="*/ 195310 h 253249"/>
                  <a:gd name="connsiteX24" fmla="*/ 189459 w 240368"/>
                  <a:gd name="connsiteY24" fmla="*/ 162837 h 253249"/>
                  <a:gd name="connsiteX25" fmla="*/ 189459 w 240368"/>
                  <a:gd name="connsiteY25" fmla="*/ 90318 h 253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40368" h="253249">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grpFill/>
              <a:ln w="9511" cap="flat">
                <a:noFill/>
                <a:prstDash val="solid"/>
                <a:miter/>
              </a:ln>
            </p:spPr>
            <p:txBody>
              <a:bodyPr rtlCol="0" anchor="ctr"/>
              <a:lstStyle/>
              <a:p>
                <a:endParaRPr lang="en-US"/>
              </a:p>
            </p:txBody>
          </p:sp>
        </p:grpSp>
        <p:sp>
          <p:nvSpPr>
            <p:cNvPr id="15" name="Freeform 14">
              <a:extLst>
                <a:ext uri="{FF2B5EF4-FFF2-40B4-BE49-F238E27FC236}">
                  <a16:creationId xmlns:a16="http://schemas.microsoft.com/office/drawing/2014/main" id="{A88F5344-8B60-7D4A-BAEB-B3D0B85FC49C}"/>
                </a:ext>
              </a:extLst>
            </p:cNvPr>
            <p:cNvSpPr/>
            <p:nvPr/>
          </p:nvSpPr>
          <p:spPr>
            <a:xfrm>
              <a:off x="3610015" y="6016276"/>
              <a:ext cx="516136" cy="341200"/>
            </a:xfrm>
            <a:custGeom>
              <a:avLst/>
              <a:gdLst>
                <a:gd name="connsiteX0" fmla="*/ 370355 w 516136"/>
                <a:gd name="connsiteY0" fmla="*/ 0 h 341200"/>
                <a:gd name="connsiteX1" fmla="*/ 265015 w 516136"/>
                <a:gd name="connsiteY1" fmla="*/ 71951 h 341200"/>
                <a:gd name="connsiteX2" fmla="*/ 148256 w 516136"/>
                <a:gd name="connsiteY2" fmla="*/ 0 h 341200"/>
                <a:gd name="connsiteX3" fmla="*/ 0 w 516136"/>
                <a:gd name="connsiteY3" fmla="*/ 223806 h 341200"/>
                <a:gd name="connsiteX4" fmla="*/ 93635 w 516136"/>
                <a:gd name="connsiteY4" fmla="*/ 341201 h 341200"/>
                <a:gd name="connsiteX5" fmla="*/ 220196 w 516136"/>
                <a:gd name="connsiteY5" fmla="*/ 227593 h 341200"/>
                <a:gd name="connsiteX6" fmla="*/ 258164 w 516136"/>
                <a:gd name="connsiteY6" fmla="*/ 160849 h 341200"/>
                <a:gd name="connsiteX7" fmla="*/ 275292 w 516136"/>
                <a:gd name="connsiteY7" fmla="*/ 188967 h 341200"/>
                <a:gd name="connsiteX8" fmla="*/ 300604 w 516136"/>
                <a:gd name="connsiteY8" fmla="*/ 231285 h 341200"/>
                <a:gd name="connsiteX9" fmla="*/ 427164 w 516136"/>
                <a:gd name="connsiteY9" fmla="*/ 341201 h 341200"/>
                <a:gd name="connsiteX10" fmla="*/ 516137 w 516136"/>
                <a:gd name="connsiteY10" fmla="*/ 221629 h 341200"/>
                <a:gd name="connsiteX11" fmla="*/ 370355 w 516136"/>
                <a:gd name="connsiteY11" fmla="*/ 0 h 341200"/>
                <a:gd name="connsiteX12" fmla="*/ 179087 w 516136"/>
                <a:gd name="connsiteY12" fmla="*/ 202126 h 341200"/>
                <a:gd name="connsiteX13" fmla="*/ 95824 w 516136"/>
                <a:gd name="connsiteY13" fmla="*/ 285628 h 341200"/>
                <a:gd name="connsiteX14" fmla="*/ 55858 w 516136"/>
                <a:gd name="connsiteY14" fmla="*/ 224658 h 341200"/>
                <a:gd name="connsiteX15" fmla="*/ 147590 w 516136"/>
                <a:gd name="connsiteY15" fmla="*/ 55668 h 341200"/>
                <a:gd name="connsiteX16" fmla="*/ 231805 w 516136"/>
                <a:gd name="connsiteY16" fmla="*/ 120424 h 341200"/>
                <a:gd name="connsiteX17" fmla="*/ 179087 w 516136"/>
                <a:gd name="connsiteY17" fmla="*/ 202126 h 341200"/>
                <a:gd name="connsiteX18" fmla="*/ 344186 w 516136"/>
                <a:gd name="connsiteY18" fmla="*/ 193511 h 341200"/>
                <a:gd name="connsiteX19" fmla="*/ 313926 w 516136"/>
                <a:gd name="connsiteY19" fmla="*/ 143335 h 341200"/>
                <a:gd name="connsiteX20" fmla="*/ 290327 w 516136"/>
                <a:gd name="connsiteY20" fmla="*/ 106791 h 341200"/>
                <a:gd name="connsiteX21" fmla="*/ 366834 w 516136"/>
                <a:gd name="connsiteY21" fmla="*/ 44023 h 341200"/>
                <a:gd name="connsiteX22" fmla="*/ 466845 w 516136"/>
                <a:gd name="connsiteY22" fmla="*/ 225416 h 341200"/>
                <a:gd name="connsiteX23" fmla="*/ 428306 w 516136"/>
                <a:gd name="connsiteY23" fmla="*/ 285628 h 341200"/>
                <a:gd name="connsiteX24" fmla="*/ 344186 w 516136"/>
                <a:gd name="connsiteY24" fmla="*/ 193511 h 34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6136" h="34120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grpFill/>
            <a:ln w="9511" cap="flat">
              <a:noFill/>
              <a:prstDash val="solid"/>
              <a:miter/>
            </a:ln>
          </p:spPr>
          <p:txBody>
            <a:bodyPr rtlCol="0" anchor="ctr"/>
            <a:lstStyle/>
            <a:p>
              <a:endParaRPr lang="en-US"/>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2"/>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4320">
          <p15:clr>
            <a:srgbClr val="EA4335"/>
          </p15:clr>
        </p15:guide>
        <p15:guide id="2" pos="7677">
          <p15:clr>
            <a:srgbClr val="EA4335"/>
          </p15:clr>
        </p15:guide>
        <p15:guide id="3" pos="588">
          <p15:clr>
            <a:srgbClr val="EA4335"/>
          </p15:clr>
        </p15:guide>
        <p15:guide id="4" orient="horz" pos="588">
          <p15:clr>
            <a:srgbClr val="EA4335"/>
          </p15:clr>
        </p15:guide>
        <p15:guide id="5" pos="14764">
          <p15:clr>
            <a:srgbClr val="EA4335"/>
          </p15:clr>
        </p15:guide>
        <p15:guide id="6" orient="horz" pos="8052">
          <p15:clr>
            <a:srgbClr val="EA4335"/>
          </p15:clr>
        </p15:guide>
        <p15:guide id="7" pos="1770">
          <p15:clr>
            <a:srgbClr val="EA4335"/>
          </p15:clr>
        </p15:guide>
        <p15:guide id="8" pos="2954">
          <p15:clr>
            <a:srgbClr val="EA4335"/>
          </p15:clr>
        </p15:guide>
        <p15:guide id="9" pos="4135">
          <p15:clr>
            <a:srgbClr val="EA4335"/>
          </p15:clr>
        </p15:guide>
        <p15:guide id="10" pos="5315">
          <p15:clr>
            <a:srgbClr val="EA4335"/>
          </p15:clr>
        </p15:guide>
        <p15:guide id="11" pos="6498">
          <p15:clr>
            <a:srgbClr val="EA4335"/>
          </p15:clr>
        </p15:guide>
        <p15:guide id="12" pos="8863">
          <p15:clr>
            <a:srgbClr val="EA4335"/>
          </p15:clr>
        </p15:guide>
        <p15:guide id="13" pos="10044">
          <p15:clr>
            <a:srgbClr val="EA4335"/>
          </p15:clr>
        </p15:guide>
        <p15:guide id="14" pos="11226">
          <p15:clr>
            <a:srgbClr val="EA4335"/>
          </p15:clr>
        </p15:guide>
        <p15:guide id="15" pos="12407">
          <p15:clr>
            <a:srgbClr val="EA4335"/>
          </p15:clr>
        </p15:guide>
        <p15:guide id="16" pos="13589">
          <p15:clr>
            <a:srgbClr val="EA4335"/>
          </p15:clr>
        </p15:guide>
        <p15:guide id="17" pos="1178">
          <p15:clr>
            <a:srgbClr val="EA4335"/>
          </p15:clr>
        </p15:guide>
        <p15:guide id="18" pos="2362">
          <p15:clr>
            <a:srgbClr val="EA4335"/>
          </p15:clr>
        </p15:guide>
        <p15:guide id="19" pos="3543">
          <p15:clr>
            <a:srgbClr val="EA4335"/>
          </p15:clr>
        </p15:guide>
        <p15:guide id="20" pos="4723">
          <p15:clr>
            <a:srgbClr val="EA4335"/>
          </p15:clr>
        </p15:guide>
        <p15:guide id="21" pos="5906">
          <p15:clr>
            <a:srgbClr val="EA4335"/>
          </p15:clr>
        </p15:guide>
        <p15:guide id="22" pos="7089">
          <p15:clr>
            <a:srgbClr val="EA4335"/>
          </p15:clr>
        </p15:guide>
        <p15:guide id="23" pos="8271">
          <p15:clr>
            <a:srgbClr val="EA4335"/>
          </p15:clr>
        </p15:guide>
        <p15:guide id="24" pos="9453">
          <p15:clr>
            <a:srgbClr val="EA4335"/>
          </p15:clr>
        </p15:guide>
        <p15:guide id="25" pos="10634">
          <p15:clr>
            <a:srgbClr val="EA4335"/>
          </p15:clr>
        </p15:guide>
        <p15:guide id="26" pos="11818">
          <p15:clr>
            <a:srgbClr val="EA4335"/>
          </p15:clr>
        </p15:guide>
        <p15:guide id="27" pos="12999">
          <p15:clr>
            <a:srgbClr val="EA4335"/>
          </p15:clr>
        </p15:guide>
        <p15:guide id="28" pos="14181">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AD0CA"/>
        </a:solidFill>
        <a:effectLst/>
      </p:bgPr>
    </p:bg>
    <p:spTree>
      <p:nvGrpSpPr>
        <p:cNvPr id="1" name="Shape 145"/>
        <p:cNvGrpSpPr/>
        <p:nvPr/>
      </p:nvGrpSpPr>
      <p:grpSpPr>
        <a:xfrm>
          <a:off x="0" y="0"/>
          <a:ext cx="0" cy="0"/>
          <a:chOff x="0" y="0"/>
          <a:chExt cx="0" cy="0"/>
        </a:xfrm>
      </p:grpSpPr>
      <p:pic>
        <p:nvPicPr>
          <p:cNvPr id="10" name="Picture 9" descr="A picture containing text&#10;&#10;Description automatically generated">
            <a:extLst>
              <a:ext uri="{FF2B5EF4-FFF2-40B4-BE49-F238E27FC236}">
                <a16:creationId xmlns:a16="http://schemas.microsoft.com/office/drawing/2014/main" id="{6726868B-BA75-634A-A717-AF386E3A0DB8}"/>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2C24A6EA-E1E7-774C-933E-6673E167404D}"/>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D2F1899D-85E9-9B4F-A2EE-D825EFEB1F8F}"/>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pic>
        <p:nvPicPr>
          <p:cNvPr id="3" name="Picture 2" descr="Text&#10;&#10;Description automatically generated with medium confidence">
            <a:extLst>
              <a:ext uri="{FF2B5EF4-FFF2-40B4-BE49-F238E27FC236}">
                <a16:creationId xmlns:a16="http://schemas.microsoft.com/office/drawing/2014/main" id="{E5962BBC-50DD-AC43-8F24-D199534A35ED}"/>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23343BF7-5357-2B43-9FC8-583CC4C35797}"/>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05F69"/>
        </a:solidFill>
        <a:effectLst/>
      </p:bgPr>
    </p:bg>
    <p:spTree>
      <p:nvGrpSpPr>
        <p:cNvPr id="1" name="Shape 384"/>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451A2CF2-F0A1-0344-983C-F34B688A0B66}"/>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pic>
        <p:nvPicPr>
          <p:cNvPr id="3" name="Picture 2" descr="Timeline&#10;&#10;Description automatically generated with medium confidence">
            <a:extLst>
              <a:ext uri="{FF2B5EF4-FFF2-40B4-BE49-F238E27FC236}">
                <a16:creationId xmlns:a16="http://schemas.microsoft.com/office/drawing/2014/main" id="{1FAE1444-AE2A-A745-A113-CF3329988036}"/>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pic>
        <p:nvPicPr>
          <p:cNvPr id="3" name="Picture 2" descr="Timeline&#10;&#10;Description automatically generated">
            <a:extLst>
              <a:ext uri="{FF2B5EF4-FFF2-40B4-BE49-F238E27FC236}">
                <a16:creationId xmlns:a16="http://schemas.microsoft.com/office/drawing/2014/main" id="{2B4E0F9E-3FD2-1642-AB4C-B7D884CE1E9F}"/>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pic>
        <p:nvPicPr>
          <p:cNvPr id="3" name="Picture 2" descr="Diagram, text&#10;&#10;Description automatically generated">
            <a:extLst>
              <a:ext uri="{FF2B5EF4-FFF2-40B4-BE49-F238E27FC236}">
                <a16:creationId xmlns:a16="http://schemas.microsoft.com/office/drawing/2014/main" id="{56947D2A-2A6B-E04D-BC8F-8BDED525DA28}"/>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pic>
        <p:nvPicPr>
          <p:cNvPr id="3" name="Picture 2" descr="Graphical user interface, text, application, chat or text message&#10;&#10;Description automatically generated">
            <a:extLst>
              <a:ext uri="{FF2B5EF4-FFF2-40B4-BE49-F238E27FC236}">
                <a16:creationId xmlns:a16="http://schemas.microsoft.com/office/drawing/2014/main" id="{3BDA1733-FA31-E741-AB88-2C7E740D26F1}"/>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pic>
        <p:nvPicPr>
          <p:cNvPr id="3" name="Picture 2" descr="Application&#10;&#10;Description automatically generated with medium confidence">
            <a:extLst>
              <a:ext uri="{FF2B5EF4-FFF2-40B4-BE49-F238E27FC236}">
                <a16:creationId xmlns:a16="http://schemas.microsoft.com/office/drawing/2014/main" id="{BA6D5069-DED7-A247-9587-8CABE868259A}"/>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AD0CA"/>
        </a:solidFill>
        <a:effectLst/>
      </p:bgPr>
    </p:bg>
    <p:spTree>
      <p:nvGrpSpPr>
        <p:cNvPr id="1" name="Shape 160"/>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6ECFD8E4-78F3-6149-ABDB-2CB72B8F01D5}"/>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pic>
        <p:nvPicPr>
          <p:cNvPr id="3" name="Picture 2" descr="Timeline&#10;&#10;Description automatically generated">
            <a:extLst>
              <a:ext uri="{FF2B5EF4-FFF2-40B4-BE49-F238E27FC236}">
                <a16:creationId xmlns:a16="http://schemas.microsoft.com/office/drawing/2014/main" id="{563148DF-E6FE-C74A-9A08-56D9A7EEBDFE}"/>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C373C"/>
        </a:solidFill>
        <a:effectLst/>
      </p:bgPr>
    </p:bg>
    <p:spTree>
      <p:nvGrpSpPr>
        <p:cNvPr id="1" name="Shape 494"/>
        <p:cNvGrpSpPr/>
        <p:nvPr/>
      </p:nvGrpSpPr>
      <p:grpSpPr>
        <a:xfrm>
          <a:off x="0" y="0"/>
          <a:ext cx="0" cy="0"/>
          <a:chOff x="0" y="0"/>
          <a:chExt cx="0" cy="0"/>
        </a:xfrm>
      </p:grpSpPr>
      <p:pic>
        <p:nvPicPr>
          <p:cNvPr id="7" name="Picture 6" descr="Diagram&#10;&#10;Description automatically generated">
            <a:extLst>
              <a:ext uri="{FF2B5EF4-FFF2-40B4-BE49-F238E27FC236}">
                <a16:creationId xmlns:a16="http://schemas.microsoft.com/office/drawing/2014/main" id="{8B5060E9-C694-B54B-A0B5-2C60640CFB31}"/>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C4422402-5BFD-8D4A-BAA6-B83C59C682D7}"/>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pic>
        <p:nvPicPr>
          <p:cNvPr id="3" name="Picture 2" descr="A statue of a person sitting on a bench in front of a building&#10;&#10;Description automatically generated with low confidence">
            <a:extLst>
              <a:ext uri="{FF2B5EF4-FFF2-40B4-BE49-F238E27FC236}">
                <a16:creationId xmlns:a16="http://schemas.microsoft.com/office/drawing/2014/main" id="{E58A7829-21F5-2046-8879-B7EAAC08794F}"/>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982EB5BB-730A-F541-BF00-A0E720B99743}"/>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pic>
        <p:nvPicPr>
          <p:cNvPr id="3" name="Picture 2" descr="Text&#10;&#10;Description automatically generated with low confidence">
            <a:extLst>
              <a:ext uri="{FF2B5EF4-FFF2-40B4-BE49-F238E27FC236}">
                <a16:creationId xmlns:a16="http://schemas.microsoft.com/office/drawing/2014/main" id="{45C63A31-C601-3840-A4B0-E34106222914}"/>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pic>
        <p:nvPicPr>
          <p:cNvPr id="3" name="Picture 2" descr="Text&#10;&#10;Description automatically generated with medium confidence">
            <a:extLst>
              <a:ext uri="{FF2B5EF4-FFF2-40B4-BE49-F238E27FC236}">
                <a16:creationId xmlns:a16="http://schemas.microsoft.com/office/drawing/2014/main" id="{FFB1B28D-1ABD-7E4D-8C4C-0C44750AE3E6}"/>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839A3E35-ABB3-DD41-8746-884FBA0F976A}"/>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pic>
        <p:nvPicPr>
          <p:cNvPr id="3" name="Picture 2" descr="Text, table&#10;&#10;Description automatically generated">
            <a:extLst>
              <a:ext uri="{FF2B5EF4-FFF2-40B4-BE49-F238E27FC236}">
                <a16:creationId xmlns:a16="http://schemas.microsoft.com/office/drawing/2014/main" id="{CE7FA13C-9438-4B4F-A2AE-8B5013C5E684}"/>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70"/>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id="{DAA5787A-B114-2044-B273-135313811454}"/>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pic>
        <p:nvPicPr>
          <p:cNvPr id="3" name="Picture 2" descr="Graphical user interface, text, application, chat or text message&#10;&#10;Description automatically generated">
            <a:extLst>
              <a:ext uri="{FF2B5EF4-FFF2-40B4-BE49-F238E27FC236}">
                <a16:creationId xmlns:a16="http://schemas.microsoft.com/office/drawing/2014/main" id="{3FC5B57C-496F-6C4A-84FF-525CFF280AC0}"/>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F2933164-1FC3-E24F-9D19-BC5BC36AC940}"/>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93"/>
        <p:cNvGrpSpPr/>
        <p:nvPr/>
      </p:nvGrpSpPr>
      <p:grpSpPr>
        <a:xfrm>
          <a:off x="0" y="0"/>
          <a:ext cx="0" cy="0"/>
          <a:chOff x="0" y="0"/>
          <a:chExt cx="0" cy="0"/>
        </a:xfrm>
      </p:grpSpPr>
      <p:pic>
        <p:nvPicPr>
          <p:cNvPr id="3" name="Picture 2" descr="A picture containing graphical user interface&#10;&#10;Description automatically generated">
            <a:extLst>
              <a:ext uri="{FF2B5EF4-FFF2-40B4-BE49-F238E27FC236}">
                <a16:creationId xmlns:a16="http://schemas.microsoft.com/office/drawing/2014/main" id="{4CC1E60D-2F68-8745-B3C0-AE6CE005D779}"/>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05"/>
        <p:cNvGrpSpPr/>
        <p:nvPr/>
      </p:nvGrpSpPr>
      <p:grpSpPr>
        <a:xfrm>
          <a:off x="0" y="0"/>
          <a:ext cx="0" cy="0"/>
          <a:chOff x="0" y="0"/>
          <a:chExt cx="0" cy="0"/>
        </a:xfrm>
      </p:grpSpPr>
      <p:pic>
        <p:nvPicPr>
          <p:cNvPr id="3" name="Picture 2" descr="A picture containing calendar&#10;&#10;Description automatically generated">
            <a:extLst>
              <a:ext uri="{FF2B5EF4-FFF2-40B4-BE49-F238E27FC236}">
                <a16:creationId xmlns:a16="http://schemas.microsoft.com/office/drawing/2014/main" id="{D6BEBBED-09D6-5643-ADB8-3AE21B9D7BF4}"/>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pic>
        <p:nvPicPr>
          <p:cNvPr id="3" name="Picture 2" descr="Calendar&#10;&#10;Description automatically generated">
            <a:extLst>
              <a:ext uri="{FF2B5EF4-FFF2-40B4-BE49-F238E27FC236}">
                <a16:creationId xmlns:a16="http://schemas.microsoft.com/office/drawing/2014/main" id="{AE72B110-3445-4145-9C32-757A2395588C}"/>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43"/>
        <p:cNvGrpSpPr/>
        <p:nvPr/>
      </p:nvGrpSpPr>
      <p:grpSpPr>
        <a:xfrm>
          <a:off x="0" y="0"/>
          <a:ext cx="0" cy="0"/>
          <a:chOff x="0" y="0"/>
          <a:chExt cx="0" cy="0"/>
        </a:xfrm>
      </p:grpSpPr>
      <p:pic>
        <p:nvPicPr>
          <p:cNvPr id="3" name="Picture 2" descr="A picture containing graphical user interface&#10;&#10;Description automatically generated">
            <a:extLst>
              <a:ext uri="{FF2B5EF4-FFF2-40B4-BE49-F238E27FC236}">
                <a16:creationId xmlns:a16="http://schemas.microsoft.com/office/drawing/2014/main" id="{D3206299-AA79-134B-9BC6-B0A23A69C941}"/>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60"/>
        <p:cNvGrpSpPr/>
        <p:nvPr/>
      </p:nvGrpSpPr>
      <p:grpSpPr>
        <a:xfrm>
          <a:off x="0" y="0"/>
          <a:ext cx="0" cy="0"/>
          <a:chOff x="0" y="0"/>
          <a:chExt cx="0" cy="0"/>
        </a:xfrm>
      </p:grpSpPr>
      <p:pic>
        <p:nvPicPr>
          <p:cNvPr id="3" name="Picture 2" descr="Diagram&#10;&#10;Description automatically generated with medium confidence">
            <a:extLst>
              <a:ext uri="{FF2B5EF4-FFF2-40B4-BE49-F238E27FC236}">
                <a16:creationId xmlns:a16="http://schemas.microsoft.com/office/drawing/2014/main" id="{7244A6D7-0DEE-C64A-9527-93897350A8C8}"/>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91"/>
        <p:cNvGrpSpPr/>
        <p:nvPr/>
      </p:nvGrpSpPr>
      <p:grpSpPr>
        <a:xfrm>
          <a:off x="0" y="0"/>
          <a:ext cx="0" cy="0"/>
          <a:chOff x="0" y="0"/>
          <a:chExt cx="0" cy="0"/>
        </a:xfrm>
      </p:grpSpPr>
      <p:pic>
        <p:nvPicPr>
          <p:cNvPr id="3" name="Picture 2" descr="A picture containing logo&#10;&#10;Description automatically generated">
            <a:extLst>
              <a:ext uri="{FF2B5EF4-FFF2-40B4-BE49-F238E27FC236}">
                <a16:creationId xmlns:a16="http://schemas.microsoft.com/office/drawing/2014/main" id="{96E9B5B7-69DE-5F4F-892B-04918D8B0254}"/>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805"/>
        <p:cNvGrpSpPr/>
        <p:nvPr/>
      </p:nvGrpSpPr>
      <p:grpSpPr>
        <a:xfrm>
          <a:off x="0" y="0"/>
          <a:ext cx="0" cy="0"/>
          <a:chOff x="0" y="0"/>
          <a:chExt cx="0" cy="0"/>
        </a:xfrm>
      </p:grpSpPr>
      <p:pic>
        <p:nvPicPr>
          <p:cNvPr id="3" name="Picture 2" descr="Table&#10;&#10;Description automatically generated">
            <a:extLst>
              <a:ext uri="{FF2B5EF4-FFF2-40B4-BE49-F238E27FC236}">
                <a16:creationId xmlns:a16="http://schemas.microsoft.com/office/drawing/2014/main" id="{A019D2C9-42D6-B44F-B66A-6F1A4AFCBB81}"/>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819"/>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F112EF37-0864-B045-88B5-950A51BF2A09}"/>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33"/>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4C693712-49E3-4E49-A970-A8853F7F48BB}"/>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pic>
        <p:nvPicPr>
          <p:cNvPr id="3" name="Picture 2" descr="A screenshot of a computer&#10;&#10;Description automatically generated with low confidence">
            <a:extLst>
              <a:ext uri="{FF2B5EF4-FFF2-40B4-BE49-F238E27FC236}">
                <a16:creationId xmlns:a16="http://schemas.microsoft.com/office/drawing/2014/main" id="{15690CF0-2D78-D045-A9E6-8DC9DD8DB5BB}"/>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859"/>
        <p:cNvGrpSpPr/>
        <p:nvPr/>
      </p:nvGrpSpPr>
      <p:grpSpPr>
        <a:xfrm>
          <a:off x="0" y="0"/>
          <a:ext cx="0" cy="0"/>
          <a:chOff x="0" y="0"/>
          <a:chExt cx="0" cy="0"/>
        </a:xfrm>
      </p:grpSpPr>
      <p:pic>
        <p:nvPicPr>
          <p:cNvPr id="3" name="Picture 2" descr="Graphical user interface, text, application&#10;&#10;Description automatically generated with medium confidence">
            <a:extLst>
              <a:ext uri="{FF2B5EF4-FFF2-40B4-BE49-F238E27FC236}">
                <a16:creationId xmlns:a16="http://schemas.microsoft.com/office/drawing/2014/main" id="{D4169183-F8E4-A349-86AF-540EEC9A1D87}"/>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B92328"/>
        </a:solidFill>
        <a:effectLst/>
      </p:bgPr>
    </p:bg>
    <p:spTree>
      <p:nvGrpSpPr>
        <p:cNvPr id="1" name="Shape 884"/>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87B056B0-EA26-0949-B9A3-23E8B17E88EB}"/>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903"/>
        <p:cNvGrpSpPr/>
        <p:nvPr/>
      </p:nvGrpSpPr>
      <p:grpSpPr>
        <a:xfrm>
          <a:off x="0" y="0"/>
          <a:ext cx="0" cy="0"/>
          <a:chOff x="0" y="0"/>
          <a:chExt cx="0" cy="0"/>
        </a:xfrm>
      </p:grpSpPr>
      <p:pic>
        <p:nvPicPr>
          <p:cNvPr id="4" name="Picture 3" descr="A person sitting on grass using a computer&#10;&#10;Description automatically generated with low confidence">
            <a:extLst>
              <a:ext uri="{FF2B5EF4-FFF2-40B4-BE49-F238E27FC236}">
                <a16:creationId xmlns:a16="http://schemas.microsoft.com/office/drawing/2014/main" id="{2D40535C-C038-FB48-B57B-BE0D0483E6CC}"/>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915"/>
        <p:cNvGrpSpPr/>
        <p:nvPr/>
      </p:nvGrpSpPr>
      <p:grpSpPr>
        <a:xfrm>
          <a:off x="0" y="0"/>
          <a:ext cx="0" cy="0"/>
          <a:chOff x="0" y="0"/>
          <a:chExt cx="0" cy="0"/>
        </a:xfrm>
      </p:grpSpPr>
      <p:pic>
        <p:nvPicPr>
          <p:cNvPr id="3" name="Picture 2" descr="A picture containing logo&#10;&#10;Description automatically generated">
            <a:extLst>
              <a:ext uri="{FF2B5EF4-FFF2-40B4-BE49-F238E27FC236}">
                <a16:creationId xmlns:a16="http://schemas.microsoft.com/office/drawing/2014/main" id="{8883F20A-1E67-D04F-903F-C9444BBB2064}"/>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929"/>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5662F344-8668-BF43-9FCE-EC9EE863FB0F}"/>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952"/>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664F41DC-EC98-6340-8157-FE426E6ECC72}"/>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AD0CA"/>
        </a:solidFill>
        <a:effectLst/>
      </p:bgPr>
    </p:bg>
    <p:spTree>
      <p:nvGrpSpPr>
        <p:cNvPr id="1" name="Shape 968"/>
        <p:cNvGrpSpPr/>
        <p:nvPr/>
      </p:nvGrpSpPr>
      <p:grpSpPr>
        <a:xfrm>
          <a:off x="0" y="0"/>
          <a:ext cx="0" cy="0"/>
          <a:chOff x="0" y="0"/>
          <a:chExt cx="0" cy="0"/>
        </a:xfrm>
      </p:grpSpPr>
      <p:pic>
        <p:nvPicPr>
          <p:cNvPr id="9" name="Picture 8" descr="A picture containing text&#10;&#10;Description automatically generated">
            <a:extLst>
              <a:ext uri="{FF2B5EF4-FFF2-40B4-BE49-F238E27FC236}">
                <a16:creationId xmlns:a16="http://schemas.microsoft.com/office/drawing/2014/main" id="{556F71BC-AF5C-474B-9E70-152DB7742563}"/>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pic>
        <p:nvPicPr>
          <p:cNvPr id="4" name="Picture 3" descr="A person using a computer&#10;&#10;Description automatically generated with medium confidence">
            <a:extLst>
              <a:ext uri="{FF2B5EF4-FFF2-40B4-BE49-F238E27FC236}">
                <a16:creationId xmlns:a16="http://schemas.microsoft.com/office/drawing/2014/main" id="{9E74B1B2-09AC-1E41-9CAC-7BFF227376BF}"/>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pic>
        <p:nvPicPr>
          <p:cNvPr id="3" name="Picture 2" descr="Text&#10;&#10;Description automatically generated with medium confidence">
            <a:extLst>
              <a:ext uri="{FF2B5EF4-FFF2-40B4-BE49-F238E27FC236}">
                <a16:creationId xmlns:a16="http://schemas.microsoft.com/office/drawing/2014/main" id="{702A65C9-4906-0241-A366-4289EAAE4276}"/>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1810269A-2F06-AA47-8435-09E9F37DD4B5}"/>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pic>
        <p:nvPicPr>
          <p:cNvPr id="3" name="Picture 2" descr="Timeline&#10;&#10;Description automatically generated">
            <a:extLst>
              <a:ext uri="{FF2B5EF4-FFF2-40B4-BE49-F238E27FC236}">
                <a16:creationId xmlns:a16="http://schemas.microsoft.com/office/drawing/2014/main" id="{981DC049-7195-EE4E-A63C-10EA47048C2C}"/>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5A5A0"/>
        </a:solidFill>
        <a:effectLst/>
      </p:bgPr>
    </p:bg>
    <p:spTree>
      <p:nvGrpSpPr>
        <p:cNvPr id="1" name="Shape 281"/>
        <p:cNvGrpSpPr/>
        <p:nvPr/>
      </p:nvGrpSpPr>
      <p:grpSpPr>
        <a:xfrm>
          <a:off x="0" y="0"/>
          <a:ext cx="0" cy="0"/>
          <a:chOff x="0" y="0"/>
          <a:chExt cx="0" cy="0"/>
        </a:xfrm>
      </p:grpSpPr>
      <p:pic>
        <p:nvPicPr>
          <p:cNvPr id="7" name="Picture 6" descr="Diagram&#10;&#10;Description automatically generated with low confidence">
            <a:extLst>
              <a:ext uri="{FF2B5EF4-FFF2-40B4-BE49-F238E27FC236}">
                <a16:creationId xmlns:a16="http://schemas.microsoft.com/office/drawing/2014/main" id="{A7A5192E-26F0-694D-B5B6-078D2CD5D77E}"/>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theme/theme1.xml><?xml version="1.0" encoding="utf-8"?>
<a:theme xmlns:a="http://schemas.openxmlformats.org/drawingml/2006/main" name="Master A">
  <a:themeElements>
    <a:clrScheme name="Facebook company">
      <a:dk1>
        <a:srgbClr val="67788A"/>
      </a:dk1>
      <a:lt1>
        <a:srgbClr val="F1F4F7"/>
      </a:lt1>
      <a:dk2>
        <a:srgbClr val="000000"/>
      </a:dk2>
      <a:lt2>
        <a:srgbClr val="FFFFFF"/>
      </a:lt2>
      <a:accent1>
        <a:srgbClr val="4B4196"/>
      </a:accent1>
      <a:accent2>
        <a:srgbClr val="0061A0"/>
      </a:accent2>
      <a:accent3>
        <a:srgbClr val="0073AA"/>
      </a:accent3>
      <a:accent4>
        <a:srgbClr val="007A80"/>
      </a:accent4>
      <a:accent5>
        <a:srgbClr val="007E59"/>
      </a:accent5>
      <a:accent6>
        <a:srgbClr val="E69600"/>
      </a:accent6>
      <a:hlink>
        <a:srgbClr val="0061A0"/>
      </a:hlink>
      <a:folHlink>
        <a:srgbClr val="007A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393</TotalTime>
  <Words>17249</Words>
  <Application>Microsoft Macintosh PowerPoint</Application>
  <PresentationFormat>Custom</PresentationFormat>
  <Paragraphs>816</Paragraphs>
  <Slides>46</Slides>
  <Notes>46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46</vt:i4>
      </vt:variant>
    </vt:vector>
  </HeadingPairs>
  <TitlesOfParts>
    <vt:vector size="50" baseType="lpstr">
      <vt:lpstr>Montserrat SemiBold</vt:lpstr>
      <vt:lpstr>Arial</vt:lpstr>
      <vt:lpstr>Montserrat</vt:lpstr>
      <vt:lpstr>Master 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Digital Opportunities</dc:title>
  <dc:creator>Anastasia Chu</dc:creator>
  <cp:lastModifiedBy>Baxter, Natalie Michelle</cp:lastModifiedBy>
  <cp:revision>61</cp:revision>
  <dcterms:created xsi:type="dcterms:W3CDTF">2021-03-01T07:41:14Z</dcterms:created>
  <dcterms:modified xsi:type="dcterms:W3CDTF">2022-01-28T17:41:01Z</dcterms:modified>
</cp:coreProperties>
</file>