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7" r:id="rId1"/>
    <p:sldMasterId id="2147483688" r:id="rId2"/>
    <p:sldMasterId id="2147483689" r:id="rId3"/>
  </p:sldMasterIdLst>
  <p:notesMasterIdLst>
    <p:notesMasterId r:id="rId6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Lst>
  <p:sldSz cx="18288000" cy="10287000"/>
  <p:notesSz cx="6858000" cy="9144000"/>
  <p:embeddedFontLst>
    <p:embeddedFont>
      <p:font typeface="Inter" panose="02000503000000020004" pitchFamily="2" charset="0"/>
      <p:regular r:id="rId64"/>
      <p:bold r:id="rId65"/>
      <p:italic r:id="rId66"/>
      <p:boldItalic r:id="rId67"/>
    </p:embeddedFont>
    <p:embeddedFont>
      <p:font typeface="Montserrat" pitchFamily="2" charset="77"/>
      <p:regular r:id="rId68"/>
      <p:bold r:id="rId69"/>
      <p:italic r:id="rId70"/>
      <p:boldItalic r:id="rId71"/>
    </p:embeddedFont>
    <p:embeddedFont>
      <p:font typeface="Montserrat Medium" panose="020F0502020204030204" pitchFamily="34" charset="0"/>
      <p:regular r:id="rId72"/>
      <p:bold r:id="rId73"/>
      <p:italic r:id="rId74"/>
      <p:boldItalic r:id="rId75"/>
    </p:embeddedFont>
    <p:embeddedFont>
      <p:font typeface="Montserrat SemiBold" panose="020F0502020204030204" pitchFamily="34" charset="0"/>
      <p:regular r:id="rId76"/>
      <p:bold r:id="rId77"/>
      <p:italic r:id="rId78"/>
      <p:boldItalic r:id="rId79"/>
    </p:embeddedFont>
    <p:embeddedFont>
      <p:font typeface="Optimistic Display" panose="020B0503020203020204" pitchFamily="34" charset="0"/>
      <p:regular r:id="rId80"/>
      <p:bold r:id="rId81"/>
      <p:italic r:id="rId82"/>
      <p:boldItalic r:id="rId83"/>
    </p:embeddedFont>
    <p:embeddedFont>
      <p:font typeface="Optimistic Display Light" panose="020B0503020203020204" pitchFamily="34" charset="0"/>
      <p:regular r:id="rId84"/>
      <p:bold r:id="rId85"/>
      <p:italic r:id="rId86"/>
      <p:boldItalic r:id="rId87"/>
    </p:embeddedFont>
    <p:embeddedFont>
      <p:font typeface="Optimistic Display Medium" panose="020B0503020203020204" pitchFamily="34" charset="0"/>
      <p:regular r:id="rId88"/>
      <p:bold r:id="rId89"/>
      <p:italic r:id="rId90"/>
    </p:embeddedFont>
    <p:embeddedFont>
      <p:font typeface="Optimistic Text" panose="020B0503020203020204" pitchFamily="34" charset="0"/>
      <p:regular r:id="rId91"/>
      <p:bold r:id="rId92"/>
    </p:embeddedFont>
    <p:embeddedFont>
      <p:font typeface="Optimistic Text Light" panose="020B0403020203020204" pitchFamily="34" charset="0"/>
      <p:regular r:id="rId93"/>
      <p:bold r:id="rId94"/>
    </p:embeddedFont>
    <p:embeddedFont>
      <p:font typeface="Roboto Condensed" panose="020F0502020204030204" pitchFamily="34" charset="0"/>
      <p:regular r:id="rId95"/>
      <p:bold r:id="rId96"/>
      <p:italic r:id="rId97"/>
      <p:boldItalic r:id="rId9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3840">
          <p15:clr>
            <a:srgbClr val="FF0000"/>
          </p15:clr>
        </p15:guide>
        <p15:guide id="2" pos="5760">
          <p15:clr>
            <a:srgbClr val="FF0000"/>
          </p15:clr>
        </p15:guide>
        <p15:guide id="3" pos="7680">
          <p15:clr>
            <a:srgbClr val="FF0000"/>
          </p15:clr>
        </p15:guide>
        <p15:guide id="4" orient="horz" pos="2160">
          <p15:clr>
            <a:srgbClr val="FF0000"/>
          </p15:clr>
        </p15:guide>
        <p15:guide id="5" orient="horz" pos="4314">
          <p15:clr>
            <a:srgbClr val="FF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744"/>
    <p:restoredTop sz="70815"/>
  </p:normalViewPr>
  <p:slideViewPr>
    <p:cSldViewPr snapToGrid="0">
      <p:cViewPr>
        <p:scale>
          <a:sx n="40" d="100"/>
          <a:sy n="40" d="100"/>
        </p:scale>
        <p:origin x="-40" y="656"/>
      </p:cViewPr>
      <p:guideLst>
        <p:guide pos="3840"/>
        <p:guide pos="5760"/>
        <p:guide pos="7680"/>
        <p:guide orient="horz" pos="2160"/>
        <p:guide orient="horz" pos="4314"/>
      </p:guideLst>
    </p:cSldViewPr>
  </p:slideViewPr>
  <p:notesTextViewPr>
    <p:cViewPr>
      <p:scale>
        <a:sx n="1" d="1"/>
        <a:sy n="1" d="1"/>
      </p:scale>
      <p:origin x="0" y="-152"/>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notesMaster" Target="notesMasters/notesMaster1.xml"/><Relationship Id="rId68" Type="http://schemas.openxmlformats.org/officeDocument/2006/relationships/font" Target="fonts/font5.fntdata"/><Relationship Id="rId84" Type="http://schemas.openxmlformats.org/officeDocument/2006/relationships/font" Target="fonts/font21.fntdata"/><Relationship Id="rId89" Type="http://schemas.openxmlformats.org/officeDocument/2006/relationships/font" Target="fonts/font26.fntdata"/><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font" Target="fonts/font11.fntdata"/><Relationship Id="rId79" Type="http://schemas.openxmlformats.org/officeDocument/2006/relationships/font" Target="fonts/font16.fntdata"/><Relationship Id="rId102" Type="http://schemas.openxmlformats.org/officeDocument/2006/relationships/tableStyles" Target="tableStyles.xml"/><Relationship Id="rId5" Type="http://schemas.openxmlformats.org/officeDocument/2006/relationships/slide" Target="slides/slide2.xml"/><Relationship Id="rId90" Type="http://schemas.openxmlformats.org/officeDocument/2006/relationships/font" Target="fonts/font27.fntdata"/><Relationship Id="rId95" Type="http://schemas.openxmlformats.org/officeDocument/2006/relationships/font" Target="fonts/font32.fntdata"/><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font" Target="fonts/font1.fntdata"/><Relationship Id="rId69" Type="http://schemas.openxmlformats.org/officeDocument/2006/relationships/font" Target="fonts/font6.fntdata"/><Relationship Id="rId80" Type="http://schemas.openxmlformats.org/officeDocument/2006/relationships/font" Target="fonts/font17.fntdata"/><Relationship Id="rId85" Type="http://schemas.openxmlformats.org/officeDocument/2006/relationships/font" Target="fonts/font22.fntdata"/><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font" Target="fonts/font4.fntdata"/><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font" Target="fonts/font7.fntdata"/><Relationship Id="rId75" Type="http://schemas.openxmlformats.org/officeDocument/2006/relationships/font" Target="fonts/font12.fntdata"/><Relationship Id="rId83" Type="http://schemas.openxmlformats.org/officeDocument/2006/relationships/font" Target="fonts/font20.fntdata"/><Relationship Id="rId88" Type="http://schemas.openxmlformats.org/officeDocument/2006/relationships/font" Target="fonts/font25.fntdata"/><Relationship Id="rId91" Type="http://schemas.openxmlformats.org/officeDocument/2006/relationships/font" Target="fonts/font28.fntdata"/><Relationship Id="rId96" Type="http://schemas.openxmlformats.org/officeDocument/2006/relationships/font" Target="fonts/font33.fntdata"/><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font" Target="fonts/font2.fntdata"/><Relationship Id="rId73" Type="http://schemas.openxmlformats.org/officeDocument/2006/relationships/font" Target="fonts/font10.fntdata"/><Relationship Id="rId78" Type="http://schemas.openxmlformats.org/officeDocument/2006/relationships/font" Target="fonts/font15.fntdata"/><Relationship Id="rId81" Type="http://schemas.openxmlformats.org/officeDocument/2006/relationships/font" Target="fonts/font18.fntdata"/><Relationship Id="rId86" Type="http://schemas.openxmlformats.org/officeDocument/2006/relationships/font" Target="fonts/font23.fntdata"/><Relationship Id="rId94" Type="http://schemas.openxmlformats.org/officeDocument/2006/relationships/font" Target="fonts/font31.fntdata"/><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font" Target="fonts/font13.fntdata"/><Relationship Id="rId97" Type="http://schemas.openxmlformats.org/officeDocument/2006/relationships/font" Target="fonts/font34.fntdata"/><Relationship Id="rId7" Type="http://schemas.openxmlformats.org/officeDocument/2006/relationships/slide" Target="slides/slide4.xml"/><Relationship Id="rId71" Type="http://schemas.openxmlformats.org/officeDocument/2006/relationships/font" Target="fonts/font8.fntdata"/><Relationship Id="rId92" Type="http://schemas.openxmlformats.org/officeDocument/2006/relationships/font" Target="fonts/font29.fntdata"/><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font" Target="fonts/font3.fntdata"/><Relationship Id="rId87" Type="http://schemas.openxmlformats.org/officeDocument/2006/relationships/font" Target="fonts/font24.fntdata"/><Relationship Id="rId61" Type="http://schemas.openxmlformats.org/officeDocument/2006/relationships/slide" Target="slides/slide58.xml"/><Relationship Id="rId82" Type="http://schemas.openxmlformats.org/officeDocument/2006/relationships/font" Target="fonts/font19.fntdata"/><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font" Target="fonts/font14.fntdata"/><Relationship Id="rId100"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font" Target="fonts/font9.fntdata"/><Relationship Id="rId93" Type="http://schemas.openxmlformats.org/officeDocument/2006/relationships/font" Target="fonts/font30.fntdata"/><Relationship Id="rId98" Type="http://schemas.openxmlformats.org/officeDocument/2006/relationships/font" Target="fonts/font35.fntdata"/><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llama.co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3d038071d8d_0_150:notes"/>
          <p:cNvSpPr>
            <a:spLocks noGrp="1" noRot="1" noChangeAspect="1"/>
          </p:cNvSpPr>
          <p:nvPr>
            <p:ph type="sldImg" idx="2"/>
          </p:nvPr>
        </p:nvSpPr>
        <p:spPr>
          <a:xfrm>
            <a:off x="381001"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5" name="Google Shape;335;g3d038071d8d_0_1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800"/>
              </a:spcBef>
              <a:spcAft>
                <a:spcPts val="0"/>
              </a:spcAft>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800"/>
              </a:spcBef>
              <a:spcAft>
                <a:spcPts val="0"/>
              </a:spcAft>
              <a:buNone/>
            </a:pPr>
            <a:r>
              <a:rPr lang="en" sz="1200" b="1" dirty="0" err="1">
                <a:solidFill>
                  <a:schemeClr val="dk1"/>
                </a:solidFill>
                <a:latin typeface="Inter"/>
                <a:ea typeface="Inter"/>
                <a:cs typeface="Inter"/>
                <a:sym typeface="Inter"/>
              </a:rPr>
              <a:t>Préparation</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avant</a:t>
            </a:r>
            <a:r>
              <a:rPr lang="en" sz="1200" b="1" dirty="0">
                <a:solidFill>
                  <a:schemeClr val="dk1"/>
                </a:solidFill>
                <a:latin typeface="Inter"/>
                <a:ea typeface="Inter"/>
                <a:cs typeface="Inter"/>
                <a:sym typeface="Inter"/>
              </a:rPr>
              <a:t> la session (5 minutes </a:t>
            </a:r>
            <a:r>
              <a:rPr lang="en" sz="1200" b="1" dirty="0" err="1">
                <a:solidFill>
                  <a:schemeClr val="dk1"/>
                </a:solidFill>
                <a:latin typeface="Inter"/>
                <a:ea typeface="Inter"/>
                <a:cs typeface="Inter"/>
                <a:sym typeface="Inter"/>
              </a:rPr>
              <a:t>avant</a:t>
            </a:r>
            <a:r>
              <a:rPr lang="en" sz="1200" b="1" dirty="0">
                <a:solidFill>
                  <a:schemeClr val="dk1"/>
                </a:solidFill>
                <a:latin typeface="Inter"/>
                <a:ea typeface="Inter"/>
                <a:cs typeface="Inter"/>
                <a:sym typeface="Inter"/>
              </a:rPr>
              <a:t> le début)</a:t>
            </a:r>
            <a:endParaRPr sz="1200" b="1" dirty="0">
              <a:solidFill>
                <a:schemeClr val="dk1"/>
              </a:solidFill>
              <a:latin typeface="Inter"/>
              <a:ea typeface="Inter"/>
              <a:cs typeface="Inter"/>
              <a:sym typeface="Inter"/>
            </a:endParaRPr>
          </a:p>
          <a:p>
            <a:pPr marL="0" lvl="0" indent="0" algn="l" rtl="0">
              <a:lnSpc>
                <a:spcPct val="115000"/>
              </a:lnSpc>
              <a:spcBef>
                <a:spcPts val="1400"/>
              </a:spcBef>
              <a:spcAft>
                <a:spcPts val="0"/>
              </a:spcAft>
              <a:buNone/>
            </a:pPr>
            <a:r>
              <a:rPr lang="en" sz="1200" b="1" dirty="0" err="1">
                <a:solidFill>
                  <a:schemeClr val="dk1"/>
                </a:solidFill>
                <a:latin typeface="Inter"/>
                <a:ea typeface="Inter"/>
                <a:cs typeface="Inter"/>
                <a:sym typeface="Inter"/>
              </a:rPr>
              <a:t>Vérification</a:t>
            </a:r>
            <a:r>
              <a:rPr lang="en" sz="1200" b="1" dirty="0">
                <a:solidFill>
                  <a:schemeClr val="dk1"/>
                </a:solidFill>
                <a:latin typeface="Inter"/>
                <a:ea typeface="Inter"/>
                <a:cs typeface="Inter"/>
                <a:sym typeface="Inter"/>
              </a:rPr>
              <a:t> du matériel:</a:t>
            </a:r>
            <a:endParaRPr sz="1200" b="1"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L’appareil</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présentation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fonctionne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Matériaux</a:t>
            </a:r>
            <a:r>
              <a:rPr lang="en" sz="1200" dirty="0">
                <a:solidFill>
                  <a:schemeClr val="dk1"/>
                </a:solidFill>
                <a:latin typeface="Inter"/>
                <a:ea typeface="Inter"/>
                <a:cs typeface="Inter"/>
                <a:sym typeface="Inter"/>
              </a:rPr>
              <a:t> de secours hors </a:t>
            </a:r>
            <a:r>
              <a:rPr lang="en" sz="1200" dirty="0" err="1">
                <a:solidFill>
                  <a:schemeClr val="dk1"/>
                </a:solidFill>
                <a:latin typeface="Inter"/>
                <a:ea typeface="Inter"/>
                <a:cs typeface="Inter"/>
                <a:sym typeface="Inter"/>
              </a:rPr>
              <a:t>ligne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prêt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imprimés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cartes</a:t>
            </a:r>
            <a:r>
              <a:rPr lang="en" sz="1200" dirty="0">
                <a:solidFill>
                  <a:schemeClr val="dk1"/>
                </a:solidFill>
                <a:latin typeface="Inter"/>
                <a:ea typeface="Inter"/>
                <a:cs typeface="Inter"/>
                <a:sym typeface="Inter"/>
              </a:rPr>
              <a:t> de vote)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Niveau</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connectivité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confirmé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élevé</a:t>
            </a:r>
            <a:r>
              <a:rPr lang="en" sz="1200" dirty="0">
                <a:solidFill>
                  <a:schemeClr val="dk1"/>
                </a:solidFill>
                <a:latin typeface="Inter"/>
                <a:ea typeface="Inter"/>
                <a:cs typeface="Inter"/>
                <a:sym typeface="Inter"/>
              </a:rPr>
              <a:t>/moyen/</a:t>
            </a:r>
            <a:r>
              <a:rPr lang="en" sz="1200" dirty="0" err="1">
                <a:solidFill>
                  <a:schemeClr val="dk1"/>
                </a:solidFill>
                <a:latin typeface="Inter"/>
                <a:ea typeface="Inter"/>
                <a:cs typeface="Inter"/>
                <a:sym typeface="Inter"/>
              </a:rPr>
              <a:t>faible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Documents des </a:t>
            </a:r>
            <a:r>
              <a:rPr lang="en" sz="1200" dirty="0" err="1">
                <a:solidFill>
                  <a:schemeClr val="dk1"/>
                </a:solidFill>
                <a:latin typeface="Inter"/>
                <a:ea typeface="Inter"/>
                <a:cs typeface="Inter"/>
                <a:sym typeface="Inter"/>
              </a:rPr>
              <a:t>étudiants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distribués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Fiches "Grille de </a:t>
            </a:r>
            <a:r>
              <a:rPr lang="en" sz="1200" dirty="0" err="1">
                <a:solidFill>
                  <a:schemeClr val="dk1"/>
                </a:solidFill>
                <a:latin typeface="Inter"/>
                <a:ea typeface="Inter"/>
                <a:cs typeface="Inter"/>
                <a:sym typeface="Inter"/>
              </a:rPr>
              <a:t>détection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prêtes</a:t>
            </a:r>
            <a:endParaRPr sz="1200" dirty="0">
              <a:solidFill>
                <a:schemeClr val="dk1"/>
              </a:solidFill>
              <a:latin typeface="Inter"/>
              <a:ea typeface="Inter"/>
              <a:cs typeface="Inter"/>
              <a:sym typeface="Inter"/>
            </a:endParaRPr>
          </a:p>
          <a:p>
            <a:pPr marL="0" lvl="0" indent="0" algn="l" rtl="0">
              <a:lnSpc>
                <a:spcPct val="115000"/>
              </a:lnSpc>
              <a:spcBef>
                <a:spcPts val="1400"/>
              </a:spcBef>
              <a:spcAft>
                <a:spcPts val="0"/>
              </a:spcAft>
              <a:buNone/>
            </a:pPr>
            <a:r>
              <a:rPr lang="en" sz="1200" b="1" dirty="0">
                <a:solidFill>
                  <a:schemeClr val="dk1"/>
                </a:solidFill>
                <a:latin typeface="Inter"/>
                <a:ea typeface="Inter"/>
                <a:cs typeface="Inter"/>
                <a:sym typeface="Inter"/>
              </a:rPr>
              <a:t>Mise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place de la salle:</a:t>
            </a:r>
            <a:endParaRPr sz="1200" b="1"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Disposez</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sièges</a:t>
            </a:r>
            <a:r>
              <a:rPr lang="en" sz="1200" dirty="0">
                <a:solidFill>
                  <a:schemeClr val="dk1"/>
                </a:solidFill>
                <a:latin typeface="Inter"/>
                <a:ea typeface="Inter"/>
                <a:cs typeface="Inter"/>
                <a:sym typeface="Inter"/>
              </a:rPr>
              <a:t> de façon à </a:t>
            </a:r>
            <a:r>
              <a:rPr lang="en" sz="1200" dirty="0" err="1">
                <a:solidFill>
                  <a:schemeClr val="dk1"/>
                </a:solidFill>
                <a:latin typeface="Inter"/>
                <a:ea typeface="Inter"/>
                <a:cs typeface="Inter"/>
                <a:sym typeface="Inter"/>
              </a:rPr>
              <a:t>faciliter</a:t>
            </a:r>
            <a:r>
              <a:rPr lang="en" sz="1200" dirty="0">
                <a:solidFill>
                  <a:schemeClr val="dk1"/>
                </a:solidFill>
                <a:latin typeface="Inter"/>
                <a:ea typeface="Inter"/>
                <a:cs typeface="Inter"/>
                <a:sym typeface="Inter"/>
              </a:rPr>
              <a:t> les discussions </a:t>
            </a:r>
            <a:r>
              <a:rPr lang="en" sz="1200" dirty="0" err="1">
                <a:solidFill>
                  <a:schemeClr val="dk1"/>
                </a:solidFill>
                <a:latin typeface="Inter"/>
                <a:ea typeface="Inter"/>
                <a:cs typeface="Inter"/>
                <a:sym typeface="Inter"/>
              </a:rPr>
              <a:t>binômes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Assurez-vous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tous</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voir</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présentation</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Testez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tous</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outils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ligne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la version avec </a:t>
            </a:r>
            <a:r>
              <a:rPr lang="en" sz="1200" dirty="0" err="1">
                <a:solidFill>
                  <a:schemeClr val="dk1"/>
                </a:solidFill>
                <a:latin typeface="Inter"/>
                <a:ea typeface="Inter"/>
                <a:cs typeface="Inter"/>
                <a:sym typeface="Inter"/>
              </a:rPr>
              <a:t>connexion</a:t>
            </a:r>
            <a:r>
              <a:rPr lang="en" sz="1200" dirty="0">
                <a:solidFill>
                  <a:schemeClr val="dk1"/>
                </a:solidFill>
                <a:latin typeface="Inter"/>
                <a:ea typeface="Inter"/>
                <a:cs typeface="Inter"/>
                <a:sym typeface="Inter"/>
              </a:rPr>
              <a:t> haut </a:t>
            </a:r>
            <a:r>
              <a:rPr lang="en" sz="1200" dirty="0" err="1">
                <a:solidFill>
                  <a:schemeClr val="dk1"/>
                </a:solidFill>
                <a:latin typeface="Inter"/>
                <a:ea typeface="Inter"/>
                <a:cs typeface="Inter"/>
                <a:sym typeface="Inter"/>
              </a:rPr>
              <a:t>débit</a:t>
            </a:r>
            <a:endParaRPr sz="1200" b="1" dirty="0">
              <a:solidFill>
                <a:schemeClr val="dk1"/>
              </a:solidFill>
              <a:latin typeface="Inter"/>
              <a:ea typeface="Inter"/>
              <a:cs typeface="Inter"/>
              <a:sym typeface="Inte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3d038071d8d_0_3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3d038071d8d_0_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800"/>
              </a:spcBef>
              <a:spcAft>
                <a:spcPts val="0"/>
              </a:spcAft>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800"/>
              </a:spcBef>
              <a:spcAft>
                <a:spcPts val="0"/>
              </a:spcAft>
              <a:buNone/>
            </a:pPr>
            <a:r>
              <a:rPr lang="en" sz="1200" b="1" dirty="0">
                <a:solidFill>
                  <a:schemeClr val="dk1"/>
                </a:solidFill>
                <a:latin typeface="Inter"/>
                <a:ea typeface="Inter"/>
                <a:cs typeface="Inter"/>
                <a:sym typeface="Inter"/>
              </a:rPr>
              <a:t>Plan de la Session </a:t>
            </a:r>
            <a:r>
              <a:rPr lang="en" sz="1200" dirty="0">
                <a:solidFill>
                  <a:schemeClr val="dk1"/>
                </a:solidFill>
                <a:latin typeface="Inter"/>
                <a:ea typeface="Inter"/>
                <a:cs typeface="Inter"/>
                <a:sym typeface="Inter"/>
              </a:rPr>
              <a:t>(1 minute)</a:t>
            </a:r>
            <a:endParaRPr sz="1200" dirty="0">
              <a:solidFill>
                <a:schemeClr val="dk1"/>
              </a:solidFill>
              <a:latin typeface="Inter"/>
              <a:ea typeface="Inter"/>
              <a:cs typeface="Inter"/>
              <a:sym typeface="Inter"/>
            </a:endParaRPr>
          </a:p>
          <a:p>
            <a:pPr marL="0" lvl="0" indent="0" algn="l" rtl="0">
              <a:lnSpc>
                <a:spcPct val="115000"/>
              </a:lnSpc>
              <a:spcBef>
                <a:spcPts val="1400"/>
              </a:spcBef>
              <a:spcAft>
                <a:spcPts val="0"/>
              </a:spcAft>
              <a:buNone/>
            </a:pPr>
            <a:r>
              <a:rPr lang="en" sz="1200" dirty="0" err="1">
                <a:solidFill>
                  <a:schemeClr val="dk1"/>
                </a:solidFill>
                <a:latin typeface="Inter"/>
                <a:ea typeface="Inter"/>
                <a:cs typeface="Inter"/>
                <a:sym typeface="Inter"/>
              </a:rPr>
              <a:t>Décrivez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la session </a:t>
            </a:r>
            <a:r>
              <a:rPr lang="en" sz="1200" dirty="0" err="1">
                <a:solidFill>
                  <a:schemeClr val="dk1"/>
                </a:solidFill>
                <a:latin typeface="Inter"/>
                <a:ea typeface="Inter"/>
                <a:cs typeface="Inter"/>
                <a:sym typeface="Inter"/>
              </a:rPr>
              <a:t>couvrira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combien</a:t>
            </a:r>
            <a:r>
              <a:rPr lang="en" sz="1200" dirty="0">
                <a:solidFill>
                  <a:schemeClr val="dk1"/>
                </a:solidFill>
                <a:latin typeface="Inter"/>
                <a:ea typeface="Inter"/>
                <a:cs typeface="Inter"/>
                <a:sym typeface="Inter"/>
              </a:rPr>
              <a:t> de temps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durera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quels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principaux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objectifs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d’apprentissage</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457200" lvl="0" indent="-304800" algn="l" rtl="0">
              <a:lnSpc>
                <a:spcPct val="115000"/>
              </a:lnSpc>
              <a:spcBef>
                <a:spcPts val="14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La session </a:t>
            </a:r>
            <a:r>
              <a:rPr lang="en" sz="1200" dirty="0" err="1">
                <a:solidFill>
                  <a:schemeClr val="dk1"/>
                </a:solidFill>
                <a:latin typeface="Inter"/>
                <a:ea typeface="Inter"/>
                <a:cs typeface="Inter"/>
                <a:sym typeface="Inter"/>
              </a:rPr>
              <a:t>durera</a:t>
            </a:r>
            <a:r>
              <a:rPr lang="en" sz="1200" dirty="0">
                <a:solidFill>
                  <a:schemeClr val="dk1"/>
                </a:solidFill>
                <a:latin typeface="Inter"/>
                <a:ea typeface="Inter"/>
                <a:cs typeface="Inter"/>
                <a:sym typeface="Inter"/>
              </a:rPr>
              <a:t> 60 minutes.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Nous </a:t>
            </a:r>
            <a:r>
              <a:rPr lang="en" sz="1200" dirty="0" err="1">
                <a:solidFill>
                  <a:schemeClr val="dk1"/>
                </a:solidFill>
                <a:latin typeface="Inter"/>
                <a:ea typeface="Inter"/>
                <a:cs typeface="Inter"/>
                <a:sym typeface="Inter"/>
              </a:rPr>
              <a:t>allons</a:t>
            </a:r>
            <a:r>
              <a:rPr lang="en" sz="1200" dirty="0">
                <a:solidFill>
                  <a:schemeClr val="dk1"/>
                </a:solidFill>
                <a:latin typeface="Inter"/>
                <a:ea typeface="Inter"/>
                <a:cs typeface="Inter"/>
                <a:sym typeface="Inter"/>
              </a:rPr>
              <a:t> explorer 6 modules </a:t>
            </a:r>
            <a:r>
              <a:rPr lang="en" sz="1200" dirty="0" err="1">
                <a:solidFill>
                  <a:schemeClr val="dk1"/>
                </a:solidFill>
                <a:latin typeface="Inter"/>
                <a:ea typeface="Inter"/>
                <a:cs typeface="Inter"/>
                <a:sym typeface="Inter"/>
              </a:rPr>
              <a:t>interactifs</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aideront</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mieux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rester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sécurité</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découvrir</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rôle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jouer</a:t>
            </a:r>
            <a:r>
              <a:rPr lang="en" sz="1200" dirty="0">
                <a:solidFill>
                  <a:schemeClr val="dk1"/>
                </a:solidFill>
                <a:latin typeface="Inter"/>
                <a:ea typeface="Inter"/>
                <a:cs typeface="Inter"/>
                <a:sym typeface="Inter"/>
              </a:rPr>
              <a:t> dans </a:t>
            </a:r>
            <a:r>
              <a:rPr lang="en" sz="1200" dirty="0" err="1">
                <a:solidFill>
                  <a:schemeClr val="dk1"/>
                </a:solidFill>
                <a:latin typeface="Inter"/>
                <a:ea typeface="Inter"/>
                <a:cs typeface="Inter"/>
                <a:sym typeface="Inter"/>
              </a:rPr>
              <a:t>l’avenir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endParaRPr sz="1200" b="1" dirty="0">
              <a:solidFill>
                <a:schemeClr val="dk1"/>
              </a:solidFill>
              <a:latin typeface="Inter"/>
              <a:ea typeface="Inter"/>
              <a:cs typeface="Inter"/>
              <a:sym typeface="Inter"/>
            </a:endParaRPr>
          </a:p>
          <a:p>
            <a:pPr marL="0" lvl="0" indent="0" algn="l" rtl="0">
              <a:spcBef>
                <a:spcPts val="40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
        <p:cNvGrpSpPr/>
        <p:nvPr/>
      </p:nvGrpSpPr>
      <p:grpSpPr>
        <a:xfrm>
          <a:off x="0" y="0"/>
          <a:ext cx="0" cy="0"/>
          <a:chOff x="0" y="0"/>
          <a:chExt cx="0" cy="0"/>
        </a:xfrm>
      </p:grpSpPr>
      <p:sp>
        <p:nvSpPr>
          <p:cNvPr id="409" name="Google Shape;409;g3d038071d8d_0_10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 name="Google Shape;410;g3d038071d8d_0_10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b="1">
                <a:solidFill>
                  <a:schemeClr val="dk1"/>
                </a:solidFill>
                <a:latin typeface="Inter"/>
                <a:ea typeface="Inter"/>
                <a:cs typeface="Inter"/>
                <a:sym typeface="Inter"/>
              </a:rPr>
              <a:t>Objectif d'apprentissage: </a:t>
            </a:r>
            <a:r>
              <a:rPr lang="en" sz="1200">
                <a:solidFill>
                  <a:schemeClr val="dk1"/>
                </a:solidFill>
                <a:latin typeface="Inter"/>
                <a:ea typeface="Inter"/>
                <a:cs typeface="Inter"/>
                <a:sym typeface="Inter"/>
              </a:rPr>
              <a:t>Les élèves vont explorer et discuter de la façon dont l’IA fait déjà partie de leur quotidien, à travers les applications qu’ils utilisent et les technologies qui les entourent.</a:t>
            </a:r>
            <a:endParaRPr sz="1200" b="1">
              <a:solidFill>
                <a:schemeClr val="dk1"/>
              </a:solidFill>
              <a:latin typeface="Inter"/>
              <a:ea typeface="Inter"/>
              <a:cs typeface="Inter"/>
              <a:sym typeface="Inte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g3d038071d8d_0_14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6" name="Google Shape;416;g3d038071d8d_0_14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Script </a:t>
            </a:r>
            <a:r>
              <a:rPr lang="en" sz="1200" b="1" dirty="0" err="1">
                <a:solidFill>
                  <a:schemeClr val="dk1"/>
                </a:solidFill>
                <a:latin typeface="Inter"/>
                <a:ea typeface="Inter"/>
                <a:cs typeface="Inter"/>
                <a:sym typeface="Inter"/>
              </a:rPr>
              <a:t>d’ouverture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dirty="0">
                <a:solidFill>
                  <a:schemeClr val="dk1"/>
                </a:solidFill>
                <a:latin typeface="Inter"/>
                <a:ea typeface="Inter"/>
                <a:cs typeface="Inter"/>
                <a:sym typeface="Inter"/>
              </a:rPr>
              <a:t>«Bienvenue à </a:t>
            </a:r>
            <a:r>
              <a:rPr lang="en" sz="1200" dirty="0" err="1">
                <a:solidFill>
                  <a:schemeClr val="dk1"/>
                </a:solidFill>
                <a:latin typeface="Inter"/>
                <a:ea typeface="Inter"/>
                <a:cs typeface="Inter"/>
                <a:sym typeface="Inter"/>
              </a:rPr>
              <a:t>toutes</a:t>
            </a:r>
            <a:r>
              <a:rPr lang="en" sz="1200" dirty="0">
                <a:solidFill>
                  <a:schemeClr val="dk1"/>
                </a:solidFill>
                <a:latin typeface="Inter"/>
                <a:ea typeface="Inter"/>
                <a:cs typeface="Inter"/>
                <a:sym typeface="Inter"/>
              </a:rPr>
              <a:t> et à </a:t>
            </a:r>
            <a:r>
              <a:rPr lang="en" sz="1200" dirty="0" err="1">
                <a:solidFill>
                  <a:schemeClr val="dk1"/>
                </a:solidFill>
                <a:latin typeface="Inter"/>
                <a:ea typeface="Inter"/>
                <a:cs typeface="Inter"/>
                <a:sym typeface="Inter"/>
              </a:rPr>
              <a:t>tous</a:t>
            </a:r>
            <a:r>
              <a:rPr lang="en" sz="1200" dirty="0">
                <a:solidFill>
                  <a:schemeClr val="dk1"/>
                </a:solidFill>
                <a:latin typeface="Inter"/>
                <a:ea typeface="Inter"/>
                <a:cs typeface="Inter"/>
                <a:sym typeface="Inter"/>
              </a:rPr>
              <a:t>! Avant de commencer,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petite question – qui a </a:t>
            </a:r>
            <a:r>
              <a:rPr lang="en" sz="1200" dirty="0" err="1">
                <a:solidFill>
                  <a:schemeClr val="dk1"/>
                </a:solidFill>
                <a:latin typeface="Inter"/>
                <a:ea typeface="Inter"/>
                <a:cs typeface="Inter"/>
                <a:sym typeface="Inter"/>
              </a:rPr>
              <a:t>utilisé</a:t>
            </a:r>
            <a:r>
              <a:rPr lang="en" sz="1200" dirty="0">
                <a:solidFill>
                  <a:schemeClr val="dk1"/>
                </a:solidFill>
                <a:latin typeface="Inter"/>
                <a:ea typeface="Inter"/>
                <a:cs typeface="Inter"/>
                <a:sym typeface="Inter"/>
              </a:rPr>
              <a:t> son </a:t>
            </a:r>
            <a:r>
              <a:rPr lang="en" sz="1200" dirty="0" err="1">
                <a:solidFill>
                  <a:schemeClr val="dk1"/>
                </a:solidFill>
                <a:latin typeface="Inter"/>
                <a:ea typeface="Inter"/>
                <a:cs typeface="Inter"/>
                <a:sym typeface="Inter"/>
              </a:rPr>
              <a:t>téléphone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matin? </a:t>
            </a:r>
            <a:r>
              <a:rPr lang="en" sz="1200" dirty="0" err="1">
                <a:solidFill>
                  <a:schemeClr val="dk1"/>
                </a:solidFill>
                <a:latin typeface="Inter"/>
                <a:ea typeface="Inter"/>
                <a:cs typeface="Inter"/>
                <a:sym typeface="Inter"/>
              </a:rPr>
              <a:t>Gardez</a:t>
            </a:r>
            <a:r>
              <a:rPr lang="en" sz="1200" dirty="0">
                <a:solidFill>
                  <a:schemeClr val="dk1"/>
                </a:solidFill>
                <a:latin typeface="Inter"/>
                <a:ea typeface="Inter"/>
                <a:cs typeface="Inter"/>
                <a:sym typeface="Inter"/>
              </a:rPr>
              <a:t> la main levée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utilisé</a:t>
            </a:r>
            <a:r>
              <a:rPr lang="en" sz="1200" dirty="0">
                <a:solidFill>
                  <a:schemeClr val="dk1"/>
                </a:solidFill>
                <a:latin typeface="Inter"/>
                <a:ea typeface="Inter"/>
                <a:cs typeface="Inter"/>
                <a:sym typeface="Inter"/>
              </a:rPr>
              <a:t> WhatsApp... Instagram... YouTube... Super! </a:t>
            </a:r>
            <a:endParaRPr sz="1200" b="1" dirty="0">
              <a:solidFill>
                <a:schemeClr val="dk1"/>
              </a:solidFill>
              <a:latin typeface="Inter"/>
              <a:ea typeface="Inter"/>
              <a:cs typeface="Inter"/>
              <a:sym typeface="Inte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g3d038071d8d_0_10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5" name="Google Shape;425;g3d038071d8d_0_10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Script </a:t>
            </a:r>
            <a:r>
              <a:rPr lang="en" sz="1200" b="1" dirty="0" err="1">
                <a:solidFill>
                  <a:schemeClr val="dk1"/>
                </a:solidFill>
                <a:latin typeface="Inter"/>
                <a:ea typeface="Inter"/>
                <a:cs typeface="Inter"/>
                <a:sym typeface="Inter"/>
              </a:rPr>
              <a:t>d’ouverture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voici</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partie</a:t>
            </a:r>
            <a:r>
              <a:rPr lang="en" sz="1200" dirty="0">
                <a:solidFill>
                  <a:schemeClr val="dk1"/>
                </a:solidFill>
                <a:latin typeface="Inter"/>
                <a:ea typeface="Inter"/>
                <a:cs typeface="Inter"/>
                <a:sym typeface="Inter"/>
              </a:rPr>
              <a:t> la plus </a:t>
            </a:r>
            <a:r>
              <a:rPr lang="en" sz="1200" dirty="0" err="1">
                <a:solidFill>
                  <a:schemeClr val="dk1"/>
                </a:solidFill>
                <a:latin typeface="Inter"/>
                <a:ea typeface="Inter"/>
                <a:cs typeface="Inter"/>
                <a:sym typeface="Inter"/>
              </a:rPr>
              <a:t>intéressante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sans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le savoir. </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nous </a:t>
            </a:r>
            <a:r>
              <a:rPr lang="en" sz="1200" dirty="0" err="1">
                <a:solidFill>
                  <a:schemeClr val="dk1"/>
                </a:solidFill>
                <a:latin typeface="Inter"/>
                <a:ea typeface="Inter"/>
                <a:cs typeface="Inter"/>
                <a:sym typeface="Inter"/>
              </a:rPr>
              <a:t>allons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devenir</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détectives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découvrir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qui fait déjà </a:t>
            </a:r>
            <a:r>
              <a:rPr lang="en" sz="1200" dirty="0" err="1">
                <a:solidFill>
                  <a:schemeClr val="dk1"/>
                </a:solidFill>
                <a:latin typeface="Inter"/>
                <a:ea typeface="Inter"/>
                <a:cs typeface="Inter"/>
                <a:sym typeface="Inter"/>
              </a:rPr>
              <a:t>partie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vie </a:t>
            </a:r>
            <a:r>
              <a:rPr lang="en" sz="1200" dirty="0" err="1">
                <a:solidFill>
                  <a:schemeClr val="dk1"/>
                </a:solidFill>
                <a:latin typeface="Inter"/>
                <a:ea typeface="Inter"/>
                <a:cs typeface="Inter"/>
                <a:sym typeface="Inter"/>
              </a:rPr>
              <a:t>quotidienne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g3d038071d8d_0_14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 name="Google Shape;440;g3d038071d8d_0_14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Défi</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Détective</a:t>
            </a:r>
            <a:r>
              <a:rPr lang="en" sz="1200" b="1"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(3 minutes)</a:t>
            </a:r>
            <a:r>
              <a:rPr lang="en" sz="1200" b="1" dirty="0">
                <a:solidFill>
                  <a:schemeClr val="dk1"/>
                </a:solidFill>
                <a:latin typeface="Inter"/>
                <a:ea typeface="Inter"/>
                <a:cs typeface="Inter"/>
                <a:sym typeface="Inter"/>
              </a:rPr>
              <a:t>: Instructions: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«Je </a:t>
            </a:r>
            <a:r>
              <a:rPr lang="en" sz="1200" dirty="0" err="1">
                <a:solidFill>
                  <a:schemeClr val="dk1"/>
                </a:solidFill>
                <a:latin typeface="Inter"/>
                <a:ea typeface="Inter"/>
                <a:cs typeface="Inter"/>
                <a:sym typeface="Inter"/>
              </a:rPr>
              <a:t>vais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montrer</a:t>
            </a:r>
            <a:r>
              <a:rPr lang="en" sz="1200" dirty="0">
                <a:solidFill>
                  <a:schemeClr val="dk1"/>
                </a:solidFill>
                <a:latin typeface="Inter"/>
                <a:ea typeface="Inter"/>
                <a:cs typeface="Inter"/>
                <a:sym typeface="Inter"/>
              </a:rPr>
              <a:t> 6 </a:t>
            </a:r>
            <a:r>
              <a:rPr lang="en" sz="1200" dirty="0" err="1">
                <a:solidFill>
                  <a:schemeClr val="dk1"/>
                </a:solidFill>
                <a:latin typeface="Inter"/>
                <a:ea typeface="Inter"/>
                <a:cs typeface="Inter"/>
                <a:sym typeface="Inter"/>
              </a:rPr>
              <a:t>applis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fonctionnalités</a:t>
            </a:r>
            <a:r>
              <a:rPr lang="en" sz="1200" dirty="0">
                <a:solidFill>
                  <a:schemeClr val="dk1"/>
                </a:solidFill>
                <a:latin typeface="Inter"/>
                <a:ea typeface="Inter"/>
                <a:cs typeface="Inter"/>
                <a:sym typeface="Inter"/>
              </a:rPr>
              <a:t>. Quand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repérez</a:t>
            </a:r>
            <a:r>
              <a:rPr lang="en" sz="1200" dirty="0">
                <a:solidFill>
                  <a:schemeClr val="dk1"/>
                </a:solidFill>
                <a:latin typeface="Inter"/>
                <a:ea typeface="Inter"/>
                <a:cs typeface="Inter"/>
                <a:sym typeface="Inter"/>
              </a:rPr>
              <a:t> quelque chose qui </a:t>
            </a:r>
            <a:r>
              <a:rPr lang="en" sz="1200" dirty="0" err="1">
                <a:solidFill>
                  <a:schemeClr val="dk1"/>
                </a:solidFill>
                <a:latin typeface="Inter"/>
                <a:ea typeface="Inter"/>
                <a:cs typeface="Inter"/>
                <a:sym typeface="Inter"/>
              </a:rPr>
              <a:t>utilise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levez</a:t>
            </a:r>
            <a:r>
              <a:rPr lang="en" sz="1200" dirty="0">
                <a:solidFill>
                  <a:schemeClr val="dk1"/>
                </a:solidFill>
                <a:latin typeface="Inter"/>
                <a:ea typeface="Inter"/>
                <a:cs typeface="Inter"/>
                <a:sym typeface="Inter"/>
              </a:rPr>
              <a:t> la main. Ne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inquiétez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trompez</a:t>
            </a:r>
            <a:r>
              <a:rPr lang="en" sz="1200" dirty="0">
                <a:solidFill>
                  <a:schemeClr val="dk1"/>
                </a:solidFill>
                <a:latin typeface="Inter"/>
                <a:ea typeface="Inter"/>
                <a:cs typeface="Inter"/>
                <a:sym typeface="Inter"/>
              </a:rPr>
              <a:t> – on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là</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g3d038071d8d_0_109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g3d038071d8d_0_10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Défi</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Détective</a:t>
            </a:r>
            <a:r>
              <a:rPr lang="en" sz="1200" b="1"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Exemples</a:t>
            </a:r>
            <a:r>
              <a:rPr lang="en" sz="1200" b="1" dirty="0">
                <a:solidFill>
                  <a:schemeClr val="dk1"/>
                </a:solidFill>
                <a:latin typeface="Inter"/>
                <a:ea typeface="Inter"/>
                <a:cs typeface="Inter"/>
                <a:sym typeface="Inter"/>
              </a:rPr>
              <a:t> à </a:t>
            </a:r>
            <a:r>
              <a:rPr lang="en" sz="1200" b="1" dirty="0" err="1">
                <a:solidFill>
                  <a:schemeClr val="dk1"/>
                </a:solidFill>
                <a:latin typeface="Inter"/>
                <a:ea typeface="Inter"/>
                <a:cs typeface="Inter"/>
                <a:sym typeface="Inter"/>
              </a:rPr>
              <a:t>montrer</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AutoNum type="arabicPeriod"/>
            </a:pPr>
            <a:r>
              <a:rPr lang="en" sz="1200" b="1" dirty="0" err="1">
                <a:solidFill>
                  <a:schemeClr val="dk1"/>
                </a:solidFill>
                <a:latin typeface="Inter"/>
                <a:ea typeface="Inter"/>
                <a:cs typeface="Inter"/>
                <a:sym typeface="Inter"/>
              </a:rPr>
              <a:t>Filtres</a:t>
            </a:r>
            <a:r>
              <a:rPr lang="en" sz="1200" b="1" dirty="0">
                <a:solidFill>
                  <a:schemeClr val="dk1"/>
                </a:solidFill>
                <a:latin typeface="Inter"/>
                <a:ea typeface="Inter"/>
                <a:cs typeface="Inter"/>
                <a:sym typeface="Inter"/>
              </a:rPr>
              <a:t> de visage Instagram – </a:t>
            </a:r>
            <a:r>
              <a:rPr lang="en" sz="1200" i="1" dirty="0">
                <a:solidFill>
                  <a:schemeClr val="dk1"/>
                </a:solidFill>
                <a:latin typeface="Inter"/>
                <a:ea typeface="Inter"/>
                <a:cs typeface="Inter"/>
                <a:sym typeface="Inter"/>
              </a:rPr>
              <a:t>L'IA </a:t>
            </a:r>
            <a:r>
              <a:rPr lang="en" sz="1200" i="1" dirty="0" err="1">
                <a:solidFill>
                  <a:schemeClr val="dk1"/>
                </a:solidFill>
                <a:latin typeface="Inter"/>
                <a:ea typeface="Inter"/>
                <a:cs typeface="Inter"/>
                <a:sym typeface="Inter"/>
              </a:rPr>
              <a:t>reconnaît</a:t>
            </a:r>
            <a:r>
              <a:rPr lang="en" sz="1200" i="1" dirty="0">
                <a:solidFill>
                  <a:schemeClr val="dk1"/>
                </a:solidFill>
                <a:latin typeface="Inter"/>
                <a:ea typeface="Inter"/>
                <a:cs typeface="Inter"/>
                <a:sym typeface="Inter"/>
              </a:rPr>
              <a:t> les visages et </a:t>
            </a:r>
            <a:r>
              <a:rPr lang="en" sz="1200" i="1" dirty="0" err="1">
                <a:solidFill>
                  <a:schemeClr val="dk1"/>
                </a:solidFill>
                <a:latin typeface="Inter"/>
                <a:ea typeface="Inter"/>
                <a:cs typeface="Inter"/>
                <a:sym typeface="Inter"/>
              </a:rPr>
              <a:t>ajoute</a:t>
            </a:r>
            <a:r>
              <a:rPr lang="en" sz="1200" i="1" dirty="0">
                <a:solidFill>
                  <a:schemeClr val="dk1"/>
                </a:solidFill>
                <a:latin typeface="Inter"/>
                <a:ea typeface="Inter"/>
                <a:cs typeface="Inter"/>
                <a:sym typeface="Inter"/>
              </a:rPr>
              <a:t> des </a:t>
            </a:r>
            <a:r>
              <a:rPr lang="en" sz="1200" i="1" dirty="0" err="1">
                <a:solidFill>
                  <a:schemeClr val="dk1"/>
                </a:solidFill>
                <a:latin typeface="Inter"/>
                <a:ea typeface="Inter"/>
                <a:cs typeface="Inter"/>
                <a:sym typeface="Inter"/>
              </a:rPr>
              <a:t>effets</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a:solidFill>
                  <a:schemeClr val="dk1"/>
                </a:solidFill>
                <a:latin typeface="Inter"/>
                <a:ea typeface="Inter"/>
                <a:cs typeface="Inter"/>
                <a:sym typeface="Inter"/>
              </a:rPr>
              <a:t>Transcription des messages </a:t>
            </a:r>
            <a:r>
              <a:rPr lang="en" sz="1200" b="1" dirty="0" err="1">
                <a:solidFill>
                  <a:schemeClr val="dk1"/>
                </a:solidFill>
                <a:latin typeface="Inter"/>
                <a:ea typeface="Inter"/>
                <a:cs typeface="Inter"/>
                <a:sym typeface="Inter"/>
              </a:rPr>
              <a:t>vocaux</a:t>
            </a:r>
            <a:r>
              <a:rPr lang="en" sz="1200" b="1" dirty="0">
                <a:solidFill>
                  <a:schemeClr val="dk1"/>
                </a:solidFill>
                <a:latin typeface="Inter"/>
                <a:ea typeface="Inter"/>
                <a:cs typeface="Inter"/>
                <a:sym typeface="Inter"/>
              </a:rPr>
              <a:t> sur WhatsApp –</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convertit</a:t>
            </a:r>
            <a:r>
              <a:rPr lang="en" sz="1200" i="1" dirty="0">
                <a:solidFill>
                  <a:schemeClr val="dk1"/>
                </a:solidFill>
                <a:latin typeface="Inter"/>
                <a:ea typeface="Inter"/>
                <a:cs typeface="Inter"/>
                <a:sym typeface="Inter"/>
              </a:rPr>
              <a:t> le </a:t>
            </a:r>
            <a:r>
              <a:rPr lang="en" sz="1200" i="1" dirty="0" err="1">
                <a:solidFill>
                  <a:schemeClr val="dk1"/>
                </a:solidFill>
                <a:latin typeface="Inter"/>
                <a:ea typeface="Inter"/>
                <a:cs typeface="Inter"/>
                <a:sym typeface="Inter"/>
              </a:rPr>
              <a:t>discours</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en</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texte</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err="1">
                <a:solidFill>
                  <a:schemeClr val="dk1"/>
                </a:solidFill>
                <a:latin typeface="Inter"/>
                <a:ea typeface="Inter"/>
                <a:cs typeface="Inter"/>
                <a:sym typeface="Inter"/>
              </a:rPr>
              <a:t>Fonctionnalité</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caméra</a:t>
            </a:r>
            <a:r>
              <a:rPr lang="en" sz="1200" b="1" dirty="0">
                <a:solidFill>
                  <a:schemeClr val="dk1"/>
                </a:solidFill>
                <a:latin typeface="Inter"/>
                <a:ea typeface="Inter"/>
                <a:cs typeface="Inter"/>
                <a:sym typeface="Inter"/>
              </a:rPr>
              <a:t> de Google </a:t>
            </a:r>
            <a:r>
              <a:rPr lang="en" sz="1200" b="1" dirty="0" err="1">
                <a:solidFill>
                  <a:schemeClr val="dk1"/>
                </a:solidFill>
                <a:latin typeface="Inter"/>
                <a:ea typeface="Inter"/>
                <a:cs typeface="Inter"/>
                <a:sym typeface="Inter"/>
              </a:rPr>
              <a:t>Traduction</a:t>
            </a:r>
            <a:r>
              <a:rPr lang="en" sz="1200" b="1" dirty="0">
                <a:solidFill>
                  <a:schemeClr val="dk1"/>
                </a:solidFill>
                <a:latin typeface="Inter"/>
                <a:ea typeface="Inter"/>
                <a:cs typeface="Inter"/>
                <a:sym typeface="Inter"/>
              </a:rPr>
              <a:t> –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traduit</a:t>
            </a:r>
            <a:r>
              <a:rPr lang="en" sz="1200" i="1" dirty="0">
                <a:solidFill>
                  <a:schemeClr val="dk1"/>
                </a:solidFill>
                <a:latin typeface="Inter"/>
                <a:ea typeface="Inter"/>
                <a:cs typeface="Inter"/>
                <a:sym typeface="Inter"/>
              </a:rPr>
              <a:t> du </a:t>
            </a:r>
            <a:r>
              <a:rPr lang="en" sz="1200" i="1" dirty="0" err="1">
                <a:solidFill>
                  <a:schemeClr val="dk1"/>
                </a:solidFill>
                <a:latin typeface="Inter"/>
                <a:ea typeface="Inter"/>
                <a:cs typeface="Inter"/>
                <a:sym typeface="Inter"/>
              </a:rPr>
              <a:t>texte</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en</a:t>
            </a:r>
            <a:r>
              <a:rPr lang="en" sz="1200" i="1" dirty="0">
                <a:solidFill>
                  <a:schemeClr val="dk1"/>
                </a:solidFill>
                <a:latin typeface="Inter"/>
                <a:ea typeface="Inter"/>
                <a:cs typeface="Inter"/>
                <a:sym typeface="Inter"/>
              </a:rPr>
              <a:t> temps </a:t>
            </a:r>
            <a:r>
              <a:rPr lang="en" sz="1200" i="1" dirty="0" err="1">
                <a:solidFill>
                  <a:schemeClr val="dk1"/>
                </a:solidFill>
                <a:latin typeface="Inter"/>
                <a:ea typeface="Inter"/>
                <a:cs typeface="Inter"/>
                <a:sym typeface="Inter"/>
              </a:rPr>
              <a:t>réel</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err="1">
                <a:solidFill>
                  <a:schemeClr val="dk1"/>
                </a:solidFill>
                <a:latin typeface="Inter"/>
                <a:ea typeface="Inter"/>
                <a:cs typeface="Inter"/>
                <a:sym typeface="Inter"/>
              </a:rPr>
              <a:t>Vidéos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recommandées</a:t>
            </a:r>
            <a:r>
              <a:rPr lang="en" sz="1200" b="1" dirty="0">
                <a:solidFill>
                  <a:schemeClr val="dk1"/>
                </a:solidFill>
                <a:latin typeface="Inter"/>
                <a:ea typeface="Inter"/>
                <a:cs typeface="Inter"/>
                <a:sym typeface="Inter"/>
              </a:rPr>
              <a:t> sur YouTube –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apprend</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vos</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préférences</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a:solidFill>
                  <a:schemeClr val="dk1"/>
                </a:solidFill>
                <a:latin typeface="Inter"/>
                <a:ea typeface="Inter"/>
                <a:cs typeface="Inter"/>
                <a:sym typeface="Inter"/>
              </a:rPr>
              <a:t>Page “Pour </a:t>
            </a:r>
            <a:r>
              <a:rPr lang="en" sz="1200" b="1" dirty="0" err="1">
                <a:solidFill>
                  <a:schemeClr val="dk1"/>
                </a:solidFill>
                <a:latin typeface="Inter"/>
                <a:ea typeface="Inter"/>
                <a:cs typeface="Inter"/>
                <a:sym typeface="Inter"/>
              </a:rPr>
              <a:t>toi</a:t>
            </a:r>
            <a:r>
              <a:rPr lang="en" sz="1200" b="1" dirty="0">
                <a:solidFill>
                  <a:schemeClr val="dk1"/>
                </a:solidFill>
                <a:latin typeface="Inter"/>
                <a:ea typeface="Inter"/>
                <a:cs typeface="Inter"/>
                <a:sym typeface="Inter"/>
              </a:rPr>
              <a:t>” de TikTok –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sélectionne</a:t>
            </a:r>
            <a:r>
              <a:rPr lang="en" sz="1200" i="1" dirty="0">
                <a:solidFill>
                  <a:schemeClr val="dk1"/>
                </a:solidFill>
                <a:latin typeface="Inter"/>
                <a:ea typeface="Inter"/>
                <a:cs typeface="Inter"/>
                <a:sym typeface="Inter"/>
              </a:rPr>
              <a:t> du </a:t>
            </a:r>
            <a:r>
              <a:rPr lang="en" sz="1200" i="1" dirty="0" err="1">
                <a:solidFill>
                  <a:schemeClr val="dk1"/>
                </a:solidFill>
                <a:latin typeface="Inter"/>
                <a:ea typeface="Inter"/>
                <a:cs typeface="Inter"/>
                <a:sym typeface="Inter"/>
              </a:rPr>
              <a:t>contenu</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personnalisé</a:t>
            </a:r>
            <a:endParaRPr sz="1200" i="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b="1" dirty="0" err="1">
                <a:solidFill>
                  <a:schemeClr val="dk1"/>
                </a:solidFill>
                <a:latin typeface="Inter"/>
                <a:ea typeface="Inter"/>
                <a:cs typeface="Inter"/>
                <a:sym typeface="Inter"/>
              </a:rPr>
              <a:t>Regroupement</a:t>
            </a:r>
            <a:r>
              <a:rPr lang="en" sz="1200" b="1" dirty="0">
                <a:solidFill>
                  <a:schemeClr val="dk1"/>
                </a:solidFill>
                <a:latin typeface="Inter"/>
                <a:ea typeface="Inter"/>
                <a:cs typeface="Inter"/>
                <a:sym typeface="Inter"/>
              </a:rPr>
              <a:t> de visages dans Google Photos – </a:t>
            </a:r>
            <a:r>
              <a:rPr lang="en" sz="1200" i="1" dirty="0" err="1">
                <a:solidFill>
                  <a:schemeClr val="dk1"/>
                </a:solidFill>
                <a:latin typeface="Inter"/>
                <a:ea typeface="Inter"/>
                <a:cs typeface="Inter"/>
                <a:sym typeface="Inter"/>
              </a:rPr>
              <a:t>l’IA</a:t>
            </a:r>
            <a:r>
              <a:rPr lang="en" sz="1200" i="1" dirty="0">
                <a:solidFill>
                  <a:schemeClr val="dk1"/>
                </a:solidFill>
                <a:latin typeface="Inter"/>
                <a:ea typeface="Inter"/>
                <a:cs typeface="Inter"/>
                <a:sym typeface="Inter"/>
              </a:rPr>
              <a:t> </a:t>
            </a:r>
            <a:r>
              <a:rPr lang="en" sz="1200" i="1" dirty="0" err="1">
                <a:solidFill>
                  <a:schemeClr val="dk1"/>
                </a:solidFill>
                <a:latin typeface="Inter"/>
                <a:ea typeface="Inter"/>
                <a:cs typeface="Inter"/>
                <a:sym typeface="Inter"/>
              </a:rPr>
              <a:t>reconnaît</a:t>
            </a:r>
            <a:r>
              <a:rPr lang="en" sz="1200" i="1" dirty="0">
                <a:solidFill>
                  <a:schemeClr val="dk1"/>
                </a:solidFill>
                <a:latin typeface="Inter"/>
                <a:ea typeface="Inter"/>
                <a:cs typeface="Inter"/>
                <a:sym typeface="Inter"/>
              </a:rPr>
              <a:t> les </a:t>
            </a:r>
            <a:r>
              <a:rPr lang="en" sz="1200" i="1" dirty="0" err="1">
                <a:solidFill>
                  <a:schemeClr val="dk1"/>
                </a:solidFill>
                <a:latin typeface="Inter"/>
                <a:ea typeface="Inter"/>
                <a:cs typeface="Inter"/>
                <a:sym typeface="Inter"/>
              </a:rPr>
              <a:t>personnes</a:t>
            </a:r>
            <a:r>
              <a:rPr lang="en" sz="1200" i="1" dirty="0">
                <a:solidFill>
                  <a:schemeClr val="dk1"/>
                </a:solidFill>
                <a:latin typeface="Inter"/>
                <a:ea typeface="Inter"/>
                <a:cs typeface="Inter"/>
                <a:sym typeface="Inter"/>
              </a:rPr>
              <a:t> sur </a:t>
            </a:r>
            <a:r>
              <a:rPr lang="en" sz="1200" i="1" dirty="0" err="1">
                <a:solidFill>
                  <a:schemeClr val="dk1"/>
                </a:solidFill>
                <a:latin typeface="Inter"/>
                <a:ea typeface="Inter"/>
                <a:cs typeface="Inter"/>
                <a:sym typeface="Inter"/>
              </a:rPr>
              <a:t>vos</a:t>
            </a:r>
            <a:r>
              <a:rPr lang="en" sz="1200" i="1" dirty="0">
                <a:solidFill>
                  <a:schemeClr val="dk1"/>
                </a:solidFill>
                <a:latin typeface="Inter"/>
                <a:ea typeface="Inter"/>
                <a:cs typeface="Inter"/>
                <a:sym typeface="Inter"/>
              </a:rPr>
              <a:t> photos</a:t>
            </a:r>
            <a:endParaRPr sz="1200" i="1"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Conseils </a:t>
            </a:r>
            <a:r>
              <a:rPr lang="en" sz="1200" b="1" dirty="0" err="1">
                <a:solidFill>
                  <a:schemeClr val="dk1"/>
                </a:solidFill>
                <a:latin typeface="Inter"/>
                <a:ea typeface="Inter"/>
                <a:cs typeface="Inter"/>
                <a:sym typeface="Inter"/>
              </a:rPr>
              <a:t>d’animation</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Valorisez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chaque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réponse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incorrecte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Demandez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d’expliquer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raisonnement</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Pourquoi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penses-tu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Fais le lien avec </a:t>
            </a:r>
            <a:r>
              <a:rPr lang="en" sz="1200" dirty="0" err="1">
                <a:solidFill>
                  <a:schemeClr val="dk1"/>
                </a:solidFill>
                <a:latin typeface="Inter"/>
                <a:ea typeface="Inter"/>
                <a:cs typeface="Inter"/>
                <a:sym typeface="Inter"/>
              </a:rPr>
              <a:t>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propres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expériences</a:t>
            </a:r>
            <a:r>
              <a:rPr lang="en" sz="1200" dirty="0">
                <a:solidFill>
                  <a:schemeClr val="dk1"/>
                </a:solidFill>
                <a:latin typeface="Inter"/>
                <a:ea typeface="Inter"/>
                <a:cs typeface="Inter"/>
                <a:sym typeface="Inter"/>
              </a:rPr>
              <a:t> : «Est-</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quelqu'un</a:t>
            </a:r>
            <a:r>
              <a:rPr lang="en" sz="1200" dirty="0">
                <a:solidFill>
                  <a:schemeClr val="dk1"/>
                </a:solidFill>
                <a:latin typeface="Inter"/>
                <a:ea typeface="Inter"/>
                <a:cs typeface="Inter"/>
                <a:sym typeface="Inter"/>
              </a:rPr>
              <a:t> a déjà </a:t>
            </a:r>
            <a:r>
              <a:rPr lang="en" sz="1200" dirty="0" err="1">
                <a:solidFill>
                  <a:schemeClr val="dk1"/>
                </a:solidFill>
                <a:latin typeface="Inter"/>
                <a:ea typeface="Inter"/>
                <a:cs typeface="Inter"/>
                <a:sym typeface="Inter"/>
              </a:rPr>
              <a:t>remarqué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YouTube </a:t>
            </a:r>
            <a:r>
              <a:rPr lang="en" sz="1200" dirty="0" err="1">
                <a:solidFill>
                  <a:schemeClr val="dk1"/>
                </a:solidFill>
                <a:latin typeface="Inter"/>
                <a:ea typeface="Inter"/>
                <a:cs typeface="Inter"/>
                <a:sym typeface="Inter"/>
              </a:rPr>
              <a:t>suggère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vidéos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similaires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venez</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regarder</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de Sensibilité Culturelle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Certains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ne pas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accès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toutes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applis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reconnaissez</a:t>
            </a:r>
            <a:r>
              <a:rPr lang="en" sz="1200" dirty="0">
                <a:solidFill>
                  <a:schemeClr val="dk1"/>
                </a:solidFill>
                <a:latin typeface="Inter"/>
                <a:ea typeface="Inter"/>
                <a:cs typeface="Inter"/>
                <a:sym typeface="Inter"/>
              </a:rPr>
              <a:t>-le </a:t>
            </a:r>
            <a:r>
              <a:rPr lang="en" sz="1200" dirty="0" err="1">
                <a:solidFill>
                  <a:schemeClr val="dk1"/>
                </a:solidFill>
                <a:latin typeface="Inter"/>
                <a:ea typeface="Inter"/>
                <a:cs typeface="Inter"/>
                <a:sym typeface="Inter"/>
              </a:rPr>
              <a:t>ouvertement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Incluez</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pertinents</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différents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contextes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économiques</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exemple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téléphones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basiques</a:t>
            </a:r>
            <a:r>
              <a:rPr lang="en" sz="1200" dirty="0">
                <a:solidFill>
                  <a:schemeClr val="dk1"/>
                </a:solidFill>
                <a:latin typeface="Inter"/>
                <a:ea typeface="Inter"/>
                <a:cs typeface="Inter"/>
                <a:sym typeface="Inter"/>
              </a:rPr>
              <a:t> vs. smartphones) au Sénégal et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Côte d’Ivoire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Soyez</a:t>
            </a:r>
            <a:r>
              <a:rPr lang="en" sz="1200" dirty="0">
                <a:solidFill>
                  <a:schemeClr val="dk1"/>
                </a:solidFill>
                <a:latin typeface="Inter"/>
                <a:ea typeface="Inter"/>
                <a:cs typeface="Inter"/>
                <a:sym typeface="Inter"/>
              </a:rPr>
              <a:t> conscient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coût</a:t>
            </a:r>
            <a:r>
              <a:rPr lang="en" sz="1200" dirty="0">
                <a:solidFill>
                  <a:schemeClr val="dk1"/>
                </a:solidFill>
                <a:latin typeface="Inter"/>
                <a:ea typeface="Inter"/>
                <a:cs typeface="Inter"/>
                <a:sym typeface="Inter"/>
              </a:rPr>
              <a:t> des données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limiter </a:t>
            </a:r>
            <a:r>
              <a:rPr lang="en" sz="1200" dirty="0" err="1">
                <a:solidFill>
                  <a:schemeClr val="dk1"/>
                </a:solidFill>
                <a:latin typeface="Inter"/>
                <a:ea typeface="Inter"/>
                <a:cs typeface="Inter"/>
                <a:sym typeface="Inter"/>
              </a:rPr>
              <a:t>l’utilisation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certaines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applis</a:t>
            </a:r>
            <a:r>
              <a:rPr lang="en" sz="1200" dirty="0">
                <a:solidFill>
                  <a:schemeClr val="dk1"/>
                </a:solidFill>
                <a:latin typeface="Inter"/>
                <a:ea typeface="Inter"/>
                <a:cs typeface="Inter"/>
                <a:sym typeface="Inter"/>
              </a:rPr>
              <a:t>, </a:t>
            </a:r>
            <a:r>
              <a:rPr lang="en" sz="1200" b="1" dirty="0">
                <a:solidFill>
                  <a:schemeClr val="dk1"/>
                </a:solidFill>
                <a:latin typeface="Inter"/>
                <a:ea typeface="Inter"/>
                <a:cs typeface="Inter"/>
                <a:sym typeface="Inter"/>
              </a:rPr>
              <a:t>surtout dans les zones rurales des deux pays</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2"/>
        <p:cNvGrpSpPr/>
        <p:nvPr/>
      </p:nvGrpSpPr>
      <p:grpSpPr>
        <a:xfrm>
          <a:off x="0" y="0"/>
          <a:ext cx="0" cy="0"/>
          <a:chOff x="0" y="0"/>
          <a:chExt cx="0" cy="0"/>
        </a:xfrm>
      </p:grpSpPr>
      <p:sp>
        <p:nvSpPr>
          <p:cNvPr id="483" name="Google Shape;483;g3d038071d8d_0_14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4" name="Google Shape;484;g3d038071d8d_0_14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 :</a:t>
            </a:r>
            <a:endParaRPr sz="1200" b="1" dirty="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endParaRPr sz="1200" b="1" dirty="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Cette section </a:t>
            </a:r>
            <a:r>
              <a:rPr lang="en" sz="1200" dirty="0" err="1">
                <a:solidFill>
                  <a:schemeClr val="dk1"/>
                </a:solidFill>
                <a:latin typeface="Inter"/>
                <a:ea typeface="Inter"/>
                <a:cs typeface="Inter"/>
                <a:sym typeface="Inter"/>
              </a:rPr>
              <a:t>définit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l'intelligence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explique</a:t>
            </a:r>
            <a:r>
              <a:rPr lang="en" sz="1200" dirty="0">
                <a:solidFill>
                  <a:schemeClr val="dk1"/>
                </a:solidFill>
                <a:latin typeface="Inter"/>
                <a:ea typeface="Inter"/>
                <a:cs typeface="Inter"/>
                <a:sym typeface="Inter"/>
              </a:rPr>
              <a:t> son </a:t>
            </a:r>
            <a:r>
              <a:rPr lang="en" sz="1200" dirty="0" err="1">
                <a:solidFill>
                  <a:schemeClr val="dk1"/>
                </a:solidFill>
                <a:latin typeface="Inter"/>
                <a:ea typeface="Inter"/>
                <a:cs typeface="Inter"/>
                <a:sym typeface="Inter"/>
              </a:rPr>
              <a:t>fonctionnement</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Google Shape;492;g3d038071d8d_0_11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3" name="Google Shape;493;g3d038071d8d_0_1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«Avant de continuer, </a:t>
            </a:r>
            <a:r>
              <a:rPr lang="en" sz="1200" dirty="0" err="1">
                <a:solidFill>
                  <a:schemeClr val="dk1"/>
                </a:solidFill>
                <a:latin typeface="Inter"/>
                <a:ea typeface="Inter"/>
                <a:cs typeface="Inter"/>
                <a:sym typeface="Inter"/>
              </a:rPr>
              <a:t>qu’est-ce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l’Intelligence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dirty="0">
                <a:solidFill>
                  <a:schemeClr val="dk1"/>
                </a:solidFill>
                <a:latin typeface="Inter"/>
                <a:ea typeface="Inter"/>
                <a:cs typeface="Inter"/>
                <a:sym typeface="Inter"/>
              </a:rPr>
              <a:t>«L’IA,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Intelligence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quand</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ordinateurs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des machines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conçus</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penser</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humains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répondre</a:t>
            </a:r>
            <a:r>
              <a:rPr lang="en" sz="1200" dirty="0">
                <a:solidFill>
                  <a:schemeClr val="dk1"/>
                </a:solidFill>
                <a:latin typeface="Inter"/>
                <a:ea typeface="Inter"/>
                <a:cs typeface="Inter"/>
                <a:sym typeface="Inter"/>
              </a:rPr>
              <a:t> à des questions,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aider à </a:t>
            </a:r>
            <a:r>
              <a:rPr lang="en" sz="1200" dirty="0" err="1">
                <a:solidFill>
                  <a:schemeClr val="dk1"/>
                </a:solidFill>
                <a:latin typeface="Inter"/>
                <a:ea typeface="Inter"/>
                <a:cs typeface="Inter"/>
                <a:sym typeface="Inter"/>
              </a:rPr>
              <a:t>trouver</a:t>
            </a:r>
            <a:r>
              <a:rPr lang="en" sz="1200" dirty="0">
                <a:solidFill>
                  <a:schemeClr val="dk1"/>
                </a:solidFill>
                <a:latin typeface="Inter"/>
                <a:ea typeface="Inter"/>
                <a:cs typeface="Inter"/>
                <a:sym typeface="Inter"/>
              </a:rPr>
              <a:t> des choses,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discuter</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 un peu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ami</a:t>
            </a:r>
            <a:r>
              <a:rPr lang="en" sz="1200" dirty="0">
                <a:solidFill>
                  <a:schemeClr val="dk1"/>
                </a:solidFill>
                <a:latin typeface="Inter"/>
                <a:ea typeface="Inter"/>
                <a:cs typeface="Inter"/>
                <a:sym typeface="Inter"/>
              </a:rPr>
              <a:t> robot super intelligent!» </a:t>
            </a:r>
            <a:endParaRPr sz="1200" dirty="0">
              <a:solidFill>
                <a:schemeClr val="dk1"/>
              </a:solidFill>
              <a:latin typeface="Inter"/>
              <a:ea typeface="Inter"/>
              <a:cs typeface="Inter"/>
              <a:sym typeface="Inte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3d1bfa2b174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8" name="Google Shape;508;g3d1bfa2b17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«Alors, comment </a:t>
            </a:r>
            <a:r>
              <a:rPr lang="en" sz="1200" dirty="0" err="1">
                <a:solidFill>
                  <a:schemeClr val="dk1"/>
                </a:solidFill>
                <a:latin typeface="Inter"/>
                <a:ea typeface="Inter"/>
                <a:cs typeface="Inter"/>
                <a:sym typeface="Inter"/>
              </a:rPr>
              <a:t>ça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fonctionne</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partir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d’exemples</a:t>
            </a:r>
            <a:r>
              <a:rPr lang="en" sz="1200" dirty="0">
                <a:solidFill>
                  <a:schemeClr val="dk1"/>
                </a:solidFill>
                <a:latin typeface="Inter"/>
                <a:ea typeface="Inter"/>
                <a:cs typeface="Inter"/>
                <a:sym typeface="Inter"/>
              </a:rPr>
              <a:t>: L’IA examine de très </a:t>
            </a:r>
            <a:r>
              <a:rPr lang="en" sz="1200" dirty="0" err="1">
                <a:solidFill>
                  <a:schemeClr val="dk1"/>
                </a:solidFill>
                <a:latin typeface="Inter"/>
                <a:ea typeface="Inter"/>
                <a:cs typeface="Inter"/>
                <a:sym typeface="Inter"/>
              </a:rPr>
              <a:t>nombreuses</a:t>
            </a:r>
            <a:r>
              <a:rPr lang="en" sz="1200" dirty="0">
                <a:solidFill>
                  <a:schemeClr val="dk1"/>
                </a:solidFill>
                <a:latin typeface="Inter"/>
                <a:ea typeface="Inter"/>
                <a:cs typeface="Inter"/>
                <a:sym typeface="Inter"/>
              </a:rPr>
              <a:t> images, de mots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de sons – un peu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des devoirs – pour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modèles</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exemple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regarder</a:t>
            </a:r>
            <a:r>
              <a:rPr lang="en" sz="1200" dirty="0">
                <a:solidFill>
                  <a:schemeClr val="dk1"/>
                </a:solidFill>
                <a:latin typeface="Inter"/>
                <a:ea typeface="Inter"/>
                <a:cs typeface="Inter"/>
                <a:sym typeface="Inter"/>
              </a:rPr>
              <a:t> 1 000 images de chats pour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à quoi </a:t>
            </a:r>
            <a:r>
              <a:rPr lang="en" sz="1200" dirty="0" err="1">
                <a:solidFill>
                  <a:schemeClr val="dk1"/>
                </a:solidFill>
                <a:latin typeface="Inter"/>
                <a:ea typeface="Inter"/>
                <a:cs typeface="Inter"/>
                <a:sym typeface="Inter"/>
              </a:rPr>
              <a:t>ressemble</a:t>
            </a:r>
            <a:r>
              <a:rPr lang="en" sz="1200" dirty="0">
                <a:solidFill>
                  <a:schemeClr val="dk1"/>
                </a:solidFill>
                <a:latin typeface="Inter"/>
                <a:ea typeface="Inter"/>
                <a:cs typeface="Inter"/>
                <a:sym typeface="Inter"/>
              </a:rPr>
              <a:t> un chat.»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S’exercer</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devenir</a:t>
            </a:r>
            <a:r>
              <a:rPr lang="en" sz="1200" dirty="0">
                <a:solidFill>
                  <a:schemeClr val="dk1"/>
                </a:solidFill>
                <a:latin typeface="Inter"/>
                <a:ea typeface="Inter"/>
                <a:cs typeface="Inter"/>
                <a:sym typeface="Inter"/>
              </a:rPr>
              <a:t> plus intelligent(e): Tout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progressez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entraînant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continue </a:t>
            </a:r>
            <a:r>
              <a:rPr lang="en" sz="1200" dirty="0" err="1">
                <a:solidFill>
                  <a:schemeClr val="dk1"/>
                </a:solidFill>
                <a:latin typeface="Inter"/>
                <a:ea typeface="Inter"/>
                <a:cs typeface="Inter"/>
                <a:sym typeface="Inter"/>
              </a:rPr>
              <a:t>d’apprendre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essayant</a:t>
            </a:r>
            <a:r>
              <a:rPr lang="en" sz="1200" dirty="0">
                <a:solidFill>
                  <a:schemeClr val="dk1"/>
                </a:solidFill>
                <a:latin typeface="Inter"/>
                <a:ea typeface="Inter"/>
                <a:cs typeface="Inter"/>
                <a:sym typeface="Inter"/>
              </a:rPr>
              <a:t> encore et encore, et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vérifiant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 raison.»</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«Faire des </a:t>
            </a:r>
            <a:r>
              <a:rPr lang="en" sz="1200" dirty="0" err="1">
                <a:solidFill>
                  <a:schemeClr val="dk1"/>
                </a:solidFill>
                <a:latin typeface="Inter"/>
                <a:ea typeface="Inter"/>
                <a:cs typeface="Inter"/>
                <a:sym typeface="Inter"/>
              </a:rPr>
              <a:t>prédictions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des choix: Une </a:t>
            </a:r>
            <a:r>
              <a:rPr lang="en" sz="1200" dirty="0" err="1">
                <a:solidFill>
                  <a:schemeClr val="dk1"/>
                </a:solidFill>
                <a:latin typeface="Inter"/>
                <a:ea typeface="Inter"/>
                <a:cs typeface="Inter"/>
                <a:sym typeface="Inter"/>
              </a:rPr>
              <a:t>fois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qu’elle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assez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deviner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qu’est</a:t>
            </a:r>
            <a:r>
              <a:rPr lang="en" sz="1200" dirty="0">
                <a:solidFill>
                  <a:schemeClr val="dk1"/>
                </a:solidFill>
                <a:latin typeface="Inter"/>
                <a:ea typeface="Inter"/>
                <a:cs typeface="Inter"/>
                <a:sym typeface="Inter"/>
              </a:rPr>
              <a:t> quelque chose, </a:t>
            </a:r>
            <a:r>
              <a:rPr lang="en" sz="1200" dirty="0" err="1">
                <a:solidFill>
                  <a:schemeClr val="dk1"/>
                </a:solidFill>
                <a:latin typeface="Inter"/>
                <a:ea typeface="Inter"/>
                <a:cs typeface="Inter"/>
                <a:sym typeface="Inter"/>
              </a:rPr>
              <a:t>écrire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phrase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parler</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se </a:t>
            </a:r>
            <a:r>
              <a:rPr lang="en" sz="1200" dirty="0" err="1">
                <a:solidFill>
                  <a:schemeClr val="dk1"/>
                </a:solidFill>
                <a:latin typeface="Inter"/>
                <a:ea typeface="Inter"/>
                <a:cs typeface="Inter"/>
                <a:sym typeface="Inter"/>
              </a:rPr>
              <a:t>basant</a:t>
            </a:r>
            <a:r>
              <a:rPr lang="en" sz="1200" dirty="0">
                <a:solidFill>
                  <a:schemeClr val="dk1"/>
                </a:solidFill>
                <a:latin typeface="Inter"/>
                <a:ea typeface="Inter"/>
                <a:cs typeface="Inter"/>
                <a:sym typeface="Inter"/>
              </a:rPr>
              <a:t> sur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qu’elle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appris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«Vous aider à faire les choses plus </a:t>
            </a:r>
            <a:r>
              <a:rPr lang="en" sz="1200" dirty="0" err="1">
                <a:solidFill>
                  <a:schemeClr val="dk1"/>
                </a:solidFill>
                <a:latin typeface="Inter"/>
                <a:ea typeface="Inter"/>
                <a:cs typeface="Inter"/>
                <a:sym typeface="Inter"/>
              </a:rPr>
              <a:t>vite</a:t>
            </a:r>
            <a:r>
              <a:rPr lang="en" sz="1200" dirty="0">
                <a:solidFill>
                  <a:schemeClr val="dk1"/>
                </a:solidFill>
                <a:latin typeface="Inter"/>
                <a:ea typeface="Inter"/>
                <a:cs typeface="Inter"/>
                <a:sym typeface="Inter"/>
              </a:rPr>
              <a:t> : L’IA </a:t>
            </a:r>
            <a:r>
              <a:rPr lang="en" sz="1200" dirty="0" err="1">
                <a:solidFill>
                  <a:schemeClr val="dk1"/>
                </a:solidFill>
                <a:latin typeface="Inter"/>
                <a:ea typeface="Inter"/>
                <a:cs typeface="Inter"/>
                <a:sym typeface="Inter"/>
              </a:rPr>
              <a:t>utilise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sait</a:t>
            </a:r>
            <a:r>
              <a:rPr lang="en" sz="1200" dirty="0">
                <a:solidFill>
                  <a:schemeClr val="dk1"/>
                </a:solidFill>
                <a:latin typeface="Inter"/>
                <a:ea typeface="Inter"/>
                <a:cs typeface="Inter"/>
                <a:sym typeface="Inter"/>
              </a:rPr>
              <a:t> pour aider les gens – par </a:t>
            </a:r>
            <a:r>
              <a:rPr lang="en" sz="1200" dirty="0" err="1">
                <a:solidFill>
                  <a:schemeClr val="dk1"/>
                </a:solidFill>
                <a:latin typeface="Inter"/>
                <a:ea typeface="Inter"/>
                <a:cs typeface="Inter"/>
                <a:sym typeface="Inter"/>
              </a:rPr>
              <a:t>exemple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suggérant</a:t>
            </a:r>
            <a:r>
              <a:rPr lang="en" sz="1200" dirty="0">
                <a:solidFill>
                  <a:schemeClr val="dk1"/>
                </a:solidFill>
                <a:latin typeface="Inter"/>
                <a:ea typeface="Inter"/>
                <a:cs typeface="Inter"/>
                <a:sym typeface="Inter"/>
              </a:rPr>
              <a:t> des chansons,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dessinant</a:t>
            </a:r>
            <a:r>
              <a:rPr lang="en" sz="1200" dirty="0">
                <a:solidFill>
                  <a:schemeClr val="dk1"/>
                </a:solidFill>
                <a:latin typeface="Inter"/>
                <a:ea typeface="Inter"/>
                <a:cs typeface="Inter"/>
                <a:sym typeface="Inter"/>
              </a:rPr>
              <a:t> des images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répondant</a:t>
            </a:r>
            <a:r>
              <a:rPr lang="en" sz="1200" dirty="0">
                <a:solidFill>
                  <a:schemeClr val="dk1"/>
                </a:solidFill>
                <a:latin typeface="Inter"/>
                <a:ea typeface="Inter"/>
                <a:cs typeface="Inter"/>
                <a:sym typeface="Inter"/>
              </a:rPr>
              <a:t> à des questions !»</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spcBef>
                <a:spcPts val="0"/>
              </a:spcBef>
              <a:spcAft>
                <a:spcPts val="0"/>
              </a:spcAft>
              <a:buNone/>
            </a:pPr>
            <a:endParaRPr sz="12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3d038071d8d_0_150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3d038071d8d_0_15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err="1">
                <a:solidFill>
                  <a:schemeClr val="dk1"/>
                </a:solidFill>
                <a:latin typeface="Inter"/>
                <a:ea typeface="Inter"/>
                <a:cs typeface="Inter"/>
                <a:sym typeface="Inter"/>
              </a:rPr>
              <a:t>L’objectif</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section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rassurer</a:t>
            </a:r>
            <a:r>
              <a:rPr lang="en" sz="1200" dirty="0">
                <a:solidFill>
                  <a:schemeClr val="dk1"/>
                </a:solidFill>
                <a:latin typeface="Inter"/>
                <a:ea typeface="Inter"/>
                <a:cs typeface="Inter"/>
                <a:sym typeface="Inter"/>
              </a:rPr>
              <a:t> les participants et de </a:t>
            </a:r>
            <a:r>
              <a:rPr lang="en" sz="1200" dirty="0" err="1">
                <a:solidFill>
                  <a:schemeClr val="dk1"/>
                </a:solidFill>
                <a:latin typeface="Inter"/>
                <a:ea typeface="Inter"/>
                <a:cs typeface="Inter"/>
                <a:sym typeface="Inter"/>
              </a:rPr>
              <a:t>définir</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bonnes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attentes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concernant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Insistez</a:t>
            </a:r>
            <a:r>
              <a:rPr lang="en" sz="1200" dirty="0">
                <a:solidFill>
                  <a:schemeClr val="dk1"/>
                </a:solidFill>
                <a:latin typeface="Inter"/>
                <a:ea typeface="Inter"/>
                <a:cs typeface="Inter"/>
                <a:sym typeface="Inter"/>
              </a:rPr>
              <a:t> sur le fait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là</a:t>
            </a:r>
            <a:r>
              <a:rPr lang="en" sz="1200" dirty="0">
                <a:solidFill>
                  <a:schemeClr val="dk1"/>
                </a:solidFill>
                <a:latin typeface="Inter"/>
                <a:ea typeface="Inter"/>
                <a:cs typeface="Inter"/>
                <a:sym typeface="Inter"/>
              </a:rPr>
              <a:t> pour les </a:t>
            </a:r>
            <a:r>
              <a:rPr lang="en" sz="1200" dirty="0" err="1">
                <a:solidFill>
                  <a:schemeClr val="dk1"/>
                </a:solidFill>
                <a:latin typeface="Inter"/>
                <a:ea typeface="Inter"/>
                <a:cs typeface="Inter"/>
                <a:sym typeface="Inter"/>
              </a:rPr>
              <a:t>soutenir</a:t>
            </a:r>
            <a:r>
              <a:rPr lang="en" sz="1200" dirty="0">
                <a:solidFill>
                  <a:schemeClr val="dk1"/>
                </a:solidFill>
                <a:latin typeface="Inter"/>
                <a:ea typeface="Inter"/>
                <a:cs typeface="Inter"/>
                <a:sym typeface="Inter"/>
              </a:rPr>
              <a:t>, pas pour les </a:t>
            </a:r>
            <a:r>
              <a:rPr lang="en" sz="1200" dirty="0" err="1">
                <a:solidFill>
                  <a:schemeClr val="dk1"/>
                </a:solidFill>
                <a:latin typeface="Inter"/>
                <a:ea typeface="Inter"/>
                <a:cs typeface="Inter"/>
                <a:sym typeface="Inter"/>
              </a:rPr>
              <a:t>remplacer</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1"/>
        <p:cNvGrpSpPr/>
        <p:nvPr/>
      </p:nvGrpSpPr>
      <p:grpSpPr>
        <a:xfrm>
          <a:off x="0" y="0"/>
          <a:ext cx="0" cy="0"/>
          <a:chOff x="0" y="0"/>
          <a:chExt cx="0" cy="0"/>
        </a:xfrm>
      </p:grpSpPr>
      <p:sp>
        <p:nvSpPr>
          <p:cNvPr id="542" name="Google Shape;542;g3d038071d8d_0_12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3" name="Google Shape;543;g3d038071d8d_0_12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accélérer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certaines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tâches</a:t>
            </a:r>
            <a:r>
              <a:rPr lang="en" sz="1200" dirty="0">
                <a:solidFill>
                  <a:schemeClr val="dk1"/>
                </a:solidFill>
                <a:latin typeface="Inter"/>
                <a:ea typeface="Inter"/>
                <a:cs typeface="Inter"/>
                <a:sym typeface="Inter"/>
              </a:rPr>
              <a:t>, aider à explorer des </a:t>
            </a:r>
            <a:r>
              <a:rPr lang="en" sz="1200" dirty="0" err="1">
                <a:solidFill>
                  <a:schemeClr val="dk1"/>
                </a:solidFill>
                <a:latin typeface="Inter"/>
                <a:ea typeface="Inter"/>
                <a:cs typeface="Inter"/>
                <a:sym typeface="Inter"/>
              </a:rPr>
              <a:t>idées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faciliter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l’apprentissage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repose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sur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créativité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jugement</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orientation.»</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Utilisez</a:t>
            </a:r>
            <a:r>
              <a:rPr lang="en" sz="1200" b="1" dirty="0">
                <a:solidFill>
                  <a:schemeClr val="dk1"/>
                </a:solidFill>
                <a:latin typeface="Inter"/>
                <a:ea typeface="Inter"/>
                <a:cs typeface="Inter"/>
                <a:sym typeface="Inter"/>
              </a:rPr>
              <a:t> des </a:t>
            </a:r>
            <a:r>
              <a:rPr lang="en" sz="1200" b="1" dirty="0" err="1">
                <a:solidFill>
                  <a:schemeClr val="dk1"/>
                </a:solidFill>
                <a:latin typeface="Inter"/>
                <a:ea typeface="Inter"/>
                <a:cs typeface="Inter"/>
                <a:sym typeface="Inter"/>
              </a:rPr>
              <a:t>exemples</a:t>
            </a:r>
            <a:r>
              <a:rPr lang="en" sz="1200" b="1" dirty="0">
                <a:solidFill>
                  <a:schemeClr val="dk1"/>
                </a:solidFill>
                <a:latin typeface="Inter"/>
                <a:ea typeface="Inter"/>
                <a:cs typeface="Inter"/>
                <a:sym typeface="Inter"/>
              </a:rPr>
              <a:t> simples: brainstorming </a:t>
            </a:r>
            <a:r>
              <a:rPr lang="en" sz="1200" b="1" dirty="0" err="1">
                <a:solidFill>
                  <a:schemeClr val="dk1"/>
                </a:solidFill>
                <a:latin typeface="Inter"/>
                <a:ea typeface="Inter"/>
                <a:cs typeface="Inter"/>
                <a:sym typeface="Inter"/>
              </a:rPr>
              <a:t>d’idées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rédaction</a:t>
            </a:r>
            <a:r>
              <a:rPr lang="en" sz="1200" b="1" dirty="0">
                <a:solidFill>
                  <a:schemeClr val="dk1"/>
                </a:solidFill>
                <a:latin typeface="Inter"/>
                <a:ea typeface="Inter"/>
                <a:cs typeface="Inter"/>
                <a:sym typeface="Inter"/>
              </a:rPr>
              <a:t> de messages, résumé de notes.</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Analogie</a:t>
            </a:r>
            <a:r>
              <a:rPr lang="en" sz="1200" dirty="0">
                <a:solidFill>
                  <a:schemeClr val="dk1"/>
                </a:solidFill>
                <a:latin typeface="Inter"/>
                <a:ea typeface="Inter"/>
                <a:cs typeface="Inter"/>
                <a:sym typeface="Inter"/>
              </a:rPr>
              <a:t> de la </a:t>
            </a:r>
            <a:r>
              <a:rPr lang="en" sz="1200" dirty="0" err="1">
                <a:solidFill>
                  <a:schemeClr val="dk1"/>
                </a:solidFill>
                <a:latin typeface="Inter"/>
                <a:ea typeface="Inter"/>
                <a:cs typeface="Inter"/>
                <a:sym typeface="Inter"/>
              </a:rPr>
              <a:t>boîte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outils</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n’est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qu’un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outil</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parmi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d’autres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tournevis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pinceau</a:t>
            </a:r>
            <a:r>
              <a:rPr lang="en" sz="1200" dirty="0">
                <a:solidFill>
                  <a:schemeClr val="dk1"/>
                </a:solidFill>
                <a:latin typeface="Inter"/>
                <a:ea typeface="Inter"/>
                <a:cs typeface="Inter"/>
                <a:sym typeface="Inter"/>
              </a:rPr>
              <a:t>. Elle </a:t>
            </a:r>
            <a:r>
              <a:rPr lang="en" sz="1200" dirty="0" err="1">
                <a:solidFill>
                  <a:schemeClr val="dk1"/>
                </a:solidFill>
                <a:latin typeface="Inter"/>
                <a:ea typeface="Inter"/>
                <a:cs typeface="Inter"/>
                <a:sym typeface="Inter"/>
              </a:rPr>
              <a:t>facilite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certaines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tâches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ne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rien faire de </a:t>
            </a:r>
            <a:r>
              <a:rPr lang="en" sz="1200" dirty="0" err="1">
                <a:solidFill>
                  <a:schemeClr val="dk1"/>
                </a:solidFill>
                <a:latin typeface="Inter"/>
                <a:ea typeface="Inter"/>
                <a:cs typeface="Inter"/>
                <a:sym typeface="Inter"/>
              </a:rPr>
              <a:t>significatif</a:t>
            </a:r>
            <a:r>
              <a:rPr lang="en" sz="1200" dirty="0">
                <a:solidFill>
                  <a:schemeClr val="dk1"/>
                </a:solidFill>
                <a:latin typeface="Inter"/>
                <a:ea typeface="Inter"/>
                <a:cs typeface="Inter"/>
                <a:sym typeface="Inter"/>
              </a:rPr>
              <a:t> sans la </a:t>
            </a:r>
            <a:r>
              <a:rPr lang="en" sz="1200" dirty="0" err="1">
                <a:solidFill>
                  <a:schemeClr val="dk1"/>
                </a:solidFill>
                <a:latin typeface="Inter"/>
                <a:ea typeface="Inter"/>
                <a:cs typeface="Inter"/>
                <a:sym typeface="Inter"/>
              </a:rPr>
              <a:t>personne</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l’utilise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«Comme pour tout </a:t>
            </a:r>
            <a:r>
              <a:rPr lang="en" sz="1200" dirty="0" err="1">
                <a:solidFill>
                  <a:schemeClr val="dk1"/>
                </a:solidFill>
                <a:latin typeface="Inter"/>
                <a:ea typeface="Inter"/>
                <a:cs typeface="Inter"/>
                <a:sym typeface="Inter"/>
              </a:rPr>
              <a:t>autre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outil</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restez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commandes</a:t>
            </a:r>
            <a:r>
              <a:rPr lang="en" sz="1200" dirty="0">
                <a:solidFill>
                  <a:schemeClr val="dk1"/>
                </a:solidFill>
                <a:latin typeface="Inter"/>
                <a:ea typeface="Inter"/>
                <a:cs typeface="Inter"/>
                <a:sym typeface="Inter"/>
              </a:rPr>
              <a:t>. Vous </a:t>
            </a:r>
            <a:r>
              <a:rPr lang="en" sz="1200" dirty="0" err="1">
                <a:solidFill>
                  <a:schemeClr val="dk1"/>
                </a:solidFill>
                <a:latin typeface="Inter"/>
                <a:ea typeface="Inter"/>
                <a:cs typeface="Inter"/>
                <a:sym typeface="Inter"/>
              </a:rPr>
              <a:t>décidez</a:t>
            </a:r>
            <a:r>
              <a:rPr lang="en" sz="1200" dirty="0">
                <a:solidFill>
                  <a:schemeClr val="dk1"/>
                </a:solidFill>
                <a:latin typeface="Inter"/>
                <a:ea typeface="Inter"/>
                <a:cs typeface="Inter"/>
                <a:sym typeface="Inter"/>
              </a:rPr>
              <a:t> quoi demander, quoi accepter et quoi modifier. </a:t>
            </a:r>
            <a:r>
              <a:rPr lang="en" sz="1200" dirty="0" err="1">
                <a:solidFill>
                  <a:schemeClr val="dk1"/>
                </a:solidFill>
                <a:latin typeface="Inter"/>
                <a:ea typeface="Inter"/>
                <a:cs typeface="Inter"/>
                <a:sym typeface="Inter"/>
              </a:rPr>
              <a:t>Examinez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résultats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réfléchissez</a:t>
            </a:r>
            <a:r>
              <a:rPr lang="en" sz="1200" dirty="0">
                <a:solidFill>
                  <a:schemeClr val="dk1"/>
                </a:solidFill>
                <a:latin typeface="Inter"/>
                <a:ea typeface="Inter"/>
                <a:cs typeface="Inter"/>
                <a:sym typeface="Inter"/>
              </a:rPr>
              <a:t> de manière critique.»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«Vos forces </a:t>
            </a:r>
            <a:r>
              <a:rPr lang="en" sz="1200" dirty="0" err="1">
                <a:solidFill>
                  <a:schemeClr val="dk1"/>
                </a:solidFill>
                <a:latin typeface="Inter"/>
                <a:ea typeface="Inter"/>
                <a:cs typeface="Inter"/>
                <a:sym typeface="Inter"/>
              </a:rPr>
              <a:t>humaines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créativité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empathie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résolution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problèmes</a:t>
            </a:r>
            <a:r>
              <a:rPr lang="en" sz="1200" dirty="0">
                <a:solidFill>
                  <a:schemeClr val="dk1"/>
                </a:solidFill>
                <a:latin typeface="Inter"/>
                <a:ea typeface="Inter"/>
                <a:cs typeface="Inter"/>
                <a:sym typeface="Inter"/>
              </a:rPr>
              <a:t> et leadership — </a:t>
            </a:r>
            <a:r>
              <a:rPr lang="en" sz="1200" dirty="0" err="1">
                <a:solidFill>
                  <a:schemeClr val="dk1"/>
                </a:solidFill>
                <a:latin typeface="Inter"/>
                <a:ea typeface="Inter"/>
                <a:cs typeface="Inter"/>
                <a:sym typeface="Inter"/>
              </a:rPr>
              <a:t>restent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essentielles</a:t>
            </a:r>
            <a:r>
              <a:rPr lang="en" sz="1200" dirty="0">
                <a:solidFill>
                  <a:schemeClr val="dk1"/>
                </a:solidFill>
                <a:latin typeface="Inter"/>
                <a:ea typeface="Inter"/>
                <a:cs typeface="Inter"/>
                <a:sym typeface="Inter"/>
              </a:rPr>
              <a:t> et ne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remplacées</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renforce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compétences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ne les </a:t>
            </a:r>
            <a:r>
              <a:rPr lang="en" sz="1200" dirty="0" err="1">
                <a:solidFill>
                  <a:schemeClr val="dk1"/>
                </a:solidFill>
                <a:latin typeface="Inter"/>
                <a:ea typeface="Inter"/>
                <a:cs typeface="Inter"/>
                <a:sym typeface="Inter"/>
              </a:rPr>
              <a:t>diminue</a:t>
            </a:r>
            <a:r>
              <a:rPr lang="en" sz="1200" dirty="0">
                <a:solidFill>
                  <a:schemeClr val="dk1"/>
                </a:solidFill>
                <a:latin typeface="Inter"/>
                <a:ea typeface="Inter"/>
                <a:cs typeface="Inter"/>
                <a:sym typeface="Inter"/>
              </a:rPr>
              <a:t> pas.»</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5"/>
        <p:cNvGrpSpPr/>
        <p:nvPr/>
      </p:nvGrpSpPr>
      <p:grpSpPr>
        <a:xfrm>
          <a:off x="0" y="0"/>
          <a:ext cx="0" cy="0"/>
          <a:chOff x="0" y="0"/>
          <a:chExt cx="0" cy="0"/>
        </a:xfrm>
      </p:grpSpPr>
      <p:sp>
        <p:nvSpPr>
          <p:cNvPr id="566" name="Google Shape;566;g3d038071d8d_0_15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7" name="Google Shape;567;g3d038071d8d_0_15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Script de Transition</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dirty="0">
                <a:solidFill>
                  <a:schemeClr val="dk1"/>
                </a:solidFill>
                <a:latin typeface="Inter"/>
                <a:ea typeface="Inter"/>
                <a:cs typeface="Inter"/>
                <a:sym typeface="Inter"/>
              </a:rPr>
              <a:t>«Super! Vous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savez</a:t>
            </a:r>
            <a:r>
              <a:rPr lang="en" sz="1200" dirty="0">
                <a:solidFill>
                  <a:schemeClr val="dk1"/>
                </a:solidFill>
                <a:latin typeface="Inter"/>
                <a:ea typeface="Inter"/>
                <a:cs typeface="Inter"/>
                <a:sym typeface="Inter"/>
              </a:rPr>
              <a:t> déjà plus sur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ne le </a:t>
            </a:r>
            <a:r>
              <a:rPr lang="en" sz="1200" dirty="0" err="1">
                <a:solidFill>
                  <a:schemeClr val="dk1"/>
                </a:solidFill>
                <a:latin typeface="Inter"/>
                <a:ea typeface="Inter"/>
                <a:cs typeface="Inter"/>
                <a:sym typeface="Inter"/>
              </a:rPr>
              <a:t>pensiez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nous </a:t>
            </a:r>
            <a:r>
              <a:rPr lang="en" sz="1200" dirty="0" err="1">
                <a:solidFill>
                  <a:schemeClr val="dk1"/>
                </a:solidFill>
                <a:latin typeface="Inter"/>
                <a:ea typeface="Inter"/>
                <a:cs typeface="Inter"/>
                <a:sym typeface="Inter"/>
              </a:rPr>
              <a:t>allons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partir</a:t>
            </a:r>
            <a:r>
              <a:rPr lang="en" sz="1200" dirty="0">
                <a:solidFill>
                  <a:schemeClr val="dk1"/>
                </a:solidFill>
                <a:latin typeface="Inter"/>
                <a:ea typeface="Inter"/>
                <a:cs typeface="Inter"/>
                <a:sym typeface="Inter"/>
              </a:rPr>
              <a:t> pour un voyage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6 étapes, un peu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un jeu </a:t>
            </a:r>
            <a:r>
              <a:rPr lang="en" sz="1200" dirty="0" err="1">
                <a:solidFill>
                  <a:schemeClr val="dk1"/>
                </a:solidFill>
                <a:latin typeface="Inter"/>
                <a:ea typeface="Inter"/>
                <a:cs typeface="Inter"/>
                <a:sym typeface="Inter"/>
              </a:rPr>
              <a:t>vidéo</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différents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niveaux</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chaque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niveau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allez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acquérir</a:t>
            </a:r>
            <a:r>
              <a:rPr lang="en" sz="1200" dirty="0">
                <a:solidFill>
                  <a:schemeClr val="dk1"/>
                </a:solidFill>
                <a:latin typeface="Inter"/>
                <a:ea typeface="Inter"/>
                <a:cs typeface="Inter"/>
                <a:sym typeface="Inter"/>
              </a:rPr>
              <a:t> de nouveaux super-</a:t>
            </a:r>
            <a:r>
              <a:rPr lang="en" sz="1200" dirty="0" err="1">
                <a:solidFill>
                  <a:schemeClr val="dk1"/>
                </a:solidFill>
                <a:latin typeface="Inter"/>
                <a:ea typeface="Inter"/>
                <a:cs typeface="Inter"/>
                <a:sym typeface="Inter"/>
              </a:rPr>
              <a:t>pouvoirs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liés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4"/>
        <p:cNvGrpSpPr/>
        <p:nvPr/>
      </p:nvGrpSpPr>
      <p:grpSpPr>
        <a:xfrm>
          <a:off x="0" y="0"/>
          <a:ext cx="0" cy="0"/>
          <a:chOff x="0" y="0"/>
          <a:chExt cx="0" cy="0"/>
        </a:xfrm>
      </p:grpSpPr>
      <p:sp>
        <p:nvSpPr>
          <p:cNvPr id="575" name="Google Shape;575;g3d038071d8d_0_12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6" name="Google Shape;576;g3d038071d8d_0_12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Élément</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interactif</a:t>
            </a:r>
            <a:r>
              <a:rPr lang="en" sz="1200" b="1" dirty="0">
                <a:solidFill>
                  <a:schemeClr val="dk1"/>
                </a:solidFill>
                <a:latin typeface="Inter"/>
                <a:ea typeface="Inter"/>
                <a:cs typeface="Inter"/>
                <a:sym typeface="Inter"/>
              </a:rPr>
              <a:t> – </a:t>
            </a:r>
            <a:r>
              <a:rPr lang="en" sz="1200" b="1" dirty="0" err="1">
                <a:solidFill>
                  <a:schemeClr val="dk1"/>
                </a:solidFill>
                <a:latin typeface="Inter"/>
                <a:ea typeface="Inter"/>
                <a:cs typeface="Inter"/>
                <a:sym typeface="Inter"/>
              </a:rPr>
              <a:t>Définir</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votre</a:t>
            </a:r>
            <a:r>
              <a:rPr lang="en" sz="1200" b="1" dirty="0">
                <a:solidFill>
                  <a:schemeClr val="dk1"/>
                </a:solidFill>
                <a:latin typeface="Inter"/>
                <a:ea typeface="Inter"/>
                <a:cs typeface="Inter"/>
                <a:sym typeface="Inter"/>
              </a:rPr>
              <a:t> super-</a:t>
            </a:r>
            <a:r>
              <a:rPr lang="en" sz="1200" b="1" dirty="0" err="1">
                <a:solidFill>
                  <a:schemeClr val="dk1"/>
                </a:solidFill>
                <a:latin typeface="Inter"/>
                <a:ea typeface="Inter"/>
                <a:cs typeface="Inter"/>
                <a:sym typeface="Inter"/>
              </a:rPr>
              <a:t>pouvoir</a:t>
            </a:r>
            <a:r>
              <a:rPr lang="en" sz="1200" b="1" dirty="0">
                <a:solidFill>
                  <a:schemeClr val="dk1"/>
                </a:solidFill>
                <a:latin typeface="Inter"/>
                <a:ea typeface="Inter"/>
                <a:cs typeface="Inter"/>
                <a:sym typeface="Inter"/>
              </a:rPr>
              <a:t> IA</a:t>
            </a:r>
            <a:r>
              <a:rPr lang="en" sz="1200" dirty="0">
                <a:solidFill>
                  <a:schemeClr val="dk1"/>
                </a:solidFill>
                <a:latin typeface="Inter"/>
                <a:ea typeface="Inter"/>
                <a:cs typeface="Inter"/>
                <a:sym typeface="Inter"/>
              </a:rPr>
              <a:t> (3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«Avant de commencer, </a:t>
            </a:r>
            <a:r>
              <a:rPr lang="en" sz="1200" dirty="0" err="1">
                <a:solidFill>
                  <a:schemeClr val="dk1"/>
                </a:solidFill>
                <a:latin typeface="Inter"/>
                <a:ea typeface="Inter"/>
                <a:cs typeface="Inter"/>
                <a:sym typeface="Inter"/>
              </a:rPr>
              <a:t>réfléchissez</a:t>
            </a:r>
            <a:r>
              <a:rPr lang="en" sz="1200" dirty="0">
                <a:solidFill>
                  <a:schemeClr val="dk1"/>
                </a:solidFill>
                <a:latin typeface="Inter"/>
                <a:ea typeface="Inter"/>
                <a:cs typeface="Inter"/>
                <a:sym typeface="Inter"/>
              </a:rPr>
              <a:t> au super-</a:t>
            </a:r>
            <a:r>
              <a:rPr lang="en" sz="1200" dirty="0" err="1">
                <a:solidFill>
                  <a:schemeClr val="dk1"/>
                </a:solidFill>
                <a:latin typeface="Inter"/>
                <a:ea typeface="Inter"/>
                <a:cs typeface="Inter"/>
                <a:sym typeface="Inter"/>
              </a:rPr>
              <a:t>pouvoir</a:t>
            </a:r>
            <a:r>
              <a:rPr lang="en" sz="1200" dirty="0">
                <a:solidFill>
                  <a:schemeClr val="dk1"/>
                </a:solidFill>
                <a:latin typeface="Inter"/>
                <a:ea typeface="Inter"/>
                <a:cs typeface="Inter"/>
                <a:sym typeface="Inter"/>
              </a:rPr>
              <a:t> IA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souhaitez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à la fin </a:t>
            </a:r>
            <a:r>
              <a:rPr lang="en" sz="1200" dirty="0" err="1">
                <a:solidFill>
                  <a:schemeClr val="dk1"/>
                </a:solidFill>
                <a:latin typeface="Inter"/>
                <a:ea typeface="Inter"/>
                <a:cs typeface="Inter"/>
                <a:sym typeface="Inter"/>
              </a:rPr>
              <a:t>d’aujourd’hui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Êtes-vous</a:t>
            </a:r>
            <a:r>
              <a:rPr lang="en" sz="1200" dirty="0">
                <a:solidFill>
                  <a:schemeClr val="dk1"/>
                </a:solidFill>
                <a:latin typeface="Inter"/>
                <a:ea typeface="Inter"/>
                <a:cs typeface="Inter"/>
                <a:sym typeface="Inter"/>
              </a:rPr>
              <a:t> le plus </a:t>
            </a:r>
            <a:r>
              <a:rPr lang="en" sz="1200" dirty="0" err="1">
                <a:solidFill>
                  <a:schemeClr val="dk1"/>
                </a:solidFill>
                <a:latin typeface="Inter"/>
                <a:ea typeface="Inter"/>
                <a:cs typeface="Inter"/>
                <a:sym typeface="Inter"/>
              </a:rPr>
              <a:t>excité</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l’idée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devenir</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Détective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Créateur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Gardien</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Tournez-vous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vers</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personne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côté</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partagez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choix.»</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pour </a:t>
            </a:r>
            <a:r>
              <a:rPr lang="en" sz="1200" b="1" dirty="0" err="1">
                <a:solidFill>
                  <a:schemeClr val="dk1"/>
                </a:solidFill>
                <a:latin typeface="Inter"/>
                <a:ea typeface="Inter"/>
                <a:cs typeface="Inter"/>
                <a:sym typeface="Inter"/>
              </a:rPr>
              <a:t>l’intervenant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Donnez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1 minute pour </a:t>
            </a:r>
            <a:r>
              <a:rPr lang="en" sz="1200" dirty="0" err="1">
                <a:solidFill>
                  <a:schemeClr val="dk1"/>
                </a:solidFill>
                <a:latin typeface="Inter"/>
                <a:ea typeface="Inter"/>
                <a:cs typeface="Inter"/>
                <a:sym typeface="Inter"/>
              </a:rPr>
              <a:t>discuter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binômes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Demandez</a:t>
            </a:r>
            <a:r>
              <a:rPr lang="en" sz="1200" dirty="0">
                <a:solidFill>
                  <a:schemeClr val="dk1"/>
                </a:solidFill>
                <a:latin typeface="Inter"/>
                <a:ea typeface="Inter"/>
                <a:cs typeface="Inter"/>
                <a:sym typeface="Inter"/>
              </a:rPr>
              <a:t> à 2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3 </a:t>
            </a:r>
            <a:r>
              <a:rPr lang="en" sz="1200" dirty="0" err="1">
                <a:solidFill>
                  <a:schemeClr val="dk1"/>
                </a:solidFill>
                <a:latin typeface="Inter"/>
                <a:ea typeface="Inter"/>
                <a:cs typeface="Inter"/>
                <a:sym typeface="Inter"/>
              </a:rPr>
              <a:t>volontaires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partager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objectifs</a:t>
            </a:r>
            <a:r>
              <a:rPr lang="en" sz="1200" dirty="0">
                <a:solidFill>
                  <a:schemeClr val="dk1"/>
                </a:solidFill>
                <a:latin typeface="Inter"/>
                <a:ea typeface="Inter"/>
                <a:cs typeface="Inter"/>
                <a:sym typeface="Inter"/>
              </a:rPr>
              <a:t> avec la </a:t>
            </a:r>
            <a:r>
              <a:rPr lang="en" sz="1200" dirty="0" err="1">
                <a:solidFill>
                  <a:schemeClr val="dk1"/>
                </a:solidFill>
                <a:latin typeface="Inter"/>
                <a:ea typeface="Inter"/>
                <a:cs typeface="Inter"/>
                <a:sym typeface="Inter"/>
              </a:rPr>
              <a:t>classe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Faites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référence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objectifs</a:t>
            </a:r>
            <a:r>
              <a:rPr lang="en" sz="1200" dirty="0">
                <a:solidFill>
                  <a:schemeClr val="dk1"/>
                </a:solidFill>
                <a:latin typeface="Inter"/>
                <a:ea typeface="Inter"/>
                <a:cs typeface="Inter"/>
                <a:sym typeface="Inter"/>
              </a:rPr>
              <a:t> tout au long de la session: «Les </a:t>
            </a:r>
            <a:r>
              <a:rPr lang="en" sz="1200" dirty="0" err="1">
                <a:solidFill>
                  <a:schemeClr val="dk1"/>
                </a:solidFill>
                <a:latin typeface="Inter"/>
                <a:ea typeface="Inter"/>
                <a:cs typeface="Inter"/>
                <a:sym typeface="Inter"/>
              </a:rPr>
              <a:t>détectives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partie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1"/>
        <p:cNvGrpSpPr/>
        <p:nvPr/>
      </p:nvGrpSpPr>
      <p:grpSpPr>
        <a:xfrm>
          <a:off x="0" y="0"/>
          <a:ext cx="0" cy="0"/>
          <a:chOff x="0" y="0"/>
          <a:chExt cx="0" cy="0"/>
        </a:xfrm>
      </p:grpSpPr>
      <p:sp>
        <p:nvSpPr>
          <p:cNvPr id="612" name="Google Shape;612;g3d038071d8d_0_13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3" name="Google Shape;613;g3d038071d8d_0_13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b="1" dirty="0">
                <a:solidFill>
                  <a:schemeClr val="dk1"/>
                </a:solidFill>
                <a:latin typeface="Inter"/>
                <a:ea typeface="Inter"/>
                <a:cs typeface="Inter"/>
                <a:sym typeface="Inter"/>
              </a:rPr>
              <a:t>Objectif </a:t>
            </a:r>
            <a:r>
              <a:rPr lang="en" sz="1200" b="1" dirty="0" err="1">
                <a:solidFill>
                  <a:schemeClr val="dk1"/>
                </a:solidFill>
                <a:latin typeface="Inter"/>
                <a:ea typeface="Inter"/>
                <a:cs typeface="Inter"/>
                <a:sym typeface="Inter"/>
              </a:rPr>
              <a:t>d’apprentissage</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pourront</a:t>
            </a:r>
            <a:r>
              <a:rPr lang="en" sz="1200" dirty="0">
                <a:solidFill>
                  <a:schemeClr val="dk1"/>
                </a:solidFill>
                <a:latin typeface="Inter"/>
                <a:ea typeface="Inter"/>
                <a:cs typeface="Inter"/>
                <a:sym typeface="Inter"/>
              </a:rPr>
              <a:t> identifier les </a:t>
            </a:r>
            <a:r>
              <a:rPr lang="en" sz="1200" dirty="0" err="1">
                <a:solidFill>
                  <a:schemeClr val="dk1"/>
                </a:solidFill>
                <a:latin typeface="Inter"/>
                <a:ea typeface="Inter"/>
                <a:cs typeface="Inter"/>
                <a:sym typeface="Inter"/>
              </a:rPr>
              <a:t>signes</a:t>
            </a:r>
            <a:r>
              <a:rPr lang="en" sz="1200" dirty="0">
                <a:solidFill>
                  <a:schemeClr val="dk1"/>
                </a:solidFill>
                <a:latin typeface="Inter"/>
                <a:ea typeface="Inter"/>
                <a:cs typeface="Inter"/>
                <a:sym typeface="Inter"/>
              </a:rPr>
              <a:t> de base d’un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pourquoi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compétence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importante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8"/>
        <p:cNvGrpSpPr/>
        <p:nvPr/>
      </p:nvGrpSpPr>
      <p:grpSpPr>
        <a:xfrm>
          <a:off x="0" y="0"/>
          <a:ext cx="0" cy="0"/>
          <a:chOff x="0" y="0"/>
          <a:chExt cx="0" cy="0"/>
        </a:xfrm>
      </p:grpSpPr>
      <p:sp>
        <p:nvSpPr>
          <p:cNvPr id="619" name="Google Shape;619;g3d038071d8d_0_13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0" name="Google Shape;620;g3d038071d8d_0_1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Script de mise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place</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«Bienvenue dans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première mission de </a:t>
            </a:r>
            <a:r>
              <a:rPr lang="en" sz="1200" dirty="0" err="1">
                <a:solidFill>
                  <a:schemeClr val="dk1"/>
                </a:solidFill>
                <a:latin typeface="Inter"/>
                <a:ea typeface="Inter"/>
                <a:cs typeface="Inter"/>
                <a:sym typeface="Inter"/>
              </a:rPr>
              <a:t>détective</a:t>
            </a:r>
            <a:r>
              <a:rPr lang="en" sz="1200" dirty="0">
                <a:solidFill>
                  <a:schemeClr val="dk1"/>
                </a:solidFill>
                <a:latin typeface="Inter"/>
                <a:ea typeface="Inter"/>
                <a:cs typeface="Inter"/>
                <a:sym typeface="Inter"/>
              </a:rPr>
              <a:t> ! Je </a:t>
            </a:r>
            <a:r>
              <a:rPr lang="en" sz="1200" dirty="0" err="1">
                <a:solidFill>
                  <a:schemeClr val="dk1"/>
                </a:solidFill>
                <a:latin typeface="Inter"/>
                <a:ea typeface="Inter"/>
                <a:cs typeface="Inter"/>
                <a:sym typeface="Inter"/>
              </a:rPr>
              <a:t>vais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montrer</a:t>
            </a:r>
            <a:r>
              <a:rPr lang="en" sz="1200" dirty="0">
                <a:solidFill>
                  <a:schemeClr val="dk1"/>
                </a:solidFill>
                <a:latin typeface="Inter"/>
                <a:ea typeface="Inter"/>
                <a:cs typeface="Inter"/>
                <a:sym typeface="Inter"/>
              </a:rPr>
              <a:t> deux photos de jeunes </a:t>
            </a:r>
            <a:r>
              <a:rPr lang="en" sz="1200" dirty="0" err="1">
                <a:solidFill>
                  <a:schemeClr val="dk1"/>
                </a:solidFill>
                <a:latin typeface="Inter"/>
                <a:ea typeface="Inter"/>
                <a:cs typeface="Inter"/>
                <a:sym typeface="Inter"/>
              </a:rPr>
              <a:t>Africains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l’autre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été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générée</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Regardez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attentivement</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détails</a:t>
            </a:r>
            <a:r>
              <a:rPr lang="en" sz="1200" dirty="0">
                <a:solidFill>
                  <a:schemeClr val="dk1"/>
                </a:solidFill>
                <a:latin typeface="Inter"/>
                <a:ea typeface="Inter"/>
                <a:cs typeface="Inter"/>
                <a:sym typeface="Inter"/>
              </a:rPr>
              <a:t> – les </a:t>
            </a:r>
            <a:r>
              <a:rPr lang="en" sz="1200" dirty="0" err="1">
                <a:solidFill>
                  <a:schemeClr val="dk1"/>
                </a:solidFill>
                <a:latin typeface="Inter"/>
                <a:ea typeface="Inter"/>
                <a:cs typeface="Inter"/>
                <a:sym typeface="Inter"/>
              </a:rPr>
              <a:t>yeux</a:t>
            </a:r>
            <a:r>
              <a:rPr lang="en" sz="1200" dirty="0">
                <a:solidFill>
                  <a:schemeClr val="dk1"/>
                </a:solidFill>
                <a:latin typeface="Inter"/>
                <a:ea typeface="Inter"/>
                <a:cs typeface="Inter"/>
                <a:sym typeface="Inter"/>
              </a:rPr>
              <a:t>, les mains, </a:t>
            </a:r>
            <a:r>
              <a:rPr lang="en" sz="1200" dirty="0" err="1">
                <a:solidFill>
                  <a:schemeClr val="dk1"/>
                </a:solidFill>
                <a:latin typeface="Inter"/>
                <a:ea typeface="Inter"/>
                <a:cs typeface="Inter"/>
                <a:sym typeface="Inter"/>
              </a:rPr>
              <a:t>l’arrière</a:t>
            </a:r>
            <a:r>
              <a:rPr lang="en" sz="1200" dirty="0">
                <a:solidFill>
                  <a:schemeClr val="dk1"/>
                </a:solidFill>
                <a:latin typeface="Inter"/>
                <a:ea typeface="Inter"/>
                <a:cs typeface="Inter"/>
                <a:sym typeface="Inter"/>
              </a:rPr>
              <a:t>-plan. Vous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30 </a:t>
            </a:r>
            <a:r>
              <a:rPr lang="en" sz="1200" dirty="0" err="1">
                <a:solidFill>
                  <a:schemeClr val="dk1"/>
                </a:solidFill>
                <a:latin typeface="Inter"/>
                <a:ea typeface="Inter"/>
                <a:cs typeface="Inter"/>
                <a:sym typeface="Inter"/>
              </a:rPr>
              <a:t>secondes</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décider</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Version haute </a:t>
            </a:r>
            <a:r>
              <a:rPr lang="en" sz="1200" b="1" dirty="0" err="1">
                <a:solidFill>
                  <a:schemeClr val="dk1"/>
                </a:solidFill>
                <a:latin typeface="Inter"/>
                <a:ea typeface="Inter"/>
                <a:cs typeface="Inter"/>
                <a:sym typeface="Inter"/>
              </a:rPr>
              <a:t>connectivité</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vrais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générateurs</a:t>
            </a:r>
            <a:r>
              <a:rPr lang="en" sz="1200" dirty="0">
                <a:solidFill>
                  <a:schemeClr val="dk1"/>
                </a:solidFill>
                <a:latin typeface="Inter"/>
                <a:ea typeface="Inter"/>
                <a:cs typeface="Inter"/>
                <a:sym typeface="Inter"/>
              </a:rPr>
              <a:t> de visages IA (par ex. </a:t>
            </a:r>
            <a:r>
              <a:rPr lang="en" sz="1200" dirty="0" err="1">
                <a:solidFill>
                  <a:schemeClr val="dk1"/>
                </a:solidFill>
                <a:latin typeface="Inter"/>
                <a:ea typeface="Inter"/>
                <a:cs typeface="Inter"/>
                <a:sym typeface="Inter"/>
              </a:rPr>
              <a:t>ThisPersonDoesNotExist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Affichez</a:t>
            </a:r>
            <a:r>
              <a:rPr lang="en" sz="1200" dirty="0">
                <a:solidFill>
                  <a:schemeClr val="dk1"/>
                </a:solidFill>
                <a:latin typeface="Inter"/>
                <a:ea typeface="Inter"/>
                <a:cs typeface="Inter"/>
                <a:sym typeface="Inter"/>
              </a:rPr>
              <a:t> les photos </a:t>
            </a:r>
            <a:r>
              <a:rPr lang="en" sz="1200" dirty="0" err="1">
                <a:solidFill>
                  <a:schemeClr val="dk1"/>
                </a:solidFill>
                <a:latin typeface="Inter"/>
                <a:ea typeface="Inter"/>
                <a:cs typeface="Inter"/>
                <a:sym typeface="Inter"/>
              </a:rPr>
              <a:t>côte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côte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clairement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identifiées</a:t>
            </a:r>
            <a:r>
              <a:rPr lang="en" sz="1200" dirty="0">
                <a:solidFill>
                  <a:schemeClr val="dk1"/>
                </a:solidFill>
                <a:latin typeface="Inter"/>
                <a:ea typeface="Inter"/>
                <a:cs typeface="Inter"/>
                <a:sym typeface="Inter"/>
              </a:rPr>
              <a:t> «Photo A» et «Photo B»</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Version Basse </a:t>
            </a:r>
            <a:r>
              <a:rPr lang="en" sz="1200" b="1" dirty="0" err="1">
                <a:solidFill>
                  <a:schemeClr val="dk1"/>
                </a:solidFill>
                <a:latin typeface="Inter"/>
                <a:ea typeface="Inter"/>
                <a:cs typeface="Inter"/>
                <a:sym typeface="Inter"/>
              </a:rPr>
              <a:t>Connectivité</a:t>
            </a:r>
            <a:r>
              <a:rPr lang="en" sz="1200" b="1" dirty="0">
                <a:solidFill>
                  <a:schemeClr val="dk1"/>
                </a:solidFill>
                <a:latin typeface="Inter"/>
                <a:ea typeface="Inter"/>
                <a:cs typeface="Inter"/>
                <a:sym typeface="Inter"/>
              </a:rPr>
              <a: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imprimés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préparés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l’avance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err="1">
                <a:solidFill>
                  <a:schemeClr val="dk1"/>
                </a:solidFill>
                <a:latin typeface="Inter"/>
                <a:ea typeface="Inter"/>
                <a:cs typeface="Inter"/>
                <a:sym typeface="Inter"/>
              </a:rPr>
              <a:t>Faites</a:t>
            </a: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circuler</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tout le monde </a:t>
            </a:r>
            <a:r>
              <a:rPr lang="en" sz="1200" dirty="0" err="1">
                <a:solidFill>
                  <a:schemeClr val="dk1"/>
                </a:solidFill>
                <a:latin typeface="Inter"/>
                <a:ea typeface="Inter"/>
                <a:cs typeface="Inter"/>
                <a:sym typeface="Inter"/>
              </a:rPr>
              <a:t>puisse</a:t>
            </a:r>
            <a:r>
              <a:rPr lang="en" sz="1200" dirty="0">
                <a:solidFill>
                  <a:schemeClr val="dk1"/>
                </a:solidFill>
                <a:latin typeface="Inter"/>
                <a:ea typeface="Inter"/>
                <a:cs typeface="Inter"/>
                <a:sym typeface="Inter"/>
              </a:rPr>
              <a:t> les examiner de près</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Processus de Vote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«Tout le monde </a:t>
            </a:r>
            <a:r>
              <a:rPr lang="en" sz="1200" dirty="0" err="1">
                <a:solidFill>
                  <a:schemeClr val="dk1"/>
                </a:solidFill>
                <a:latin typeface="Inter"/>
                <a:ea typeface="Inter"/>
                <a:cs typeface="Inter"/>
                <a:sym typeface="Inter"/>
              </a:rPr>
              <a:t>va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pointant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vers</a:t>
            </a:r>
            <a:r>
              <a:rPr lang="en" sz="1200" dirty="0">
                <a:solidFill>
                  <a:schemeClr val="dk1"/>
                </a:solidFill>
                <a:latin typeface="Inter"/>
                <a:ea typeface="Inter"/>
                <a:cs typeface="Inter"/>
                <a:sym typeface="Inter"/>
              </a:rPr>
              <a:t> la gauche pour la Photo A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vers</a:t>
            </a:r>
            <a:r>
              <a:rPr lang="en" sz="1200" dirty="0">
                <a:solidFill>
                  <a:schemeClr val="dk1"/>
                </a:solidFill>
                <a:latin typeface="Inter"/>
                <a:ea typeface="Inter"/>
                <a:cs typeface="Inter"/>
                <a:sym typeface="Inter"/>
              </a:rPr>
              <a:t> la droite pour la Photo B. On ne change pas </a:t>
            </a:r>
            <a:r>
              <a:rPr lang="en" sz="1200" dirty="0" err="1">
                <a:solidFill>
                  <a:schemeClr val="dk1"/>
                </a:solidFill>
                <a:latin typeface="Inter"/>
                <a:ea typeface="Inter"/>
                <a:cs typeface="Inter"/>
                <a:sym typeface="Inter"/>
              </a:rPr>
              <a:t>d'avis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voyons</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réponse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Révélation</a:t>
            </a:r>
            <a:r>
              <a:rPr lang="en" sz="1200" b="1" dirty="0">
                <a:solidFill>
                  <a:schemeClr val="dk1"/>
                </a:solidFill>
                <a:latin typeface="Inter"/>
                <a:ea typeface="Inter"/>
                <a:cs typeface="Inter"/>
                <a:sym typeface="Inter"/>
              </a:rPr>
              <a:t> et Moment </a:t>
            </a:r>
            <a:r>
              <a:rPr lang="en" sz="1200" b="1" dirty="0" err="1">
                <a:solidFill>
                  <a:schemeClr val="dk1"/>
                </a:solidFill>
                <a:latin typeface="Inter"/>
                <a:ea typeface="Inter"/>
                <a:cs typeface="Inter"/>
                <a:sym typeface="Inter"/>
              </a:rPr>
              <a:t>Pédagogique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«La Photo B a </a:t>
            </a:r>
            <a:r>
              <a:rPr lang="en" sz="1200" dirty="0" err="1">
                <a:solidFill>
                  <a:schemeClr val="dk1"/>
                </a:solidFill>
                <a:latin typeface="Inter"/>
                <a:ea typeface="Inter"/>
                <a:cs typeface="Inter"/>
                <a:sym typeface="Inter"/>
              </a:rPr>
              <a:t>été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générée</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Laissez-</a:t>
            </a:r>
            <a:r>
              <a:rPr lang="en" sz="1200" dirty="0" err="1">
                <a:solidFill>
                  <a:schemeClr val="dk1"/>
                </a:solidFill>
                <a:latin typeface="Inter"/>
                <a:ea typeface="Inter"/>
                <a:cs typeface="Inter"/>
                <a:sym typeface="Inter"/>
              </a:rPr>
              <a:t>moi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montrer</a:t>
            </a:r>
            <a:r>
              <a:rPr lang="en" sz="1200" dirty="0">
                <a:solidFill>
                  <a:schemeClr val="dk1"/>
                </a:solidFill>
                <a:latin typeface="Inter"/>
                <a:ea typeface="Inter"/>
                <a:cs typeface="Inter"/>
                <a:sym typeface="Inter"/>
              </a:rPr>
              <a:t> les indices: </a:t>
            </a:r>
            <a:r>
              <a:rPr lang="en" sz="1200" dirty="0" err="1">
                <a:solidFill>
                  <a:schemeClr val="dk1"/>
                </a:solidFill>
                <a:latin typeface="Inter"/>
                <a:ea typeface="Inter"/>
                <a:cs typeface="Inter"/>
                <a:sym typeface="Inter"/>
              </a:rPr>
              <a:t>remarquez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oreilles</a:t>
            </a:r>
            <a:r>
              <a:rPr lang="en" sz="1200" dirty="0">
                <a:solidFill>
                  <a:schemeClr val="dk1"/>
                </a:solidFill>
                <a:latin typeface="Inter"/>
                <a:ea typeface="Inter"/>
                <a:cs typeface="Inter"/>
                <a:sym typeface="Inter"/>
              </a:rPr>
              <a:t> ne correspondent pas tout à fait,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l’arrière</a:t>
            </a:r>
            <a:r>
              <a:rPr lang="en" sz="1200" dirty="0">
                <a:solidFill>
                  <a:schemeClr val="dk1"/>
                </a:solidFill>
                <a:latin typeface="Inter"/>
                <a:ea typeface="Inter"/>
                <a:cs typeface="Inter"/>
                <a:sym typeface="Inter"/>
              </a:rPr>
              <a:t>-plan </a:t>
            </a:r>
            <a:r>
              <a:rPr lang="en" sz="1200" dirty="0" err="1">
                <a:solidFill>
                  <a:schemeClr val="dk1"/>
                </a:solidFill>
                <a:latin typeface="Inter"/>
                <a:ea typeface="Inter"/>
                <a:cs typeface="Inter"/>
                <a:sym typeface="Inter"/>
              </a:rPr>
              <a:t>présente</a:t>
            </a:r>
            <a:r>
              <a:rPr lang="en" sz="1200" dirty="0">
                <a:solidFill>
                  <a:schemeClr val="dk1"/>
                </a:solidFill>
                <a:latin typeface="Inter"/>
                <a:ea typeface="Inter"/>
                <a:cs typeface="Inter"/>
                <a:sym typeface="Inter"/>
              </a:rPr>
              <a:t> un mélange </a:t>
            </a:r>
            <a:r>
              <a:rPr lang="en" sz="1200" dirty="0" err="1">
                <a:solidFill>
                  <a:schemeClr val="dk1"/>
                </a:solidFill>
                <a:latin typeface="Inter"/>
                <a:ea typeface="Inter"/>
                <a:cs typeface="Inter"/>
                <a:sym typeface="Inter"/>
              </a:rPr>
              <a:t>étrange</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l’éclairage</a:t>
            </a:r>
            <a:r>
              <a:rPr lang="en" sz="1200" dirty="0">
                <a:solidFill>
                  <a:schemeClr val="dk1"/>
                </a:solidFill>
                <a:latin typeface="Inter"/>
                <a:ea typeface="Inter"/>
                <a:cs typeface="Inter"/>
                <a:sym typeface="Inter"/>
              </a:rPr>
              <a:t> sur le visage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incohérent</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s’améliore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 encore du mal avec les petits </a:t>
            </a:r>
            <a:r>
              <a:rPr lang="en" sz="1200" dirty="0" err="1">
                <a:solidFill>
                  <a:schemeClr val="dk1"/>
                </a:solidFill>
                <a:latin typeface="Inter"/>
                <a:ea typeface="Inter"/>
                <a:cs typeface="Inter"/>
                <a:sym typeface="Inter"/>
              </a:rPr>
              <a:t>détails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Question de Discussion</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Pourquoi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pourrait</a:t>
            </a:r>
            <a:r>
              <a:rPr lang="en" sz="1200" dirty="0">
                <a:solidFill>
                  <a:schemeClr val="dk1"/>
                </a:solidFill>
                <a:latin typeface="Inter"/>
                <a:ea typeface="Inter"/>
                <a:cs typeface="Inter"/>
                <a:sym typeface="Inter"/>
              </a:rPr>
              <a:t>-il </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important de </a:t>
            </a:r>
            <a:r>
              <a:rPr lang="en" sz="1200" dirty="0" err="1">
                <a:solidFill>
                  <a:schemeClr val="dk1"/>
                </a:solidFill>
                <a:latin typeface="Inter"/>
                <a:ea typeface="Inter"/>
                <a:cs typeface="Inter"/>
                <a:sym typeface="Inter"/>
              </a:rPr>
              <a:t>distinguer</a:t>
            </a:r>
            <a:r>
              <a:rPr lang="en" sz="1200" dirty="0">
                <a:solidFill>
                  <a:schemeClr val="dk1"/>
                </a:solidFill>
                <a:latin typeface="Inter"/>
                <a:ea typeface="Inter"/>
                <a:cs typeface="Inter"/>
                <a:sym typeface="Inter"/>
              </a:rPr>
              <a:t> les photos </a:t>
            </a:r>
            <a:r>
              <a:rPr lang="en" sz="1200" dirty="0" err="1">
                <a:solidFill>
                  <a:schemeClr val="dk1"/>
                </a:solidFill>
                <a:latin typeface="Inter"/>
                <a:ea typeface="Inter"/>
                <a:cs typeface="Inter"/>
                <a:sym typeface="Inter"/>
              </a:rPr>
              <a:t>réelles</a:t>
            </a:r>
            <a:r>
              <a:rPr lang="en" sz="1200" dirty="0">
                <a:solidFill>
                  <a:schemeClr val="dk1"/>
                </a:solidFill>
                <a:latin typeface="Inter"/>
                <a:ea typeface="Inter"/>
                <a:cs typeface="Inter"/>
                <a:sym typeface="Inter"/>
              </a:rPr>
              <a:t> des photos </a:t>
            </a:r>
            <a:r>
              <a:rPr lang="en" sz="1200" dirty="0" err="1">
                <a:solidFill>
                  <a:schemeClr val="dk1"/>
                </a:solidFill>
                <a:latin typeface="Inter"/>
                <a:ea typeface="Inter"/>
                <a:cs typeface="Inter"/>
                <a:sym typeface="Inter"/>
              </a:rPr>
              <a:t>créées</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dirty="0" err="1">
                <a:solidFill>
                  <a:schemeClr val="dk1"/>
                </a:solidFill>
                <a:latin typeface="Inter"/>
                <a:ea typeface="Inter"/>
                <a:cs typeface="Inter"/>
                <a:sym typeface="Inter"/>
              </a:rPr>
              <a:t>Réponses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attendues</a:t>
            </a:r>
            <a:r>
              <a:rPr lang="en" sz="1200" b="1" dirty="0">
                <a:solidFill>
                  <a:schemeClr val="dk1"/>
                </a:solidFill>
                <a:latin typeface="Inter"/>
                <a:ea typeface="Inter"/>
                <a:cs typeface="Inter"/>
                <a:sym typeface="Inter"/>
              </a:rPr>
              <a:t> des </a:t>
            </a:r>
            <a:r>
              <a:rPr lang="en" sz="1200" b="1" dirty="0" err="1">
                <a:solidFill>
                  <a:schemeClr val="dk1"/>
                </a:solidFill>
                <a:latin typeface="Inter"/>
                <a:ea typeface="Inter"/>
                <a:cs typeface="Inter"/>
                <a:sym typeface="Inter"/>
              </a:rPr>
              <a:t>élèves</a:t>
            </a:r>
            <a:r>
              <a:rPr lang="en" sz="1200" b="1" dirty="0">
                <a:solidFill>
                  <a:schemeClr val="dk1"/>
                </a:solidFill>
                <a:latin typeface="Inter"/>
                <a:ea typeface="Inter"/>
                <a:cs typeface="Inter"/>
                <a:sym typeface="Inter"/>
              </a:rPr>
              <a:t> et </a:t>
            </a:r>
            <a:r>
              <a:rPr lang="en" sz="1200" b="1" dirty="0" err="1">
                <a:solidFill>
                  <a:schemeClr val="dk1"/>
                </a:solidFill>
                <a:latin typeface="Inter"/>
                <a:ea typeface="Inter"/>
                <a:cs typeface="Inter"/>
                <a:sym typeface="Inter"/>
              </a:rPr>
              <a:t>Suivis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«Pour ne pas se faire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Exactement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pourrait</a:t>
            </a:r>
            <a:r>
              <a:rPr lang="en" sz="1200" dirty="0">
                <a:solidFill>
                  <a:schemeClr val="dk1"/>
                </a:solidFill>
                <a:latin typeface="Inter"/>
                <a:ea typeface="Inter"/>
                <a:cs typeface="Inter"/>
                <a:sym typeface="Inter"/>
              </a:rPr>
              <a:t>-il se passer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quelqu’un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partageait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fausse</a:t>
            </a:r>
            <a:r>
              <a:rPr lang="en" sz="1200" dirty="0">
                <a:solidFill>
                  <a:schemeClr val="dk1"/>
                </a:solidFill>
                <a:latin typeface="Inter"/>
                <a:ea typeface="Inter"/>
                <a:cs typeface="Inter"/>
                <a:sym typeface="Inter"/>
              </a:rPr>
              <a:t> photo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prétendant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vraie</a:t>
            </a:r>
            <a:r>
              <a:rPr lang="en" sz="1200" dirty="0">
                <a:solidFill>
                  <a:schemeClr val="dk1"/>
                </a:solidFill>
                <a:latin typeface="Inter"/>
                <a:ea typeface="Inter"/>
                <a:cs typeface="Inter"/>
                <a:sym typeface="Inter"/>
              </a:rPr>
              <a:t> information?»</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«Pour les </a:t>
            </a:r>
            <a:r>
              <a:rPr lang="en" sz="1200" dirty="0" err="1">
                <a:solidFill>
                  <a:schemeClr val="dk1"/>
                </a:solidFill>
                <a:latin typeface="Inter"/>
                <a:ea typeface="Inter"/>
                <a:cs typeface="Inter"/>
                <a:sym typeface="Inter"/>
              </a:rPr>
              <a:t>projets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scolaires</a:t>
            </a:r>
            <a:r>
              <a:rPr lang="en" sz="1200" dirty="0">
                <a:solidFill>
                  <a:schemeClr val="dk1"/>
                </a:solidFill>
                <a:latin typeface="Inter"/>
                <a:ea typeface="Inter"/>
                <a:cs typeface="Inter"/>
                <a:sym typeface="Inter"/>
              </a:rPr>
              <a:t>» → « Bien </a:t>
            </a:r>
            <a:r>
              <a:rPr lang="en" sz="1200" dirty="0" err="1">
                <a:solidFill>
                  <a:schemeClr val="dk1"/>
                </a:solidFill>
                <a:latin typeface="Inter"/>
                <a:ea typeface="Inter"/>
                <a:cs typeface="Inter"/>
                <a:sym typeface="Inter"/>
              </a:rPr>
              <a:t>pensé</a:t>
            </a:r>
            <a:r>
              <a:rPr lang="en" sz="1200" dirty="0">
                <a:solidFill>
                  <a:schemeClr val="dk1"/>
                </a:solidFill>
                <a:latin typeface="Inter"/>
                <a:ea typeface="Inter"/>
                <a:cs typeface="Inter"/>
                <a:sym typeface="Inter"/>
              </a:rPr>
              <a:t>! Comment ton </a:t>
            </a:r>
            <a:r>
              <a:rPr lang="en" sz="1200" dirty="0" err="1">
                <a:solidFill>
                  <a:schemeClr val="dk1"/>
                </a:solidFill>
                <a:latin typeface="Inter"/>
                <a:ea typeface="Inter"/>
                <a:cs typeface="Inter"/>
                <a:sym typeface="Inter"/>
              </a:rPr>
              <a:t>professeur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pourrait</a:t>
            </a:r>
            <a:r>
              <a:rPr lang="en" sz="1200" dirty="0">
                <a:solidFill>
                  <a:schemeClr val="dk1"/>
                </a:solidFill>
                <a:latin typeface="Inter"/>
                <a:ea typeface="Inter"/>
                <a:cs typeface="Inter"/>
                <a:sym typeface="Inter"/>
              </a:rPr>
              <a:t>-il </a:t>
            </a:r>
            <a:r>
              <a:rPr lang="en" sz="1200" dirty="0" err="1">
                <a:solidFill>
                  <a:schemeClr val="dk1"/>
                </a:solidFill>
                <a:latin typeface="Inter"/>
                <a:ea typeface="Inter"/>
                <a:cs typeface="Inter"/>
                <a:sym typeface="Inter"/>
              </a:rPr>
              <a:t>réagir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photo </a:t>
            </a:r>
            <a:r>
              <a:rPr lang="en" sz="1200" dirty="0" err="1">
                <a:solidFill>
                  <a:schemeClr val="dk1"/>
                </a:solidFill>
                <a:latin typeface="Inter"/>
                <a:ea typeface="Inter"/>
                <a:cs typeface="Inter"/>
                <a:sym typeface="Inter"/>
              </a:rPr>
              <a:t>générée</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sans le dire?»</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9"/>
        <p:cNvGrpSpPr/>
        <p:nvPr/>
      </p:nvGrpSpPr>
      <p:grpSpPr>
        <a:xfrm>
          <a:off x="0" y="0"/>
          <a:ext cx="0" cy="0"/>
          <a:chOff x="0" y="0"/>
          <a:chExt cx="0" cy="0"/>
        </a:xfrm>
      </p:grpSpPr>
      <p:sp>
        <p:nvSpPr>
          <p:cNvPr id="650" name="Google Shape;650;g3d2b19044c1_0_1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1" name="Google Shape;651;g3d2b19044c1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Configuration du </a:t>
            </a:r>
            <a:r>
              <a:rPr lang="en" sz="1200" b="1" dirty="0" err="1">
                <a:solidFill>
                  <a:schemeClr val="dk1"/>
                </a:solidFill>
                <a:latin typeface="Inter"/>
                <a:ea typeface="Inter"/>
                <a:cs typeface="Inter"/>
                <a:sym typeface="Inter"/>
              </a:rPr>
              <a:t>contexte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culturel</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L'Afrique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l'Ouest</a:t>
            </a:r>
            <a:r>
              <a:rPr lang="en" sz="1200" dirty="0">
                <a:solidFill>
                  <a:schemeClr val="dk1"/>
                </a:solidFill>
                <a:latin typeface="Inter"/>
                <a:ea typeface="Inter"/>
                <a:cs typeface="Inter"/>
                <a:sym typeface="Inter"/>
              </a:rPr>
              <a:t> francophone a des </a:t>
            </a:r>
            <a:r>
              <a:rPr lang="en" sz="1200" dirty="0" err="1">
                <a:solidFill>
                  <a:schemeClr val="dk1"/>
                </a:solidFill>
                <a:latin typeface="Inter"/>
                <a:ea typeface="Inter"/>
                <a:cs typeface="Inter"/>
                <a:sym typeface="Inter"/>
              </a:rPr>
              <a:t>musiciens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incroyables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Sénégalais</a:t>
            </a:r>
            <a:r>
              <a:rPr lang="en" sz="1200" dirty="0">
                <a:solidFill>
                  <a:schemeClr val="dk1"/>
                </a:solidFill>
                <a:latin typeface="Inter"/>
                <a:ea typeface="Inter"/>
                <a:cs typeface="Inter"/>
                <a:sym typeface="Inter"/>
              </a:rPr>
              <a:t> Youssou N'Dour, </a:t>
            </a:r>
            <a:r>
              <a:rPr lang="en" sz="1200" dirty="0" err="1">
                <a:solidFill>
                  <a:schemeClr val="dk1"/>
                </a:solidFill>
                <a:latin typeface="Inter"/>
                <a:ea typeface="Inter"/>
                <a:cs typeface="Inter"/>
                <a:sym typeface="Inter"/>
              </a:rPr>
              <a:t>l'Ivoirien</a:t>
            </a:r>
            <a:r>
              <a:rPr lang="en" sz="1200" dirty="0">
                <a:solidFill>
                  <a:schemeClr val="dk1"/>
                </a:solidFill>
                <a:latin typeface="Inter"/>
                <a:ea typeface="Inter"/>
                <a:cs typeface="Inter"/>
                <a:sym typeface="Inter"/>
              </a:rPr>
              <a:t> DJ Arafat, et Alpha Blondy, qui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adoré</a:t>
            </a:r>
            <a:r>
              <a:rPr lang="en" sz="1200" dirty="0">
                <a:solidFill>
                  <a:schemeClr val="dk1"/>
                </a:solidFill>
                <a:latin typeface="Inter"/>
                <a:ea typeface="Inter"/>
                <a:cs typeface="Inter"/>
                <a:sym typeface="Inter"/>
              </a:rPr>
              <a:t> dans toute la </a:t>
            </a:r>
            <a:r>
              <a:rPr lang="en" sz="1200" dirty="0" err="1">
                <a:solidFill>
                  <a:schemeClr val="dk1"/>
                </a:solidFill>
                <a:latin typeface="Inter"/>
                <a:ea typeface="Inter"/>
                <a:cs typeface="Inter"/>
                <a:sym typeface="Inter"/>
              </a:rPr>
              <a:t>région</a:t>
            </a:r>
            <a:r>
              <a:rPr lang="en" sz="1200" dirty="0">
                <a:solidFill>
                  <a:schemeClr val="dk1"/>
                </a:solidFill>
                <a:latin typeface="Inter"/>
                <a:ea typeface="Inter"/>
                <a:cs typeface="Inter"/>
                <a:sym typeface="Inter"/>
              </a:rPr>
              <a:t>. Mais </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aussi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de la musique. Testons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oreille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Comparaison</a:t>
            </a:r>
            <a:r>
              <a:rPr lang="en" sz="1200" b="1" dirty="0">
                <a:solidFill>
                  <a:schemeClr val="dk1"/>
                </a:solidFill>
                <a:latin typeface="Inter"/>
                <a:ea typeface="Inter"/>
                <a:cs typeface="Inter"/>
                <a:sym typeface="Inter"/>
              </a:rPr>
              <a:t> Audio</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Char char="●"/>
            </a:pPr>
            <a:r>
              <a:rPr lang="en" sz="1200" b="1" dirty="0" err="1">
                <a:solidFill>
                  <a:schemeClr val="dk1"/>
                </a:solidFill>
                <a:latin typeface="Inter"/>
                <a:ea typeface="Inter"/>
                <a:cs typeface="Inter"/>
                <a:sym typeface="Inter"/>
              </a:rPr>
              <a:t>Piste</a:t>
            </a:r>
            <a:r>
              <a:rPr lang="en" sz="1200" b="1" dirty="0">
                <a:solidFill>
                  <a:schemeClr val="dk1"/>
                </a:solidFill>
                <a:latin typeface="Inter"/>
                <a:ea typeface="Inter"/>
                <a:cs typeface="Inter"/>
                <a:sym typeface="Inter"/>
              </a:rPr>
              <a:t> 1: </a:t>
            </a:r>
            <a:r>
              <a:rPr lang="en" sz="1200" dirty="0">
                <a:solidFill>
                  <a:schemeClr val="dk1"/>
                </a:solidFill>
                <a:latin typeface="Inter"/>
                <a:ea typeface="Inter"/>
                <a:cs typeface="Inter"/>
                <a:sym typeface="Inter"/>
              </a:rPr>
              <a:t>Un extrait de 30 </a:t>
            </a:r>
            <a:r>
              <a:rPr lang="en" sz="1200" dirty="0" err="1">
                <a:solidFill>
                  <a:schemeClr val="dk1"/>
                </a:solidFill>
                <a:latin typeface="Inter"/>
                <a:ea typeface="Inter"/>
                <a:cs typeface="Inter"/>
                <a:sym typeface="Inter"/>
              </a:rPr>
              <a:t>secondes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vraie</a:t>
            </a:r>
            <a:r>
              <a:rPr lang="en" sz="1200" dirty="0">
                <a:solidFill>
                  <a:schemeClr val="dk1"/>
                </a:solidFill>
                <a:latin typeface="Inter"/>
                <a:ea typeface="Inter"/>
                <a:cs typeface="Inter"/>
                <a:sym typeface="Inter"/>
              </a:rPr>
              <a:t> chanson de Mbalax, de Coupé-</a:t>
            </a:r>
            <a:r>
              <a:rPr lang="en" sz="1200" dirty="0" err="1">
                <a:solidFill>
                  <a:schemeClr val="dk1"/>
                </a:solidFill>
                <a:latin typeface="Inter"/>
                <a:ea typeface="Inter"/>
                <a:cs typeface="Inter"/>
                <a:sym typeface="Inter"/>
              </a:rPr>
              <a:t>Décalé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de Zouglou (</a:t>
            </a:r>
            <a:r>
              <a:rPr lang="en" sz="1200" dirty="0" err="1">
                <a:solidFill>
                  <a:schemeClr val="dk1"/>
                </a:solidFill>
                <a:latin typeface="Inter"/>
                <a:ea typeface="Inter"/>
                <a:cs typeface="Inter"/>
                <a:sym typeface="Inter"/>
              </a:rPr>
              <a:t>choisissez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chanson </a:t>
            </a:r>
            <a:r>
              <a:rPr lang="en" sz="1200" dirty="0" err="1">
                <a:solidFill>
                  <a:schemeClr val="dk1"/>
                </a:solidFill>
                <a:latin typeface="Inter"/>
                <a:ea typeface="Inter"/>
                <a:cs typeface="Inter"/>
                <a:sym typeface="Inter"/>
              </a:rPr>
              <a:t>populaire</a:t>
            </a:r>
            <a:r>
              <a:rPr lang="en" sz="1200" dirty="0">
                <a:solidFill>
                  <a:schemeClr val="dk1"/>
                </a:solidFill>
                <a:latin typeface="Inter"/>
                <a:ea typeface="Inter"/>
                <a:cs typeface="Inter"/>
                <a:sym typeface="Inter"/>
              </a:rPr>
              <a:t> avec des paroles </a:t>
            </a:r>
            <a:r>
              <a:rPr lang="en" sz="1200" dirty="0" err="1">
                <a:solidFill>
                  <a:schemeClr val="dk1"/>
                </a:solidFill>
                <a:latin typeface="Inter"/>
                <a:ea typeface="Inter"/>
                <a:cs typeface="Inter"/>
                <a:sym typeface="Inter"/>
              </a:rPr>
              <a:t>appropriées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Char char="●"/>
            </a:pPr>
            <a:r>
              <a:rPr lang="en" sz="1200" b="1" dirty="0" err="1">
                <a:solidFill>
                  <a:schemeClr val="dk1"/>
                </a:solidFill>
                <a:latin typeface="Inter"/>
                <a:ea typeface="Inter"/>
                <a:cs typeface="Inter"/>
                <a:sym typeface="Inter"/>
              </a:rPr>
              <a:t>Piste</a:t>
            </a:r>
            <a:r>
              <a:rPr lang="en" sz="1200" b="1" dirty="0">
                <a:solidFill>
                  <a:schemeClr val="dk1"/>
                </a:solidFill>
                <a:latin typeface="Inter"/>
                <a:ea typeface="Inter"/>
                <a:cs typeface="Inter"/>
                <a:sym typeface="Inter"/>
              </a:rPr>
              <a:t> 2: </a:t>
            </a:r>
            <a:r>
              <a:rPr lang="en" sz="1200" dirty="0">
                <a:solidFill>
                  <a:schemeClr val="dk1"/>
                </a:solidFill>
                <a:latin typeface="Inter"/>
                <a:ea typeface="Inter"/>
                <a:cs typeface="Inter"/>
                <a:sym typeface="Inter"/>
              </a:rPr>
              <a:t>Musique </a:t>
            </a:r>
            <a:r>
              <a:rPr lang="en" sz="1200" dirty="0" err="1">
                <a:solidFill>
                  <a:schemeClr val="dk1"/>
                </a:solidFill>
                <a:latin typeface="Inter"/>
                <a:ea typeface="Inter"/>
                <a:cs typeface="Inter"/>
                <a:sym typeface="Inter"/>
              </a:rPr>
              <a:t>générée</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dans le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style musical Ouest-Africain</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Animation pour </a:t>
            </a:r>
            <a:r>
              <a:rPr lang="en" sz="1200" b="1" dirty="0" err="1">
                <a:solidFill>
                  <a:schemeClr val="dk1"/>
                </a:solidFill>
                <a:latin typeface="Inter"/>
                <a:ea typeface="Inter"/>
                <a:cs typeface="Inter"/>
                <a:sym typeface="Inter"/>
              </a:rPr>
              <a:t>Faible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Connectivité</a:t>
            </a:r>
            <a:r>
              <a:rPr lang="en" sz="1200" b="1" dirty="0">
                <a:solidFill>
                  <a:schemeClr val="dk1"/>
                </a:solidFill>
                <a:latin typeface="Inter"/>
                <a:ea typeface="Inter"/>
                <a:cs typeface="Inter"/>
                <a:sym typeface="Inter"/>
              </a:rPr>
              <a: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Si </a:t>
            </a:r>
            <a:r>
              <a:rPr lang="en" sz="1200" dirty="0" err="1">
                <a:solidFill>
                  <a:schemeClr val="dk1"/>
                </a:solidFill>
                <a:latin typeface="Inter"/>
                <a:ea typeface="Inter"/>
                <a:cs typeface="Inter"/>
                <a:sym typeface="Inter"/>
              </a:rPr>
              <a:t>aucun</a:t>
            </a:r>
            <a:r>
              <a:rPr lang="en" sz="1200" dirty="0">
                <a:solidFill>
                  <a:schemeClr val="dk1"/>
                </a:solidFill>
                <a:latin typeface="Inter"/>
                <a:ea typeface="Inter"/>
                <a:cs typeface="Inter"/>
                <a:sym typeface="Inter"/>
              </a:rPr>
              <a:t> audio </a:t>
            </a:r>
            <a:r>
              <a:rPr lang="en" sz="1200" dirty="0" err="1">
                <a:solidFill>
                  <a:schemeClr val="dk1"/>
                </a:solidFill>
                <a:latin typeface="Inter"/>
                <a:ea typeface="Inter"/>
                <a:cs typeface="Inter"/>
                <a:sym typeface="Inter"/>
              </a:rPr>
              <a:t>n’est</a:t>
            </a:r>
            <a:r>
              <a:rPr lang="en" sz="1200" dirty="0">
                <a:solidFill>
                  <a:schemeClr val="dk1"/>
                </a:solidFill>
                <a:latin typeface="Inter"/>
                <a:ea typeface="Inter"/>
                <a:cs typeface="Inter"/>
                <a:sym typeface="Inter"/>
              </a:rPr>
              <a:t> disponible, </a:t>
            </a:r>
            <a:r>
              <a:rPr lang="en" sz="1200" dirty="0" err="1">
                <a:solidFill>
                  <a:schemeClr val="dk1"/>
                </a:solidFill>
                <a:latin typeface="Inter"/>
                <a:ea typeface="Inter"/>
                <a:cs typeface="Inter"/>
                <a:sym typeface="Inter"/>
              </a:rPr>
              <a:t>décrivez</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différences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utilisez</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 de paroles à la place</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Montrez les paroles </a:t>
            </a:r>
            <a:r>
              <a:rPr lang="en" sz="1200" dirty="0" err="1">
                <a:solidFill>
                  <a:schemeClr val="dk1"/>
                </a:solidFill>
                <a:latin typeface="Inter"/>
                <a:ea typeface="Inter"/>
                <a:cs typeface="Inter"/>
                <a:sym typeface="Inter"/>
              </a:rPr>
              <a:t>imprimées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demandez</a:t>
            </a:r>
            <a:r>
              <a:rPr lang="en" sz="1200" dirty="0">
                <a:solidFill>
                  <a:schemeClr val="dk1"/>
                </a:solidFill>
                <a:latin typeface="Inter"/>
                <a:ea typeface="Inter"/>
                <a:cs typeface="Inter"/>
                <a:sym typeface="Inter"/>
              </a:rPr>
              <a:t> aux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d’identifier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écrites</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par un </a:t>
            </a:r>
            <a:r>
              <a:rPr lang="en" sz="1200" dirty="0" err="1">
                <a:solidFill>
                  <a:schemeClr val="dk1"/>
                </a:solidFill>
                <a:latin typeface="Inter"/>
                <a:ea typeface="Inter"/>
                <a:cs typeface="Inter"/>
                <a:sym typeface="Inter"/>
              </a:rPr>
              <a:t>humain</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Moment </a:t>
            </a:r>
            <a:r>
              <a:rPr lang="en" sz="1200" b="1" dirty="0" err="1">
                <a:solidFill>
                  <a:schemeClr val="dk1"/>
                </a:solidFill>
                <a:latin typeface="Inter"/>
                <a:ea typeface="Inter"/>
                <a:cs typeface="Inter"/>
                <a:sym typeface="Inter"/>
              </a:rPr>
              <a:t>Pédagogique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L'extrait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générée</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avait</a:t>
            </a:r>
            <a:r>
              <a:rPr lang="en" sz="1200" dirty="0">
                <a:solidFill>
                  <a:schemeClr val="dk1"/>
                </a:solidFill>
                <a:latin typeface="Inter"/>
                <a:ea typeface="Inter"/>
                <a:cs typeface="Inter"/>
                <a:sym typeface="Inter"/>
              </a:rPr>
              <a:t> un bon </a:t>
            </a:r>
            <a:r>
              <a:rPr lang="en" sz="1200" dirty="0" err="1">
                <a:solidFill>
                  <a:schemeClr val="dk1"/>
                </a:solidFill>
                <a:latin typeface="Inter"/>
                <a:ea typeface="Inter"/>
                <a:cs typeface="Inter"/>
                <a:sym typeface="Inter"/>
              </a:rPr>
              <a:t>rythme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il </a:t>
            </a:r>
            <a:r>
              <a:rPr lang="en" sz="1200" dirty="0" err="1">
                <a:solidFill>
                  <a:schemeClr val="dk1"/>
                </a:solidFill>
                <a:latin typeface="Inter"/>
                <a:ea typeface="Inter"/>
                <a:cs typeface="Inter"/>
                <a:sym typeface="Inter"/>
              </a:rPr>
              <a:t>manquait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profondeur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culturelle</a:t>
            </a:r>
            <a:r>
              <a:rPr lang="en" sz="1200" dirty="0">
                <a:solidFill>
                  <a:schemeClr val="dk1"/>
                </a:solidFill>
                <a:latin typeface="Inter"/>
                <a:ea typeface="Inter"/>
                <a:cs typeface="Inter"/>
                <a:sym typeface="Inter"/>
              </a:rPr>
              <a:t> et de </a:t>
            </a:r>
            <a:r>
              <a:rPr lang="en" sz="1200" dirty="0" err="1">
                <a:solidFill>
                  <a:schemeClr val="dk1"/>
                </a:solidFill>
                <a:latin typeface="Inter"/>
                <a:ea typeface="Inter"/>
                <a:cs typeface="Inter"/>
                <a:sym typeface="Inter"/>
              </a:rPr>
              <a:t>l'authenticité</a:t>
            </a:r>
            <a:r>
              <a:rPr lang="en" sz="1200" dirty="0">
                <a:solidFill>
                  <a:schemeClr val="dk1"/>
                </a:solidFill>
                <a:latin typeface="Inter"/>
                <a:ea typeface="Inter"/>
                <a:cs typeface="Inter"/>
                <a:sym typeface="Inter"/>
              </a:rPr>
              <a:t> narrative qui </a:t>
            </a:r>
            <a:r>
              <a:rPr lang="en" sz="1200" dirty="0" err="1">
                <a:solidFill>
                  <a:schemeClr val="dk1"/>
                </a:solidFill>
                <a:latin typeface="Inter"/>
                <a:ea typeface="Inter"/>
                <a:cs typeface="Inter"/>
                <a:sym typeface="Inter"/>
              </a:rPr>
              <a:t>rendent</a:t>
            </a:r>
            <a:r>
              <a:rPr lang="en" sz="1200" dirty="0">
                <a:solidFill>
                  <a:schemeClr val="dk1"/>
                </a:solidFill>
                <a:latin typeface="Inter"/>
                <a:ea typeface="Inter"/>
                <a:cs typeface="Inter"/>
                <a:sym typeface="Inter"/>
              </a:rPr>
              <a:t> la musique Ouest-</a:t>
            </a:r>
            <a:r>
              <a:rPr lang="en" sz="1200" dirty="0" err="1">
                <a:solidFill>
                  <a:schemeClr val="dk1"/>
                </a:solidFill>
                <a:latin typeface="Inter"/>
                <a:ea typeface="Inter"/>
                <a:cs typeface="Inter"/>
                <a:sym typeface="Inter"/>
              </a:rPr>
              <a:t>Africaine</a:t>
            </a:r>
            <a:r>
              <a:rPr lang="en" sz="1200" dirty="0">
                <a:solidFill>
                  <a:schemeClr val="dk1"/>
                </a:solidFill>
                <a:latin typeface="Inter"/>
                <a:ea typeface="Inter"/>
                <a:cs typeface="Inter"/>
                <a:sym typeface="Inter"/>
              </a:rPr>
              <a:t> francophone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spéciale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soit</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récits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traditionnels</a:t>
            </a:r>
            <a:r>
              <a:rPr lang="en" sz="1200" dirty="0">
                <a:solidFill>
                  <a:schemeClr val="dk1"/>
                </a:solidFill>
                <a:latin typeface="Inter"/>
                <a:ea typeface="Inter"/>
                <a:cs typeface="Inter"/>
                <a:sym typeface="Inter"/>
              </a:rPr>
              <a:t> des griots dans le Mbalax </a:t>
            </a:r>
            <a:r>
              <a:rPr lang="en" sz="1200" dirty="0" err="1">
                <a:solidFill>
                  <a:schemeClr val="dk1"/>
                </a:solidFill>
                <a:latin typeface="Inter"/>
                <a:ea typeface="Inter"/>
                <a:cs typeface="Inter"/>
                <a:sym typeface="Inter"/>
              </a:rPr>
              <a:t>Sénégalais</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commentaires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sociaux</a:t>
            </a:r>
            <a:r>
              <a:rPr lang="en" sz="1200" dirty="0">
                <a:solidFill>
                  <a:schemeClr val="dk1"/>
                </a:solidFill>
                <a:latin typeface="Inter"/>
                <a:ea typeface="Inter"/>
                <a:cs typeface="Inter"/>
                <a:sym typeface="Inter"/>
              </a:rPr>
              <a:t> dans le Zouglou </a:t>
            </a:r>
            <a:r>
              <a:rPr lang="en" sz="1200" dirty="0" err="1">
                <a:solidFill>
                  <a:schemeClr val="dk1"/>
                </a:solidFill>
                <a:latin typeface="Inter"/>
                <a:ea typeface="Inter"/>
                <a:cs typeface="Inter"/>
                <a:sym typeface="Inter"/>
              </a:rPr>
              <a:t>Ivoirien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l’énergie</a:t>
            </a:r>
            <a:r>
              <a:rPr lang="en" sz="1200" dirty="0">
                <a:solidFill>
                  <a:schemeClr val="dk1"/>
                </a:solidFill>
                <a:latin typeface="Inter"/>
                <a:ea typeface="Inter"/>
                <a:cs typeface="Inter"/>
                <a:sym typeface="Inter"/>
              </a:rPr>
              <a:t> festive du Coupé-</a:t>
            </a:r>
            <a:r>
              <a:rPr lang="en" sz="1200" dirty="0" err="1">
                <a:solidFill>
                  <a:schemeClr val="dk1"/>
                </a:solidFill>
                <a:latin typeface="Inter"/>
                <a:ea typeface="Inter"/>
                <a:cs typeface="Inter"/>
                <a:sym typeface="Inter"/>
              </a:rPr>
              <a:t>Décalé</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reflète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expériences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réelles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nos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communautés</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copier des motifs </a:t>
            </a:r>
            <a:r>
              <a:rPr lang="en" sz="1200" dirty="0" err="1">
                <a:solidFill>
                  <a:schemeClr val="dk1"/>
                </a:solidFill>
                <a:latin typeface="Inter"/>
                <a:ea typeface="Inter"/>
                <a:cs typeface="Inter"/>
                <a:sym typeface="Inter"/>
              </a:rPr>
              <a:t>musicaux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créativité</a:t>
            </a:r>
            <a:r>
              <a:rPr lang="en" sz="1200" dirty="0">
                <a:solidFill>
                  <a:schemeClr val="dk1"/>
                </a:solidFill>
                <a:latin typeface="Inter"/>
                <a:ea typeface="Inter"/>
                <a:cs typeface="Inter"/>
                <a:sym typeface="Inter"/>
              </a:rPr>
              <a:t> humaine, </a:t>
            </a:r>
            <a:r>
              <a:rPr lang="en" sz="1200" dirty="0" err="1">
                <a:solidFill>
                  <a:schemeClr val="dk1"/>
                </a:solidFill>
                <a:latin typeface="Inter"/>
                <a:ea typeface="Inter"/>
                <a:cs typeface="Inter"/>
                <a:sym typeface="Inter"/>
              </a:rPr>
              <a:t>ancrée</a:t>
            </a:r>
            <a:r>
              <a:rPr lang="en" sz="1200" dirty="0">
                <a:solidFill>
                  <a:schemeClr val="dk1"/>
                </a:solidFill>
                <a:latin typeface="Inter"/>
                <a:ea typeface="Inter"/>
                <a:cs typeface="Inter"/>
                <a:sym typeface="Inter"/>
              </a:rPr>
              <a:t> dans </a:t>
            </a:r>
            <a:r>
              <a:rPr lang="en" sz="1200" dirty="0" err="1">
                <a:solidFill>
                  <a:schemeClr val="dk1"/>
                </a:solidFill>
                <a:latin typeface="Inter"/>
                <a:ea typeface="Inter"/>
                <a:cs typeface="Inter"/>
                <a:sym typeface="Inter"/>
              </a:rPr>
              <a:t>notre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patrimoine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culturel</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nos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expériences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vécues</a:t>
            </a:r>
            <a:r>
              <a:rPr lang="en" sz="1200" dirty="0">
                <a:solidFill>
                  <a:schemeClr val="dk1"/>
                </a:solidFill>
                <a:latin typeface="Inter"/>
                <a:ea typeface="Inter"/>
                <a:cs typeface="Inter"/>
                <a:sym typeface="Inter"/>
              </a:rPr>
              <a:t>, rend la musique </a:t>
            </a:r>
            <a:r>
              <a:rPr lang="en" sz="1200" dirty="0" err="1">
                <a:solidFill>
                  <a:schemeClr val="dk1"/>
                </a:solidFill>
                <a:latin typeface="Inter"/>
                <a:ea typeface="Inter"/>
                <a:cs typeface="Inter"/>
                <a:sym typeface="Inter"/>
              </a:rPr>
              <a:t>vraiment</a:t>
            </a:r>
            <a:r>
              <a:rPr lang="en" sz="1200" dirty="0">
                <a:solidFill>
                  <a:schemeClr val="dk1"/>
                </a:solidFill>
                <a:latin typeface="Inter"/>
                <a:ea typeface="Inter"/>
                <a:cs typeface="Inter"/>
                <a:sym typeface="Inter"/>
              </a:rPr>
              <a:t> significative.»</a:t>
            </a:r>
            <a:endParaRPr sz="1200" b="1"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3d038071d8d_0_14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3d038071d8d_0_14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Mise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Place </a:t>
            </a:r>
            <a:r>
              <a:rPr lang="en" sz="1200" dirty="0">
                <a:solidFill>
                  <a:schemeClr val="dk1"/>
                </a:solidFill>
                <a:latin typeface="Inter"/>
                <a:ea typeface="Inter"/>
                <a:cs typeface="Inter"/>
                <a:sym typeface="Inter"/>
              </a:rPr>
              <a:t>(1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Dernière</a:t>
            </a:r>
            <a:r>
              <a:rPr lang="en" sz="1200" dirty="0">
                <a:solidFill>
                  <a:schemeClr val="dk1"/>
                </a:solidFill>
                <a:latin typeface="Inter"/>
                <a:ea typeface="Inter"/>
                <a:cs typeface="Inter"/>
                <a:sym typeface="Inter"/>
              </a:rPr>
              <a:t> mission de </a:t>
            </a:r>
            <a:r>
              <a:rPr lang="en" sz="1200" dirty="0" err="1">
                <a:solidFill>
                  <a:schemeClr val="dk1"/>
                </a:solidFill>
                <a:latin typeface="Inter"/>
                <a:ea typeface="Inter"/>
                <a:cs typeface="Inter"/>
                <a:sym typeface="Inter"/>
              </a:rPr>
              <a:t>détective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Voici</a:t>
            </a:r>
            <a:r>
              <a:rPr lang="en" sz="1200" dirty="0">
                <a:solidFill>
                  <a:schemeClr val="dk1"/>
                </a:solidFill>
                <a:latin typeface="Inter"/>
                <a:ea typeface="Inter"/>
                <a:cs typeface="Inter"/>
                <a:sym typeface="Inter"/>
              </a:rPr>
              <a:t> deux publications sur les réseaux </a:t>
            </a:r>
            <a:r>
              <a:rPr lang="en" sz="1200" dirty="0" err="1">
                <a:solidFill>
                  <a:schemeClr val="dk1"/>
                </a:solidFill>
                <a:latin typeface="Inter"/>
                <a:ea typeface="Inter"/>
                <a:cs typeface="Inter"/>
                <a:sym typeface="Inter"/>
              </a:rPr>
              <a:t>sociaux</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propos</a:t>
            </a:r>
            <a:r>
              <a:rPr lang="en" sz="1200" dirty="0">
                <a:solidFill>
                  <a:schemeClr val="dk1"/>
                </a:solidFill>
                <a:latin typeface="Inter"/>
                <a:ea typeface="Inter"/>
                <a:cs typeface="Inter"/>
                <a:sym typeface="Inter"/>
              </a:rPr>
              <a:t> de la vie </a:t>
            </a:r>
            <a:r>
              <a:rPr lang="en" sz="1200" dirty="0" err="1">
                <a:solidFill>
                  <a:schemeClr val="dk1"/>
                </a:solidFill>
                <a:latin typeface="Inter"/>
                <a:ea typeface="Inter"/>
                <a:cs typeface="Inter"/>
                <a:sym typeface="Inter"/>
              </a:rPr>
              <a:t>scolaire</a:t>
            </a:r>
            <a:r>
              <a:rPr lang="en" sz="1200" dirty="0">
                <a:solidFill>
                  <a:schemeClr val="dk1"/>
                </a:solidFill>
                <a:latin typeface="Inter"/>
                <a:ea typeface="Inter"/>
                <a:cs typeface="Inter"/>
                <a:sym typeface="Inter"/>
              </a:rPr>
              <a:t> à Abidjan. </a:t>
            </a:r>
            <a:r>
              <a:rPr lang="en" sz="1200" dirty="0" err="1">
                <a:solidFill>
                  <a:schemeClr val="dk1"/>
                </a:solidFill>
                <a:latin typeface="Inter"/>
                <a:ea typeface="Inter"/>
                <a:cs typeface="Inter"/>
                <a:sym typeface="Inter"/>
              </a:rPr>
              <a:t>L’une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été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écrite</a:t>
            </a:r>
            <a:r>
              <a:rPr lang="en" sz="1200" dirty="0">
                <a:solidFill>
                  <a:schemeClr val="dk1"/>
                </a:solidFill>
                <a:latin typeface="Inter"/>
                <a:ea typeface="Inter"/>
                <a:cs typeface="Inter"/>
                <a:sym typeface="Inter"/>
              </a:rPr>
              <a:t> par un </a:t>
            </a:r>
            <a:r>
              <a:rPr lang="en" sz="1200" dirty="0" err="1">
                <a:solidFill>
                  <a:schemeClr val="dk1"/>
                </a:solidFill>
                <a:latin typeface="Inter"/>
                <a:ea typeface="Inter"/>
                <a:cs typeface="Inter"/>
                <a:sym typeface="Inter"/>
              </a:rPr>
              <a:t>vrai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élève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l’autre</a:t>
            </a:r>
            <a:r>
              <a:rPr lang="en" sz="1200" dirty="0">
                <a:solidFill>
                  <a:schemeClr val="dk1"/>
                </a:solidFill>
                <a:latin typeface="Inter"/>
                <a:ea typeface="Inter"/>
                <a:cs typeface="Inter"/>
                <a:sym typeface="Inter"/>
              </a:rPr>
              <a:t> par ChatGPT.»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Exemples</a:t>
            </a:r>
            <a:r>
              <a:rPr lang="en" sz="1200" b="1" dirty="0">
                <a:solidFill>
                  <a:schemeClr val="dk1"/>
                </a:solidFill>
                <a:latin typeface="Inter"/>
                <a:ea typeface="Inter"/>
                <a:cs typeface="Inter"/>
                <a:sym typeface="Inter"/>
              </a:rPr>
              <a:t> de Publications: Publication A (</a:t>
            </a:r>
            <a:r>
              <a:rPr lang="en" sz="1200" b="1" dirty="0" err="1">
                <a:solidFill>
                  <a:schemeClr val="dk1"/>
                </a:solidFill>
                <a:latin typeface="Inter"/>
                <a:ea typeface="Inter"/>
                <a:cs typeface="Inter"/>
                <a:sym typeface="Inter"/>
              </a:rPr>
              <a:t>écrite</a:t>
            </a:r>
            <a:r>
              <a:rPr lang="en" sz="1200" b="1" dirty="0">
                <a:solidFill>
                  <a:schemeClr val="dk1"/>
                </a:solidFill>
                <a:latin typeface="Inter"/>
                <a:ea typeface="Inter"/>
                <a:cs typeface="Inter"/>
                <a:sym typeface="Inter"/>
              </a:rPr>
              <a:t> par un </a:t>
            </a:r>
            <a:r>
              <a:rPr lang="en" sz="1200" b="1" dirty="0" err="1">
                <a:solidFill>
                  <a:schemeClr val="dk1"/>
                </a:solidFill>
                <a:latin typeface="Inter"/>
                <a:ea typeface="Inter"/>
                <a:cs typeface="Inter"/>
                <a:sym typeface="Inter"/>
              </a:rPr>
              <a:t>humain</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«Wooo! La </a:t>
            </a:r>
            <a:r>
              <a:rPr lang="en" sz="1200" dirty="0" err="1">
                <a:solidFill>
                  <a:schemeClr val="dk1"/>
                </a:solidFill>
                <a:latin typeface="Inter"/>
                <a:ea typeface="Inter"/>
                <a:cs typeface="Inter"/>
                <a:sym typeface="Inter"/>
              </a:rPr>
              <a:t>pluie</a:t>
            </a:r>
            <a:r>
              <a:rPr lang="en" sz="1200" dirty="0">
                <a:solidFill>
                  <a:schemeClr val="dk1"/>
                </a:solidFill>
                <a:latin typeface="Inter"/>
                <a:ea typeface="Inter"/>
                <a:cs typeface="Inter"/>
                <a:sym typeface="Inter"/>
              </a:rPr>
              <a:t> à Abidjan </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était</a:t>
            </a:r>
            <a:r>
              <a:rPr lang="en" sz="1200" dirty="0">
                <a:solidFill>
                  <a:schemeClr val="dk1"/>
                </a:solidFill>
                <a:latin typeface="Inter"/>
                <a:ea typeface="Inter"/>
                <a:cs typeface="Inter"/>
                <a:sym typeface="Inter"/>
              </a:rPr>
              <a:t> trop forte! 😭 </a:t>
            </a:r>
            <a:r>
              <a:rPr lang="en" sz="1200" dirty="0" err="1">
                <a:solidFill>
                  <a:schemeClr val="dk1"/>
                </a:solidFill>
                <a:latin typeface="Inter"/>
                <a:ea typeface="Inter"/>
                <a:cs typeface="Inter"/>
                <a:sym typeface="Inter"/>
              </a:rPr>
              <a:t>Coincé</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l’école</a:t>
            </a:r>
            <a:r>
              <a:rPr lang="en" sz="1200" dirty="0">
                <a:solidFill>
                  <a:schemeClr val="dk1"/>
                </a:solidFill>
                <a:latin typeface="Inter"/>
                <a:ea typeface="Inter"/>
                <a:cs typeface="Inter"/>
                <a:sym typeface="Inter"/>
              </a:rPr>
              <a:t> sans </a:t>
            </a:r>
            <a:r>
              <a:rPr lang="en" sz="1200" dirty="0" err="1">
                <a:solidFill>
                  <a:schemeClr val="dk1"/>
                </a:solidFill>
                <a:latin typeface="Inter"/>
                <a:ea typeface="Inter"/>
                <a:cs typeface="Inter"/>
                <a:sym typeface="Inter"/>
              </a:rPr>
              <a:t>parapluie</a:t>
            </a:r>
            <a:r>
              <a:rPr lang="en" sz="1200" dirty="0">
                <a:solidFill>
                  <a:schemeClr val="dk1"/>
                </a:solidFill>
                <a:latin typeface="Inter"/>
                <a:ea typeface="Inter"/>
                <a:cs typeface="Inter"/>
                <a:sym typeface="Inter"/>
              </a:rPr>
              <a:t>, je suis </a:t>
            </a:r>
            <a:r>
              <a:rPr lang="en" sz="1200" dirty="0" err="1">
                <a:solidFill>
                  <a:schemeClr val="dk1"/>
                </a:solidFill>
                <a:latin typeface="Inter"/>
                <a:ea typeface="Inter"/>
                <a:cs typeface="Inter"/>
                <a:sym typeface="Inter"/>
              </a:rPr>
              <a:t>trempé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jusqu’aux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os</a:t>
            </a:r>
            <a:r>
              <a:rPr lang="en" sz="1200" dirty="0">
                <a:solidFill>
                  <a:schemeClr val="dk1"/>
                </a:solidFill>
                <a:latin typeface="Inter"/>
                <a:ea typeface="Inter"/>
                <a:cs typeface="Inter"/>
                <a:sym typeface="Inter"/>
              </a:rPr>
              <a:t>. Bon, au </a:t>
            </a:r>
            <a:r>
              <a:rPr lang="en" sz="1200" dirty="0" err="1">
                <a:solidFill>
                  <a:schemeClr val="dk1"/>
                </a:solidFill>
                <a:latin typeface="Inter"/>
                <a:ea typeface="Inter"/>
                <a:cs typeface="Inter"/>
                <a:sym typeface="Inter"/>
              </a:rPr>
              <a:t>moins</a:t>
            </a:r>
            <a:r>
              <a:rPr lang="en" sz="1200" dirty="0">
                <a:solidFill>
                  <a:schemeClr val="dk1"/>
                </a:solidFill>
                <a:latin typeface="Inter"/>
                <a:ea typeface="Inter"/>
                <a:cs typeface="Inter"/>
                <a:sym typeface="Inter"/>
              </a:rPr>
              <a:t> il fait frais pour </a:t>
            </a:r>
            <a:r>
              <a:rPr lang="en" sz="1200" dirty="0" err="1">
                <a:solidFill>
                  <a:schemeClr val="dk1"/>
                </a:solidFill>
                <a:latin typeface="Inter"/>
                <a:ea typeface="Inter"/>
                <a:cs typeface="Inter"/>
                <a:sym typeface="Inter"/>
              </a:rPr>
              <a:t>étudier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PluieAbidjan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VieScolaire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Galère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Publication B (</a:t>
            </a:r>
            <a:r>
              <a:rPr lang="en" sz="1200" b="1" dirty="0" err="1">
                <a:solidFill>
                  <a:schemeClr val="dk1"/>
                </a:solidFill>
                <a:latin typeface="Inter"/>
                <a:ea typeface="Inter"/>
                <a:cs typeface="Inter"/>
                <a:sym typeface="Inter"/>
              </a:rPr>
              <a:t>générée</a:t>
            </a:r>
            <a:r>
              <a:rPr lang="en" sz="1200" b="1" dirty="0">
                <a:solidFill>
                  <a:schemeClr val="dk1"/>
                </a:solidFill>
                <a:latin typeface="Inter"/>
                <a:ea typeface="Inter"/>
                <a:cs typeface="Inter"/>
                <a:sym typeface="Inter"/>
              </a:rPr>
              <a:t> par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«Les conditions </a:t>
            </a:r>
            <a:r>
              <a:rPr lang="en" sz="1200" dirty="0" err="1">
                <a:solidFill>
                  <a:schemeClr val="dk1"/>
                </a:solidFill>
                <a:latin typeface="Inter"/>
                <a:ea typeface="Inter"/>
                <a:cs typeface="Inter"/>
                <a:sym typeface="Inter"/>
              </a:rPr>
              <a:t>météorologiques</a:t>
            </a:r>
            <a:r>
              <a:rPr lang="en" sz="1200" dirty="0">
                <a:solidFill>
                  <a:schemeClr val="dk1"/>
                </a:solidFill>
                <a:latin typeface="Inter"/>
                <a:ea typeface="Inter"/>
                <a:cs typeface="Inter"/>
                <a:sym typeface="Inter"/>
              </a:rPr>
              <a:t> dans la </a:t>
            </a:r>
            <a:r>
              <a:rPr lang="en" sz="1200" dirty="0" err="1">
                <a:solidFill>
                  <a:schemeClr val="dk1"/>
                </a:solidFill>
                <a:latin typeface="Inter"/>
                <a:ea typeface="Inter"/>
                <a:cs typeface="Inter"/>
                <a:sym typeface="Inter"/>
              </a:rPr>
              <a:t>capitale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économique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ivoirienne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posé</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sérieux</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défis</a:t>
            </a:r>
            <a:r>
              <a:rPr lang="en" sz="1200" dirty="0">
                <a:solidFill>
                  <a:schemeClr val="dk1"/>
                </a:solidFill>
                <a:latin typeface="Inter"/>
                <a:ea typeface="Inter"/>
                <a:cs typeface="Inter"/>
                <a:sym typeface="Inter"/>
              </a:rPr>
              <a:t> pour 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dans le cadre de </a:t>
            </a:r>
            <a:r>
              <a:rPr lang="en" sz="1200" dirty="0" err="1">
                <a:solidFill>
                  <a:schemeClr val="dk1"/>
                </a:solidFill>
                <a:latin typeface="Inter"/>
                <a:ea typeface="Inter"/>
                <a:cs typeface="Inter"/>
                <a:sym typeface="Inter"/>
              </a:rPr>
              <a:t>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activités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scolaires</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précipitations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inattendues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causé</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désagréments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considérables</a:t>
            </a:r>
            <a:r>
              <a:rPr lang="en" sz="1200" dirty="0">
                <a:solidFill>
                  <a:schemeClr val="dk1"/>
                </a:solidFill>
                <a:latin typeface="Inter"/>
                <a:ea typeface="Inter"/>
                <a:cs typeface="Inter"/>
                <a:sym typeface="Inter"/>
              </a:rPr>
              <a:t> pour 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dépourvus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d’équipements</a:t>
            </a:r>
            <a:r>
              <a:rPr lang="en" sz="1200" dirty="0">
                <a:solidFill>
                  <a:schemeClr val="dk1"/>
                </a:solidFill>
                <a:latin typeface="Inter"/>
                <a:ea typeface="Inter"/>
                <a:cs typeface="Inter"/>
                <a:sym typeface="Inter"/>
              </a:rPr>
              <a:t> de protection </a:t>
            </a:r>
            <a:r>
              <a:rPr lang="en" sz="1200" dirty="0" err="1">
                <a:solidFill>
                  <a:schemeClr val="dk1"/>
                </a:solidFill>
                <a:latin typeface="Inter"/>
                <a:ea typeface="Inter"/>
                <a:cs typeface="Inter"/>
                <a:sym typeface="Inter"/>
              </a:rPr>
              <a:t>adéquats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Néanmoins</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rafraîchissement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l’atmosphère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offert</a:t>
            </a:r>
            <a:r>
              <a:rPr lang="en" sz="1200" dirty="0">
                <a:solidFill>
                  <a:schemeClr val="dk1"/>
                </a:solidFill>
                <a:latin typeface="Inter"/>
                <a:ea typeface="Inter"/>
                <a:cs typeface="Inter"/>
                <a:sym typeface="Inter"/>
              </a:rPr>
              <a:t> des conditions plus </a:t>
            </a:r>
            <a:r>
              <a:rPr lang="en" sz="1200" dirty="0" err="1">
                <a:solidFill>
                  <a:schemeClr val="dk1"/>
                </a:solidFill>
                <a:latin typeface="Inter"/>
                <a:ea typeface="Inter"/>
                <a:cs typeface="Inter"/>
                <a:sym typeface="Inter"/>
              </a:rPr>
              <a:t>favorables</a:t>
            </a:r>
            <a:r>
              <a:rPr lang="en" sz="1200" dirty="0">
                <a:solidFill>
                  <a:schemeClr val="dk1"/>
                </a:solidFill>
                <a:latin typeface="Inter"/>
                <a:ea typeface="Inter"/>
                <a:cs typeface="Inter"/>
                <a:sym typeface="Inter"/>
              </a:rPr>
              <a:t> à la concentration </a:t>
            </a:r>
            <a:r>
              <a:rPr lang="en" sz="1200" dirty="0" err="1">
                <a:solidFill>
                  <a:schemeClr val="dk1"/>
                </a:solidFill>
                <a:latin typeface="Inter"/>
                <a:ea typeface="Inter"/>
                <a:cs typeface="Inter"/>
                <a:sym typeface="Inter"/>
              </a:rPr>
              <a:t>éducative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Discussion </a:t>
            </a:r>
            <a:r>
              <a:rPr lang="en" sz="1200" b="1" dirty="0" err="1">
                <a:solidFill>
                  <a:schemeClr val="dk1"/>
                </a:solidFill>
                <a:latin typeface="Inter"/>
                <a:ea typeface="Inter"/>
                <a:cs typeface="Inter"/>
                <a:sym typeface="Inter"/>
              </a:rPr>
              <a:t>d’Analyse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Quelles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différences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remarquez-vous</a:t>
            </a:r>
            <a:r>
              <a:rPr lang="en" sz="1200" dirty="0">
                <a:solidFill>
                  <a:schemeClr val="dk1"/>
                </a:solidFill>
                <a:latin typeface="Inter"/>
                <a:ea typeface="Inter"/>
                <a:cs typeface="Inter"/>
                <a:sym typeface="Inter"/>
              </a:rPr>
              <a:t> dans la façon </a:t>
            </a:r>
            <a:r>
              <a:rPr lang="en" sz="1200" dirty="0" err="1">
                <a:solidFill>
                  <a:schemeClr val="dk1"/>
                </a:solidFill>
                <a:latin typeface="Inter"/>
                <a:ea typeface="Inter"/>
                <a:cs typeface="Inter"/>
                <a:sym typeface="Inter"/>
              </a:rPr>
              <a:t>dont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textes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écrits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Points </a:t>
            </a:r>
            <a:r>
              <a:rPr lang="en" sz="1200" b="1" dirty="0" err="1">
                <a:solidFill>
                  <a:schemeClr val="dk1"/>
                </a:solidFill>
                <a:latin typeface="Inter"/>
                <a:ea typeface="Inter"/>
                <a:cs typeface="Inter"/>
                <a:sym typeface="Inter"/>
              </a:rPr>
              <a:t>clés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d’Enseignement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La publication humaine </a:t>
            </a:r>
            <a:r>
              <a:rPr lang="en" sz="1200" dirty="0" err="1">
                <a:solidFill>
                  <a:schemeClr val="dk1"/>
                </a:solidFill>
                <a:latin typeface="Inter"/>
                <a:ea typeface="Inter"/>
                <a:cs typeface="Inter"/>
                <a:sym typeface="Inter"/>
              </a:rPr>
              <a:t>utilise</a:t>
            </a:r>
            <a:r>
              <a:rPr lang="en" sz="1200"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l'argot</a:t>
            </a:r>
            <a:r>
              <a:rPr lang="en" sz="1200" b="1" dirty="0">
                <a:solidFill>
                  <a:schemeClr val="dk1"/>
                </a:solidFill>
                <a:latin typeface="Inter"/>
                <a:ea typeface="Inter"/>
                <a:cs typeface="Inter"/>
                <a:sym typeface="Inter"/>
              </a:rPr>
              <a:t> local («Wooo!», «Trop Forte», «</a:t>
            </a:r>
            <a:r>
              <a:rPr lang="en" sz="1200" b="1" dirty="0" err="1">
                <a:solidFill>
                  <a:schemeClr val="dk1"/>
                </a:solidFill>
                <a:latin typeface="Inter"/>
                <a:ea typeface="Inter"/>
                <a:cs typeface="Inter"/>
                <a:sym typeface="Inter"/>
              </a:rPr>
              <a:t>Trempé</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jusqu’aux</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os</a:t>
            </a:r>
            <a:r>
              <a:rPr lang="en"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La publication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 un ton </a:t>
            </a:r>
            <a:r>
              <a:rPr lang="en" sz="1200" dirty="0" err="1">
                <a:solidFill>
                  <a:schemeClr val="dk1"/>
                </a:solidFill>
                <a:latin typeface="Inter"/>
                <a:ea typeface="Inter"/>
                <a:cs typeface="Inter"/>
                <a:sym typeface="Inter"/>
              </a:rPr>
              <a:t>formel</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n'utilise</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d'expressions</a:t>
            </a:r>
            <a:r>
              <a:rPr lang="en" sz="1200" dirty="0">
                <a:solidFill>
                  <a:schemeClr val="dk1"/>
                </a:solidFill>
                <a:latin typeface="Inter"/>
                <a:ea typeface="Inter"/>
                <a:cs typeface="Inter"/>
                <a:sym typeface="Inter"/>
              </a:rPr>
              <a:t> locales.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La publication humaine </a:t>
            </a:r>
            <a:r>
              <a:rPr lang="en" sz="1200" dirty="0" err="1">
                <a:solidFill>
                  <a:schemeClr val="dk1"/>
                </a:solidFill>
                <a:latin typeface="Inter"/>
                <a:ea typeface="Inter"/>
                <a:cs typeface="Inter"/>
                <a:sym typeface="Inter"/>
              </a:rPr>
              <a:t>inclut</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réactions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émotionnelles</a:t>
            </a:r>
            <a:r>
              <a:rPr lang="en" sz="1200" dirty="0">
                <a:solidFill>
                  <a:schemeClr val="dk1"/>
                </a:solidFill>
                <a:latin typeface="Inter"/>
                <a:ea typeface="Inter"/>
                <a:cs typeface="Inter"/>
                <a:sym typeface="Inter"/>
              </a:rPr>
              <a:t> (😅) et des hashtags</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L’IA manque de </a:t>
            </a:r>
            <a:r>
              <a:rPr lang="en" sz="1200" dirty="0" err="1">
                <a:solidFill>
                  <a:schemeClr val="dk1"/>
                </a:solidFill>
                <a:latin typeface="Inter"/>
                <a:ea typeface="Inter"/>
                <a:cs typeface="Inter"/>
                <a:sym typeface="Inter"/>
              </a:rPr>
              <a:t>contexte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culturel</a:t>
            </a:r>
            <a:r>
              <a:rPr lang="en" sz="1200" dirty="0">
                <a:solidFill>
                  <a:schemeClr val="dk1"/>
                </a:solidFill>
                <a:latin typeface="Inter"/>
                <a:ea typeface="Inter"/>
                <a:cs typeface="Inter"/>
                <a:sym typeface="Inter"/>
              </a:rPr>
              <a:t> et de voix </a:t>
            </a:r>
            <a:r>
              <a:rPr lang="en" sz="1200" dirty="0" err="1">
                <a:solidFill>
                  <a:schemeClr val="dk1"/>
                </a:solidFill>
                <a:latin typeface="Inter"/>
                <a:ea typeface="Inter"/>
                <a:cs typeface="Inter"/>
                <a:sym typeface="Inter"/>
              </a:rPr>
              <a:t>authentique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Conclusion</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Félicitations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détectives</a:t>
            </a:r>
            <a:r>
              <a:rPr lang="en" sz="1200" dirty="0">
                <a:solidFill>
                  <a:schemeClr val="dk1"/>
                </a:solidFill>
                <a:latin typeface="Inter"/>
                <a:ea typeface="Inter"/>
                <a:cs typeface="Inter"/>
                <a:sym typeface="Inter"/>
              </a:rPr>
              <a:t>! Vous </a:t>
            </a:r>
            <a:r>
              <a:rPr lang="en" sz="1200" dirty="0" err="1">
                <a:solidFill>
                  <a:schemeClr val="dk1"/>
                </a:solidFill>
                <a:latin typeface="Inter"/>
                <a:ea typeface="Inter"/>
                <a:cs typeface="Inter"/>
                <a:sym typeface="Inter"/>
              </a:rPr>
              <a:t>apprenez</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repérer</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généré</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N’oubliez</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s’améliore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alors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restez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toujours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curieux</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posez</a:t>
            </a:r>
            <a:r>
              <a:rPr lang="en" sz="1200" dirty="0">
                <a:solidFill>
                  <a:schemeClr val="dk1"/>
                </a:solidFill>
                <a:latin typeface="Inter"/>
                <a:ea typeface="Inter"/>
                <a:cs typeface="Inter"/>
                <a:sym typeface="Inter"/>
              </a:rPr>
              <a:t> des questions.»</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1"/>
        <p:cNvGrpSpPr/>
        <p:nvPr/>
      </p:nvGrpSpPr>
      <p:grpSpPr>
        <a:xfrm>
          <a:off x="0" y="0"/>
          <a:ext cx="0" cy="0"/>
          <a:chOff x="0" y="0"/>
          <a:chExt cx="0" cy="0"/>
        </a:xfrm>
      </p:grpSpPr>
      <p:sp>
        <p:nvSpPr>
          <p:cNvPr id="722" name="Google Shape;722;g3d08ea5fbc3_1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3" name="Google Shape;723;g3d08ea5fbc3_1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Objectif </a:t>
            </a:r>
            <a:r>
              <a:rPr lang="en" sz="1200" b="1" dirty="0" err="1">
                <a:solidFill>
                  <a:schemeClr val="dk1"/>
                </a:solidFill>
                <a:latin typeface="Inter"/>
                <a:ea typeface="Inter"/>
                <a:cs typeface="Inter"/>
                <a:sym typeface="Inter"/>
              </a:rPr>
              <a:t>d’apprentissage</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comprennent</a:t>
            </a:r>
            <a:r>
              <a:rPr lang="en" sz="1200" dirty="0">
                <a:solidFill>
                  <a:schemeClr val="dk1"/>
                </a:solidFill>
                <a:latin typeface="Inter"/>
                <a:ea typeface="Inter"/>
                <a:cs typeface="Inter"/>
                <a:sym typeface="Inter"/>
              </a:rPr>
              <a:t> les concepts de base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utilisant</a:t>
            </a:r>
            <a:r>
              <a:rPr lang="en" sz="1200" dirty="0">
                <a:solidFill>
                  <a:schemeClr val="dk1"/>
                </a:solidFill>
                <a:latin typeface="Inter"/>
                <a:ea typeface="Inter"/>
                <a:cs typeface="Inter"/>
                <a:sym typeface="Inter"/>
              </a:rPr>
              <a:t> des analogies </a:t>
            </a:r>
            <a:r>
              <a:rPr lang="en" sz="1200" dirty="0" err="1">
                <a:solidFill>
                  <a:schemeClr val="dk1"/>
                </a:solidFill>
                <a:latin typeface="Inter"/>
                <a:ea typeface="Inter"/>
                <a:cs typeface="Inter"/>
                <a:sym typeface="Inter"/>
              </a:rPr>
              <a:t>pertinentes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adaptées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leur</a:t>
            </a:r>
            <a:r>
              <a:rPr lang="en" sz="1200" dirty="0">
                <a:solidFill>
                  <a:schemeClr val="dk1"/>
                </a:solidFill>
                <a:latin typeface="Inter"/>
                <a:ea typeface="Inter"/>
                <a:cs typeface="Inter"/>
                <a:sym typeface="Inter"/>
              </a:rPr>
              <a:t> culture.</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8"/>
        <p:cNvGrpSpPr/>
        <p:nvPr/>
      </p:nvGrpSpPr>
      <p:grpSpPr>
        <a:xfrm>
          <a:off x="0" y="0"/>
          <a:ext cx="0" cy="0"/>
          <a:chOff x="0" y="0"/>
          <a:chExt cx="0" cy="0"/>
        </a:xfrm>
      </p:grpSpPr>
      <p:sp>
        <p:nvSpPr>
          <p:cNvPr id="729" name="Google Shape;729;g3d08ea5fbc3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0" name="Google Shape;730;g3d08ea5fbc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Introduction à </a:t>
            </a:r>
            <a:r>
              <a:rPr lang="en" sz="1200" b="1" dirty="0" err="1">
                <a:solidFill>
                  <a:schemeClr val="dk1"/>
                </a:solidFill>
                <a:latin typeface="Inter"/>
                <a:ea typeface="Inter"/>
                <a:cs typeface="Inter"/>
                <a:sym typeface="Inter"/>
              </a:rPr>
              <a:t>l'Analogie</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Pensez</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l’apprentissage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d’une</a:t>
            </a:r>
            <a:r>
              <a:rPr lang="en" sz="1200" dirty="0">
                <a:solidFill>
                  <a:schemeClr val="dk1"/>
                </a:solidFill>
                <a:latin typeface="Inter"/>
                <a:ea typeface="Inter"/>
                <a:cs typeface="Inter"/>
                <a:sym typeface="Inter"/>
              </a:rPr>
              <a:t> langue. Si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parlez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wolof</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apprenez</a:t>
            </a:r>
            <a:r>
              <a:rPr lang="en" sz="1200" dirty="0">
                <a:solidFill>
                  <a:schemeClr val="dk1"/>
                </a:solidFill>
                <a:latin typeface="Inter"/>
                <a:ea typeface="Inter"/>
                <a:cs typeface="Inter"/>
                <a:sym typeface="Inter"/>
              </a:rPr>
              <a:t> le français,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parlez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dioula</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apprenez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l’anglais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parlez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baoulé</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apprenez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l’arabe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écoutez</a:t>
            </a:r>
            <a:r>
              <a:rPr lang="en" sz="1200" dirty="0">
                <a:solidFill>
                  <a:schemeClr val="dk1"/>
                </a:solidFill>
                <a:latin typeface="Inter"/>
                <a:ea typeface="Inter"/>
                <a:cs typeface="Inter"/>
                <a:sym typeface="Inter"/>
              </a:rPr>
              <a:t> comment les gens </a:t>
            </a:r>
            <a:r>
              <a:rPr lang="en" sz="1200" dirty="0" err="1">
                <a:solidFill>
                  <a:schemeClr val="dk1"/>
                </a:solidFill>
                <a:latin typeface="Inter"/>
                <a:ea typeface="Inter"/>
                <a:cs typeface="Inter"/>
                <a:sym typeface="Inter"/>
              </a:rPr>
              <a:t>parlent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faites</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erreurs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entraînez</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apprend</a:t>
            </a:r>
            <a:r>
              <a:rPr lang="en" sz="1200" dirty="0">
                <a:solidFill>
                  <a:schemeClr val="dk1"/>
                </a:solidFill>
                <a:latin typeface="Inter"/>
                <a:ea typeface="Inter"/>
                <a:cs typeface="Inter"/>
                <a:sym typeface="Inter"/>
              </a:rPr>
              <a:t> de la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manière,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au lieu </a:t>
            </a:r>
            <a:r>
              <a:rPr lang="en" sz="1200" dirty="0" err="1">
                <a:solidFill>
                  <a:schemeClr val="dk1"/>
                </a:solidFill>
                <a:latin typeface="Inter"/>
                <a:ea typeface="Inter"/>
                <a:cs typeface="Inter"/>
                <a:sym typeface="Inter"/>
              </a:rPr>
              <a:t>d’écouter</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famille</a:t>
            </a:r>
            <a:r>
              <a:rPr lang="en" sz="1200" dirty="0">
                <a:solidFill>
                  <a:schemeClr val="dk1"/>
                </a:solidFill>
                <a:latin typeface="Inter"/>
                <a:ea typeface="Inter"/>
                <a:cs typeface="Inter"/>
                <a:sym typeface="Inter"/>
              </a:rPr>
              <a:t> et les </a:t>
            </a:r>
            <a:r>
              <a:rPr lang="en" sz="1200" dirty="0" err="1">
                <a:solidFill>
                  <a:schemeClr val="dk1"/>
                </a:solidFill>
                <a:latin typeface="Inter"/>
                <a:ea typeface="Inter"/>
                <a:cs typeface="Inter"/>
                <a:sym typeface="Inter"/>
              </a:rPr>
              <a:t>amis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écoute</a:t>
            </a:r>
            <a:r>
              <a:rPr lang="en" sz="1200" dirty="0">
                <a:solidFill>
                  <a:schemeClr val="dk1"/>
                </a:solidFill>
                <a:latin typeface="Inter"/>
                <a:ea typeface="Inter"/>
                <a:cs typeface="Inter"/>
                <a:sym typeface="Inter"/>
              </a:rPr>
              <a:t>” des millions </a:t>
            </a:r>
            <a:r>
              <a:rPr lang="en" sz="1200" dirty="0" err="1">
                <a:solidFill>
                  <a:schemeClr val="dk1"/>
                </a:solidFill>
                <a:latin typeface="Inter"/>
                <a:ea typeface="Inter"/>
                <a:cs typeface="Inter"/>
                <a:sym typeface="Inter"/>
              </a:rPr>
              <a:t>d’exemples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tirés</a:t>
            </a:r>
            <a:r>
              <a:rPr lang="en" sz="1200" dirty="0">
                <a:solidFill>
                  <a:schemeClr val="dk1"/>
                </a:solidFill>
                <a:latin typeface="Inter"/>
                <a:ea typeface="Inter"/>
                <a:cs typeface="Inter"/>
                <a:sym typeface="Inter"/>
              </a:rPr>
              <a:t> de livres, de sites web et de conversations.»</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Discussion Interactive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Qu’est-ce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cerveau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faire </a:t>
            </a:r>
            <a:r>
              <a:rPr lang="en" sz="1200" dirty="0" err="1">
                <a:solidFill>
                  <a:schemeClr val="dk1"/>
                </a:solidFill>
                <a:latin typeface="Inter"/>
                <a:ea typeface="Inter"/>
                <a:cs typeface="Inter"/>
                <a:sym typeface="Inter"/>
              </a:rPr>
              <a:t>qu’un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ordinateur</a:t>
            </a:r>
            <a:r>
              <a:rPr lang="en" sz="1200" dirty="0">
                <a:solidFill>
                  <a:schemeClr val="dk1"/>
                </a:solidFill>
                <a:latin typeface="Inter"/>
                <a:ea typeface="Inter"/>
                <a:cs typeface="Inter"/>
                <a:sym typeface="Inter"/>
              </a:rPr>
              <a:t> ne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pas faire?»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Réponses</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Attendues</a:t>
            </a:r>
            <a:r>
              <a:rPr lang="en" sz="1200" b="1" dirty="0">
                <a:solidFill>
                  <a:schemeClr val="dk1"/>
                </a:solidFill>
                <a:latin typeface="Inter"/>
                <a:ea typeface="Inter"/>
                <a:cs typeface="Inter"/>
                <a:sym typeface="Inter"/>
              </a:rPr>
              <a:t> et Conseils:</a:t>
            </a:r>
            <a:endParaRPr sz="1200" dirty="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Ressentir</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émotions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Exactement</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reconnaître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émotions</a:t>
            </a:r>
            <a:r>
              <a:rPr lang="en" sz="1200" dirty="0">
                <a:solidFill>
                  <a:schemeClr val="dk1"/>
                </a:solidFill>
                <a:latin typeface="Inter"/>
                <a:ea typeface="Inter"/>
                <a:cs typeface="Inter"/>
                <a:sym typeface="Inter"/>
              </a:rPr>
              <a:t> dans un </a:t>
            </a:r>
            <a:r>
              <a:rPr lang="en" sz="1200" dirty="0" err="1">
                <a:solidFill>
                  <a:schemeClr val="dk1"/>
                </a:solidFill>
                <a:latin typeface="Inter"/>
                <a:ea typeface="Inter"/>
                <a:cs typeface="Inter"/>
                <a:sym typeface="Inter"/>
              </a:rPr>
              <a:t>texte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ne les </a:t>
            </a:r>
            <a:r>
              <a:rPr lang="en" sz="1200" dirty="0" err="1">
                <a:solidFill>
                  <a:schemeClr val="dk1"/>
                </a:solidFill>
                <a:latin typeface="Inter"/>
                <a:ea typeface="Inter"/>
                <a:cs typeface="Inter"/>
                <a:sym typeface="Inter"/>
              </a:rPr>
              <a:t>ressent</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vraiment</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blagues</a:t>
            </a:r>
            <a:r>
              <a:rPr lang="en" sz="1200" dirty="0">
                <a:solidFill>
                  <a:schemeClr val="dk1"/>
                </a:solidFill>
                <a:latin typeface="Inter"/>
                <a:ea typeface="Inter"/>
                <a:cs typeface="Inter"/>
                <a:sym typeface="Inter"/>
              </a:rPr>
              <a:t>» → «Très bon point! L’IA a du mal avec </a:t>
            </a:r>
            <a:r>
              <a:rPr lang="en" sz="1200" dirty="0" err="1">
                <a:solidFill>
                  <a:schemeClr val="dk1"/>
                </a:solidFill>
                <a:latin typeface="Inter"/>
                <a:ea typeface="Inter"/>
                <a:cs typeface="Inter"/>
                <a:sym typeface="Inter"/>
              </a:rPr>
              <a:t>l’humour</a:t>
            </a:r>
            <a:r>
              <a:rPr lang="en" sz="1200" dirty="0">
                <a:solidFill>
                  <a:schemeClr val="dk1"/>
                </a:solidFill>
                <a:latin typeface="Inter"/>
                <a:ea typeface="Inter"/>
                <a:cs typeface="Inter"/>
                <a:sym typeface="Inter"/>
              </a:rPr>
              <a:t>, surtout les </a:t>
            </a:r>
            <a:r>
              <a:rPr lang="en" sz="1200" dirty="0" err="1">
                <a:solidFill>
                  <a:schemeClr val="dk1"/>
                </a:solidFill>
                <a:latin typeface="Inter"/>
                <a:ea typeface="Inter"/>
                <a:cs typeface="Inter"/>
                <a:sym typeface="Inter"/>
              </a:rPr>
              <a:t>blagues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culturelles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créative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Intéressant</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combiner des </a:t>
            </a:r>
            <a:r>
              <a:rPr lang="en" sz="1200" dirty="0" err="1">
                <a:solidFill>
                  <a:schemeClr val="dk1"/>
                </a:solidFill>
                <a:latin typeface="Inter"/>
                <a:ea typeface="Inter"/>
                <a:cs typeface="Inter"/>
                <a:sym typeface="Inter"/>
              </a:rPr>
              <a:t>idées</a:t>
            </a:r>
            <a:r>
              <a:rPr lang="en" sz="1200" dirty="0">
                <a:solidFill>
                  <a:schemeClr val="dk1"/>
                </a:solidFill>
                <a:latin typeface="Inter"/>
                <a:ea typeface="Inter"/>
                <a:cs typeface="Inter"/>
                <a:sym typeface="Inter"/>
              </a:rPr>
              <a:t> de manière nouvelle,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d’humains</a:t>
            </a:r>
            <a:r>
              <a:rPr lang="en" sz="1200" dirty="0">
                <a:solidFill>
                  <a:schemeClr val="dk1"/>
                </a:solidFill>
                <a:latin typeface="Inter"/>
                <a:ea typeface="Inter"/>
                <a:cs typeface="Inter"/>
                <a:sym typeface="Inter"/>
              </a:rPr>
              <a:t> pour guider </a:t>
            </a:r>
            <a:r>
              <a:rPr lang="en" sz="1200" dirty="0" err="1">
                <a:solidFill>
                  <a:schemeClr val="dk1"/>
                </a:solidFill>
                <a:latin typeface="Inter"/>
                <a:ea typeface="Inter"/>
                <a:cs typeface="Inter"/>
                <a:sym typeface="Inter"/>
              </a:rPr>
              <a:t>sa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créativité</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dirty="0">
                <a:solidFill>
                  <a:schemeClr val="dk1"/>
                </a:solidFill>
                <a:latin typeface="Inter"/>
                <a:ea typeface="Inter"/>
                <a:cs typeface="Inter"/>
                <a:sym typeface="Inter"/>
              </a:rPr>
              <a:t>«Prier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foi</a:t>
            </a:r>
            <a:r>
              <a:rPr lang="en" sz="1200" dirty="0">
                <a:solidFill>
                  <a:schemeClr val="dk1"/>
                </a:solidFill>
                <a:latin typeface="Inter"/>
                <a:ea typeface="Inter"/>
                <a:cs typeface="Inter"/>
                <a:sym typeface="Inter"/>
              </a:rPr>
              <a:t>» → «Belle </a:t>
            </a:r>
            <a:r>
              <a:rPr lang="en" sz="1200" dirty="0" err="1">
                <a:solidFill>
                  <a:schemeClr val="dk1"/>
                </a:solidFill>
                <a:latin typeface="Inter"/>
                <a:ea typeface="Inter"/>
                <a:cs typeface="Inter"/>
                <a:sym typeface="Inter"/>
              </a:rPr>
              <a:t>réflexion</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analyser</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textes</a:t>
            </a:r>
            <a:r>
              <a:rPr lang="en" sz="1200" dirty="0">
                <a:solidFill>
                  <a:schemeClr val="dk1"/>
                </a:solidFill>
                <a:latin typeface="Inter"/>
                <a:ea typeface="Inter"/>
                <a:cs typeface="Inter"/>
                <a:sym typeface="Inter"/>
              </a:rPr>
              <a:t> religieux,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n’a</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d’expérience</a:t>
            </a:r>
            <a:r>
              <a:rPr lang="en" sz="1200" dirty="0">
                <a:solidFill>
                  <a:schemeClr val="dk1"/>
                </a:solidFill>
                <a:latin typeface="Inter"/>
                <a:ea typeface="Inter"/>
                <a:cs typeface="Inter"/>
                <a:sym typeface="Inter"/>
              </a:rPr>
              <a:t> spirituelle.»</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Pont </a:t>
            </a:r>
            <a:r>
              <a:rPr lang="en" sz="1200" b="1" dirty="0" err="1">
                <a:solidFill>
                  <a:schemeClr val="dk1"/>
                </a:solidFill>
                <a:latin typeface="Inter"/>
                <a:ea typeface="Inter"/>
                <a:cs typeface="Inter"/>
                <a:sym typeface="Inter"/>
              </a:rPr>
              <a:t>Culturel</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«Quand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passez</a:t>
            </a:r>
            <a:r>
              <a:rPr lang="en" sz="1200" dirty="0">
                <a:solidFill>
                  <a:schemeClr val="dk1"/>
                </a:solidFill>
                <a:latin typeface="Inter"/>
                <a:ea typeface="Inter"/>
                <a:cs typeface="Inter"/>
                <a:sym typeface="Inter"/>
              </a:rPr>
              <a:t> du français à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langue locale —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soit</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wolof</a:t>
            </a:r>
            <a:r>
              <a:rPr lang="en" sz="1200" dirty="0">
                <a:solidFill>
                  <a:schemeClr val="dk1"/>
                </a:solidFill>
                <a:latin typeface="Inter"/>
                <a:ea typeface="Inter"/>
                <a:cs typeface="Inter"/>
                <a:sym typeface="Inter"/>
              </a:rPr>
              <a:t> au Sénégal, le </a:t>
            </a:r>
            <a:r>
              <a:rPr lang="en" sz="1200" dirty="0" err="1">
                <a:solidFill>
                  <a:schemeClr val="dk1"/>
                </a:solidFill>
                <a:latin typeface="Inter"/>
                <a:ea typeface="Inter"/>
                <a:cs typeface="Inter"/>
                <a:sym typeface="Inter"/>
              </a:rPr>
              <a:t>dioula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Côte d’Ivoire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baoulé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selon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origines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familiales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adaptez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naturellement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ton,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expressions et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sujets</a:t>
            </a:r>
            <a:r>
              <a:rPr lang="en" sz="1200" dirty="0">
                <a:solidFill>
                  <a:schemeClr val="dk1"/>
                </a:solidFill>
                <a:latin typeface="Inter"/>
                <a:ea typeface="Inter"/>
                <a:cs typeface="Inter"/>
                <a:sym typeface="Inter"/>
              </a:rPr>
              <a:t> de conversation </a:t>
            </a:r>
            <a:r>
              <a:rPr lang="en" sz="1200" dirty="0" err="1">
                <a:solidFill>
                  <a:schemeClr val="dk1"/>
                </a:solidFill>
                <a:latin typeface="Inter"/>
                <a:ea typeface="Inter"/>
                <a:cs typeface="Inter"/>
                <a:sym typeface="Inter"/>
              </a:rPr>
              <a:t>selon</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personne</a:t>
            </a:r>
            <a:r>
              <a:rPr lang="en" sz="1200" dirty="0">
                <a:solidFill>
                  <a:schemeClr val="dk1"/>
                </a:solidFill>
                <a:latin typeface="Inter"/>
                <a:ea typeface="Inter"/>
                <a:cs typeface="Inter"/>
                <a:sym typeface="Inter"/>
              </a:rPr>
              <a:t> à qui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parlez</a:t>
            </a:r>
            <a:r>
              <a:rPr lang="en" sz="1200" dirty="0">
                <a:solidFill>
                  <a:schemeClr val="dk1"/>
                </a:solidFill>
                <a:latin typeface="Inter"/>
                <a:ea typeface="Inter"/>
                <a:cs typeface="Inter"/>
                <a:sym typeface="Inter"/>
              </a:rPr>
              <a:t>. Vous </a:t>
            </a:r>
            <a:r>
              <a:rPr lang="en" sz="1200" dirty="0" err="1">
                <a:solidFill>
                  <a:schemeClr val="dk1"/>
                </a:solidFill>
                <a:latin typeface="Inter"/>
                <a:ea typeface="Inter"/>
                <a:cs typeface="Inter"/>
                <a:sym typeface="Inter"/>
              </a:rPr>
              <a:t>pouvez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parler</a:t>
            </a:r>
            <a:r>
              <a:rPr lang="en" sz="1200" dirty="0">
                <a:solidFill>
                  <a:schemeClr val="dk1"/>
                </a:solidFill>
                <a:latin typeface="Inter"/>
                <a:ea typeface="Inter"/>
                <a:cs typeface="Inter"/>
                <a:sym typeface="Inter"/>
              </a:rPr>
              <a:t> de façon </a:t>
            </a:r>
            <a:r>
              <a:rPr lang="en" sz="1200" dirty="0" err="1">
                <a:solidFill>
                  <a:schemeClr val="dk1"/>
                </a:solidFill>
                <a:latin typeface="Inter"/>
                <a:ea typeface="Inter"/>
                <a:cs typeface="Inter"/>
                <a:sym typeface="Inter"/>
              </a:rPr>
              <a:t>formelle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français à </a:t>
            </a:r>
            <a:r>
              <a:rPr lang="en" sz="1200" dirty="0" err="1">
                <a:solidFill>
                  <a:schemeClr val="dk1"/>
                </a:solidFill>
                <a:latin typeface="Inter"/>
                <a:ea typeface="Inter"/>
                <a:cs typeface="Inter"/>
                <a:sym typeface="Inter"/>
              </a:rPr>
              <a:t>l’école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puis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utiliser</a:t>
            </a:r>
            <a:r>
              <a:rPr lang="en" sz="1200" dirty="0">
                <a:solidFill>
                  <a:schemeClr val="dk1"/>
                </a:solidFill>
                <a:latin typeface="Inter"/>
                <a:ea typeface="Inter"/>
                <a:cs typeface="Inter"/>
                <a:sym typeface="Inter"/>
              </a:rPr>
              <a:t> des expressions </a:t>
            </a:r>
            <a:r>
              <a:rPr lang="en" sz="1200" dirty="0" err="1">
                <a:solidFill>
                  <a:schemeClr val="dk1"/>
                </a:solidFill>
                <a:latin typeface="Inter"/>
                <a:ea typeface="Inter"/>
                <a:cs typeface="Inter"/>
                <a:sym typeface="Inter"/>
              </a:rPr>
              <a:t>chaleureuses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familières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wolof</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grand-mère,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encore du </a:t>
            </a:r>
            <a:r>
              <a:rPr lang="en" sz="1200" dirty="0" err="1">
                <a:solidFill>
                  <a:schemeClr val="dk1"/>
                </a:solidFill>
                <a:latin typeface="Inter"/>
                <a:ea typeface="Inter"/>
                <a:cs typeface="Inter"/>
                <a:sym typeface="Inter"/>
              </a:rPr>
              <a:t>nouchi</a:t>
            </a:r>
            <a:r>
              <a:rPr lang="en" sz="1200" dirty="0">
                <a:solidFill>
                  <a:schemeClr val="dk1"/>
                </a:solidFill>
                <a:latin typeface="Inter"/>
                <a:ea typeface="Inter"/>
                <a:cs typeface="Inter"/>
                <a:sym typeface="Inter"/>
              </a:rPr>
              <a:t> avec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amis</a:t>
            </a:r>
            <a:r>
              <a:rPr lang="en" sz="1200" dirty="0">
                <a:solidFill>
                  <a:schemeClr val="dk1"/>
                </a:solidFill>
                <a:latin typeface="Inter"/>
                <a:ea typeface="Inter"/>
                <a:cs typeface="Inter"/>
                <a:sym typeface="Inter"/>
              </a:rPr>
              <a:t> à Abidjan. Cette </a:t>
            </a:r>
            <a:r>
              <a:rPr lang="en" sz="1200" dirty="0" err="1">
                <a:solidFill>
                  <a:schemeClr val="dk1"/>
                </a:solidFill>
                <a:latin typeface="Inter"/>
                <a:ea typeface="Inter"/>
                <a:cs typeface="Inter"/>
                <a:sym typeface="Inter"/>
              </a:rPr>
              <a:t>capacité</a:t>
            </a:r>
            <a:r>
              <a:rPr lang="en" sz="1200" dirty="0">
                <a:solidFill>
                  <a:schemeClr val="dk1"/>
                </a:solidFill>
                <a:latin typeface="Inter"/>
                <a:ea typeface="Inter"/>
                <a:cs typeface="Inter"/>
                <a:sym typeface="Inter"/>
              </a:rPr>
              <a:t> de “switcher” </a:t>
            </a:r>
            <a:r>
              <a:rPr lang="en" sz="1200" dirty="0" err="1">
                <a:solidFill>
                  <a:schemeClr val="dk1"/>
                </a:solidFill>
                <a:latin typeface="Inter"/>
                <a:ea typeface="Inter"/>
                <a:cs typeface="Inter"/>
                <a:sym typeface="Inter"/>
              </a:rPr>
              <a:t>culturellement</a:t>
            </a:r>
            <a:r>
              <a:rPr lang="en" sz="1200" dirty="0">
                <a:solidFill>
                  <a:schemeClr val="dk1"/>
                </a:solidFill>
                <a:latin typeface="Inter"/>
                <a:ea typeface="Inter"/>
                <a:cs typeface="Inter"/>
                <a:sym typeface="Inter"/>
              </a:rPr>
              <a:t> et de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contexte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ne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pas </a:t>
            </a:r>
            <a:r>
              <a:rPr lang="en" sz="1200" dirty="0" err="1">
                <a:solidFill>
                  <a:schemeClr val="dk1"/>
                </a:solidFill>
                <a:latin typeface="Inter"/>
                <a:ea typeface="Inter"/>
                <a:cs typeface="Inter"/>
                <a:sym typeface="Inter"/>
              </a:rPr>
              <a:t>vraiment</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reproduire</a:t>
            </a:r>
            <a:r>
              <a:rPr lang="en" sz="1200" dirty="0">
                <a:solidFill>
                  <a:schemeClr val="dk1"/>
                </a:solidFill>
                <a:latin typeface="Inter"/>
                <a:ea typeface="Inter"/>
                <a:cs typeface="Inter"/>
                <a:sym typeface="Inter"/>
              </a:rPr>
              <a:t>. Vous,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revanche, </a:t>
            </a:r>
            <a:r>
              <a:rPr lang="en" sz="1200" dirty="0" err="1">
                <a:solidFill>
                  <a:schemeClr val="dk1"/>
                </a:solidFill>
                <a:latin typeface="Inter"/>
                <a:ea typeface="Inter"/>
                <a:cs typeface="Inter"/>
                <a:sym typeface="Inter"/>
              </a:rPr>
              <a:t>comprenez</a:t>
            </a:r>
            <a:r>
              <a:rPr lang="en" sz="1200" dirty="0">
                <a:solidFill>
                  <a:schemeClr val="dk1"/>
                </a:solidFill>
                <a:latin typeface="Inter"/>
                <a:ea typeface="Inter"/>
                <a:cs typeface="Inter"/>
                <a:sym typeface="Inter"/>
              </a:rPr>
              <a:t> les nuances de respect, les relations </a:t>
            </a:r>
            <a:r>
              <a:rPr lang="en" sz="1200" dirty="0" err="1">
                <a:solidFill>
                  <a:schemeClr val="dk1"/>
                </a:solidFill>
                <a:latin typeface="Inter"/>
                <a:ea typeface="Inter"/>
                <a:cs typeface="Inter"/>
                <a:sym typeface="Inter"/>
              </a:rPr>
              <a:t>familiales</a:t>
            </a:r>
            <a:r>
              <a:rPr lang="en" sz="1200" dirty="0">
                <a:solidFill>
                  <a:schemeClr val="dk1"/>
                </a:solidFill>
                <a:latin typeface="Inter"/>
                <a:ea typeface="Inter"/>
                <a:cs typeface="Inter"/>
                <a:sym typeface="Inter"/>
              </a:rPr>
              <a:t> et les </a:t>
            </a:r>
            <a:r>
              <a:rPr lang="en" sz="1200" dirty="0" err="1">
                <a:solidFill>
                  <a:schemeClr val="dk1"/>
                </a:solidFill>
                <a:latin typeface="Inter"/>
                <a:ea typeface="Inter"/>
                <a:cs typeface="Inter"/>
                <a:sym typeface="Inter"/>
              </a:rPr>
              <a:t>valeurs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communautaires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d’une</a:t>
            </a:r>
            <a:r>
              <a:rPr lang="en" sz="1200" dirty="0">
                <a:solidFill>
                  <a:schemeClr val="dk1"/>
                </a:solidFill>
                <a:latin typeface="Inter"/>
                <a:ea typeface="Inter"/>
                <a:cs typeface="Inter"/>
                <a:sym typeface="Inter"/>
              </a:rPr>
              <a:t> manière qui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rend </a:t>
            </a:r>
            <a:r>
              <a:rPr lang="en" sz="1200" dirty="0" err="1">
                <a:solidFill>
                  <a:schemeClr val="dk1"/>
                </a:solidFill>
                <a:latin typeface="Inter"/>
                <a:ea typeface="Inter"/>
                <a:cs typeface="Inter"/>
                <a:sym typeface="Inter"/>
              </a:rPr>
              <a:t>uniques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tant </a:t>
            </a:r>
            <a:r>
              <a:rPr lang="en" sz="1200" dirty="0" err="1">
                <a:solidFill>
                  <a:schemeClr val="dk1"/>
                </a:solidFill>
                <a:latin typeface="Inter"/>
                <a:ea typeface="Inter"/>
                <a:cs typeface="Inter"/>
                <a:sym typeface="Inter"/>
              </a:rPr>
              <a:t>qu'humains</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6"/>
        <p:cNvGrpSpPr/>
        <p:nvPr/>
      </p:nvGrpSpPr>
      <p:grpSpPr>
        <a:xfrm>
          <a:off x="0" y="0"/>
          <a:ext cx="0" cy="0"/>
          <a:chOff x="0" y="0"/>
          <a:chExt cx="0" cy="0"/>
        </a:xfrm>
      </p:grpSpPr>
      <p:sp>
        <p:nvSpPr>
          <p:cNvPr id="777" name="Google Shape;777;g3d08ea5fbc3_1_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8" name="Google Shape;778;g3d08ea5fbc3_1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Voici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frise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chronologique</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développement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l’intelligence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Années</a:t>
            </a:r>
            <a:r>
              <a:rPr lang="en" sz="1200" dirty="0">
                <a:solidFill>
                  <a:schemeClr val="dk1"/>
                </a:solidFill>
                <a:latin typeface="Inter"/>
                <a:ea typeface="Inter"/>
                <a:cs typeface="Inter"/>
                <a:sym typeface="Inter"/>
              </a:rPr>
              <a:t> 1950: </a:t>
            </a:r>
            <a:r>
              <a:rPr lang="en" sz="1200" dirty="0" err="1">
                <a:solidFill>
                  <a:schemeClr val="dk1"/>
                </a:solidFill>
                <a:latin typeface="Inter"/>
                <a:ea typeface="Inter"/>
                <a:cs typeface="Inter"/>
                <a:sym typeface="Inter"/>
              </a:rPr>
              <a:t>Certains</a:t>
            </a:r>
            <a:r>
              <a:rPr lang="en" sz="1200" dirty="0">
                <a:solidFill>
                  <a:schemeClr val="dk1"/>
                </a:solidFill>
                <a:latin typeface="Inter"/>
                <a:ea typeface="Inter"/>
                <a:cs typeface="Inter"/>
                <a:sym typeface="Inter"/>
              </a:rPr>
              <a:t> esprits </a:t>
            </a:r>
            <a:r>
              <a:rPr lang="en" sz="1200" dirty="0" err="1">
                <a:solidFill>
                  <a:schemeClr val="dk1"/>
                </a:solidFill>
                <a:latin typeface="Inter"/>
                <a:ea typeface="Inter"/>
                <a:cs typeface="Inter"/>
                <a:sym typeface="Inter"/>
              </a:rPr>
              <a:t>brillants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commencé</a:t>
            </a:r>
            <a:r>
              <a:rPr lang="en" sz="1200" dirty="0">
                <a:solidFill>
                  <a:schemeClr val="dk1"/>
                </a:solidFill>
                <a:latin typeface="Inter"/>
                <a:ea typeface="Inter"/>
                <a:cs typeface="Inter"/>
                <a:sym typeface="Inter"/>
              </a:rPr>
              <a:t> à se demander: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-on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aux machines à </a:t>
            </a:r>
            <a:r>
              <a:rPr lang="en" sz="1200" dirty="0" err="1">
                <a:solidFill>
                  <a:schemeClr val="dk1"/>
                </a:solidFill>
                <a:latin typeface="Inter"/>
                <a:ea typeface="Inter"/>
                <a:cs typeface="Inter"/>
                <a:sym typeface="Inter"/>
              </a:rPr>
              <a:t>penser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humains</a:t>
            </a:r>
            <a:r>
              <a:rPr lang="en" sz="1200" dirty="0">
                <a:solidFill>
                  <a:schemeClr val="dk1"/>
                </a:solidFill>
                <a:latin typeface="Inter"/>
                <a:ea typeface="Inter"/>
                <a:cs typeface="Inter"/>
                <a:sym typeface="Inter"/>
              </a:rPr>
              <a:t>? Un homme </a:t>
            </a:r>
            <a:r>
              <a:rPr lang="en" sz="1200" dirty="0" err="1">
                <a:solidFill>
                  <a:schemeClr val="dk1"/>
                </a:solidFill>
                <a:latin typeface="Inter"/>
                <a:ea typeface="Inter"/>
                <a:cs typeface="Inter"/>
                <a:sym typeface="Inter"/>
              </a:rPr>
              <a:t>appelé</a:t>
            </a:r>
            <a:r>
              <a:rPr lang="en" sz="1200" dirty="0">
                <a:solidFill>
                  <a:schemeClr val="dk1"/>
                </a:solidFill>
                <a:latin typeface="Inter"/>
                <a:ea typeface="Inter"/>
                <a:cs typeface="Inter"/>
                <a:sym typeface="Inter"/>
              </a:rPr>
              <a:t> Alan Turing a </a:t>
            </a:r>
            <a:r>
              <a:rPr lang="en" sz="1200" dirty="0" err="1">
                <a:solidFill>
                  <a:schemeClr val="dk1"/>
                </a:solidFill>
                <a:latin typeface="Inter"/>
                <a:ea typeface="Inter"/>
                <a:cs typeface="Inter"/>
                <a:sym typeface="Inter"/>
              </a:rPr>
              <a:t>posé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question célèbre: «Une machine </a:t>
            </a:r>
            <a:r>
              <a:rPr lang="en" sz="1200" dirty="0" err="1">
                <a:solidFill>
                  <a:schemeClr val="dk1"/>
                </a:solidFill>
                <a:latin typeface="Inter"/>
                <a:ea typeface="Inter"/>
                <a:cs typeface="Inter"/>
                <a:sym typeface="Inter"/>
              </a:rPr>
              <a:t>peut-elle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penser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là</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rêve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né!»</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Années</a:t>
            </a:r>
            <a:r>
              <a:rPr lang="en" sz="1200" dirty="0">
                <a:solidFill>
                  <a:schemeClr val="dk1"/>
                </a:solidFill>
                <a:latin typeface="Inter"/>
                <a:ea typeface="Inter"/>
                <a:cs typeface="Inter"/>
                <a:sym typeface="Inter"/>
              </a:rPr>
              <a:t> 1956 - 1970: Lors </a:t>
            </a:r>
            <a:r>
              <a:rPr lang="en" sz="1200" dirty="0" err="1">
                <a:solidFill>
                  <a:schemeClr val="dk1"/>
                </a:solidFill>
                <a:latin typeface="Inter"/>
                <a:ea typeface="Inter"/>
                <a:cs typeface="Inter"/>
                <a:sym typeface="Inter"/>
              </a:rPr>
              <a:t>d’une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réunion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1956, le mot «Intelligence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né. Les </a:t>
            </a:r>
            <a:r>
              <a:rPr lang="en" sz="1200" dirty="0" err="1">
                <a:solidFill>
                  <a:schemeClr val="dk1"/>
                </a:solidFill>
                <a:latin typeface="Inter"/>
                <a:ea typeface="Inter"/>
                <a:cs typeface="Inter"/>
                <a:sym typeface="Inter"/>
              </a:rPr>
              <a:t>scientifiques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commencé</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de simples </a:t>
            </a:r>
            <a:r>
              <a:rPr lang="en" sz="1200" dirty="0" err="1">
                <a:solidFill>
                  <a:schemeClr val="dk1"/>
                </a:solidFill>
                <a:latin typeface="Inter"/>
                <a:ea typeface="Inter"/>
                <a:cs typeface="Inter"/>
                <a:sym typeface="Inter"/>
              </a:rPr>
              <a:t>programmes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informatiques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capables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jouer</a:t>
            </a:r>
            <a:r>
              <a:rPr lang="en" sz="1200" dirty="0">
                <a:solidFill>
                  <a:schemeClr val="dk1"/>
                </a:solidFill>
                <a:latin typeface="Inter"/>
                <a:ea typeface="Inter"/>
                <a:cs typeface="Inter"/>
                <a:sym typeface="Inter"/>
              </a:rPr>
              <a:t> à des jeux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échecs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résoudre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problèmes</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maths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Années</a:t>
            </a:r>
            <a:r>
              <a:rPr lang="en" sz="1200" dirty="0">
                <a:solidFill>
                  <a:schemeClr val="dk1"/>
                </a:solidFill>
                <a:latin typeface="Inter"/>
                <a:ea typeface="Inter"/>
                <a:cs typeface="Inter"/>
                <a:sym typeface="Inter"/>
              </a:rPr>
              <a:t> 1980–1990 : Les gens </a:t>
            </a:r>
            <a:r>
              <a:rPr lang="en" sz="1200" dirty="0" err="1">
                <a:solidFill>
                  <a:schemeClr val="dk1"/>
                </a:solidFill>
                <a:latin typeface="Inter"/>
                <a:ea typeface="Inter"/>
                <a:cs typeface="Inter"/>
                <a:sym typeface="Inter"/>
              </a:rPr>
              <a:t>pensaient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allait</a:t>
            </a:r>
            <a:r>
              <a:rPr lang="en" sz="1200" dirty="0">
                <a:solidFill>
                  <a:schemeClr val="dk1"/>
                </a:solidFill>
                <a:latin typeface="Inter"/>
                <a:ea typeface="Inter"/>
                <a:cs typeface="Inter"/>
                <a:sym typeface="Inter"/>
              </a:rPr>
              <a:t> se </a:t>
            </a:r>
            <a:r>
              <a:rPr lang="en" sz="1200" dirty="0" err="1">
                <a:solidFill>
                  <a:schemeClr val="dk1"/>
                </a:solidFill>
                <a:latin typeface="Inter"/>
                <a:ea typeface="Inter"/>
                <a:cs typeface="Inter"/>
                <a:sym typeface="Inter"/>
              </a:rPr>
              <a:t>développer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rapidement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aux machines </a:t>
            </a:r>
            <a:r>
              <a:rPr lang="en" sz="1200" dirty="0" err="1">
                <a:solidFill>
                  <a:schemeClr val="dk1"/>
                </a:solidFill>
                <a:latin typeface="Inter"/>
                <a:ea typeface="Inter"/>
                <a:cs typeface="Inter"/>
                <a:sym typeface="Inter"/>
              </a:rPr>
              <a:t>était</a:t>
            </a:r>
            <a:r>
              <a:rPr lang="en" sz="1200" dirty="0">
                <a:solidFill>
                  <a:schemeClr val="dk1"/>
                </a:solidFill>
                <a:latin typeface="Inter"/>
                <a:ea typeface="Inter"/>
                <a:cs typeface="Inter"/>
                <a:sym typeface="Inter"/>
              </a:rPr>
              <a:t> plus difficile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prévu</a:t>
            </a:r>
            <a:r>
              <a:rPr lang="en" sz="1200" dirty="0">
                <a:solidFill>
                  <a:schemeClr val="dk1"/>
                </a:solidFill>
                <a:latin typeface="Inter"/>
                <a:ea typeface="Inter"/>
                <a:cs typeface="Inter"/>
                <a:sym typeface="Inter"/>
              </a:rPr>
              <a:t>. Elles </a:t>
            </a:r>
            <a:r>
              <a:rPr lang="en" sz="1200" dirty="0" err="1">
                <a:solidFill>
                  <a:schemeClr val="dk1"/>
                </a:solidFill>
                <a:latin typeface="Inter"/>
                <a:ea typeface="Inter"/>
                <a:cs typeface="Inter"/>
                <a:sym typeface="Inter"/>
              </a:rPr>
              <a:t>avaient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besoin</a:t>
            </a:r>
            <a:r>
              <a:rPr lang="en" sz="1200" dirty="0">
                <a:solidFill>
                  <a:schemeClr val="dk1"/>
                </a:solidFill>
                <a:latin typeface="Inter"/>
                <a:ea typeface="Inter"/>
                <a:cs typeface="Inter"/>
                <a:sym typeface="Inter"/>
              </a:rPr>
              <a:t> de plus de données, </a:t>
            </a:r>
            <a:r>
              <a:rPr lang="en" sz="1200" dirty="0" err="1">
                <a:solidFill>
                  <a:schemeClr val="dk1"/>
                </a:solidFill>
                <a:latin typeface="Inter"/>
                <a:ea typeface="Inter"/>
                <a:cs typeface="Inter"/>
                <a:sym typeface="Inter"/>
              </a:rPr>
              <a:t>d'ordinateurs</a:t>
            </a:r>
            <a:r>
              <a:rPr lang="en" sz="1200" dirty="0">
                <a:solidFill>
                  <a:schemeClr val="dk1"/>
                </a:solidFill>
                <a:latin typeface="Inter"/>
                <a:ea typeface="Inter"/>
                <a:cs typeface="Inter"/>
                <a:sym typeface="Inter"/>
              </a:rPr>
              <a:t> plus </a:t>
            </a:r>
            <a:r>
              <a:rPr lang="en" sz="1200" dirty="0" err="1">
                <a:solidFill>
                  <a:schemeClr val="dk1"/>
                </a:solidFill>
                <a:latin typeface="Inter"/>
                <a:ea typeface="Inter"/>
                <a:cs typeface="Inter"/>
                <a:sym typeface="Inter"/>
              </a:rPr>
              <a:t>rapides</a:t>
            </a:r>
            <a:r>
              <a:rPr lang="en" sz="1200" dirty="0">
                <a:solidFill>
                  <a:schemeClr val="dk1"/>
                </a:solidFill>
                <a:latin typeface="Inter"/>
                <a:ea typeface="Inter"/>
                <a:cs typeface="Inter"/>
                <a:sym typeface="Inter"/>
              </a:rPr>
              <a:t> et de </a:t>
            </a:r>
            <a:r>
              <a:rPr lang="en" sz="1200" dirty="0" err="1">
                <a:solidFill>
                  <a:schemeClr val="dk1"/>
                </a:solidFill>
                <a:latin typeface="Inter"/>
                <a:ea typeface="Inter"/>
                <a:cs typeface="Inter"/>
                <a:sym typeface="Inter"/>
              </a:rPr>
              <a:t>meilleures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idées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Années</a:t>
            </a:r>
            <a:r>
              <a:rPr lang="en" sz="1200" dirty="0">
                <a:solidFill>
                  <a:schemeClr val="dk1"/>
                </a:solidFill>
                <a:latin typeface="Inter"/>
                <a:ea typeface="Inter"/>
                <a:cs typeface="Inter"/>
                <a:sym typeface="Inter"/>
              </a:rPr>
              <a:t> 2000–2010:  Avec le </a:t>
            </a:r>
            <a:r>
              <a:rPr lang="en" sz="1200" dirty="0" err="1">
                <a:solidFill>
                  <a:schemeClr val="dk1"/>
                </a:solidFill>
                <a:latin typeface="Inter"/>
                <a:ea typeface="Inter"/>
                <a:cs typeface="Inter"/>
                <a:sym typeface="Inter"/>
              </a:rPr>
              <a:t>développement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l’Internet</a:t>
            </a:r>
            <a:r>
              <a:rPr lang="en" sz="1200" dirty="0">
                <a:solidFill>
                  <a:schemeClr val="dk1"/>
                </a:solidFill>
                <a:latin typeface="Inter"/>
                <a:ea typeface="Inter"/>
                <a:cs typeface="Inter"/>
                <a:sym typeface="Inter"/>
              </a:rPr>
              <a:t>, les </a:t>
            </a:r>
            <a:r>
              <a:rPr lang="en" sz="1200" dirty="0" err="1">
                <a:solidFill>
                  <a:schemeClr val="dk1"/>
                </a:solidFill>
                <a:latin typeface="Inter"/>
                <a:ea typeface="Inter"/>
                <a:cs typeface="Inter"/>
                <a:sym typeface="Inter"/>
              </a:rPr>
              <a:t>ordinateurs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accès</a:t>
            </a:r>
            <a:r>
              <a:rPr lang="en" sz="1200" dirty="0">
                <a:solidFill>
                  <a:schemeClr val="dk1"/>
                </a:solidFill>
                <a:latin typeface="Inter"/>
                <a:ea typeface="Inter"/>
                <a:cs typeface="Inter"/>
                <a:sym typeface="Inter"/>
              </a:rPr>
              <a:t> à des </a:t>
            </a:r>
            <a:r>
              <a:rPr lang="en" sz="1200" dirty="0" err="1">
                <a:solidFill>
                  <a:schemeClr val="dk1"/>
                </a:solidFill>
                <a:latin typeface="Inter"/>
                <a:ea typeface="Inter"/>
                <a:cs typeface="Inter"/>
                <a:sym typeface="Inter"/>
              </a:rPr>
              <a:t>tonnes</a:t>
            </a:r>
            <a:r>
              <a:rPr lang="en" sz="1200" dirty="0">
                <a:solidFill>
                  <a:schemeClr val="dk1"/>
                </a:solidFill>
                <a:latin typeface="Inter"/>
                <a:ea typeface="Inter"/>
                <a:cs typeface="Inter"/>
                <a:sym typeface="Inter"/>
              </a:rPr>
              <a:t> de données. Grâce à des </a:t>
            </a:r>
            <a:r>
              <a:rPr lang="en" sz="1200" dirty="0" err="1">
                <a:solidFill>
                  <a:schemeClr val="dk1"/>
                </a:solidFill>
                <a:latin typeface="Inter"/>
                <a:ea typeface="Inter"/>
                <a:cs typeface="Inter"/>
                <a:sym typeface="Inter"/>
              </a:rPr>
              <a:t>ordinateurs</a:t>
            </a:r>
            <a:r>
              <a:rPr lang="en" sz="1200" dirty="0">
                <a:solidFill>
                  <a:schemeClr val="dk1"/>
                </a:solidFill>
                <a:latin typeface="Inter"/>
                <a:ea typeface="Inter"/>
                <a:cs typeface="Inter"/>
                <a:sym typeface="Inter"/>
              </a:rPr>
              <a:t> plus </a:t>
            </a:r>
            <a:r>
              <a:rPr lang="en" sz="1200" dirty="0" err="1">
                <a:solidFill>
                  <a:schemeClr val="dk1"/>
                </a:solidFill>
                <a:latin typeface="Inter"/>
                <a:ea typeface="Inter"/>
                <a:cs typeface="Inter"/>
                <a:sym typeface="Inter"/>
              </a:rPr>
              <a:t>puissants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pu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réapprendre</a:t>
            </a:r>
            <a:r>
              <a:rPr lang="en" sz="1200" dirty="0">
                <a:solidFill>
                  <a:schemeClr val="dk1"/>
                </a:solidFill>
                <a:latin typeface="Inter"/>
                <a:ea typeface="Inter"/>
                <a:cs typeface="Inter"/>
                <a:sym typeface="Inter"/>
              </a:rPr>
              <a:t>! Elle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reconnaître</a:t>
            </a:r>
            <a:r>
              <a:rPr lang="en" sz="1200" dirty="0">
                <a:solidFill>
                  <a:schemeClr val="dk1"/>
                </a:solidFill>
                <a:latin typeface="Inter"/>
                <a:ea typeface="Inter"/>
                <a:cs typeface="Inter"/>
                <a:sym typeface="Inter"/>
              </a:rPr>
              <a:t> des visages, </a:t>
            </a:r>
            <a:r>
              <a:rPr lang="en" sz="1200" dirty="0" err="1">
                <a:solidFill>
                  <a:schemeClr val="dk1"/>
                </a:solidFill>
                <a:latin typeface="Inter"/>
                <a:ea typeface="Inter"/>
                <a:cs typeface="Inter"/>
                <a:sym typeface="Inter"/>
              </a:rPr>
              <a:t>traduire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langues</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battre</a:t>
            </a:r>
            <a:r>
              <a:rPr lang="en" sz="1200" dirty="0">
                <a:solidFill>
                  <a:schemeClr val="dk1"/>
                </a:solidFill>
                <a:latin typeface="Inter"/>
                <a:ea typeface="Inter"/>
                <a:cs typeface="Inter"/>
                <a:sym typeface="Inter"/>
              </a:rPr>
              <a:t> des champions du monde à des jeux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le Go!»</a:t>
            </a: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Aujourd’hui</a:t>
            </a:r>
            <a:r>
              <a:rPr lang="en" sz="1200" dirty="0">
                <a:solidFill>
                  <a:schemeClr val="dk1"/>
                </a:solidFill>
                <a:latin typeface="Inter"/>
                <a:ea typeface="Inter"/>
                <a:cs typeface="Inter"/>
                <a:sym typeface="Inter"/>
              </a:rPr>
              <a:t>: L’IA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partout</a:t>
            </a:r>
            <a:r>
              <a:rPr lang="en" sz="1200" dirty="0">
                <a:solidFill>
                  <a:schemeClr val="dk1"/>
                </a:solidFill>
                <a:latin typeface="Inter"/>
                <a:ea typeface="Inter"/>
                <a:cs typeface="Inter"/>
                <a:sym typeface="Inter"/>
              </a:rPr>
              <a:t> ! Elle aide dans les </a:t>
            </a:r>
            <a:r>
              <a:rPr lang="en" sz="1200" dirty="0" err="1">
                <a:solidFill>
                  <a:schemeClr val="dk1"/>
                </a:solidFill>
                <a:latin typeface="Inter"/>
                <a:ea typeface="Inter"/>
                <a:cs typeface="Inter"/>
                <a:sym typeface="Inter"/>
              </a:rPr>
              <a:t>recherches</a:t>
            </a:r>
            <a:r>
              <a:rPr lang="en" sz="1200" dirty="0">
                <a:solidFill>
                  <a:schemeClr val="dk1"/>
                </a:solidFill>
                <a:latin typeface="Inter"/>
                <a:ea typeface="Inter"/>
                <a:cs typeface="Inter"/>
                <a:sym typeface="Inter"/>
              </a:rPr>
              <a:t> Google, les suggestions sur YouTube, les assistants </a:t>
            </a:r>
            <a:r>
              <a:rPr lang="en" sz="1200" dirty="0" err="1">
                <a:solidFill>
                  <a:schemeClr val="dk1"/>
                </a:solidFill>
                <a:latin typeface="Inter"/>
                <a:ea typeface="Inter"/>
                <a:cs typeface="Inter"/>
                <a:sym typeface="Inter"/>
              </a:rPr>
              <a:t>vocaux</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les voitures </a:t>
            </a:r>
            <a:r>
              <a:rPr lang="en" sz="1200" dirty="0" err="1">
                <a:solidFill>
                  <a:schemeClr val="dk1"/>
                </a:solidFill>
                <a:latin typeface="Inter"/>
                <a:ea typeface="Inter"/>
                <a:cs typeface="Inter"/>
                <a:sym typeface="Inter"/>
              </a:rPr>
              <a:t>autonomes</a:t>
            </a:r>
            <a:r>
              <a:rPr lang="en" sz="1200" dirty="0">
                <a:solidFill>
                  <a:schemeClr val="dk1"/>
                </a:solidFill>
                <a:latin typeface="Inter"/>
                <a:ea typeface="Inter"/>
                <a:cs typeface="Inter"/>
                <a:sym typeface="Inter"/>
              </a:rPr>
              <a:t>! Mais nous devons </a:t>
            </a:r>
            <a:r>
              <a:rPr lang="en" sz="1200" dirty="0" err="1">
                <a:solidFill>
                  <a:schemeClr val="dk1"/>
                </a:solidFill>
                <a:latin typeface="Inter"/>
                <a:ea typeface="Inter"/>
                <a:cs typeface="Inter"/>
                <a:sym typeface="Inter"/>
              </a:rPr>
              <a:t>aussi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l’utiliser</a:t>
            </a:r>
            <a:r>
              <a:rPr lang="en" sz="1200" dirty="0">
                <a:solidFill>
                  <a:schemeClr val="dk1"/>
                </a:solidFill>
                <a:latin typeface="Inter"/>
                <a:ea typeface="Inter"/>
                <a:cs typeface="Inter"/>
                <a:sym typeface="Inter"/>
              </a:rPr>
              <a:t> avec prudence et </a:t>
            </a:r>
            <a:r>
              <a:rPr lang="en" sz="1200" dirty="0" err="1">
                <a:solidFill>
                  <a:schemeClr val="dk1"/>
                </a:solidFill>
                <a:latin typeface="Inter"/>
                <a:ea typeface="Inter"/>
                <a:cs typeface="Inter"/>
                <a:sym typeface="Inter"/>
              </a:rPr>
              <a:t>bienveillance</a:t>
            </a:r>
            <a:r>
              <a:rPr lang="en" sz="1200" dirty="0">
                <a:solidFill>
                  <a:schemeClr val="dk1"/>
                </a:solidFill>
                <a:latin typeface="Inter"/>
                <a:ea typeface="Inter"/>
                <a:cs typeface="Inter"/>
                <a:sym typeface="Inter"/>
              </a:rPr>
              <a:t>. »</a:t>
            </a:r>
            <a:endParaRPr sz="1200" dirty="0">
              <a:solidFill>
                <a:schemeClr val="dk1"/>
              </a:solidFill>
              <a:latin typeface="Inter"/>
              <a:ea typeface="Inter"/>
              <a:cs typeface="Inter"/>
              <a:sym typeface="Inter"/>
            </a:endParaRPr>
          </a:p>
          <a:p>
            <a:pPr marL="0" lvl="0" indent="0" algn="l" rtl="0">
              <a:spcBef>
                <a:spcPts val="0"/>
              </a:spcBef>
              <a:spcAft>
                <a:spcPts val="0"/>
              </a:spcAft>
              <a:buNone/>
            </a:pPr>
            <a:endParaRPr sz="1200" b="1" dirty="0">
              <a:solidFill>
                <a:schemeClr val="dk1"/>
              </a:solidFill>
              <a:latin typeface="Inter"/>
              <a:ea typeface="Inter"/>
              <a:cs typeface="Inter"/>
              <a:sym typeface="Inte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2"/>
        <p:cNvGrpSpPr/>
        <p:nvPr/>
      </p:nvGrpSpPr>
      <p:grpSpPr>
        <a:xfrm>
          <a:off x="0" y="0"/>
          <a:ext cx="0" cy="0"/>
          <a:chOff x="0" y="0"/>
          <a:chExt cx="0" cy="0"/>
        </a:xfrm>
      </p:grpSpPr>
      <p:sp>
        <p:nvSpPr>
          <p:cNvPr id="813" name="Google Shape;813;g3d08ea5fbc3_1_1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4" name="Google Shape;814;g3d08ea5fbc3_1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dirty="0">
                <a:solidFill>
                  <a:schemeClr val="dk1"/>
                </a:solidFill>
                <a:latin typeface="Inter"/>
                <a:ea typeface="Inter"/>
                <a:cs typeface="Inter"/>
                <a:sym typeface="Inter"/>
              </a:rPr>
              <a:t>Explication Simple</a:t>
            </a:r>
            <a:r>
              <a:rPr lang="en" dirty="0">
                <a:solidFill>
                  <a:schemeClr val="dk1"/>
                </a:solidFill>
                <a:latin typeface="Inter"/>
                <a:ea typeface="Inter"/>
                <a:cs typeface="Inter"/>
                <a:sym typeface="Inter"/>
              </a:rPr>
              <a:t> (3 minutes):</a:t>
            </a:r>
            <a:endParaRPr dirty="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dirty="0">
                <a:solidFill>
                  <a:schemeClr val="dk1"/>
                </a:solidFill>
                <a:latin typeface="Inter"/>
                <a:ea typeface="Inter"/>
                <a:cs typeface="Inter"/>
                <a:sym typeface="Inter"/>
              </a:rPr>
              <a:t>«L’IA </a:t>
            </a:r>
            <a:r>
              <a:rPr lang="en" dirty="0" err="1">
                <a:solidFill>
                  <a:schemeClr val="dk1"/>
                </a:solidFill>
                <a:latin typeface="Inter"/>
                <a:ea typeface="Inter"/>
                <a:cs typeface="Inter"/>
                <a:sym typeface="Inter"/>
              </a:rPr>
              <a:t>générative</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c’est</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comme</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une</a:t>
            </a:r>
            <a:r>
              <a:rPr lang="en" dirty="0">
                <a:solidFill>
                  <a:schemeClr val="dk1"/>
                </a:solidFill>
                <a:latin typeface="Inter"/>
                <a:ea typeface="Inter"/>
                <a:cs typeface="Inter"/>
                <a:sym typeface="Inter"/>
              </a:rPr>
              <a:t> version très </a:t>
            </a:r>
            <a:r>
              <a:rPr lang="en" dirty="0" err="1">
                <a:solidFill>
                  <a:schemeClr val="dk1"/>
                </a:solidFill>
                <a:latin typeface="Inter"/>
                <a:ea typeface="Inter"/>
                <a:cs typeface="Inter"/>
                <a:sym typeface="Inter"/>
              </a:rPr>
              <a:t>avancée</a:t>
            </a:r>
            <a:r>
              <a:rPr lang="en" dirty="0">
                <a:solidFill>
                  <a:schemeClr val="dk1"/>
                </a:solidFill>
                <a:latin typeface="Inter"/>
                <a:ea typeface="Inter"/>
                <a:cs typeface="Inter"/>
                <a:sym typeface="Inter"/>
              </a:rPr>
              <a:t> de la </a:t>
            </a:r>
            <a:r>
              <a:rPr lang="en" dirty="0" err="1">
                <a:solidFill>
                  <a:schemeClr val="dk1"/>
                </a:solidFill>
                <a:latin typeface="Inter"/>
                <a:ea typeface="Inter"/>
                <a:cs typeface="Inter"/>
                <a:sym typeface="Inter"/>
              </a:rPr>
              <a:t>saisie</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automatique</a:t>
            </a:r>
            <a:r>
              <a:rPr lang="en" dirty="0">
                <a:solidFill>
                  <a:schemeClr val="dk1"/>
                </a:solidFill>
                <a:latin typeface="Inter"/>
                <a:ea typeface="Inter"/>
                <a:cs typeface="Inter"/>
                <a:sym typeface="Inter"/>
              </a:rPr>
              <a:t>. Vous </a:t>
            </a:r>
            <a:r>
              <a:rPr lang="en" dirty="0" err="1">
                <a:solidFill>
                  <a:schemeClr val="dk1"/>
                </a:solidFill>
                <a:latin typeface="Inter"/>
                <a:ea typeface="Inter"/>
                <a:cs typeface="Inter"/>
                <a:sym typeface="Inter"/>
              </a:rPr>
              <a:t>savez</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quand</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votre</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téléphone</a:t>
            </a:r>
            <a:r>
              <a:rPr lang="en" dirty="0">
                <a:solidFill>
                  <a:schemeClr val="dk1"/>
                </a:solidFill>
                <a:latin typeface="Inter"/>
                <a:ea typeface="Inter"/>
                <a:cs typeface="Inter"/>
                <a:sym typeface="Inter"/>
              </a:rPr>
              <a:t> propose le mot </a:t>
            </a:r>
            <a:r>
              <a:rPr lang="en" dirty="0" err="1">
                <a:solidFill>
                  <a:schemeClr val="dk1"/>
                </a:solidFill>
                <a:latin typeface="Inter"/>
                <a:ea typeface="Inter"/>
                <a:cs typeface="Inter"/>
                <a:sym typeface="Inter"/>
              </a:rPr>
              <a:t>suivant</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quand</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vous</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écrivez</a:t>
            </a:r>
            <a:r>
              <a:rPr lang="en" dirty="0">
                <a:solidFill>
                  <a:schemeClr val="dk1"/>
                </a:solidFill>
                <a:latin typeface="Inter"/>
                <a:ea typeface="Inter"/>
                <a:cs typeface="Inter"/>
                <a:sym typeface="Inter"/>
              </a:rPr>
              <a:t> un message? Eh bien, </a:t>
            </a:r>
            <a:r>
              <a:rPr lang="en" dirty="0" err="1">
                <a:solidFill>
                  <a:schemeClr val="dk1"/>
                </a:solidFill>
                <a:latin typeface="Inter"/>
                <a:ea typeface="Inter"/>
                <a:cs typeface="Inter"/>
                <a:sym typeface="Inter"/>
              </a:rPr>
              <a:t>l’IA</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générative</a:t>
            </a:r>
            <a:r>
              <a:rPr lang="en" dirty="0">
                <a:solidFill>
                  <a:schemeClr val="dk1"/>
                </a:solidFill>
                <a:latin typeface="Inter"/>
                <a:ea typeface="Inter"/>
                <a:cs typeface="Inter"/>
                <a:sym typeface="Inter"/>
              </a:rPr>
              <a:t> fait la </a:t>
            </a:r>
            <a:r>
              <a:rPr lang="en" dirty="0" err="1">
                <a:solidFill>
                  <a:schemeClr val="dk1"/>
                </a:solidFill>
                <a:latin typeface="Inter"/>
                <a:ea typeface="Inter"/>
                <a:cs typeface="Inter"/>
                <a:sym typeface="Inter"/>
              </a:rPr>
              <a:t>même</a:t>
            </a:r>
            <a:r>
              <a:rPr lang="en" dirty="0">
                <a:solidFill>
                  <a:schemeClr val="dk1"/>
                </a:solidFill>
                <a:latin typeface="Inter"/>
                <a:ea typeface="Inter"/>
                <a:cs typeface="Inter"/>
                <a:sym typeface="Inter"/>
              </a:rPr>
              <a:t> chose, </a:t>
            </a:r>
            <a:r>
              <a:rPr lang="en" dirty="0" err="1">
                <a:solidFill>
                  <a:schemeClr val="dk1"/>
                </a:solidFill>
                <a:latin typeface="Inter"/>
                <a:ea typeface="Inter"/>
                <a:cs typeface="Inter"/>
                <a:sym typeface="Inter"/>
              </a:rPr>
              <a:t>mais</a:t>
            </a:r>
            <a:r>
              <a:rPr lang="en" dirty="0">
                <a:solidFill>
                  <a:schemeClr val="dk1"/>
                </a:solidFill>
                <a:latin typeface="Inter"/>
                <a:ea typeface="Inter"/>
                <a:cs typeface="Inter"/>
                <a:sym typeface="Inter"/>
              </a:rPr>
              <a:t> pour des histoires </a:t>
            </a:r>
            <a:r>
              <a:rPr lang="en" dirty="0" err="1">
                <a:solidFill>
                  <a:schemeClr val="dk1"/>
                </a:solidFill>
                <a:latin typeface="Inter"/>
                <a:ea typeface="Inter"/>
                <a:cs typeface="Inter"/>
                <a:sym typeface="Inter"/>
              </a:rPr>
              <a:t>entières</a:t>
            </a:r>
            <a:r>
              <a:rPr lang="en" dirty="0">
                <a:solidFill>
                  <a:schemeClr val="dk1"/>
                </a:solidFill>
                <a:latin typeface="Inter"/>
                <a:ea typeface="Inter"/>
                <a:cs typeface="Inter"/>
                <a:sym typeface="Inter"/>
              </a:rPr>
              <a:t>, des images </a:t>
            </a:r>
            <a:r>
              <a:rPr lang="en" dirty="0" err="1">
                <a:solidFill>
                  <a:schemeClr val="dk1"/>
                </a:solidFill>
                <a:latin typeface="Inter"/>
                <a:ea typeface="Inter"/>
                <a:cs typeface="Inter"/>
                <a:sym typeface="Inter"/>
              </a:rPr>
              <a:t>ou</a:t>
            </a:r>
            <a:r>
              <a:rPr lang="en" dirty="0">
                <a:solidFill>
                  <a:schemeClr val="dk1"/>
                </a:solidFill>
                <a:latin typeface="Inter"/>
                <a:ea typeface="Inter"/>
                <a:cs typeface="Inter"/>
                <a:sym typeface="Inter"/>
              </a:rPr>
              <a:t> </a:t>
            </a:r>
            <a:r>
              <a:rPr lang="en" dirty="0" err="1">
                <a:solidFill>
                  <a:schemeClr val="dk1"/>
                </a:solidFill>
                <a:latin typeface="Inter"/>
                <a:ea typeface="Inter"/>
                <a:cs typeface="Inter"/>
                <a:sym typeface="Inter"/>
              </a:rPr>
              <a:t>même</a:t>
            </a:r>
            <a:r>
              <a:rPr lang="en" dirty="0">
                <a:solidFill>
                  <a:schemeClr val="dk1"/>
                </a:solidFill>
                <a:latin typeface="Inter"/>
                <a:ea typeface="Inter"/>
                <a:cs typeface="Inter"/>
                <a:sym typeface="Inter"/>
              </a:rPr>
              <a:t> des chansons.»</a:t>
            </a:r>
            <a:endParaRPr b="1"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1"/>
        <p:cNvGrpSpPr/>
        <p:nvPr/>
      </p:nvGrpSpPr>
      <p:grpSpPr>
        <a:xfrm>
          <a:off x="0" y="0"/>
          <a:ext cx="0" cy="0"/>
          <a:chOff x="0" y="0"/>
          <a:chExt cx="0" cy="0"/>
        </a:xfrm>
      </p:grpSpPr>
      <p:sp>
        <p:nvSpPr>
          <p:cNvPr id="822" name="Google Shape;822;g3d08ea5fbc3_1_1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3" name="Google Shape;823;g3d08ea5fbc3_1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Exemple</a:t>
            </a:r>
            <a:r>
              <a:rPr lang="en" sz="1200" b="1"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démonstration</a:t>
            </a:r>
            <a:r>
              <a:rPr lang="en" sz="1200" b="1"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"Si je </a:t>
            </a:r>
            <a:r>
              <a:rPr lang="en" sz="1200" dirty="0" err="1">
                <a:solidFill>
                  <a:schemeClr val="dk1"/>
                </a:solidFill>
                <a:latin typeface="Inter"/>
                <a:ea typeface="Inter"/>
                <a:cs typeface="Inter"/>
                <a:sym typeface="Inter"/>
              </a:rPr>
              <a:t>demande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de Meta : '</a:t>
            </a:r>
            <a:r>
              <a:rPr lang="en" sz="1200" dirty="0" err="1">
                <a:solidFill>
                  <a:schemeClr val="dk1"/>
                </a:solidFill>
                <a:latin typeface="Inter"/>
                <a:ea typeface="Inter"/>
                <a:cs typeface="Inter"/>
                <a:sym typeface="Inter"/>
              </a:rPr>
              <a:t>Écris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histoire sur  la circulation dans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ville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analyse</a:t>
            </a:r>
            <a:r>
              <a:rPr lang="en" sz="1200" dirty="0">
                <a:solidFill>
                  <a:schemeClr val="dk1"/>
                </a:solidFill>
                <a:latin typeface="Inter"/>
                <a:ea typeface="Inter"/>
                <a:cs typeface="Inter"/>
                <a:sym typeface="Inter"/>
              </a:rPr>
              <a:t> des millions </a:t>
            </a:r>
            <a:r>
              <a:rPr lang="en" sz="1200" dirty="0" err="1">
                <a:solidFill>
                  <a:schemeClr val="dk1"/>
                </a:solidFill>
                <a:latin typeface="Inter"/>
                <a:ea typeface="Inter"/>
                <a:cs typeface="Inter"/>
                <a:sym typeface="Inter"/>
              </a:rPr>
              <a:t>d'histoires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qu'elle</a:t>
            </a:r>
            <a:r>
              <a:rPr lang="en" sz="1200" dirty="0">
                <a:solidFill>
                  <a:schemeClr val="dk1"/>
                </a:solidFill>
                <a:latin typeface="Inter"/>
                <a:ea typeface="Inter"/>
                <a:cs typeface="Inter"/>
                <a:sym typeface="Inter"/>
              </a:rPr>
              <a:t> a apprises sur les villes, la circulation et </a:t>
            </a:r>
            <a:r>
              <a:rPr lang="en" sz="1200" dirty="0" err="1">
                <a:solidFill>
                  <a:schemeClr val="dk1"/>
                </a:solidFill>
                <a:latin typeface="Inter"/>
                <a:ea typeface="Inter"/>
                <a:cs typeface="Inter"/>
                <a:sym typeface="Inter"/>
              </a:rPr>
              <a:t>notre</a:t>
            </a:r>
            <a:r>
              <a:rPr lang="en" sz="1200" dirty="0">
                <a:solidFill>
                  <a:schemeClr val="dk1"/>
                </a:solidFill>
                <a:latin typeface="Inter"/>
                <a:ea typeface="Inter"/>
                <a:cs typeface="Inter"/>
                <a:sym typeface="Inter"/>
              </a:rPr>
              <a:t> propre </a:t>
            </a:r>
            <a:r>
              <a:rPr lang="en" sz="1200" dirty="0" err="1">
                <a:solidFill>
                  <a:schemeClr val="dk1"/>
                </a:solidFill>
                <a:latin typeface="Inter"/>
                <a:ea typeface="Inter"/>
                <a:cs typeface="Inter"/>
                <a:sym typeface="Inter"/>
              </a:rPr>
              <a:t>ville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puis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elle</a:t>
            </a:r>
            <a:r>
              <a:rPr lang="en" sz="1200" dirty="0">
                <a:solidFill>
                  <a:schemeClr val="dk1"/>
                </a:solidFill>
                <a:latin typeface="Inter"/>
                <a:ea typeface="Inter"/>
                <a:cs typeface="Inter"/>
                <a:sym typeface="Inter"/>
              </a:rPr>
              <a:t> combine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schémas</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quelque chose de nouveau. Ce </a:t>
            </a:r>
            <a:r>
              <a:rPr lang="en" sz="1200" dirty="0" err="1">
                <a:solidFill>
                  <a:schemeClr val="dk1"/>
                </a:solidFill>
                <a:latin typeface="Inter"/>
                <a:ea typeface="Inter"/>
                <a:cs typeface="Inter"/>
                <a:sym typeface="Inter"/>
              </a:rPr>
              <a:t>n'est</a:t>
            </a:r>
            <a:r>
              <a:rPr lang="en" sz="1200" dirty="0">
                <a:solidFill>
                  <a:schemeClr val="dk1"/>
                </a:solidFill>
                <a:latin typeface="Inter"/>
                <a:ea typeface="Inter"/>
                <a:cs typeface="Inter"/>
                <a:sym typeface="Inter"/>
              </a:rPr>
              <a:t> pas de la </a:t>
            </a:r>
            <a:r>
              <a:rPr lang="en" sz="1200" dirty="0" err="1">
                <a:solidFill>
                  <a:schemeClr val="dk1"/>
                </a:solidFill>
                <a:latin typeface="Inter"/>
                <a:ea typeface="Inter"/>
                <a:cs typeface="Inter"/>
                <a:sym typeface="Inter"/>
              </a:rPr>
              <a:t>copie</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plutôt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lorsque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racontez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histoire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inspirant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d'idées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provenant</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différents</a:t>
            </a:r>
            <a:r>
              <a:rPr lang="en" sz="1200" dirty="0">
                <a:solidFill>
                  <a:schemeClr val="dk1"/>
                </a:solidFill>
                <a:latin typeface="Inter"/>
                <a:ea typeface="Inter"/>
                <a:cs typeface="Inter"/>
                <a:sym typeface="Inter"/>
              </a:rPr>
              <a:t> films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vus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L’IA de Meta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exemple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générative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Activité</a:t>
            </a:r>
            <a:r>
              <a:rPr lang="en" sz="1200" b="1" dirty="0">
                <a:solidFill>
                  <a:schemeClr val="dk1"/>
                </a:solidFill>
                <a:latin typeface="Inter"/>
                <a:ea typeface="Inter"/>
                <a:cs typeface="Inter"/>
                <a:sym typeface="Inter"/>
              </a:rPr>
              <a:t> pour les </a:t>
            </a:r>
            <a:r>
              <a:rPr lang="en" sz="1200" b="1"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(2 minutes):</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Tournez-vous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vers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voisin</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proposez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instruction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aimeriez</a:t>
            </a:r>
            <a:r>
              <a:rPr lang="en" sz="1200" dirty="0">
                <a:solidFill>
                  <a:schemeClr val="dk1"/>
                </a:solidFill>
                <a:latin typeface="Inter"/>
                <a:ea typeface="Inter"/>
                <a:cs typeface="Inter"/>
                <a:sym typeface="Inter"/>
              </a:rPr>
              <a:t> donner à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Choisissez</a:t>
            </a:r>
            <a:r>
              <a:rPr lang="en" sz="1200" dirty="0">
                <a:solidFill>
                  <a:schemeClr val="dk1"/>
                </a:solidFill>
                <a:latin typeface="Inter"/>
                <a:ea typeface="Inter"/>
                <a:cs typeface="Inter"/>
                <a:sym typeface="Inter"/>
              </a:rPr>
              <a:t> un </a:t>
            </a:r>
            <a:r>
              <a:rPr lang="en" sz="1200" dirty="0" err="1">
                <a:solidFill>
                  <a:schemeClr val="dk1"/>
                </a:solidFill>
                <a:latin typeface="Inter"/>
                <a:ea typeface="Inter"/>
                <a:cs typeface="Inter"/>
                <a:sym typeface="Inter"/>
              </a:rPr>
              <a:t>sujet</a:t>
            </a:r>
            <a:r>
              <a:rPr lang="en" sz="1200" dirty="0">
                <a:solidFill>
                  <a:schemeClr val="dk1"/>
                </a:solidFill>
                <a:latin typeface="Inter"/>
                <a:ea typeface="Inter"/>
                <a:cs typeface="Inter"/>
                <a:sym typeface="Inter"/>
              </a:rPr>
              <a:t> sur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pays: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école,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quartier, </a:t>
            </a:r>
            <a:r>
              <a:rPr lang="en" sz="1200" dirty="0" err="1">
                <a:solidFill>
                  <a:schemeClr val="dk1"/>
                </a:solidFill>
                <a:latin typeface="Inter"/>
                <a:ea typeface="Inter"/>
                <a:cs typeface="Inter"/>
                <a:sym typeface="Inter"/>
              </a:rPr>
              <a:t>notre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nourriture</a:t>
            </a:r>
            <a:r>
              <a:rPr lang="en" sz="1200" dirty="0">
                <a:solidFill>
                  <a:schemeClr val="dk1"/>
                </a:solidFill>
                <a:latin typeface="Inter"/>
                <a:ea typeface="Inter"/>
                <a:cs typeface="Inter"/>
                <a:sym typeface="Inter"/>
              </a:rPr>
              <a:t> locale… </a:t>
            </a:r>
            <a:r>
              <a:rPr lang="en" sz="1200" dirty="0" err="1">
                <a:solidFill>
                  <a:schemeClr val="dk1"/>
                </a:solidFill>
                <a:latin typeface="Inter"/>
                <a:ea typeface="Inter"/>
                <a:cs typeface="Inter"/>
                <a:sym typeface="Inter"/>
              </a:rPr>
              <a:t>n’importe</a:t>
            </a:r>
            <a:r>
              <a:rPr lang="en" sz="1200" dirty="0">
                <a:solidFill>
                  <a:schemeClr val="dk1"/>
                </a:solidFill>
                <a:latin typeface="Inter"/>
                <a:ea typeface="Inter"/>
                <a:cs typeface="Inter"/>
                <a:sym typeface="Inter"/>
              </a:rPr>
              <a:t> quoi!»</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Collectez</a:t>
            </a:r>
            <a:r>
              <a:rPr lang="en" sz="1200" b="1" dirty="0">
                <a:solidFill>
                  <a:schemeClr val="dk1"/>
                </a:solidFill>
                <a:latin typeface="Inter"/>
                <a:ea typeface="Inter"/>
                <a:cs typeface="Inter"/>
                <a:sym typeface="Inter"/>
              </a:rPr>
              <a:t> 3 </a:t>
            </a:r>
            <a:r>
              <a:rPr lang="en" sz="1200" b="1" dirty="0" err="1">
                <a:solidFill>
                  <a:schemeClr val="dk1"/>
                </a:solidFill>
                <a:latin typeface="Inter"/>
                <a:ea typeface="Inter"/>
                <a:cs typeface="Inter"/>
                <a:sym typeface="Inter"/>
              </a:rPr>
              <a:t>ou</a:t>
            </a:r>
            <a:r>
              <a:rPr lang="en" sz="1200" b="1" dirty="0">
                <a:solidFill>
                  <a:schemeClr val="dk1"/>
                </a:solidFill>
                <a:latin typeface="Inter"/>
                <a:ea typeface="Inter"/>
                <a:cs typeface="Inter"/>
                <a:sym typeface="Inter"/>
              </a:rPr>
              <a:t> 4 propositions et </a:t>
            </a:r>
            <a:r>
              <a:rPr lang="en" sz="1200" b="1" dirty="0" err="1">
                <a:solidFill>
                  <a:schemeClr val="dk1"/>
                </a:solidFill>
                <a:latin typeface="Inter"/>
                <a:ea typeface="Inter"/>
                <a:cs typeface="Inter"/>
                <a:sym typeface="Inter"/>
              </a:rPr>
              <a:t>discutez</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brièvement</a:t>
            </a:r>
            <a:r>
              <a:rPr lang="en" sz="1200" b="1" dirty="0">
                <a:solidFill>
                  <a:schemeClr val="dk1"/>
                </a:solidFill>
                <a:latin typeface="Inter"/>
                <a:ea typeface="Inter"/>
                <a:cs typeface="Inter"/>
                <a:sym typeface="Inter"/>
              </a:rPr>
              <a:t> de </a:t>
            </a:r>
            <a:r>
              <a:rPr lang="en" sz="1200" b="1" dirty="0" err="1">
                <a:solidFill>
                  <a:schemeClr val="dk1"/>
                </a:solidFill>
                <a:latin typeface="Inter"/>
                <a:ea typeface="Inter"/>
                <a:cs typeface="Inter"/>
                <a:sym typeface="Inter"/>
              </a:rPr>
              <a:t>ce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que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peut</a:t>
            </a:r>
            <a:r>
              <a:rPr lang="en" sz="1200" b="1" dirty="0">
                <a:solidFill>
                  <a:schemeClr val="dk1"/>
                </a:solidFill>
                <a:latin typeface="Inter"/>
                <a:ea typeface="Inter"/>
                <a:cs typeface="Inter"/>
                <a:sym typeface="Inter"/>
              </a:rPr>
              <a:t> faire avec </a:t>
            </a:r>
            <a:r>
              <a:rPr lang="en" sz="1200" b="1" dirty="0" err="1">
                <a:solidFill>
                  <a:schemeClr val="dk1"/>
                </a:solidFill>
                <a:latin typeface="Inter"/>
                <a:ea typeface="Inter"/>
                <a:cs typeface="Inter"/>
                <a:sym typeface="Inter"/>
              </a:rPr>
              <a:t>chacune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d'elles</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5"/>
        <p:cNvGrpSpPr/>
        <p:nvPr/>
      </p:nvGrpSpPr>
      <p:grpSpPr>
        <a:xfrm>
          <a:off x="0" y="0"/>
          <a:ext cx="0" cy="0"/>
          <a:chOff x="0" y="0"/>
          <a:chExt cx="0" cy="0"/>
        </a:xfrm>
      </p:grpSpPr>
      <p:sp>
        <p:nvSpPr>
          <p:cNvPr id="846" name="Google Shape;846;g3d08ea5fbc3_1_1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7" name="Google Shape;847;g3d08ea5fbc3_1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Exploration de </a:t>
            </a:r>
            <a:r>
              <a:rPr lang="en" sz="1200" b="1" dirty="0" err="1">
                <a:solidFill>
                  <a:schemeClr val="dk1"/>
                </a:solidFill>
                <a:latin typeface="Inter"/>
                <a:ea typeface="Inter"/>
                <a:cs typeface="Inter"/>
                <a:sym typeface="Inter"/>
              </a:rPr>
              <a:t>l’interface</a:t>
            </a:r>
            <a:r>
              <a:rPr lang="en" sz="1200" b="1" dirty="0">
                <a:solidFill>
                  <a:schemeClr val="dk1"/>
                </a:solidFill>
                <a:latin typeface="Inter"/>
                <a:ea typeface="Inter"/>
                <a:cs typeface="Inter"/>
                <a:sym typeface="Inter"/>
              </a:rPr>
              <a:t> du Smartphone</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Regardons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téléphone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des experts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IA. À </a:t>
            </a:r>
            <a:r>
              <a:rPr lang="en" sz="1200" dirty="0" err="1">
                <a:solidFill>
                  <a:schemeClr val="dk1"/>
                </a:solidFill>
                <a:latin typeface="Inter"/>
                <a:ea typeface="Inter"/>
                <a:cs typeface="Inter"/>
                <a:sym typeface="Inter"/>
              </a:rPr>
              <a:t>chaque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je </a:t>
            </a:r>
            <a:r>
              <a:rPr lang="en" sz="1200" dirty="0" err="1">
                <a:solidFill>
                  <a:schemeClr val="dk1"/>
                </a:solidFill>
                <a:latin typeface="Inter"/>
                <a:ea typeface="Inter"/>
                <a:cs typeface="Inter"/>
                <a:sym typeface="Inter"/>
              </a:rPr>
              <a:t>mentionne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fonctionnalité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levez</a:t>
            </a:r>
            <a:r>
              <a:rPr lang="en" sz="1200" dirty="0">
                <a:solidFill>
                  <a:schemeClr val="dk1"/>
                </a:solidFill>
                <a:latin typeface="Inter"/>
                <a:ea typeface="Inter"/>
                <a:cs typeface="Inter"/>
                <a:sym typeface="Inter"/>
              </a:rPr>
              <a:t> la main </a:t>
            </a:r>
            <a:r>
              <a:rPr lang="en" sz="1200" dirty="0" err="1">
                <a:solidFill>
                  <a:schemeClr val="dk1"/>
                </a:solidFill>
                <a:latin typeface="Inter"/>
                <a:ea typeface="Inter"/>
                <a:cs typeface="Inter"/>
                <a:sym typeface="Inter"/>
              </a:rPr>
              <a:t>si</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l’avez</a:t>
            </a:r>
            <a:r>
              <a:rPr lang="en" sz="1200" dirty="0">
                <a:solidFill>
                  <a:schemeClr val="dk1"/>
                </a:solidFill>
                <a:latin typeface="Inter"/>
                <a:ea typeface="Inter"/>
                <a:cs typeface="Inter"/>
                <a:sym typeface="Inter"/>
              </a:rPr>
              <a:t> déjà </a:t>
            </a:r>
            <a:r>
              <a:rPr lang="en" sz="1200" dirty="0" err="1">
                <a:solidFill>
                  <a:schemeClr val="dk1"/>
                </a:solidFill>
                <a:latin typeface="Inter"/>
                <a:ea typeface="Inter"/>
                <a:cs typeface="Inter"/>
                <a:sym typeface="Inter"/>
              </a:rPr>
              <a:t>utilisée</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endParaRPr sz="1200" dirty="0">
              <a:solidFill>
                <a:schemeClr val="dk1"/>
              </a:solidFill>
            </a:endParaRPr>
          </a:p>
          <a:p>
            <a:pPr marL="0" lvl="0" indent="0" algn="l" rtl="0">
              <a:spcBef>
                <a:spcPts val="1200"/>
              </a:spcBef>
              <a:spcAft>
                <a:spcPts val="0"/>
              </a:spcAft>
              <a:buNone/>
            </a:pPr>
            <a:endParaRPr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8"/>
        <p:cNvGrpSpPr/>
        <p:nvPr/>
      </p:nvGrpSpPr>
      <p:grpSpPr>
        <a:xfrm>
          <a:off x="0" y="0"/>
          <a:ext cx="0" cy="0"/>
          <a:chOff x="0" y="0"/>
          <a:chExt cx="0" cy="0"/>
        </a:xfrm>
      </p:grpSpPr>
      <p:sp>
        <p:nvSpPr>
          <p:cNvPr id="859" name="Google Shape;859;g3d08ea5fbc3_1_20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0" name="Google Shape;860;g3d08ea5fbc3_1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Passez</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en</a:t>
            </a:r>
            <a:r>
              <a:rPr lang="en" sz="1200" b="1" dirty="0">
                <a:solidFill>
                  <a:schemeClr val="dk1"/>
                </a:solidFill>
                <a:latin typeface="Inter"/>
                <a:ea typeface="Inter"/>
                <a:cs typeface="Inter"/>
                <a:sym typeface="Inter"/>
              </a:rPr>
              <a:t> revue </a:t>
            </a:r>
            <a:r>
              <a:rPr lang="en" sz="1200" b="1" dirty="0" err="1">
                <a:solidFill>
                  <a:schemeClr val="dk1"/>
                </a:solidFill>
                <a:latin typeface="Inter"/>
                <a:ea typeface="Inter"/>
                <a:cs typeface="Inter"/>
                <a:sym typeface="Inter"/>
              </a:rPr>
              <a:t>chaque</a:t>
            </a:r>
            <a:r>
              <a:rPr lang="en" sz="1200" b="1" dirty="0">
                <a:solidFill>
                  <a:schemeClr val="dk1"/>
                </a:solidFill>
                <a:latin typeface="Inter"/>
                <a:ea typeface="Inter"/>
                <a:cs typeface="Inter"/>
                <a:sym typeface="Inter"/>
              </a:rPr>
              <a:t> type avec des </a:t>
            </a:r>
            <a:r>
              <a:rPr lang="en" sz="1200" b="1" dirty="0" err="1">
                <a:solidFill>
                  <a:schemeClr val="dk1"/>
                </a:solidFill>
                <a:latin typeface="Inter"/>
                <a:ea typeface="Inter"/>
                <a:cs typeface="Inter"/>
                <a:sym typeface="Inter"/>
              </a:rPr>
              <a:t>exemples</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1. IA de </a:t>
            </a:r>
            <a:r>
              <a:rPr lang="en" sz="1200" b="1" dirty="0" err="1">
                <a:solidFill>
                  <a:schemeClr val="dk1"/>
                </a:solidFill>
                <a:latin typeface="Inter"/>
                <a:ea typeface="Inter"/>
                <a:cs typeface="Inter"/>
                <a:sym typeface="Inter"/>
              </a:rPr>
              <a:t>recommandation</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«YouTube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propose </a:t>
            </a:r>
            <a:r>
              <a:rPr lang="en" sz="1200" dirty="0" err="1">
                <a:solidFill>
                  <a:schemeClr val="dk1"/>
                </a:solidFill>
                <a:latin typeface="Inter"/>
                <a:ea typeface="Inter"/>
                <a:cs typeface="Inter"/>
                <a:sym typeface="Inter"/>
              </a:rPr>
              <a:t>Dadju</a:t>
            </a:r>
            <a:r>
              <a:rPr lang="en" sz="1200" dirty="0">
                <a:solidFill>
                  <a:schemeClr val="dk1"/>
                </a:solidFill>
                <a:latin typeface="Inter"/>
                <a:ea typeface="Inter"/>
                <a:cs typeface="Inter"/>
                <a:sym typeface="Inter"/>
              </a:rPr>
              <a:t> après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écouté</a:t>
            </a:r>
            <a:r>
              <a:rPr lang="en" sz="1200" dirty="0">
                <a:solidFill>
                  <a:schemeClr val="dk1"/>
                </a:solidFill>
                <a:latin typeface="Inter"/>
                <a:ea typeface="Inter"/>
                <a:cs typeface="Inter"/>
                <a:sym typeface="Inter"/>
              </a:rPr>
              <a:t> Maître Gims,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recommande</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vidéos</a:t>
            </a:r>
            <a:r>
              <a:rPr lang="en" sz="1200" dirty="0">
                <a:solidFill>
                  <a:schemeClr val="dk1"/>
                </a:solidFill>
                <a:latin typeface="Inter"/>
                <a:ea typeface="Inter"/>
                <a:cs typeface="Inter"/>
                <a:sym typeface="Inter"/>
              </a:rPr>
              <a:t> de Coupé-</a:t>
            </a:r>
            <a:r>
              <a:rPr lang="en" sz="1200" dirty="0" err="1">
                <a:solidFill>
                  <a:schemeClr val="dk1"/>
                </a:solidFill>
                <a:latin typeface="Inter"/>
                <a:ea typeface="Inter"/>
                <a:cs typeface="Inter"/>
                <a:sym typeface="Inter"/>
              </a:rPr>
              <a:t>Décalé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ivoirien</a:t>
            </a:r>
            <a:r>
              <a:rPr lang="en" sz="1200" dirty="0">
                <a:solidFill>
                  <a:schemeClr val="dk1"/>
                </a:solidFill>
                <a:latin typeface="Inter"/>
                <a:ea typeface="Inter"/>
                <a:cs typeface="Inter"/>
                <a:sym typeface="Inter"/>
              </a:rPr>
              <a:t> après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regardé</a:t>
            </a:r>
            <a:r>
              <a:rPr lang="en" sz="1200" dirty="0">
                <a:solidFill>
                  <a:schemeClr val="dk1"/>
                </a:solidFill>
                <a:latin typeface="Inter"/>
                <a:ea typeface="Inter"/>
                <a:cs typeface="Inter"/>
                <a:sym typeface="Inter"/>
              </a:rPr>
              <a:t> du Mbalax </a:t>
            </a:r>
            <a:r>
              <a:rPr lang="en" sz="1200" dirty="0" err="1">
                <a:solidFill>
                  <a:schemeClr val="dk1"/>
                </a:solidFill>
                <a:latin typeface="Inter"/>
                <a:ea typeface="Inter"/>
                <a:cs typeface="Inter"/>
                <a:sym typeface="Inter"/>
              </a:rPr>
              <a:t>sénégalais</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qui remarque les tendances dans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préférences</a:t>
            </a:r>
            <a:r>
              <a:rPr lang="en" sz="1200" dirty="0">
                <a:solidFill>
                  <a:schemeClr val="dk1"/>
                </a:solidFill>
                <a:latin typeface="Inter"/>
                <a:ea typeface="Inter"/>
                <a:cs typeface="Inter"/>
                <a:sym typeface="Inter"/>
              </a:rPr>
              <a:t> musicales. </a:t>
            </a:r>
            <a:r>
              <a:rPr lang="en" sz="1200" dirty="0" err="1">
                <a:solidFill>
                  <a:schemeClr val="dk1"/>
                </a:solidFill>
                <a:latin typeface="Inter"/>
                <a:ea typeface="Inter"/>
                <a:cs typeface="Inter"/>
                <a:sym typeface="Inter"/>
              </a:rPr>
              <a:t>Quelqu’un</a:t>
            </a:r>
            <a:r>
              <a:rPr lang="en" sz="1200" dirty="0">
                <a:solidFill>
                  <a:schemeClr val="dk1"/>
                </a:solidFill>
                <a:latin typeface="Inter"/>
                <a:ea typeface="Inter"/>
                <a:cs typeface="Inter"/>
                <a:sym typeface="Inter"/>
              </a:rPr>
              <a:t> a déjà </a:t>
            </a:r>
            <a:r>
              <a:rPr lang="en" sz="1200" dirty="0" err="1">
                <a:solidFill>
                  <a:schemeClr val="dk1"/>
                </a:solidFill>
                <a:latin typeface="Inter"/>
                <a:ea typeface="Inter"/>
                <a:cs typeface="Inter"/>
                <a:sym typeface="Inter"/>
              </a:rPr>
              <a:t>remarqué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ça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Peut-être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qu’après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avoir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écouté</a:t>
            </a:r>
            <a:r>
              <a:rPr lang="en" sz="1200" dirty="0">
                <a:solidFill>
                  <a:schemeClr val="dk1"/>
                </a:solidFill>
                <a:latin typeface="Inter"/>
                <a:ea typeface="Inter"/>
                <a:cs typeface="Inter"/>
                <a:sym typeface="Inter"/>
              </a:rPr>
              <a:t> Alpha Blondy, YouTube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 </a:t>
            </a:r>
            <a:r>
              <a:rPr lang="en" sz="1200" dirty="0" err="1">
                <a:solidFill>
                  <a:schemeClr val="dk1"/>
                </a:solidFill>
                <a:latin typeface="Inter"/>
                <a:ea typeface="Inter"/>
                <a:cs typeface="Inter"/>
                <a:sym typeface="Inter"/>
              </a:rPr>
              <a:t>suggéré</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d’autres</a:t>
            </a:r>
            <a:r>
              <a:rPr lang="en" sz="1200" dirty="0">
                <a:solidFill>
                  <a:schemeClr val="dk1"/>
                </a:solidFill>
                <a:latin typeface="Inter"/>
                <a:ea typeface="Inter"/>
                <a:cs typeface="Inter"/>
                <a:sym typeface="Inter"/>
              </a:rPr>
              <a:t> artistes </a:t>
            </a:r>
            <a:r>
              <a:rPr lang="en" sz="1200" dirty="0" err="1">
                <a:solidFill>
                  <a:schemeClr val="dk1"/>
                </a:solidFill>
                <a:latin typeface="Inter"/>
                <a:ea typeface="Inter"/>
                <a:cs typeface="Inter"/>
                <a:sym typeface="Inter"/>
              </a:rPr>
              <a:t>africains</a:t>
            </a:r>
            <a:r>
              <a:rPr lang="en" sz="1200" dirty="0">
                <a:solidFill>
                  <a:schemeClr val="dk1"/>
                </a:solidFill>
                <a:latin typeface="Inter"/>
                <a:ea typeface="Inter"/>
                <a:cs typeface="Inter"/>
                <a:sym typeface="Inter"/>
              </a:rPr>
              <a:t> francophones?»</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2. IA de </a:t>
            </a:r>
            <a:r>
              <a:rPr lang="en" sz="1200" b="1" dirty="0" err="1">
                <a:solidFill>
                  <a:schemeClr val="dk1"/>
                </a:solidFill>
                <a:latin typeface="Inter"/>
                <a:ea typeface="Inter"/>
                <a:cs typeface="Inter"/>
                <a:sym typeface="Inter"/>
              </a:rPr>
              <a:t>Traduction</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«Google </a:t>
            </a:r>
            <a:r>
              <a:rPr lang="en" sz="1200" dirty="0" err="1">
                <a:solidFill>
                  <a:schemeClr val="dk1"/>
                </a:solidFill>
                <a:latin typeface="Inter"/>
                <a:ea typeface="Inter"/>
                <a:cs typeface="Inter"/>
                <a:sym typeface="Inter"/>
              </a:rPr>
              <a:t>Traduction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fonctionne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avec le </a:t>
            </a:r>
            <a:r>
              <a:rPr lang="en" sz="1200" dirty="0" err="1">
                <a:solidFill>
                  <a:schemeClr val="dk1"/>
                </a:solidFill>
                <a:latin typeface="Inter"/>
                <a:ea typeface="Inter"/>
                <a:cs typeface="Inter"/>
                <a:sym typeface="Inter"/>
              </a:rPr>
              <a:t>wolof</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dioula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l’arabe</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d’autres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langues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d’Afrique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l’Ouest</a:t>
            </a:r>
            <a:r>
              <a:rPr lang="en" sz="1200" dirty="0">
                <a:solidFill>
                  <a:schemeClr val="dk1"/>
                </a:solidFill>
                <a:latin typeface="Inter"/>
                <a:ea typeface="Inter"/>
                <a:cs typeface="Inter"/>
                <a:sym typeface="Inter"/>
              </a:rPr>
              <a:t>. Il a </a:t>
            </a:r>
            <a:r>
              <a:rPr lang="en" sz="1200" dirty="0" err="1">
                <a:solidFill>
                  <a:schemeClr val="dk1"/>
                </a:solidFill>
                <a:latin typeface="Inter"/>
                <a:ea typeface="Inter"/>
                <a:cs typeface="Inter"/>
                <a:sym typeface="Inter"/>
              </a:rPr>
              <a:t>appris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langues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étudiant</a:t>
            </a:r>
            <a:r>
              <a:rPr lang="en" sz="1200" dirty="0">
                <a:solidFill>
                  <a:schemeClr val="dk1"/>
                </a:solidFill>
                <a:latin typeface="Inter"/>
                <a:ea typeface="Inter"/>
                <a:cs typeface="Inter"/>
                <a:sym typeface="Inter"/>
              </a:rPr>
              <a:t> des millions de </a:t>
            </a:r>
            <a:r>
              <a:rPr lang="en" sz="1200" dirty="0" err="1">
                <a:solidFill>
                  <a:schemeClr val="dk1"/>
                </a:solidFill>
                <a:latin typeface="Inter"/>
                <a:ea typeface="Inter"/>
                <a:cs typeface="Inter"/>
                <a:sym typeface="Inter"/>
              </a:rPr>
              <a:t>traductions</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l’a</a:t>
            </a:r>
            <a:r>
              <a:rPr lang="en" sz="1200" dirty="0">
                <a:solidFill>
                  <a:schemeClr val="dk1"/>
                </a:solidFill>
                <a:latin typeface="Inter"/>
                <a:ea typeface="Inter"/>
                <a:cs typeface="Inter"/>
                <a:sym typeface="Inter"/>
              </a:rPr>
              <a:t> déjà </a:t>
            </a:r>
            <a:r>
              <a:rPr lang="en" sz="1200" dirty="0" err="1">
                <a:solidFill>
                  <a:schemeClr val="dk1"/>
                </a:solidFill>
                <a:latin typeface="Inter"/>
                <a:ea typeface="Inter"/>
                <a:cs typeface="Inter"/>
                <a:sym typeface="Inter"/>
              </a:rPr>
              <a:t>utilisé</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traduire</a:t>
            </a:r>
            <a:r>
              <a:rPr lang="en" sz="1200" dirty="0">
                <a:solidFill>
                  <a:schemeClr val="dk1"/>
                </a:solidFill>
                <a:latin typeface="Inter"/>
                <a:ea typeface="Inter"/>
                <a:cs typeface="Inter"/>
                <a:sym typeface="Inter"/>
              </a:rPr>
              <a:t> entre le français et </a:t>
            </a:r>
            <a:r>
              <a:rPr lang="en" sz="1200" dirty="0" err="1">
                <a:solidFill>
                  <a:schemeClr val="dk1"/>
                </a:solidFill>
                <a:latin typeface="Inter"/>
                <a:ea typeface="Inter"/>
                <a:cs typeface="Inter"/>
                <a:sym typeface="Inter"/>
              </a:rPr>
              <a:t>sa</a:t>
            </a:r>
            <a:r>
              <a:rPr lang="en" sz="1200" dirty="0">
                <a:solidFill>
                  <a:schemeClr val="dk1"/>
                </a:solidFill>
                <a:latin typeface="Inter"/>
                <a:ea typeface="Inter"/>
                <a:cs typeface="Inter"/>
                <a:sym typeface="Inter"/>
              </a:rPr>
              <a:t> langue locale pour les devoirs,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pour aider des </a:t>
            </a:r>
            <a:r>
              <a:rPr lang="en" sz="1200" dirty="0" err="1">
                <a:solidFill>
                  <a:schemeClr val="dk1"/>
                </a:solidFill>
                <a:latin typeface="Inter"/>
                <a:ea typeface="Inter"/>
                <a:cs typeface="Inter"/>
                <a:sym typeface="Inter"/>
              </a:rPr>
              <a:t>membres</a:t>
            </a:r>
            <a:r>
              <a:rPr lang="en" sz="1200" dirty="0">
                <a:solidFill>
                  <a:schemeClr val="dk1"/>
                </a:solidFill>
                <a:latin typeface="Inter"/>
                <a:ea typeface="Inter"/>
                <a:cs typeface="Inter"/>
                <a:sym typeface="Inter"/>
              </a:rPr>
              <a:t> de la </a:t>
            </a:r>
            <a:r>
              <a:rPr lang="en" sz="1200" dirty="0" err="1">
                <a:solidFill>
                  <a:schemeClr val="dk1"/>
                </a:solidFill>
                <a:latin typeface="Inter"/>
                <a:ea typeface="Inter"/>
                <a:cs typeface="Inter"/>
                <a:sym typeface="Inter"/>
              </a:rPr>
              <a:t>famille</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parlent</a:t>
            </a:r>
            <a:r>
              <a:rPr lang="en" sz="1200" dirty="0">
                <a:solidFill>
                  <a:schemeClr val="dk1"/>
                </a:solidFill>
                <a:latin typeface="Inter"/>
                <a:ea typeface="Inter"/>
                <a:cs typeface="Inter"/>
                <a:sym typeface="Inter"/>
              </a:rPr>
              <a:t> surtout </a:t>
            </a:r>
            <a:r>
              <a:rPr lang="en" sz="1200" dirty="0" err="1">
                <a:solidFill>
                  <a:schemeClr val="dk1"/>
                </a:solidFill>
                <a:latin typeface="Inter"/>
                <a:ea typeface="Inter"/>
                <a:cs typeface="Inter"/>
                <a:sym typeface="Inter"/>
              </a:rPr>
              <a:t>wolof</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dioula</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des documents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français?»</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3. IA </a:t>
            </a:r>
            <a:r>
              <a:rPr lang="en" sz="1200" b="1" dirty="0" err="1">
                <a:solidFill>
                  <a:schemeClr val="dk1"/>
                </a:solidFill>
                <a:latin typeface="Inter"/>
                <a:ea typeface="Inter"/>
                <a:cs typeface="Inter"/>
                <a:sym typeface="Inter"/>
              </a:rPr>
              <a:t>Créative</a:t>
            </a:r>
            <a:r>
              <a:rPr lang="en" sz="1200" dirty="0">
                <a:solidFill>
                  <a:schemeClr val="dk1"/>
                </a:solidFill>
                <a:latin typeface="Inter"/>
                <a:ea typeface="Inter"/>
                <a:cs typeface="Inter"/>
                <a:sym typeface="Inter"/>
              </a:rPr>
              <a:t> (1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filtres</a:t>
            </a:r>
            <a:r>
              <a:rPr lang="en" sz="1200" dirty="0">
                <a:solidFill>
                  <a:schemeClr val="dk1"/>
                </a:solidFill>
                <a:latin typeface="Inter"/>
                <a:ea typeface="Inter"/>
                <a:cs typeface="Inter"/>
                <a:sym typeface="Inter"/>
              </a:rPr>
              <a:t> Instagram et TikTok qui </a:t>
            </a:r>
            <a:r>
              <a:rPr lang="en" sz="1200" dirty="0" err="1">
                <a:solidFill>
                  <a:schemeClr val="dk1"/>
                </a:solidFill>
                <a:latin typeface="Inter"/>
                <a:ea typeface="Inter"/>
                <a:cs typeface="Inter"/>
                <a:sym typeface="Inter"/>
              </a:rPr>
              <a:t>ajoutent</a:t>
            </a:r>
            <a:r>
              <a:rPr lang="en" sz="1200" dirty="0">
                <a:solidFill>
                  <a:schemeClr val="dk1"/>
                </a:solidFill>
                <a:latin typeface="Inter"/>
                <a:ea typeface="Inter"/>
                <a:cs typeface="Inter"/>
                <a:sym typeface="Inter"/>
              </a:rPr>
              <a:t> des motifs </a:t>
            </a:r>
            <a:r>
              <a:rPr lang="en" sz="1200" dirty="0" err="1">
                <a:solidFill>
                  <a:schemeClr val="dk1"/>
                </a:solidFill>
                <a:latin typeface="Inter"/>
                <a:ea typeface="Inter"/>
                <a:cs typeface="Inter"/>
                <a:sym typeface="Inter"/>
              </a:rPr>
              <a:t>africains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traditionnels</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vos</a:t>
            </a:r>
            <a:r>
              <a:rPr lang="en" sz="1200" dirty="0">
                <a:solidFill>
                  <a:schemeClr val="dk1"/>
                </a:solidFill>
                <a:latin typeface="Inter"/>
                <a:ea typeface="Inter"/>
                <a:cs typeface="Inter"/>
                <a:sym typeface="Inter"/>
              </a:rPr>
              <a:t> photos, qui </a:t>
            </a:r>
            <a:r>
              <a:rPr lang="en" sz="1200" dirty="0" err="1">
                <a:solidFill>
                  <a:schemeClr val="dk1"/>
                </a:solidFill>
                <a:latin typeface="Inter"/>
                <a:ea typeface="Inter"/>
                <a:cs typeface="Inter"/>
                <a:sym typeface="Inter"/>
              </a:rPr>
              <a:t>changent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arrière-plan pour </a:t>
            </a:r>
            <a:r>
              <a:rPr lang="en" sz="1200" dirty="0" err="1">
                <a:solidFill>
                  <a:schemeClr val="dk1"/>
                </a:solidFill>
                <a:latin typeface="Inter"/>
                <a:ea typeface="Inter"/>
                <a:cs typeface="Inter"/>
                <a:sym typeface="Inter"/>
              </a:rPr>
              <a:t>montrer</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côte</a:t>
            </a:r>
            <a:r>
              <a:rPr lang="en" sz="1200" dirty="0">
                <a:solidFill>
                  <a:schemeClr val="dk1"/>
                </a:solidFill>
                <a:latin typeface="Inter"/>
                <a:ea typeface="Inter"/>
                <a:cs typeface="Inter"/>
                <a:sym typeface="Inter"/>
              </a:rPr>
              <a:t> de Dakar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ligne</a:t>
            </a:r>
            <a:r>
              <a:rPr lang="en" sz="1200" dirty="0">
                <a:solidFill>
                  <a:schemeClr val="dk1"/>
                </a:solidFill>
                <a:latin typeface="Inter"/>
                <a:ea typeface="Inter"/>
                <a:cs typeface="Inter"/>
                <a:sym typeface="Inter"/>
              </a:rPr>
              <a:t> d'horizon (skyline) </a:t>
            </a:r>
            <a:r>
              <a:rPr lang="en" sz="1200" dirty="0" err="1">
                <a:solidFill>
                  <a:schemeClr val="dk1"/>
                </a:solidFill>
                <a:latin typeface="Inter"/>
                <a:ea typeface="Inter"/>
                <a:cs typeface="Inter"/>
                <a:sym typeface="Inter"/>
              </a:rPr>
              <a:t>d’Abidjan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ajoutent</a:t>
            </a:r>
            <a:r>
              <a:rPr lang="en" sz="1200" dirty="0">
                <a:solidFill>
                  <a:schemeClr val="dk1"/>
                </a:solidFill>
                <a:latin typeface="Inter"/>
                <a:ea typeface="Inter"/>
                <a:cs typeface="Inter"/>
                <a:sym typeface="Inter"/>
              </a:rPr>
              <a:t> des bijoux </a:t>
            </a:r>
            <a:r>
              <a:rPr lang="en" sz="1200" dirty="0" err="1">
                <a:solidFill>
                  <a:schemeClr val="dk1"/>
                </a:solidFill>
                <a:latin typeface="Inter"/>
                <a:ea typeface="Inter"/>
                <a:cs typeface="Inter"/>
                <a:sym typeface="Inter"/>
              </a:rPr>
              <a:t>virtuels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inspirés</a:t>
            </a:r>
            <a:r>
              <a:rPr lang="en" sz="1200" dirty="0">
                <a:solidFill>
                  <a:schemeClr val="dk1"/>
                </a:solidFill>
                <a:latin typeface="Inter"/>
                <a:ea typeface="Inter"/>
                <a:cs typeface="Inter"/>
                <a:sym typeface="Inter"/>
              </a:rPr>
              <a:t> des </a:t>
            </a:r>
            <a:r>
              <a:rPr lang="en" sz="1200" dirty="0" err="1">
                <a:solidFill>
                  <a:schemeClr val="dk1"/>
                </a:solidFill>
                <a:latin typeface="Inter"/>
                <a:ea typeface="Inter"/>
                <a:cs typeface="Inter"/>
                <a:sym typeface="Inter"/>
              </a:rPr>
              <a:t>accessoires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ouest-africains</a:t>
            </a:r>
            <a:r>
              <a:rPr lang="en" sz="1200" dirty="0">
                <a:solidFill>
                  <a:schemeClr val="dk1"/>
                </a:solidFill>
                <a:latin typeface="Inter"/>
                <a:ea typeface="Inter"/>
                <a:cs typeface="Inter"/>
                <a:sym typeface="Inter"/>
              </a:rPr>
              <a:t> sur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visage – </a:t>
            </a:r>
            <a:r>
              <a:rPr lang="en" sz="1200" dirty="0" err="1">
                <a:solidFill>
                  <a:schemeClr val="dk1"/>
                </a:solidFill>
                <a:latin typeface="Inter"/>
                <a:ea typeface="Inter"/>
                <a:cs typeface="Inter"/>
                <a:sym typeface="Inter"/>
              </a:rPr>
              <a:t>c’est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qui </a:t>
            </a:r>
            <a:r>
              <a:rPr lang="en" sz="1200" dirty="0" err="1">
                <a:solidFill>
                  <a:schemeClr val="dk1"/>
                </a:solidFill>
                <a:latin typeface="Inter"/>
                <a:ea typeface="Inter"/>
                <a:cs typeface="Inter"/>
                <a:sym typeface="Inter"/>
              </a:rPr>
              <a:t>comprend</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où</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visage et </a:t>
            </a:r>
            <a:r>
              <a:rPr lang="en" sz="1200" dirty="0" err="1">
                <a:solidFill>
                  <a:schemeClr val="dk1"/>
                </a:solidFill>
                <a:latin typeface="Inter"/>
                <a:ea typeface="Inter"/>
                <a:cs typeface="Inter"/>
                <a:sym typeface="Inter"/>
              </a:rPr>
              <a:t>quels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éléments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culturels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ajouter</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4. </a:t>
            </a:r>
            <a:r>
              <a:rPr lang="en" sz="1200" b="1" dirty="0" err="1">
                <a:solidFill>
                  <a:schemeClr val="dk1"/>
                </a:solidFill>
                <a:latin typeface="Inter"/>
                <a:ea typeface="Inter"/>
                <a:cs typeface="Inter"/>
                <a:sym typeface="Inter"/>
              </a:rPr>
              <a:t>Assistante</a:t>
            </a:r>
            <a:r>
              <a:rPr lang="en" sz="1200" b="1" dirty="0">
                <a:solidFill>
                  <a:schemeClr val="dk1"/>
                </a:solidFill>
                <a:latin typeface="Inter"/>
                <a:ea typeface="Inter"/>
                <a:cs typeface="Inter"/>
                <a:sym typeface="Inter"/>
              </a:rPr>
              <a:t> IA </a:t>
            </a:r>
            <a:r>
              <a:rPr lang="en" sz="1200" dirty="0">
                <a:solidFill>
                  <a:schemeClr val="dk1"/>
                </a:solidFill>
                <a:latin typeface="Inter"/>
                <a:ea typeface="Inter"/>
                <a:cs typeface="Inter"/>
                <a:sym typeface="Inter"/>
              </a:rPr>
              <a:t>(1 minute):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dirty="0">
                <a:solidFill>
                  <a:schemeClr val="dk1"/>
                </a:solidFill>
                <a:latin typeface="Inter"/>
                <a:ea typeface="Inter"/>
                <a:cs typeface="Inter"/>
                <a:sym typeface="Inter"/>
              </a:rPr>
              <a:t>«Siri et Google Assistant </a:t>
            </a:r>
            <a:r>
              <a:rPr lang="en" sz="1200" dirty="0" err="1">
                <a:solidFill>
                  <a:schemeClr val="dk1"/>
                </a:solidFill>
                <a:latin typeface="Inter"/>
                <a:ea typeface="Inter"/>
                <a:cs typeface="Inter"/>
                <a:sym typeface="Inter"/>
              </a:rPr>
              <a:t>comprennent</a:t>
            </a:r>
            <a:r>
              <a:rPr lang="en" sz="1200" dirty="0">
                <a:solidFill>
                  <a:schemeClr val="dk1"/>
                </a:solidFill>
                <a:latin typeface="Inter"/>
                <a:ea typeface="Inter"/>
                <a:cs typeface="Inter"/>
                <a:sym typeface="Inter"/>
              </a:rPr>
              <a:t> les accents et les expressions du français </a:t>
            </a:r>
            <a:r>
              <a:rPr lang="en" sz="1200" dirty="0" err="1">
                <a:solidFill>
                  <a:schemeClr val="dk1"/>
                </a:solidFill>
                <a:latin typeface="Inter"/>
                <a:ea typeface="Inter"/>
                <a:cs typeface="Inter"/>
                <a:sym typeface="Inter"/>
              </a:rPr>
              <a:t>sénégalais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ivoirien</a:t>
            </a:r>
            <a:r>
              <a:rPr lang="en" sz="1200" dirty="0">
                <a:solidFill>
                  <a:schemeClr val="dk1"/>
                </a:solidFill>
                <a:latin typeface="Inter"/>
                <a:ea typeface="Inter"/>
                <a:cs typeface="Inter"/>
                <a:sym typeface="Inter"/>
              </a:rPr>
              <a:t> – </a:t>
            </a:r>
            <a:r>
              <a:rPr lang="en" sz="1200" dirty="0" err="1">
                <a:solidFill>
                  <a:schemeClr val="dk1"/>
                </a:solidFill>
                <a:latin typeface="Inter"/>
                <a:ea typeface="Inter"/>
                <a:cs typeface="Inter"/>
                <a:sym typeface="Inter"/>
              </a:rPr>
              <a:t>cette</a:t>
            </a:r>
            <a:r>
              <a:rPr lang="en" sz="1200" dirty="0">
                <a:solidFill>
                  <a:schemeClr val="dk1"/>
                </a:solidFill>
                <a:latin typeface="Inter"/>
                <a:ea typeface="Inter"/>
                <a:cs typeface="Inter"/>
                <a:sym typeface="Inter"/>
              </a:rPr>
              <a:t> IA a </a:t>
            </a:r>
            <a:r>
              <a:rPr lang="en" sz="1200" dirty="0" err="1">
                <a:solidFill>
                  <a:schemeClr val="dk1"/>
                </a:solidFill>
                <a:latin typeface="Inter"/>
                <a:ea typeface="Inter"/>
                <a:cs typeface="Inter"/>
                <a:sym typeface="Inter"/>
              </a:rPr>
              <a:t>dû</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apprendre</a:t>
            </a:r>
            <a:r>
              <a:rPr lang="en" sz="1200" dirty="0">
                <a:solidFill>
                  <a:schemeClr val="dk1"/>
                </a:solidFill>
                <a:latin typeface="Inter"/>
                <a:ea typeface="Inter"/>
                <a:cs typeface="Inter"/>
                <a:sym typeface="Inter"/>
              </a:rPr>
              <a:t> comment les gens à Dakar et à Abidjan </a:t>
            </a:r>
            <a:r>
              <a:rPr lang="en" sz="1200" dirty="0" err="1">
                <a:solidFill>
                  <a:schemeClr val="dk1"/>
                </a:solidFill>
                <a:latin typeface="Inter"/>
                <a:ea typeface="Inter"/>
                <a:cs typeface="Inter"/>
                <a:sym typeface="Inter"/>
              </a:rPr>
              <a:t>parlent</a:t>
            </a:r>
            <a:r>
              <a:rPr lang="en" sz="1200" dirty="0">
                <a:solidFill>
                  <a:schemeClr val="dk1"/>
                </a:solidFill>
                <a:latin typeface="Inter"/>
                <a:ea typeface="Inter"/>
                <a:cs typeface="Inter"/>
                <a:sym typeface="Inter"/>
              </a:rPr>
              <a:t> le français </a:t>
            </a:r>
            <a:r>
              <a:rPr lang="en" sz="1200" dirty="0" err="1">
                <a:solidFill>
                  <a:schemeClr val="dk1"/>
                </a:solidFill>
                <a:latin typeface="Inter"/>
                <a:ea typeface="Inter"/>
                <a:cs typeface="Inter"/>
                <a:sym typeface="Inter"/>
              </a:rPr>
              <a:t>différemment</a:t>
            </a:r>
            <a:r>
              <a:rPr lang="en" sz="1200" dirty="0">
                <a:solidFill>
                  <a:schemeClr val="dk1"/>
                </a:solidFill>
                <a:latin typeface="Inter"/>
                <a:ea typeface="Inter"/>
                <a:cs typeface="Inter"/>
                <a:sym typeface="Inter"/>
              </a:rPr>
              <a:t> des gens à Paris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Montréal. Elle </a:t>
            </a:r>
            <a:r>
              <a:rPr lang="en" sz="1200" dirty="0" err="1">
                <a:solidFill>
                  <a:schemeClr val="dk1"/>
                </a:solidFill>
                <a:latin typeface="Inter"/>
                <a:ea typeface="Inter"/>
                <a:cs typeface="Inter"/>
                <a:sym typeface="Inter"/>
              </a:rPr>
              <a:t>progresse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aussi</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quand</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mélangez</a:t>
            </a:r>
            <a:r>
              <a:rPr lang="en" sz="1200" dirty="0">
                <a:solidFill>
                  <a:schemeClr val="dk1"/>
                </a:solidFill>
                <a:latin typeface="Inter"/>
                <a:ea typeface="Inter"/>
                <a:cs typeface="Inter"/>
                <a:sym typeface="Inter"/>
              </a:rPr>
              <a:t> le français avec des phrases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wolof</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des expressions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nouchi</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b="1" dirty="0">
                <a:solidFill>
                  <a:schemeClr val="dk1"/>
                </a:solidFill>
                <a:latin typeface="Inter"/>
                <a:ea typeface="Inter"/>
                <a:cs typeface="Inter"/>
                <a:sym typeface="Inter"/>
              </a:rPr>
              <a:t>5. L’IA </a:t>
            </a:r>
            <a:r>
              <a:rPr lang="en" sz="1200" b="1" dirty="0" err="1">
                <a:solidFill>
                  <a:schemeClr val="dk1"/>
                </a:solidFill>
                <a:latin typeface="Inter"/>
                <a:ea typeface="Inter"/>
                <a:cs typeface="Inter"/>
                <a:sym typeface="Inter"/>
              </a:rPr>
              <a:t>Générative</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 Méta-IA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aidant à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des images, des </a:t>
            </a:r>
            <a:r>
              <a:rPr lang="en" sz="1200" dirty="0" err="1">
                <a:solidFill>
                  <a:schemeClr val="dk1"/>
                </a:solidFill>
                <a:latin typeface="Inter"/>
                <a:ea typeface="Inter"/>
                <a:cs typeface="Inter"/>
                <a:sym typeface="Inter"/>
              </a:rPr>
              <a:t>vidéos</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texte</a:t>
            </a:r>
            <a:r>
              <a:rPr lang="en" sz="1200" dirty="0">
                <a:solidFill>
                  <a:schemeClr val="dk1"/>
                </a:solidFill>
                <a:latin typeface="Inter"/>
                <a:ea typeface="Inter"/>
                <a:cs typeface="Inter"/>
                <a:sym typeface="Inter"/>
              </a:rPr>
              <a:t>, à </a:t>
            </a:r>
            <a:r>
              <a:rPr lang="en" sz="1200" dirty="0" err="1">
                <a:solidFill>
                  <a:schemeClr val="dk1"/>
                </a:solidFill>
                <a:latin typeface="Inter"/>
                <a:ea typeface="Inter"/>
                <a:cs typeface="Inter"/>
                <a:sym typeface="Inter"/>
              </a:rPr>
              <a:t>répondre</a:t>
            </a:r>
            <a:r>
              <a:rPr lang="en" sz="1200" dirty="0">
                <a:solidFill>
                  <a:schemeClr val="dk1"/>
                </a:solidFill>
                <a:latin typeface="Inter"/>
                <a:ea typeface="Inter"/>
                <a:cs typeface="Inter"/>
                <a:sym typeface="Inter"/>
              </a:rPr>
              <a:t> à des questions de recherche, etc. »</a:t>
            </a:r>
            <a:endParaRPr sz="1200" dirty="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Transition </a:t>
            </a:r>
            <a:r>
              <a:rPr lang="en" sz="1200" b="1" dirty="0" err="1">
                <a:solidFill>
                  <a:schemeClr val="dk1"/>
                </a:solidFill>
                <a:latin typeface="Inter"/>
                <a:ea typeface="Inter"/>
                <a:cs typeface="Inter"/>
                <a:sym typeface="Inter"/>
              </a:rPr>
              <a:t>vers</a:t>
            </a:r>
            <a:r>
              <a:rPr lang="en" sz="1200" b="1" dirty="0">
                <a:solidFill>
                  <a:schemeClr val="dk1"/>
                </a:solidFill>
                <a:latin typeface="Inter"/>
                <a:ea typeface="Inter"/>
                <a:cs typeface="Inter"/>
                <a:sym typeface="Inter"/>
              </a:rPr>
              <a:t> la pratique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comprenez</a:t>
            </a:r>
            <a:r>
              <a:rPr lang="en" sz="1200" dirty="0">
                <a:solidFill>
                  <a:schemeClr val="dk1"/>
                </a:solidFill>
                <a:latin typeface="Inter"/>
                <a:ea typeface="Inter"/>
                <a:cs typeface="Inter"/>
                <a:sym typeface="Inter"/>
              </a:rPr>
              <a:t> comment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fonctionne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créons</a:t>
            </a:r>
            <a:r>
              <a:rPr lang="en" sz="1200" dirty="0">
                <a:solidFill>
                  <a:schemeClr val="dk1"/>
                </a:solidFill>
                <a:latin typeface="Inter"/>
                <a:ea typeface="Inter"/>
                <a:cs typeface="Inter"/>
                <a:sym typeface="Inter"/>
              </a:rPr>
              <a:t> quelque chose avec!»</a:t>
            </a:r>
            <a:endParaRPr sz="1200" b="1" dirty="0">
              <a:solidFill>
                <a:schemeClr val="dk1"/>
              </a:solidFill>
              <a:latin typeface="Inter"/>
              <a:ea typeface="Inter"/>
              <a:cs typeface="Inter"/>
              <a:sym typeface="Inter"/>
            </a:endParaRPr>
          </a:p>
          <a:p>
            <a:pPr marL="0" lvl="0" indent="0" algn="l" rtl="0">
              <a:spcBef>
                <a:spcPts val="1200"/>
              </a:spcBef>
              <a:spcAft>
                <a:spcPts val="0"/>
              </a:spcAft>
              <a:buNone/>
            </a:pPr>
            <a:endParaRPr sz="1200"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5"/>
        <p:cNvGrpSpPr/>
        <p:nvPr/>
      </p:nvGrpSpPr>
      <p:grpSpPr>
        <a:xfrm>
          <a:off x="0" y="0"/>
          <a:ext cx="0" cy="0"/>
          <a:chOff x="0" y="0"/>
          <a:chExt cx="0" cy="0"/>
        </a:xfrm>
      </p:grpSpPr>
      <p:sp>
        <p:nvSpPr>
          <p:cNvPr id="876" name="Google Shape;876;g3d08ea5fbc3_1_2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7" name="Google Shape;877;g3d08ea5fbc3_1_2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b="1" dirty="0">
                <a:solidFill>
                  <a:schemeClr val="dk1"/>
                </a:solidFill>
                <a:latin typeface="Inter"/>
                <a:ea typeface="Inter"/>
                <a:cs typeface="Inter"/>
                <a:sym typeface="Inter"/>
              </a:rPr>
              <a:t>Objectif </a:t>
            </a:r>
            <a:r>
              <a:rPr lang="en" sz="1200" b="1" dirty="0" err="1">
                <a:solidFill>
                  <a:schemeClr val="dk1"/>
                </a:solidFill>
                <a:latin typeface="Inter"/>
                <a:ea typeface="Inter"/>
                <a:cs typeface="Inter"/>
                <a:sym typeface="Inter"/>
              </a:rPr>
              <a:t>d’apprentissage</a:t>
            </a:r>
            <a:r>
              <a:rPr lang="en" sz="1200" b="1" dirty="0">
                <a:solidFill>
                  <a:schemeClr val="dk1"/>
                </a:solidFill>
                <a:latin typeface="Inter"/>
                <a:ea typeface="Inter"/>
                <a:cs typeface="Inter"/>
                <a:sym typeface="Inter"/>
              </a:rPr>
              <a:t>: </a:t>
            </a:r>
            <a:r>
              <a:rPr lang="en" sz="1200" dirty="0">
                <a:solidFill>
                  <a:schemeClr val="dk1"/>
                </a:solidFill>
                <a:latin typeface="Inter"/>
                <a:ea typeface="Inter"/>
                <a:cs typeface="Inter"/>
                <a:sym typeface="Inter"/>
              </a:rPr>
              <a:t>Les </a:t>
            </a:r>
            <a:r>
              <a:rPr lang="en" sz="1200" dirty="0" err="1">
                <a:solidFill>
                  <a:schemeClr val="dk1"/>
                </a:solidFill>
                <a:latin typeface="Inter"/>
                <a:ea typeface="Inter"/>
                <a:cs typeface="Inter"/>
                <a:sym typeface="Inter"/>
              </a:rPr>
              <a:t>élèves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expérimentent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outil</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créatif</a:t>
            </a:r>
            <a:r>
              <a:rPr lang="en" sz="1200" dirty="0">
                <a:solidFill>
                  <a:schemeClr val="dk1"/>
                </a:solidFill>
                <a:latin typeface="Inter"/>
                <a:ea typeface="Inter"/>
                <a:cs typeface="Inter"/>
                <a:sym typeface="Inter"/>
              </a:rPr>
              <a:t> tout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comprenant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ses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limites</a:t>
            </a:r>
            <a:r>
              <a:rPr lang="en" sz="1200" dirty="0">
                <a:solidFill>
                  <a:schemeClr val="dk1"/>
                </a:solidFill>
                <a:latin typeface="Inter"/>
                <a:ea typeface="Inter"/>
                <a:cs typeface="Inter"/>
                <a:sym typeface="Inter"/>
              </a:rPr>
              <a:t> et la </a:t>
            </a:r>
            <a:r>
              <a:rPr lang="en" sz="1200" dirty="0" err="1">
                <a:solidFill>
                  <a:schemeClr val="dk1"/>
                </a:solidFill>
                <a:latin typeface="Inter"/>
                <a:ea typeface="Inter"/>
                <a:cs typeface="Inter"/>
                <a:sym typeface="Inter"/>
              </a:rPr>
              <a:t>nécessité</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l’accompagnement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humain</a:t>
            </a:r>
            <a:r>
              <a:rPr lang="en" sz="1200" dirty="0">
                <a:solidFill>
                  <a:schemeClr val="dk1"/>
                </a:solidFill>
                <a:latin typeface="Inter"/>
                <a:ea typeface="Inter"/>
                <a:cs typeface="Inter"/>
                <a:sym typeface="Inter"/>
              </a:rPr>
              <a:t>.</a:t>
            </a:r>
            <a:endParaRPr sz="1200" b="1" dirty="0">
              <a:solidFill>
                <a:schemeClr val="dk1"/>
              </a:solidFill>
              <a:latin typeface="Inter"/>
              <a:ea typeface="Inter"/>
              <a:cs typeface="Inter"/>
              <a:sym typeface="Inte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3d15734d4c7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3d15734d4c7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dirty="0">
                <a:solidFill>
                  <a:schemeClr val="dk1"/>
                </a:solidFill>
                <a:latin typeface="Inter"/>
                <a:ea typeface="Inter"/>
                <a:cs typeface="Inter"/>
                <a:sym typeface="Inter"/>
              </a:rPr>
              <a:t>NOTES DE L’INTERVENANT:</a:t>
            </a:r>
            <a:endParaRPr sz="1200" b="1"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Démonstration</a:t>
            </a:r>
            <a:r>
              <a:rPr lang="en" sz="1200" b="1" dirty="0">
                <a:solidFill>
                  <a:schemeClr val="dk1"/>
                </a:solidFill>
                <a:latin typeface="Inter"/>
                <a:ea typeface="Inter"/>
                <a:cs typeface="Inter"/>
                <a:sym typeface="Inter"/>
              </a:rPr>
              <a:t> de Haute </a:t>
            </a:r>
            <a:r>
              <a:rPr lang="en" sz="1200" b="1" dirty="0" err="1">
                <a:solidFill>
                  <a:schemeClr val="dk1"/>
                </a:solidFill>
                <a:latin typeface="Inter"/>
                <a:ea typeface="Inter"/>
                <a:cs typeface="Inter"/>
                <a:sym typeface="Inter"/>
              </a:rPr>
              <a:t>Connectivité</a:t>
            </a:r>
            <a:r>
              <a:rPr lang="en" sz="1200" b="1" dirty="0">
                <a:solidFill>
                  <a:schemeClr val="dk1"/>
                </a:solidFill>
                <a:latin typeface="Inter"/>
                <a:ea typeface="Inter"/>
                <a:cs typeface="Inter"/>
                <a:sym typeface="Inter"/>
              </a:rPr>
              <a:t> (3 minutes):</a:t>
            </a:r>
            <a:endParaRPr sz="1200" b="1"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Nous </a:t>
            </a:r>
            <a:r>
              <a:rPr lang="en" sz="1200" dirty="0" err="1">
                <a:solidFill>
                  <a:schemeClr val="dk1"/>
                </a:solidFill>
                <a:latin typeface="Inter"/>
                <a:ea typeface="Inter"/>
                <a:cs typeface="Inter"/>
                <a:sym typeface="Inter"/>
              </a:rPr>
              <a:t>allons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maintenant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voir</a:t>
            </a:r>
            <a:r>
              <a:rPr lang="en" sz="1200" dirty="0">
                <a:solidFill>
                  <a:schemeClr val="dk1"/>
                </a:solidFill>
                <a:latin typeface="Inter"/>
                <a:ea typeface="Inter"/>
                <a:cs typeface="Inter"/>
                <a:sym typeface="Inter"/>
              </a:rPr>
              <a:t> comment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de Meta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aider dans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rédaction</a:t>
            </a:r>
            <a:r>
              <a:rPr lang="en" sz="1200" dirty="0">
                <a:solidFill>
                  <a:schemeClr val="dk1"/>
                </a:solidFill>
                <a:latin typeface="Inter"/>
                <a:ea typeface="Inter"/>
                <a:cs typeface="Inter"/>
                <a:sym typeface="Inter"/>
              </a:rPr>
              <a:t>. Il </a:t>
            </a:r>
            <a:r>
              <a:rPr lang="en" sz="1200" dirty="0" err="1">
                <a:solidFill>
                  <a:schemeClr val="dk1"/>
                </a:solidFill>
                <a:latin typeface="Inter"/>
                <a:ea typeface="Inter"/>
                <a:cs typeface="Inter"/>
                <a:sym typeface="Inter"/>
              </a:rPr>
              <a:t>s’agit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d’utiliser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améliorer</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écriture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générer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nouvelles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idées</a:t>
            </a:r>
            <a:r>
              <a:rPr lang="en" sz="1200" dirty="0">
                <a:solidFill>
                  <a:schemeClr val="dk1"/>
                </a:solidFill>
                <a:latin typeface="Inter"/>
                <a:ea typeface="Inter"/>
                <a:cs typeface="Inter"/>
                <a:sym typeface="Inter"/>
              </a:rPr>
              <a:t> et explorer </a:t>
            </a:r>
            <a:r>
              <a:rPr lang="en" sz="1200" dirty="0" err="1">
                <a:solidFill>
                  <a:schemeClr val="dk1"/>
                </a:solidFill>
                <a:latin typeface="Inter"/>
                <a:ea typeface="Inter"/>
                <a:cs typeface="Inter"/>
                <a:sym typeface="Inter"/>
              </a:rPr>
              <a:t>différentes</a:t>
            </a:r>
            <a:r>
              <a:rPr lang="en" sz="1200" dirty="0">
                <a:solidFill>
                  <a:schemeClr val="dk1"/>
                </a:solidFill>
                <a:latin typeface="Inter"/>
                <a:ea typeface="Inter"/>
                <a:cs typeface="Inter"/>
                <a:sym typeface="Inter"/>
              </a:rPr>
              <a:t> manières </a:t>
            </a:r>
            <a:r>
              <a:rPr lang="en" sz="1200" dirty="0" err="1">
                <a:solidFill>
                  <a:schemeClr val="dk1"/>
                </a:solidFill>
                <a:latin typeface="Inter"/>
                <a:ea typeface="Inter"/>
                <a:cs typeface="Inter"/>
                <a:sym typeface="Inter"/>
              </a:rPr>
              <a:t>d’exprimer</a:t>
            </a:r>
            <a:r>
              <a:rPr lang="en" sz="1200" dirty="0">
                <a:solidFill>
                  <a:schemeClr val="dk1"/>
                </a:solidFill>
                <a:latin typeface="Inter"/>
                <a:ea typeface="Inter"/>
                <a:cs typeface="Inter"/>
                <a:sym typeface="Inter"/>
              </a:rPr>
              <a:t> la </a:t>
            </a:r>
            <a:r>
              <a:rPr lang="en" sz="1200" dirty="0" err="1">
                <a:solidFill>
                  <a:schemeClr val="dk1"/>
                </a:solidFill>
                <a:latin typeface="Inter"/>
                <a:ea typeface="Inter"/>
                <a:cs typeface="Inter"/>
                <a:sym typeface="Inter"/>
              </a:rPr>
              <a:t>même</a:t>
            </a:r>
            <a:r>
              <a:rPr lang="en" sz="1200" dirty="0">
                <a:solidFill>
                  <a:schemeClr val="dk1"/>
                </a:solidFill>
                <a:latin typeface="Inter"/>
                <a:ea typeface="Inter"/>
                <a:cs typeface="Inter"/>
                <a:sym typeface="Inter"/>
              </a:rPr>
              <a:t> chose.</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dirty="0" err="1">
                <a:solidFill>
                  <a:schemeClr val="dk1"/>
                </a:solidFill>
                <a:latin typeface="Inter"/>
                <a:ea typeface="Inter"/>
                <a:cs typeface="Inter"/>
                <a:sym typeface="Inter"/>
              </a:rPr>
              <a:t>Qu'est-ce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que</a:t>
            </a:r>
            <a:r>
              <a:rPr lang="en" sz="1200" b="1" dirty="0">
                <a:solidFill>
                  <a:schemeClr val="dk1"/>
                </a:solidFill>
                <a:latin typeface="Inter"/>
                <a:ea typeface="Inter"/>
                <a:cs typeface="Inter"/>
                <a:sym typeface="Inter"/>
              </a:rPr>
              <a:t> </a:t>
            </a:r>
            <a:r>
              <a:rPr lang="en" sz="1200" b="1" dirty="0" err="1">
                <a:solidFill>
                  <a:schemeClr val="dk1"/>
                </a:solidFill>
                <a:latin typeface="Inter"/>
                <a:ea typeface="Inter"/>
                <a:cs typeface="Inter"/>
                <a:sym typeface="Inter"/>
              </a:rPr>
              <a:t>l’IA</a:t>
            </a:r>
            <a:r>
              <a:rPr lang="en" sz="1200" b="1" dirty="0">
                <a:solidFill>
                  <a:schemeClr val="dk1"/>
                </a:solidFill>
                <a:latin typeface="Inter"/>
                <a:ea typeface="Inter"/>
                <a:cs typeface="Inter"/>
                <a:sym typeface="Inter"/>
              </a:rPr>
              <a:t> de Meta?</a:t>
            </a:r>
            <a:endParaRPr sz="1200" b="1" dirty="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dirty="0">
                <a:solidFill>
                  <a:schemeClr val="dk1"/>
                </a:solidFill>
                <a:latin typeface="Inter"/>
                <a:ea typeface="Inter"/>
                <a:cs typeface="Inter"/>
                <a:sym typeface="Inter"/>
              </a:rPr>
              <a:t>L’IA de Meta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un assistant numérique </a:t>
            </a:r>
            <a:r>
              <a:rPr lang="en" sz="1200" dirty="0" err="1">
                <a:solidFill>
                  <a:schemeClr val="dk1"/>
                </a:solidFill>
                <a:latin typeface="Inter"/>
                <a:ea typeface="Inter"/>
                <a:cs typeface="Inter"/>
                <a:sym typeface="Inter"/>
              </a:rPr>
              <a:t>alimenté</a:t>
            </a:r>
            <a:r>
              <a:rPr lang="en" sz="1200" dirty="0">
                <a:solidFill>
                  <a:schemeClr val="dk1"/>
                </a:solidFill>
                <a:latin typeface="Inter"/>
                <a:ea typeface="Inter"/>
                <a:cs typeface="Inter"/>
                <a:sym typeface="Inter"/>
              </a:rPr>
              <a:t> par </a:t>
            </a:r>
            <a:r>
              <a:rPr lang="en" sz="1200" dirty="0" err="1">
                <a:solidFill>
                  <a:schemeClr val="dk1"/>
                </a:solidFill>
                <a:latin typeface="Inter"/>
                <a:ea typeface="Inter"/>
                <a:cs typeface="Inter"/>
                <a:sym typeface="Inter"/>
              </a:rPr>
              <a:t>l’intelligence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artificielle</a:t>
            </a:r>
            <a:r>
              <a:rPr lang="en" sz="1200" dirty="0">
                <a:solidFill>
                  <a:schemeClr val="dk1"/>
                </a:solidFill>
                <a:latin typeface="Inter"/>
                <a:ea typeface="Inter"/>
                <a:cs typeface="Inter"/>
                <a:sym typeface="Inter"/>
              </a:rPr>
              <a:t> qui aide les </a:t>
            </a:r>
            <a:r>
              <a:rPr lang="en" sz="1200" dirty="0" err="1">
                <a:solidFill>
                  <a:schemeClr val="dk1"/>
                </a:solidFill>
                <a:latin typeface="Inter"/>
                <a:ea typeface="Inter"/>
                <a:cs typeface="Inter"/>
                <a:sym typeface="Inter"/>
              </a:rPr>
              <a:t>utilisateurs</a:t>
            </a:r>
            <a:r>
              <a:rPr lang="en" sz="1200" dirty="0">
                <a:solidFill>
                  <a:schemeClr val="dk1"/>
                </a:solidFill>
                <a:latin typeface="Inter"/>
                <a:ea typeface="Inter"/>
                <a:cs typeface="Inter"/>
                <a:sym typeface="Inter"/>
              </a:rPr>
              <a:t> dans </a:t>
            </a:r>
            <a:r>
              <a:rPr lang="en" sz="1200" dirty="0" err="1">
                <a:solidFill>
                  <a:schemeClr val="dk1"/>
                </a:solidFill>
                <a:latin typeface="Inter"/>
                <a:ea typeface="Inter"/>
                <a:cs typeface="Inter"/>
                <a:sym typeface="Inter"/>
              </a:rPr>
              <a:t>leurs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tâches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quotidiennes</a:t>
            </a:r>
            <a:r>
              <a:rPr lang="en" sz="1200" dirty="0">
                <a:solidFill>
                  <a:schemeClr val="dk1"/>
                </a:solidFill>
                <a:latin typeface="Inter"/>
                <a:ea typeface="Inter"/>
                <a:cs typeface="Inter"/>
                <a:sym typeface="Inter"/>
              </a:rPr>
              <a:t>. Il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disponible au sein </a:t>
            </a:r>
            <a:r>
              <a:rPr lang="en" sz="1200" dirty="0" err="1">
                <a:solidFill>
                  <a:schemeClr val="dk1"/>
                </a:solidFill>
                <a:latin typeface="Inter"/>
                <a:ea typeface="Inter"/>
                <a:cs typeface="Inter"/>
                <a:sym typeface="Inter"/>
              </a:rPr>
              <a:t>d'applications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Facebook, WhatsApp, Messenger et Instagram, et </a:t>
            </a:r>
            <a:r>
              <a:rPr lang="en" sz="1200" dirty="0" err="1">
                <a:solidFill>
                  <a:schemeClr val="dk1"/>
                </a:solidFill>
                <a:latin typeface="Inter"/>
                <a:ea typeface="Inter"/>
                <a:cs typeface="Inter"/>
                <a:sym typeface="Inter"/>
              </a:rPr>
              <a:t>peut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également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être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utilisé</a:t>
            </a:r>
            <a:r>
              <a:rPr lang="en" sz="1200" dirty="0">
                <a:solidFill>
                  <a:schemeClr val="dk1"/>
                </a:solidFill>
                <a:latin typeface="Inter"/>
                <a:ea typeface="Inter"/>
                <a:cs typeface="Inter"/>
                <a:sym typeface="Inter"/>
              </a:rPr>
              <a:t> de manière </a:t>
            </a:r>
            <a:r>
              <a:rPr lang="en" sz="1200" dirty="0" err="1">
                <a:solidFill>
                  <a:schemeClr val="dk1"/>
                </a:solidFill>
                <a:latin typeface="Inter"/>
                <a:ea typeface="Inter"/>
                <a:cs typeface="Inter"/>
                <a:sym typeface="Inter"/>
              </a:rPr>
              <a:t>indépendante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Alimenté</a:t>
            </a:r>
            <a:r>
              <a:rPr lang="en" sz="1200" dirty="0">
                <a:solidFill>
                  <a:schemeClr val="dk1"/>
                </a:solidFill>
                <a:latin typeface="Inter"/>
                <a:ea typeface="Inter"/>
                <a:cs typeface="Inter"/>
                <a:sym typeface="Inter"/>
              </a:rPr>
              <a:t> par </a:t>
            </a:r>
            <a:r>
              <a:rPr lang="en" sz="1200" u="sng" dirty="0">
                <a:solidFill>
                  <a:schemeClr val="hlink"/>
                </a:solidFill>
                <a:latin typeface="Inter"/>
                <a:ea typeface="Inter"/>
                <a:cs typeface="Inter"/>
                <a:sym typeface="Inter"/>
                <a:hlinkClick r:id="rId3"/>
              </a:rPr>
              <a:t>Llama</a:t>
            </a:r>
            <a:r>
              <a:rPr lang="en" sz="1200" dirty="0">
                <a:solidFill>
                  <a:schemeClr val="dk1"/>
                </a:solidFill>
                <a:latin typeface="Inter"/>
                <a:ea typeface="Inter"/>
                <a:cs typeface="Inter"/>
                <a:sym typeface="Inter"/>
              </a:rPr>
              <a:t>, le </a:t>
            </a:r>
            <a:r>
              <a:rPr lang="en" sz="1200" dirty="0" err="1">
                <a:solidFill>
                  <a:schemeClr val="dk1"/>
                </a:solidFill>
                <a:latin typeface="Inter"/>
                <a:ea typeface="Inter"/>
                <a:cs typeface="Inter"/>
                <a:sym typeface="Inter"/>
              </a:rPr>
              <a:t>modèle</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langage</a:t>
            </a:r>
            <a:r>
              <a:rPr lang="en" sz="1200" dirty="0">
                <a:solidFill>
                  <a:schemeClr val="dk1"/>
                </a:solidFill>
                <a:latin typeface="Inter"/>
                <a:ea typeface="Inter"/>
                <a:cs typeface="Inter"/>
                <a:sym typeface="Inter"/>
              </a:rPr>
              <a:t> de Meta, il </a:t>
            </a:r>
            <a:r>
              <a:rPr lang="en" sz="1200" dirty="0" err="1">
                <a:solidFill>
                  <a:schemeClr val="dk1"/>
                </a:solidFill>
                <a:latin typeface="Inter"/>
                <a:ea typeface="Inter"/>
                <a:cs typeface="Inter"/>
                <a:sym typeface="Inter"/>
              </a:rPr>
              <a:t>est</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conçu</a:t>
            </a:r>
            <a:r>
              <a:rPr lang="en" sz="1200" dirty="0">
                <a:solidFill>
                  <a:schemeClr val="dk1"/>
                </a:solidFill>
                <a:latin typeface="Inter"/>
                <a:ea typeface="Inter"/>
                <a:cs typeface="Inter"/>
                <a:sym typeface="Inter"/>
              </a:rPr>
              <a:t> pour </a:t>
            </a:r>
            <a:r>
              <a:rPr lang="en" sz="1200" dirty="0" err="1">
                <a:solidFill>
                  <a:schemeClr val="dk1"/>
                </a:solidFill>
                <a:latin typeface="Inter"/>
                <a:ea typeface="Inter"/>
                <a:cs typeface="Inter"/>
                <a:sym typeface="Inter"/>
              </a:rPr>
              <a:t>comprendre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que</a:t>
            </a:r>
            <a:r>
              <a:rPr lang="en" sz="1200" dirty="0">
                <a:solidFill>
                  <a:schemeClr val="dk1"/>
                </a:solidFill>
                <a:latin typeface="Inter"/>
                <a:ea typeface="Inter"/>
                <a:cs typeface="Inter"/>
                <a:sym typeface="Inter"/>
              </a:rPr>
              <a:t> les gens </a:t>
            </a:r>
            <a:r>
              <a:rPr lang="en" sz="1200" dirty="0" err="1">
                <a:solidFill>
                  <a:schemeClr val="dk1"/>
                </a:solidFill>
                <a:latin typeface="Inter"/>
                <a:ea typeface="Inter"/>
                <a:cs typeface="Inter"/>
                <a:sym typeface="Inter"/>
              </a:rPr>
              <a:t>disent</a:t>
            </a:r>
            <a:r>
              <a:rPr lang="en" sz="1200" dirty="0">
                <a:solidFill>
                  <a:schemeClr val="dk1"/>
                </a:solidFill>
                <a:latin typeface="Inter"/>
                <a:ea typeface="Inter"/>
                <a:cs typeface="Inter"/>
                <a:sym typeface="Inter"/>
              </a:rPr>
              <a:t> et </a:t>
            </a:r>
            <a:r>
              <a:rPr lang="en" sz="1200" dirty="0" err="1">
                <a:solidFill>
                  <a:schemeClr val="dk1"/>
                </a:solidFill>
                <a:latin typeface="Inter"/>
                <a:ea typeface="Inter"/>
                <a:cs typeface="Inter"/>
                <a:sym typeface="Inter"/>
              </a:rPr>
              <a:t>répondre</a:t>
            </a:r>
            <a:r>
              <a:rPr lang="en" sz="1200" dirty="0">
                <a:solidFill>
                  <a:schemeClr val="dk1"/>
                </a:solidFill>
                <a:latin typeface="Inter"/>
                <a:ea typeface="Inter"/>
                <a:cs typeface="Inter"/>
                <a:sym typeface="Inter"/>
              </a:rPr>
              <a:t> de manière utile. Les </a:t>
            </a:r>
            <a:r>
              <a:rPr lang="en" sz="1200" dirty="0" err="1">
                <a:solidFill>
                  <a:schemeClr val="dk1"/>
                </a:solidFill>
                <a:latin typeface="Inter"/>
                <a:ea typeface="Inter"/>
                <a:cs typeface="Inter"/>
                <a:sym typeface="Inter"/>
              </a:rPr>
              <a:t>utilisateurs</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peuvent</a:t>
            </a:r>
            <a:r>
              <a:rPr lang="en" sz="1200" dirty="0">
                <a:solidFill>
                  <a:schemeClr val="dk1"/>
                </a:solidFill>
                <a:latin typeface="Inter"/>
                <a:ea typeface="Inter"/>
                <a:cs typeface="Inter"/>
                <a:sym typeface="Inter"/>
              </a:rPr>
              <a:t> poser des questions, </a:t>
            </a:r>
            <a:r>
              <a:rPr lang="en" sz="1200" dirty="0" err="1">
                <a:solidFill>
                  <a:schemeClr val="dk1"/>
                </a:solidFill>
                <a:latin typeface="Inter"/>
                <a:ea typeface="Inter"/>
                <a:cs typeface="Inter"/>
                <a:sym typeface="Inter"/>
              </a:rPr>
              <a:t>rédiger</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contenu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créer</a:t>
            </a:r>
            <a:r>
              <a:rPr lang="en" sz="1200" dirty="0">
                <a:solidFill>
                  <a:schemeClr val="dk1"/>
                </a:solidFill>
                <a:latin typeface="Inter"/>
                <a:ea typeface="Inter"/>
                <a:cs typeface="Inter"/>
                <a:sym typeface="Inter"/>
              </a:rPr>
              <a:t> des images </a:t>
            </a:r>
            <a:r>
              <a:rPr lang="en" sz="1200" dirty="0" err="1">
                <a:solidFill>
                  <a:schemeClr val="dk1"/>
                </a:solidFill>
                <a:latin typeface="Inter"/>
                <a:ea typeface="Inter"/>
                <a:cs typeface="Inter"/>
                <a:sym typeface="Inter"/>
              </a:rPr>
              <a:t>ou</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obtenir</a:t>
            </a:r>
            <a:r>
              <a:rPr lang="en" sz="1200" dirty="0">
                <a:solidFill>
                  <a:schemeClr val="dk1"/>
                </a:solidFill>
                <a:latin typeface="Inter"/>
                <a:ea typeface="Inter"/>
                <a:cs typeface="Inter"/>
                <a:sym typeface="Inter"/>
              </a:rPr>
              <a:t> de </a:t>
            </a:r>
            <a:r>
              <a:rPr lang="en" sz="1200" dirty="0" err="1">
                <a:solidFill>
                  <a:schemeClr val="dk1"/>
                </a:solidFill>
                <a:latin typeface="Inter"/>
                <a:ea typeface="Inter"/>
                <a:cs typeface="Inter"/>
                <a:sym typeface="Inter"/>
              </a:rPr>
              <a:t>l'aide</a:t>
            </a:r>
            <a:r>
              <a:rPr lang="en" sz="1200" dirty="0">
                <a:solidFill>
                  <a:schemeClr val="dk1"/>
                </a:solidFill>
                <a:latin typeface="Inter"/>
                <a:ea typeface="Inter"/>
                <a:cs typeface="Inter"/>
                <a:sym typeface="Inter"/>
              </a:rPr>
              <a:t> pour des </a:t>
            </a:r>
            <a:r>
              <a:rPr lang="en" sz="1200" dirty="0" err="1">
                <a:solidFill>
                  <a:schemeClr val="dk1"/>
                </a:solidFill>
                <a:latin typeface="Inter"/>
                <a:ea typeface="Inter"/>
                <a:cs typeface="Inter"/>
                <a:sym typeface="Inter"/>
              </a:rPr>
              <a:t>tâches</a:t>
            </a:r>
            <a:r>
              <a:rPr lang="en" sz="1200" dirty="0">
                <a:solidFill>
                  <a:schemeClr val="dk1"/>
                </a:solidFill>
                <a:latin typeface="Inter"/>
                <a:ea typeface="Inter"/>
                <a:cs typeface="Inter"/>
                <a:sym typeface="Inter"/>
              </a:rPr>
              <a:t> du </a:t>
            </a:r>
            <a:r>
              <a:rPr lang="en" sz="1200" dirty="0" err="1">
                <a:solidFill>
                  <a:schemeClr val="dk1"/>
                </a:solidFill>
                <a:latin typeface="Inter"/>
                <a:ea typeface="Inter"/>
                <a:cs typeface="Inter"/>
                <a:sym typeface="Inter"/>
              </a:rPr>
              <a:t>quotidien</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a:p>
            <a:pPr marL="0" lvl="0" indent="0" algn="l" rtl="0">
              <a:lnSpc>
                <a:spcPct val="120000"/>
              </a:lnSpc>
              <a:spcBef>
                <a:spcPts val="1200"/>
              </a:spcBef>
              <a:spcAft>
                <a:spcPts val="1200"/>
              </a:spcAft>
              <a:buClr>
                <a:schemeClr val="dk1"/>
              </a:buClr>
              <a:buSzPts val="1100"/>
              <a:buFont typeface="Arial"/>
              <a:buNone/>
            </a:pPr>
            <a:r>
              <a:rPr lang="en" sz="1200" dirty="0" err="1">
                <a:solidFill>
                  <a:schemeClr val="dk1"/>
                </a:solidFill>
                <a:latin typeface="Inter"/>
                <a:ea typeface="Inter"/>
                <a:cs typeface="Inter"/>
                <a:sym typeface="Inter"/>
              </a:rPr>
              <a:t>Considérez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de Meta </a:t>
            </a:r>
            <a:r>
              <a:rPr lang="en" sz="1200" dirty="0" err="1">
                <a:solidFill>
                  <a:schemeClr val="dk1"/>
                </a:solidFill>
                <a:latin typeface="Inter"/>
                <a:ea typeface="Inter"/>
                <a:cs typeface="Inter"/>
                <a:sym typeface="Inter"/>
              </a:rPr>
              <a:t>comme</a:t>
            </a:r>
            <a:r>
              <a:rPr lang="en" sz="1200" dirty="0">
                <a:solidFill>
                  <a:schemeClr val="dk1"/>
                </a:solidFill>
                <a:latin typeface="Inter"/>
                <a:ea typeface="Inter"/>
                <a:cs typeface="Inter"/>
                <a:sym typeface="Inter"/>
              </a:rPr>
              <a:t> un assistant </a:t>
            </a:r>
            <a:r>
              <a:rPr lang="en" sz="1200" dirty="0" err="1">
                <a:solidFill>
                  <a:schemeClr val="dk1"/>
                </a:solidFill>
                <a:latin typeface="Inter"/>
                <a:ea typeface="Inter"/>
                <a:cs typeface="Inter"/>
                <a:sym typeface="Inter"/>
              </a:rPr>
              <a:t>créatif</a:t>
            </a:r>
            <a:r>
              <a:rPr lang="en" sz="1200" dirty="0">
                <a:solidFill>
                  <a:schemeClr val="dk1"/>
                </a:solidFill>
                <a:latin typeface="Inter"/>
                <a:ea typeface="Inter"/>
                <a:cs typeface="Inter"/>
                <a:sym typeface="Inter"/>
              </a:rPr>
              <a:t>. Vous </a:t>
            </a:r>
            <a:r>
              <a:rPr lang="en" sz="1200" dirty="0" err="1">
                <a:solidFill>
                  <a:schemeClr val="dk1"/>
                </a:solidFill>
                <a:latin typeface="Inter"/>
                <a:ea typeface="Inter"/>
                <a:cs typeface="Inter"/>
                <a:sym typeface="Inter"/>
              </a:rPr>
              <a:t>apportez</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l'idée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l'audience</a:t>
            </a:r>
            <a:r>
              <a:rPr lang="en" sz="1200" dirty="0">
                <a:solidFill>
                  <a:schemeClr val="dk1"/>
                </a:solidFill>
                <a:latin typeface="Inter"/>
                <a:ea typeface="Inter"/>
                <a:cs typeface="Inter"/>
                <a:sym typeface="Inter"/>
              </a:rPr>
              <a:t> et le ton, et </a:t>
            </a:r>
            <a:r>
              <a:rPr lang="en" sz="1200" dirty="0" err="1">
                <a:solidFill>
                  <a:schemeClr val="dk1"/>
                </a:solidFill>
                <a:latin typeface="Inter"/>
                <a:ea typeface="Inter"/>
                <a:cs typeface="Inter"/>
                <a:sym typeface="Inter"/>
              </a:rPr>
              <a:t>l'IA</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vous</a:t>
            </a:r>
            <a:r>
              <a:rPr lang="en" sz="1200" dirty="0">
                <a:solidFill>
                  <a:schemeClr val="dk1"/>
                </a:solidFill>
                <a:latin typeface="Inter"/>
                <a:ea typeface="Inter"/>
                <a:cs typeface="Inter"/>
                <a:sym typeface="Inter"/>
              </a:rPr>
              <a:t> aide à les </a:t>
            </a:r>
            <a:r>
              <a:rPr lang="en" sz="1200" dirty="0" err="1">
                <a:solidFill>
                  <a:schemeClr val="dk1"/>
                </a:solidFill>
                <a:latin typeface="Inter"/>
                <a:ea typeface="Inter"/>
                <a:cs typeface="Inter"/>
                <a:sym typeface="Inter"/>
              </a:rPr>
              <a:t>mettre</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en</a:t>
            </a:r>
            <a:r>
              <a:rPr lang="en" sz="1200" dirty="0">
                <a:solidFill>
                  <a:schemeClr val="dk1"/>
                </a:solidFill>
                <a:latin typeface="Inter"/>
                <a:ea typeface="Inter"/>
                <a:cs typeface="Inter"/>
                <a:sym typeface="Inter"/>
              </a:rPr>
              <a:t> </a:t>
            </a:r>
            <a:r>
              <a:rPr lang="en" sz="1200" dirty="0" err="1">
                <a:solidFill>
                  <a:schemeClr val="dk1"/>
                </a:solidFill>
                <a:latin typeface="Inter"/>
                <a:ea typeface="Inter"/>
                <a:cs typeface="Inter"/>
                <a:sym typeface="Inter"/>
              </a:rPr>
              <a:t>forme</a:t>
            </a:r>
            <a:r>
              <a:rPr lang="en" sz="1200" dirty="0">
                <a:solidFill>
                  <a:schemeClr val="dk1"/>
                </a:solidFill>
                <a:latin typeface="Inter"/>
                <a:ea typeface="Inter"/>
                <a:cs typeface="Inter"/>
                <a:sym typeface="Inter"/>
              </a:rPr>
              <a:t>.</a:t>
            </a:r>
            <a:endParaRPr sz="1200" dirty="0">
              <a:solidFill>
                <a:schemeClr val="dk1"/>
              </a:solidFill>
              <a:latin typeface="Inter"/>
              <a:ea typeface="Inter"/>
              <a:cs typeface="Inter"/>
              <a:sym typeface="Inte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4"/>
        <p:cNvGrpSpPr/>
        <p:nvPr/>
      </p:nvGrpSpPr>
      <p:grpSpPr>
        <a:xfrm>
          <a:off x="0" y="0"/>
          <a:ext cx="0" cy="0"/>
          <a:chOff x="0" y="0"/>
          <a:chExt cx="0" cy="0"/>
        </a:xfrm>
      </p:grpSpPr>
      <p:sp>
        <p:nvSpPr>
          <p:cNvPr id="895" name="Google Shape;895;g3d08ea5fbc3_1_1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6" name="Google Shape;896;g3d08ea5fbc3_1_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 de Haute Connectivité (3 minutes):</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Brainstorming d'idées en direct (Collaboratif):</a:t>
            </a:r>
            <a:endParaRPr sz="1200" b="1">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Avant d’écrire quoi que ce soit, mettons-nous d’accord sur une tâche de rédaction ensemble. Par exemple, nous pourrions créer des titres pour un article de blog sur l'apprentissage numérique.</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Guidez les participants à proposer:</a:t>
            </a:r>
            <a:endParaRPr sz="1200">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À qui s’adresse ce texte ? (étudiants, enseignants, parents, grand public)</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Quel est le message principal?</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Quel ton devrait-il avoir? (amusant, informatif, inspirant)</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Remarquez comment le fait de répondre à ces questions nous aide à rédiger un meilleur prompt.</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a:t>
            </a:r>
            <a:endParaRPr sz="1200" b="1">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Saisissez le prompt convenu dans l’IA de Meta</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Générez le texte en direct</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Lisez quelques résultats à voix haute</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Demandez aux participants lesquels ils préfèrent et pourquoi</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Affinement:</a:t>
            </a:r>
            <a:br>
              <a:rPr lang="en" sz="1200" b="1">
                <a:solidFill>
                  <a:schemeClr val="dk1"/>
                </a:solidFill>
                <a:latin typeface="Inter"/>
                <a:ea typeface="Inter"/>
                <a:cs typeface="Inter"/>
                <a:sym typeface="Inter"/>
              </a:rPr>
            </a:br>
            <a:r>
              <a:rPr lang="en" sz="1200">
                <a:solidFill>
                  <a:schemeClr val="dk1"/>
                </a:solidFill>
                <a:latin typeface="Inter"/>
                <a:ea typeface="Inter"/>
                <a:cs typeface="Inter"/>
                <a:sym typeface="Inter"/>
              </a:rPr>
              <a:t>“Améliorons le résultat en affinant le prompt — peut-être en changeant le ton, l’audience ou le format.”</a:t>
            </a:r>
            <a:endParaRPr sz="1200">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Modifiez légèrement le prompt</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Générez à nouveau le texte</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Comparez le nouveau résultat avec la première version</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Message de Clôture:</a:t>
            </a:r>
            <a:endParaRPr sz="1200" b="1">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“Une bonne rédaction avec l'IA commence par une réflexion claire. Plus vous êtes précis sur l'audience, le ton et l'objectif, plus le résultat sera utile — et vous pouvez toujours modifier, remixer ou essayer à nouveau.”</a:t>
            </a:r>
            <a:endParaRPr sz="1200">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7"/>
        <p:cNvGrpSpPr/>
        <p:nvPr/>
      </p:nvGrpSpPr>
      <p:grpSpPr>
        <a:xfrm>
          <a:off x="0" y="0"/>
          <a:ext cx="0" cy="0"/>
          <a:chOff x="0" y="0"/>
          <a:chExt cx="0" cy="0"/>
        </a:xfrm>
      </p:grpSpPr>
      <p:sp>
        <p:nvSpPr>
          <p:cNvPr id="928" name="Google Shape;928;g3d15734d4c7_1_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9" name="Google Shape;929;g3d15734d4c7_1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Version basse connectivité </a:t>
            </a:r>
            <a:r>
              <a:rPr lang="en" sz="1200">
                <a:solidFill>
                  <a:schemeClr val="dk1"/>
                </a:solidFill>
                <a:latin typeface="Inter"/>
                <a:ea typeface="Inter"/>
                <a:cs typeface="Inter"/>
                <a:sym typeface="Inter"/>
              </a:rPr>
              <a:t>(4 minutes)</a:t>
            </a:r>
            <a:r>
              <a:rPr lang="en" sz="1200" b="1">
                <a:solidFill>
                  <a:schemeClr val="dk1"/>
                </a:solidFill>
                <a:latin typeface="Inter"/>
                <a:ea typeface="Inter"/>
                <a:cs typeface="Inter"/>
                <a:sym typeface="Inter"/>
              </a:rPr>
              <a:t>: Activité avec des poèmes d’IA préparés à l’avance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«J’ai trois poèmes que l’IA a écrits sur les écoles. Votre mission est de les améliorer en ajoutant de vraies voix d’élèves et des expressions locales.»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Exemple de Poème Pré-Généré</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Les élèves se rassemblent dans les couloirs de l’apprentissage</a:t>
            </a: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Livres et savoir, ils en retirent plein d’avantages</a:t>
            </a: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Dans notre ville Ouest-Africaine, les esprits s’éclairent</a:t>
            </a: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L’éducation les remplit de joie et de lumière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Exemple de Poème Pré-Généré 2:</a:t>
            </a:r>
            <a:endParaRPr sz="1200" b="1">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Les écoles sont lumineuses et amusantes,</a:t>
            </a:r>
            <a:endParaRPr sz="120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Un endroit pour apprendre pour tout le monde.</a:t>
            </a:r>
            <a:endParaRPr sz="120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Des grandes villes aux petits villages,</a:t>
            </a:r>
            <a:endParaRPr sz="1200">
              <a:solidFill>
                <a:schemeClr val="dk1"/>
              </a:solidFill>
              <a:latin typeface="Inter"/>
              <a:ea typeface="Inter"/>
              <a:cs typeface="Inter"/>
              <a:sym typeface="Inter"/>
            </a:endParaRPr>
          </a:p>
          <a:p>
            <a:pPr marL="0" marR="38100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L’éducation est là pour toutes et tous.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Tâche pour les élèves:</a:t>
            </a:r>
            <a:r>
              <a:rPr lang="en" sz="1200">
                <a:solidFill>
                  <a:schemeClr val="dk1"/>
                </a:solidFill>
                <a:latin typeface="Inter"/>
                <a:ea typeface="Inter"/>
                <a:cs typeface="Inter"/>
                <a:sym typeface="Inter"/>
              </a:rPr>
              <a:t> «Rendez ce poème plus authentique, comme si c'était vous et vos amis qui parliez vraiment. Ajoutez des expressions locales du Sénégal ou de la Côte d’Ivoire – peut-être quelques phrases en wolof, de l'argot nouchi, ou la façon naturelle dont vous mélangez le français avec votre langue locale. Corrigez tout ce qui semble trop formel ou qui ne correspond pas à votre expérience authentique.»</a:t>
            </a:r>
            <a:endParaRPr sz="1200">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endParaRPr sz="1200" b="1">
              <a:solidFill>
                <a:schemeClr val="dk1"/>
              </a:solidFill>
              <a:latin typeface="Inter"/>
              <a:ea typeface="Inter"/>
              <a:cs typeface="Inter"/>
              <a:sym typeface="Inte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0"/>
        <p:cNvGrpSpPr/>
        <p:nvPr/>
      </p:nvGrpSpPr>
      <p:grpSpPr>
        <a:xfrm>
          <a:off x="0" y="0"/>
          <a:ext cx="0" cy="0"/>
          <a:chOff x="0" y="0"/>
          <a:chExt cx="0" cy="0"/>
        </a:xfrm>
      </p:grpSpPr>
      <p:sp>
        <p:nvSpPr>
          <p:cNvPr id="951" name="Google Shape;951;g3d15734d4c7_1_7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2" name="Google Shape;952;g3d15734d4c7_1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Maintenant, nous allons utiliser l’IA de Meta pour créer une image à partir de nos idées. Considérez-vous comme des réalisateurs : c'est vous qui dites à l'IA ce qu'elle doit créer.</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2"/>
        <p:cNvGrpSpPr/>
        <p:nvPr/>
      </p:nvGrpSpPr>
      <p:grpSpPr>
        <a:xfrm>
          <a:off x="0" y="0"/>
          <a:ext cx="0" cy="0"/>
          <a:chOff x="0" y="0"/>
          <a:chExt cx="0" cy="0"/>
        </a:xfrm>
      </p:grpSpPr>
      <p:sp>
        <p:nvSpPr>
          <p:cNvPr id="963" name="Google Shape;963;g3d15734d4c7_1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4" name="Google Shape;964;g3d15734d4c7_1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 de Haute Connectivité (3 minutes):</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Création de prompt en direct (Collaborative):</a:t>
            </a:r>
            <a:endParaRPr sz="1200" b="1">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“Imaginons cela ensemble: </a:t>
            </a:r>
            <a:r>
              <a:rPr lang="en" sz="1200" i="1">
                <a:solidFill>
                  <a:schemeClr val="dk1"/>
                </a:solidFill>
                <a:latin typeface="Inter"/>
                <a:ea typeface="Inter"/>
                <a:cs typeface="Inter"/>
                <a:sym typeface="Inter"/>
              </a:rPr>
              <a:t>Générez une image d’étudiants en sortie scolaire explorant un musée des sciences</a:t>
            </a:r>
            <a:br>
              <a:rPr lang="en" sz="1200" i="1">
                <a:solidFill>
                  <a:schemeClr val="dk1"/>
                </a:solidFill>
                <a:latin typeface="Inter"/>
                <a:ea typeface="Inter"/>
                <a:cs typeface="Inter"/>
                <a:sym typeface="Inter"/>
              </a:rPr>
            </a:br>
            <a:r>
              <a:rPr lang="en" sz="1200">
                <a:solidFill>
                  <a:schemeClr val="dk1"/>
                </a:solidFill>
                <a:latin typeface="Inter"/>
                <a:ea typeface="Inter"/>
                <a:cs typeface="Inter"/>
                <a:sym typeface="Inter"/>
              </a:rPr>
              <a:t>Avant que je ne valide le prompt, quels détails devrions-nous ajouter pour rendre cette image plus personnelle et intéressante?”</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Orientez les suggestions des participants vers:</a:t>
            </a:r>
            <a:endParaRPr sz="1200" b="1">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Que portent les étudiants?</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Y a-t-il un enseignant avec les étudiants?</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Y a-t-il un guide du musée qui accompagne les étudiants dans leur visite?</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Quels outils, machines ou inventions se trouvent dans le musée?</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Quelle est l’ambiance générale ou le style de l’image?</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“À mesure que nous ajoutons des détails, remarquez comment le prompt devient plus clair et plus percutant.”</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a:t>
            </a:r>
            <a:endParaRPr sz="1200" b="1">
              <a:solidFill>
                <a:schemeClr val="dk1"/>
              </a:solidFill>
              <a:latin typeface="Inter"/>
              <a:ea typeface="Inter"/>
              <a:cs typeface="Inter"/>
              <a:sym typeface="Inter"/>
            </a:endParaRPr>
          </a:p>
          <a:p>
            <a:pPr marL="457200" lvl="0" indent="-304800" algn="l" rtl="0">
              <a:lnSpc>
                <a:spcPct val="120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Ouvrez l’IA de Meta sur un téléphone ou un ordinateur </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Saisissez le prompt en direct dans l’IA de Meta</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Générez l’image</a:t>
            </a:r>
            <a:endParaRPr sz="1200">
              <a:solidFill>
                <a:schemeClr val="dk1"/>
              </a:solidFill>
              <a:latin typeface="Inter"/>
              <a:ea typeface="Inter"/>
              <a:cs typeface="Inter"/>
              <a:sym typeface="Inter"/>
            </a:endParaRPr>
          </a:p>
          <a:p>
            <a:pPr marL="457200" lvl="0" indent="-304800" algn="l" rtl="0">
              <a:lnSpc>
                <a:spcPct val="120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Montrez le résultat et analysez brièvement comment les détails ont influencé le résultat</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“L'IA fonctionne mieux quand vous êtes précis. Plus votre vision est claire, meilleur sera le résultat, et vous pouvez toujours affiner et essayer à nouveau.”</a:t>
            </a:r>
            <a:endParaRPr sz="1200">
              <a:solidFill>
                <a:schemeClr val="dk1"/>
              </a:solidFill>
              <a:latin typeface="Inter"/>
              <a:ea typeface="Inter"/>
              <a:cs typeface="Inter"/>
              <a:sym typeface="Inter"/>
            </a:endParaRPr>
          </a:p>
          <a:p>
            <a:pPr marL="0" lvl="0" indent="0" algn="l" rtl="0">
              <a:lnSpc>
                <a:spcPct val="120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 supplémentaire aux participants: </a:t>
            </a:r>
            <a:r>
              <a:rPr lang="en" sz="1200">
                <a:solidFill>
                  <a:schemeClr val="dk1"/>
                </a:solidFill>
                <a:latin typeface="Inter"/>
                <a:ea typeface="Inter"/>
                <a:cs typeface="Inter"/>
                <a:sym typeface="Inter"/>
              </a:rPr>
              <a:t>N’oubliez pas d’indiquer que tout contenu généré par l’IA, en particulier celui qui ressemble à des personnes réelles ou les représente, est généré par l’intelligence artificielle lorsqu’il est partagé publiquement.</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9"/>
        <p:cNvGrpSpPr/>
        <p:nvPr/>
      </p:nvGrpSpPr>
      <p:grpSpPr>
        <a:xfrm>
          <a:off x="0" y="0"/>
          <a:ext cx="0" cy="0"/>
          <a:chOff x="0" y="0"/>
          <a:chExt cx="0" cy="0"/>
        </a:xfrm>
      </p:grpSpPr>
      <p:sp>
        <p:nvSpPr>
          <p:cNvPr id="1000" name="Google Shape;1000;g3d15734d4c7_1_1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1" name="Google Shape;1001;g3d15734d4c7_1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Alternative faible connectivité </a:t>
            </a:r>
            <a:r>
              <a:rPr lang="en" sz="1200">
                <a:solidFill>
                  <a:schemeClr val="dk1"/>
                </a:solidFill>
                <a:latin typeface="Inter"/>
                <a:ea typeface="Inter"/>
                <a:cs typeface="Inter"/>
                <a:sym typeface="Inter"/>
              </a:rPr>
              <a:t>(3 minutes)</a:t>
            </a:r>
            <a:r>
              <a:rPr lang="en" sz="1200" b="1">
                <a:solidFill>
                  <a:schemeClr val="dk1"/>
                </a:solidFill>
                <a:latin typeface="Inter"/>
                <a:ea typeface="Inter"/>
                <a:cs typeface="Inter"/>
                <a:sym typeface="Inter"/>
              </a:rPr>
              <a:t>: Activité d’analyse d’images générées par l’IA</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Montrez 4 à 5 images imprimées générées par l’IA d’élèves ouest-africains dans différents contextes.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Les élèves identifient: «Qu’est-ce qui semble réaliste? Qu’est-ce qui paraît “bizarre”? Quelle histoire cette image raconte-t-elle? Est-ce que cela représente exactement la vie des élèves à Dakar ou à Abidjan?»</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Créez en collaboration un "prompt pour l'art de l'IA" sur papier: «Si vous pouviez demander à l’IA de dessiner quelque chose sur votre vie au Sénégal ou en Côte d’Ivoire, que choisiriez-vous?»</a:t>
            </a:r>
            <a:endParaRPr sz="1200" b="1">
              <a:solidFill>
                <a:schemeClr val="dk1"/>
              </a:solidFill>
              <a:latin typeface="Inter"/>
              <a:ea typeface="Inter"/>
              <a:cs typeface="Inter"/>
              <a:sym typeface="Inte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1"/>
        <p:cNvGrpSpPr/>
        <p:nvPr/>
      </p:nvGrpSpPr>
      <p:grpSpPr>
        <a:xfrm>
          <a:off x="0" y="0"/>
          <a:ext cx="0" cy="0"/>
          <a:chOff x="0" y="0"/>
          <a:chExt cx="0" cy="0"/>
        </a:xfrm>
      </p:grpSpPr>
      <p:sp>
        <p:nvSpPr>
          <p:cNvPr id="1012" name="Google Shape;1012;g3d15734d4c7_1_1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3" name="Google Shape;1013;g3d15734d4c7_1_1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300" b="1">
                <a:solidFill>
                  <a:schemeClr val="dk1"/>
                </a:solidFill>
                <a:latin typeface="Inter"/>
                <a:ea typeface="Inter"/>
                <a:cs typeface="Inter"/>
                <a:sym typeface="Inter"/>
              </a:rPr>
              <a:t>NOTES DE L’INTERVENANT:</a:t>
            </a:r>
            <a:endParaRPr sz="1300" b="1">
              <a:solidFill>
                <a:schemeClr val="dk1"/>
              </a:solidFill>
              <a:latin typeface="Inter"/>
              <a:ea typeface="Inter"/>
              <a:cs typeface="Inter"/>
              <a:sym typeface="Inter"/>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Démonstration de Haute Connectivité (3 minutes):</a:t>
            </a:r>
            <a:endParaRPr b="1">
              <a:solidFill>
                <a:schemeClr val="dk1"/>
              </a:solidFill>
              <a:latin typeface="Inter"/>
              <a:ea typeface="Inter"/>
              <a:cs typeface="Inter"/>
              <a:sym typeface="Inter"/>
            </a:endParaRPr>
          </a:p>
          <a:p>
            <a:pPr marL="0" lvl="0" indent="0" algn="l" rtl="0">
              <a:lnSpc>
                <a:spcPct val="150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“Ensuite, nous allons découvrir comment l'IA peut générer de courtes vidéos en utilisant uniquement du texte. Cela signifie que nous ne téléchargeons ni images ni séquences vidéo — nous décrivons simplement ce que nous voulons voir, et l'IA crée un clip vidéo à partir de cette description.”</a:t>
            </a:r>
            <a:endParaRPr>
              <a:solidFill>
                <a:schemeClr val="dk1"/>
              </a:solidFill>
              <a:latin typeface="Inter"/>
              <a:ea typeface="Inter"/>
              <a:cs typeface="Inter"/>
              <a:sym typeface="Inter"/>
            </a:endParaRPr>
          </a:p>
          <a:p>
            <a:pPr marL="0" lvl="0" indent="0" algn="l" rtl="0">
              <a:lnSpc>
                <a:spcPct val="150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“Encore une fois, je veux que vous pensiez comme des réalisateurs. Vous déciderez à quoi ressemble scène, ce qui s'y passe et l’ambiance générale de la vidéo.”</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3"/>
        <p:cNvGrpSpPr/>
        <p:nvPr/>
      </p:nvGrpSpPr>
      <p:grpSpPr>
        <a:xfrm>
          <a:off x="0" y="0"/>
          <a:ext cx="0" cy="0"/>
          <a:chOff x="0" y="0"/>
          <a:chExt cx="0" cy="0"/>
        </a:xfrm>
      </p:grpSpPr>
      <p:sp>
        <p:nvSpPr>
          <p:cNvPr id="1024" name="Google Shape;1024;g3d15734d4c7_1_1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5" name="Google Shape;1025;g3d15734d4c7_1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 de Haute Connectivité (3 minutes):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Création de prompt en direct (Collaborative):</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Génère un court clip vidéo d'un marché urbain dans une ville Africaine.</a:t>
            </a:r>
            <a:endParaRPr sz="1200" i="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Avant de le générer, quels détails devons-nous ajouter pour aider l’IA à mieux comprendre la scène ?</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Guidez les participants vers :</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Quel est le type du marché? (marché de rue, en plein air, moderne, traditionnel)</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Où se situe-t-il? (centre-ville, rue de quartier, ville côtière)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Le moment de la journée (matin, après-midi, soir)</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Qui se trouve dans la scène? (vendeurs, clients, familles, touristes)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Quelles actions se déroulent? (des gens marchent, vendent des produits, cuisinent de la nourriture)</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“À mesure que nous ajoutons ces détails, remarquez comment le prompt devient plus précis et plus visuel, ce qui vous permet de générer un résultat qui correspond davantage à votre imagination.”</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Saisissez le prompt final dans l'outil de génération vidéo</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Générez la courte vidéo</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Diffusez la vidéo pour le groupe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Soulignez brièvement comment certains mots précis ont influencé le mouvement, l’atmosphère et le réalisme</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Message de clôture:</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“La génération de vidéos par IA fonctionne mieux lorsque vous décrivez </a:t>
            </a:r>
            <a:r>
              <a:rPr lang="en" sz="1200" b="1">
                <a:solidFill>
                  <a:schemeClr val="dk1"/>
                </a:solidFill>
                <a:latin typeface="Inter"/>
                <a:ea typeface="Inter"/>
                <a:cs typeface="Inter"/>
                <a:sym typeface="Inter"/>
              </a:rPr>
              <a:t>le mouvement, l'action et l'atmosphère</a:t>
            </a:r>
            <a:r>
              <a:rPr lang="en" sz="1200">
                <a:solidFill>
                  <a:schemeClr val="dk1"/>
                </a:solidFill>
                <a:latin typeface="Inter"/>
                <a:ea typeface="Inter"/>
                <a:cs typeface="Inter"/>
                <a:sym typeface="Inter"/>
              </a:rPr>
              <a:t>. Même des courts prompts peuvent donner des résultats intéressants, et vous pouvez toujours améliorer la vidéo en affinant votre description et en essayant à nouveau.”</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 supplémentaire aux participants:</a:t>
            </a:r>
            <a:r>
              <a:rPr lang="en" sz="1200">
                <a:solidFill>
                  <a:schemeClr val="dk1"/>
                </a:solidFill>
                <a:latin typeface="Inter"/>
                <a:ea typeface="Inter"/>
                <a:cs typeface="Inter"/>
                <a:sym typeface="Inter"/>
              </a:rPr>
              <a:t> “N'oubliez pas d’indiquer que tout contenu généré par IA, en particulier celui qui ressemble à des personnes réelles ou les représente, est généré par intelligence artificielle lorsqu'il est partagé publiquement.”</a:t>
            </a:r>
            <a:endParaRPr sz="1200" b="1">
              <a:solidFill>
                <a:schemeClr val="dk1"/>
              </a:solidFill>
            </a:endParaRPr>
          </a:p>
          <a:p>
            <a:pPr marL="0" lvl="0" indent="0" algn="l" rtl="0">
              <a:lnSpc>
                <a:spcPct val="100000"/>
              </a:lnSpc>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7"/>
        <p:cNvGrpSpPr/>
        <p:nvPr/>
      </p:nvGrpSpPr>
      <p:grpSpPr>
        <a:xfrm>
          <a:off x="0" y="0"/>
          <a:ext cx="0" cy="0"/>
          <a:chOff x="0" y="0"/>
          <a:chExt cx="0" cy="0"/>
        </a:xfrm>
      </p:grpSpPr>
      <p:sp>
        <p:nvSpPr>
          <p:cNvPr id="1058" name="Google Shape;1058;g3d15734d4c7_1_1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9" name="Google Shape;1059;g3d15734d4c7_1_1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Partage et Réflexion</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«Partageons ce que nous avons créé! Qui veut lire le poème que nous avons écrit ensemble? Qu’est-ce qui vous a surpris en travaillant avec l’IA?»</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Questions Pour la Discussion Guidée:</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«Est-ce que l'IA était créative, ou est-ce que c'est nous qui l'étions?»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«Qu’est-ce que l’IA a bien fait? Qu’est-ce qu’elle a manqué?»</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«Comment pourriez-vous utiliser l’IA de manière appropriée pour vos projets scolaires?»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Moment Pédagogique Clé </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«Remarquez comment l’IA a eu besoin de NOS idées, de NOS connaissances culturelles et de NOTRE créativité pour créer quelque chose de significatif. L’IA amplifie la créativité humaine — elle ne la remplace pas.»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Transition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«Créer avec l’IA, c’est amusant, mais il y a des choses importantes à savoir pour l’utiliser de manière responsable… »</a:t>
            </a:r>
            <a:endParaRPr sz="1200">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9"/>
        <p:cNvGrpSpPr/>
        <p:nvPr/>
      </p:nvGrpSpPr>
      <p:grpSpPr>
        <a:xfrm>
          <a:off x="0" y="0"/>
          <a:ext cx="0" cy="0"/>
          <a:chOff x="0" y="0"/>
          <a:chExt cx="0" cy="0"/>
        </a:xfrm>
      </p:grpSpPr>
      <p:sp>
        <p:nvSpPr>
          <p:cNvPr id="1100" name="Google Shape;1100;g3d15734d4c7_1_25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1" name="Google Shape;1101;g3d15734d4c7_1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b="1">
                <a:solidFill>
                  <a:schemeClr val="dk1"/>
                </a:solidFill>
                <a:latin typeface="Inter"/>
                <a:ea typeface="Inter"/>
                <a:cs typeface="Inter"/>
                <a:sym typeface="Inter"/>
              </a:rPr>
              <a:t>Objectif d'apprentissage: </a:t>
            </a:r>
            <a:r>
              <a:rPr lang="en" sz="1200">
                <a:solidFill>
                  <a:schemeClr val="dk1"/>
                </a:solidFill>
                <a:latin typeface="Inter"/>
                <a:ea typeface="Inter"/>
                <a:cs typeface="Inter"/>
                <a:sym typeface="Inter"/>
              </a:rPr>
              <a:t>Les élèves peuvent évaluer les scénarios d'utilisation de l'IA et prendre des décisions éthiques concernant l'IA dans leur vie scolaire et sociale.</a:t>
            </a:r>
            <a:endParaRPr sz="1200" b="1">
              <a:solidFill>
                <a:schemeClr val="dk1"/>
              </a:solidFill>
              <a:latin typeface="Inter"/>
              <a:ea typeface="Inter"/>
              <a:cs typeface="Inter"/>
              <a:sym typeface="Inte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6"/>
        <p:cNvGrpSpPr/>
        <p:nvPr/>
      </p:nvGrpSpPr>
      <p:grpSpPr>
        <a:xfrm>
          <a:off x="0" y="0"/>
          <a:ext cx="0" cy="0"/>
          <a:chOff x="0" y="0"/>
          <a:chExt cx="0" cy="0"/>
        </a:xfrm>
      </p:grpSpPr>
      <p:sp>
        <p:nvSpPr>
          <p:cNvPr id="1107" name="Google Shape;1107;g3d15734d4c7_1_2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8" name="Google Shape;1108;g3d15734d4c7_1_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«Voyons ce que l’IA peut faire et ce qu’elle ne peut pas faire. Voici quelques exemples.»</a:t>
            </a: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«L’IA est très douée pour repérer des modèles — comme savoir quelles vidéos vous pourriez aimer ensuite sur YouTube — mais elle ne peut pas être heureuse, triste ou excitée. Elle n’a pas de sentiments comme vous.»</a:t>
            </a: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«L’IA peut discuter avec vous, écrire des poèmes, ou même vous aider à trouver des idées pour vos devoirs scolaires, mais elle ne comprend peut-être pas pourquoi le thieboudienne est si spécial pour les familles sénégalaises ou ce que signifie une célébration ivoirienne avec des noix de kola — elle a besoin que des humains lui expliquent.»</a:t>
            </a: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«L’IA peut reconnaître des visages sur des photos ou comprendre votre voix, comme quand vous dites “Hey Google!”, mais elle n'a pas de bon sens et ne sait pas, par elle-même, ce qui est bien ou mal.»</a:t>
            </a: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Inter"/>
              <a:ea typeface="Inter"/>
              <a:cs typeface="Inter"/>
              <a:sym typeface="Inter"/>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«Plus l’IA voit d’exemples, plus elle s'améliore — tout comme la pratique vous rend meilleur au football ou au djembé — mais elle peut faire des erreurs! Parfois, elle se trompe ou donne des réponses absurdes — donc vérifiez toujours.»</a:t>
            </a:r>
            <a:endParaRPr sz="1200">
              <a:solidFill>
                <a:schemeClr val="dk1"/>
              </a:solidFill>
              <a:latin typeface="Inter"/>
              <a:ea typeface="Inter"/>
              <a:cs typeface="Inter"/>
              <a:sym typeface="Inter"/>
            </a:endParaRPr>
          </a:p>
          <a:p>
            <a:pPr marL="0" lvl="0" indent="0" algn="l" rtl="0">
              <a:spcBef>
                <a:spcPts val="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4"/>
        <p:cNvGrpSpPr/>
        <p:nvPr/>
      </p:nvGrpSpPr>
      <p:grpSpPr>
        <a:xfrm>
          <a:off x="0" y="0"/>
          <a:ext cx="0" cy="0"/>
          <a:chOff x="0" y="0"/>
          <a:chExt cx="0" cy="0"/>
        </a:xfrm>
      </p:grpSpPr>
      <p:sp>
        <p:nvSpPr>
          <p:cNvPr id="1155" name="Google Shape;1155;g3d15734d4c7_1_3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6" name="Google Shape;1156;g3d15734d4c7_1_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Introduction Feu de Circulation</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a:solidFill>
                  <a:schemeClr val="dk1"/>
                </a:solidFill>
                <a:latin typeface="Inter"/>
                <a:ea typeface="Inter"/>
                <a:cs typeface="Inter"/>
                <a:sym typeface="Inter"/>
              </a:rPr>
              <a:t>«Tout comme les feux de circulation nous aident à naviguer en toute sécurité, nous avons besoin de règles pour utiliser l’IA de manière sûre. Regardons ensemble les scénarios verts, jaunes et rouges.»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Triage Interactif de Scénarios </a:t>
            </a:r>
            <a:r>
              <a:rPr lang="en" sz="1200">
                <a:solidFill>
                  <a:schemeClr val="dk1"/>
                </a:solidFill>
                <a:latin typeface="Inter"/>
                <a:ea typeface="Inter"/>
                <a:cs typeface="Inter"/>
                <a:sym typeface="Inter"/>
              </a:rPr>
              <a:t>(3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None/>
            </a:pPr>
            <a:r>
              <a:rPr lang="en" sz="1200">
                <a:solidFill>
                  <a:schemeClr val="dk1"/>
                </a:solidFill>
                <a:latin typeface="Inter"/>
                <a:ea typeface="Inter"/>
                <a:cs typeface="Inter"/>
                <a:sym typeface="Inter"/>
              </a:rPr>
              <a:t>«Je vais vous donner des scénarios. Montrez-moi vert (pouce vers le haut), jaune (pouce sur le côté), ou rouge (pouce vers le bas) pour chacun:»</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Scénarios de Vote:</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«Utiliser Google Traduction pour vous aider à comprendre un passage en anglais pour les devoirs»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«Demander à ChatGPT d’écrire ta dissertation d’Anglais»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«Utiliser l’IA pour trouver des idées pour un projet de sciences»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«Créer une image avec l’IA et la publier en ligne en prétendant que vous l’avez dessinée»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«Utiliser l’IA pour vous aider à apprendre de nouveaux mots dans votre langue locale»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«Générer une fausse photo de votre directeur avec l’IA et la partager sur WhatsApp»</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None/>
            </a:pPr>
            <a:r>
              <a:rPr lang="en" sz="1200" b="1">
                <a:solidFill>
                  <a:schemeClr val="dk1"/>
                </a:solidFill>
                <a:latin typeface="Inter"/>
                <a:ea typeface="Inter"/>
                <a:cs typeface="Inter"/>
                <a:sym typeface="Inter"/>
              </a:rPr>
              <a:t>Discussion après chaque vote:</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Demandez aux élèves d’expliquer leur raisonnement</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Soulignez la réflexion nuancée: «Pourquoi demander de l’aide pour trouver des idées est différent de demander à l’IA d’écrire tout l’essai?»</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2"/>
        <p:cNvGrpSpPr/>
        <p:nvPr/>
      </p:nvGrpSpPr>
      <p:grpSpPr>
        <a:xfrm>
          <a:off x="0" y="0"/>
          <a:ext cx="0" cy="0"/>
          <a:chOff x="0" y="0"/>
          <a:chExt cx="0" cy="0"/>
        </a:xfrm>
      </p:grpSpPr>
      <p:sp>
        <p:nvSpPr>
          <p:cNvPr id="1213" name="Google Shape;1213;g3d15734d4c7_1_3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4" name="Google Shape;1214;g3d15734d4c7_1_3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Application au Monde Réel </a:t>
            </a:r>
            <a:r>
              <a:rPr lang="en" sz="1200">
                <a:solidFill>
                  <a:schemeClr val="dk1"/>
                </a:solidFill>
                <a:latin typeface="Inter"/>
                <a:ea typeface="Inter"/>
                <a:cs typeface="Inter"/>
                <a:sym typeface="Inter"/>
              </a:rPr>
              <a:t>(4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«On va s’entraîner à prendre de bonnes décisions. Je vais vous donner trois scénarios qui pourraient vraiment se produire. Discutez avec votre partenaire pendant 1 minute, puis nous écouterons vos solutions.»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Scénario 1</a:t>
            </a:r>
            <a:r>
              <a:rPr lang="en" sz="1200">
                <a:solidFill>
                  <a:schemeClr val="dk1"/>
                </a:solidFill>
                <a:latin typeface="Inter"/>
                <a:ea typeface="Inter"/>
                <a:cs typeface="Inter"/>
                <a:sym typeface="Inter"/>
              </a:rPr>
              <a:t> (1.5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«Votre ami partage sur WhatsApp un message avec une photo générée par l’IA montrant une inondation dans votre école, en disant que les cours sont annulés demain. La photo a l’air réelle et certains élèves prévoient déjà de rester chez eux. Que ferez-vous?»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Guide de Discussion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Écoutez les réponses qui mentionnent la vérification des faits, la consultation d'adultes de confiance ou la vérification de sources officielles.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Demandez: «Que pourrait-il se passer si une fausse information circule sur la fermeture de l’école?»</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Scénario 2</a:t>
            </a:r>
            <a:r>
              <a:rPr lang="en" sz="1200">
                <a:solidFill>
                  <a:schemeClr val="dk1"/>
                </a:solidFill>
                <a:latin typeface="Inter"/>
                <a:ea typeface="Inter"/>
                <a:cs typeface="Inter"/>
                <a:sym typeface="Inter"/>
              </a:rPr>
              <a:t> (1.5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«Vous avez une dissertation de français ou d'anglais à rendre demain et vous l'avez complètement oubliée. Votre cousin plus âgé vous propose d'utiliser ChatGPT pour l'écrire, puis de changer quelques mots pour que le professeur ne s’en rende pas compte. Que faites-vous?»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Guide de Discussion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Explorez les notions d'intégrité académique, d'apprentissage vs. les notes, et les solutions alternatives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Demandez: «Qu'est-ce que vous ratez si une IA écrit votre dissertation pour vous?»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Scénario 3</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«Quelqu’un à l’école crée une vidéo générée par l’IA d’un camarade de classe en train de danser maladroitement et dire des bêtises, puis la partage dans un groupe WhatsApp. La vidéo semble réelle mais vous savez que cette personne ne l’a jamais fait. Que faites-vous?»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Guide de Discussion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Concentrez-vous sur: la citoyenneté numérique, défendre les autres, les mécanismes de signalement</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Faites le lien avec les conséquences réelles du faux contenu (l'embarras, le harcèlement, l’atteintes à la réputation)</a:t>
            </a:r>
            <a:endParaRPr sz="1200" b="1">
              <a:solidFill>
                <a:schemeClr val="dk1"/>
              </a:solidFill>
              <a:latin typeface="Inter"/>
              <a:ea typeface="Inter"/>
              <a:cs typeface="Inter"/>
              <a:sym typeface="Inte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4"/>
        <p:cNvGrpSpPr/>
        <p:nvPr/>
      </p:nvGrpSpPr>
      <p:grpSpPr>
        <a:xfrm>
          <a:off x="0" y="0"/>
          <a:ext cx="0" cy="0"/>
          <a:chOff x="0" y="0"/>
          <a:chExt cx="0" cy="0"/>
        </a:xfrm>
      </p:grpSpPr>
      <p:sp>
        <p:nvSpPr>
          <p:cNvPr id="1235" name="Google Shape;1235;g3d15734d4c7_1_31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6" name="Google Shape;1236;g3d15734d4c7_1_3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Utilisation responsable de l’IA</a:t>
            </a:r>
            <a:r>
              <a:rPr lang="en">
                <a:solidFill>
                  <a:schemeClr val="dk1"/>
                </a:solidFill>
                <a:latin typeface="Inter"/>
                <a:ea typeface="Inter"/>
                <a:cs typeface="Inter"/>
                <a:sym typeface="Inter"/>
              </a:rPr>
              <a:t> (2 minutes):</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Respect</a:t>
            </a:r>
            <a:r>
              <a:rPr lang="en">
                <a:solidFill>
                  <a:schemeClr val="dk1"/>
                </a:solidFill>
                <a:latin typeface="Inter"/>
                <a:ea typeface="Inter"/>
                <a:cs typeface="Inter"/>
                <a:sym typeface="Inter"/>
              </a:rPr>
              <a:t> (30 seconds):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«Respectez les autres – ne créez pas de faux contenus sur vos camarades de classe, vos enseignants ou votre famille. Comment vous sentiriez-vous si quelqu’un créait de faux contenus sur vous?»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Responsabilité </a:t>
            </a:r>
            <a:r>
              <a:rPr lang="en">
                <a:solidFill>
                  <a:schemeClr val="dk1"/>
                </a:solidFill>
                <a:latin typeface="Inter"/>
                <a:ea typeface="Inter"/>
                <a:cs typeface="Inter"/>
                <a:sym typeface="Inter"/>
              </a:rPr>
              <a:t>(30 secondes):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«Assumez vos responsabilités – vérifiez toujours les informations générées par l’IA avant de les partager. Vous êtes responsable de ce que vous publiez, même si l’IA vous a aidé à le créer.»</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Droits </a:t>
            </a:r>
            <a:r>
              <a:rPr lang="en">
                <a:solidFill>
                  <a:schemeClr val="dk1"/>
                </a:solidFill>
                <a:latin typeface="Inter"/>
                <a:ea typeface="Inter"/>
                <a:cs typeface="Inter"/>
                <a:sym typeface="Inter"/>
              </a:rPr>
              <a:t>(30 secondes):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«Connaissez vos droits – comprenez quelles données les entreprises d’IA collectent sur vous. Lisez les conditions d’utilisation, ou demandez à des adultes de vous les expliquer.»</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Reconnaissance </a:t>
            </a:r>
            <a:r>
              <a:rPr lang="en">
                <a:solidFill>
                  <a:schemeClr val="dk1"/>
                </a:solidFill>
                <a:latin typeface="Inter"/>
                <a:ea typeface="Inter"/>
                <a:cs typeface="Inter"/>
                <a:sym typeface="Inter"/>
              </a:rPr>
              <a:t>(30 secondes):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«Faites preuve de reconnaissance – dites toujours quand l’IA vous a aidé à créer quelque chose. Soyez fiers de votre collaboration avec la technologie!»</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Vérification rapide:</a:t>
            </a:r>
            <a:endParaRPr b="1">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None/>
            </a:pPr>
            <a:r>
              <a:rPr lang="en">
                <a:solidFill>
                  <a:schemeClr val="dk1"/>
                </a:solidFill>
                <a:latin typeface="Inter"/>
                <a:ea typeface="Inter"/>
                <a:cs typeface="Inter"/>
                <a:sym typeface="Inter"/>
              </a:rPr>
              <a:t>«Lequel de ces quatre éléments est le plus difficile à retenir pour vous? Pourquoi?»</a:t>
            </a:r>
            <a:endParaRPr sz="1200" b="1">
              <a:solidFill>
                <a:schemeClr val="dk1"/>
              </a:solidFill>
              <a:latin typeface="Inter"/>
              <a:ea typeface="Inter"/>
              <a:cs typeface="Inter"/>
              <a:sym typeface="Inte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9"/>
        <p:cNvGrpSpPr/>
        <p:nvPr/>
      </p:nvGrpSpPr>
      <p:grpSpPr>
        <a:xfrm>
          <a:off x="0" y="0"/>
          <a:ext cx="0" cy="0"/>
          <a:chOff x="0" y="0"/>
          <a:chExt cx="0" cy="0"/>
        </a:xfrm>
      </p:grpSpPr>
      <p:sp>
        <p:nvSpPr>
          <p:cNvPr id="1270" name="Google Shape;1270;g3d15734d4c7_1_316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1" name="Google Shape;1271;g3d15734d4c7_1_3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Objectif d’apprentissage: </a:t>
            </a:r>
            <a:r>
              <a:rPr lang="en" sz="1200">
                <a:solidFill>
                  <a:schemeClr val="dk1"/>
                </a:solidFill>
                <a:latin typeface="Inter"/>
                <a:ea typeface="Inter"/>
                <a:cs typeface="Inter"/>
                <a:sym typeface="Inter"/>
              </a:rPr>
              <a:t>Les élèves acquièrent des compétences concrètes pour vérifier les faits générés par l’IA et pour protéger leur vie privée lorsqu’ils utilisent des outils d’IA.</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6"/>
        <p:cNvGrpSpPr/>
        <p:nvPr/>
      </p:nvGrpSpPr>
      <p:grpSpPr>
        <a:xfrm>
          <a:off x="0" y="0"/>
          <a:ext cx="0" cy="0"/>
          <a:chOff x="0" y="0"/>
          <a:chExt cx="0" cy="0"/>
        </a:xfrm>
      </p:grpSpPr>
      <p:sp>
        <p:nvSpPr>
          <p:cNvPr id="1277" name="Google Shape;1277;g3d15734d4c7_1_33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8" name="Google Shape;1278;g3d15734d4c7_1_33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Introduction aux Moyens Mnémotechniques</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«Vérifier les contenus générés par l’IA, c’est comme être un détective. Utilisez TRACE – c’est facile à retenir parce qu’on trace le chemin de la vérité!»</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Explication de la méthode TRACE</a:t>
            </a:r>
            <a:r>
              <a:rPr lang="en" sz="1200">
                <a:solidFill>
                  <a:schemeClr val="dk1"/>
                </a:solidFill>
                <a:latin typeface="Inter"/>
                <a:ea typeface="Inter"/>
                <a:cs typeface="Inter"/>
                <a:sym typeface="Inter"/>
              </a:rPr>
              <a:t> (4 minutes):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T - Tracer la Source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«Qui a créé ce contenu? Vient-il d’un site d’actualités, des réseaux sociaux ou d’une source inconnue? Si vous ne trouvez pas qui l’a créé, soyez particulièrement prudent.»</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Exemple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«Si vous voyez une nouvelle à propos du Président, vérifiez si elle vient d'une chaîne de télévision, d'un journal ou d'autres sources d'information nationales reconnues.»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R - Recherche d'Images Inversée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«Cliquez droit sur les images et choisissez “rechercher l’image sur Google” ou utilisez Google Images. Cela vous montrera si la photo a déjà été utilisée ailleurs.»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Démonstration: </a:t>
            </a:r>
            <a:r>
              <a:rPr lang="en" sz="1200">
                <a:solidFill>
                  <a:schemeClr val="dk1"/>
                </a:solidFill>
                <a:latin typeface="Inter"/>
                <a:ea typeface="Inter"/>
                <a:cs typeface="Inter"/>
                <a:sym typeface="Inter"/>
              </a:rPr>
              <a:t>Montrez comment faire une recherche inversée d’image sur un téléphone et sur un ordinateur.</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 - Avis d’un Expert</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«En cas de doute, demandez à vos enseignants, à vos parents ou à d’autres adultes de confiance. Ils en savent peut-être plus sur le sujet ou sur la manière de vérifier les faits.»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C - Croiser les Sources</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«Est-ce que d’autres sources fiables disent la même chose? Si une seule source a l’information, soyez méfiants.»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E - Évaluer la Logique</a:t>
            </a:r>
            <a:r>
              <a:rPr lang="en" sz="1200">
                <a:solidFill>
                  <a:schemeClr val="dk1"/>
                </a:solidFill>
                <a:latin typeface="Inter"/>
                <a:ea typeface="Inter"/>
                <a:cs typeface="Inter"/>
                <a:sym typeface="Inter"/>
              </a:rPr>
              <a:t> (30 seconds):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«Est-ce que cela résonne avec ce que vous savez déjà? Si quelque chose semble trop incroyable ou trop effrayant pour être vrai, c’est peut-être faux.»</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Activité Pratique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«Faisons une activité pratique! Si vous voyez une nouvelle générée par l’IA affirmant que votre école va recevoir des iPads gratuits pour chaque élève, comment utiliseriez-vous la méthode TRACE pour vérifier si c’est vrai?»</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Faites passer les élèves à travers chaque étape</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4"/>
        <p:cNvGrpSpPr/>
        <p:nvPr/>
      </p:nvGrpSpPr>
      <p:grpSpPr>
        <a:xfrm>
          <a:off x="0" y="0"/>
          <a:ext cx="0" cy="0"/>
          <a:chOff x="0" y="0"/>
          <a:chExt cx="0" cy="0"/>
        </a:xfrm>
      </p:grpSpPr>
      <p:sp>
        <p:nvSpPr>
          <p:cNvPr id="1325" name="Google Shape;1325;g3d15734d4c7_1_33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6" name="Google Shape;1326;g3d15734d4c7_1_33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Jeu de Vérification de la Confidentialité</a:t>
            </a:r>
            <a:r>
              <a:rPr lang="en" sz="1200">
                <a:solidFill>
                  <a:schemeClr val="dk1"/>
                </a:solidFill>
                <a:latin typeface="Inter"/>
                <a:ea typeface="Inter"/>
                <a:cs typeface="Inter"/>
                <a:sym typeface="Inter"/>
              </a:rPr>
              <a:t> (3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«Jouons à 'Vérification de la Confidentialité'! Je vais vous montrer ce que différentes applis d'IA pourraient vous demander. À vous de décider si c’est sûr de partager ou non.»</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Scénarios d'Autorisation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AutoNum type="arabicPeriod"/>
            </a:pPr>
            <a:r>
              <a:rPr lang="en" sz="1200">
                <a:solidFill>
                  <a:schemeClr val="dk1"/>
                </a:solidFill>
                <a:latin typeface="Inter"/>
                <a:ea typeface="Inter"/>
                <a:cs typeface="Inter"/>
                <a:sym typeface="Inter"/>
              </a:rPr>
              <a:t>«Une appli photo IA veut accéder à ta caméra» – SÛR (a besoin de la caméra pour fonctionner)»</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a:solidFill>
                  <a:schemeClr val="dk1"/>
                </a:solidFill>
                <a:latin typeface="Inter"/>
                <a:ea typeface="Inter"/>
                <a:cs typeface="Inter"/>
                <a:sym typeface="Inter"/>
              </a:rPr>
              <a:t>«Un assistant IA pour les devoirs demande accès à vos contacts» – RISQUÉ (pourquoi a-t-il besoin des infos de vos amis?)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a:solidFill>
                  <a:schemeClr val="dk1"/>
                </a:solidFill>
                <a:latin typeface="Inter"/>
                <a:ea typeface="Inter"/>
                <a:cs typeface="Inter"/>
                <a:sym typeface="Inter"/>
              </a:rPr>
              <a:t>«Une appli de musique IA veut connaître votre localisation en permanence» – RISQUÉ (elle n’a besoin de la localisation que lorsqu’elle est utilisée)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a:solidFill>
                  <a:schemeClr val="dk1"/>
                </a:solidFill>
                <a:latin typeface="Inter"/>
                <a:ea typeface="Inter"/>
                <a:cs typeface="Inter"/>
                <a:sym typeface="Inter"/>
              </a:rPr>
              <a:t>«Un tuteur de langues IA veut utiliser votre microphone» – SÛR (a besoin d’entendre la prononciation)</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AutoNum type="arabicPeriod"/>
            </a:pPr>
            <a:r>
              <a:rPr lang="en" sz="1200">
                <a:solidFill>
                  <a:schemeClr val="dk1"/>
                </a:solidFill>
                <a:latin typeface="Inter"/>
                <a:ea typeface="Inter"/>
                <a:cs typeface="Inter"/>
                <a:sym typeface="Inter"/>
              </a:rPr>
              <a:t>«Un jeu IA gratuit demande l’accès à tes appels» – DANGEREUX (les jeux n’ont pas besoin d’accéder aux appels)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Après chaque scénario: </a:t>
            </a:r>
            <a:r>
              <a:rPr lang="en" sz="1200">
                <a:solidFill>
                  <a:schemeClr val="dk1"/>
                </a:solidFill>
                <a:latin typeface="Inter"/>
                <a:ea typeface="Inter"/>
                <a:cs typeface="Inter"/>
                <a:sym typeface="Inter"/>
              </a:rPr>
              <a:t>Demandez aux élèves d’expliquer leur raisonnement</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 sur le Contexte Africain</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None/>
            </a:pPr>
            <a:r>
              <a:rPr lang="en" sz="1200">
                <a:solidFill>
                  <a:schemeClr val="dk1"/>
                </a:solidFill>
                <a:latin typeface="Inter"/>
                <a:ea typeface="Inter"/>
                <a:cs typeface="Inter"/>
                <a:sym typeface="Inter"/>
              </a:rPr>
              <a:t>«Soyez très prudents avec les applis qui ne sont pas très connues dans votre pays ou en Afrique. Certaines applis pourraient vendre vos données ou les utiliser d’une manière inattendue. Si possible, utilisez des outils d’IA qui ne nécessitent pas de créer de compte ni de donner d’informations personnelles.»</a:t>
            </a:r>
            <a:endParaRPr sz="1200" b="1">
              <a:solidFill>
                <a:schemeClr val="dk1"/>
              </a:solidFill>
              <a:latin typeface="Inter"/>
              <a:ea typeface="Inter"/>
              <a:cs typeface="Inter"/>
              <a:sym typeface="Inte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1"/>
        <p:cNvGrpSpPr/>
        <p:nvPr/>
      </p:nvGrpSpPr>
      <p:grpSpPr>
        <a:xfrm>
          <a:off x="0" y="0"/>
          <a:ext cx="0" cy="0"/>
          <a:chOff x="0" y="0"/>
          <a:chExt cx="0" cy="0"/>
        </a:xfrm>
      </p:grpSpPr>
      <p:sp>
        <p:nvSpPr>
          <p:cNvPr id="1352" name="Google Shape;1352;g3d1828a3c8d_1_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3" name="Google Shape;1353;g3d1828a3c8d_1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Plan d’Action d’Urgence</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«Parfois, l’IA génère du contenu nuisible ou vous voyez d’autres personnes utiliser mal l’IA. Voici ce qu’il faut faire:»</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Si vous voyez du contenu IA nuisible:</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Ne le partagez pas davantage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Signalez-le sur la plateforme (montrez les boutons de signalement)</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Parlez-en à un adulte de confiance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Prenez une capture d'écran comme preuve, si cela ne présente aucun danger</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Si l'IA vous met mal à l'aise</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Arrêtez immédiatement d’utiliser l’outil</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Parlez-en à vos parents, enseignants ou conseillers </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AutoNum type="arabicPeriod"/>
            </a:pPr>
            <a:r>
              <a:rPr lang="en" sz="1200">
                <a:solidFill>
                  <a:schemeClr val="dk1"/>
                </a:solidFill>
                <a:latin typeface="Inter"/>
                <a:ea typeface="Inter"/>
                <a:cs typeface="Inter"/>
                <a:sym typeface="Inter"/>
              </a:rPr>
              <a:t>N'oubliez pas: vous avez toujours le droit de dire non à la technologie</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Ressources Africaines: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«Dans votre pays, vous pouvez signaler le cyberharcèlement aux unités locales de lutte contre la cybercriminalité. Au Sénégal, vous pouvez contacter la Direction de la Police Judiciaire (Brigade spéciale de lutte contre la cybercriminalité), tandis qu'en Côte d'Ivoire, il y a la Plateforme de Lutte Contre la Cybercriminalité (PLCC) gérée par la police nationale. Sinon, vous pouvez aussi en parler aux conseillers scolaires.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N'oubliez jamais – vous n'êtes pas seul, et demander de l'aide est un acte de courage, pas de faiblesse.»</a:t>
            </a:r>
            <a:endParaRPr sz="1200">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8"/>
        <p:cNvGrpSpPr/>
        <p:nvPr/>
      </p:nvGrpSpPr>
      <p:grpSpPr>
        <a:xfrm>
          <a:off x="0" y="0"/>
          <a:ext cx="0" cy="0"/>
          <a:chOff x="0" y="0"/>
          <a:chExt cx="0" cy="0"/>
        </a:xfrm>
      </p:grpSpPr>
      <p:sp>
        <p:nvSpPr>
          <p:cNvPr id="1399" name="Google Shape;1399;g3d1828a3c8d_1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0" name="Google Shape;1400;g3d1828a3c8d_1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Objectif d’apprentissage: </a:t>
            </a:r>
            <a:r>
              <a:rPr lang="en" sz="1200">
                <a:solidFill>
                  <a:schemeClr val="dk1"/>
                </a:solidFill>
                <a:latin typeface="Inter"/>
                <a:ea typeface="Inter"/>
                <a:cs typeface="Inter"/>
                <a:sym typeface="Inter"/>
              </a:rPr>
              <a:t>Les élèves se sentent encouragés à explorer des opportunités liées à l’IA et se considèrent comme des créateurs, et non seulement des consommateurs, de la technologie de l’IA. </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5"/>
        <p:cNvGrpSpPr/>
        <p:nvPr/>
      </p:nvGrpSpPr>
      <p:grpSpPr>
        <a:xfrm>
          <a:off x="0" y="0"/>
          <a:ext cx="0" cy="0"/>
          <a:chOff x="0" y="0"/>
          <a:chExt cx="0" cy="0"/>
        </a:xfrm>
      </p:grpSpPr>
      <p:sp>
        <p:nvSpPr>
          <p:cNvPr id="1406" name="Google Shape;1406;g3d1828a3c8d_1_1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7" name="Google Shape;1407;g3d1828a3c8d_1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Inspiration et Représentation</a:t>
            </a:r>
            <a:r>
              <a:rPr lang="en" sz="1200">
                <a:solidFill>
                  <a:schemeClr val="dk1"/>
                </a:solidFill>
                <a:latin typeface="Inter"/>
                <a:ea typeface="Inter"/>
                <a:cs typeface="Inter"/>
                <a:sym typeface="Inter"/>
              </a:rPr>
              <a:t> (3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«L’IA ne se développe pas seulement à Silicon Valley ou en Chine – elle se développe ici, en Afrique! Laissez-moi vous montrer de jeunes Africains qui travaillent déjà dans l’IA.»</a:t>
            </a:r>
            <a:endParaRPr sz="1200" b="1">
              <a:solidFill>
                <a:schemeClr val="dk1"/>
              </a:solidFill>
              <a:latin typeface="Inter"/>
              <a:ea typeface="Inter"/>
              <a:cs typeface="Inter"/>
              <a:sym typeface="Inte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5"/>
        <p:cNvGrpSpPr/>
        <p:nvPr/>
      </p:nvGrpSpPr>
      <p:grpSpPr>
        <a:xfrm>
          <a:off x="0" y="0"/>
          <a:ext cx="0" cy="0"/>
          <a:chOff x="0" y="0"/>
          <a:chExt cx="0" cy="0"/>
        </a:xfrm>
      </p:grpSpPr>
      <p:sp>
        <p:nvSpPr>
          <p:cNvPr id="1416" name="Google Shape;1416;g3d1828a3c8d_1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7" name="Google Shape;1417;g3d1828a3c8d_1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Focus sur les carrières </a:t>
            </a:r>
            <a:r>
              <a:rPr lang="en" sz="1200">
                <a:solidFill>
                  <a:schemeClr val="dk1"/>
                </a:solidFill>
                <a:latin typeface="Inter"/>
                <a:ea typeface="Inter"/>
                <a:cs typeface="Inter"/>
                <a:sym typeface="Inter"/>
              </a:rPr>
              <a:t>(mentionner de vrais exemples quand c’est possible):</a:t>
            </a:r>
            <a:endParaRPr sz="1200">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Char char="●"/>
            </a:pPr>
            <a:r>
              <a:rPr lang="en" sz="1200" b="1">
                <a:solidFill>
                  <a:schemeClr val="dk1"/>
                </a:solidFill>
                <a:latin typeface="Inter"/>
                <a:ea typeface="Inter"/>
                <a:cs typeface="Inter"/>
                <a:sym typeface="Inter"/>
              </a:rPr>
              <a:t>Chercheurs en IA: </a:t>
            </a:r>
            <a:r>
              <a:rPr lang="en" sz="1200">
                <a:solidFill>
                  <a:schemeClr val="dk1"/>
                </a:solidFill>
                <a:latin typeface="Inter"/>
                <a:ea typeface="Inter"/>
                <a:cs typeface="Inter"/>
                <a:sym typeface="Inter"/>
              </a:rPr>
              <a:t>«Des personnes comme Dr. Timnit Gebru (Éthiopienne-Américaine) travaillent pour rendre l’IA équitable pour les visages et les voix africaines. Ici, en Afrique de l’Ouest, de jeunes chercheurs développent des IA capables de comprendre le wolof, le dioula et le baoulé, nos langues locales.»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Char char="●"/>
            </a:pPr>
            <a:r>
              <a:rPr lang="en" sz="1200" b="1">
                <a:solidFill>
                  <a:schemeClr val="dk1"/>
                </a:solidFill>
                <a:latin typeface="Inter"/>
                <a:ea typeface="Inter"/>
                <a:cs typeface="Inter"/>
                <a:sym typeface="Inter"/>
              </a:rPr>
              <a:t>Scientifiques des données: </a:t>
            </a:r>
            <a:r>
              <a:rPr lang="en" sz="1200">
                <a:solidFill>
                  <a:schemeClr val="dk1"/>
                </a:solidFill>
                <a:latin typeface="Inter"/>
                <a:ea typeface="Inter"/>
                <a:cs typeface="Inter"/>
                <a:sym typeface="Inter"/>
              </a:rPr>
              <a:t>«Des entreprises comme Wave Mobile Money au Sénégal et en Côte d'Ivoire, ou MTN Côte d'Ivoire, utilisent l'IA pour détecter les fraudes et rendre les services numériques plus sûrs.»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Char char="●"/>
            </a:pPr>
            <a:r>
              <a:rPr lang="en" sz="1200" b="1">
                <a:solidFill>
                  <a:schemeClr val="dk1"/>
                </a:solidFill>
                <a:latin typeface="Inter"/>
                <a:ea typeface="Inter"/>
                <a:cs typeface="Inter"/>
                <a:sym typeface="Inter"/>
              </a:rPr>
              <a:t>Artistes en IA: </a:t>
            </a:r>
            <a:r>
              <a:rPr lang="en" sz="1200">
                <a:solidFill>
                  <a:schemeClr val="dk1"/>
                </a:solidFill>
                <a:latin typeface="Inter"/>
                <a:ea typeface="Inter"/>
                <a:cs typeface="Inter"/>
                <a:sym typeface="Inter"/>
              </a:rPr>
              <a:t>«Des artistes numériques utilisent l’IA pour créer de nouvelles formes d’art africain, des projets visuels de Magic System en Côte d’Ivoire aux cinéastes sénégalais qui expérimentent l’IA pour le montage et les effets.»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Char char="●"/>
            </a:pPr>
            <a:r>
              <a:rPr lang="en" sz="1200" b="1">
                <a:solidFill>
                  <a:schemeClr val="dk1"/>
                </a:solidFill>
                <a:latin typeface="Inter"/>
                <a:ea typeface="Inter"/>
                <a:cs typeface="Inter"/>
                <a:sym typeface="Inter"/>
              </a:rPr>
              <a:t>Entrepreneurs en IA: </a:t>
            </a:r>
            <a:r>
              <a:rPr lang="en" sz="1200">
                <a:solidFill>
                  <a:schemeClr val="dk1"/>
                </a:solidFill>
                <a:latin typeface="Inter"/>
                <a:ea typeface="Inter"/>
                <a:cs typeface="Inter"/>
                <a:sym typeface="Inter"/>
              </a:rPr>
              <a:t>«De jeunes Africains francophones développent des applis IA pour résoudre des problèmes locaux, comme aider les agriculteurs des zones rurales à prévoir les rendements d’arachides et de cacao, ou traduire entre le français et les langues locales comme le wolof et le baoulé.»</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Élément Interactif:</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«Laquelle de ces carrières vous semble la plus intéressante? Pourquoi?»</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3"/>
        <p:cNvGrpSpPr/>
        <p:nvPr/>
      </p:nvGrpSpPr>
      <p:grpSpPr>
        <a:xfrm>
          <a:off x="0" y="0"/>
          <a:ext cx="0" cy="0"/>
          <a:chOff x="0" y="0"/>
          <a:chExt cx="0" cy="0"/>
        </a:xfrm>
      </p:grpSpPr>
      <p:sp>
        <p:nvSpPr>
          <p:cNvPr id="1444" name="Google Shape;1444;g3d1828a3c8d_1_1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5" name="Google Shape;1445;g3d1828a3c8d_1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«Vous n’avez pas besoin de devenir programmeur informatique pour faire partie du futur de l’IA. Les compétences les plus importantes sont celles que vous êtes déjà en train de développer!»</a:t>
            </a:r>
            <a:endParaRPr sz="1200">
              <a:solidFill>
                <a:schemeClr val="dk1"/>
              </a:solidFill>
              <a:latin typeface="Inter"/>
              <a:ea typeface="Inter"/>
              <a:cs typeface="Inter"/>
              <a:sym typeface="Inte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2"/>
        <p:cNvGrpSpPr/>
        <p:nvPr/>
      </p:nvGrpSpPr>
      <p:grpSpPr>
        <a:xfrm>
          <a:off x="0" y="0"/>
          <a:ext cx="0" cy="0"/>
          <a:chOff x="0" y="0"/>
          <a:chExt cx="0" cy="0"/>
        </a:xfrm>
      </p:grpSpPr>
      <p:sp>
        <p:nvSpPr>
          <p:cNvPr id="1453" name="Google Shape;1453;g3d1828a3c8d_1_1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4" name="Google Shape;1454;g3d1828a3c8d_1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Cadre de Développement des Compétences</a:t>
            </a:r>
            <a:r>
              <a:rPr lang="en" sz="1200">
                <a:solidFill>
                  <a:schemeClr val="dk1"/>
                </a:solidFill>
                <a:latin typeface="Inter"/>
                <a:ea typeface="Inter"/>
                <a:cs typeface="Inter"/>
                <a:sym typeface="Inter"/>
              </a:rPr>
              <a:t> (4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«Vous n’avez pas besoin de devenir programmeur informatique pour faire partie du futur de l’IA. Les compétences les plus importantes sont celles que vous êtes déjà en train de développer!»</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Pensée Critique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«Remettez en question ce que vous voyez en ligne, demandez-vous: ‘Comment puis-je savoir si c’est vrai?’ Cette compétence est essentielle car l’IA peut créer du contenu, mais ce sont les humains qui décident ce qui mérite d’être créé et partagé.»</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Exemple Africain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«Quand vous voyez des informations sur la politique ou l’économie au Sénégal ou en Côte d’Ivoire, comme une affirmation sur les élections à Dakar ou les prix du cacao à Abidjan, votre capacité à faire preuve d'esprit critique sur les sources et les préjugés est très précieuse, surtout maintenant que l’IA peut générer de fausses nouvelles.»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Créativité </a:t>
            </a:r>
            <a:r>
              <a:rPr lang="en" sz="1200">
                <a:solidFill>
                  <a:schemeClr val="dk1"/>
                </a:solidFill>
                <a:latin typeface="Inter"/>
                <a:ea typeface="Inter"/>
                <a:cs typeface="Inter"/>
                <a:sym typeface="Inter"/>
              </a:rPr>
              <a:t>(1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«L'IA peut aider dans les projets créatifs, mais les idées, la compréhension culturelle et la connexion émotionnelle viennent de vous. La créativité africaine — musique mbalax sénégalaise, coupé-décalé ivoirien, ou traditions narratives des griots — est ce qui rend les productions de l’IA significatives.»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Réflexion des élèves</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«Pensez à la dernière chose créative que vous avez faite — écrit une histoire, composé de la musique, dessiné quelque chose. Comment l’IA pourrait-elle être votre assistante créative sans remplacer votre créativité?»</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Littératie Numérique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«Comprendre comment fonctionne la technologie vous aide à mieux l'utiliser et à éviter d’être exploité. Vous n’avez pas besoin de coder, mais connaître les bases vous permet de faire des choix intelligents.»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Connaissances Culturelle</a:t>
            </a:r>
            <a:r>
              <a:rPr lang="en" sz="1200">
                <a:solidFill>
                  <a:schemeClr val="dk1"/>
                </a:solidFill>
                <a:latin typeface="Inter"/>
                <a:ea typeface="Inter"/>
                <a:cs typeface="Inter"/>
                <a:sym typeface="Inter"/>
              </a:rPr>
              <a:t> (1 minute):</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«Votre compréhension de la culture africaine, des langues et des perspectives est extrêmement précieuse! Les entreprises d’IA ont besoin de personnes qui comprennent différentes cultures pour que l’IA fonctionne bien pour tout le monde, pas seulement pour les Américains ou les Européens.»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Activité interactive – «Mon Tableau de Vision pour le Future de l’IA»</a:t>
            </a:r>
            <a:r>
              <a:rPr lang="en" sz="1200">
                <a:solidFill>
                  <a:schemeClr val="dk1"/>
                </a:solidFill>
                <a:latin typeface="Inter"/>
                <a:ea typeface="Inter"/>
                <a:cs typeface="Inter"/>
                <a:sym typeface="Inter"/>
              </a:rPr>
              <a:t> (2 minutes):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«Sur votre feuille, dessinez ou écrivez: comment voulez-vous utiliser l’IA dans votre futur? Quels problèmes au Sénégal ou en Côte d’Ivoire l’IA pourrait-elle aider à résoudre? Quelle culture africaine pourriez-vous aider l’IA à mieux comprendre — comme des proverbes wolof, l'argot urbain ivoirien (Nouchi) ou des arts traditionnels?»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Donnez 2 minutes aux élèves pour créer, puis invitez 2-3 volontaires à partager</a:t>
            </a:r>
            <a:endParaRPr sz="1200" b="1">
              <a:solidFill>
                <a:schemeClr val="dk1"/>
              </a:solidFill>
              <a:latin typeface="Inter"/>
              <a:ea typeface="Inter"/>
              <a:cs typeface="Inter"/>
              <a:sym typeface="Inter"/>
            </a:endParaRPr>
          </a:p>
          <a:p>
            <a:pPr marL="0" lvl="0" indent="0" algn="l" rtl="0">
              <a:spcBef>
                <a:spcPts val="1200"/>
              </a:spcBef>
              <a:spcAft>
                <a:spcPts val="0"/>
              </a:spcAft>
              <a:buClr>
                <a:schemeClr val="dk1"/>
              </a:buClr>
              <a:buSzPts val="1100"/>
              <a:buFont typeface="Arial"/>
              <a:buNone/>
            </a:pPr>
            <a:endParaRPr sz="1200" b="1">
              <a:solidFill>
                <a:schemeClr val="dk1"/>
              </a:solidFill>
              <a:latin typeface="Inter"/>
              <a:ea typeface="Inter"/>
              <a:cs typeface="Inter"/>
              <a:sym typeface="Inter"/>
            </a:endParaRPr>
          </a:p>
          <a:p>
            <a:pPr marL="0" lvl="0" indent="0" algn="l" rtl="0">
              <a:spcBef>
                <a:spcPts val="0"/>
              </a:spcBef>
              <a:spcAft>
                <a:spcPts val="0"/>
              </a:spcAft>
              <a:buNone/>
            </a:pPr>
            <a:endParaRPr sz="120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6"/>
        <p:cNvGrpSpPr/>
        <p:nvPr/>
      </p:nvGrpSpPr>
      <p:grpSpPr>
        <a:xfrm>
          <a:off x="0" y="0"/>
          <a:ext cx="0" cy="0"/>
          <a:chOff x="0" y="0"/>
          <a:chExt cx="0" cy="0"/>
        </a:xfrm>
      </p:grpSpPr>
      <p:sp>
        <p:nvSpPr>
          <p:cNvPr id="1477" name="Google Shape;1477;g3d1828a3c8d_1_1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8" name="Google Shape;1478;g3d1828a3c8d_1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«Vous n’apprenez pas seulement sur l’IA – vous vous préparez à devenir des leaders du futur de l’IA en Afrique.»</a:t>
            </a:r>
            <a:endParaRPr sz="1200">
              <a:solidFill>
                <a:schemeClr val="dk1"/>
              </a:solidFill>
              <a:latin typeface="Inter"/>
              <a:ea typeface="Inter"/>
              <a:cs typeface="Inter"/>
              <a:sym typeface="Inte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5"/>
        <p:cNvGrpSpPr/>
        <p:nvPr/>
      </p:nvGrpSpPr>
      <p:grpSpPr>
        <a:xfrm>
          <a:off x="0" y="0"/>
          <a:ext cx="0" cy="0"/>
          <a:chOff x="0" y="0"/>
          <a:chExt cx="0" cy="0"/>
        </a:xfrm>
      </p:grpSpPr>
      <p:sp>
        <p:nvSpPr>
          <p:cNvPr id="1486" name="Google Shape;1486;g3d1828a3c8d_1_1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7" name="Google Shape;1487;g3d1828a3c8d_1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Apprendre </a:t>
            </a:r>
            <a:r>
              <a:rPr lang="en" sz="1200">
                <a:solidFill>
                  <a:schemeClr val="dk1"/>
                </a:solidFill>
                <a:latin typeface="Inter"/>
                <a:ea typeface="Inter"/>
                <a:cs typeface="Inter"/>
                <a:sym typeface="Inter"/>
              </a:rPr>
              <a:t>(30 seconds):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«Continuez à explorer les outils d’IA en toute sécurité. Essayez de nouvelles choses, mais utilisez toujours votre méthode TRACE et vos connaissances en matière de confidentialité. Curiosité avec prudence!»</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Créer </a:t>
            </a:r>
            <a:r>
              <a:rPr lang="en" sz="1200">
                <a:solidFill>
                  <a:schemeClr val="dk1"/>
                </a:solidFill>
                <a:latin typeface="Inter"/>
                <a:ea typeface="Inter"/>
                <a:cs typeface="Inter"/>
                <a:sym typeface="Inter"/>
              </a:rPr>
              <a:t>(30 seconds):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«Utilisez l’IA pour raconter des histoires africaines qui n'ont pas encore été racontées. Aidez l’IA à comprendre à quoi ressemble vraiment la vie des jeunes à Dakar, Abidjan, Thiès ou Bouaké — votre musique, votre argot, vos écoles, vos communautés.»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Protéger </a:t>
            </a:r>
            <a:r>
              <a:rPr lang="en" sz="1200">
                <a:solidFill>
                  <a:schemeClr val="dk1"/>
                </a:solidFill>
                <a:latin typeface="Inter"/>
                <a:ea typeface="Inter"/>
                <a:cs typeface="Inter"/>
                <a:sym typeface="Inter"/>
              </a:rPr>
              <a:t>(30 seconds):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«Aidez vos amis à rester en sécurité avec l’IA. Partagez ce que vous avez appris aujourd’hui. Soyez la personne vers qui les autres se tournent lorsqu’ils ont des questions sur le contenu d’IA qu’ils ont vu.»</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Innover </a:t>
            </a:r>
            <a:r>
              <a:rPr lang="en" sz="1200">
                <a:solidFill>
                  <a:schemeClr val="dk1"/>
                </a:solidFill>
                <a:latin typeface="Inter"/>
                <a:ea typeface="Inter"/>
                <a:cs typeface="Inter"/>
                <a:sym typeface="Inter"/>
              </a:rPr>
              <a:t>(30 seconds):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«Pensez aux problèmes dans votre communauté. L'IA pourrait-elle aider avec les inondations à Dakar pendant la saison des pluies? Les embouteillages à Abidjan? Ou soutenir les agriculteurs avec de meilleurs outils pour la culture du riz, de l'arachide ou du cacao? Vos idées sont importantes!»</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Diriger </a:t>
            </a:r>
            <a:r>
              <a:rPr lang="en" sz="1200">
                <a:solidFill>
                  <a:schemeClr val="dk1"/>
                </a:solidFill>
                <a:latin typeface="Inter"/>
                <a:ea typeface="Inter"/>
                <a:cs typeface="Inter"/>
                <a:sym typeface="Inter"/>
              </a:rPr>
              <a:t>(30 seconds):</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«Faites partie de la génération de l’IA en Afrique. Les décisions prises au sujet de l'IA en ce moment affectent toute votre vie. Assurez-vous que les voix africaines, surtout les jeunes voix africaines, fassent partie de la conversation.»</a:t>
            </a:r>
            <a:endParaRPr sz="1200">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Appel à l'Action</a:t>
            </a:r>
            <a:r>
              <a:rPr lang="en" sz="1200">
                <a:solidFill>
                  <a:schemeClr val="dk1"/>
                </a:solidFill>
                <a:latin typeface="Inter"/>
                <a:ea typeface="Inter"/>
                <a:cs typeface="Inter"/>
                <a:sym typeface="Inter"/>
              </a:rPr>
              <a:t>:</a:t>
            </a:r>
            <a:endParaRPr sz="1200">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Inter"/>
                <a:ea typeface="Inter"/>
                <a:cs typeface="Inter"/>
                <a:sym typeface="Inter"/>
              </a:rPr>
              <a:t>«Qui est prêt à faire partie du futur de l’IA en Afrique? Montrez-moi votre enthousiasme!»</a:t>
            </a:r>
            <a:endParaRPr sz="1200" b="1">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2"/>
        <p:cNvGrpSpPr/>
        <p:nvPr/>
      </p:nvGrpSpPr>
      <p:grpSpPr>
        <a:xfrm>
          <a:off x="0" y="0"/>
          <a:ext cx="0" cy="0"/>
          <a:chOff x="0" y="0"/>
          <a:chExt cx="0" cy="0"/>
        </a:xfrm>
      </p:grpSpPr>
      <p:sp>
        <p:nvSpPr>
          <p:cNvPr id="1513" name="Google Shape;1513;g3d1828a3c8d_1_1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4" name="Google Shape;1514;g3d1828a3c8d_1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Objectif d'apprentissage : Les élèves répondent à des questions à choix multiples et à des questions basées sur des scénarios afin d'évaluer leur compréhension de la leçon.</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8"/>
        <p:cNvGrpSpPr/>
        <p:nvPr/>
      </p:nvGrpSpPr>
      <p:grpSpPr>
        <a:xfrm>
          <a:off x="0" y="0"/>
          <a:ext cx="0" cy="0"/>
          <a:chOff x="0" y="0"/>
          <a:chExt cx="0" cy="0"/>
        </a:xfrm>
      </p:grpSpPr>
      <p:sp>
        <p:nvSpPr>
          <p:cNvPr id="1519" name="Google Shape;1519;g3d2b19044c1_0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0" name="Google Shape;1520;g3d2b19044c1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Évaluation Rapide</a:t>
            </a:r>
            <a:r>
              <a:rPr lang="en">
                <a:solidFill>
                  <a:schemeClr val="dk1"/>
                </a:solidFill>
                <a:latin typeface="Inter"/>
                <a:ea typeface="Inter"/>
                <a:cs typeface="Inter"/>
                <a:sym typeface="Inter"/>
              </a:rPr>
              <a:t> (3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«Voyons combien vous avez appris! Je vais faire des affirmations sur l’IA. Montrez-moi pouce levé pour vrai, pouce baissé pour faux, ou pouce sur le côté si vous n’êtes pas sûr.»</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Questions d’évaluation</a:t>
            </a:r>
            <a:r>
              <a:rPr lang="en">
                <a:solidFill>
                  <a:schemeClr val="dk1"/>
                </a:solidFill>
                <a:latin typeface="Inter"/>
                <a:ea typeface="Inter"/>
                <a:cs typeface="Inter"/>
                <a:sym typeface="Inter"/>
              </a:rPr>
              <a:t>:</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Char char="●"/>
            </a:pPr>
            <a:r>
              <a:rPr lang="en">
                <a:solidFill>
                  <a:schemeClr val="dk1"/>
                </a:solidFill>
                <a:latin typeface="Inter"/>
                <a:ea typeface="Inter"/>
                <a:cs typeface="Inter"/>
                <a:sym typeface="Inter"/>
              </a:rPr>
              <a:t>«Tout le contenu généré par l’IA est forcément faux» — </a:t>
            </a:r>
            <a:r>
              <a:rPr lang="en" b="1">
                <a:solidFill>
                  <a:schemeClr val="dk1"/>
                </a:solidFill>
                <a:latin typeface="Inter"/>
                <a:ea typeface="Inter"/>
                <a:cs typeface="Inter"/>
                <a:sym typeface="Inter"/>
              </a:rPr>
              <a:t>FAUX </a:t>
            </a:r>
            <a:r>
              <a:rPr lang="en">
                <a:solidFill>
                  <a:schemeClr val="dk1"/>
                </a:solidFill>
                <a:latin typeface="Inter"/>
                <a:ea typeface="Inter"/>
                <a:cs typeface="Inter"/>
                <a:sym typeface="Inter"/>
              </a:rPr>
              <a:t>(l’IA devient très sophistiquée)</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Après chaque question:</a:t>
            </a:r>
            <a:endParaRPr b="1">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Font typeface="Inter"/>
              <a:buChar char="●"/>
            </a:pPr>
            <a:r>
              <a:rPr lang="en">
                <a:solidFill>
                  <a:schemeClr val="dk1"/>
                </a:solidFill>
                <a:latin typeface="Inter"/>
                <a:ea typeface="Inter"/>
                <a:cs typeface="Inter"/>
                <a:sym typeface="Inter"/>
              </a:rPr>
              <a:t>Demandez à 1‑2 élèves d’expliquer leur raisonnement</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Char char="●"/>
            </a:pPr>
            <a:r>
              <a:rPr lang="en">
                <a:solidFill>
                  <a:schemeClr val="dk1"/>
                </a:solidFill>
                <a:latin typeface="Inter"/>
                <a:ea typeface="Inter"/>
                <a:cs typeface="Inter"/>
                <a:sym typeface="Inter"/>
              </a:rPr>
              <a:t>Donnez une clarification rapide si nécessaire</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Char char="●"/>
            </a:pPr>
            <a:r>
              <a:rPr lang="en">
                <a:solidFill>
                  <a:schemeClr val="dk1"/>
                </a:solidFill>
                <a:latin typeface="Inter"/>
                <a:ea typeface="Inter"/>
                <a:cs typeface="Inter"/>
                <a:sym typeface="Inter"/>
              </a:rPr>
              <a:t>Célébrez la bonne compréhension</a:t>
            </a:r>
            <a:endParaRPr sz="1200" b="1">
              <a:solidFill>
                <a:schemeClr val="dk1"/>
              </a:solidFill>
              <a:latin typeface="Inter"/>
              <a:ea typeface="Inter"/>
              <a:cs typeface="Inter"/>
              <a:sym typeface="Inte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9"/>
        <p:cNvGrpSpPr/>
        <p:nvPr/>
      </p:nvGrpSpPr>
      <p:grpSpPr>
        <a:xfrm>
          <a:off x="0" y="0"/>
          <a:ext cx="0" cy="0"/>
          <a:chOff x="0" y="0"/>
          <a:chExt cx="0" cy="0"/>
        </a:xfrm>
      </p:grpSpPr>
      <p:sp>
        <p:nvSpPr>
          <p:cNvPr id="1540" name="Google Shape;1540;g3d2b19044c1_0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1" name="Google Shape;1541;g3d2b19044c1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Évaluation Rapide</a:t>
            </a:r>
            <a:r>
              <a:rPr lang="en">
                <a:solidFill>
                  <a:schemeClr val="dk1"/>
                </a:solidFill>
                <a:latin typeface="Inter"/>
                <a:ea typeface="Inter"/>
                <a:cs typeface="Inter"/>
                <a:sym typeface="Inter"/>
              </a:rPr>
              <a:t> (3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«Voyons combien vous avez appris! Je vais faire des affirmations sur l’IA. Montrez-moi pouce levé pour vrai, pouce baissé pour faux, ou pouce sur le côté si vous n’êtes pas sûr.»</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Questions d’évaluation</a:t>
            </a:r>
            <a:r>
              <a:rPr lang="en">
                <a:solidFill>
                  <a:schemeClr val="dk1"/>
                </a:solidFill>
                <a:latin typeface="Inter"/>
                <a:ea typeface="Inter"/>
                <a:cs typeface="Inter"/>
                <a:sym typeface="Inter"/>
              </a:rPr>
              <a:t>:</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Char char="●"/>
            </a:pPr>
            <a:r>
              <a:rPr lang="en">
                <a:solidFill>
                  <a:schemeClr val="dk1"/>
                </a:solidFill>
                <a:latin typeface="Inter"/>
                <a:ea typeface="Inter"/>
                <a:cs typeface="Inter"/>
                <a:sym typeface="Inter"/>
              </a:rPr>
              <a:t>«Quelle est la meilleure façon de vérifier si une information de l’IA est vraie?» — </a:t>
            </a:r>
            <a:r>
              <a:rPr lang="en" b="1">
                <a:solidFill>
                  <a:schemeClr val="dk1"/>
                </a:solidFill>
                <a:latin typeface="Inter"/>
                <a:ea typeface="Inter"/>
                <a:cs typeface="Inter"/>
                <a:sym typeface="Inter"/>
              </a:rPr>
              <a:t>TRACE</a:t>
            </a:r>
            <a:endParaRPr b="1">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2"/>
        <p:cNvGrpSpPr/>
        <p:nvPr/>
      </p:nvGrpSpPr>
      <p:grpSpPr>
        <a:xfrm>
          <a:off x="0" y="0"/>
          <a:ext cx="0" cy="0"/>
          <a:chOff x="0" y="0"/>
          <a:chExt cx="0" cy="0"/>
        </a:xfrm>
      </p:grpSpPr>
      <p:sp>
        <p:nvSpPr>
          <p:cNvPr id="1563" name="Google Shape;1563;g3d2b19044c1_0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4" name="Google Shape;1564;g3d2b19044c1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Évaluation Rapide</a:t>
            </a:r>
            <a:r>
              <a:rPr lang="en">
                <a:solidFill>
                  <a:schemeClr val="dk1"/>
                </a:solidFill>
                <a:latin typeface="Inter"/>
                <a:ea typeface="Inter"/>
                <a:cs typeface="Inter"/>
                <a:sym typeface="Inter"/>
              </a:rPr>
              <a:t> (3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«Voyons combien vous avez appris! Je vais faire des affirmations sur l’IA. Montrez-moi pouce levé pour vrai, pouce baissé pour faux, ou pouce sur le côté si vous n’êtes pas sûr.»</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Questions d’évaluation</a:t>
            </a:r>
            <a:r>
              <a:rPr lang="en">
                <a:solidFill>
                  <a:schemeClr val="dk1"/>
                </a:solidFill>
                <a:latin typeface="Inter"/>
                <a:ea typeface="Inter"/>
                <a:cs typeface="Inter"/>
                <a:sym typeface="Inter"/>
              </a:rPr>
              <a:t>:</a:t>
            </a:r>
            <a:endParaRPr b="1">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Char char="●"/>
            </a:pPr>
            <a:r>
              <a:rPr lang="en">
                <a:solidFill>
                  <a:schemeClr val="dk1"/>
                </a:solidFill>
                <a:latin typeface="Inter"/>
                <a:ea typeface="Inter"/>
                <a:cs typeface="Inter"/>
                <a:sym typeface="Inter"/>
              </a:rPr>
              <a:t>Votre ami vous montre une info générée par l’IA qui semble fausse. Que faites-vous? </a:t>
            </a:r>
            <a:r>
              <a:rPr lang="en" b="1">
                <a:solidFill>
                  <a:schemeClr val="dk1"/>
                </a:solidFill>
                <a:latin typeface="Inter"/>
                <a:ea typeface="Inter"/>
                <a:cs typeface="Inter"/>
                <a:sym typeface="Inter"/>
              </a:rPr>
              <a:t>Les élèves expliquent en utilisant TRACE ou signaler à un adulte</a:t>
            </a:r>
            <a:endParaRPr sz="1200" b="1">
              <a:solidFill>
                <a:schemeClr val="dk1"/>
              </a:solidFill>
              <a:latin typeface="Inter"/>
              <a:ea typeface="Inter"/>
              <a:cs typeface="Inter"/>
              <a:sym typeface="Inte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7"/>
        <p:cNvGrpSpPr/>
        <p:nvPr/>
      </p:nvGrpSpPr>
      <p:grpSpPr>
        <a:xfrm>
          <a:off x="0" y="0"/>
          <a:ext cx="0" cy="0"/>
          <a:chOff x="0" y="0"/>
          <a:chExt cx="0" cy="0"/>
        </a:xfrm>
      </p:grpSpPr>
      <p:sp>
        <p:nvSpPr>
          <p:cNvPr id="1588" name="Google Shape;1588;g3d2b19044c1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9" name="Google Shape;1589;g3d2b19044c1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Questions d’évaluation</a:t>
            </a:r>
            <a:r>
              <a:rPr lang="en">
                <a:solidFill>
                  <a:schemeClr val="dk1"/>
                </a:solidFill>
                <a:latin typeface="Inter"/>
                <a:ea typeface="Inter"/>
                <a:cs typeface="Inter"/>
                <a:sym typeface="Inter"/>
              </a:rPr>
              <a:t>:</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AutoNum type="arabicPeriod"/>
            </a:pPr>
            <a:r>
              <a:rPr lang="en">
                <a:solidFill>
                  <a:schemeClr val="dk1"/>
                </a:solidFill>
                <a:latin typeface="Inter"/>
                <a:ea typeface="Inter"/>
                <a:cs typeface="Inter"/>
                <a:sym typeface="Inter"/>
              </a:rPr>
              <a:t>«Tout le contenu généré par l’IA est forcément faux» — </a:t>
            </a:r>
            <a:r>
              <a:rPr lang="en" b="1">
                <a:solidFill>
                  <a:schemeClr val="dk1"/>
                </a:solidFill>
                <a:latin typeface="Inter"/>
                <a:ea typeface="Inter"/>
                <a:cs typeface="Inter"/>
                <a:sym typeface="Inter"/>
              </a:rPr>
              <a:t>FAUX </a:t>
            </a:r>
            <a:r>
              <a:rPr lang="en">
                <a:solidFill>
                  <a:schemeClr val="dk1"/>
                </a:solidFill>
                <a:latin typeface="Inter"/>
                <a:ea typeface="Inter"/>
                <a:cs typeface="Inter"/>
                <a:sym typeface="Inter"/>
              </a:rPr>
              <a:t>(l’IA devient très sophistiquée)</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AutoNum type="arabicPeriod"/>
            </a:pPr>
            <a:r>
              <a:rPr lang="en">
                <a:solidFill>
                  <a:schemeClr val="dk1"/>
                </a:solidFill>
                <a:latin typeface="Inter"/>
                <a:ea typeface="Inter"/>
                <a:cs typeface="Inter"/>
                <a:sym typeface="Inter"/>
              </a:rPr>
              <a:t>«Quelle est la meilleure façon de vérifier si une information de l’IA est vraie?» — </a:t>
            </a:r>
            <a:r>
              <a:rPr lang="en" b="1">
                <a:solidFill>
                  <a:schemeClr val="dk1"/>
                </a:solidFill>
                <a:latin typeface="Inter"/>
                <a:ea typeface="Inter"/>
                <a:cs typeface="Inter"/>
                <a:sym typeface="Inter"/>
              </a:rPr>
              <a:t>TRACE</a:t>
            </a:r>
            <a:endParaRPr b="1">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AutoNum type="arabicPeriod"/>
            </a:pPr>
            <a:r>
              <a:rPr lang="en">
                <a:solidFill>
                  <a:schemeClr val="dk1"/>
                </a:solidFill>
                <a:latin typeface="Inter"/>
                <a:ea typeface="Inter"/>
                <a:cs typeface="Inter"/>
                <a:sym typeface="Inter"/>
              </a:rPr>
              <a:t>Votre ami vous montre une info générée par l’IA qui semble fausse. Que faites-vous? </a:t>
            </a:r>
            <a:r>
              <a:rPr lang="en" b="1">
                <a:solidFill>
                  <a:schemeClr val="dk1"/>
                </a:solidFill>
                <a:latin typeface="Inter"/>
                <a:ea typeface="Inter"/>
                <a:cs typeface="Inter"/>
                <a:sym typeface="Inter"/>
              </a:rPr>
              <a:t>Les élèves expliquent en utilisant TRACE ou signaler à un adulte</a:t>
            </a:r>
            <a:endParaRPr sz="1200" b="1">
              <a:solidFill>
                <a:schemeClr val="dk1"/>
              </a:solidFill>
              <a:latin typeface="Inter"/>
              <a:ea typeface="Inter"/>
              <a:cs typeface="Inter"/>
              <a:sym typeface="Inte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4"/>
        <p:cNvGrpSpPr/>
        <p:nvPr/>
      </p:nvGrpSpPr>
      <p:grpSpPr>
        <a:xfrm>
          <a:off x="0" y="0"/>
          <a:ext cx="0" cy="0"/>
          <a:chOff x="0" y="0"/>
          <a:chExt cx="0" cy="0"/>
        </a:xfrm>
      </p:grpSpPr>
      <p:sp>
        <p:nvSpPr>
          <p:cNvPr id="1615" name="Google Shape;1615;g3d1828a3c8d_1_30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6" name="Google Shape;1616;g3d1828a3c8d_1_3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DE L’INTERVENANT:</a:t>
            </a:r>
            <a:endParaRPr b="1">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Cercle de Réflexion</a:t>
            </a:r>
            <a:r>
              <a:rPr lang="en">
                <a:solidFill>
                  <a:schemeClr val="dk1"/>
                </a:solidFill>
                <a:latin typeface="Inter"/>
                <a:ea typeface="Inter"/>
                <a:cs typeface="Inter"/>
                <a:sym typeface="Inter"/>
              </a:rPr>
              <a:t> (4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«Faisons un tour de tables rapide — une seule phrase chacun:»</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Sujets de réflexion </a:t>
            </a:r>
            <a:r>
              <a:rPr lang="en">
                <a:solidFill>
                  <a:schemeClr val="dk1"/>
                </a:solidFill>
                <a:latin typeface="Inter"/>
                <a:ea typeface="Inter"/>
                <a:cs typeface="Inter"/>
                <a:sym typeface="Inter"/>
              </a:rPr>
              <a:t>(à alterner)</a:t>
            </a:r>
            <a:r>
              <a:rPr lang="en" b="1">
                <a:solidFill>
                  <a:schemeClr val="dk1"/>
                </a:solidFill>
                <a:latin typeface="Inter"/>
                <a:ea typeface="Inter"/>
                <a:cs typeface="Inter"/>
                <a:sym typeface="Inter"/>
              </a:rPr>
              <a:t>:</a:t>
            </a:r>
            <a:endParaRPr b="1">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Font typeface="Inter"/>
              <a:buAutoNum type="arabicPeriod"/>
            </a:pPr>
            <a:r>
              <a:rPr lang="en">
                <a:solidFill>
                  <a:schemeClr val="dk1"/>
                </a:solidFill>
                <a:latin typeface="Inter"/>
                <a:ea typeface="Inter"/>
                <a:cs typeface="Inter"/>
                <a:sym typeface="Inter"/>
              </a:rPr>
              <a:t>«Une chose qui vous a surpris(e) sur l’IA aujourd’hui?»</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AutoNum type="arabicPeriod"/>
            </a:pPr>
            <a:r>
              <a:rPr lang="en">
                <a:solidFill>
                  <a:schemeClr val="dk1"/>
                </a:solidFill>
                <a:latin typeface="Inter"/>
                <a:ea typeface="Inter"/>
                <a:cs typeface="Inter"/>
                <a:sym typeface="Inter"/>
              </a:rPr>
              <a:t>«Comment allez-vous utiliser l’IA différemment après cette session?»</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AutoNum type="arabicPeriod"/>
            </a:pPr>
            <a:r>
              <a:rPr lang="en">
                <a:solidFill>
                  <a:schemeClr val="dk1"/>
                </a:solidFill>
                <a:latin typeface="Inter"/>
                <a:ea typeface="Inter"/>
                <a:cs typeface="Inter"/>
                <a:sym typeface="Inter"/>
              </a:rPr>
              <a:t>«Quelle est une question sur l’IA que vous avez encore?»</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Notes pour l'Animateur:</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Font typeface="Inter"/>
              <a:buChar char="●"/>
            </a:pPr>
            <a:r>
              <a:rPr lang="en">
                <a:solidFill>
                  <a:schemeClr val="dk1"/>
                </a:solidFill>
                <a:latin typeface="Inter"/>
                <a:ea typeface="Inter"/>
                <a:cs typeface="Inter"/>
                <a:sym typeface="Inter"/>
              </a:rPr>
              <a:t>Limitez les réponses à 10–15 secondes chacune pour respecter le temps</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Char char="●"/>
            </a:pPr>
            <a:r>
              <a:rPr lang="en">
                <a:solidFill>
                  <a:schemeClr val="dk1"/>
                </a:solidFill>
                <a:latin typeface="Inter"/>
                <a:ea typeface="Inter"/>
                <a:cs typeface="Inter"/>
                <a:sym typeface="Inter"/>
              </a:rPr>
              <a:t>Remerciez chaque élève pour sa participation</a:t>
            </a: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Font typeface="Inter"/>
              <a:buChar char="●"/>
            </a:pPr>
            <a:r>
              <a:rPr lang="en">
                <a:solidFill>
                  <a:schemeClr val="dk1"/>
                </a:solidFill>
                <a:latin typeface="Inter"/>
                <a:ea typeface="Inter"/>
                <a:cs typeface="Inter"/>
                <a:sym typeface="Inter"/>
              </a:rPr>
              <a:t>Notez les questions que les élèves se posent encore — elles pourraient servir pour de prochaines sessions.</a:t>
            </a: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Présentation du défi à faire à la maison </a:t>
            </a:r>
            <a:r>
              <a:rPr lang="en">
                <a:solidFill>
                  <a:schemeClr val="dk1"/>
                </a:solidFill>
                <a:latin typeface="Inter"/>
                <a:ea typeface="Inter"/>
                <a:cs typeface="Inter"/>
                <a:sym typeface="Inter"/>
              </a:rPr>
              <a:t>(2 minutes):</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«Votre mission cette semaine, si vous l'acceptez:»</a:t>
            </a:r>
            <a:endParaRPr>
              <a:solidFill>
                <a:schemeClr val="dk1"/>
              </a:solidFill>
              <a:latin typeface="Inter"/>
              <a:ea typeface="Inter"/>
              <a:cs typeface="Inter"/>
              <a:sym typeface="Inter"/>
            </a:endParaRPr>
          </a:p>
          <a:p>
            <a:pPr marL="457200" lvl="0" indent="-298450" algn="l" rtl="0">
              <a:lnSpc>
                <a:spcPct val="115000"/>
              </a:lnSpc>
              <a:spcBef>
                <a:spcPts val="1200"/>
              </a:spcBef>
              <a:spcAft>
                <a:spcPts val="0"/>
              </a:spcAft>
              <a:buClr>
                <a:schemeClr val="dk1"/>
              </a:buClr>
              <a:buSzPts val="1100"/>
              <a:buAutoNum type="arabicPeriod"/>
            </a:pPr>
            <a:r>
              <a:rPr lang="en" b="1">
                <a:solidFill>
                  <a:schemeClr val="dk1"/>
                </a:solidFill>
                <a:latin typeface="Inter"/>
                <a:ea typeface="Inter"/>
                <a:cs typeface="Inter"/>
                <a:sym typeface="Inter"/>
              </a:rPr>
              <a:t>Mission Détective IA: </a:t>
            </a:r>
            <a:r>
              <a:rPr lang="en">
                <a:solidFill>
                  <a:schemeClr val="dk1"/>
                </a:solidFill>
                <a:latin typeface="Inter"/>
                <a:ea typeface="Inter"/>
                <a:cs typeface="Inter"/>
                <a:sym typeface="Inter"/>
              </a:rPr>
              <a:t>«Trouvez 1 exemple d’IA dans votre vie quotidienne dont nous n’avons pas parlé aujourd’hui. Ça peut être dans une appli, un jeu, ou même quelque chose que votre famille utilise.»</a:t>
            </a:r>
            <a:br>
              <a:rPr lang="en">
                <a:solidFill>
                  <a:schemeClr val="dk1"/>
                </a:solidFill>
                <a:latin typeface="Inter"/>
                <a:ea typeface="Inter"/>
                <a:cs typeface="Inter"/>
                <a:sym typeface="Inter"/>
              </a:rPr>
            </a:b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AutoNum type="arabicPeriod"/>
            </a:pPr>
            <a:r>
              <a:rPr lang="en" b="1">
                <a:solidFill>
                  <a:schemeClr val="dk1"/>
                </a:solidFill>
                <a:latin typeface="Inter"/>
                <a:ea typeface="Inter"/>
                <a:cs typeface="Inter"/>
                <a:sym typeface="Inter"/>
              </a:rPr>
              <a:t>Pratique de TRACE: </a:t>
            </a:r>
            <a:r>
              <a:rPr lang="en">
                <a:solidFill>
                  <a:schemeClr val="dk1"/>
                </a:solidFill>
                <a:latin typeface="Inter"/>
                <a:ea typeface="Inter"/>
                <a:cs typeface="Inter"/>
                <a:sym typeface="Inter"/>
              </a:rPr>
              <a:t>«Appliquez la méthode TRACE sur un contenu que vous voyez en ligne cette semaine — ça peut être n'importe quelle nouvelle ou publication sur les réseaux sociaux.»</a:t>
            </a:r>
            <a:br>
              <a:rPr lang="en">
                <a:solidFill>
                  <a:schemeClr val="dk1"/>
                </a:solidFill>
                <a:latin typeface="Inter"/>
                <a:ea typeface="Inter"/>
                <a:cs typeface="Inter"/>
                <a:sym typeface="Inter"/>
              </a:rPr>
            </a:br>
            <a:endParaRPr>
              <a:solidFill>
                <a:schemeClr val="dk1"/>
              </a:solidFill>
              <a:latin typeface="Inter"/>
              <a:ea typeface="Inter"/>
              <a:cs typeface="Inter"/>
              <a:sym typeface="Inter"/>
            </a:endParaRPr>
          </a:p>
          <a:p>
            <a:pPr marL="457200" lvl="0" indent="-298450" algn="l" rtl="0">
              <a:lnSpc>
                <a:spcPct val="115000"/>
              </a:lnSpc>
              <a:spcBef>
                <a:spcPts val="0"/>
              </a:spcBef>
              <a:spcAft>
                <a:spcPts val="0"/>
              </a:spcAft>
              <a:buClr>
                <a:schemeClr val="dk1"/>
              </a:buClr>
              <a:buSzPts val="1100"/>
              <a:buAutoNum type="arabicPeriod"/>
            </a:pPr>
            <a:r>
              <a:rPr lang="en" b="1">
                <a:solidFill>
                  <a:schemeClr val="dk1"/>
                </a:solidFill>
                <a:latin typeface="Inter"/>
                <a:ea typeface="Inter"/>
                <a:cs typeface="Inter"/>
                <a:sym typeface="Inter"/>
              </a:rPr>
              <a:t>Partage de découverte sur l'IA: </a:t>
            </a:r>
            <a:r>
              <a:rPr lang="en">
                <a:solidFill>
                  <a:schemeClr val="dk1"/>
                </a:solidFill>
                <a:latin typeface="Inter"/>
                <a:ea typeface="Inter"/>
                <a:cs typeface="Inter"/>
                <a:sym typeface="Inter"/>
              </a:rPr>
              <a:t>«Trouvez une découverte intéressante sur l'IA (sûre et appropriée) et partagez-la avec votre famille. Apprenez-leur quelque chose que vous avez appris aujourd'hui.»</a:t>
            </a:r>
            <a:br>
              <a:rPr lang="en">
                <a:solidFill>
                  <a:schemeClr val="dk1"/>
                </a:solidFill>
                <a:latin typeface="Inter"/>
                <a:ea typeface="Inter"/>
                <a:cs typeface="Inter"/>
                <a:sym typeface="Inter"/>
              </a:rPr>
            </a:br>
            <a:endParaRPr>
              <a:solidFill>
                <a:schemeClr val="dk1"/>
              </a:solidFill>
              <a:latin typeface="Inter"/>
              <a:ea typeface="Inter"/>
              <a:cs typeface="Inter"/>
              <a:sym typeface="Inter"/>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latin typeface="Inter"/>
                <a:ea typeface="Inter"/>
                <a:cs typeface="Inter"/>
                <a:sym typeface="Inter"/>
              </a:rPr>
              <a:t>Motivation Finale</a:t>
            </a:r>
            <a:r>
              <a:rPr lang="en">
                <a:solidFill>
                  <a:schemeClr val="dk1"/>
                </a:solidFill>
                <a:latin typeface="Inter"/>
                <a:ea typeface="Inter"/>
                <a:cs typeface="Inter"/>
                <a:sym typeface="Inter"/>
              </a:rPr>
              <a:t> (1 minute):</a:t>
            </a:r>
            <a:endParaRPr>
              <a:solidFill>
                <a:schemeClr val="dk1"/>
              </a:solidFill>
              <a:latin typeface="Inter"/>
              <a:ea typeface="Inter"/>
              <a:cs typeface="Inter"/>
              <a:sym typeface="Inter"/>
            </a:endParaRPr>
          </a:p>
          <a:p>
            <a:pPr marL="0" marR="381000" lvl="0" indent="0" algn="l" rtl="0">
              <a:lnSpc>
                <a:spcPct val="115000"/>
              </a:lnSpc>
              <a:spcBef>
                <a:spcPts val="1200"/>
              </a:spcBef>
              <a:spcAft>
                <a:spcPts val="0"/>
              </a:spcAft>
              <a:buClr>
                <a:schemeClr val="dk1"/>
              </a:buClr>
              <a:buSzPts val="1100"/>
              <a:buFont typeface="Arial"/>
              <a:buNone/>
            </a:pPr>
            <a:r>
              <a:rPr lang="en">
                <a:solidFill>
                  <a:schemeClr val="dk1"/>
                </a:solidFill>
                <a:latin typeface="Inter"/>
                <a:ea typeface="Inter"/>
                <a:cs typeface="Inter"/>
                <a:sym typeface="Inter"/>
              </a:rPr>
              <a:t>«Souvenez-vous: vous n'êtes pas seulement des élèves qui apprennent sur l'IA —  vous êtes la génération qui va façonner le développement de l’IA en Afrique. Vos perspectives, votre créativité, votre compréhension de la culture sénégalaise ou ivoirienne — ce sont vos super-pouvoirs à l'ère de l'IA. Utilisez-les avec sagesse, en toute sécurité, et servez-vous-en pour rendre votre pays et l’Afrique fiers!»</a:t>
            </a:r>
            <a:endParaRPr>
              <a:solidFill>
                <a:schemeClr val="dk1"/>
              </a:solidFill>
              <a:latin typeface="Inter"/>
              <a:ea typeface="Inter"/>
              <a:cs typeface="Inter"/>
              <a:sym typeface="Inter"/>
            </a:endParaRPr>
          </a:p>
          <a:p>
            <a:pPr marL="0" lvl="0" indent="0" algn="l" rtl="0">
              <a:spcBef>
                <a:spcPts val="1200"/>
              </a:spcBef>
              <a:spcAft>
                <a:spcPts val="0"/>
              </a:spcAft>
              <a:buNone/>
            </a:pPr>
            <a:endParaRPr sz="1200" b="1">
              <a:solidFill>
                <a:schemeClr val="dk1"/>
              </a:solidFill>
              <a:latin typeface="Inter"/>
              <a:ea typeface="Inter"/>
              <a:cs typeface="Inter"/>
              <a:sym typeface="Inte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5"/>
        <p:cNvGrpSpPr/>
        <p:nvPr/>
      </p:nvGrpSpPr>
      <p:grpSpPr>
        <a:xfrm>
          <a:off x="0" y="0"/>
          <a:ext cx="0" cy="0"/>
          <a:chOff x="0" y="0"/>
          <a:chExt cx="0" cy="0"/>
        </a:xfrm>
      </p:grpSpPr>
      <p:sp>
        <p:nvSpPr>
          <p:cNvPr id="1636" name="Google Shape;1636;g3d1828a3c8d_1_3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7" name="Google Shape;1637;g3d1828a3c8d_1_3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0" lvl="0" indent="0" algn="l" rtl="0">
              <a:spcBef>
                <a:spcPts val="1200"/>
              </a:spcBef>
              <a:spcAft>
                <a:spcPts val="0"/>
              </a:spcAft>
              <a:buClr>
                <a:schemeClr val="dk1"/>
              </a:buClr>
              <a:buSzPts val="1100"/>
              <a:buFont typeface="Arial"/>
              <a:buNone/>
            </a:pPr>
            <a:r>
              <a:rPr lang="en" sz="1200" b="1">
                <a:solidFill>
                  <a:schemeClr val="dk1"/>
                </a:solidFill>
                <a:latin typeface="Inter"/>
                <a:ea typeface="Inter"/>
                <a:cs typeface="Inter"/>
                <a:sym typeface="Inter"/>
              </a:rPr>
              <a:t>NOTES DE L’INTERVENANT:</a:t>
            </a:r>
            <a:endParaRPr sz="1200" b="1">
              <a:solidFill>
                <a:schemeClr val="dk1"/>
              </a:solidFill>
              <a:latin typeface="Inter"/>
              <a:ea typeface="Inter"/>
              <a:cs typeface="Inter"/>
              <a:sym typeface="Inter"/>
            </a:endParaRPr>
          </a:p>
          <a:p>
            <a:pPr marL="0" marR="38100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Inter"/>
                <a:ea typeface="Inter"/>
                <a:cs typeface="Inter"/>
                <a:sym typeface="Inter"/>
              </a:rPr>
              <a:t>Définition des termes clés de l'IA</a:t>
            </a:r>
            <a:endParaRPr sz="120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1"/>
        <p:cNvGrpSpPr/>
        <p:nvPr/>
      </p:nvGrpSpPr>
      <p:grpSpPr>
        <a:xfrm>
          <a:off x="0" y="0"/>
          <a:ext cx="0" cy="0"/>
          <a:chOff x="0" y="0"/>
          <a:chExt cx="0" cy="0"/>
        </a:xfrm>
      </p:grpSpPr>
      <p:sp>
        <p:nvSpPr>
          <p:cNvPr id="1642" name="Google Shape;1642;g3d1828a3c8d_1_333:notes"/>
          <p:cNvSpPr>
            <a:spLocks noGrp="1" noRot="1" noChangeAspect="1"/>
          </p:cNvSpPr>
          <p:nvPr>
            <p:ph type="sldImg" idx="2"/>
          </p:nvPr>
        </p:nvSpPr>
        <p:spPr>
          <a:xfrm>
            <a:off x="381001"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43" name="Google Shape;1643;g3d1828a3c8d_1_3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800"/>
              </a:spcBef>
              <a:spcAft>
                <a:spcPts val="0"/>
              </a:spcAft>
              <a:buClr>
                <a:schemeClr val="dk1"/>
              </a:buClr>
              <a:buSzPts val="1100"/>
              <a:buFont typeface="Arial"/>
              <a:buNone/>
            </a:pPr>
            <a:r>
              <a:rPr lang="en" sz="1200" b="1">
                <a:solidFill>
                  <a:schemeClr val="dk1"/>
                </a:solidFill>
                <a:latin typeface="Inter"/>
                <a:ea typeface="Inter"/>
                <a:cs typeface="Inter"/>
                <a:sym typeface="Inter"/>
              </a:rPr>
              <a:t>Guide de Dépannage:</a:t>
            </a:r>
            <a:endParaRPr sz="1200" b="1">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Si la technologie fait défaut:</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Passez immédiatement aux alternatives à faible connectivité fournies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Utilisez le matériel imprimé et les activités basées sur la discussion</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Mettez l'accent sur les concepts plutôt que sur les outils — la compréhension est plus importante que l'expérience pratique</a:t>
            </a:r>
            <a:endParaRPr sz="1200">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Si les élèves sont désengagés:</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Augmentez le mouvement — demandez aux élèves de se déplacer physiquement pour les activités de vote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Appellez les élèves plus silencieux par leur prénom, doucement, sans pression</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Reliez chaque concept à leurs expériences quotidiennes avec les téléphones et les réseaux sociaux</a:t>
            </a:r>
            <a:endParaRPr sz="1200">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Si des sujets controversés surgissent:</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Reconnaissez la préoccupation: «C’est une question importante.»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Redirigez vers la sécurité et la pensée critique: «Quelles questions devrions-nous poser à ce sujet?»</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Proposez d'en discuter davantage après le cours si nécessaire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Concentrez-vous sur le fait d'aider les élèves à penser de manière critique plutôt que de donner des réponses définitives</a:t>
            </a:r>
            <a:endParaRPr sz="1200">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Si les élèves ont un accès technologique très différent:</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Soulignez que la culture de l’IA consiste à comprendre les concepts, et non à avoir la technologie la plus récente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Encouragez l'apprentissage entre pairs — les élèves qui ont plus d'expérience en technologie peuvent aider les autres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Mettez l’accent sur les compétences de pensée critique qui s’appliquent quel que soit l’appareil</a:t>
            </a:r>
            <a:endParaRPr sz="1200">
              <a:solidFill>
                <a:schemeClr val="dk1"/>
              </a:solidFill>
              <a:latin typeface="Inter"/>
              <a:ea typeface="Inter"/>
              <a:cs typeface="Inter"/>
              <a:sym typeface="Inter"/>
            </a:endParaRPr>
          </a:p>
          <a:p>
            <a:pPr marL="0" lvl="0" indent="0" algn="l" rtl="0">
              <a:lnSpc>
                <a:spcPct val="115000"/>
              </a:lnSpc>
              <a:spcBef>
                <a:spcPts val="1400"/>
              </a:spcBef>
              <a:spcAft>
                <a:spcPts val="0"/>
              </a:spcAft>
              <a:buClr>
                <a:schemeClr val="dk1"/>
              </a:buClr>
              <a:buSzPts val="1100"/>
              <a:buFont typeface="Arial"/>
              <a:buNone/>
            </a:pPr>
            <a:r>
              <a:rPr lang="en" sz="1200" b="1">
                <a:solidFill>
                  <a:schemeClr val="dk1"/>
                </a:solidFill>
                <a:latin typeface="Inter"/>
                <a:ea typeface="Inter"/>
                <a:cs typeface="Inter"/>
                <a:sym typeface="Inter"/>
              </a:rPr>
              <a:t>Gestion du Temps:</a:t>
            </a:r>
            <a:endParaRPr sz="1200" b="1">
              <a:solidFill>
                <a:schemeClr val="dk1"/>
              </a:solidFill>
              <a:latin typeface="Inter"/>
              <a:ea typeface="Inter"/>
              <a:cs typeface="Inter"/>
              <a:sym typeface="Inter"/>
            </a:endParaRPr>
          </a:p>
          <a:p>
            <a:pPr marL="457200" lvl="0" indent="-304800" algn="l" rtl="0">
              <a:lnSpc>
                <a:spcPct val="115000"/>
              </a:lnSpc>
              <a:spcBef>
                <a:spcPts val="1200"/>
              </a:spcBef>
              <a:spcAft>
                <a:spcPts val="0"/>
              </a:spcAft>
              <a:buClr>
                <a:schemeClr val="dk1"/>
              </a:buClr>
              <a:buSzPts val="1200"/>
              <a:buFont typeface="Inter"/>
              <a:buChar char="●"/>
            </a:pPr>
            <a:r>
              <a:rPr lang="en" sz="1200">
                <a:solidFill>
                  <a:schemeClr val="dk1"/>
                </a:solidFill>
                <a:latin typeface="Inter"/>
                <a:ea typeface="Inter"/>
                <a:cs typeface="Inter"/>
                <a:sym typeface="Inter"/>
              </a:rPr>
              <a:t>Chaque segment de 10 minutes a des points d'arrêt naturels</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S'il y a du retard, privilégiez les éléments interactifs plutôt que le contenu technique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La section de réflexion/évaluation peut être réduite à 5 minutes si nécessaire</a:t>
            </a:r>
            <a:endParaRPr sz="1200">
              <a:solidFill>
                <a:schemeClr val="dk1"/>
              </a:solidFill>
              <a:latin typeface="Inter"/>
              <a:ea typeface="Inter"/>
              <a:cs typeface="Inter"/>
              <a:sym typeface="Inter"/>
            </a:endParaRPr>
          </a:p>
          <a:p>
            <a:pPr marL="457200" lvl="0" indent="-304800" algn="l" rtl="0">
              <a:lnSpc>
                <a:spcPct val="115000"/>
              </a:lnSpc>
              <a:spcBef>
                <a:spcPts val="0"/>
              </a:spcBef>
              <a:spcAft>
                <a:spcPts val="0"/>
              </a:spcAft>
              <a:buClr>
                <a:schemeClr val="dk1"/>
              </a:buClr>
              <a:buSzPts val="1200"/>
              <a:buFont typeface="Inter"/>
              <a:buChar char="●"/>
            </a:pPr>
            <a:r>
              <a:rPr lang="en" sz="1200">
                <a:solidFill>
                  <a:schemeClr val="dk1"/>
                </a:solidFill>
                <a:latin typeface="Inter"/>
                <a:ea typeface="Inter"/>
                <a:cs typeface="Inter"/>
                <a:sym typeface="Inter"/>
              </a:rPr>
              <a:t>Terminez toujours par le message d’encouragement, même si d’autres contenus sont condensés</a:t>
            </a:r>
            <a:endParaRPr sz="1200">
              <a:solidFill>
                <a:schemeClr val="dk1"/>
              </a:solidFill>
              <a:latin typeface="Inter"/>
              <a:ea typeface="Inter"/>
              <a:cs typeface="Inter"/>
              <a:sym typeface="Inter"/>
            </a:endParaRPr>
          </a:p>
          <a:p>
            <a:pPr marL="0" marR="0" lvl="0" indent="0" algn="l" rtl="0">
              <a:lnSpc>
                <a:spcPct val="100000"/>
              </a:lnSpc>
              <a:spcBef>
                <a:spcPts val="1200"/>
              </a:spcBef>
              <a:spcAft>
                <a:spcPts val="0"/>
              </a:spcAft>
              <a:buClr>
                <a:srgbClr val="000000"/>
              </a:buClr>
              <a:buSzPts val="1100"/>
              <a:buFont typeface="Arial"/>
              <a:buNone/>
            </a:pPr>
            <a:endParaRPr sz="1200" b="1">
              <a:solidFill>
                <a:schemeClr val="dk1"/>
              </a:solidFill>
              <a:latin typeface="Inter"/>
              <a:ea typeface="Inter"/>
              <a:cs typeface="Inter"/>
              <a:sym typeface="Inte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7" y="1489150"/>
            <a:ext cx="17041200" cy="4105500"/>
          </a:xfrm>
          <a:prstGeom prst="rect">
            <a:avLst/>
          </a:prstGeom>
        </p:spPr>
        <p:txBody>
          <a:bodyPr spcFirstLastPara="1" wrap="square" lIns="167625" tIns="167625" rIns="167625" bIns="167625" anchor="b" anchorCtr="0">
            <a:normAutofit/>
          </a:bodyPr>
          <a:lstStyle>
            <a:lvl1pPr lvl="0" algn="ctr">
              <a:spcBef>
                <a:spcPts val="0"/>
              </a:spcBef>
              <a:spcAft>
                <a:spcPts val="0"/>
              </a:spcAft>
              <a:buSzPts val="9533"/>
              <a:buNone/>
              <a:defRPr sz="9533"/>
            </a:lvl1pPr>
            <a:lvl2pPr lvl="1" algn="ctr">
              <a:spcBef>
                <a:spcPts val="0"/>
              </a:spcBef>
              <a:spcAft>
                <a:spcPts val="0"/>
              </a:spcAft>
              <a:buSzPts val="9533"/>
              <a:buNone/>
              <a:defRPr sz="9533"/>
            </a:lvl2pPr>
            <a:lvl3pPr lvl="2" algn="ctr">
              <a:spcBef>
                <a:spcPts val="0"/>
              </a:spcBef>
              <a:spcAft>
                <a:spcPts val="0"/>
              </a:spcAft>
              <a:buSzPts val="9533"/>
              <a:buNone/>
              <a:defRPr sz="9533"/>
            </a:lvl3pPr>
            <a:lvl4pPr lvl="3" algn="ctr">
              <a:spcBef>
                <a:spcPts val="0"/>
              </a:spcBef>
              <a:spcAft>
                <a:spcPts val="0"/>
              </a:spcAft>
              <a:buSzPts val="9533"/>
              <a:buNone/>
              <a:defRPr sz="9533"/>
            </a:lvl4pPr>
            <a:lvl5pPr lvl="4" algn="ctr">
              <a:spcBef>
                <a:spcPts val="0"/>
              </a:spcBef>
              <a:spcAft>
                <a:spcPts val="0"/>
              </a:spcAft>
              <a:buSzPts val="9533"/>
              <a:buNone/>
              <a:defRPr sz="9533"/>
            </a:lvl5pPr>
            <a:lvl6pPr lvl="5" algn="ctr">
              <a:spcBef>
                <a:spcPts val="0"/>
              </a:spcBef>
              <a:spcAft>
                <a:spcPts val="0"/>
              </a:spcAft>
              <a:buSzPts val="9533"/>
              <a:buNone/>
              <a:defRPr sz="9533"/>
            </a:lvl6pPr>
            <a:lvl7pPr lvl="6" algn="ctr">
              <a:spcBef>
                <a:spcPts val="0"/>
              </a:spcBef>
              <a:spcAft>
                <a:spcPts val="0"/>
              </a:spcAft>
              <a:buSzPts val="9533"/>
              <a:buNone/>
              <a:defRPr sz="9533"/>
            </a:lvl7pPr>
            <a:lvl8pPr lvl="7" algn="ctr">
              <a:spcBef>
                <a:spcPts val="0"/>
              </a:spcBef>
              <a:spcAft>
                <a:spcPts val="0"/>
              </a:spcAft>
              <a:buSzPts val="9533"/>
              <a:buNone/>
              <a:defRPr sz="9533"/>
            </a:lvl8pPr>
            <a:lvl9pPr lvl="8" algn="ctr">
              <a:spcBef>
                <a:spcPts val="0"/>
              </a:spcBef>
              <a:spcAft>
                <a:spcPts val="0"/>
              </a:spcAft>
              <a:buSzPts val="9533"/>
              <a:buNone/>
              <a:defRPr sz="9533"/>
            </a:lvl9pPr>
          </a:lstStyle>
          <a:p>
            <a:endParaRPr/>
          </a:p>
        </p:txBody>
      </p:sp>
      <p:sp>
        <p:nvSpPr>
          <p:cNvPr id="11" name="Google Shape;11;p2"/>
          <p:cNvSpPr txBox="1">
            <a:spLocks noGrp="1"/>
          </p:cNvSpPr>
          <p:nvPr>
            <p:ph type="subTitle" idx="1"/>
          </p:nvPr>
        </p:nvSpPr>
        <p:spPr>
          <a:xfrm>
            <a:off x="623400" y="5668250"/>
            <a:ext cx="17041200" cy="1585500"/>
          </a:xfrm>
          <a:prstGeom prst="rect">
            <a:avLst/>
          </a:prstGeom>
        </p:spPr>
        <p:txBody>
          <a:bodyPr spcFirstLastPara="1" wrap="square" lIns="167625" tIns="167625" rIns="167625" bIns="167625" anchor="t" anchorCtr="0">
            <a:normAutofit/>
          </a:bodyPr>
          <a:lstStyle>
            <a:lvl1pPr lvl="0" algn="ctr">
              <a:lnSpc>
                <a:spcPct val="100000"/>
              </a:lnSpc>
              <a:spcBef>
                <a:spcPts val="0"/>
              </a:spcBef>
              <a:spcAft>
                <a:spcPts val="0"/>
              </a:spcAft>
              <a:buSzPts val="5133"/>
              <a:buNone/>
              <a:defRPr sz="5133"/>
            </a:lvl1pPr>
            <a:lvl2pPr lvl="1" algn="ctr">
              <a:lnSpc>
                <a:spcPct val="100000"/>
              </a:lnSpc>
              <a:spcBef>
                <a:spcPts val="0"/>
              </a:spcBef>
              <a:spcAft>
                <a:spcPts val="0"/>
              </a:spcAft>
              <a:buSzPts val="5133"/>
              <a:buNone/>
              <a:defRPr sz="5133"/>
            </a:lvl2pPr>
            <a:lvl3pPr lvl="2" algn="ctr">
              <a:lnSpc>
                <a:spcPct val="100000"/>
              </a:lnSpc>
              <a:spcBef>
                <a:spcPts val="0"/>
              </a:spcBef>
              <a:spcAft>
                <a:spcPts val="0"/>
              </a:spcAft>
              <a:buSzPts val="5133"/>
              <a:buNone/>
              <a:defRPr sz="5133"/>
            </a:lvl3pPr>
            <a:lvl4pPr lvl="3" algn="ctr">
              <a:lnSpc>
                <a:spcPct val="100000"/>
              </a:lnSpc>
              <a:spcBef>
                <a:spcPts val="0"/>
              </a:spcBef>
              <a:spcAft>
                <a:spcPts val="0"/>
              </a:spcAft>
              <a:buSzPts val="5133"/>
              <a:buNone/>
              <a:defRPr sz="5133"/>
            </a:lvl4pPr>
            <a:lvl5pPr lvl="4" algn="ctr">
              <a:lnSpc>
                <a:spcPct val="100000"/>
              </a:lnSpc>
              <a:spcBef>
                <a:spcPts val="0"/>
              </a:spcBef>
              <a:spcAft>
                <a:spcPts val="0"/>
              </a:spcAft>
              <a:buSzPts val="5133"/>
              <a:buNone/>
              <a:defRPr sz="5133"/>
            </a:lvl5pPr>
            <a:lvl6pPr lvl="5" algn="ctr">
              <a:lnSpc>
                <a:spcPct val="100000"/>
              </a:lnSpc>
              <a:spcBef>
                <a:spcPts val="0"/>
              </a:spcBef>
              <a:spcAft>
                <a:spcPts val="0"/>
              </a:spcAft>
              <a:buSzPts val="5133"/>
              <a:buNone/>
              <a:defRPr sz="5133"/>
            </a:lvl6pPr>
            <a:lvl7pPr lvl="6" algn="ctr">
              <a:lnSpc>
                <a:spcPct val="100000"/>
              </a:lnSpc>
              <a:spcBef>
                <a:spcPts val="0"/>
              </a:spcBef>
              <a:spcAft>
                <a:spcPts val="0"/>
              </a:spcAft>
              <a:buSzPts val="5133"/>
              <a:buNone/>
              <a:defRPr sz="5133"/>
            </a:lvl7pPr>
            <a:lvl8pPr lvl="7" algn="ctr">
              <a:lnSpc>
                <a:spcPct val="100000"/>
              </a:lnSpc>
              <a:spcBef>
                <a:spcPts val="0"/>
              </a:spcBef>
              <a:spcAft>
                <a:spcPts val="0"/>
              </a:spcAft>
              <a:buSzPts val="5133"/>
              <a:buNone/>
              <a:defRPr sz="5133"/>
            </a:lvl8pPr>
            <a:lvl9pPr lvl="8" algn="ctr">
              <a:lnSpc>
                <a:spcPct val="100000"/>
              </a:lnSpc>
              <a:spcBef>
                <a:spcPts val="0"/>
              </a:spcBef>
              <a:spcAft>
                <a:spcPts val="0"/>
              </a:spcAft>
              <a:buSzPts val="5133"/>
              <a:buNone/>
              <a:defRPr sz="5133"/>
            </a:lvl9pPr>
          </a:lstStyle>
          <a:p>
            <a:endParaRPr/>
          </a:p>
        </p:txBody>
      </p:sp>
      <p:sp>
        <p:nvSpPr>
          <p:cNvPr id="12" name="Google Shape;12;p2"/>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167625" tIns="167625" rIns="167625" bIns="167625" anchor="ctr" anchorCtr="0">
            <a:normAutofit/>
          </a:bodyPr>
          <a:lstStyle>
            <a:lvl1pPr lvl="0" algn="ctr">
              <a:spcBef>
                <a:spcPts val="0"/>
              </a:spcBef>
              <a:spcAft>
                <a:spcPts val="0"/>
              </a:spcAft>
              <a:buSzPts val="6600"/>
              <a:buNone/>
              <a:defRPr sz="6600"/>
            </a:lvl1pPr>
            <a:lvl2pPr lvl="1" algn="ctr">
              <a:spcBef>
                <a:spcPts val="0"/>
              </a:spcBef>
              <a:spcAft>
                <a:spcPts val="0"/>
              </a:spcAft>
              <a:buSzPts val="6600"/>
              <a:buNone/>
              <a:defRPr sz="6600"/>
            </a:lvl2pPr>
            <a:lvl3pPr lvl="2" algn="ctr">
              <a:spcBef>
                <a:spcPts val="0"/>
              </a:spcBef>
              <a:spcAft>
                <a:spcPts val="0"/>
              </a:spcAft>
              <a:buSzPts val="6600"/>
              <a:buNone/>
              <a:defRPr sz="6600"/>
            </a:lvl3pPr>
            <a:lvl4pPr lvl="3" algn="ctr">
              <a:spcBef>
                <a:spcPts val="0"/>
              </a:spcBef>
              <a:spcAft>
                <a:spcPts val="0"/>
              </a:spcAft>
              <a:buSzPts val="6600"/>
              <a:buNone/>
              <a:defRPr sz="6600"/>
            </a:lvl4pPr>
            <a:lvl5pPr lvl="4" algn="ctr">
              <a:spcBef>
                <a:spcPts val="0"/>
              </a:spcBef>
              <a:spcAft>
                <a:spcPts val="0"/>
              </a:spcAft>
              <a:buSzPts val="6600"/>
              <a:buNone/>
              <a:defRPr sz="6600"/>
            </a:lvl5pPr>
            <a:lvl6pPr lvl="5" algn="ctr">
              <a:spcBef>
                <a:spcPts val="0"/>
              </a:spcBef>
              <a:spcAft>
                <a:spcPts val="0"/>
              </a:spcAft>
              <a:buSzPts val="6600"/>
              <a:buNone/>
              <a:defRPr sz="6600"/>
            </a:lvl6pPr>
            <a:lvl7pPr lvl="6" algn="ctr">
              <a:spcBef>
                <a:spcPts val="0"/>
              </a:spcBef>
              <a:spcAft>
                <a:spcPts val="0"/>
              </a:spcAft>
              <a:buSzPts val="6600"/>
              <a:buNone/>
              <a:defRPr sz="6600"/>
            </a:lvl7pPr>
            <a:lvl8pPr lvl="7" algn="ctr">
              <a:spcBef>
                <a:spcPts val="0"/>
              </a:spcBef>
              <a:spcAft>
                <a:spcPts val="0"/>
              </a:spcAft>
              <a:buSzPts val="6600"/>
              <a:buNone/>
              <a:defRPr sz="6600"/>
            </a:lvl8pPr>
            <a:lvl9pPr lvl="8" algn="ctr">
              <a:spcBef>
                <a:spcPts val="0"/>
              </a:spcBef>
              <a:spcAft>
                <a:spcPts val="0"/>
              </a:spcAft>
              <a:buSzPts val="6600"/>
              <a:buNone/>
              <a:defRPr sz="6600"/>
            </a:lvl9pPr>
          </a:lstStyle>
          <a:p>
            <a:endParaRPr/>
          </a:p>
        </p:txBody>
      </p:sp>
      <p:sp>
        <p:nvSpPr>
          <p:cNvPr id="15" name="Google Shape;15;p3"/>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167625" tIns="167625" rIns="167625" bIns="167625" anchor="t" anchorCtr="0">
            <a:normAutofit/>
          </a:bodyPr>
          <a:lstStyle>
            <a:lvl1pPr lvl="0">
              <a:spcBef>
                <a:spcPts val="0"/>
              </a:spcBef>
              <a:spcAft>
                <a:spcPts val="0"/>
              </a:spcAft>
              <a:buSzPts val="5133"/>
              <a:buNone/>
              <a:defRPr sz="5133"/>
            </a:lvl1pPr>
            <a:lvl2pPr lvl="1">
              <a:spcBef>
                <a:spcPts val="0"/>
              </a:spcBef>
              <a:spcAft>
                <a:spcPts val="0"/>
              </a:spcAft>
              <a:buSzPts val="5133"/>
              <a:buNone/>
              <a:defRPr sz="5133"/>
            </a:lvl2pPr>
            <a:lvl3pPr lvl="2">
              <a:spcBef>
                <a:spcPts val="0"/>
              </a:spcBef>
              <a:spcAft>
                <a:spcPts val="0"/>
              </a:spcAft>
              <a:buSzPts val="5133"/>
              <a:buNone/>
              <a:defRPr sz="5133"/>
            </a:lvl3pPr>
            <a:lvl4pPr lvl="3">
              <a:spcBef>
                <a:spcPts val="0"/>
              </a:spcBef>
              <a:spcAft>
                <a:spcPts val="0"/>
              </a:spcAft>
              <a:buSzPts val="5133"/>
              <a:buNone/>
              <a:defRPr sz="5133"/>
            </a:lvl4pPr>
            <a:lvl5pPr lvl="4">
              <a:spcBef>
                <a:spcPts val="0"/>
              </a:spcBef>
              <a:spcAft>
                <a:spcPts val="0"/>
              </a:spcAft>
              <a:buSzPts val="5133"/>
              <a:buNone/>
              <a:defRPr sz="5133"/>
            </a:lvl5pPr>
            <a:lvl6pPr lvl="5">
              <a:spcBef>
                <a:spcPts val="0"/>
              </a:spcBef>
              <a:spcAft>
                <a:spcPts val="0"/>
              </a:spcAft>
              <a:buSzPts val="5133"/>
              <a:buNone/>
              <a:defRPr sz="5133"/>
            </a:lvl6pPr>
            <a:lvl7pPr lvl="6">
              <a:spcBef>
                <a:spcPts val="0"/>
              </a:spcBef>
              <a:spcAft>
                <a:spcPts val="0"/>
              </a:spcAft>
              <a:buSzPts val="5133"/>
              <a:buNone/>
              <a:defRPr sz="5133"/>
            </a:lvl7pPr>
            <a:lvl8pPr lvl="7">
              <a:spcBef>
                <a:spcPts val="0"/>
              </a:spcBef>
              <a:spcAft>
                <a:spcPts val="0"/>
              </a:spcAft>
              <a:buSzPts val="5133"/>
              <a:buNone/>
              <a:defRPr sz="5133"/>
            </a:lvl8pPr>
            <a:lvl9pPr lvl="8">
              <a:spcBef>
                <a:spcPts val="0"/>
              </a:spcBef>
              <a:spcAft>
                <a:spcPts val="0"/>
              </a:spcAft>
              <a:buSzPts val="5133"/>
              <a:buNone/>
              <a:defRPr sz="5133"/>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167625" tIns="167625" rIns="167625" bIns="167625" anchor="t" anchorCtr="0">
            <a:normAutofit/>
          </a:bodyPr>
          <a:lstStyle>
            <a:lvl1pPr marL="457200" lvl="0" indent="-438150">
              <a:spcBef>
                <a:spcPts val="0"/>
              </a:spcBef>
              <a:spcAft>
                <a:spcPts val="0"/>
              </a:spcAft>
              <a:buSzPts val="3300"/>
              <a:buChar char="●"/>
              <a:defRPr sz="3300"/>
            </a:lvl1pPr>
            <a:lvl2pPr marL="914400" lvl="1" indent="-391584">
              <a:spcBef>
                <a:spcPts val="0"/>
              </a:spcBef>
              <a:spcAft>
                <a:spcPts val="0"/>
              </a:spcAft>
              <a:buSzPts val="2567"/>
              <a:buChar char="○"/>
              <a:defRPr sz="2567"/>
            </a:lvl2pPr>
            <a:lvl3pPr marL="1371600" lvl="2" indent="-391584">
              <a:spcBef>
                <a:spcPts val="0"/>
              </a:spcBef>
              <a:spcAft>
                <a:spcPts val="0"/>
              </a:spcAft>
              <a:buSzPts val="2567"/>
              <a:buChar char="■"/>
              <a:defRPr sz="2567"/>
            </a:lvl3pPr>
            <a:lvl4pPr marL="1828800" lvl="3" indent="-391584">
              <a:spcBef>
                <a:spcPts val="0"/>
              </a:spcBef>
              <a:spcAft>
                <a:spcPts val="0"/>
              </a:spcAft>
              <a:buSzPts val="2567"/>
              <a:buChar char="●"/>
              <a:defRPr sz="2567"/>
            </a:lvl4pPr>
            <a:lvl5pPr marL="2286000" lvl="4" indent="-391583">
              <a:spcBef>
                <a:spcPts val="0"/>
              </a:spcBef>
              <a:spcAft>
                <a:spcPts val="0"/>
              </a:spcAft>
              <a:buSzPts val="2567"/>
              <a:buChar char="○"/>
              <a:defRPr sz="2567"/>
            </a:lvl5pPr>
            <a:lvl6pPr marL="2743200" lvl="5" indent="-391583">
              <a:spcBef>
                <a:spcPts val="0"/>
              </a:spcBef>
              <a:spcAft>
                <a:spcPts val="0"/>
              </a:spcAft>
              <a:buSzPts val="2567"/>
              <a:buChar char="■"/>
              <a:defRPr sz="2567"/>
            </a:lvl6pPr>
            <a:lvl7pPr marL="3200400" lvl="6" indent="-391583">
              <a:spcBef>
                <a:spcPts val="0"/>
              </a:spcBef>
              <a:spcAft>
                <a:spcPts val="0"/>
              </a:spcAft>
              <a:buSzPts val="2567"/>
              <a:buChar char="●"/>
              <a:defRPr sz="2567"/>
            </a:lvl7pPr>
            <a:lvl8pPr marL="3657600" lvl="7" indent="-391583">
              <a:spcBef>
                <a:spcPts val="0"/>
              </a:spcBef>
              <a:spcAft>
                <a:spcPts val="0"/>
              </a:spcAft>
              <a:buSzPts val="2567"/>
              <a:buChar char="○"/>
              <a:defRPr sz="2567"/>
            </a:lvl8pPr>
            <a:lvl9pPr marL="4114800" lvl="8" indent="-391583">
              <a:spcBef>
                <a:spcPts val="0"/>
              </a:spcBef>
              <a:spcAft>
                <a:spcPts val="0"/>
              </a:spcAft>
              <a:buSzPts val="2567"/>
              <a:buChar char="■"/>
              <a:defRPr sz="2567"/>
            </a:lvl9pPr>
          </a:lstStyle>
          <a:p>
            <a:endParaRPr/>
          </a:p>
        </p:txBody>
      </p:sp>
      <p:sp>
        <p:nvSpPr>
          <p:cNvPr id="19" name="Google Shape;19;p4"/>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167625" tIns="167625" rIns="167625" bIns="167625" anchor="t" anchorCtr="0">
            <a:normAutofit/>
          </a:bodyPr>
          <a:lstStyle>
            <a:lvl1pPr lvl="0">
              <a:spcBef>
                <a:spcPts val="0"/>
              </a:spcBef>
              <a:spcAft>
                <a:spcPts val="0"/>
              </a:spcAft>
              <a:buSzPts val="5133"/>
              <a:buNone/>
              <a:defRPr sz="5133"/>
            </a:lvl1pPr>
            <a:lvl2pPr lvl="1">
              <a:spcBef>
                <a:spcPts val="0"/>
              </a:spcBef>
              <a:spcAft>
                <a:spcPts val="0"/>
              </a:spcAft>
              <a:buSzPts val="5133"/>
              <a:buNone/>
              <a:defRPr sz="5133"/>
            </a:lvl2pPr>
            <a:lvl3pPr lvl="2">
              <a:spcBef>
                <a:spcPts val="0"/>
              </a:spcBef>
              <a:spcAft>
                <a:spcPts val="0"/>
              </a:spcAft>
              <a:buSzPts val="5133"/>
              <a:buNone/>
              <a:defRPr sz="5133"/>
            </a:lvl3pPr>
            <a:lvl4pPr lvl="3">
              <a:spcBef>
                <a:spcPts val="0"/>
              </a:spcBef>
              <a:spcAft>
                <a:spcPts val="0"/>
              </a:spcAft>
              <a:buSzPts val="5133"/>
              <a:buNone/>
              <a:defRPr sz="5133"/>
            </a:lvl4pPr>
            <a:lvl5pPr lvl="4">
              <a:spcBef>
                <a:spcPts val="0"/>
              </a:spcBef>
              <a:spcAft>
                <a:spcPts val="0"/>
              </a:spcAft>
              <a:buSzPts val="5133"/>
              <a:buNone/>
              <a:defRPr sz="5133"/>
            </a:lvl5pPr>
            <a:lvl6pPr lvl="5">
              <a:spcBef>
                <a:spcPts val="0"/>
              </a:spcBef>
              <a:spcAft>
                <a:spcPts val="0"/>
              </a:spcAft>
              <a:buSzPts val="5133"/>
              <a:buNone/>
              <a:defRPr sz="5133"/>
            </a:lvl6pPr>
            <a:lvl7pPr lvl="6">
              <a:spcBef>
                <a:spcPts val="0"/>
              </a:spcBef>
              <a:spcAft>
                <a:spcPts val="0"/>
              </a:spcAft>
              <a:buSzPts val="5133"/>
              <a:buNone/>
              <a:defRPr sz="5133"/>
            </a:lvl7pPr>
            <a:lvl8pPr lvl="7">
              <a:spcBef>
                <a:spcPts val="0"/>
              </a:spcBef>
              <a:spcAft>
                <a:spcPts val="0"/>
              </a:spcAft>
              <a:buSzPts val="5133"/>
              <a:buNone/>
              <a:defRPr sz="5133"/>
            </a:lvl8pPr>
            <a:lvl9pPr lvl="8">
              <a:spcBef>
                <a:spcPts val="0"/>
              </a:spcBef>
              <a:spcAft>
                <a:spcPts val="0"/>
              </a:spcAft>
              <a:buSzPts val="5133"/>
              <a:buNone/>
              <a:defRPr sz="5133"/>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167625" tIns="167625" rIns="167625" bIns="167625" anchor="t" anchorCtr="0">
            <a:normAutofit/>
          </a:bodyPr>
          <a:lstStyle>
            <a:lvl1pPr marL="457200" lvl="0" indent="-391584">
              <a:spcBef>
                <a:spcPts val="0"/>
              </a:spcBef>
              <a:spcAft>
                <a:spcPts val="0"/>
              </a:spcAft>
              <a:buSzPts val="2567"/>
              <a:buChar char="●"/>
              <a:defRPr sz="2567"/>
            </a:lvl1pPr>
            <a:lvl2pPr marL="914400" lvl="1" indent="-368300">
              <a:spcBef>
                <a:spcPts val="0"/>
              </a:spcBef>
              <a:spcAft>
                <a:spcPts val="0"/>
              </a:spcAft>
              <a:buSzPts val="2200"/>
              <a:buChar char="○"/>
              <a:defRPr sz="2200"/>
            </a:lvl2pPr>
            <a:lvl3pPr marL="1371600" lvl="2" indent="-368300">
              <a:spcBef>
                <a:spcPts val="0"/>
              </a:spcBef>
              <a:spcAft>
                <a:spcPts val="0"/>
              </a:spcAft>
              <a:buSzPts val="2200"/>
              <a:buChar char="■"/>
              <a:defRPr sz="2200"/>
            </a:lvl3pPr>
            <a:lvl4pPr marL="1828800" lvl="3" indent="-368300">
              <a:spcBef>
                <a:spcPts val="0"/>
              </a:spcBef>
              <a:spcAft>
                <a:spcPts val="0"/>
              </a:spcAft>
              <a:buSzPts val="2200"/>
              <a:buChar char="●"/>
              <a:defRPr sz="2200"/>
            </a:lvl4pPr>
            <a:lvl5pPr marL="2286000" lvl="4" indent="-368300">
              <a:spcBef>
                <a:spcPts val="0"/>
              </a:spcBef>
              <a:spcAft>
                <a:spcPts val="0"/>
              </a:spcAft>
              <a:buSzPts val="2200"/>
              <a:buChar char="○"/>
              <a:defRPr sz="2200"/>
            </a:lvl5pPr>
            <a:lvl6pPr marL="2743200" lvl="5" indent="-368300">
              <a:spcBef>
                <a:spcPts val="0"/>
              </a:spcBef>
              <a:spcAft>
                <a:spcPts val="0"/>
              </a:spcAft>
              <a:buSzPts val="2200"/>
              <a:buChar char="■"/>
              <a:defRPr sz="2200"/>
            </a:lvl6pPr>
            <a:lvl7pPr marL="3200400" lvl="6" indent="-368300">
              <a:spcBef>
                <a:spcPts val="0"/>
              </a:spcBef>
              <a:spcAft>
                <a:spcPts val="0"/>
              </a:spcAft>
              <a:buSzPts val="2200"/>
              <a:buChar char="●"/>
              <a:defRPr sz="2200"/>
            </a:lvl7pPr>
            <a:lvl8pPr marL="3657600" lvl="7" indent="-368300">
              <a:spcBef>
                <a:spcPts val="0"/>
              </a:spcBef>
              <a:spcAft>
                <a:spcPts val="0"/>
              </a:spcAft>
              <a:buSzPts val="2200"/>
              <a:buChar char="○"/>
              <a:defRPr sz="2200"/>
            </a:lvl8pPr>
            <a:lvl9pPr marL="4114800" lvl="8" indent="-368300">
              <a:spcBef>
                <a:spcPts val="0"/>
              </a:spcBef>
              <a:spcAft>
                <a:spcPts val="0"/>
              </a:spcAft>
              <a:buSzPts val="2200"/>
              <a:buChar char="■"/>
              <a:defRPr sz="22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167625" tIns="167625" rIns="167625" bIns="167625" anchor="t" anchorCtr="0">
            <a:normAutofit/>
          </a:bodyPr>
          <a:lstStyle>
            <a:lvl1pPr marL="457200" lvl="0" indent="-391584">
              <a:spcBef>
                <a:spcPts val="0"/>
              </a:spcBef>
              <a:spcAft>
                <a:spcPts val="0"/>
              </a:spcAft>
              <a:buSzPts val="2567"/>
              <a:buChar char="●"/>
              <a:defRPr sz="2567"/>
            </a:lvl1pPr>
            <a:lvl2pPr marL="914400" lvl="1" indent="-368300">
              <a:spcBef>
                <a:spcPts val="0"/>
              </a:spcBef>
              <a:spcAft>
                <a:spcPts val="0"/>
              </a:spcAft>
              <a:buSzPts val="2200"/>
              <a:buChar char="○"/>
              <a:defRPr sz="2200"/>
            </a:lvl2pPr>
            <a:lvl3pPr marL="1371600" lvl="2" indent="-368300">
              <a:spcBef>
                <a:spcPts val="0"/>
              </a:spcBef>
              <a:spcAft>
                <a:spcPts val="0"/>
              </a:spcAft>
              <a:buSzPts val="2200"/>
              <a:buChar char="■"/>
              <a:defRPr sz="2200"/>
            </a:lvl3pPr>
            <a:lvl4pPr marL="1828800" lvl="3" indent="-368300">
              <a:spcBef>
                <a:spcPts val="0"/>
              </a:spcBef>
              <a:spcAft>
                <a:spcPts val="0"/>
              </a:spcAft>
              <a:buSzPts val="2200"/>
              <a:buChar char="●"/>
              <a:defRPr sz="2200"/>
            </a:lvl4pPr>
            <a:lvl5pPr marL="2286000" lvl="4" indent="-368300">
              <a:spcBef>
                <a:spcPts val="0"/>
              </a:spcBef>
              <a:spcAft>
                <a:spcPts val="0"/>
              </a:spcAft>
              <a:buSzPts val="2200"/>
              <a:buChar char="○"/>
              <a:defRPr sz="2200"/>
            </a:lvl5pPr>
            <a:lvl6pPr marL="2743200" lvl="5" indent="-368300">
              <a:spcBef>
                <a:spcPts val="0"/>
              </a:spcBef>
              <a:spcAft>
                <a:spcPts val="0"/>
              </a:spcAft>
              <a:buSzPts val="2200"/>
              <a:buChar char="■"/>
              <a:defRPr sz="2200"/>
            </a:lvl6pPr>
            <a:lvl7pPr marL="3200400" lvl="6" indent="-368300">
              <a:spcBef>
                <a:spcPts val="0"/>
              </a:spcBef>
              <a:spcAft>
                <a:spcPts val="0"/>
              </a:spcAft>
              <a:buSzPts val="2200"/>
              <a:buChar char="●"/>
              <a:defRPr sz="2200"/>
            </a:lvl7pPr>
            <a:lvl8pPr marL="3657600" lvl="7" indent="-368300">
              <a:spcBef>
                <a:spcPts val="0"/>
              </a:spcBef>
              <a:spcAft>
                <a:spcPts val="0"/>
              </a:spcAft>
              <a:buSzPts val="2200"/>
              <a:buChar char="○"/>
              <a:defRPr sz="2200"/>
            </a:lvl8pPr>
            <a:lvl9pPr marL="4114800" lvl="8" indent="-368300">
              <a:spcBef>
                <a:spcPts val="0"/>
              </a:spcBef>
              <a:spcAft>
                <a:spcPts val="0"/>
              </a:spcAft>
              <a:buSzPts val="2200"/>
              <a:buChar char="■"/>
              <a:defRPr sz="2200"/>
            </a:lvl9pPr>
          </a:lstStyle>
          <a:p>
            <a:endParaRPr/>
          </a:p>
        </p:txBody>
      </p:sp>
      <p:sp>
        <p:nvSpPr>
          <p:cNvPr id="24" name="Google Shape;24;p5"/>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167625" tIns="167625" rIns="167625" bIns="167625" anchor="t" anchorCtr="0">
            <a:normAutofit/>
          </a:bodyPr>
          <a:lstStyle>
            <a:lvl1pPr lvl="0">
              <a:spcBef>
                <a:spcPts val="0"/>
              </a:spcBef>
              <a:spcAft>
                <a:spcPts val="0"/>
              </a:spcAft>
              <a:buSzPts val="5133"/>
              <a:buNone/>
              <a:defRPr sz="5133"/>
            </a:lvl1pPr>
            <a:lvl2pPr lvl="1">
              <a:spcBef>
                <a:spcPts val="0"/>
              </a:spcBef>
              <a:spcAft>
                <a:spcPts val="0"/>
              </a:spcAft>
              <a:buSzPts val="5133"/>
              <a:buNone/>
              <a:defRPr sz="5133"/>
            </a:lvl2pPr>
            <a:lvl3pPr lvl="2">
              <a:spcBef>
                <a:spcPts val="0"/>
              </a:spcBef>
              <a:spcAft>
                <a:spcPts val="0"/>
              </a:spcAft>
              <a:buSzPts val="5133"/>
              <a:buNone/>
              <a:defRPr sz="5133"/>
            </a:lvl3pPr>
            <a:lvl4pPr lvl="3">
              <a:spcBef>
                <a:spcPts val="0"/>
              </a:spcBef>
              <a:spcAft>
                <a:spcPts val="0"/>
              </a:spcAft>
              <a:buSzPts val="5133"/>
              <a:buNone/>
              <a:defRPr sz="5133"/>
            </a:lvl4pPr>
            <a:lvl5pPr lvl="4">
              <a:spcBef>
                <a:spcPts val="0"/>
              </a:spcBef>
              <a:spcAft>
                <a:spcPts val="0"/>
              </a:spcAft>
              <a:buSzPts val="5133"/>
              <a:buNone/>
              <a:defRPr sz="5133"/>
            </a:lvl5pPr>
            <a:lvl6pPr lvl="5">
              <a:spcBef>
                <a:spcPts val="0"/>
              </a:spcBef>
              <a:spcAft>
                <a:spcPts val="0"/>
              </a:spcAft>
              <a:buSzPts val="5133"/>
              <a:buNone/>
              <a:defRPr sz="5133"/>
            </a:lvl6pPr>
            <a:lvl7pPr lvl="6">
              <a:spcBef>
                <a:spcPts val="0"/>
              </a:spcBef>
              <a:spcAft>
                <a:spcPts val="0"/>
              </a:spcAft>
              <a:buSzPts val="5133"/>
              <a:buNone/>
              <a:defRPr sz="5133"/>
            </a:lvl7pPr>
            <a:lvl8pPr lvl="7">
              <a:spcBef>
                <a:spcPts val="0"/>
              </a:spcBef>
              <a:spcAft>
                <a:spcPts val="0"/>
              </a:spcAft>
              <a:buSzPts val="5133"/>
              <a:buNone/>
              <a:defRPr sz="5133"/>
            </a:lvl8pPr>
            <a:lvl9pPr lvl="8">
              <a:spcBef>
                <a:spcPts val="0"/>
              </a:spcBef>
              <a:spcAft>
                <a:spcPts val="0"/>
              </a:spcAft>
              <a:buSzPts val="5133"/>
              <a:buNone/>
              <a:defRPr sz="5133"/>
            </a:lvl9pPr>
          </a:lstStyle>
          <a:p>
            <a:endParaRPr/>
          </a:p>
        </p:txBody>
      </p:sp>
      <p:sp>
        <p:nvSpPr>
          <p:cNvPr id="27" name="Google Shape;27;p6"/>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167625" tIns="167625" rIns="167625" bIns="167625" anchor="b" anchorCtr="0">
            <a:normAutofit/>
          </a:bodyPr>
          <a:lstStyle>
            <a:lvl1pPr lvl="0">
              <a:spcBef>
                <a:spcPts val="0"/>
              </a:spcBef>
              <a:spcAft>
                <a:spcPts val="0"/>
              </a:spcAft>
              <a:buSzPts val="4400"/>
              <a:buNone/>
              <a:defRPr sz="4400"/>
            </a:lvl1pPr>
            <a:lvl2pPr lvl="1">
              <a:spcBef>
                <a:spcPts val="0"/>
              </a:spcBef>
              <a:spcAft>
                <a:spcPts val="0"/>
              </a:spcAft>
              <a:buSzPts val="4400"/>
              <a:buNone/>
              <a:defRPr sz="4400"/>
            </a:lvl2pPr>
            <a:lvl3pPr lvl="2">
              <a:spcBef>
                <a:spcPts val="0"/>
              </a:spcBef>
              <a:spcAft>
                <a:spcPts val="0"/>
              </a:spcAft>
              <a:buSzPts val="4400"/>
              <a:buNone/>
              <a:defRPr sz="4400"/>
            </a:lvl3pPr>
            <a:lvl4pPr lvl="3">
              <a:spcBef>
                <a:spcPts val="0"/>
              </a:spcBef>
              <a:spcAft>
                <a:spcPts val="0"/>
              </a:spcAft>
              <a:buSzPts val="4400"/>
              <a:buNone/>
              <a:defRPr sz="4400"/>
            </a:lvl4pPr>
            <a:lvl5pPr lvl="4">
              <a:spcBef>
                <a:spcPts val="0"/>
              </a:spcBef>
              <a:spcAft>
                <a:spcPts val="0"/>
              </a:spcAft>
              <a:buSzPts val="4400"/>
              <a:buNone/>
              <a:defRPr sz="4400"/>
            </a:lvl5pPr>
            <a:lvl6pPr lvl="5">
              <a:spcBef>
                <a:spcPts val="0"/>
              </a:spcBef>
              <a:spcAft>
                <a:spcPts val="0"/>
              </a:spcAft>
              <a:buSzPts val="4400"/>
              <a:buNone/>
              <a:defRPr sz="4400"/>
            </a:lvl6pPr>
            <a:lvl7pPr lvl="6">
              <a:spcBef>
                <a:spcPts val="0"/>
              </a:spcBef>
              <a:spcAft>
                <a:spcPts val="0"/>
              </a:spcAft>
              <a:buSzPts val="4400"/>
              <a:buNone/>
              <a:defRPr sz="4400"/>
            </a:lvl7pPr>
            <a:lvl8pPr lvl="7">
              <a:spcBef>
                <a:spcPts val="0"/>
              </a:spcBef>
              <a:spcAft>
                <a:spcPts val="0"/>
              </a:spcAft>
              <a:buSzPts val="4400"/>
              <a:buNone/>
              <a:defRPr sz="4400"/>
            </a:lvl8pPr>
            <a:lvl9pPr lvl="8">
              <a:spcBef>
                <a:spcPts val="0"/>
              </a:spcBef>
              <a:spcAft>
                <a:spcPts val="0"/>
              </a:spcAft>
              <a:buSzPts val="4400"/>
              <a:buNone/>
              <a:defRPr sz="4400"/>
            </a:lvl9pPr>
          </a:lstStyle>
          <a:p>
            <a:endParaRPr/>
          </a:p>
        </p:txBody>
      </p:sp>
      <p:sp>
        <p:nvSpPr>
          <p:cNvPr id="30" name="Google Shape;30;p7"/>
          <p:cNvSpPr txBox="1">
            <a:spLocks noGrp="1"/>
          </p:cNvSpPr>
          <p:nvPr>
            <p:ph type="body" idx="1"/>
          </p:nvPr>
        </p:nvSpPr>
        <p:spPr>
          <a:xfrm>
            <a:off x="623400" y="2779200"/>
            <a:ext cx="5616000" cy="6359100"/>
          </a:xfrm>
          <a:prstGeom prst="rect">
            <a:avLst/>
          </a:prstGeom>
        </p:spPr>
        <p:txBody>
          <a:bodyPr spcFirstLastPara="1" wrap="square" lIns="167625" tIns="167625" rIns="167625" bIns="167625" anchor="t" anchorCtr="0">
            <a:normAutofit/>
          </a:bodyPr>
          <a:lstStyle>
            <a:lvl1pPr marL="457200" lvl="0" indent="-368300">
              <a:spcBef>
                <a:spcPts val="0"/>
              </a:spcBef>
              <a:spcAft>
                <a:spcPts val="0"/>
              </a:spcAft>
              <a:buSzPts val="2200"/>
              <a:buChar char="●"/>
              <a:defRPr sz="2200"/>
            </a:lvl1pPr>
            <a:lvl2pPr marL="914400" lvl="1" indent="-368300">
              <a:spcBef>
                <a:spcPts val="0"/>
              </a:spcBef>
              <a:spcAft>
                <a:spcPts val="0"/>
              </a:spcAft>
              <a:buSzPts val="2200"/>
              <a:buChar char="○"/>
              <a:defRPr sz="2200"/>
            </a:lvl2pPr>
            <a:lvl3pPr marL="1371600" lvl="2" indent="-368300">
              <a:spcBef>
                <a:spcPts val="0"/>
              </a:spcBef>
              <a:spcAft>
                <a:spcPts val="0"/>
              </a:spcAft>
              <a:buSzPts val="2200"/>
              <a:buChar char="■"/>
              <a:defRPr sz="2200"/>
            </a:lvl3pPr>
            <a:lvl4pPr marL="1828800" lvl="3" indent="-368300">
              <a:spcBef>
                <a:spcPts val="0"/>
              </a:spcBef>
              <a:spcAft>
                <a:spcPts val="0"/>
              </a:spcAft>
              <a:buSzPts val="2200"/>
              <a:buChar char="●"/>
              <a:defRPr sz="2200"/>
            </a:lvl4pPr>
            <a:lvl5pPr marL="2286000" lvl="4" indent="-368300">
              <a:spcBef>
                <a:spcPts val="0"/>
              </a:spcBef>
              <a:spcAft>
                <a:spcPts val="0"/>
              </a:spcAft>
              <a:buSzPts val="2200"/>
              <a:buChar char="○"/>
              <a:defRPr sz="2200"/>
            </a:lvl5pPr>
            <a:lvl6pPr marL="2743200" lvl="5" indent="-368300">
              <a:spcBef>
                <a:spcPts val="0"/>
              </a:spcBef>
              <a:spcAft>
                <a:spcPts val="0"/>
              </a:spcAft>
              <a:buSzPts val="2200"/>
              <a:buChar char="■"/>
              <a:defRPr sz="2200"/>
            </a:lvl6pPr>
            <a:lvl7pPr marL="3200400" lvl="6" indent="-368300">
              <a:spcBef>
                <a:spcPts val="0"/>
              </a:spcBef>
              <a:spcAft>
                <a:spcPts val="0"/>
              </a:spcAft>
              <a:buSzPts val="2200"/>
              <a:buChar char="●"/>
              <a:defRPr sz="2200"/>
            </a:lvl7pPr>
            <a:lvl8pPr marL="3657600" lvl="7" indent="-368300">
              <a:spcBef>
                <a:spcPts val="0"/>
              </a:spcBef>
              <a:spcAft>
                <a:spcPts val="0"/>
              </a:spcAft>
              <a:buSzPts val="2200"/>
              <a:buChar char="○"/>
              <a:defRPr sz="2200"/>
            </a:lvl8pPr>
            <a:lvl9pPr marL="4114800" lvl="8" indent="-368300">
              <a:spcBef>
                <a:spcPts val="0"/>
              </a:spcBef>
              <a:spcAft>
                <a:spcPts val="0"/>
              </a:spcAft>
              <a:buSzPts val="2200"/>
              <a:buChar char="■"/>
              <a:defRPr sz="2200"/>
            </a:lvl9pPr>
          </a:lstStyle>
          <a:p>
            <a:endParaRPr/>
          </a:p>
        </p:txBody>
      </p:sp>
      <p:sp>
        <p:nvSpPr>
          <p:cNvPr id="31" name="Google Shape;31;p7"/>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167625" tIns="167625" rIns="167625" bIns="167625" anchor="ctr" anchorCtr="0">
            <a:normAutofit/>
          </a:bodyPr>
          <a:lstStyle>
            <a:lvl1pPr lvl="0">
              <a:spcBef>
                <a:spcPts val="0"/>
              </a:spcBef>
              <a:spcAft>
                <a:spcPts val="0"/>
              </a:spcAft>
              <a:buSzPts val="8800"/>
              <a:buNone/>
              <a:defRPr sz="8800"/>
            </a:lvl1pPr>
            <a:lvl2pPr lvl="1">
              <a:spcBef>
                <a:spcPts val="0"/>
              </a:spcBef>
              <a:spcAft>
                <a:spcPts val="0"/>
              </a:spcAft>
              <a:buSzPts val="8800"/>
              <a:buNone/>
              <a:defRPr sz="8800"/>
            </a:lvl2pPr>
            <a:lvl3pPr lvl="2">
              <a:spcBef>
                <a:spcPts val="0"/>
              </a:spcBef>
              <a:spcAft>
                <a:spcPts val="0"/>
              </a:spcAft>
              <a:buSzPts val="8800"/>
              <a:buNone/>
              <a:defRPr sz="8800"/>
            </a:lvl3pPr>
            <a:lvl4pPr lvl="3">
              <a:spcBef>
                <a:spcPts val="0"/>
              </a:spcBef>
              <a:spcAft>
                <a:spcPts val="0"/>
              </a:spcAft>
              <a:buSzPts val="8800"/>
              <a:buNone/>
              <a:defRPr sz="8800"/>
            </a:lvl4pPr>
            <a:lvl5pPr lvl="4">
              <a:spcBef>
                <a:spcPts val="0"/>
              </a:spcBef>
              <a:spcAft>
                <a:spcPts val="0"/>
              </a:spcAft>
              <a:buSzPts val="8800"/>
              <a:buNone/>
              <a:defRPr sz="8800"/>
            </a:lvl5pPr>
            <a:lvl6pPr lvl="5">
              <a:spcBef>
                <a:spcPts val="0"/>
              </a:spcBef>
              <a:spcAft>
                <a:spcPts val="0"/>
              </a:spcAft>
              <a:buSzPts val="8800"/>
              <a:buNone/>
              <a:defRPr sz="8800"/>
            </a:lvl6pPr>
            <a:lvl7pPr lvl="6">
              <a:spcBef>
                <a:spcPts val="0"/>
              </a:spcBef>
              <a:spcAft>
                <a:spcPts val="0"/>
              </a:spcAft>
              <a:buSzPts val="8800"/>
              <a:buNone/>
              <a:defRPr sz="8800"/>
            </a:lvl7pPr>
            <a:lvl8pPr lvl="7">
              <a:spcBef>
                <a:spcPts val="0"/>
              </a:spcBef>
              <a:spcAft>
                <a:spcPts val="0"/>
              </a:spcAft>
              <a:buSzPts val="8800"/>
              <a:buNone/>
              <a:defRPr sz="8800"/>
            </a:lvl8pPr>
            <a:lvl9pPr lvl="8">
              <a:spcBef>
                <a:spcPts val="0"/>
              </a:spcBef>
              <a:spcAft>
                <a:spcPts val="0"/>
              </a:spcAft>
              <a:buSzPts val="8800"/>
              <a:buNone/>
              <a:defRPr sz="8800"/>
            </a:lvl9pPr>
          </a:lstStyle>
          <a:p>
            <a:endParaRPr/>
          </a:p>
        </p:txBody>
      </p:sp>
      <p:sp>
        <p:nvSpPr>
          <p:cNvPr id="34" name="Google Shape;34;p8"/>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67625" tIns="167625" rIns="167625" bIns="1676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167625" tIns="167625" rIns="167625" bIns="167625" anchor="b" anchorCtr="0">
            <a:normAutofit/>
          </a:bodyPr>
          <a:lstStyle>
            <a:lvl1pPr lvl="0" algn="ctr">
              <a:spcBef>
                <a:spcPts val="0"/>
              </a:spcBef>
              <a:spcAft>
                <a:spcPts val="0"/>
              </a:spcAft>
              <a:buSzPts val="7700"/>
              <a:buNone/>
              <a:defRPr sz="7700"/>
            </a:lvl1pPr>
            <a:lvl2pPr lvl="1" algn="ctr">
              <a:spcBef>
                <a:spcPts val="0"/>
              </a:spcBef>
              <a:spcAft>
                <a:spcPts val="0"/>
              </a:spcAft>
              <a:buSzPts val="7700"/>
              <a:buNone/>
              <a:defRPr sz="7700"/>
            </a:lvl2pPr>
            <a:lvl3pPr lvl="2" algn="ctr">
              <a:spcBef>
                <a:spcPts val="0"/>
              </a:spcBef>
              <a:spcAft>
                <a:spcPts val="0"/>
              </a:spcAft>
              <a:buSzPts val="7700"/>
              <a:buNone/>
              <a:defRPr sz="7700"/>
            </a:lvl3pPr>
            <a:lvl4pPr lvl="3" algn="ctr">
              <a:spcBef>
                <a:spcPts val="0"/>
              </a:spcBef>
              <a:spcAft>
                <a:spcPts val="0"/>
              </a:spcAft>
              <a:buSzPts val="7700"/>
              <a:buNone/>
              <a:defRPr sz="7700"/>
            </a:lvl4pPr>
            <a:lvl5pPr lvl="4" algn="ctr">
              <a:spcBef>
                <a:spcPts val="0"/>
              </a:spcBef>
              <a:spcAft>
                <a:spcPts val="0"/>
              </a:spcAft>
              <a:buSzPts val="7700"/>
              <a:buNone/>
              <a:defRPr sz="7700"/>
            </a:lvl5pPr>
            <a:lvl6pPr lvl="5" algn="ctr">
              <a:spcBef>
                <a:spcPts val="0"/>
              </a:spcBef>
              <a:spcAft>
                <a:spcPts val="0"/>
              </a:spcAft>
              <a:buSzPts val="7700"/>
              <a:buNone/>
              <a:defRPr sz="7700"/>
            </a:lvl6pPr>
            <a:lvl7pPr lvl="6" algn="ctr">
              <a:spcBef>
                <a:spcPts val="0"/>
              </a:spcBef>
              <a:spcAft>
                <a:spcPts val="0"/>
              </a:spcAft>
              <a:buSzPts val="7700"/>
              <a:buNone/>
              <a:defRPr sz="7700"/>
            </a:lvl7pPr>
            <a:lvl8pPr lvl="7" algn="ctr">
              <a:spcBef>
                <a:spcPts val="0"/>
              </a:spcBef>
              <a:spcAft>
                <a:spcPts val="0"/>
              </a:spcAft>
              <a:buSzPts val="7700"/>
              <a:buNone/>
              <a:defRPr sz="7700"/>
            </a:lvl8pPr>
            <a:lvl9pPr lvl="8" algn="ctr">
              <a:spcBef>
                <a:spcPts val="0"/>
              </a:spcBef>
              <a:spcAft>
                <a:spcPts val="0"/>
              </a:spcAft>
              <a:buSzPts val="7700"/>
              <a:buNone/>
              <a:defRPr sz="77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167625" tIns="167625" rIns="167625" bIns="167625" anchor="t" anchorCtr="0">
            <a:normAutofit/>
          </a:bodyPr>
          <a:lstStyle>
            <a:lvl1pPr lvl="0" algn="ctr">
              <a:lnSpc>
                <a:spcPct val="100000"/>
              </a:lnSpc>
              <a:spcBef>
                <a:spcPts val="0"/>
              </a:spcBef>
              <a:spcAft>
                <a:spcPts val="0"/>
              </a:spcAft>
              <a:buSzPts val="3850"/>
              <a:buNone/>
              <a:defRPr sz="3850"/>
            </a:lvl1pPr>
            <a:lvl2pPr lvl="1" algn="ctr">
              <a:lnSpc>
                <a:spcPct val="100000"/>
              </a:lnSpc>
              <a:spcBef>
                <a:spcPts val="0"/>
              </a:spcBef>
              <a:spcAft>
                <a:spcPts val="0"/>
              </a:spcAft>
              <a:buSzPts val="3850"/>
              <a:buNone/>
              <a:defRPr sz="3850"/>
            </a:lvl2pPr>
            <a:lvl3pPr lvl="2" algn="ctr">
              <a:lnSpc>
                <a:spcPct val="100000"/>
              </a:lnSpc>
              <a:spcBef>
                <a:spcPts val="0"/>
              </a:spcBef>
              <a:spcAft>
                <a:spcPts val="0"/>
              </a:spcAft>
              <a:buSzPts val="3850"/>
              <a:buNone/>
              <a:defRPr sz="3850"/>
            </a:lvl3pPr>
            <a:lvl4pPr lvl="3" algn="ctr">
              <a:lnSpc>
                <a:spcPct val="100000"/>
              </a:lnSpc>
              <a:spcBef>
                <a:spcPts val="0"/>
              </a:spcBef>
              <a:spcAft>
                <a:spcPts val="0"/>
              </a:spcAft>
              <a:buSzPts val="3850"/>
              <a:buNone/>
              <a:defRPr sz="3850"/>
            </a:lvl4pPr>
            <a:lvl5pPr lvl="4" algn="ctr">
              <a:lnSpc>
                <a:spcPct val="100000"/>
              </a:lnSpc>
              <a:spcBef>
                <a:spcPts val="0"/>
              </a:spcBef>
              <a:spcAft>
                <a:spcPts val="0"/>
              </a:spcAft>
              <a:buSzPts val="3850"/>
              <a:buNone/>
              <a:defRPr sz="3850"/>
            </a:lvl5pPr>
            <a:lvl6pPr lvl="5" algn="ctr">
              <a:lnSpc>
                <a:spcPct val="100000"/>
              </a:lnSpc>
              <a:spcBef>
                <a:spcPts val="0"/>
              </a:spcBef>
              <a:spcAft>
                <a:spcPts val="0"/>
              </a:spcAft>
              <a:buSzPts val="3850"/>
              <a:buNone/>
              <a:defRPr sz="3850"/>
            </a:lvl6pPr>
            <a:lvl7pPr lvl="6" algn="ctr">
              <a:lnSpc>
                <a:spcPct val="100000"/>
              </a:lnSpc>
              <a:spcBef>
                <a:spcPts val="0"/>
              </a:spcBef>
              <a:spcAft>
                <a:spcPts val="0"/>
              </a:spcAft>
              <a:buSzPts val="3850"/>
              <a:buNone/>
              <a:defRPr sz="3850"/>
            </a:lvl7pPr>
            <a:lvl8pPr lvl="7" algn="ctr">
              <a:lnSpc>
                <a:spcPct val="100000"/>
              </a:lnSpc>
              <a:spcBef>
                <a:spcPts val="0"/>
              </a:spcBef>
              <a:spcAft>
                <a:spcPts val="0"/>
              </a:spcAft>
              <a:buSzPts val="3850"/>
              <a:buNone/>
              <a:defRPr sz="3850"/>
            </a:lvl8pPr>
            <a:lvl9pPr lvl="8" algn="ctr">
              <a:lnSpc>
                <a:spcPct val="100000"/>
              </a:lnSpc>
              <a:spcBef>
                <a:spcPts val="0"/>
              </a:spcBef>
              <a:spcAft>
                <a:spcPts val="0"/>
              </a:spcAft>
              <a:buSzPts val="3850"/>
              <a:buNone/>
              <a:defRPr sz="3850"/>
            </a:lvl9pPr>
          </a:lstStyle>
          <a:p>
            <a:endParaRPr/>
          </a:p>
        </p:txBody>
      </p:sp>
      <p:sp>
        <p:nvSpPr>
          <p:cNvPr id="39" name="Google Shape;39;p9"/>
          <p:cNvSpPr txBox="1">
            <a:spLocks noGrp="1"/>
          </p:cNvSpPr>
          <p:nvPr>
            <p:ph type="body" idx="2"/>
          </p:nvPr>
        </p:nvSpPr>
        <p:spPr>
          <a:xfrm>
            <a:off x="9879000" y="1448150"/>
            <a:ext cx="7674000" cy="7390500"/>
          </a:xfrm>
          <a:prstGeom prst="rect">
            <a:avLst/>
          </a:prstGeom>
        </p:spPr>
        <p:txBody>
          <a:bodyPr spcFirstLastPara="1" wrap="square" lIns="167625" tIns="167625" rIns="167625" bIns="167625" anchor="ctr" anchorCtr="0">
            <a:normAutofit/>
          </a:bodyPr>
          <a:lstStyle>
            <a:lvl1pPr marL="457200" lvl="0" indent="-438150">
              <a:spcBef>
                <a:spcPts val="0"/>
              </a:spcBef>
              <a:spcAft>
                <a:spcPts val="0"/>
              </a:spcAft>
              <a:buSzPts val="3300"/>
              <a:buChar char="●"/>
              <a:defRPr sz="3300"/>
            </a:lvl1pPr>
            <a:lvl2pPr marL="914400" lvl="1" indent="-391584">
              <a:spcBef>
                <a:spcPts val="0"/>
              </a:spcBef>
              <a:spcAft>
                <a:spcPts val="0"/>
              </a:spcAft>
              <a:buSzPts val="2567"/>
              <a:buChar char="○"/>
              <a:defRPr sz="2567"/>
            </a:lvl2pPr>
            <a:lvl3pPr marL="1371600" lvl="2" indent="-391584">
              <a:spcBef>
                <a:spcPts val="0"/>
              </a:spcBef>
              <a:spcAft>
                <a:spcPts val="0"/>
              </a:spcAft>
              <a:buSzPts val="2567"/>
              <a:buChar char="■"/>
              <a:defRPr sz="2567"/>
            </a:lvl3pPr>
            <a:lvl4pPr marL="1828800" lvl="3" indent="-391584">
              <a:spcBef>
                <a:spcPts val="0"/>
              </a:spcBef>
              <a:spcAft>
                <a:spcPts val="0"/>
              </a:spcAft>
              <a:buSzPts val="2567"/>
              <a:buChar char="●"/>
              <a:defRPr sz="2567"/>
            </a:lvl4pPr>
            <a:lvl5pPr marL="2286000" lvl="4" indent="-391583">
              <a:spcBef>
                <a:spcPts val="0"/>
              </a:spcBef>
              <a:spcAft>
                <a:spcPts val="0"/>
              </a:spcAft>
              <a:buSzPts val="2567"/>
              <a:buChar char="○"/>
              <a:defRPr sz="2567"/>
            </a:lvl5pPr>
            <a:lvl6pPr marL="2743200" lvl="5" indent="-391583">
              <a:spcBef>
                <a:spcPts val="0"/>
              </a:spcBef>
              <a:spcAft>
                <a:spcPts val="0"/>
              </a:spcAft>
              <a:buSzPts val="2567"/>
              <a:buChar char="■"/>
              <a:defRPr sz="2567"/>
            </a:lvl6pPr>
            <a:lvl7pPr marL="3200400" lvl="6" indent="-391583">
              <a:spcBef>
                <a:spcPts val="0"/>
              </a:spcBef>
              <a:spcAft>
                <a:spcPts val="0"/>
              </a:spcAft>
              <a:buSzPts val="2567"/>
              <a:buChar char="●"/>
              <a:defRPr sz="2567"/>
            </a:lvl7pPr>
            <a:lvl8pPr marL="3657600" lvl="7" indent="-391583">
              <a:spcBef>
                <a:spcPts val="0"/>
              </a:spcBef>
              <a:spcAft>
                <a:spcPts val="0"/>
              </a:spcAft>
              <a:buSzPts val="2567"/>
              <a:buChar char="○"/>
              <a:defRPr sz="2567"/>
            </a:lvl8pPr>
            <a:lvl9pPr marL="4114800" lvl="8" indent="-391583">
              <a:spcBef>
                <a:spcPts val="0"/>
              </a:spcBef>
              <a:spcAft>
                <a:spcPts val="0"/>
              </a:spcAft>
              <a:buSzPts val="2567"/>
              <a:buChar char="■"/>
              <a:defRPr sz="2567"/>
            </a:lvl9pPr>
          </a:lstStyle>
          <a:p>
            <a:endParaRPr/>
          </a:p>
        </p:txBody>
      </p:sp>
      <p:sp>
        <p:nvSpPr>
          <p:cNvPr id="40" name="Google Shape;40;p9"/>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167625" tIns="167625" rIns="167625" bIns="167625" anchor="ctr" anchorCtr="0">
            <a:normAutofit/>
          </a:bodyPr>
          <a:lstStyle>
            <a:lvl1pPr marL="457200" lvl="0" indent="-228600">
              <a:lnSpc>
                <a:spcPct val="100000"/>
              </a:lnSpc>
              <a:spcBef>
                <a:spcPts val="0"/>
              </a:spcBef>
              <a:spcAft>
                <a:spcPts val="0"/>
              </a:spcAft>
              <a:buSzPts val="3300"/>
              <a:buNone/>
              <a:defRPr sz="3300"/>
            </a:lvl1pPr>
          </a:lstStyle>
          <a:p>
            <a:endParaRPr/>
          </a:p>
        </p:txBody>
      </p:sp>
      <p:sp>
        <p:nvSpPr>
          <p:cNvPr id="43" name="Google Shape;43;p10"/>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300"/>
          </a:xfrm>
          <a:prstGeom prst="rect">
            <a:avLst/>
          </a:prstGeom>
        </p:spPr>
        <p:txBody>
          <a:bodyPr spcFirstLastPara="1" wrap="square" lIns="167625" tIns="167625" rIns="167625" bIns="167625" anchor="b" anchorCtr="0">
            <a:normAutofit/>
          </a:bodyPr>
          <a:lstStyle>
            <a:lvl1pPr lvl="0" algn="ctr">
              <a:spcBef>
                <a:spcPts val="0"/>
              </a:spcBef>
              <a:spcAft>
                <a:spcPts val="0"/>
              </a:spcAft>
              <a:buSzPts val="22000"/>
              <a:buNone/>
              <a:defRPr sz="22000"/>
            </a:lvl1pPr>
            <a:lvl2pPr lvl="1" algn="ctr">
              <a:spcBef>
                <a:spcPts val="0"/>
              </a:spcBef>
              <a:spcAft>
                <a:spcPts val="0"/>
              </a:spcAft>
              <a:buSzPts val="22000"/>
              <a:buNone/>
              <a:defRPr sz="22000"/>
            </a:lvl2pPr>
            <a:lvl3pPr lvl="2" algn="ctr">
              <a:spcBef>
                <a:spcPts val="0"/>
              </a:spcBef>
              <a:spcAft>
                <a:spcPts val="0"/>
              </a:spcAft>
              <a:buSzPts val="22000"/>
              <a:buNone/>
              <a:defRPr sz="22000"/>
            </a:lvl3pPr>
            <a:lvl4pPr lvl="3" algn="ctr">
              <a:spcBef>
                <a:spcPts val="0"/>
              </a:spcBef>
              <a:spcAft>
                <a:spcPts val="0"/>
              </a:spcAft>
              <a:buSzPts val="22000"/>
              <a:buNone/>
              <a:defRPr sz="22000"/>
            </a:lvl4pPr>
            <a:lvl5pPr lvl="4" algn="ctr">
              <a:spcBef>
                <a:spcPts val="0"/>
              </a:spcBef>
              <a:spcAft>
                <a:spcPts val="0"/>
              </a:spcAft>
              <a:buSzPts val="22000"/>
              <a:buNone/>
              <a:defRPr sz="22000"/>
            </a:lvl5pPr>
            <a:lvl6pPr lvl="5" algn="ctr">
              <a:spcBef>
                <a:spcPts val="0"/>
              </a:spcBef>
              <a:spcAft>
                <a:spcPts val="0"/>
              </a:spcAft>
              <a:buSzPts val="22000"/>
              <a:buNone/>
              <a:defRPr sz="22000"/>
            </a:lvl6pPr>
            <a:lvl7pPr lvl="6" algn="ctr">
              <a:spcBef>
                <a:spcPts val="0"/>
              </a:spcBef>
              <a:spcAft>
                <a:spcPts val="0"/>
              </a:spcAft>
              <a:buSzPts val="22000"/>
              <a:buNone/>
              <a:defRPr sz="22000"/>
            </a:lvl7pPr>
            <a:lvl8pPr lvl="7" algn="ctr">
              <a:spcBef>
                <a:spcPts val="0"/>
              </a:spcBef>
              <a:spcAft>
                <a:spcPts val="0"/>
              </a:spcAft>
              <a:buSzPts val="22000"/>
              <a:buNone/>
              <a:defRPr sz="22000"/>
            </a:lvl8pPr>
            <a:lvl9pPr lvl="8" algn="ctr">
              <a:spcBef>
                <a:spcPts val="0"/>
              </a:spcBef>
              <a:spcAft>
                <a:spcPts val="0"/>
              </a:spcAft>
              <a:buSzPts val="22000"/>
              <a:buNone/>
              <a:defRPr sz="22000"/>
            </a:lvl9pPr>
          </a:lstStyle>
          <a:p>
            <a:r>
              <a:t>xx%</a:t>
            </a:r>
          </a:p>
        </p:txBody>
      </p:sp>
      <p:sp>
        <p:nvSpPr>
          <p:cNvPr id="46" name="Google Shape;46;p11"/>
          <p:cNvSpPr txBox="1">
            <a:spLocks noGrp="1"/>
          </p:cNvSpPr>
          <p:nvPr>
            <p:ph type="body" idx="1"/>
          </p:nvPr>
        </p:nvSpPr>
        <p:spPr>
          <a:xfrm>
            <a:off x="623400" y="6304450"/>
            <a:ext cx="17041200" cy="2601300"/>
          </a:xfrm>
          <a:prstGeom prst="rect">
            <a:avLst/>
          </a:prstGeom>
        </p:spPr>
        <p:txBody>
          <a:bodyPr spcFirstLastPara="1" wrap="square" lIns="167625" tIns="167625" rIns="167625" bIns="167625" anchor="t" anchorCtr="0">
            <a:normAutofit/>
          </a:bodyPr>
          <a:lstStyle>
            <a:lvl1pPr marL="457200" lvl="0" indent="-438150" algn="ctr">
              <a:spcBef>
                <a:spcPts val="0"/>
              </a:spcBef>
              <a:spcAft>
                <a:spcPts val="0"/>
              </a:spcAft>
              <a:buSzPts val="3300"/>
              <a:buChar char="●"/>
              <a:defRPr sz="3300"/>
            </a:lvl1pPr>
            <a:lvl2pPr marL="914400" lvl="1" indent="-391584" algn="ctr">
              <a:spcBef>
                <a:spcPts val="0"/>
              </a:spcBef>
              <a:spcAft>
                <a:spcPts val="0"/>
              </a:spcAft>
              <a:buSzPts val="2567"/>
              <a:buChar char="○"/>
              <a:defRPr sz="2567"/>
            </a:lvl2pPr>
            <a:lvl3pPr marL="1371600" lvl="2" indent="-391584" algn="ctr">
              <a:spcBef>
                <a:spcPts val="0"/>
              </a:spcBef>
              <a:spcAft>
                <a:spcPts val="0"/>
              </a:spcAft>
              <a:buSzPts val="2567"/>
              <a:buChar char="■"/>
              <a:defRPr sz="2567"/>
            </a:lvl3pPr>
            <a:lvl4pPr marL="1828800" lvl="3" indent="-391584" algn="ctr">
              <a:spcBef>
                <a:spcPts val="0"/>
              </a:spcBef>
              <a:spcAft>
                <a:spcPts val="0"/>
              </a:spcAft>
              <a:buSzPts val="2567"/>
              <a:buChar char="●"/>
              <a:defRPr sz="2567"/>
            </a:lvl4pPr>
            <a:lvl5pPr marL="2286000" lvl="4" indent="-391583" algn="ctr">
              <a:spcBef>
                <a:spcPts val="0"/>
              </a:spcBef>
              <a:spcAft>
                <a:spcPts val="0"/>
              </a:spcAft>
              <a:buSzPts val="2567"/>
              <a:buChar char="○"/>
              <a:defRPr sz="2567"/>
            </a:lvl5pPr>
            <a:lvl6pPr marL="2743200" lvl="5" indent="-391583" algn="ctr">
              <a:spcBef>
                <a:spcPts val="0"/>
              </a:spcBef>
              <a:spcAft>
                <a:spcPts val="0"/>
              </a:spcAft>
              <a:buSzPts val="2567"/>
              <a:buChar char="■"/>
              <a:defRPr sz="2567"/>
            </a:lvl6pPr>
            <a:lvl7pPr marL="3200400" lvl="6" indent="-391583" algn="ctr">
              <a:spcBef>
                <a:spcPts val="0"/>
              </a:spcBef>
              <a:spcAft>
                <a:spcPts val="0"/>
              </a:spcAft>
              <a:buSzPts val="2567"/>
              <a:buChar char="●"/>
              <a:defRPr sz="2567"/>
            </a:lvl7pPr>
            <a:lvl8pPr marL="3657600" lvl="7" indent="-391583" algn="ctr">
              <a:spcBef>
                <a:spcPts val="0"/>
              </a:spcBef>
              <a:spcAft>
                <a:spcPts val="0"/>
              </a:spcAft>
              <a:buSzPts val="2567"/>
              <a:buChar char="○"/>
              <a:defRPr sz="2567"/>
            </a:lvl8pPr>
            <a:lvl9pPr marL="4114800" lvl="8" indent="-391583" algn="ctr">
              <a:spcBef>
                <a:spcPts val="0"/>
              </a:spcBef>
              <a:spcAft>
                <a:spcPts val="0"/>
              </a:spcAft>
              <a:buSzPts val="2567"/>
              <a:buChar char="■"/>
              <a:defRPr sz="2567"/>
            </a:lvl9pPr>
          </a:lstStyle>
          <a:p>
            <a:endParaRPr/>
          </a:p>
        </p:txBody>
      </p:sp>
      <p:sp>
        <p:nvSpPr>
          <p:cNvPr id="47" name="Google Shape;47;p11"/>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6900"/>
          </a:xfrm>
          <a:prstGeom prst="rect">
            <a:avLst/>
          </a:prstGeom>
        </p:spPr>
        <p:txBody>
          <a:bodyPr spcFirstLastPara="1" wrap="square" lIns="167625" tIns="167625" rIns="167625" bIns="167625" anchor="ctr" anchorCtr="0">
            <a:normAutofit/>
          </a:bodyPr>
          <a:lstStyle>
            <a:lvl1pPr lvl="0">
              <a:buNone/>
              <a:defRPr sz="1833"/>
            </a:lvl1pPr>
            <a:lvl2pPr lvl="1">
              <a:buNone/>
              <a:defRPr sz="1833"/>
            </a:lvl2pPr>
            <a:lvl3pPr lvl="2">
              <a:buNone/>
              <a:defRPr sz="1833"/>
            </a:lvl3pPr>
            <a:lvl4pPr lvl="3">
              <a:buNone/>
              <a:defRPr sz="1833"/>
            </a:lvl4pPr>
            <a:lvl5pPr lvl="4">
              <a:buNone/>
              <a:defRPr sz="1833"/>
            </a:lvl5pPr>
            <a:lvl6pPr lvl="5">
              <a:buNone/>
              <a:defRPr sz="1833"/>
            </a:lvl6pPr>
            <a:lvl7pPr lvl="6">
              <a:buNone/>
              <a:defRPr sz="1833"/>
            </a:lvl7pPr>
            <a:lvl8pPr lvl="7">
              <a:buNone/>
              <a:defRPr sz="1833"/>
            </a:lvl8pPr>
            <a:lvl9pPr lvl="8">
              <a:buNone/>
              <a:defRPr sz="1833"/>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p:cSld name="Moduel">
    <p:spTree>
      <p:nvGrpSpPr>
        <p:cNvPr id="1" name="Shape 51"/>
        <p:cNvGrpSpPr/>
        <p:nvPr/>
      </p:nvGrpSpPr>
      <p:grpSpPr>
        <a:xfrm>
          <a:off x="0" y="0"/>
          <a:ext cx="0" cy="0"/>
          <a:chOff x="0" y="0"/>
          <a:chExt cx="0" cy="0"/>
        </a:xfrm>
      </p:grpSpPr>
      <p:sp>
        <p:nvSpPr>
          <p:cNvPr id="52" name="Google Shape;52;p14"/>
          <p:cNvSpPr txBox="1">
            <a:spLocks noGrp="1"/>
          </p:cNvSpPr>
          <p:nvPr>
            <p:ph type="subTitle" idx="1"/>
          </p:nvPr>
        </p:nvSpPr>
        <p:spPr>
          <a:xfrm>
            <a:off x="704101" y="9031300"/>
            <a:ext cx="2811900" cy="3099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300"/>
              <a:buFont typeface="Montserrat Medium"/>
              <a:buNone/>
              <a:defRPr sz="1400" b="0" i="0" u="none" strike="noStrike" cap="none">
                <a:solidFill>
                  <a:srgbClr val="67788A"/>
                </a:solidFill>
                <a:latin typeface="Montserrat Medium"/>
                <a:ea typeface="Montserrat Medium"/>
                <a:cs typeface="Montserrat Medium"/>
                <a:sym typeface="Montserrat Medium"/>
              </a:defRPr>
            </a:lvl1pPr>
            <a:lvl2pPr marR="0" lvl="1"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2pPr>
            <a:lvl3pPr marR="0" lvl="2"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3pPr>
            <a:lvl4pPr marR="0" lvl="3"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4pPr>
            <a:lvl5pPr marR="0" lvl="4"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6pPr>
            <a:lvl7pPr marR="0" lvl="6"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7pPr>
            <a:lvl8pPr marR="0" lvl="7"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8pPr>
            <a:lvl9pPr marR="0" lvl="8"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9pPr>
          </a:lstStyle>
          <a:p>
            <a:endParaRPr/>
          </a:p>
        </p:txBody>
      </p:sp>
      <p:sp>
        <p:nvSpPr>
          <p:cNvPr id="53" name="Google Shape;53;p14"/>
          <p:cNvSpPr txBox="1">
            <a:spLocks noGrp="1"/>
          </p:cNvSpPr>
          <p:nvPr>
            <p:ph type="ctrTitle"/>
          </p:nvPr>
        </p:nvSpPr>
        <p:spPr>
          <a:xfrm>
            <a:off x="699424" y="3649345"/>
            <a:ext cx="4123800" cy="1494300"/>
          </a:xfrm>
          <a:prstGeom prst="rect">
            <a:avLst/>
          </a:prstGeom>
          <a:noFill/>
          <a:ln>
            <a:noFill/>
          </a:ln>
        </p:spPr>
        <p:txBody>
          <a:bodyPr spcFirstLastPara="1" wrap="square" lIns="0" tIns="0" rIns="0" bIns="0" anchor="t" anchorCtr="0">
            <a:noAutofit/>
          </a:bodyPr>
          <a:lstStyle>
            <a:lvl1pPr marR="0" lvl="0" algn="l">
              <a:lnSpc>
                <a:spcPct val="108000"/>
              </a:lnSpc>
              <a:spcBef>
                <a:spcPts val="0"/>
              </a:spcBef>
              <a:spcAft>
                <a:spcPts val="0"/>
              </a:spcAft>
              <a:buClr>
                <a:schemeClr val="lt2"/>
              </a:buClr>
              <a:buSzPts val="4200"/>
              <a:buFont typeface="Arial"/>
              <a:buNone/>
              <a:defRPr sz="5400" b="1" i="0" u="none" strike="noStrike" cap="none">
                <a:solidFill>
                  <a:srgbClr val="67788A"/>
                </a:solidFill>
                <a:latin typeface="Montserrat SemiBold"/>
                <a:ea typeface="Montserrat SemiBold"/>
                <a:cs typeface="Montserrat SemiBold"/>
                <a:sym typeface="Montserrat SemiBold"/>
              </a:defRPr>
            </a:lvl1pPr>
            <a:lvl2pPr marR="0" lvl="1"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2pPr>
            <a:lvl3pPr marR="0" lvl="2"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3pPr>
            <a:lvl4pPr marR="0" lvl="3"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4pPr>
            <a:lvl5pPr marR="0" lvl="4"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5pPr>
            <a:lvl6pPr marR="0" lvl="5"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6pPr>
            <a:lvl7pPr marR="0" lvl="6"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7pPr>
            <a:lvl8pPr marR="0" lvl="7"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8pPr>
            <a:lvl9pPr marR="0" lvl="8"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9pPr>
          </a:lstStyle>
          <a:p>
            <a:endParaRPr/>
          </a:p>
        </p:txBody>
      </p:sp>
      <p:sp>
        <p:nvSpPr>
          <p:cNvPr id="54" name="Google Shape;54;p14"/>
          <p:cNvSpPr txBox="1">
            <a:spLocks noGrp="1"/>
          </p:cNvSpPr>
          <p:nvPr>
            <p:ph type="subTitle" idx="2"/>
          </p:nvPr>
        </p:nvSpPr>
        <p:spPr>
          <a:xfrm>
            <a:off x="706284" y="3143845"/>
            <a:ext cx="4116900" cy="3255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500"/>
              <a:buFont typeface="Montserrat"/>
              <a:buNone/>
              <a:defRPr sz="1800" b="1" i="0" u="none" strike="noStrike" cap="none">
                <a:solidFill>
                  <a:srgbClr val="67788A"/>
                </a:solidFill>
                <a:latin typeface="Montserrat"/>
                <a:ea typeface="Montserrat"/>
                <a:cs typeface="Montserrat"/>
                <a:sym typeface="Montserrat"/>
              </a:defRPr>
            </a:lvl1pPr>
            <a:lvl2pPr marR="0" lvl="1"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2pPr>
            <a:lvl3pPr marR="0" lvl="2"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3pPr>
            <a:lvl4pPr marR="0" lvl="3"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4pPr>
            <a:lvl5pPr marR="0" lvl="4"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6pPr>
            <a:lvl7pPr marR="0" lvl="6"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7pPr>
            <a:lvl8pPr marR="0" lvl="7"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8pPr>
            <a:lvl9pPr marR="0" lvl="8"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9pPr>
          </a:lstStyle>
          <a:p>
            <a:endParaRPr/>
          </a:p>
        </p:txBody>
      </p:sp>
      <p:sp>
        <p:nvSpPr>
          <p:cNvPr id="55" name="Google Shape;55;p14"/>
          <p:cNvSpPr txBox="1">
            <a:spLocks noGrp="1"/>
          </p:cNvSpPr>
          <p:nvPr>
            <p:ph type="body" idx="3"/>
          </p:nvPr>
        </p:nvSpPr>
        <p:spPr>
          <a:xfrm>
            <a:off x="703708" y="9341188"/>
            <a:ext cx="2812500" cy="362100"/>
          </a:xfrm>
          <a:prstGeom prst="rect">
            <a:avLst/>
          </a:prstGeom>
          <a:noFill/>
          <a:ln>
            <a:noFill/>
          </a:ln>
        </p:spPr>
        <p:txBody>
          <a:bodyPr spcFirstLastPara="1" wrap="square" lIns="68600" tIns="34275" rIns="68600" bIns="34275" anchor="t" anchorCtr="0">
            <a:normAutofit/>
          </a:bodyPr>
          <a:lstStyle>
            <a:lvl1pPr marL="457200" marR="0" lvl="0" indent="-247650" algn="l">
              <a:lnSpc>
                <a:spcPct val="129000"/>
              </a:lnSpc>
              <a:spcBef>
                <a:spcPts val="0"/>
              </a:spcBef>
              <a:spcAft>
                <a:spcPts val="0"/>
              </a:spcAft>
              <a:buClr>
                <a:srgbClr val="1C2B33"/>
              </a:buClr>
              <a:buSzPts val="300"/>
              <a:buFont typeface="Montserrat"/>
              <a:buChar char="•"/>
              <a:defRPr sz="1400" b="0" i="0" u="none" strike="noStrike" cap="none">
                <a:solidFill>
                  <a:srgbClr val="67788A"/>
                </a:solidFill>
                <a:latin typeface="Montserrat"/>
                <a:ea typeface="Montserrat"/>
                <a:cs typeface="Montserrat"/>
                <a:sym typeface="Montserrat"/>
              </a:defRPr>
            </a:lvl1pPr>
            <a:lvl2pPr marL="914400" marR="0" lvl="1"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2pPr>
            <a:lvl3pPr marL="1371600" marR="0" lvl="2"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3pPr>
            <a:lvl4pPr marL="1828800" marR="0" lvl="3"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4pPr>
            <a:lvl5pPr marL="2286000" marR="0" lvl="4"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5pPr>
            <a:lvl6pPr marL="2743200" marR="0" lvl="5" indent="-228600" algn="l">
              <a:lnSpc>
                <a:spcPct val="100000"/>
              </a:lnSpc>
              <a:spcBef>
                <a:spcPts val="90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6pPr>
            <a:lvl7pPr marL="3200400" marR="0" lvl="6"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7pPr>
            <a:lvl8pPr marL="3657600" marR="0" lvl="7"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8pPr>
            <a:lvl9pPr marL="4114800" marR="0" lvl="8"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Lesson Cover">
  <p:cSld name="Lesson Cover">
    <p:spTree>
      <p:nvGrpSpPr>
        <p:cNvPr id="1" name="Shape 56"/>
        <p:cNvGrpSpPr/>
        <p:nvPr/>
      </p:nvGrpSpPr>
      <p:grpSpPr>
        <a:xfrm>
          <a:off x="0" y="0"/>
          <a:ext cx="0" cy="0"/>
          <a:chOff x="0" y="0"/>
          <a:chExt cx="0" cy="0"/>
        </a:xfrm>
      </p:grpSpPr>
      <p:sp>
        <p:nvSpPr>
          <p:cNvPr id="57" name="Google Shape;57;p15"/>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58" name="Google Shape;58;p15"/>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1100" b="1" i="0" u="none" strike="noStrike" cap="none">
              <a:solidFill>
                <a:srgbClr val="733279"/>
              </a:solidFill>
              <a:latin typeface="Montserrat SemiBold"/>
              <a:ea typeface="Montserrat SemiBold"/>
              <a:cs typeface="Montserrat SemiBold"/>
              <a:sym typeface="Montserrat SemiBold"/>
            </a:endParaRPr>
          </a:p>
        </p:txBody>
      </p:sp>
      <p:grpSp>
        <p:nvGrpSpPr>
          <p:cNvPr id="59" name="Google Shape;59;p15"/>
          <p:cNvGrpSpPr/>
          <p:nvPr/>
        </p:nvGrpSpPr>
        <p:grpSpPr>
          <a:xfrm>
            <a:off x="744554" y="9535847"/>
            <a:ext cx="757005" cy="151663"/>
            <a:chOff x="3610015" y="6016276"/>
            <a:chExt cx="1701900" cy="341200"/>
          </a:xfrm>
        </p:grpSpPr>
        <p:grpSp>
          <p:nvGrpSpPr>
            <p:cNvPr id="60" name="Google Shape;60;p15"/>
            <p:cNvGrpSpPr/>
            <p:nvPr/>
          </p:nvGrpSpPr>
          <p:grpSpPr>
            <a:xfrm>
              <a:off x="4234632" y="6027258"/>
              <a:ext cx="1077283" cy="330123"/>
              <a:chOff x="4234632" y="6027258"/>
              <a:chExt cx="1077283" cy="330123"/>
            </a:xfrm>
          </p:grpSpPr>
          <p:sp>
            <p:nvSpPr>
              <p:cNvPr id="61" name="Google Shape;61;p1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62" name="Google Shape;62;p1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63" name="Google Shape;63;p1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64" name="Google Shape;64;p1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65" name="Google Shape;65;p1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M4 Lesson 2">
  <p:cSld name="1_M4 Lesson 2">
    <p:bg>
      <p:bgPr>
        <a:solidFill>
          <a:srgbClr val="733279"/>
        </a:solidFill>
        <a:effectLst/>
      </p:bgPr>
    </p:bg>
    <p:spTree>
      <p:nvGrpSpPr>
        <p:cNvPr id="1" name="Shape 66"/>
        <p:cNvGrpSpPr/>
        <p:nvPr/>
      </p:nvGrpSpPr>
      <p:grpSpPr>
        <a:xfrm>
          <a:off x="0" y="0"/>
          <a:ext cx="0" cy="0"/>
          <a:chOff x="0" y="0"/>
          <a:chExt cx="0" cy="0"/>
        </a:xfrm>
      </p:grpSpPr>
      <p:pic>
        <p:nvPicPr>
          <p:cNvPr id="67" name="Google Shape;67;p16" descr="A picture containing text&#10;&#10;Description automatically generated"/>
          <p:cNvPicPr preferRelativeResize="0"/>
          <p:nvPr/>
        </p:nvPicPr>
        <p:blipFill rotWithShape="1">
          <a:blip r:embed="rId2">
            <a:alphaModFix amt="3000"/>
          </a:blip>
          <a:srcRect/>
          <a:stretch/>
        </p:blipFill>
        <p:spPr>
          <a:xfrm>
            <a:off x="4066" y="0"/>
            <a:ext cx="18270350" cy="10287000"/>
          </a:xfrm>
          <a:prstGeom prst="rect">
            <a:avLst/>
          </a:prstGeom>
          <a:noFill/>
          <a:ln>
            <a:noFill/>
          </a:ln>
        </p:spPr>
      </p:pic>
      <p:sp>
        <p:nvSpPr>
          <p:cNvPr id="68" name="Google Shape;68;p16"/>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69" name="Google Shape;69;p16"/>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L’IA dans votre Monde Numérique</a:t>
            </a:r>
            <a:endParaRPr sz="900" b="1">
              <a:solidFill>
                <a:srgbClr val="EFEBF4"/>
              </a:solidFill>
              <a:latin typeface="Montserrat SemiBold"/>
              <a:ea typeface="Montserrat SemiBold"/>
              <a:cs typeface="Montserrat SemiBold"/>
              <a:sym typeface="Montserrat SemiBold"/>
            </a:endParaRPr>
          </a:p>
        </p:txBody>
      </p:sp>
      <p:grpSp>
        <p:nvGrpSpPr>
          <p:cNvPr id="70" name="Google Shape;70;p16"/>
          <p:cNvGrpSpPr/>
          <p:nvPr/>
        </p:nvGrpSpPr>
        <p:grpSpPr>
          <a:xfrm>
            <a:off x="744554" y="9535847"/>
            <a:ext cx="757005" cy="151663"/>
            <a:chOff x="3610015" y="6016276"/>
            <a:chExt cx="1701900" cy="341200"/>
          </a:xfrm>
        </p:grpSpPr>
        <p:grpSp>
          <p:nvGrpSpPr>
            <p:cNvPr id="71" name="Google Shape;71;p16"/>
            <p:cNvGrpSpPr/>
            <p:nvPr/>
          </p:nvGrpSpPr>
          <p:grpSpPr>
            <a:xfrm>
              <a:off x="4234632" y="6027258"/>
              <a:ext cx="1077283" cy="330123"/>
              <a:chOff x="4234632" y="6027258"/>
              <a:chExt cx="1077283" cy="330123"/>
            </a:xfrm>
          </p:grpSpPr>
          <p:sp>
            <p:nvSpPr>
              <p:cNvPr id="72" name="Google Shape;72;p1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73" name="Google Shape;73;p1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74" name="Google Shape;74;p1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75" name="Google Shape;75;p1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76" name="Google Shape;76;p1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M4 Lesson 2">
  <p:cSld name="1_M4 Lesson 2 2">
    <p:bg>
      <p:bgPr>
        <a:solidFill>
          <a:srgbClr val="EFEBF4"/>
        </a:solidFill>
        <a:effectLst/>
      </p:bgPr>
    </p:bg>
    <p:spTree>
      <p:nvGrpSpPr>
        <p:cNvPr id="1" name="Shape 77"/>
        <p:cNvGrpSpPr/>
        <p:nvPr/>
      </p:nvGrpSpPr>
      <p:grpSpPr>
        <a:xfrm>
          <a:off x="0" y="0"/>
          <a:ext cx="0" cy="0"/>
          <a:chOff x="0" y="0"/>
          <a:chExt cx="0" cy="0"/>
        </a:xfrm>
      </p:grpSpPr>
      <p:pic>
        <p:nvPicPr>
          <p:cNvPr id="78" name="Google Shape;78;p17" descr="A picture containing text&#10;&#10;Description automatically generated"/>
          <p:cNvPicPr preferRelativeResize="0"/>
          <p:nvPr/>
        </p:nvPicPr>
        <p:blipFill rotWithShape="1">
          <a:blip r:embed="rId2">
            <a:alphaModFix amt="9000"/>
          </a:blip>
          <a:srcRect/>
          <a:stretch/>
        </p:blipFill>
        <p:spPr>
          <a:xfrm>
            <a:off x="4066" y="0"/>
            <a:ext cx="18270350" cy="10287000"/>
          </a:xfrm>
          <a:prstGeom prst="rect">
            <a:avLst/>
          </a:prstGeom>
          <a:noFill/>
          <a:ln>
            <a:noFill/>
          </a:ln>
        </p:spPr>
      </p:pic>
      <p:sp>
        <p:nvSpPr>
          <p:cNvPr id="79" name="Google Shape;79;p17"/>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80" name="Google Shape;80;p17"/>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L’IA dans votre Monde Numérique</a:t>
            </a:r>
            <a:endParaRPr sz="900" b="1">
              <a:solidFill>
                <a:srgbClr val="733279"/>
              </a:solidFill>
              <a:latin typeface="Montserrat SemiBold"/>
              <a:ea typeface="Montserrat SemiBold"/>
              <a:cs typeface="Montserrat SemiBold"/>
              <a:sym typeface="Montserrat SemiBold"/>
            </a:endParaRPr>
          </a:p>
        </p:txBody>
      </p:sp>
      <p:grpSp>
        <p:nvGrpSpPr>
          <p:cNvPr id="81" name="Google Shape;81;p17"/>
          <p:cNvGrpSpPr/>
          <p:nvPr/>
        </p:nvGrpSpPr>
        <p:grpSpPr>
          <a:xfrm>
            <a:off x="744554" y="9535847"/>
            <a:ext cx="757005" cy="151663"/>
            <a:chOff x="3610015" y="6016276"/>
            <a:chExt cx="1701900" cy="341200"/>
          </a:xfrm>
        </p:grpSpPr>
        <p:grpSp>
          <p:nvGrpSpPr>
            <p:cNvPr id="82" name="Google Shape;82;p17"/>
            <p:cNvGrpSpPr/>
            <p:nvPr/>
          </p:nvGrpSpPr>
          <p:grpSpPr>
            <a:xfrm>
              <a:off x="4234632" y="6027258"/>
              <a:ext cx="1077283" cy="330123"/>
              <a:chOff x="4234632" y="6027258"/>
              <a:chExt cx="1077283" cy="330123"/>
            </a:xfrm>
          </p:grpSpPr>
          <p:sp>
            <p:nvSpPr>
              <p:cNvPr id="83" name="Google Shape;83;p17"/>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84" name="Google Shape;84;p17"/>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85" name="Google Shape;85;p17"/>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86" name="Google Shape;86;p17"/>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87" name="Google Shape;87;p17"/>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M4 Lesson 2">
  <p:cSld name="1_M4 Lesson 2 3">
    <p:bg>
      <p:bgPr>
        <a:solidFill>
          <a:srgbClr val="EFEBF4"/>
        </a:solidFill>
        <a:effectLst/>
      </p:bgPr>
    </p:bg>
    <p:spTree>
      <p:nvGrpSpPr>
        <p:cNvPr id="1" name="Shape 88"/>
        <p:cNvGrpSpPr/>
        <p:nvPr/>
      </p:nvGrpSpPr>
      <p:grpSpPr>
        <a:xfrm>
          <a:off x="0" y="0"/>
          <a:ext cx="0" cy="0"/>
          <a:chOff x="0" y="0"/>
          <a:chExt cx="0" cy="0"/>
        </a:xfrm>
      </p:grpSpPr>
      <p:pic>
        <p:nvPicPr>
          <p:cNvPr id="89" name="Google Shape;89;p18" descr="A picture containing text&#10;&#10;Description automatically generated"/>
          <p:cNvPicPr preferRelativeResize="0"/>
          <p:nvPr/>
        </p:nvPicPr>
        <p:blipFill rotWithShape="1">
          <a:blip r:embed="rId2">
            <a:alphaModFix amt="5000"/>
          </a:blip>
          <a:srcRect/>
          <a:stretch/>
        </p:blipFill>
        <p:spPr>
          <a:xfrm>
            <a:off x="1" y="-1"/>
            <a:ext cx="18270346" cy="10287000"/>
          </a:xfrm>
          <a:prstGeom prst="rect">
            <a:avLst/>
          </a:prstGeom>
          <a:noFill/>
          <a:ln>
            <a:noFill/>
          </a:ln>
        </p:spPr>
      </p:pic>
      <p:sp>
        <p:nvSpPr>
          <p:cNvPr id="90" name="Google Shape;90;p18"/>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91" name="Google Shape;91;p18"/>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L’IA dans votre Monde Numérique</a:t>
            </a:r>
            <a:endParaRPr sz="900" b="1">
              <a:solidFill>
                <a:srgbClr val="733279"/>
              </a:solidFill>
              <a:latin typeface="Montserrat SemiBold"/>
              <a:ea typeface="Montserrat SemiBold"/>
              <a:cs typeface="Montserrat SemiBold"/>
              <a:sym typeface="Montserrat SemiBold"/>
            </a:endParaRPr>
          </a:p>
        </p:txBody>
      </p:sp>
      <p:grpSp>
        <p:nvGrpSpPr>
          <p:cNvPr id="92" name="Google Shape;92;p18"/>
          <p:cNvGrpSpPr/>
          <p:nvPr/>
        </p:nvGrpSpPr>
        <p:grpSpPr>
          <a:xfrm>
            <a:off x="744554" y="9535847"/>
            <a:ext cx="757005" cy="151663"/>
            <a:chOff x="3610015" y="6016276"/>
            <a:chExt cx="1701900" cy="341200"/>
          </a:xfrm>
        </p:grpSpPr>
        <p:grpSp>
          <p:nvGrpSpPr>
            <p:cNvPr id="93" name="Google Shape;93;p18"/>
            <p:cNvGrpSpPr/>
            <p:nvPr/>
          </p:nvGrpSpPr>
          <p:grpSpPr>
            <a:xfrm>
              <a:off x="4234632" y="6027258"/>
              <a:ext cx="1077283" cy="330123"/>
              <a:chOff x="4234632" y="6027258"/>
              <a:chExt cx="1077283" cy="330123"/>
            </a:xfrm>
          </p:grpSpPr>
          <p:sp>
            <p:nvSpPr>
              <p:cNvPr id="94" name="Google Shape;94;p18"/>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95" name="Google Shape;95;p18"/>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96" name="Google Shape;96;p18"/>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97" name="Google Shape;97;p18"/>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98" name="Google Shape;98;p18"/>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M4 Lesson 2">
  <p:cSld name="1_M4 Lesson 2 4">
    <p:bg>
      <p:bgPr>
        <a:solidFill>
          <a:srgbClr val="733279"/>
        </a:solidFill>
        <a:effectLst/>
      </p:bgPr>
    </p:bg>
    <p:spTree>
      <p:nvGrpSpPr>
        <p:cNvPr id="1" name="Shape 99"/>
        <p:cNvGrpSpPr/>
        <p:nvPr/>
      </p:nvGrpSpPr>
      <p:grpSpPr>
        <a:xfrm>
          <a:off x="0" y="0"/>
          <a:ext cx="0" cy="0"/>
          <a:chOff x="0" y="0"/>
          <a:chExt cx="0" cy="0"/>
        </a:xfrm>
      </p:grpSpPr>
      <p:pic>
        <p:nvPicPr>
          <p:cNvPr id="100" name="Google Shape;100;p19"/>
          <p:cNvPicPr preferRelativeResize="0"/>
          <p:nvPr/>
        </p:nvPicPr>
        <p:blipFill rotWithShape="1">
          <a:blip r:embed="rId2">
            <a:alphaModFix amt="5000"/>
          </a:blip>
          <a:srcRect/>
          <a:stretch/>
        </p:blipFill>
        <p:spPr>
          <a:xfrm>
            <a:off x="0" y="2679"/>
            <a:ext cx="18278477" cy="10281643"/>
          </a:xfrm>
          <a:prstGeom prst="rect">
            <a:avLst/>
          </a:prstGeom>
          <a:noFill/>
          <a:ln>
            <a:noFill/>
          </a:ln>
        </p:spPr>
      </p:pic>
      <p:sp>
        <p:nvSpPr>
          <p:cNvPr id="101" name="Google Shape;101;p19"/>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102" name="Google Shape;102;p19"/>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AI IN YOUR DIGITAL WORLD</a:t>
            </a:r>
            <a:endParaRPr sz="1100" b="1" i="0" u="none" strike="noStrike" cap="none">
              <a:solidFill>
                <a:srgbClr val="FFF8DD"/>
              </a:solidFill>
              <a:latin typeface="Montserrat SemiBold"/>
              <a:ea typeface="Montserrat SemiBold"/>
              <a:cs typeface="Montserrat SemiBold"/>
              <a:sym typeface="Montserrat SemiBold"/>
            </a:endParaRPr>
          </a:p>
        </p:txBody>
      </p:sp>
      <p:grpSp>
        <p:nvGrpSpPr>
          <p:cNvPr id="103" name="Google Shape;103;p19"/>
          <p:cNvGrpSpPr/>
          <p:nvPr/>
        </p:nvGrpSpPr>
        <p:grpSpPr>
          <a:xfrm>
            <a:off x="744554" y="9535847"/>
            <a:ext cx="757005" cy="151663"/>
            <a:chOff x="3610015" y="6016276"/>
            <a:chExt cx="1701900" cy="341200"/>
          </a:xfrm>
        </p:grpSpPr>
        <p:grpSp>
          <p:nvGrpSpPr>
            <p:cNvPr id="104" name="Google Shape;104;p19"/>
            <p:cNvGrpSpPr/>
            <p:nvPr/>
          </p:nvGrpSpPr>
          <p:grpSpPr>
            <a:xfrm>
              <a:off x="4234632" y="6027258"/>
              <a:ext cx="1077283" cy="330123"/>
              <a:chOff x="4234632" y="6027258"/>
              <a:chExt cx="1077283" cy="330123"/>
            </a:xfrm>
          </p:grpSpPr>
          <p:sp>
            <p:nvSpPr>
              <p:cNvPr id="105" name="Google Shape;105;p1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06" name="Google Shape;106;p1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07" name="Google Shape;107;p1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08" name="Google Shape;108;p1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09" name="Google Shape;109;p1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4 Lesson 2">
  <p:cSld name="1_M4 Lesson 2 5">
    <p:bg>
      <p:bgPr>
        <a:solidFill>
          <a:srgbClr val="EFEBF4"/>
        </a:solidFill>
        <a:effectLst/>
      </p:bgPr>
    </p:bg>
    <p:spTree>
      <p:nvGrpSpPr>
        <p:cNvPr id="1" name="Shape 110"/>
        <p:cNvGrpSpPr/>
        <p:nvPr/>
      </p:nvGrpSpPr>
      <p:grpSpPr>
        <a:xfrm>
          <a:off x="0" y="0"/>
          <a:ext cx="0" cy="0"/>
          <a:chOff x="0" y="0"/>
          <a:chExt cx="0" cy="0"/>
        </a:xfrm>
      </p:grpSpPr>
      <p:pic>
        <p:nvPicPr>
          <p:cNvPr id="111" name="Google Shape;111;p20"/>
          <p:cNvPicPr preferRelativeResize="0"/>
          <p:nvPr/>
        </p:nvPicPr>
        <p:blipFill rotWithShape="1">
          <a:blip r:embed="rId2">
            <a:alphaModFix amt="5000"/>
          </a:blip>
          <a:srcRect/>
          <a:stretch/>
        </p:blipFill>
        <p:spPr>
          <a:xfrm>
            <a:off x="0" y="2679"/>
            <a:ext cx="18278477" cy="10281643"/>
          </a:xfrm>
          <a:prstGeom prst="rect">
            <a:avLst/>
          </a:prstGeom>
          <a:noFill/>
          <a:ln>
            <a:noFill/>
          </a:ln>
        </p:spPr>
      </p:pic>
      <p:sp>
        <p:nvSpPr>
          <p:cNvPr id="112" name="Google Shape;112;p20"/>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13" name="Google Shape;113;p20"/>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14" name="Google Shape;114;p20"/>
          <p:cNvGrpSpPr/>
          <p:nvPr/>
        </p:nvGrpSpPr>
        <p:grpSpPr>
          <a:xfrm>
            <a:off x="744554" y="9535847"/>
            <a:ext cx="757005" cy="151663"/>
            <a:chOff x="3610015" y="6016276"/>
            <a:chExt cx="1701900" cy="341200"/>
          </a:xfrm>
        </p:grpSpPr>
        <p:grpSp>
          <p:nvGrpSpPr>
            <p:cNvPr id="115" name="Google Shape;115;p20"/>
            <p:cNvGrpSpPr/>
            <p:nvPr/>
          </p:nvGrpSpPr>
          <p:grpSpPr>
            <a:xfrm>
              <a:off x="4234632" y="6027258"/>
              <a:ext cx="1077283" cy="330123"/>
              <a:chOff x="4234632" y="6027258"/>
              <a:chExt cx="1077283" cy="330123"/>
            </a:xfrm>
          </p:grpSpPr>
          <p:sp>
            <p:nvSpPr>
              <p:cNvPr id="116" name="Google Shape;116;p2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17" name="Google Shape;117;p2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18" name="Google Shape;118;p2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19" name="Google Shape;119;p2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20" name="Google Shape;120;p2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M4 Lesson 2">
  <p:cSld name="1_M4 Lesson 2 6">
    <p:bg>
      <p:bgPr>
        <a:solidFill>
          <a:srgbClr val="4B0550"/>
        </a:solidFill>
        <a:effectLst/>
      </p:bgPr>
    </p:bg>
    <p:spTree>
      <p:nvGrpSpPr>
        <p:cNvPr id="1" name="Shape 121"/>
        <p:cNvGrpSpPr/>
        <p:nvPr/>
      </p:nvGrpSpPr>
      <p:grpSpPr>
        <a:xfrm>
          <a:off x="0" y="0"/>
          <a:ext cx="0" cy="0"/>
          <a:chOff x="0" y="0"/>
          <a:chExt cx="0" cy="0"/>
        </a:xfrm>
      </p:grpSpPr>
      <p:pic>
        <p:nvPicPr>
          <p:cNvPr id="122" name="Google Shape;122;p21" descr="A picture containing text&#10;&#10;Description automatically generated"/>
          <p:cNvPicPr preferRelativeResize="0"/>
          <p:nvPr/>
        </p:nvPicPr>
        <p:blipFill rotWithShape="1">
          <a:blip r:embed="rId2">
            <a:alphaModFix amt="4000"/>
          </a:blip>
          <a:srcRect/>
          <a:stretch/>
        </p:blipFill>
        <p:spPr>
          <a:xfrm>
            <a:off x="1" y="-1"/>
            <a:ext cx="18270346" cy="10287000"/>
          </a:xfrm>
          <a:prstGeom prst="rect">
            <a:avLst/>
          </a:prstGeom>
          <a:noFill/>
          <a:ln>
            <a:noFill/>
          </a:ln>
        </p:spPr>
      </p:pic>
      <p:sp>
        <p:nvSpPr>
          <p:cNvPr id="123" name="Google Shape;123;p21"/>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124" name="Google Shape;124;p21"/>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AI IN YOUR DIGITAL WORLD</a:t>
            </a:r>
            <a:endParaRPr sz="900" b="1">
              <a:solidFill>
                <a:srgbClr val="FFF8DD"/>
              </a:solidFill>
              <a:latin typeface="Montserrat SemiBold"/>
              <a:ea typeface="Montserrat SemiBold"/>
              <a:cs typeface="Montserrat SemiBold"/>
              <a:sym typeface="Montserrat SemiBold"/>
            </a:endParaRPr>
          </a:p>
        </p:txBody>
      </p:sp>
      <p:grpSp>
        <p:nvGrpSpPr>
          <p:cNvPr id="125" name="Google Shape;125;p21"/>
          <p:cNvGrpSpPr/>
          <p:nvPr/>
        </p:nvGrpSpPr>
        <p:grpSpPr>
          <a:xfrm>
            <a:off x="744554" y="9535847"/>
            <a:ext cx="757005" cy="151663"/>
            <a:chOff x="3610015" y="6016276"/>
            <a:chExt cx="1701900" cy="341200"/>
          </a:xfrm>
        </p:grpSpPr>
        <p:grpSp>
          <p:nvGrpSpPr>
            <p:cNvPr id="126" name="Google Shape;126;p21"/>
            <p:cNvGrpSpPr/>
            <p:nvPr/>
          </p:nvGrpSpPr>
          <p:grpSpPr>
            <a:xfrm>
              <a:off x="4234632" y="6027258"/>
              <a:ext cx="1077283" cy="330123"/>
              <a:chOff x="4234632" y="6027258"/>
              <a:chExt cx="1077283" cy="330123"/>
            </a:xfrm>
          </p:grpSpPr>
          <p:sp>
            <p:nvSpPr>
              <p:cNvPr id="127" name="Google Shape;127;p2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28" name="Google Shape;128;p2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29" name="Google Shape;129;p2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30" name="Google Shape;130;p2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31" name="Google Shape;131;p2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M4 Lesson 2">
  <p:cSld name="1_M4 Lesson 2 7">
    <p:bg>
      <p:bgPr>
        <a:solidFill>
          <a:srgbClr val="EFEBF4"/>
        </a:solidFill>
        <a:effectLst/>
      </p:bgPr>
    </p:bg>
    <p:spTree>
      <p:nvGrpSpPr>
        <p:cNvPr id="1" name="Shape 132"/>
        <p:cNvGrpSpPr/>
        <p:nvPr/>
      </p:nvGrpSpPr>
      <p:grpSpPr>
        <a:xfrm>
          <a:off x="0" y="0"/>
          <a:ext cx="0" cy="0"/>
          <a:chOff x="0" y="0"/>
          <a:chExt cx="0" cy="0"/>
        </a:xfrm>
      </p:grpSpPr>
      <p:pic>
        <p:nvPicPr>
          <p:cNvPr id="133" name="Google Shape;133;p22"/>
          <p:cNvPicPr preferRelativeResize="0"/>
          <p:nvPr/>
        </p:nvPicPr>
        <p:blipFill rotWithShape="1">
          <a:blip r:embed="rId2">
            <a:alphaModFix amt="5000"/>
          </a:blip>
          <a:srcRect/>
          <a:stretch/>
        </p:blipFill>
        <p:spPr>
          <a:xfrm>
            <a:off x="0" y="2679"/>
            <a:ext cx="18278477" cy="10281643"/>
          </a:xfrm>
          <a:prstGeom prst="rect">
            <a:avLst/>
          </a:prstGeom>
          <a:noFill/>
          <a:ln>
            <a:noFill/>
          </a:ln>
        </p:spPr>
      </p:pic>
      <p:sp>
        <p:nvSpPr>
          <p:cNvPr id="134" name="Google Shape;134;p22"/>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35" name="Google Shape;135;p22"/>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36" name="Google Shape;136;p22"/>
          <p:cNvGrpSpPr/>
          <p:nvPr/>
        </p:nvGrpSpPr>
        <p:grpSpPr>
          <a:xfrm>
            <a:off x="744554" y="9535847"/>
            <a:ext cx="757005" cy="151663"/>
            <a:chOff x="3610015" y="6016276"/>
            <a:chExt cx="1701900" cy="341200"/>
          </a:xfrm>
        </p:grpSpPr>
        <p:grpSp>
          <p:nvGrpSpPr>
            <p:cNvPr id="137" name="Google Shape;137;p22"/>
            <p:cNvGrpSpPr/>
            <p:nvPr/>
          </p:nvGrpSpPr>
          <p:grpSpPr>
            <a:xfrm>
              <a:off x="4234632" y="6027258"/>
              <a:ext cx="1077283" cy="330123"/>
              <a:chOff x="4234632" y="6027258"/>
              <a:chExt cx="1077283" cy="330123"/>
            </a:xfrm>
          </p:grpSpPr>
          <p:sp>
            <p:nvSpPr>
              <p:cNvPr id="138" name="Google Shape;138;p22"/>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39" name="Google Shape;139;p22"/>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40" name="Google Shape;140;p22"/>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41" name="Google Shape;141;p22"/>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42" name="Google Shape;142;p22"/>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M4 Lesson 2">
  <p:cSld name="1_M4 Lesson 2 8">
    <p:bg>
      <p:bgPr>
        <a:solidFill>
          <a:srgbClr val="733279"/>
        </a:solidFill>
        <a:effectLst/>
      </p:bgPr>
    </p:bg>
    <p:spTree>
      <p:nvGrpSpPr>
        <p:cNvPr id="1" name="Shape 143"/>
        <p:cNvGrpSpPr/>
        <p:nvPr/>
      </p:nvGrpSpPr>
      <p:grpSpPr>
        <a:xfrm>
          <a:off x="0" y="0"/>
          <a:ext cx="0" cy="0"/>
          <a:chOff x="0" y="0"/>
          <a:chExt cx="0" cy="0"/>
        </a:xfrm>
      </p:grpSpPr>
      <p:pic>
        <p:nvPicPr>
          <p:cNvPr id="144" name="Google Shape;144;p23" descr="A picture containing text&#10;&#10;Description automatically generated"/>
          <p:cNvPicPr preferRelativeResize="0"/>
          <p:nvPr/>
        </p:nvPicPr>
        <p:blipFill rotWithShape="1">
          <a:blip r:embed="rId2">
            <a:alphaModFix amt="3000"/>
          </a:blip>
          <a:srcRect/>
          <a:stretch/>
        </p:blipFill>
        <p:spPr>
          <a:xfrm>
            <a:off x="4066" y="0"/>
            <a:ext cx="18270350" cy="10287000"/>
          </a:xfrm>
          <a:prstGeom prst="rect">
            <a:avLst/>
          </a:prstGeom>
          <a:noFill/>
          <a:ln>
            <a:noFill/>
          </a:ln>
        </p:spPr>
      </p:pic>
      <p:sp>
        <p:nvSpPr>
          <p:cNvPr id="145" name="Google Shape;145;p23"/>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146" name="Google Shape;146;p23"/>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47" name="Google Shape;147;p23"/>
          <p:cNvGrpSpPr/>
          <p:nvPr/>
        </p:nvGrpSpPr>
        <p:grpSpPr>
          <a:xfrm>
            <a:off x="744554" y="9535847"/>
            <a:ext cx="757005" cy="151663"/>
            <a:chOff x="3610015" y="6016276"/>
            <a:chExt cx="1701900" cy="341200"/>
          </a:xfrm>
        </p:grpSpPr>
        <p:grpSp>
          <p:nvGrpSpPr>
            <p:cNvPr id="148" name="Google Shape;148;p23"/>
            <p:cNvGrpSpPr/>
            <p:nvPr/>
          </p:nvGrpSpPr>
          <p:grpSpPr>
            <a:xfrm>
              <a:off x="4234632" y="6027258"/>
              <a:ext cx="1077283" cy="330123"/>
              <a:chOff x="4234632" y="6027258"/>
              <a:chExt cx="1077283" cy="330123"/>
            </a:xfrm>
          </p:grpSpPr>
          <p:sp>
            <p:nvSpPr>
              <p:cNvPr id="149" name="Google Shape;149;p23"/>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50" name="Google Shape;150;p23"/>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51" name="Google Shape;151;p23"/>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52" name="Google Shape;152;p23"/>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53" name="Google Shape;153;p23"/>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M4 Lesson 2">
  <p:cSld name="1_M4 Lesson 2 9">
    <p:bg>
      <p:bgPr>
        <a:solidFill>
          <a:srgbClr val="EFEBF4"/>
        </a:solidFill>
        <a:effectLst/>
      </p:bgPr>
    </p:bg>
    <p:spTree>
      <p:nvGrpSpPr>
        <p:cNvPr id="1" name="Shape 154"/>
        <p:cNvGrpSpPr/>
        <p:nvPr/>
      </p:nvGrpSpPr>
      <p:grpSpPr>
        <a:xfrm>
          <a:off x="0" y="0"/>
          <a:ext cx="0" cy="0"/>
          <a:chOff x="0" y="0"/>
          <a:chExt cx="0" cy="0"/>
        </a:xfrm>
      </p:grpSpPr>
      <p:pic>
        <p:nvPicPr>
          <p:cNvPr id="155" name="Google Shape;155;p24" descr="A picture containing text&#10;&#10;Description automatically generated"/>
          <p:cNvPicPr preferRelativeResize="0"/>
          <p:nvPr/>
        </p:nvPicPr>
        <p:blipFill rotWithShape="1">
          <a:blip r:embed="rId2">
            <a:alphaModFix amt="6000"/>
          </a:blip>
          <a:srcRect/>
          <a:stretch/>
        </p:blipFill>
        <p:spPr>
          <a:xfrm>
            <a:off x="1" y="-1"/>
            <a:ext cx="18270346" cy="10287000"/>
          </a:xfrm>
          <a:prstGeom prst="rect">
            <a:avLst/>
          </a:prstGeom>
          <a:noFill/>
          <a:ln>
            <a:noFill/>
          </a:ln>
        </p:spPr>
      </p:pic>
      <p:sp>
        <p:nvSpPr>
          <p:cNvPr id="156" name="Google Shape;156;p24"/>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57" name="Google Shape;157;p24"/>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58" name="Google Shape;158;p24"/>
          <p:cNvGrpSpPr/>
          <p:nvPr/>
        </p:nvGrpSpPr>
        <p:grpSpPr>
          <a:xfrm>
            <a:off x="744554" y="9535847"/>
            <a:ext cx="757005" cy="151663"/>
            <a:chOff x="3610015" y="6016276"/>
            <a:chExt cx="1701900" cy="341200"/>
          </a:xfrm>
        </p:grpSpPr>
        <p:grpSp>
          <p:nvGrpSpPr>
            <p:cNvPr id="159" name="Google Shape;159;p24"/>
            <p:cNvGrpSpPr/>
            <p:nvPr/>
          </p:nvGrpSpPr>
          <p:grpSpPr>
            <a:xfrm>
              <a:off x="4234632" y="6027258"/>
              <a:ext cx="1077283" cy="330123"/>
              <a:chOff x="4234632" y="6027258"/>
              <a:chExt cx="1077283" cy="330123"/>
            </a:xfrm>
          </p:grpSpPr>
          <p:sp>
            <p:nvSpPr>
              <p:cNvPr id="160" name="Google Shape;160;p24"/>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61" name="Google Shape;161;p24"/>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62" name="Google Shape;162;p24"/>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63" name="Google Shape;163;p24"/>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64" name="Google Shape;164;p24"/>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M4 Lesson 2">
  <p:cSld name="1_M4 Lesson 2 10">
    <p:bg>
      <p:bgPr>
        <a:solidFill>
          <a:srgbClr val="EFEBF4"/>
        </a:solidFill>
        <a:effectLst/>
      </p:bgPr>
    </p:bg>
    <p:spTree>
      <p:nvGrpSpPr>
        <p:cNvPr id="1" name="Shape 165"/>
        <p:cNvGrpSpPr/>
        <p:nvPr/>
      </p:nvGrpSpPr>
      <p:grpSpPr>
        <a:xfrm>
          <a:off x="0" y="0"/>
          <a:ext cx="0" cy="0"/>
          <a:chOff x="0" y="0"/>
          <a:chExt cx="0" cy="0"/>
        </a:xfrm>
      </p:grpSpPr>
      <p:sp>
        <p:nvSpPr>
          <p:cNvPr id="166" name="Google Shape;166;p25"/>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67" name="Google Shape;167;p25"/>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Montserrat SemiBold"/>
                <a:ea typeface="Montserrat SemiBold"/>
                <a:cs typeface="Montserrat SemiBold"/>
                <a:sym typeface="Montserrat SemiBold"/>
              </a:rPr>
              <a:t>AI IN YOUR DIGITAL WORLD</a:t>
            </a:r>
            <a:endParaRPr sz="900" b="1">
              <a:solidFill>
                <a:srgbClr val="D27805"/>
              </a:solidFill>
              <a:latin typeface="Montserrat SemiBold"/>
              <a:ea typeface="Montserrat SemiBold"/>
              <a:cs typeface="Montserrat SemiBold"/>
              <a:sym typeface="Montserrat SemiBold"/>
            </a:endParaRPr>
          </a:p>
        </p:txBody>
      </p:sp>
      <p:grpSp>
        <p:nvGrpSpPr>
          <p:cNvPr id="168" name="Google Shape;168;p25"/>
          <p:cNvGrpSpPr/>
          <p:nvPr/>
        </p:nvGrpSpPr>
        <p:grpSpPr>
          <a:xfrm>
            <a:off x="744554" y="9535847"/>
            <a:ext cx="757005" cy="151663"/>
            <a:chOff x="3610015" y="6016276"/>
            <a:chExt cx="1701900" cy="341200"/>
          </a:xfrm>
        </p:grpSpPr>
        <p:grpSp>
          <p:nvGrpSpPr>
            <p:cNvPr id="169" name="Google Shape;169;p25"/>
            <p:cNvGrpSpPr/>
            <p:nvPr/>
          </p:nvGrpSpPr>
          <p:grpSpPr>
            <a:xfrm>
              <a:off x="4234632" y="6027258"/>
              <a:ext cx="1077283" cy="330123"/>
              <a:chOff x="4234632" y="6027258"/>
              <a:chExt cx="1077283" cy="330123"/>
            </a:xfrm>
          </p:grpSpPr>
          <p:sp>
            <p:nvSpPr>
              <p:cNvPr id="170" name="Google Shape;170;p2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71" name="Google Shape;171;p2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72" name="Google Shape;172;p2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73" name="Google Shape;173;p2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74" name="Google Shape;174;p2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M4 Lesson 2">
  <p:cSld name="1_M4 Lesson 2 11">
    <p:bg>
      <p:bgPr>
        <a:solidFill>
          <a:srgbClr val="4B0550"/>
        </a:solidFill>
        <a:effectLst/>
      </p:bgPr>
    </p:bg>
    <p:spTree>
      <p:nvGrpSpPr>
        <p:cNvPr id="1" name="Shape 175"/>
        <p:cNvGrpSpPr/>
        <p:nvPr/>
      </p:nvGrpSpPr>
      <p:grpSpPr>
        <a:xfrm>
          <a:off x="0" y="0"/>
          <a:ext cx="0" cy="0"/>
          <a:chOff x="0" y="0"/>
          <a:chExt cx="0" cy="0"/>
        </a:xfrm>
      </p:grpSpPr>
      <p:sp>
        <p:nvSpPr>
          <p:cNvPr id="176" name="Google Shape;176;p26"/>
          <p:cNvSpPr txBox="1"/>
          <p:nvPr/>
        </p:nvSpPr>
        <p:spPr>
          <a:xfrm>
            <a:off x="16902582" y="9548192"/>
            <a:ext cx="694500" cy="1551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177" name="Google Shape;177;p26"/>
          <p:cNvSpPr txBox="1"/>
          <p:nvPr/>
        </p:nvSpPr>
        <p:spPr>
          <a:xfrm>
            <a:off x="2109696" y="9548192"/>
            <a:ext cx="6338700" cy="1551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Montserrat SemiBold"/>
                <a:ea typeface="Montserrat SemiBold"/>
                <a:cs typeface="Montserrat SemiBold"/>
                <a:sym typeface="Montserrat SemiBold"/>
              </a:rPr>
              <a:t>AI IN YOUR DIGITAL WORLD</a:t>
            </a:r>
            <a:endParaRPr sz="900" b="1">
              <a:solidFill>
                <a:srgbClr val="FFF8DD"/>
              </a:solidFill>
              <a:latin typeface="Montserrat SemiBold"/>
              <a:ea typeface="Montserrat SemiBold"/>
              <a:cs typeface="Montserrat SemiBold"/>
              <a:sym typeface="Montserrat SemiBold"/>
            </a:endParaRPr>
          </a:p>
        </p:txBody>
      </p:sp>
      <p:grpSp>
        <p:nvGrpSpPr>
          <p:cNvPr id="178" name="Google Shape;178;p26"/>
          <p:cNvGrpSpPr/>
          <p:nvPr/>
        </p:nvGrpSpPr>
        <p:grpSpPr>
          <a:xfrm>
            <a:off x="744554" y="9535847"/>
            <a:ext cx="757005" cy="151663"/>
            <a:chOff x="3610015" y="6016276"/>
            <a:chExt cx="1701900" cy="341200"/>
          </a:xfrm>
        </p:grpSpPr>
        <p:grpSp>
          <p:nvGrpSpPr>
            <p:cNvPr id="179" name="Google Shape;179;p26"/>
            <p:cNvGrpSpPr/>
            <p:nvPr/>
          </p:nvGrpSpPr>
          <p:grpSpPr>
            <a:xfrm>
              <a:off x="4234632" y="6027258"/>
              <a:ext cx="1077283" cy="330123"/>
              <a:chOff x="4234632" y="6027258"/>
              <a:chExt cx="1077283" cy="330123"/>
            </a:xfrm>
          </p:grpSpPr>
          <p:sp>
            <p:nvSpPr>
              <p:cNvPr id="180" name="Google Shape;180;p2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81" name="Google Shape;181;p2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82" name="Google Shape;182;p2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83" name="Google Shape;183;p2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184" name="Google Shape;184;p2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p:cSld name="Moduel">
    <p:spTree>
      <p:nvGrpSpPr>
        <p:cNvPr id="1" name="Shape 186"/>
        <p:cNvGrpSpPr/>
        <p:nvPr/>
      </p:nvGrpSpPr>
      <p:grpSpPr>
        <a:xfrm>
          <a:off x="0" y="0"/>
          <a:ext cx="0" cy="0"/>
          <a:chOff x="0" y="0"/>
          <a:chExt cx="0" cy="0"/>
        </a:xfrm>
      </p:grpSpPr>
      <p:sp>
        <p:nvSpPr>
          <p:cNvPr id="187" name="Google Shape;187;p28"/>
          <p:cNvSpPr txBox="1">
            <a:spLocks noGrp="1"/>
          </p:cNvSpPr>
          <p:nvPr>
            <p:ph type="subTitle" idx="1"/>
          </p:nvPr>
        </p:nvSpPr>
        <p:spPr>
          <a:xfrm>
            <a:off x="704101" y="9031300"/>
            <a:ext cx="2812200" cy="3102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300"/>
              <a:buFont typeface="Montserrat Medium"/>
              <a:buNone/>
              <a:defRPr sz="1400" b="0" i="0" u="none" strike="noStrike" cap="none">
                <a:solidFill>
                  <a:srgbClr val="67788A"/>
                </a:solidFill>
                <a:latin typeface="Montserrat Medium"/>
                <a:ea typeface="Montserrat Medium"/>
                <a:cs typeface="Montserrat Medium"/>
                <a:sym typeface="Montserrat Medium"/>
              </a:defRPr>
            </a:lvl1pPr>
            <a:lvl2pPr marR="0" lvl="1"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2pPr>
            <a:lvl3pPr marR="0" lvl="2"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3pPr>
            <a:lvl4pPr marR="0" lvl="3"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4pPr>
            <a:lvl5pPr marR="0" lvl="4" algn="l">
              <a:lnSpc>
                <a:spcPct val="125000"/>
              </a:lnSpc>
              <a:spcBef>
                <a:spcPts val="0"/>
              </a:spcBef>
              <a:spcAft>
                <a:spcPts val="0"/>
              </a:spcAft>
              <a:buClr>
                <a:schemeClr val="dk1"/>
              </a:buClr>
              <a:buSzPts val="1500"/>
              <a:buFont typeface="Arial"/>
              <a:buNone/>
              <a:defRPr sz="1800" b="0" i="0" u="none" strike="noStrike" cap="none">
                <a:solidFill>
                  <a:schemeClr val="dk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6pPr>
            <a:lvl7pPr marR="0" lvl="6"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7pPr>
            <a:lvl8pPr marR="0" lvl="7"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8pPr>
            <a:lvl9pPr marR="0" lvl="8" algn="l">
              <a:lnSpc>
                <a:spcPct val="125000"/>
              </a:lnSpc>
              <a:spcBef>
                <a:spcPts val="0"/>
              </a:spcBef>
              <a:spcAft>
                <a:spcPts val="0"/>
              </a:spcAft>
              <a:buClr>
                <a:srgbClr val="1C2B33"/>
              </a:buClr>
              <a:buSzPts val="1800"/>
              <a:buFont typeface="Arial"/>
              <a:buNone/>
              <a:defRPr sz="1800" b="0" i="0" u="none" strike="noStrike" cap="none">
                <a:solidFill>
                  <a:schemeClr val="dk1"/>
                </a:solidFill>
                <a:latin typeface="Arial"/>
                <a:ea typeface="Arial"/>
                <a:cs typeface="Arial"/>
                <a:sym typeface="Arial"/>
              </a:defRPr>
            </a:lvl9pPr>
          </a:lstStyle>
          <a:p>
            <a:endParaRPr/>
          </a:p>
        </p:txBody>
      </p:sp>
      <p:sp>
        <p:nvSpPr>
          <p:cNvPr id="188" name="Google Shape;188;p28"/>
          <p:cNvSpPr txBox="1">
            <a:spLocks noGrp="1"/>
          </p:cNvSpPr>
          <p:nvPr>
            <p:ph type="ctrTitle"/>
          </p:nvPr>
        </p:nvSpPr>
        <p:spPr>
          <a:xfrm>
            <a:off x="699424" y="3649345"/>
            <a:ext cx="4123800" cy="1494600"/>
          </a:xfrm>
          <a:prstGeom prst="rect">
            <a:avLst/>
          </a:prstGeom>
          <a:noFill/>
          <a:ln>
            <a:noFill/>
          </a:ln>
        </p:spPr>
        <p:txBody>
          <a:bodyPr spcFirstLastPara="1" wrap="square" lIns="0" tIns="0" rIns="0" bIns="0" anchor="t" anchorCtr="0">
            <a:noAutofit/>
          </a:bodyPr>
          <a:lstStyle>
            <a:lvl1pPr marR="0" lvl="0" algn="l">
              <a:lnSpc>
                <a:spcPct val="108000"/>
              </a:lnSpc>
              <a:spcBef>
                <a:spcPts val="0"/>
              </a:spcBef>
              <a:spcAft>
                <a:spcPts val="0"/>
              </a:spcAft>
              <a:buClr>
                <a:schemeClr val="lt2"/>
              </a:buClr>
              <a:buSzPts val="4200"/>
              <a:buFont typeface="Arial"/>
              <a:buNone/>
              <a:defRPr sz="5400" b="1" i="0" u="none" strike="noStrike" cap="none">
                <a:solidFill>
                  <a:srgbClr val="67788A"/>
                </a:solidFill>
                <a:latin typeface="Montserrat SemiBold"/>
                <a:ea typeface="Montserrat SemiBold"/>
                <a:cs typeface="Montserrat SemiBold"/>
                <a:sym typeface="Montserrat SemiBold"/>
              </a:defRPr>
            </a:lvl1pPr>
            <a:lvl2pPr marR="0" lvl="1"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2pPr>
            <a:lvl3pPr marR="0" lvl="2"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3pPr>
            <a:lvl4pPr marR="0" lvl="3"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4pPr>
            <a:lvl5pPr marR="0" lvl="4"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5pPr>
            <a:lvl6pPr marR="0" lvl="5"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6pPr>
            <a:lvl7pPr marR="0" lvl="6"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7pPr>
            <a:lvl8pPr marR="0" lvl="7"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8pPr>
            <a:lvl9pPr marR="0" lvl="8" algn="l">
              <a:lnSpc>
                <a:spcPct val="100000"/>
              </a:lnSpc>
              <a:spcBef>
                <a:spcPts val="0"/>
              </a:spcBef>
              <a:spcAft>
                <a:spcPts val="0"/>
              </a:spcAft>
              <a:buClr>
                <a:srgbClr val="1C2B33"/>
              </a:buClr>
              <a:buSzPts val="4200"/>
              <a:buFont typeface="Arial"/>
              <a:buNone/>
              <a:defRPr sz="1800" b="0" i="0" u="none" strike="noStrike" cap="none">
                <a:solidFill>
                  <a:srgbClr val="1C2B33"/>
                </a:solidFill>
                <a:latin typeface="Arial"/>
                <a:ea typeface="Arial"/>
                <a:cs typeface="Arial"/>
                <a:sym typeface="Arial"/>
              </a:defRPr>
            </a:lvl9pPr>
          </a:lstStyle>
          <a:p>
            <a:endParaRPr/>
          </a:p>
        </p:txBody>
      </p:sp>
      <p:sp>
        <p:nvSpPr>
          <p:cNvPr id="189" name="Google Shape;189;p28"/>
          <p:cNvSpPr txBox="1">
            <a:spLocks noGrp="1"/>
          </p:cNvSpPr>
          <p:nvPr>
            <p:ph type="subTitle" idx="2"/>
          </p:nvPr>
        </p:nvSpPr>
        <p:spPr>
          <a:xfrm>
            <a:off x="706284" y="3143845"/>
            <a:ext cx="4117200" cy="325500"/>
          </a:xfrm>
          <a:prstGeom prst="rect">
            <a:avLst/>
          </a:prstGeom>
          <a:noFill/>
          <a:ln>
            <a:noFill/>
          </a:ln>
        </p:spPr>
        <p:txBody>
          <a:bodyPr spcFirstLastPara="1" wrap="square" lIns="0" tIns="0" rIns="0" bIns="0" anchor="t" anchorCtr="0">
            <a:noAutofit/>
          </a:bodyPr>
          <a:lstStyle>
            <a:lvl1pPr marR="0" lvl="0" algn="l">
              <a:lnSpc>
                <a:spcPct val="125000"/>
              </a:lnSpc>
              <a:spcBef>
                <a:spcPts val="0"/>
              </a:spcBef>
              <a:spcAft>
                <a:spcPts val="0"/>
              </a:spcAft>
              <a:buClr>
                <a:srgbClr val="1C2B33"/>
              </a:buClr>
              <a:buSzPts val="500"/>
              <a:buFont typeface="Montserrat"/>
              <a:buNone/>
              <a:defRPr sz="1800" b="1" i="0" u="none" strike="noStrike" cap="none">
                <a:solidFill>
                  <a:srgbClr val="67788A"/>
                </a:solidFill>
                <a:latin typeface="Montserrat"/>
                <a:ea typeface="Montserrat"/>
                <a:cs typeface="Montserrat"/>
                <a:sym typeface="Montserrat"/>
              </a:defRPr>
            </a:lvl1pPr>
            <a:lvl2pPr marR="0" lvl="1"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2pPr>
            <a:lvl3pPr marR="0" lvl="2"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3pPr>
            <a:lvl4pPr marR="0" lvl="3"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4pPr>
            <a:lvl5pPr marR="0" lvl="4" algn="l">
              <a:lnSpc>
                <a:spcPct val="125000"/>
              </a:lnSpc>
              <a:spcBef>
                <a:spcPts val="0"/>
              </a:spcBef>
              <a:spcAft>
                <a:spcPts val="0"/>
              </a:spcAft>
              <a:buClr>
                <a:schemeClr val="lt1"/>
              </a:buClr>
              <a:buSzPts val="1500"/>
              <a:buFont typeface="Arial"/>
              <a:buNone/>
              <a:defRPr sz="1800" b="0" i="0" u="none" strike="noStrike" cap="none">
                <a:solidFill>
                  <a:schemeClr val="lt1"/>
                </a:solidFill>
                <a:latin typeface="Montserrat"/>
                <a:ea typeface="Montserrat"/>
                <a:cs typeface="Montserrat"/>
                <a:sym typeface="Montserrat"/>
              </a:defRPr>
            </a:lvl5pPr>
            <a:lvl6pPr marR="0" lvl="5"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6pPr>
            <a:lvl7pPr marR="0" lvl="6"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7pPr>
            <a:lvl8pPr marR="0" lvl="7"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8pPr>
            <a:lvl9pPr marR="0" lvl="8" algn="l">
              <a:lnSpc>
                <a:spcPct val="125000"/>
              </a:lnSpc>
              <a:spcBef>
                <a:spcPts val="0"/>
              </a:spcBef>
              <a:spcAft>
                <a:spcPts val="0"/>
              </a:spcAft>
              <a:buClr>
                <a:srgbClr val="1C2B33"/>
              </a:buClr>
              <a:buSzPts val="1800"/>
              <a:buFont typeface="Arial"/>
              <a:buNone/>
              <a:defRPr sz="1800" b="0" i="0" u="none" strike="noStrike" cap="none">
                <a:solidFill>
                  <a:schemeClr val="lt1"/>
                </a:solidFill>
                <a:latin typeface="Arial"/>
                <a:ea typeface="Arial"/>
                <a:cs typeface="Arial"/>
                <a:sym typeface="Arial"/>
              </a:defRPr>
            </a:lvl9pPr>
          </a:lstStyle>
          <a:p>
            <a:endParaRPr/>
          </a:p>
        </p:txBody>
      </p:sp>
      <p:sp>
        <p:nvSpPr>
          <p:cNvPr id="190" name="Google Shape;190;p28"/>
          <p:cNvSpPr txBox="1">
            <a:spLocks noGrp="1"/>
          </p:cNvSpPr>
          <p:nvPr>
            <p:ph type="body" idx="3"/>
          </p:nvPr>
        </p:nvSpPr>
        <p:spPr>
          <a:xfrm>
            <a:off x="703708" y="9341188"/>
            <a:ext cx="2812500" cy="362400"/>
          </a:xfrm>
          <a:prstGeom prst="rect">
            <a:avLst/>
          </a:prstGeom>
          <a:noFill/>
          <a:ln>
            <a:noFill/>
          </a:ln>
        </p:spPr>
        <p:txBody>
          <a:bodyPr spcFirstLastPara="1" wrap="square" lIns="68600" tIns="34275" rIns="68600" bIns="34275" anchor="t" anchorCtr="0">
            <a:normAutofit/>
          </a:bodyPr>
          <a:lstStyle>
            <a:lvl1pPr marL="457200" marR="0" lvl="0" indent="-247650" algn="l">
              <a:lnSpc>
                <a:spcPct val="129000"/>
              </a:lnSpc>
              <a:spcBef>
                <a:spcPts val="0"/>
              </a:spcBef>
              <a:spcAft>
                <a:spcPts val="0"/>
              </a:spcAft>
              <a:buClr>
                <a:srgbClr val="1C2B33"/>
              </a:buClr>
              <a:buSzPts val="300"/>
              <a:buFont typeface="Montserrat"/>
              <a:buChar char="•"/>
              <a:defRPr sz="1400" b="0" i="0" u="none" strike="noStrike" cap="none">
                <a:solidFill>
                  <a:srgbClr val="67788A"/>
                </a:solidFill>
                <a:latin typeface="Montserrat"/>
                <a:ea typeface="Montserrat"/>
                <a:cs typeface="Montserrat"/>
                <a:sym typeface="Montserrat"/>
              </a:defRPr>
            </a:lvl1pPr>
            <a:lvl2pPr marL="914400" marR="0" lvl="1"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2pPr>
            <a:lvl3pPr marL="1371600" marR="0" lvl="2"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3pPr>
            <a:lvl4pPr marL="1828800" marR="0" lvl="3"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4pPr>
            <a:lvl5pPr marL="2286000" marR="0" lvl="4" indent="-323850" algn="l">
              <a:lnSpc>
                <a:spcPct val="129000"/>
              </a:lnSpc>
              <a:spcBef>
                <a:spcPts val="900"/>
              </a:spcBef>
              <a:spcAft>
                <a:spcPts val="0"/>
              </a:spcAft>
              <a:buClr>
                <a:srgbClr val="1C2B33"/>
              </a:buClr>
              <a:buSzPts val="1500"/>
              <a:buFont typeface="Arial"/>
              <a:buChar char="﹘"/>
              <a:defRPr sz="1800" b="0" i="0" u="none" strike="noStrike" cap="none">
                <a:solidFill>
                  <a:srgbClr val="1C2B33"/>
                </a:solidFill>
                <a:latin typeface="Montserrat"/>
                <a:ea typeface="Montserrat"/>
                <a:cs typeface="Montserrat"/>
                <a:sym typeface="Montserrat"/>
              </a:defRPr>
            </a:lvl5pPr>
            <a:lvl6pPr marL="2743200" marR="0" lvl="5" indent="-228600" algn="l">
              <a:lnSpc>
                <a:spcPct val="100000"/>
              </a:lnSpc>
              <a:spcBef>
                <a:spcPts val="90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6pPr>
            <a:lvl7pPr marL="3200400" marR="0" lvl="6"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7pPr>
            <a:lvl8pPr marL="3657600" marR="0" lvl="7"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8pPr>
            <a:lvl9pPr marL="4114800" marR="0" lvl="8" indent="-228600" algn="l">
              <a:lnSpc>
                <a:spcPct val="100000"/>
              </a:lnSpc>
              <a:spcBef>
                <a:spcPts val="0"/>
              </a:spcBef>
              <a:spcAft>
                <a:spcPts val="0"/>
              </a:spcAft>
              <a:buClr>
                <a:srgbClr val="000000"/>
              </a:buClr>
              <a:buSzPts val="1100"/>
              <a:buFont typeface="Arial"/>
              <a:buNone/>
              <a:defRPr sz="1800" b="0" i="0" u="none" strike="noStrike" cap="none">
                <a:solidFill>
                  <a:srgbClr val="1C2B33"/>
                </a:solidFill>
                <a:latin typeface="Arial"/>
                <a:ea typeface="Arial"/>
                <a:cs typeface="Arial"/>
                <a:sym typeface="Arial"/>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Lesson Cover">
  <p:cSld name="Lesson Cover">
    <p:spTree>
      <p:nvGrpSpPr>
        <p:cNvPr id="1" name="Shape 191"/>
        <p:cNvGrpSpPr/>
        <p:nvPr/>
      </p:nvGrpSpPr>
      <p:grpSpPr>
        <a:xfrm>
          <a:off x="0" y="0"/>
          <a:ext cx="0" cy="0"/>
          <a:chOff x="0" y="0"/>
          <a:chExt cx="0" cy="0"/>
        </a:xfrm>
      </p:grpSpPr>
      <p:sp>
        <p:nvSpPr>
          <p:cNvPr id="192" name="Google Shape;192;p29"/>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193" name="Google Shape;193;p29"/>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1100" b="1" i="0" u="none" strike="noStrike" cap="none">
              <a:solidFill>
                <a:srgbClr val="733279"/>
              </a:solidFill>
              <a:latin typeface="Optimistic Display"/>
              <a:ea typeface="Optimistic Display"/>
              <a:cs typeface="Optimistic Display"/>
              <a:sym typeface="Optimistic Display"/>
            </a:endParaRPr>
          </a:p>
        </p:txBody>
      </p:sp>
      <p:grpSp>
        <p:nvGrpSpPr>
          <p:cNvPr id="194" name="Google Shape;194;p29"/>
          <p:cNvGrpSpPr/>
          <p:nvPr/>
        </p:nvGrpSpPr>
        <p:grpSpPr>
          <a:xfrm>
            <a:off x="744554" y="9535847"/>
            <a:ext cx="757005" cy="151663"/>
            <a:chOff x="3610015" y="6016276"/>
            <a:chExt cx="1701900" cy="341200"/>
          </a:xfrm>
        </p:grpSpPr>
        <p:grpSp>
          <p:nvGrpSpPr>
            <p:cNvPr id="195" name="Google Shape;195;p29"/>
            <p:cNvGrpSpPr/>
            <p:nvPr/>
          </p:nvGrpSpPr>
          <p:grpSpPr>
            <a:xfrm>
              <a:off x="4234632" y="6027258"/>
              <a:ext cx="1077283" cy="330123"/>
              <a:chOff x="4234632" y="6027258"/>
              <a:chExt cx="1077283" cy="330123"/>
            </a:xfrm>
          </p:grpSpPr>
          <p:sp>
            <p:nvSpPr>
              <p:cNvPr id="196" name="Google Shape;196;p2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97" name="Google Shape;197;p2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98" name="Google Shape;198;p2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199" name="Google Shape;199;p2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00" name="Google Shape;200;p2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M4 Lesson 2">
  <p:cSld name="1_M4 Lesson 2">
    <p:bg>
      <p:bgPr>
        <a:solidFill>
          <a:srgbClr val="4B0550"/>
        </a:solidFill>
        <a:effectLst/>
      </p:bgPr>
    </p:bg>
    <p:spTree>
      <p:nvGrpSpPr>
        <p:cNvPr id="1" name="Shape 201"/>
        <p:cNvGrpSpPr/>
        <p:nvPr/>
      </p:nvGrpSpPr>
      <p:grpSpPr>
        <a:xfrm>
          <a:off x="0" y="0"/>
          <a:ext cx="0" cy="0"/>
          <a:chOff x="0" y="0"/>
          <a:chExt cx="0" cy="0"/>
        </a:xfrm>
      </p:grpSpPr>
      <p:pic>
        <p:nvPicPr>
          <p:cNvPr id="202" name="Google Shape;202;p30" descr="A picture containing text&#10;&#10;Description automatically generated"/>
          <p:cNvPicPr preferRelativeResize="0"/>
          <p:nvPr/>
        </p:nvPicPr>
        <p:blipFill rotWithShape="1">
          <a:blip r:embed="rId2">
            <a:alphaModFix amt="5000"/>
          </a:blip>
          <a:srcRect/>
          <a:stretch/>
        </p:blipFill>
        <p:spPr>
          <a:xfrm>
            <a:off x="4066" y="0"/>
            <a:ext cx="18270350" cy="10287000"/>
          </a:xfrm>
          <a:prstGeom prst="rect">
            <a:avLst/>
          </a:prstGeom>
          <a:noFill/>
          <a:ln>
            <a:noFill/>
          </a:ln>
        </p:spPr>
      </p:pic>
      <p:sp>
        <p:nvSpPr>
          <p:cNvPr id="203" name="Google Shape;203;p30"/>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204" name="Google Shape;204;p30"/>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marR="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L’IA dans votre Monde Numérique</a:t>
            </a:r>
            <a:endParaRPr sz="900" b="1">
              <a:solidFill>
                <a:srgbClr val="EFEBF4"/>
              </a:solidFill>
              <a:latin typeface="Optimistic Display"/>
              <a:ea typeface="Optimistic Display"/>
              <a:cs typeface="Optimistic Display"/>
              <a:sym typeface="Optimistic Display"/>
            </a:endParaRPr>
          </a:p>
        </p:txBody>
      </p:sp>
      <p:grpSp>
        <p:nvGrpSpPr>
          <p:cNvPr id="205" name="Google Shape;205;p30"/>
          <p:cNvGrpSpPr/>
          <p:nvPr/>
        </p:nvGrpSpPr>
        <p:grpSpPr>
          <a:xfrm>
            <a:off x="744554" y="9535847"/>
            <a:ext cx="757005" cy="151663"/>
            <a:chOff x="3610015" y="6016276"/>
            <a:chExt cx="1701900" cy="341200"/>
          </a:xfrm>
        </p:grpSpPr>
        <p:grpSp>
          <p:nvGrpSpPr>
            <p:cNvPr id="206" name="Google Shape;206;p30"/>
            <p:cNvGrpSpPr/>
            <p:nvPr/>
          </p:nvGrpSpPr>
          <p:grpSpPr>
            <a:xfrm>
              <a:off x="4234632" y="6027258"/>
              <a:ext cx="1077283" cy="330123"/>
              <a:chOff x="4234632" y="6027258"/>
              <a:chExt cx="1077283" cy="330123"/>
            </a:xfrm>
          </p:grpSpPr>
          <p:sp>
            <p:nvSpPr>
              <p:cNvPr id="207" name="Google Shape;207;p3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08" name="Google Shape;208;p3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09" name="Google Shape;209;p3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10" name="Google Shape;210;p3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11" name="Google Shape;211;p3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M4 Lesson 2">
  <p:cSld name="1_M4 Lesson 2 2">
    <p:bg>
      <p:bgPr>
        <a:solidFill>
          <a:srgbClr val="EFEBF4"/>
        </a:solidFill>
        <a:effectLst/>
      </p:bgPr>
    </p:bg>
    <p:spTree>
      <p:nvGrpSpPr>
        <p:cNvPr id="1" name="Shape 212"/>
        <p:cNvGrpSpPr/>
        <p:nvPr/>
      </p:nvGrpSpPr>
      <p:grpSpPr>
        <a:xfrm>
          <a:off x="0" y="0"/>
          <a:ext cx="0" cy="0"/>
          <a:chOff x="0" y="0"/>
          <a:chExt cx="0" cy="0"/>
        </a:xfrm>
      </p:grpSpPr>
      <p:pic>
        <p:nvPicPr>
          <p:cNvPr id="213" name="Google Shape;213;p31" descr="A picture containing text&#10;&#10;Description automatically generated"/>
          <p:cNvPicPr preferRelativeResize="0"/>
          <p:nvPr/>
        </p:nvPicPr>
        <p:blipFill rotWithShape="1">
          <a:blip r:embed="rId2">
            <a:alphaModFix amt="11000"/>
          </a:blip>
          <a:srcRect/>
          <a:stretch/>
        </p:blipFill>
        <p:spPr>
          <a:xfrm>
            <a:off x="4066" y="0"/>
            <a:ext cx="18270350" cy="10287000"/>
          </a:xfrm>
          <a:prstGeom prst="rect">
            <a:avLst/>
          </a:prstGeom>
          <a:noFill/>
          <a:ln>
            <a:noFill/>
          </a:ln>
        </p:spPr>
      </p:pic>
      <p:sp>
        <p:nvSpPr>
          <p:cNvPr id="214" name="Google Shape;214;p31"/>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215" name="Google Shape;215;p31"/>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L’IA dans votre Monde Numérique</a:t>
            </a:r>
            <a:endParaRPr sz="900" b="1">
              <a:solidFill>
                <a:srgbClr val="D27805"/>
              </a:solidFill>
              <a:latin typeface="Optimistic Display"/>
              <a:ea typeface="Optimistic Display"/>
              <a:cs typeface="Optimistic Display"/>
              <a:sym typeface="Optimistic Display"/>
            </a:endParaRPr>
          </a:p>
        </p:txBody>
      </p:sp>
      <p:grpSp>
        <p:nvGrpSpPr>
          <p:cNvPr id="216" name="Google Shape;216;p31"/>
          <p:cNvGrpSpPr/>
          <p:nvPr/>
        </p:nvGrpSpPr>
        <p:grpSpPr>
          <a:xfrm>
            <a:off x="744554" y="9535847"/>
            <a:ext cx="757005" cy="151663"/>
            <a:chOff x="3610015" y="6016276"/>
            <a:chExt cx="1701900" cy="341200"/>
          </a:xfrm>
        </p:grpSpPr>
        <p:grpSp>
          <p:nvGrpSpPr>
            <p:cNvPr id="217" name="Google Shape;217;p31"/>
            <p:cNvGrpSpPr/>
            <p:nvPr/>
          </p:nvGrpSpPr>
          <p:grpSpPr>
            <a:xfrm>
              <a:off x="4234632" y="6027258"/>
              <a:ext cx="1077283" cy="330123"/>
              <a:chOff x="4234632" y="6027258"/>
              <a:chExt cx="1077283" cy="330123"/>
            </a:xfrm>
          </p:grpSpPr>
          <p:sp>
            <p:nvSpPr>
              <p:cNvPr id="218" name="Google Shape;218;p3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19" name="Google Shape;219;p3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20" name="Google Shape;220;p3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21" name="Google Shape;221;p3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22" name="Google Shape;222;p3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M4 Lesson 2 1">
  <p:cSld name="1_M4 Lesson 2 2_1">
    <p:bg>
      <p:bgPr>
        <a:solidFill>
          <a:srgbClr val="EFEBF4"/>
        </a:solidFill>
        <a:effectLst/>
      </p:bgPr>
    </p:bg>
    <p:spTree>
      <p:nvGrpSpPr>
        <p:cNvPr id="1" name="Shape 223"/>
        <p:cNvGrpSpPr/>
        <p:nvPr/>
      </p:nvGrpSpPr>
      <p:grpSpPr>
        <a:xfrm>
          <a:off x="0" y="0"/>
          <a:ext cx="0" cy="0"/>
          <a:chOff x="0" y="0"/>
          <a:chExt cx="0" cy="0"/>
        </a:xfrm>
      </p:grpSpPr>
      <p:sp>
        <p:nvSpPr>
          <p:cNvPr id="224" name="Google Shape;224;p32"/>
          <p:cNvSpPr/>
          <p:nvPr/>
        </p:nvSpPr>
        <p:spPr>
          <a:xfrm>
            <a:off x="0" y="4737750"/>
            <a:ext cx="18288000" cy="5549100"/>
          </a:xfrm>
          <a:prstGeom prst="rect">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225" name="Google Shape;225;p32" descr="A picture containing text&#10;&#10;Description automatically generated"/>
          <p:cNvPicPr preferRelativeResize="0"/>
          <p:nvPr/>
        </p:nvPicPr>
        <p:blipFill rotWithShape="1">
          <a:blip r:embed="rId2">
            <a:alphaModFix amt="11000"/>
          </a:blip>
          <a:srcRect/>
          <a:stretch/>
        </p:blipFill>
        <p:spPr>
          <a:xfrm>
            <a:off x="4066" y="0"/>
            <a:ext cx="18270350" cy="10287000"/>
          </a:xfrm>
          <a:prstGeom prst="rect">
            <a:avLst/>
          </a:prstGeom>
          <a:noFill/>
          <a:ln>
            <a:noFill/>
          </a:ln>
        </p:spPr>
      </p:pic>
      <p:sp>
        <p:nvSpPr>
          <p:cNvPr id="226" name="Google Shape;226;p32"/>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chemeClr val="lt2"/>
                </a:solidFill>
                <a:latin typeface="Montserrat SemiBold"/>
                <a:ea typeface="Montserrat SemiBold"/>
                <a:cs typeface="Montserrat SemiBold"/>
                <a:sym typeface="Montserrat SemiBold"/>
              </a:rPr>
              <a:t>‹#›</a:t>
            </a:fld>
            <a:endParaRPr sz="900" b="1" i="0" u="none" strike="noStrike" cap="none">
              <a:solidFill>
                <a:schemeClr val="lt2"/>
              </a:solidFill>
              <a:latin typeface="Montserrat SemiBold"/>
              <a:ea typeface="Montserrat SemiBold"/>
              <a:cs typeface="Montserrat SemiBold"/>
              <a:sym typeface="Montserrat SemiBold"/>
            </a:endParaRPr>
          </a:p>
        </p:txBody>
      </p:sp>
      <p:sp>
        <p:nvSpPr>
          <p:cNvPr id="227" name="Google Shape;227;p32"/>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chemeClr val="lt2"/>
                </a:solidFill>
                <a:latin typeface="Optimistic Display"/>
                <a:ea typeface="Optimistic Display"/>
                <a:cs typeface="Optimistic Display"/>
                <a:sym typeface="Optimistic Display"/>
              </a:rPr>
              <a:t>L’IA dans votre Monde Numérique</a:t>
            </a:r>
            <a:endParaRPr sz="900" b="1">
              <a:solidFill>
                <a:schemeClr val="lt2"/>
              </a:solidFill>
              <a:latin typeface="Optimistic Display"/>
              <a:ea typeface="Optimistic Display"/>
              <a:cs typeface="Optimistic Display"/>
              <a:sym typeface="Optimistic Display"/>
            </a:endParaRPr>
          </a:p>
        </p:txBody>
      </p:sp>
      <p:grpSp>
        <p:nvGrpSpPr>
          <p:cNvPr id="228" name="Google Shape;228;p32"/>
          <p:cNvGrpSpPr/>
          <p:nvPr/>
        </p:nvGrpSpPr>
        <p:grpSpPr>
          <a:xfrm>
            <a:off x="744554" y="9535847"/>
            <a:ext cx="757005" cy="151663"/>
            <a:chOff x="3610015" y="6016276"/>
            <a:chExt cx="1701900" cy="341200"/>
          </a:xfrm>
        </p:grpSpPr>
        <p:grpSp>
          <p:nvGrpSpPr>
            <p:cNvPr id="229" name="Google Shape;229;p32"/>
            <p:cNvGrpSpPr/>
            <p:nvPr/>
          </p:nvGrpSpPr>
          <p:grpSpPr>
            <a:xfrm>
              <a:off x="4234632" y="6027258"/>
              <a:ext cx="1077283" cy="330123"/>
              <a:chOff x="4234632" y="6027258"/>
              <a:chExt cx="1077283" cy="330123"/>
            </a:xfrm>
          </p:grpSpPr>
          <p:sp>
            <p:nvSpPr>
              <p:cNvPr id="230" name="Google Shape;230;p32"/>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31" name="Google Shape;231;p32"/>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32" name="Google Shape;232;p32"/>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33" name="Google Shape;233;p32"/>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34" name="Google Shape;234;p32"/>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2"/>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M4 Lesson 2">
  <p:cSld name="1_M4 Lesson 2 3">
    <p:bg>
      <p:bgPr>
        <a:solidFill>
          <a:srgbClr val="EFEBF4"/>
        </a:solidFill>
        <a:effectLst/>
      </p:bgPr>
    </p:bg>
    <p:spTree>
      <p:nvGrpSpPr>
        <p:cNvPr id="1" name="Shape 235"/>
        <p:cNvGrpSpPr/>
        <p:nvPr/>
      </p:nvGrpSpPr>
      <p:grpSpPr>
        <a:xfrm>
          <a:off x="0" y="0"/>
          <a:ext cx="0" cy="0"/>
          <a:chOff x="0" y="0"/>
          <a:chExt cx="0" cy="0"/>
        </a:xfrm>
      </p:grpSpPr>
      <p:pic>
        <p:nvPicPr>
          <p:cNvPr id="236" name="Google Shape;236;p33" descr="A picture containing text&#10;&#10;Description automatically generated"/>
          <p:cNvPicPr preferRelativeResize="0"/>
          <p:nvPr/>
        </p:nvPicPr>
        <p:blipFill rotWithShape="1">
          <a:blip r:embed="rId2">
            <a:alphaModFix amt="6000"/>
          </a:blip>
          <a:srcRect/>
          <a:stretch/>
        </p:blipFill>
        <p:spPr>
          <a:xfrm>
            <a:off x="1" y="-1"/>
            <a:ext cx="18270346" cy="10287000"/>
          </a:xfrm>
          <a:prstGeom prst="rect">
            <a:avLst/>
          </a:prstGeom>
          <a:noFill/>
          <a:ln>
            <a:noFill/>
          </a:ln>
        </p:spPr>
      </p:pic>
      <p:sp>
        <p:nvSpPr>
          <p:cNvPr id="237" name="Google Shape;237;p33"/>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238" name="Google Shape;238;p33"/>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L’IA dans votre Monde Numérique</a:t>
            </a:r>
            <a:endParaRPr sz="900" b="1">
              <a:solidFill>
                <a:srgbClr val="D27805"/>
              </a:solidFill>
              <a:latin typeface="Optimistic Display"/>
              <a:ea typeface="Optimistic Display"/>
              <a:cs typeface="Optimistic Display"/>
              <a:sym typeface="Optimistic Display"/>
            </a:endParaRPr>
          </a:p>
        </p:txBody>
      </p:sp>
      <p:grpSp>
        <p:nvGrpSpPr>
          <p:cNvPr id="239" name="Google Shape;239;p33"/>
          <p:cNvGrpSpPr/>
          <p:nvPr/>
        </p:nvGrpSpPr>
        <p:grpSpPr>
          <a:xfrm>
            <a:off x="744554" y="9535847"/>
            <a:ext cx="757005" cy="151663"/>
            <a:chOff x="3610015" y="6016276"/>
            <a:chExt cx="1701900" cy="341200"/>
          </a:xfrm>
        </p:grpSpPr>
        <p:grpSp>
          <p:nvGrpSpPr>
            <p:cNvPr id="240" name="Google Shape;240;p33"/>
            <p:cNvGrpSpPr/>
            <p:nvPr/>
          </p:nvGrpSpPr>
          <p:grpSpPr>
            <a:xfrm>
              <a:off x="4234632" y="6027258"/>
              <a:ext cx="1077283" cy="330123"/>
              <a:chOff x="4234632" y="6027258"/>
              <a:chExt cx="1077283" cy="330123"/>
            </a:xfrm>
          </p:grpSpPr>
          <p:sp>
            <p:nvSpPr>
              <p:cNvPr id="241" name="Google Shape;241;p33"/>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42" name="Google Shape;242;p33"/>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43" name="Google Shape;243;p33"/>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44" name="Google Shape;244;p33"/>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45" name="Google Shape;245;p33"/>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M4 Lesson 2">
  <p:cSld name="1_M4 Lesson 2 4">
    <p:bg>
      <p:bgPr>
        <a:solidFill>
          <a:srgbClr val="4B0550"/>
        </a:solidFill>
        <a:effectLst/>
      </p:bgPr>
    </p:bg>
    <p:spTree>
      <p:nvGrpSpPr>
        <p:cNvPr id="1" name="Shape 246"/>
        <p:cNvGrpSpPr/>
        <p:nvPr/>
      </p:nvGrpSpPr>
      <p:grpSpPr>
        <a:xfrm>
          <a:off x="0" y="0"/>
          <a:ext cx="0" cy="0"/>
          <a:chOff x="0" y="0"/>
          <a:chExt cx="0" cy="0"/>
        </a:xfrm>
      </p:grpSpPr>
      <p:pic>
        <p:nvPicPr>
          <p:cNvPr id="247" name="Google Shape;247;p34"/>
          <p:cNvPicPr preferRelativeResize="0"/>
          <p:nvPr/>
        </p:nvPicPr>
        <p:blipFill rotWithShape="1">
          <a:blip r:embed="rId2">
            <a:alphaModFix amt="5000"/>
          </a:blip>
          <a:srcRect/>
          <a:stretch/>
        </p:blipFill>
        <p:spPr>
          <a:xfrm>
            <a:off x="0" y="2679"/>
            <a:ext cx="18278477" cy="10281643"/>
          </a:xfrm>
          <a:prstGeom prst="rect">
            <a:avLst/>
          </a:prstGeom>
          <a:noFill/>
          <a:ln>
            <a:noFill/>
          </a:ln>
        </p:spPr>
      </p:pic>
      <p:sp>
        <p:nvSpPr>
          <p:cNvPr id="248" name="Google Shape;248;p34"/>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249" name="Google Shape;249;p34"/>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AI IN YOUR DIGITAL WORLD</a:t>
            </a:r>
            <a:endParaRPr sz="1100" b="1" i="0" u="none" strike="noStrike" cap="none">
              <a:solidFill>
                <a:srgbClr val="FFF8DD"/>
              </a:solidFill>
              <a:latin typeface="Optimistic Display"/>
              <a:ea typeface="Optimistic Display"/>
              <a:cs typeface="Optimistic Display"/>
              <a:sym typeface="Optimistic Display"/>
            </a:endParaRPr>
          </a:p>
        </p:txBody>
      </p:sp>
      <p:grpSp>
        <p:nvGrpSpPr>
          <p:cNvPr id="250" name="Google Shape;250;p34"/>
          <p:cNvGrpSpPr/>
          <p:nvPr/>
        </p:nvGrpSpPr>
        <p:grpSpPr>
          <a:xfrm>
            <a:off x="744554" y="9535847"/>
            <a:ext cx="757005" cy="151663"/>
            <a:chOff x="3610015" y="6016276"/>
            <a:chExt cx="1701900" cy="341200"/>
          </a:xfrm>
        </p:grpSpPr>
        <p:grpSp>
          <p:nvGrpSpPr>
            <p:cNvPr id="251" name="Google Shape;251;p34"/>
            <p:cNvGrpSpPr/>
            <p:nvPr/>
          </p:nvGrpSpPr>
          <p:grpSpPr>
            <a:xfrm>
              <a:off x="4234632" y="6027258"/>
              <a:ext cx="1077283" cy="330123"/>
              <a:chOff x="4234632" y="6027258"/>
              <a:chExt cx="1077283" cy="330123"/>
            </a:xfrm>
          </p:grpSpPr>
          <p:sp>
            <p:nvSpPr>
              <p:cNvPr id="252" name="Google Shape;252;p34"/>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53" name="Google Shape;253;p34"/>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54" name="Google Shape;254;p34"/>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55" name="Google Shape;255;p34"/>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56" name="Google Shape;256;p34"/>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EFEBF4"/>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M4 Lesson 2">
  <p:cSld name="1_M4 Lesson 2 5">
    <p:bg>
      <p:bgPr>
        <a:solidFill>
          <a:srgbClr val="EFEBF4"/>
        </a:solidFill>
        <a:effectLst/>
      </p:bgPr>
    </p:bg>
    <p:spTree>
      <p:nvGrpSpPr>
        <p:cNvPr id="1" name="Shape 257"/>
        <p:cNvGrpSpPr/>
        <p:nvPr/>
      </p:nvGrpSpPr>
      <p:grpSpPr>
        <a:xfrm>
          <a:off x="0" y="0"/>
          <a:ext cx="0" cy="0"/>
          <a:chOff x="0" y="0"/>
          <a:chExt cx="0" cy="0"/>
        </a:xfrm>
      </p:grpSpPr>
      <p:pic>
        <p:nvPicPr>
          <p:cNvPr id="258" name="Google Shape;258;p35"/>
          <p:cNvPicPr preferRelativeResize="0"/>
          <p:nvPr/>
        </p:nvPicPr>
        <p:blipFill rotWithShape="1">
          <a:blip r:embed="rId2">
            <a:alphaModFix amt="6000"/>
          </a:blip>
          <a:srcRect/>
          <a:stretch/>
        </p:blipFill>
        <p:spPr>
          <a:xfrm>
            <a:off x="0" y="2679"/>
            <a:ext cx="18278477" cy="10281643"/>
          </a:xfrm>
          <a:prstGeom prst="rect">
            <a:avLst/>
          </a:prstGeom>
          <a:noFill/>
          <a:ln>
            <a:noFill/>
          </a:ln>
        </p:spPr>
      </p:pic>
      <p:sp>
        <p:nvSpPr>
          <p:cNvPr id="259" name="Google Shape;259;p35"/>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260" name="Google Shape;260;p35"/>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261" name="Google Shape;261;p35"/>
          <p:cNvGrpSpPr/>
          <p:nvPr/>
        </p:nvGrpSpPr>
        <p:grpSpPr>
          <a:xfrm>
            <a:off x="744554" y="9535847"/>
            <a:ext cx="757005" cy="151663"/>
            <a:chOff x="3610015" y="6016276"/>
            <a:chExt cx="1701900" cy="341200"/>
          </a:xfrm>
        </p:grpSpPr>
        <p:grpSp>
          <p:nvGrpSpPr>
            <p:cNvPr id="262" name="Google Shape;262;p35"/>
            <p:cNvGrpSpPr/>
            <p:nvPr/>
          </p:nvGrpSpPr>
          <p:grpSpPr>
            <a:xfrm>
              <a:off x="4234632" y="6027258"/>
              <a:ext cx="1077283" cy="330123"/>
              <a:chOff x="4234632" y="6027258"/>
              <a:chExt cx="1077283" cy="330123"/>
            </a:xfrm>
          </p:grpSpPr>
          <p:sp>
            <p:nvSpPr>
              <p:cNvPr id="263" name="Google Shape;263;p35"/>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64" name="Google Shape;264;p35"/>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65" name="Google Shape;265;p35"/>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66" name="Google Shape;266;p35"/>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67" name="Google Shape;267;p35"/>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M4 Lesson 2">
  <p:cSld name="1_M4 Lesson 2 6">
    <p:bg>
      <p:bgPr>
        <a:solidFill>
          <a:srgbClr val="4B0550"/>
        </a:solidFill>
        <a:effectLst/>
      </p:bgPr>
    </p:bg>
    <p:spTree>
      <p:nvGrpSpPr>
        <p:cNvPr id="1" name="Shape 268"/>
        <p:cNvGrpSpPr/>
        <p:nvPr/>
      </p:nvGrpSpPr>
      <p:grpSpPr>
        <a:xfrm>
          <a:off x="0" y="0"/>
          <a:ext cx="0" cy="0"/>
          <a:chOff x="0" y="0"/>
          <a:chExt cx="0" cy="0"/>
        </a:xfrm>
      </p:grpSpPr>
      <p:pic>
        <p:nvPicPr>
          <p:cNvPr id="269" name="Google Shape;269;p36" descr="A picture containing text&#10;&#10;Description automatically generated"/>
          <p:cNvPicPr preferRelativeResize="0"/>
          <p:nvPr/>
        </p:nvPicPr>
        <p:blipFill rotWithShape="1">
          <a:blip r:embed="rId2">
            <a:alphaModFix amt="4000"/>
          </a:blip>
          <a:srcRect/>
          <a:stretch/>
        </p:blipFill>
        <p:spPr>
          <a:xfrm>
            <a:off x="1" y="-1"/>
            <a:ext cx="18270346" cy="10287000"/>
          </a:xfrm>
          <a:prstGeom prst="rect">
            <a:avLst/>
          </a:prstGeom>
          <a:noFill/>
          <a:ln>
            <a:noFill/>
          </a:ln>
        </p:spPr>
      </p:pic>
      <p:sp>
        <p:nvSpPr>
          <p:cNvPr id="270" name="Google Shape;270;p36"/>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271" name="Google Shape;271;p36"/>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L’IA dans votre Monde Numérique</a:t>
            </a:r>
            <a:endParaRPr sz="900" b="1">
              <a:solidFill>
                <a:srgbClr val="FFF8DD"/>
              </a:solidFill>
              <a:latin typeface="Optimistic Display"/>
              <a:ea typeface="Optimistic Display"/>
              <a:cs typeface="Optimistic Display"/>
              <a:sym typeface="Optimistic Display"/>
            </a:endParaRPr>
          </a:p>
        </p:txBody>
      </p:sp>
      <p:grpSp>
        <p:nvGrpSpPr>
          <p:cNvPr id="272" name="Google Shape;272;p36"/>
          <p:cNvGrpSpPr/>
          <p:nvPr/>
        </p:nvGrpSpPr>
        <p:grpSpPr>
          <a:xfrm>
            <a:off x="744554" y="9535847"/>
            <a:ext cx="757005" cy="151663"/>
            <a:chOff x="3610015" y="6016276"/>
            <a:chExt cx="1701900" cy="341200"/>
          </a:xfrm>
        </p:grpSpPr>
        <p:grpSp>
          <p:nvGrpSpPr>
            <p:cNvPr id="273" name="Google Shape;273;p36"/>
            <p:cNvGrpSpPr/>
            <p:nvPr/>
          </p:nvGrpSpPr>
          <p:grpSpPr>
            <a:xfrm>
              <a:off x="4234632" y="6027258"/>
              <a:ext cx="1077283" cy="330123"/>
              <a:chOff x="4234632" y="6027258"/>
              <a:chExt cx="1077283" cy="330123"/>
            </a:xfrm>
          </p:grpSpPr>
          <p:sp>
            <p:nvSpPr>
              <p:cNvPr id="274" name="Google Shape;274;p36"/>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75" name="Google Shape;275;p36"/>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76" name="Google Shape;276;p36"/>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77" name="Google Shape;277;p36"/>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78" name="Google Shape;278;p36"/>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M4 Lesson 2">
  <p:cSld name="1_M4 Lesson 2 7">
    <p:bg>
      <p:bgPr>
        <a:solidFill>
          <a:srgbClr val="EFEBF4"/>
        </a:solidFill>
        <a:effectLst/>
      </p:bgPr>
    </p:bg>
    <p:spTree>
      <p:nvGrpSpPr>
        <p:cNvPr id="1" name="Shape 279"/>
        <p:cNvGrpSpPr/>
        <p:nvPr/>
      </p:nvGrpSpPr>
      <p:grpSpPr>
        <a:xfrm>
          <a:off x="0" y="0"/>
          <a:ext cx="0" cy="0"/>
          <a:chOff x="0" y="0"/>
          <a:chExt cx="0" cy="0"/>
        </a:xfrm>
      </p:grpSpPr>
      <p:pic>
        <p:nvPicPr>
          <p:cNvPr id="280" name="Google Shape;280;p37"/>
          <p:cNvPicPr preferRelativeResize="0"/>
          <p:nvPr/>
        </p:nvPicPr>
        <p:blipFill rotWithShape="1">
          <a:blip r:embed="rId2">
            <a:alphaModFix amt="6000"/>
          </a:blip>
          <a:srcRect/>
          <a:stretch/>
        </p:blipFill>
        <p:spPr>
          <a:xfrm>
            <a:off x="0" y="2679"/>
            <a:ext cx="18278477" cy="10281643"/>
          </a:xfrm>
          <a:prstGeom prst="rect">
            <a:avLst/>
          </a:prstGeom>
          <a:noFill/>
          <a:ln>
            <a:noFill/>
          </a:ln>
        </p:spPr>
      </p:pic>
      <p:sp>
        <p:nvSpPr>
          <p:cNvPr id="281" name="Google Shape;281;p37"/>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282" name="Google Shape;282;p37"/>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283" name="Google Shape;283;p37"/>
          <p:cNvGrpSpPr/>
          <p:nvPr/>
        </p:nvGrpSpPr>
        <p:grpSpPr>
          <a:xfrm>
            <a:off x="744554" y="9535847"/>
            <a:ext cx="757005" cy="151663"/>
            <a:chOff x="3610015" y="6016276"/>
            <a:chExt cx="1701900" cy="341200"/>
          </a:xfrm>
        </p:grpSpPr>
        <p:grpSp>
          <p:nvGrpSpPr>
            <p:cNvPr id="284" name="Google Shape;284;p37"/>
            <p:cNvGrpSpPr/>
            <p:nvPr/>
          </p:nvGrpSpPr>
          <p:grpSpPr>
            <a:xfrm>
              <a:off x="4234632" y="6027258"/>
              <a:ext cx="1077283" cy="330123"/>
              <a:chOff x="4234632" y="6027258"/>
              <a:chExt cx="1077283" cy="330123"/>
            </a:xfrm>
          </p:grpSpPr>
          <p:sp>
            <p:nvSpPr>
              <p:cNvPr id="285" name="Google Shape;285;p37"/>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86" name="Google Shape;286;p37"/>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87" name="Google Shape;287;p37"/>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88" name="Google Shape;288;p37"/>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289" name="Google Shape;289;p37"/>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M4 Lesson 2">
  <p:cSld name="1_M4 Lesson 2 8">
    <p:bg>
      <p:bgPr>
        <a:solidFill>
          <a:srgbClr val="4B0550"/>
        </a:solidFill>
        <a:effectLst/>
      </p:bgPr>
    </p:bg>
    <p:spTree>
      <p:nvGrpSpPr>
        <p:cNvPr id="1" name="Shape 290"/>
        <p:cNvGrpSpPr/>
        <p:nvPr/>
      </p:nvGrpSpPr>
      <p:grpSpPr>
        <a:xfrm>
          <a:off x="0" y="0"/>
          <a:ext cx="0" cy="0"/>
          <a:chOff x="0" y="0"/>
          <a:chExt cx="0" cy="0"/>
        </a:xfrm>
      </p:grpSpPr>
      <p:pic>
        <p:nvPicPr>
          <p:cNvPr id="291" name="Google Shape;291;p38" descr="A picture containing text&#10;&#10;Description automatically generated"/>
          <p:cNvPicPr preferRelativeResize="0"/>
          <p:nvPr/>
        </p:nvPicPr>
        <p:blipFill rotWithShape="1">
          <a:blip r:embed="rId2">
            <a:alphaModFix amt="5000"/>
          </a:blip>
          <a:srcRect/>
          <a:stretch/>
        </p:blipFill>
        <p:spPr>
          <a:xfrm>
            <a:off x="4066" y="0"/>
            <a:ext cx="18270350" cy="10287000"/>
          </a:xfrm>
          <a:prstGeom prst="rect">
            <a:avLst/>
          </a:prstGeom>
          <a:noFill/>
          <a:ln>
            <a:noFill/>
          </a:ln>
        </p:spPr>
      </p:pic>
      <p:sp>
        <p:nvSpPr>
          <p:cNvPr id="292" name="Google Shape;292;p38"/>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293" name="Google Shape;293;p38"/>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294" name="Google Shape;294;p38"/>
          <p:cNvGrpSpPr/>
          <p:nvPr/>
        </p:nvGrpSpPr>
        <p:grpSpPr>
          <a:xfrm>
            <a:off x="744554" y="9535847"/>
            <a:ext cx="757005" cy="151663"/>
            <a:chOff x="3610015" y="6016276"/>
            <a:chExt cx="1701900" cy="341200"/>
          </a:xfrm>
        </p:grpSpPr>
        <p:grpSp>
          <p:nvGrpSpPr>
            <p:cNvPr id="295" name="Google Shape;295;p38"/>
            <p:cNvGrpSpPr/>
            <p:nvPr/>
          </p:nvGrpSpPr>
          <p:grpSpPr>
            <a:xfrm>
              <a:off x="4234632" y="6027258"/>
              <a:ext cx="1077283" cy="330123"/>
              <a:chOff x="4234632" y="6027258"/>
              <a:chExt cx="1077283" cy="330123"/>
            </a:xfrm>
          </p:grpSpPr>
          <p:sp>
            <p:nvSpPr>
              <p:cNvPr id="296" name="Google Shape;296;p38"/>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97" name="Google Shape;297;p38"/>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98" name="Google Shape;298;p38"/>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299" name="Google Shape;299;p38"/>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300" name="Google Shape;300;p38"/>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chemeClr val="lt1"/>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M4 Lesson 2">
  <p:cSld name="1_M4 Lesson 2 9">
    <p:bg>
      <p:bgPr>
        <a:solidFill>
          <a:srgbClr val="EFEBF4"/>
        </a:solidFill>
        <a:effectLst/>
      </p:bgPr>
    </p:bg>
    <p:spTree>
      <p:nvGrpSpPr>
        <p:cNvPr id="1" name="Shape 301"/>
        <p:cNvGrpSpPr/>
        <p:nvPr/>
      </p:nvGrpSpPr>
      <p:grpSpPr>
        <a:xfrm>
          <a:off x="0" y="0"/>
          <a:ext cx="0" cy="0"/>
          <a:chOff x="0" y="0"/>
          <a:chExt cx="0" cy="0"/>
        </a:xfrm>
      </p:grpSpPr>
      <p:pic>
        <p:nvPicPr>
          <p:cNvPr id="302" name="Google Shape;302;p39" descr="A picture containing text&#10;&#10;Description automatically generated"/>
          <p:cNvPicPr preferRelativeResize="0"/>
          <p:nvPr/>
        </p:nvPicPr>
        <p:blipFill rotWithShape="1">
          <a:blip r:embed="rId2">
            <a:alphaModFix amt="6000"/>
          </a:blip>
          <a:srcRect/>
          <a:stretch/>
        </p:blipFill>
        <p:spPr>
          <a:xfrm>
            <a:off x="1" y="-1"/>
            <a:ext cx="18270346" cy="10287000"/>
          </a:xfrm>
          <a:prstGeom prst="rect">
            <a:avLst/>
          </a:prstGeom>
          <a:noFill/>
          <a:ln>
            <a:noFill/>
          </a:ln>
        </p:spPr>
      </p:pic>
      <p:sp>
        <p:nvSpPr>
          <p:cNvPr id="303" name="Google Shape;303;p39"/>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304" name="Google Shape;304;p39"/>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305" name="Google Shape;305;p39"/>
          <p:cNvGrpSpPr/>
          <p:nvPr/>
        </p:nvGrpSpPr>
        <p:grpSpPr>
          <a:xfrm>
            <a:off x="744554" y="9535847"/>
            <a:ext cx="757005" cy="151663"/>
            <a:chOff x="3610015" y="6016276"/>
            <a:chExt cx="1701900" cy="341200"/>
          </a:xfrm>
        </p:grpSpPr>
        <p:grpSp>
          <p:nvGrpSpPr>
            <p:cNvPr id="306" name="Google Shape;306;p39"/>
            <p:cNvGrpSpPr/>
            <p:nvPr/>
          </p:nvGrpSpPr>
          <p:grpSpPr>
            <a:xfrm>
              <a:off x="4234632" y="6027258"/>
              <a:ext cx="1077283" cy="330123"/>
              <a:chOff x="4234632" y="6027258"/>
              <a:chExt cx="1077283" cy="330123"/>
            </a:xfrm>
          </p:grpSpPr>
          <p:sp>
            <p:nvSpPr>
              <p:cNvPr id="307" name="Google Shape;307;p39"/>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08" name="Google Shape;308;p39"/>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09" name="Google Shape;309;p39"/>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10" name="Google Shape;310;p39"/>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311" name="Google Shape;311;p39"/>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M4 Lesson 2">
  <p:cSld name="1_M4 Lesson 2 10">
    <p:bg>
      <p:bgPr>
        <a:solidFill>
          <a:srgbClr val="EFEBF4"/>
        </a:solidFill>
        <a:effectLst/>
      </p:bgPr>
    </p:bg>
    <p:spTree>
      <p:nvGrpSpPr>
        <p:cNvPr id="1" name="Shape 312"/>
        <p:cNvGrpSpPr/>
        <p:nvPr/>
      </p:nvGrpSpPr>
      <p:grpSpPr>
        <a:xfrm>
          <a:off x="0" y="0"/>
          <a:ext cx="0" cy="0"/>
          <a:chOff x="0" y="0"/>
          <a:chExt cx="0" cy="0"/>
        </a:xfrm>
      </p:grpSpPr>
      <p:sp>
        <p:nvSpPr>
          <p:cNvPr id="313" name="Google Shape;313;p40"/>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733279"/>
                </a:solidFill>
                <a:latin typeface="Montserrat SemiBold"/>
                <a:ea typeface="Montserrat SemiBold"/>
                <a:cs typeface="Montserrat SemiBold"/>
                <a:sym typeface="Montserrat SemiBold"/>
              </a:rPr>
              <a:t>‹#›</a:t>
            </a:fld>
            <a:endParaRPr sz="900" b="1" i="0" u="none" strike="noStrike" cap="none">
              <a:solidFill>
                <a:srgbClr val="733279"/>
              </a:solidFill>
              <a:latin typeface="Montserrat SemiBold"/>
              <a:ea typeface="Montserrat SemiBold"/>
              <a:cs typeface="Montserrat SemiBold"/>
              <a:sym typeface="Montserrat SemiBold"/>
            </a:endParaRPr>
          </a:p>
        </p:txBody>
      </p:sp>
      <p:sp>
        <p:nvSpPr>
          <p:cNvPr id="314" name="Google Shape;314;p40"/>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733279"/>
                </a:solidFill>
                <a:latin typeface="Optimistic Display"/>
                <a:ea typeface="Optimistic Display"/>
                <a:cs typeface="Optimistic Display"/>
                <a:sym typeface="Optimistic Display"/>
              </a:rPr>
              <a:t>AI IN YOUR DIGITAL WORLD</a:t>
            </a:r>
            <a:endParaRPr sz="900" b="1">
              <a:solidFill>
                <a:srgbClr val="D27805"/>
              </a:solidFill>
              <a:latin typeface="Optimistic Display"/>
              <a:ea typeface="Optimistic Display"/>
              <a:cs typeface="Optimistic Display"/>
              <a:sym typeface="Optimistic Display"/>
            </a:endParaRPr>
          </a:p>
        </p:txBody>
      </p:sp>
      <p:grpSp>
        <p:nvGrpSpPr>
          <p:cNvPr id="315" name="Google Shape;315;p40"/>
          <p:cNvGrpSpPr/>
          <p:nvPr/>
        </p:nvGrpSpPr>
        <p:grpSpPr>
          <a:xfrm>
            <a:off x="744554" y="9535847"/>
            <a:ext cx="757005" cy="151663"/>
            <a:chOff x="3610015" y="6016276"/>
            <a:chExt cx="1701900" cy="341200"/>
          </a:xfrm>
        </p:grpSpPr>
        <p:grpSp>
          <p:nvGrpSpPr>
            <p:cNvPr id="316" name="Google Shape;316;p40"/>
            <p:cNvGrpSpPr/>
            <p:nvPr/>
          </p:nvGrpSpPr>
          <p:grpSpPr>
            <a:xfrm>
              <a:off x="4234632" y="6027258"/>
              <a:ext cx="1077283" cy="330123"/>
              <a:chOff x="4234632" y="6027258"/>
              <a:chExt cx="1077283" cy="330123"/>
            </a:xfrm>
          </p:grpSpPr>
          <p:sp>
            <p:nvSpPr>
              <p:cNvPr id="317" name="Google Shape;317;p40"/>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18" name="Google Shape;318;p40"/>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19" name="Google Shape;319;p40"/>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20" name="Google Shape;320;p40"/>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321" name="Google Shape;321;p40"/>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000000"/>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M4 Lesson 2">
  <p:cSld name="1_M4 Lesson 2 11">
    <p:bg>
      <p:bgPr>
        <a:solidFill>
          <a:srgbClr val="4B0550"/>
        </a:solidFill>
        <a:effectLst/>
      </p:bgPr>
    </p:bg>
    <p:spTree>
      <p:nvGrpSpPr>
        <p:cNvPr id="1" name="Shape 322"/>
        <p:cNvGrpSpPr/>
        <p:nvPr/>
      </p:nvGrpSpPr>
      <p:grpSpPr>
        <a:xfrm>
          <a:off x="0" y="0"/>
          <a:ext cx="0" cy="0"/>
          <a:chOff x="0" y="0"/>
          <a:chExt cx="0" cy="0"/>
        </a:xfrm>
      </p:grpSpPr>
      <p:sp>
        <p:nvSpPr>
          <p:cNvPr id="323" name="Google Shape;323;p41"/>
          <p:cNvSpPr txBox="1"/>
          <p:nvPr/>
        </p:nvSpPr>
        <p:spPr>
          <a:xfrm>
            <a:off x="16902582" y="9548192"/>
            <a:ext cx="694500" cy="155400"/>
          </a:xfrm>
          <a:prstGeom prst="rect">
            <a:avLst/>
          </a:prstGeom>
          <a:noFill/>
          <a:ln>
            <a:noFill/>
          </a:ln>
        </p:spPr>
        <p:txBody>
          <a:bodyPr spcFirstLastPara="1" wrap="square" lIns="0" tIns="0" rIns="0" bIns="0" anchor="b" anchorCtr="0">
            <a:noAutofit/>
          </a:bodyPr>
          <a:lstStyle/>
          <a:p>
            <a:pPr marL="0" marR="0" lvl="0" indent="0" algn="r" rtl="0">
              <a:lnSpc>
                <a:spcPct val="125000"/>
              </a:lnSpc>
              <a:spcBef>
                <a:spcPts val="0"/>
              </a:spcBef>
              <a:spcAft>
                <a:spcPts val="0"/>
              </a:spcAft>
              <a:buClr>
                <a:srgbClr val="1C2B33"/>
              </a:buClr>
              <a:buSzPts val="200"/>
              <a:buFont typeface="Arial"/>
              <a:buNone/>
            </a:pPr>
            <a:fld id="{00000000-1234-1234-1234-123412341234}" type="slidenum">
              <a:rPr lang="en" sz="900" b="1" i="0" u="none" strike="noStrike" cap="none">
                <a:solidFill>
                  <a:srgbClr val="EFEBF4"/>
                </a:solidFill>
                <a:latin typeface="Montserrat SemiBold"/>
                <a:ea typeface="Montserrat SemiBold"/>
                <a:cs typeface="Montserrat SemiBold"/>
                <a:sym typeface="Montserrat SemiBold"/>
              </a:rPr>
              <a:t>‹#›</a:t>
            </a:fld>
            <a:endParaRPr sz="900" b="1" i="0" u="none" strike="noStrike" cap="none">
              <a:solidFill>
                <a:srgbClr val="EFEBF4"/>
              </a:solidFill>
              <a:latin typeface="Montserrat SemiBold"/>
              <a:ea typeface="Montserrat SemiBold"/>
              <a:cs typeface="Montserrat SemiBold"/>
              <a:sym typeface="Montserrat SemiBold"/>
            </a:endParaRPr>
          </a:p>
        </p:txBody>
      </p:sp>
      <p:sp>
        <p:nvSpPr>
          <p:cNvPr id="324" name="Google Shape;324;p41"/>
          <p:cNvSpPr txBox="1"/>
          <p:nvPr/>
        </p:nvSpPr>
        <p:spPr>
          <a:xfrm>
            <a:off x="2109696" y="9548192"/>
            <a:ext cx="6338700" cy="155400"/>
          </a:xfrm>
          <a:prstGeom prst="rect">
            <a:avLst/>
          </a:prstGeom>
          <a:noFill/>
          <a:ln>
            <a:noFill/>
          </a:ln>
        </p:spPr>
        <p:txBody>
          <a:bodyPr spcFirstLastPara="1" wrap="square" lIns="0" tIns="0" rIns="0" bIns="0" anchor="b" anchorCtr="0">
            <a:noAutofit/>
          </a:bodyPr>
          <a:lstStyle/>
          <a:p>
            <a:pPr marL="0" lvl="0" indent="0" algn="l" rtl="0">
              <a:lnSpc>
                <a:spcPct val="125000"/>
              </a:lnSpc>
              <a:spcBef>
                <a:spcPts val="0"/>
              </a:spcBef>
              <a:spcAft>
                <a:spcPts val="0"/>
              </a:spcAft>
              <a:buClr>
                <a:srgbClr val="1C2B33"/>
              </a:buClr>
              <a:buSzPts val="200"/>
              <a:buFont typeface="Arial"/>
              <a:buNone/>
            </a:pPr>
            <a:r>
              <a:rPr lang="en" sz="900" b="1">
                <a:solidFill>
                  <a:srgbClr val="EFEBF4"/>
                </a:solidFill>
                <a:latin typeface="Optimistic Display"/>
                <a:ea typeface="Optimistic Display"/>
                <a:cs typeface="Optimistic Display"/>
                <a:sym typeface="Optimistic Display"/>
              </a:rPr>
              <a:t>AI IN YOUR DIGITAL WORLD</a:t>
            </a:r>
            <a:endParaRPr sz="900" b="1">
              <a:solidFill>
                <a:srgbClr val="FFF8DD"/>
              </a:solidFill>
              <a:latin typeface="Optimistic Display"/>
              <a:ea typeface="Optimistic Display"/>
              <a:cs typeface="Optimistic Display"/>
              <a:sym typeface="Optimistic Display"/>
            </a:endParaRPr>
          </a:p>
        </p:txBody>
      </p:sp>
      <p:grpSp>
        <p:nvGrpSpPr>
          <p:cNvPr id="325" name="Google Shape;325;p41"/>
          <p:cNvGrpSpPr/>
          <p:nvPr/>
        </p:nvGrpSpPr>
        <p:grpSpPr>
          <a:xfrm>
            <a:off x="744554" y="9535847"/>
            <a:ext cx="757005" cy="151663"/>
            <a:chOff x="3610015" y="6016276"/>
            <a:chExt cx="1701900" cy="341200"/>
          </a:xfrm>
        </p:grpSpPr>
        <p:grpSp>
          <p:nvGrpSpPr>
            <p:cNvPr id="326" name="Google Shape;326;p41"/>
            <p:cNvGrpSpPr/>
            <p:nvPr/>
          </p:nvGrpSpPr>
          <p:grpSpPr>
            <a:xfrm>
              <a:off x="4234632" y="6027258"/>
              <a:ext cx="1077283" cy="330123"/>
              <a:chOff x="4234632" y="6027258"/>
              <a:chExt cx="1077283" cy="330123"/>
            </a:xfrm>
          </p:grpSpPr>
          <p:sp>
            <p:nvSpPr>
              <p:cNvPr id="327" name="Google Shape;327;p41"/>
              <p:cNvSpPr/>
              <p:nvPr/>
            </p:nvSpPr>
            <p:spPr>
              <a:xfrm>
                <a:off x="4234632" y="6027258"/>
                <a:ext cx="346945" cy="324348"/>
              </a:xfrm>
              <a:custGeom>
                <a:avLst/>
                <a:gdLst/>
                <a:ahLst/>
                <a:cxnLst/>
                <a:rect l="l" t="t" r="r" b="b"/>
                <a:pathLst>
                  <a:path w="346945" h="324348" extrusionOk="0">
                    <a:moveTo>
                      <a:pt x="0" y="0"/>
                    </a:moveTo>
                    <a:lnTo>
                      <a:pt x="64517" y="0"/>
                    </a:lnTo>
                    <a:lnTo>
                      <a:pt x="174234" y="197393"/>
                    </a:lnTo>
                    <a:lnTo>
                      <a:pt x="283856" y="0"/>
                    </a:lnTo>
                    <a:lnTo>
                      <a:pt x="346946" y="0"/>
                    </a:lnTo>
                    <a:lnTo>
                      <a:pt x="346946" y="324349"/>
                    </a:lnTo>
                    <a:lnTo>
                      <a:pt x="294324" y="324349"/>
                    </a:lnTo>
                    <a:lnTo>
                      <a:pt x="294324" y="75738"/>
                    </a:lnTo>
                    <a:lnTo>
                      <a:pt x="198214" y="247853"/>
                    </a:lnTo>
                    <a:lnTo>
                      <a:pt x="148827" y="247853"/>
                    </a:lnTo>
                    <a:lnTo>
                      <a:pt x="52622" y="75738"/>
                    </a:lnTo>
                    <a:lnTo>
                      <a:pt x="52622" y="324349"/>
                    </a:lnTo>
                    <a:lnTo>
                      <a:pt x="0" y="324349"/>
                    </a:lnTo>
                    <a:lnTo>
                      <a:pt x="0" y="0"/>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28" name="Google Shape;328;p41"/>
              <p:cNvSpPr/>
              <p:nvPr/>
            </p:nvSpPr>
            <p:spPr>
              <a:xfrm>
                <a:off x="4628396" y="6104227"/>
                <a:ext cx="230853" cy="253154"/>
              </a:xfrm>
              <a:custGeom>
                <a:avLst/>
                <a:gdLst/>
                <a:ahLst/>
                <a:cxnLst/>
                <a:rect l="l" t="t" r="r" b="b"/>
                <a:pathLst>
                  <a:path w="230853" h="253154" extrusionOk="0">
                    <a:moveTo>
                      <a:pt x="122944" y="253155"/>
                    </a:moveTo>
                    <a:cubicBezTo>
                      <a:pt x="98584" y="253155"/>
                      <a:pt x="77173" y="247759"/>
                      <a:pt x="58712" y="237061"/>
                    </a:cubicBezTo>
                    <a:cubicBezTo>
                      <a:pt x="40252" y="226363"/>
                      <a:pt x="25883" y="211499"/>
                      <a:pt x="15511" y="192470"/>
                    </a:cubicBezTo>
                    <a:cubicBezTo>
                      <a:pt x="5138" y="173440"/>
                      <a:pt x="0" y="151666"/>
                      <a:pt x="0" y="127145"/>
                    </a:cubicBezTo>
                    <a:cubicBezTo>
                      <a:pt x="0" y="102247"/>
                      <a:pt x="5043" y="80282"/>
                      <a:pt x="15130" y="61159"/>
                    </a:cubicBezTo>
                    <a:cubicBezTo>
                      <a:pt x="25217" y="42035"/>
                      <a:pt x="39205" y="26982"/>
                      <a:pt x="57190" y="16189"/>
                    </a:cubicBezTo>
                    <a:cubicBezTo>
                      <a:pt x="75080" y="5396"/>
                      <a:pt x="95729" y="0"/>
                      <a:pt x="119043" y="0"/>
                    </a:cubicBezTo>
                    <a:cubicBezTo>
                      <a:pt x="142166" y="0"/>
                      <a:pt x="162054" y="5491"/>
                      <a:pt x="178802" y="16378"/>
                    </a:cubicBezTo>
                    <a:cubicBezTo>
                      <a:pt x="195454" y="27266"/>
                      <a:pt x="208301" y="42508"/>
                      <a:pt x="217341" y="62105"/>
                    </a:cubicBezTo>
                    <a:cubicBezTo>
                      <a:pt x="226381" y="81703"/>
                      <a:pt x="230853" y="104708"/>
                      <a:pt x="230853" y="131122"/>
                    </a:cubicBezTo>
                    <a:lnTo>
                      <a:pt x="230853" y="145512"/>
                    </a:lnTo>
                    <a:lnTo>
                      <a:pt x="52242" y="145512"/>
                    </a:lnTo>
                    <a:cubicBezTo>
                      <a:pt x="55477" y="165299"/>
                      <a:pt x="63565" y="180825"/>
                      <a:pt x="76317" y="192186"/>
                    </a:cubicBezTo>
                    <a:cubicBezTo>
                      <a:pt x="89163" y="203546"/>
                      <a:pt x="105340" y="209227"/>
                      <a:pt x="124847" y="209227"/>
                    </a:cubicBezTo>
                    <a:cubicBezTo>
                      <a:pt x="140548" y="209227"/>
                      <a:pt x="154061" y="206955"/>
                      <a:pt x="165385" y="202316"/>
                    </a:cubicBezTo>
                    <a:cubicBezTo>
                      <a:pt x="176708" y="197677"/>
                      <a:pt x="187366" y="190671"/>
                      <a:pt x="197262" y="181204"/>
                    </a:cubicBezTo>
                    <a:lnTo>
                      <a:pt x="225239" y="215286"/>
                    </a:lnTo>
                    <a:cubicBezTo>
                      <a:pt x="197358" y="240469"/>
                      <a:pt x="163291" y="253155"/>
                      <a:pt x="122944" y="253155"/>
                    </a:cubicBezTo>
                    <a:close/>
                    <a:moveTo>
                      <a:pt x="161388" y="60685"/>
                    </a:moveTo>
                    <a:cubicBezTo>
                      <a:pt x="150350" y="49514"/>
                      <a:pt x="135886" y="43928"/>
                      <a:pt x="118091" y="43928"/>
                    </a:cubicBezTo>
                    <a:cubicBezTo>
                      <a:pt x="100677" y="43928"/>
                      <a:pt x="86118" y="49609"/>
                      <a:pt x="74414" y="61064"/>
                    </a:cubicBezTo>
                    <a:cubicBezTo>
                      <a:pt x="62709" y="72519"/>
                      <a:pt x="55287" y="87856"/>
                      <a:pt x="52147" y="107170"/>
                    </a:cubicBezTo>
                    <a:lnTo>
                      <a:pt x="180229" y="107170"/>
                    </a:lnTo>
                    <a:cubicBezTo>
                      <a:pt x="178707" y="87383"/>
                      <a:pt x="172426" y="71951"/>
                      <a:pt x="161388" y="60685"/>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29" name="Google Shape;329;p41"/>
              <p:cNvSpPr/>
              <p:nvPr/>
            </p:nvSpPr>
            <p:spPr>
              <a:xfrm>
                <a:off x="4874474" y="6038997"/>
                <a:ext cx="172711" cy="317911"/>
              </a:xfrm>
              <a:custGeom>
                <a:avLst/>
                <a:gdLst/>
                <a:ahLst/>
                <a:cxnLst/>
                <a:rect l="l" t="t" r="r" b="b"/>
                <a:pathLst>
                  <a:path w="172711" h="317911" extrusionOk="0">
                    <a:moveTo>
                      <a:pt x="48435" y="113797"/>
                    </a:moveTo>
                    <a:lnTo>
                      <a:pt x="0" y="113797"/>
                    </a:lnTo>
                    <a:lnTo>
                      <a:pt x="0" y="70910"/>
                    </a:lnTo>
                    <a:lnTo>
                      <a:pt x="48435" y="70910"/>
                    </a:lnTo>
                    <a:lnTo>
                      <a:pt x="48435" y="0"/>
                    </a:lnTo>
                    <a:lnTo>
                      <a:pt x="99155" y="0"/>
                    </a:lnTo>
                    <a:lnTo>
                      <a:pt x="99155" y="70910"/>
                    </a:lnTo>
                    <a:lnTo>
                      <a:pt x="172712" y="70910"/>
                    </a:lnTo>
                    <a:lnTo>
                      <a:pt x="172712" y="113797"/>
                    </a:lnTo>
                    <a:lnTo>
                      <a:pt x="99155" y="113797"/>
                    </a:lnTo>
                    <a:lnTo>
                      <a:pt x="99155" y="222481"/>
                    </a:lnTo>
                    <a:cubicBezTo>
                      <a:pt x="99155" y="240563"/>
                      <a:pt x="102295" y="253439"/>
                      <a:pt x="108480" y="261202"/>
                    </a:cubicBezTo>
                    <a:cubicBezTo>
                      <a:pt x="114665" y="268965"/>
                      <a:pt x="125323" y="272752"/>
                      <a:pt x="140358" y="272752"/>
                    </a:cubicBezTo>
                    <a:cubicBezTo>
                      <a:pt x="147019" y="272752"/>
                      <a:pt x="152729" y="272468"/>
                      <a:pt x="157391" y="271900"/>
                    </a:cubicBezTo>
                    <a:cubicBezTo>
                      <a:pt x="162054" y="271332"/>
                      <a:pt x="167192" y="270669"/>
                      <a:pt x="172712" y="269723"/>
                    </a:cubicBezTo>
                    <a:lnTo>
                      <a:pt x="172712" y="312136"/>
                    </a:lnTo>
                    <a:cubicBezTo>
                      <a:pt x="167002" y="313840"/>
                      <a:pt x="160531" y="315260"/>
                      <a:pt x="153300" y="316302"/>
                    </a:cubicBezTo>
                    <a:cubicBezTo>
                      <a:pt x="146068" y="317343"/>
                      <a:pt x="138550" y="317911"/>
                      <a:pt x="130557" y="317911"/>
                    </a:cubicBezTo>
                    <a:cubicBezTo>
                      <a:pt x="75746" y="317911"/>
                      <a:pt x="48340" y="288089"/>
                      <a:pt x="48340" y="228445"/>
                    </a:cubicBezTo>
                    <a:lnTo>
                      <a:pt x="48340" y="113797"/>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sp>
            <p:nvSpPr>
              <p:cNvPr id="330" name="Google Shape;330;p41"/>
              <p:cNvSpPr/>
              <p:nvPr/>
            </p:nvSpPr>
            <p:spPr>
              <a:xfrm>
                <a:off x="5071547" y="6104132"/>
                <a:ext cx="240368" cy="253249"/>
              </a:xfrm>
              <a:custGeom>
                <a:avLst/>
                <a:gdLst/>
                <a:ahLst/>
                <a:cxnLst/>
                <a:rect l="l" t="t" r="r" b="b"/>
                <a:pathLst>
                  <a:path w="240368" h="253249" extrusionOk="0">
                    <a:moveTo>
                      <a:pt x="240274" y="247380"/>
                    </a:moveTo>
                    <a:lnTo>
                      <a:pt x="190411" y="247380"/>
                    </a:lnTo>
                    <a:lnTo>
                      <a:pt x="190411" y="213582"/>
                    </a:lnTo>
                    <a:cubicBezTo>
                      <a:pt x="181561" y="226268"/>
                      <a:pt x="170333" y="236019"/>
                      <a:pt x="156630" y="242930"/>
                    </a:cubicBezTo>
                    <a:cubicBezTo>
                      <a:pt x="142927" y="249841"/>
                      <a:pt x="127417" y="253250"/>
                      <a:pt x="110098" y="253250"/>
                    </a:cubicBezTo>
                    <a:cubicBezTo>
                      <a:pt x="88687" y="253250"/>
                      <a:pt x="69656" y="247759"/>
                      <a:pt x="53193" y="236871"/>
                    </a:cubicBezTo>
                    <a:cubicBezTo>
                      <a:pt x="36731" y="225984"/>
                      <a:pt x="23694" y="211025"/>
                      <a:pt x="14178" y="191902"/>
                    </a:cubicBezTo>
                    <a:cubicBezTo>
                      <a:pt x="4663" y="172872"/>
                      <a:pt x="0" y="151003"/>
                      <a:pt x="0" y="126483"/>
                    </a:cubicBezTo>
                    <a:cubicBezTo>
                      <a:pt x="0" y="101773"/>
                      <a:pt x="4853" y="79904"/>
                      <a:pt x="14464" y="60875"/>
                    </a:cubicBezTo>
                    <a:cubicBezTo>
                      <a:pt x="24075" y="41845"/>
                      <a:pt x="37397" y="26982"/>
                      <a:pt x="54430" y="16189"/>
                    </a:cubicBezTo>
                    <a:cubicBezTo>
                      <a:pt x="71464" y="5396"/>
                      <a:pt x="90971" y="0"/>
                      <a:pt x="112952" y="0"/>
                    </a:cubicBezTo>
                    <a:cubicBezTo>
                      <a:pt x="129605" y="0"/>
                      <a:pt x="144450" y="3219"/>
                      <a:pt x="157677" y="9657"/>
                    </a:cubicBezTo>
                    <a:cubicBezTo>
                      <a:pt x="170904" y="16094"/>
                      <a:pt x="181847" y="25183"/>
                      <a:pt x="190506" y="36922"/>
                    </a:cubicBezTo>
                    <a:lnTo>
                      <a:pt x="190506" y="5870"/>
                    </a:lnTo>
                    <a:lnTo>
                      <a:pt x="240369" y="5870"/>
                    </a:lnTo>
                    <a:lnTo>
                      <a:pt x="240369" y="247380"/>
                    </a:lnTo>
                    <a:close/>
                    <a:moveTo>
                      <a:pt x="189459" y="90318"/>
                    </a:moveTo>
                    <a:cubicBezTo>
                      <a:pt x="184035" y="76590"/>
                      <a:pt x="175471" y="65703"/>
                      <a:pt x="163767" y="57750"/>
                    </a:cubicBezTo>
                    <a:cubicBezTo>
                      <a:pt x="152062" y="49798"/>
                      <a:pt x="138550" y="45822"/>
                      <a:pt x="123134" y="45822"/>
                    </a:cubicBezTo>
                    <a:cubicBezTo>
                      <a:pt x="101438" y="45822"/>
                      <a:pt x="84120" y="53111"/>
                      <a:pt x="71178" y="67596"/>
                    </a:cubicBezTo>
                    <a:cubicBezTo>
                      <a:pt x="58332" y="82081"/>
                      <a:pt x="51861" y="101773"/>
                      <a:pt x="51861" y="126483"/>
                    </a:cubicBezTo>
                    <a:cubicBezTo>
                      <a:pt x="51861" y="151382"/>
                      <a:pt x="58046" y="171074"/>
                      <a:pt x="70512" y="185559"/>
                    </a:cubicBezTo>
                    <a:cubicBezTo>
                      <a:pt x="82883" y="200043"/>
                      <a:pt x="99726" y="207333"/>
                      <a:pt x="121041" y="207333"/>
                    </a:cubicBezTo>
                    <a:cubicBezTo>
                      <a:pt x="136742" y="207333"/>
                      <a:pt x="150730" y="203357"/>
                      <a:pt x="162910" y="195310"/>
                    </a:cubicBezTo>
                    <a:cubicBezTo>
                      <a:pt x="175186" y="187263"/>
                      <a:pt x="184035" y="176470"/>
                      <a:pt x="189459" y="162837"/>
                    </a:cubicBezTo>
                    <a:lnTo>
                      <a:pt x="189459" y="90318"/>
                    </a:ln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
          <p:nvSpPr>
            <p:cNvPr id="331" name="Google Shape;331;p41"/>
            <p:cNvSpPr/>
            <p:nvPr/>
          </p:nvSpPr>
          <p:spPr>
            <a:xfrm>
              <a:off x="3610015" y="6016276"/>
              <a:ext cx="516136" cy="341200"/>
            </a:xfrm>
            <a:custGeom>
              <a:avLst/>
              <a:gdLst/>
              <a:ahLst/>
              <a:cxnLst/>
              <a:rect l="l" t="t" r="r" b="b"/>
              <a:pathLst>
                <a:path w="516136" h="341200" extrusionOk="0">
                  <a:moveTo>
                    <a:pt x="370355" y="0"/>
                  </a:moveTo>
                  <a:cubicBezTo>
                    <a:pt x="328010" y="0"/>
                    <a:pt x="294990" y="31715"/>
                    <a:pt x="265015" y="71951"/>
                  </a:cubicBezTo>
                  <a:cubicBezTo>
                    <a:pt x="223907" y="19787"/>
                    <a:pt x="189460" y="0"/>
                    <a:pt x="148256" y="0"/>
                  </a:cubicBezTo>
                  <a:cubicBezTo>
                    <a:pt x="64327" y="0"/>
                    <a:pt x="0" y="108684"/>
                    <a:pt x="0" y="223806"/>
                  </a:cubicBezTo>
                  <a:cubicBezTo>
                    <a:pt x="0" y="295852"/>
                    <a:pt x="35018" y="341201"/>
                    <a:pt x="93635" y="341201"/>
                  </a:cubicBezTo>
                  <a:cubicBezTo>
                    <a:pt x="135886" y="341201"/>
                    <a:pt x="166241" y="321414"/>
                    <a:pt x="220196" y="227593"/>
                  </a:cubicBezTo>
                  <a:cubicBezTo>
                    <a:pt x="220196" y="227593"/>
                    <a:pt x="242653" y="188115"/>
                    <a:pt x="258164" y="160849"/>
                  </a:cubicBezTo>
                  <a:cubicBezTo>
                    <a:pt x="263588" y="169559"/>
                    <a:pt x="269297" y="178931"/>
                    <a:pt x="275292" y="188967"/>
                  </a:cubicBezTo>
                  <a:lnTo>
                    <a:pt x="300604" y="231285"/>
                  </a:lnTo>
                  <a:cubicBezTo>
                    <a:pt x="349896" y="313367"/>
                    <a:pt x="377397" y="341201"/>
                    <a:pt x="427164" y="341201"/>
                  </a:cubicBezTo>
                  <a:cubicBezTo>
                    <a:pt x="484259" y="341201"/>
                    <a:pt x="516137" y="295190"/>
                    <a:pt x="516137" y="221629"/>
                  </a:cubicBezTo>
                  <a:cubicBezTo>
                    <a:pt x="516042" y="101205"/>
                    <a:pt x="450288" y="0"/>
                    <a:pt x="370355" y="0"/>
                  </a:cubicBezTo>
                  <a:close/>
                  <a:moveTo>
                    <a:pt x="179087" y="202126"/>
                  </a:moveTo>
                  <a:cubicBezTo>
                    <a:pt x="135315" y="270385"/>
                    <a:pt x="120185" y="285628"/>
                    <a:pt x="95824" y="285628"/>
                  </a:cubicBezTo>
                  <a:cubicBezTo>
                    <a:pt x="70798" y="285628"/>
                    <a:pt x="55858" y="263758"/>
                    <a:pt x="55858" y="224658"/>
                  </a:cubicBezTo>
                  <a:cubicBezTo>
                    <a:pt x="55858" y="141157"/>
                    <a:pt x="97727" y="55668"/>
                    <a:pt x="147590" y="55668"/>
                  </a:cubicBezTo>
                  <a:cubicBezTo>
                    <a:pt x="174615" y="55668"/>
                    <a:pt x="197167" y="71194"/>
                    <a:pt x="231805" y="120424"/>
                  </a:cubicBezTo>
                  <a:cubicBezTo>
                    <a:pt x="198975" y="170695"/>
                    <a:pt x="179087" y="202126"/>
                    <a:pt x="179087" y="202126"/>
                  </a:cubicBezTo>
                  <a:close/>
                  <a:moveTo>
                    <a:pt x="344186" y="193511"/>
                  </a:moveTo>
                  <a:lnTo>
                    <a:pt x="313926" y="143335"/>
                  </a:lnTo>
                  <a:cubicBezTo>
                    <a:pt x="305743" y="130080"/>
                    <a:pt x="297844" y="117868"/>
                    <a:pt x="290327" y="106791"/>
                  </a:cubicBezTo>
                  <a:cubicBezTo>
                    <a:pt x="317637" y="64945"/>
                    <a:pt x="340095" y="44023"/>
                    <a:pt x="366834" y="44023"/>
                  </a:cubicBezTo>
                  <a:cubicBezTo>
                    <a:pt x="422406" y="44023"/>
                    <a:pt x="466845" y="125441"/>
                    <a:pt x="466845" y="225416"/>
                  </a:cubicBezTo>
                  <a:cubicBezTo>
                    <a:pt x="466845" y="263569"/>
                    <a:pt x="454284" y="285628"/>
                    <a:pt x="428306" y="285628"/>
                  </a:cubicBezTo>
                  <a:cubicBezTo>
                    <a:pt x="403375" y="285628"/>
                    <a:pt x="391480" y="269249"/>
                    <a:pt x="344186" y="193511"/>
                  </a:cubicBezTo>
                  <a:close/>
                </a:path>
              </a:pathLst>
            </a:custGeom>
            <a:solidFill>
              <a:srgbClr val="FFFFFF"/>
            </a:solidFill>
            <a:ln>
              <a:noFill/>
            </a:ln>
          </p:spPr>
          <p:txBody>
            <a:bodyPr spcFirstLastPara="1" wrap="square" lIns="68600" tIns="34275" rIns="68600" bIns="34275" anchor="ctr" anchorCtr="0">
              <a:noAutofit/>
            </a:bodyPr>
            <a:lstStyle/>
            <a:p>
              <a:pPr marL="0" marR="0" lvl="0" indent="0" algn="l" rtl="0">
                <a:lnSpc>
                  <a:spcPct val="100000"/>
                </a:lnSpc>
                <a:spcBef>
                  <a:spcPts val="0"/>
                </a:spcBef>
                <a:spcAft>
                  <a:spcPts val="0"/>
                </a:spcAft>
                <a:buNone/>
              </a:pPr>
              <a:endParaRPr sz="1100" b="0" i="0" u="none" strike="noStrike" cap="none">
                <a:solidFill>
                  <a:schemeClr val="dk1"/>
                </a:solidFill>
                <a:latin typeface="Arial"/>
                <a:ea typeface="Arial"/>
                <a:cs typeface="Arial"/>
                <a:sym typeface="Arial"/>
              </a:endParaRPr>
            </a:p>
          </p:txBody>
        </p:sp>
      </p:gr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86_Meta Gray">
  <p:cSld name="SECTION_HEADER_2_1_1">
    <p:bg>
      <p:bgPr>
        <a:solidFill>
          <a:schemeClr val="dk1"/>
        </a:solidFill>
        <a:effectLst/>
      </p:bgPr>
    </p:bg>
    <p:spTree>
      <p:nvGrpSpPr>
        <p:cNvPr id="1" name="Shape 332"/>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6" Type="http://schemas.openxmlformats.org/officeDocument/2006/relationships/theme" Target="../theme/theme3.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167625" tIns="167625" rIns="167625" bIns="167625" anchor="t" anchorCtr="0">
            <a:normAutofit/>
          </a:bodyPr>
          <a:lstStyle>
            <a:lvl1pPr lvl="0">
              <a:spcBef>
                <a:spcPts val="0"/>
              </a:spcBef>
              <a:spcAft>
                <a:spcPts val="0"/>
              </a:spcAft>
              <a:buClr>
                <a:schemeClr val="dk1"/>
              </a:buClr>
              <a:buSzPts val="5133"/>
              <a:buNone/>
              <a:defRPr sz="5133">
                <a:solidFill>
                  <a:schemeClr val="dk1"/>
                </a:solidFill>
              </a:defRPr>
            </a:lvl1pPr>
            <a:lvl2pPr lvl="1">
              <a:spcBef>
                <a:spcPts val="0"/>
              </a:spcBef>
              <a:spcAft>
                <a:spcPts val="0"/>
              </a:spcAft>
              <a:buClr>
                <a:schemeClr val="dk1"/>
              </a:buClr>
              <a:buSzPts val="5133"/>
              <a:buNone/>
              <a:defRPr sz="5133">
                <a:solidFill>
                  <a:schemeClr val="dk1"/>
                </a:solidFill>
              </a:defRPr>
            </a:lvl2pPr>
            <a:lvl3pPr lvl="2">
              <a:spcBef>
                <a:spcPts val="0"/>
              </a:spcBef>
              <a:spcAft>
                <a:spcPts val="0"/>
              </a:spcAft>
              <a:buClr>
                <a:schemeClr val="dk1"/>
              </a:buClr>
              <a:buSzPts val="5133"/>
              <a:buNone/>
              <a:defRPr sz="5133">
                <a:solidFill>
                  <a:schemeClr val="dk1"/>
                </a:solidFill>
              </a:defRPr>
            </a:lvl3pPr>
            <a:lvl4pPr lvl="3">
              <a:spcBef>
                <a:spcPts val="0"/>
              </a:spcBef>
              <a:spcAft>
                <a:spcPts val="0"/>
              </a:spcAft>
              <a:buClr>
                <a:schemeClr val="dk1"/>
              </a:buClr>
              <a:buSzPts val="5133"/>
              <a:buNone/>
              <a:defRPr sz="5133">
                <a:solidFill>
                  <a:schemeClr val="dk1"/>
                </a:solidFill>
              </a:defRPr>
            </a:lvl4pPr>
            <a:lvl5pPr lvl="4">
              <a:spcBef>
                <a:spcPts val="0"/>
              </a:spcBef>
              <a:spcAft>
                <a:spcPts val="0"/>
              </a:spcAft>
              <a:buClr>
                <a:schemeClr val="dk1"/>
              </a:buClr>
              <a:buSzPts val="5133"/>
              <a:buNone/>
              <a:defRPr sz="5133">
                <a:solidFill>
                  <a:schemeClr val="dk1"/>
                </a:solidFill>
              </a:defRPr>
            </a:lvl5pPr>
            <a:lvl6pPr lvl="5">
              <a:spcBef>
                <a:spcPts val="0"/>
              </a:spcBef>
              <a:spcAft>
                <a:spcPts val="0"/>
              </a:spcAft>
              <a:buClr>
                <a:schemeClr val="dk1"/>
              </a:buClr>
              <a:buSzPts val="5133"/>
              <a:buNone/>
              <a:defRPr sz="5133">
                <a:solidFill>
                  <a:schemeClr val="dk1"/>
                </a:solidFill>
              </a:defRPr>
            </a:lvl6pPr>
            <a:lvl7pPr lvl="6">
              <a:spcBef>
                <a:spcPts val="0"/>
              </a:spcBef>
              <a:spcAft>
                <a:spcPts val="0"/>
              </a:spcAft>
              <a:buClr>
                <a:schemeClr val="dk1"/>
              </a:buClr>
              <a:buSzPts val="5133"/>
              <a:buNone/>
              <a:defRPr sz="5133">
                <a:solidFill>
                  <a:schemeClr val="dk1"/>
                </a:solidFill>
              </a:defRPr>
            </a:lvl7pPr>
            <a:lvl8pPr lvl="7">
              <a:spcBef>
                <a:spcPts val="0"/>
              </a:spcBef>
              <a:spcAft>
                <a:spcPts val="0"/>
              </a:spcAft>
              <a:buClr>
                <a:schemeClr val="dk1"/>
              </a:buClr>
              <a:buSzPts val="5133"/>
              <a:buNone/>
              <a:defRPr sz="5133">
                <a:solidFill>
                  <a:schemeClr val="dk1"/>
                </a:solidFill>
              </a:defRPr>
            </a:lvl8pPr>
            <a:lvl9pPr lvl="8">
              <a:spcBef>
                <a:spcPts val="0"/>
              </a:spcBef>
              <a:spcAft>
                <a:spcPts val="0"/>
              </a:spcAft>
              <a:buClr>
                <a:schemeClr val="dk1"/>
              </a:buClr>
              <a:buSzPts val="5133"/>
              <a:buNone/>
              <a:defRPr sz="5133">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167625" tIns="167625" rIns="167625" bIns="167625" anchor="t" anchorCtr="0">
            <a:normAutofit/>
          </a:bodyPr>
          <a:lstStyle>
            <a:lvl1pPr marL="457200" lvl="0" indent="-438150">
              <a:lnSpc>
                <a:spcPct val="115000"/>
              </a:lnSpc>
              <a:spcBef>
                <a:spcPts val="0"/>
              </a:spcBef>
              <a:spcAft>
                <a:spcPts val="0"/>
              </a:spcAft>
              <a:buClr>
                <a:schemeClr val="dk2"/>
              </a:buClr>
              <a:buSzPts val="3300"/>
              <a:buChar char="●"/>
              <a:defRPr sz="3300">
                <a:solidFill>
                  <a:schemeClr val="dk2"/>
                </a:solidFill>
              </a:defRPr>
            </a:lvl1pPr>
            <a:lvl2pPr marL="914400" lvl="1" indent="-391584">
              <a:lnSpc>
                <a:spcPct val="115000"/>
              </a:lnSpc>
              <a:spcBef>
                <a:spcPts val="0"/>
              </a:spcBef>
              <a:spcAft>
                <a:spcPts val="0"/>
              </a:spcAft>
              <a:buClr>
                <a:schemeClr val="dk2"/>
              </a:buClr>
              <a:buSzPts val="2567"/>
              <a:buChar char="○"/>
              <a:defRPr sz="2567">
                <a:solidFill>
                  <a:schemeClr val="dk2"/>
                </a:solidFill>
              </a:defRPr>
            </a:lvl2pPr>
            <a:lvl3pPr marL="1371600" lvl="2" indent="-391584">
              <a:lnSpc>
                <a:spcPct val="115000"/>
              </a:lnSpc>
              <a:spcBef>
                <a:spcPts val="0"/>
              </a:spcBef>
              <a:spcAft>
                <a:spcPts val="0"/>
              </a:spcAft>
              <a:buClr>
                <a:schemeClr val="dk2"/>
              </a:buClr>
              <a:buSzPts val="2567"/>
              <a:buChar char="■"/>
              <a:defRPr sz="2567">
                <a:solidFill>
                  <a:schemeClr val="dk2"/>
                </a:solidFill>
              </a:defRPr>
            </a:lvl3pPr>
            <a:lvl4pPr marL="1828800" lvl="3" indent="-391584">
              <a:lnSpc>
                <a:spcPct val="115000"/>
              </a:lnSpc>
              <a:spcBef>
                <a:spcPts val="0"/>
              </a:spcBef>
              <a:spcAft>
                <a:spcPts val="0"/>
              </a:spcAft>
              <a:buClr>
                <a:schemeClr val="dk2"/>
              </a:buClr>
              <a:buSzPts val="2567"/>
              <a:buChar char="●"/>
              <a:defRPr sz="2567">
                <a:solidFill>
                  <a:schemeClr val="dk2"/>
                </a:solidFill>
              </a:defRPr>
            </a:lvl4pPr>
            <a:lvl5pPr marL="2286000" lvl="4" indent="-391583">
              <a:lnSpc>
                <a:spcPct val="115000"/>
              </a:lnSpc>
              <a:spcBef>
                <a:spcPts val="0"/>
              </a:spcBef>
              <a:spcAft>
                <a:spcPts val="0"/>
              </a:spcAft>
              <a:buClr>
                <a:schemeClr val="dk2"/>
              </a:buClr>
              <a:buSzPts val="2567"/>
              <a:buChar char="○"/>
              <a:defRPr sz="2567">
                <a:solidFill>
                  <a:schemeClr val="dk2"/>
                </a:solidFill>
              </a:defRPr>
            </a:lvl5pPr>
            <a:lvl6pPr marL="2743200" lvl="5" indent="-391583">
              <a:lnSpc>
                <a:spcPct val="115000"/>
              </a:lnSpc>
              <a:spcBef>
                <a:spcPts val="0"/>
              </a:spcBef>
              <a:spcAft>
                <a:spcPts val="0"/>
              </a:spcAft>
              <a:buClr>
                <a:schemeClr val="dk2"/>
              </a:buClr>
              <a:buSzPts val="2567"/>
              <a:buChar char="■"/>
              <a:defRPr sz="2567">
                <a:solidFill>
                  <a:schemeClr val="dk2"/>
                </a:solidFill>
              </a:defRPr>
            </a:lvl6pPr>
            <a:lvl7pPr marL="3200400" lvl="6" indent="-391583">
              <a:lnSpc>
                <a:spcPct val="115000"/>
              </a:lnSpc>
              <a:spcBef>
                <a:spcPts val="0"/>
              </a:spcBef>
              <a:spcAft>
                <a:spcPts val="0"/>
              </a:spcAft>
              <a:buClr>
                <a:schemeClr val="dk2"/>
              </a:buClr>
              <a:buSzPts val="2567"/>
              <a:buChar char="●"/>
              <a:defRPr sz="2567">
                <a:solidFill>
                  <a:schemeClr val="dk2"/>
                </a:solidFill>
              </a:defRPr>
            </a:lvl7pPr>
            <a:lvl8pPr marL="3657600" lvl="7" indent="-391583">
              <a:lnSpc>
                <a:spcPct val="115000"/>
              </a:lnSpc>
              <a:spcBef>
                <a:spcPts val="0"/>
              </a:spcBef>
              <a:spcAft>
                <a:spcPts val="0"/>
              </a:spcAft>
              <a:buClr>
                <a:schemeClr val="dk2"/>
              </a:buClr>
              <a:buSzPts val="2567"/>
              <a:buChar char="○"/>
              <a:defRPr sz="2567">
                <a:solidFill>
                  <a:schemeClr val="dk2"/>
                </a:solidFill>
              </a:defRPr>
            </a:lvl8pPr>
            <a:lvl9pPr marL="4114800" lvl="8" indent="-391583">
              <a:lnSpc>
                <a:spcPct val="115000"/>
              </a:lnSpc>
              <a:spcBef>
                <a:spcPts val="0"/>
              </a:spcBef>
              <a:spcAft>
                <a:spcPts val="0"/>
              </a:spcAft>
              <a:buClr>
                <a:schemeClr val="dk2"/>
              </a:buClr>
              <a:buSzPts val="2567"/>
              <a:buChar char="■"/>
              <a:defRPr sz="2567">
                <a:solidFill>
                  <a:schemeClr val="dk2"/>
                </a:solidFill>
              </a:defRPr>
            </a:lvl9pPr>
          </a:lstStyle>
          <a:p>
            <a:endParaRPr/>
          </a:p>
        </p:txBody>
      </p:sp>
      <p:sp>
        <p:nvSpPr>
          <p:cNvPr id="8" name="Google Shape;8;p1"/>
          <p:cNvSpPr txBox="1">
            <a:spLocks noGrp="1"/>
          </p:cNvSpPr>
          <p:nvPr>
            <p:ph type="sldNum" idx="12"/>
          </p:nvPr>
        </p:nvSpPr>
        <p:spPr>
          <a:xfrm>
            <a:off x="16944916" y="9326434"/>
            <a:ext cx="1097400" cy="786900"/>
          </a:xfrm>
          <a:prstGeom prst="rect">
            <a:avLst/>
          </a:prstGeom>
          <a:noFill/>
          <a:ln>
            <a:noFill/>
          </a:ln>
        </p:spPr>
        <p:txBody>
          <a:bodyPr spcFirstLastPara="1" wrap="square" lIns="167625" tIns="167625" rIns="167625" bIns="167625" anchor="ctr" anchorCtr="0">
            <a:normAutofit/>
          </a:bodyPr>
          <a:lstStyle>
            <a:lvl1pPr lvl="0" algn="r">
              <a:buNone/>
              <a:defRPr sz="1833">
                <a:solidFill>
                  <a:schemeClr val="dk2"/>
                </a:solidFill>
              </a:defRPr>
            </a:lvl1pPr>
            <a:lvl2pPr lvl="1" algn="r">
              <a:buNone/>
              <a:defRPr sz="1833">
                <a:solidFill>
                  <a:schemeClr val="dk2"/>
                </a:solidFill>
              </a:defRPr>
            </a:lvl2pPr>
            <a:lvl3pPr lvl="2" algn="r">
              <a:buNone/>
              <a:defRPr sz="1833">
                <a:solidFill>
                  <a:schemeClr val="dk2"/>
                </a:solidFill>
              </a:defRPr>
            </a:lvl3pPr>
            <a:lvl4pPr lvl="3" algn="r">
              <a:buNone/>
              <a:defRPr sz="1833">
                <a:solidFill>
                  <a:schemeClr val="dk2"/>
                </a:solidFill>
              </a:defRPr>
            </a:lvl4pPr>
            <a:lvl5pPr lvl="4" algn="r">
              <a:buNone/>
              <a:defRPr sz="1833">
                <a:solidFill>
                  <a:schemeClr val="dk2"/>
                </a:solidFill>
              </a:defRPr>
            </a:lvl5pPr>
            <a:lvl6pPr lvl="5" algn="r">
              <a:buNone/>
              <a:defRPr sz="1833">
                <a:solidFill>
                  <a:schemeClr val="dk2"/>
                </a:solidFill>
              </a:defRPr>
            </a:lvl6pPr>
            <a:lvl7pPr lvl="6" algn="r">
              <a:buNone/>
              <a:defRPr sz="1833">
                <a:solidFill>
                  <a:schemeClr val="dk2"/>
                </a:solidFill>
              </a:defRPr>
            </a:lvl7pPr>
            <a:lvl8pPr lvl="7" algn="r">
              <a:buNone/>
              <a:defRPr sz="1833">
                <a:solidFill>
                  <a:schemeClr val="dk2"/>
                </a:solidFill>
              </a:defRPr>
            </a:lvl8pPr>
            <a:lvl9pPr lvl="8" algn="r">
              <a:buNone/>
              <a:defRPr sz="1833">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0"/>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240">
          <p15:clr>
            <a:srgbClr val="EA4335"/>
          </p15:clr>
        </p15:guide>
        <p15:guide id="2" pos="5761">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7">
          <p15:clr>
            <a:srgbClr val="EA4335"/>
          </p15:clr>
        </p15:guide>
        <p15:guide id="9" pos="3103">
          <p15:clr>
            <a:srgbClr val="EA4335"/>
          </p15:clr>
        </p15:guide>
        <p15:guide id="10" pos="3988">
          <p15:clr>
            <a:srgbClr val="EA4335"/>
          </p15:clr>
        </p15:guide>
        <p15:guide id="11" pos="4876">
          <p15:clr>
            <a:srgbClr val="EA4335"/>
          </p15:clr>
        </p15:guide>
        <p15:guide id="12" pos="6651">
          <p15:clr>
            <a:srgbClr val="EA4335"/>
          </p15:clr>
        </p15:guide>
        <p15:guide id="13" pos="7537">
          <p15:clr>
            <a:srgbClr val="EA4335"/>
          </p15:clr>
        </p15:guide>
        <p15:guide id="14" pos="8424">
          <p15:clr>
            <a:srgbClr val="EA4335"/>
          </p15:clr>
        </p15:guide>
        <p15:guide id="15" pos="9310">
          <p15:clr>
            <a:srgbClr val="EA4335"/>
          </p15:clr>
        </p15:guide>
        <p15:guide id="16" pos="10197">
          <p15:clr>
            <a:srgbClr val="EA4335"/>
          </p15:clr>
        </p15:guide>
        <p15:guide id="17" pos="884">
          <p15:clr>
            <a:srgbClr val="EA4335"/>
          </p15:clr>
        </p15:guide>
        <p15:guide id="18" pos="1772">
          <p15:clr>
            <a:srgbClr val="EA4335"/>
          </p15:clr>
        </p15:guide>
        <p15:guide id="19" pos="2659">
          <p15:clr>
            <a:srgbClr val="EA4335"/>
          </p15:clr>
        </p15:guide>
        <p15:guide id="20" pos="3544">
          <p15:clr>
            <a:srgbClr val="EA4335"/>
          </p15:clr>
        </p15:guide>
        <p15:guide id="21" pos="4432">
          <p15:clr>
            <a:srgbClr val="EA4335"/>
          </p15:clr>
        </p15:guide>
        <p15:guide id="22" pos="5320">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4">
          <p15:clr>
            <a:srgbClr val="EA4335"/>
          </p15:clr>
        </p15:guide>
        <p15:guide id="28" pos="10641">
          <p15:clr>
            <a:srgbClr val="EA4335"/>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18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240">
          <p15:clr>
            <a:srgbClr val="EA4335"/>
          </p15:clr>
        </p15:guide>
        <p15:guide id="2" pos="5761">
          <p15:clr>
            <a:srgbClr val="EA4335"/>
          </p15:clr>
        </p15:guide>
        <p15:guide id="3" pos="441">
          <p15:clr>
            <a:srgbClr val="EA4335"/>
          </p15:clr>
        </p15:guide>
        <p15:guide id="4" orient="horz" pos="441">
          <p15:clr>
            <a:srgbClr val="EA4335"/>
          </p15:clr>
        </p15:guide>
        <p15:guide id="5" pos="11079">
          <p15:clr>
            <a:srgbClr val="EA4335"/>
          </p15:clr>
        </p15:guide>
        <p15:guide id="6" orient="horz" pos="6039">
          <p15:clr>
            <a:srgbClr val="EA4335"/>
          </p15:clr>
        </p15:guide>
        <p15:guide id="7" pos="1328">
          <p15:clr>
            <a:srgbClr val="EA4335"/>
          </p15:clr>
        </p15:guide>
        <p15:guide id="8" pos="2217">
          <p15:clr>
            <a:srgbClr val="EA4335"/>
          </p15:clr>
        </p15:guide>
        <p15:guide id="9" pos="3103">
          <p15:clr>
            <a:srgbClr val="EA4335"/>
          </p15:clr>
        </p15:guide>
        <p15:guide id="10" pos="3988">
          <p15:clr>
            <a:srgbClr val="EA4335"/>
          </p15:clr>
        </p15:guide>
        <p15:guide id="11" pos="4876">
          <p15:clr>
            <a:srgbClr val="EA4335"/>
          </p15:clr>
        </p15:guide>
        <p15:guide id="12" pos="6651">
          <p15:clr>
            <a:srgbClr val="EA4335"/>
          </p15:clr>
        </p15:guide>
        <p15:guide id="13" pos="7537">
          <p15:clr>
            <a:srgbClr val="EA4335"/>
          </p15:clr>
        </p15:guide>
        <p15:guide id="14" pos="8424">
          <p15:clr>
            <a:srgbClr val="EA4335"/>
          </p15:clr>
        </p15:guide>
        <p15:guide id="15" pos="9310">
          <p15:clr>
            <a:srgbClr val="EA4335"/>
          </p15:clr>
        </p15:guide>
        <p15:guide id="16" pos="10197">
          <p15:clr>
            <a:srgbClr val="EA4335"/>
          </p15:clr>
        </p15:guide>
        <p15:guide id="17" pos="884">
          <p15:clr>
            <a:srgbClr val="EA4335"/>
          </p15:clr>
        </p15:guide>
        <p15:guide id="18" pos="1772">
          <p15:clr>
            <a:srgbClr val="EA4335"/>
          </p15:clr>
        </p15:guide>
        <p15:guide id="19" pos="2659">
          <p15:clr>
            <a:srgbClr val="EA4335"/>
          </p15:clr>
        </p15:guide>
        <p15:guide id="20" pos="3544">
          <p15:clr>
            <a:srgbClr val="EA4335"/>
          </p15:clr>
        </p15:guide>
        <p15:guide id="21" pos="4432">
          <p15:clr>
            <a:srgbClr val="EA4335"/>
          </p15:clr>
        </p15:guide>
        <p15:guide id="22" pos="5320">
          <p15:clr>
            <a:srgbClr val="EA4335"/>
          </p15:clr>
        </p15:guide>
        <p15:guide id="23" pos="6206">
          <p15:clr>
            <a:srgbClr val="EA4335"/>
          </p15:clr>
        </p15:guide>
        <p15:guide id="24" pos="7093">
          <p15:clr>
            <a:srgbClr val="EA4335"/>
          </p15:clr>
        </p15:guide>
        <p15:guide id="25" pos="7980">
          <p15:clr>
            <a:srgbClr val="EA4335"/>
          </p15:clr>
        </p15:guide>
        <p15:guide id="26" pos="8868">
          <p15:clr>
            <a:srgbClr val="EA4335"/>
          </p15:clr>
        </p15:guide>
        <p15:guide id="27" pos="9754">
          <p15:clr>
            <a:srgbClr val="EA4335"/>
          </p15:clr>
        </p15:guide>
        <p15:guide id="28" pos="10641">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9.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jp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30.xml"/><Relationship Id="rId6" Type="http://schemas.openxmlformats.org/officeDocument/2006/relationships/image" Target="../media/image16.png"/><Relationship Id="rId5" Type="http://schemas.openxmlformats.org/officeDocument/2006/relationships/image" Target="../media/image15.jp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33.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30.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33.xml"/></Relationships>
</file>

<file path=ppt/slides/_rels/slide1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30.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image" Target="../media/image38.pn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28.xml"/><Relationship Id="rId6" Type="http://schemas.openxmlformats.org/officeDocument/2006/relationships/image" Target="../media/image43.jpg"/><Relationship Id="rId5" Type="http://schemas.openxmlformats.org/officeDocument/2006/relationships/image" Target="../media/image42.jpg"/><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hyperlink" Target="http://drive.google.com/file/d/1sKzXhsvg9PTe62ZJ_pCNHvfOzr0WbeiU/view" TargetMode="External"/><Relationship Id="rId2" Type="http://schemas.openxmlformats.org/officeDocument/2006/relationships/notesSlide" Target="../notesSlides/notesSlide17.xml"/><Relationship Id="rId1" Type="http://schemas.openxmlformats.org/officeDocument/2006/relationships/slideLayout" Target="../slideLayouts/slideLayout28.xml"/><Relationship Id="rId6" Type="http://schemas.openxmlformats.org/officeDocument/2006/relationships/image" Target="../media/image44.png"/><Relationship Id="rId5" Type="http://schemas.openxmlformats.org/officeDocument/2006/relationships/hyperlink" Target="http://drive.google.com/file/d/1mokqw7jOAULJrW6KdR87VBqPba3ADEjk/view" TargetMode="External"/><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28.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9.xml"/><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28.xml"/><Relationship Id="rId4" Type="http://schemas.openxmlformats.org/officeDocument/2006/relationships/image" Target="../media/image48.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28.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2.xml"/><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3.xml"/><Relationship Id="rId1" Type="http://schemas.openxmlformats.org/officeDocument/2006/relationships/slideLayout" Target="../slideLayouts/slideLayout28.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4.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24.xml"/><Relationship Id="rId1" Type="http://schemas.openxmlformats.org/officeDocument/2006/relationships/slideLayout" Target="../slideLayouts/slideLayout29.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5.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25.xml"/><Relationship Id="rId1" Type="http://schemas.openxmlformats.org/officeDocument/2006/relationships/slideLayout" Target="../slideLayouts/slideLayout29.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2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7.xml"/><Relationship Id="rId4" Type="http://schemas.openxmlformats.org/officeDocument/2006/relationships/image" Target="../media/image67.png"/></Relationships>
</file>

<file path=ppt/slides/_rels/slide2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8.xml"/><Relationship Id="rId1" Type="http://schemas.openxmlformats.org/officeDocument/2006/relationships/slideLayout" Target="../slideLayouts/slideLayout27.xml"/><Relationship Id="rId5" Type="http://schemas.openxmlformats.org/officeDocument/2006/relationships/image" Target="../media/image70.png"/><Relationship Id="rId4" Type="http://schemas.openxmlformats.org/officeDocument/2006/relationships/image" Target="../media/image69.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27.xml"/><Relationship Id="rId4" Type="http://schemas.openxmlformats.org/officeDocument/2006/relationships/image" Target="../media/image71.png"/></Relationships>
</file>

<file path=ppt/slides/_rels/slide3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1.xml"/><Relationship Id="rId1" Type="http://schemas.openxmlformats.org/officeDocument/2006/relationships/slideLayout" Target="../slideLayouts/slideLayout27.xml"/><Relationship Id="rId5" Type="http://schemas.openxmlformats.org/officeDocument/2006/relationships/image" Target="../media/image70.png"/><Relationship Id="rId4" Type="http://schemas.openxmlformats.org/officeDocument/2006/relationships/image" Target="../media/image73.png"/></Relationships>
</file>

<file path=ppt/slides/_rels/slide3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2.xml"/><Relationship Id="rId1" Type="http://schemas.openxmlformats.org/officeDocument/2006/relationships/slideLayout" Target="../slideLayouts/slideLayout27.xml"/><Relationship Id="rId5" Type="http://schemas.openxmlformats.org/officeDocument/2006/relationships/image" Target="../media/image76.png"/><Relationship Id="rId4" Type="http://schemas.openxmlformats.org/officeDocument/2006/relationships/image" Target="../media/image75.png"/></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3.xml"/><Relationship Id="rId1" Type="http://schemas.openxmlformats.org/officeDocument/2006/relationships/slideLayout" Target="../slideLayouts/slideLayout27.xml"/><Relationship Id="rId4" Type="http://schemas.openxmlformats.org/officeDocument/2006/relationships/image" Target="../media/image77.png"/></Relationships>
</file>

<file path=ppt/slides/_rels/slide3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4.xml"/><Relationship Id="rId1" Type="http://schemas.openxmlformats.org/officeDocument/2006/relationships/slideLayout" Target="../slideLayouts/slideLayout27.xml"/><Relationship Id="rId4" Type="http://schemas.openxmlformats.org/officeDocument/2006/relationships/image" Target="../media/image70.png"/></Relationships>
</file>

<file path=ppt/slides/_rels/slide3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5.xml"/><Relationship Id="rId1" Type="http://schemas.openxmlformats.org/officeDocument/2006/relationships/slideLayout" Target="../slideLayouts/slideLayout28.xml"/><Relationship Id="rId5" Type="http://schemas.openxmlformats.org/officeDocument/2006/relationships/image" Target="../media/image81.png"/><Relationship Id="rId4" Type="http://schemas.openxmlformats.org/officeDocument/2006/relationships/image" Target="../media/image80.png"/></Relationships>
</file>

<file path=ppt/slides/_rels/slide3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6.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7.xml"/><Relationship Id="rId1" Type="http://schemas.openxmlformats.org/officeDocument/2006/relationships/slideLayout" Target="../slideLayouts/slideLayout28.xml"/><Relationship Id="rId5" Type="http://schemas.openxmlformats.org/officeDocument/2006/relationships/image" Target="../media/image85.png"/><Relationship Id="rId4" Type="http://schemas.openxmlformats.org/officeDocument/2006/relationships/image" Target="../media/image84.png"/></Relationships>
</file>

<file path=ppt/slides/_rels/slide3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38.xml"/><Relationship Id="rId1" Type="http://schemas.openxmlformats.org/officeDocument/2006/relationships/slideLayout" Target="../slideLayouts/slideLayout28.xml"/><Relationship Id="rId5" Type="http://schemas.openxmlformats.org/officeDocument/2006/relationships/image" Target="../media/image87.png"/><Relationship Id="rId4" Type="http://schemas.openxmlformats.org/officeDocument/2006/relationships/image" Target="../media/image86.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41.xml"/><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4.xml"/><Relationship Id="rId1" Type="http://schemas.openxmlformats.org/officeDocument/2006/relationships/slideLayout" Target="../slideLayouts/slideLayout28.xml"/></Relationships>
</file>

<file path=ppt/slides/_rels/slide4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5.xml"/><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6.xml"/><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91.png"/><Relationship Id="rId7" Type="http://schemas.openxmlformats.org/officeDocument/2006/relationships/image" Target="../media/image94.png"/><Relationship Id="rId2" Type="http://schemas.openxmlformats.org/officeDocument/2006/relationships/notesSlide" Target="../notesSlides/notesSlide47.xml"/><Relationship Id="rId1" Type="http://schemas.openxmlformats.org/officeDocument/2006/relationships/slideLayout" Target="../slideLayouts/slideLayout28.xml"/><Relationship Id="rId6" Type="http://schemas.openxmlformats.org/officeDocument/2006/relationships/image" Target="../media/image37.png"/><Relationship Id="rId5" Type="http://schemas.openxmlformats.org/officeDocument/2006/relationships/image" Target="../media/image93.png"/><Relationship Id="rId4" Type="http://schemas.openxmlformats.org/officeDocument/2006/relationships/image" Target="../media/image92.png"/></Relationships>
</file>

<file path=ppt/slides/_rels/slide4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8.xml"/><Relationship Id="rId1" Type="http://schemas.openxmlformats.org/officeDocument/2006/relationships/slideLayout" Target="../slideLayouts/slideLayout27.xml"/></Relationships>
</file>

<file path=ppt/slides/_rels/slide4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9.xml"/><Relationship Id="rId1" Type="http://schemas.openxmlformats.org/officeDocument/2006/relationships/slideLayout" Target="../slideLayouts/slideLayout28.xml"/><Relationship Id="rId6" Type="http://schemas.openxmlformats.org/officeDocument/2006/relationships/image" Target="../media/image96.png"/><Relationship Id="rId5" Type="http://schemas.openxmlformats.org/officeDocument/2006/relationships/image" Target="../media/image79.png"/><Relationship Id="rId4" Type="http://schemas.openxmlformats.org/officeDocument/2006/relationships/image" Target="../media/image53.png"/></Relationships>
</file>

<file path=ppt/slides/_rels/slide50.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50.xml"/><Relationship Id="rId1" Type="http://schemas.openxmlformats.org/officeDocument/2006/relationships/slideLayout" Target="../slideLayouts/slideLayout27.xml"/></Relationships>
</file>

<file path=ppt/slides/_rels/slide51.xml.rels><?xml version="1.0" encoding="UTF-8" standalone="yes"?>
<Relationships xmlns="http://schemas.openxmlformats.org/package/2006/relationships"><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notesSlide" Target="../notesSlides/notesSlide51.xml"/><Relationship Id="rId1" Type="http://schemas.openxmlformats.org/officeDocument/2006/relationships/slideLayout" Target="../slideLayouts/slideLayout29.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5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52.xml"/><Relationship Id="rId1" Type="http://schemas.openxmlformats.org/officeDocument/2006/relationships/slideLayout" Target="../slideLayouts/slideLayout2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8.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8.xml"/></Relationships>
</file>

<file path=ppt/slides/_rels/slide57.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57.xml"/><Relationship Id="rId1" Type="http://schemas.openxmlformats.org/officeDocument/2006/relationships/slideLayout" Target="../slideLayouts/slideLayout27.xml"/><Relationship Id="rId4" Type="http://schemas.openxmlformats.org/officeDocument/2006/relationships/image" Target="../media/image104.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7.xml"/></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9.xml"/><Relationship Id="rId1" Type="http://schemas.openxmlformats.org/officeDocument/2006/relationships/slideLayout" Target="../slideLayouts/slideLayout1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B0550"/>
        </a:solidFill>
        <a:effectLst/>
      </p:bgPr>
    </p:bg>
    <p:spTree>
      <p:nvGrpSpPr>
        <p:cNvPr id="1" name="Shape 336"/>
        <p:cNvGrpSpPr/>
        <p:nvPr/>
      </p:nvGrpSpPr>
      <p:grpSpPr>
        <a:xfrm>
          <a:off x="0" y="0"/>
          <a:ext cx="0" cy="0"/>
          <a:chOff x="0" y="0"/>
          <a:chExt cx="0" cy="0"/>
        </a:xfrm>
      </p:grpSpPr>
      <p:sp>
        <p:nvSpPr>
          <p:cNvPr id="337" name="Google Shape;337;p43"/>
          <p:cNvSpPr txBox="1">
            <a:spLocks noGrp="1"/>
          </p:cNvSpPr>
          <p:nvPr>
            <p:ph type="subTitle" idx="1"/>
          </p:nvPr>
        </p:nvSpPr>
        <p:spPr>
          <a:xfrm>
            <a:off x="704101" y="9031300"/>
            <a:ext cx="2811900" cy="309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a:solidFill>
                  <a:schemeClr val="lt2"/>
                </a:solidFill>
                <a:latin typeface="Optimistic Text"/>
                <a:ea typeface="Optimistic Text"/>
                <a:cs typeface="Optimistic Text"/>
                <a:sym typeface="Optimistic Text"/>
              </a:rPr>
              <a:t>60 Minutes</a:t>
            </a:r>
            <a:endParaRPr>
              <a:solidFill>
                <a:schemeClr val="lt2"/>
              </a:solidFill>
              <a:latin typeface="Optimistic Text"/>
              <a:ea typeface="Optimistic Text"/>
              <a:cs typeface="Optimistic Text"/>
              <a:sym typeface="Optimistic Text"/>
            </a:endParaRPr>
          </a:p>
        </p:txBody>
      </p:sp>
      <p:sp>
        <p:nvSpPr>
          <p:cNvPr id="338" name="Google Shape;338;p43"/>
          <p:cNvSpPr txBox="1">
            <a:spLocks noGrp="1"/>
          </p:cNvSpPr>
          <p:nvPr>
            <p:ph type="ctrTitle"/>
          </p:nvPr>
        </p:nvSpPr>
        <p:spPr>
          <a:xfrm>
            <a:off x="699425" y="3649350"/>
            <a:ext cx="4314900" cy="17481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a:solidFill>
                  <a:schemeClr val="lt2"/>
                </a:solidFill>
                <a:latin typeface="Optimistic Display"/>
                <a:ea typeface="Optimistic Display"/>
                <a:cs typeface="Optimistic Display"/>
                <a:sym typeface="Optimistic Display"/>
              </a:rPr>
              <a:t>L’IA dans votre Monde Numérique</a:t>
            </a:r>
            <a:endParaRPr>
              <a:solidFill>
                <a:schemeClr val="lt2"/>
              </a:solidFill>
              <a:latin typeface="Optimistic Display"/>
              <a:ea typeface="Optimistic Display"/>
              <a:cs typeface="Optimistic Display"/>
              <a:sym typeface="Optimistic Display"/>
            </a:endParaRPr>
          </a:p>
        </p:txBody>
      </p:sp>
      <p:sp>
        <p:nvSpPr>
          <p:cNvPr id="339" name="Google Shape;339;p43"/>
          <p:cNvSpPr txBox="1">
            <a:spLocks noGrp="1"/>
          </p:cNvSpPr>
          <p:nvPr>
            <p:ph type="body" idx="3"/>
          </p:nvPr>
        </p:nvSpPr>
        <p:spPr>
          <a:xfrm>
            <a:off x="703708" y="9341188"/>
            <a:ext cx="2812500" cy="362100"/>
          </a:xfrm>
          <a:prstGeom prst="rect">
            <a:avLst/>
          </a:prstGeom>
        </p:spPr>
        <p:txBody>
          <a:bodyPr spcFirstLastPara="1" wrap="square" lIns="0" tIns="0" rIns="0" bIns="0" anchor="t" anchorCtr="0">
            <a:normAutofit/>
          </a:bodyPr>
          <a:lstStyle/>
          <a:p>
            <a:pPr marL="0" lvl="0" indent="0" algn="l" rtl="0">
              <a:spcBef>
                <a:spcPts val="0"/>
              </a:spcBef>
              <a:spcAft>
                <a:spcPts val="0"/>
              </a:spcAft>
              <a:buNone/>
            </a:pPr>
            <a:r>
              <a:rPr lang="en">
                <a:solidFill>
                  <a:schemeClr val="lt2"/>
                </a:solidFill>
                <a:latin typeface="Optimistic Text"/>
                <a:ea typeface="Optimistic Text"/>
                <a:cs typeface="Optimistic Text"/>
                <a:sym typeface="Optimistic Text"/>
              </a:rPr>
              <a:t>Modules Interactifs</a:t>
            </a:r>
            <a:endParaRPr>
              <a:solidFill>
                <a:schemeClr val="lt2"/>
              </a:solidFill>
              <a:latin typeface="Optimistic Text"/>
              <a:ea typeface="Optimistic Text"/>
              <a:cs typeface="Optimistic Text"/>
              <a:sym typeface="Optimistic Text"/>
            </a:endParaRPr>
          </a:p>
        </p:txBody>
      </p:sp>
      <p:pic>
        <p:nvPicPr>
          <p:cNvPr id="340" name="Google Shape;340;p43" title="shutterstock_1271923315.jpg"/>
          <p:cNvPicPr preferRelativeResize="0"/>
          <p:nvPr/>
        </p:nvPicPr>
        <p:blipFill rotWithShape="1">
          <a:blip r:embed="rId3">
            <a:alphaModFix/>
          </a:blip>
          <a:srcRect l="5136" r="1659" b="3484"/>
          <a:stretch/>
        </p:blipFill>
        <p:spPr>
          <a:xfrm>
            <a:off x="6623700" y="0"/>
            <a:ext cx="11659500" cy="8046900"/>
          </a:xfrm>
          <a:prstGeom prst="rect">
            <a:avLst/>
          </a:prstGeom>
          <a:solidFill>
            <a:srgbClr val="4B0550"/>
          </a:solidFill>
          <a:ln>
            <a:noFill/>
          </a:ln>
        </p:spPr>
      </p:pic>
      <p:sp>
        <p:nvSpPr>
          <p:cNvPr id="341" name="Google Shape;341;p43"/>
          <p:cNvSpPr txBox="1">
            <a:spLocks noGrp="1"/>
          </p:cNvSpPr>
          <p:nvPr>
            <p:ph type="subTitle" idx="1"/>
          </p:nvPr>
        </p:nvSpPr>
        <p:spPr>
          <a:xfrm>
            <a:off x="704101" y="700100"/>
            <a:ext cx="2811900" cy="309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a:solidFill>
                  <a:schemeClr val="lt2"/>
                </a:solidFill>
                <a:latin typeface="Optimistic Text"/>
                <a:ea typeface="Optimistic Text"/>
                <a:cs typeface="Optimistic Text"/>
                <a:sym typeface="Optimistic Text"/>
              </a:rPr>
              <a:t>Pour les élèves de 13 à 17 ans</a:t>
            </a:r>
            <a:endParaRPr>
              <a:solidFill>
                <a:schemeClr val="lt2"/>
              </a:solidFill>
              <a:latin typeface="Optimistic Text"/>
              <a:ea typeface="Optimistic Text"/>
              <a:cs typeface="Optimistic Text"/>
              <a:sym typeface="Optimistic Text"/>
            </a:endParaRPr>
          </a:p>
        </p:txBody>
      </p:sp>
      <p:pic>
        <p:nvPicPr>
          <p:cNvPr id="342" name="Google Shape;342;p43" title="Meta_Lockup_MonoWhite_RGB.png"/>
          <p:cNvPicPr preferRelativeResize="0"/>
          <p:nvPr/>
        </p:nvPicPr>
        <p:blipFill rotWithShape="1">
          <a:blip r:embed="rId4">
            <a:alphaModFix/>
          </a:blip>
          <a:srcRect t="80" b="70"/>
          <a:stretch/>
        </p:blipFill>
        <p:spPr>
          <a:xfrm>
            <a:off x="12191988" y="8736737"/>
            <a:ext cx="2877123" cy="1237175"/>
          </a:xfrm>
          <a:prstGeom prst="rect">
            <a:avLst/>
          </a:prstGeom>
          <a:noFill/>
          <a:ln>
            <a:noFill/>
          </a:ln>
        </p:spPr>
      </p:pic>
      <p:pic>
        <p:nvPicPr>
          <p:cNvPr id="343" name="Google Shape;343;p43"/>
          <p:cNvPicPr preferRelativeResize="0"/>
          <p:nvPr/>
        </p:nvPicPr>
        <p:blipFill>
          <a:blip r:embed="rId5">
            <a:alphaModFix/>
          </a:blip>
          <a:stretch>
            <a:fillRect/>
          </a:stretch>
        </p:blipFill>
        <p:spPr>
          <a:xfrm>
            <a:off x="15808961" y="9143300"/>
            <a:ext cx="1797375" cy="424050"/>
          </a:xfrm>
          <a:prstGeom prst="rect">
            <a:avLst/>
          </a:prstGeom>
          <a:noFill/>
          <a:ln>
            <a:noFill/>
          </a:ln>
        </p:spPr>
      </p:pic>
      <p:cxnSp>
        <p:nvCxnSpPr>
          <p:cNvPr id="344" name="Google Shape;344;p43"/>
          <p:cNvCxnSpPr/>
          <p:nvPr/>
        </p:nvCxnSpPr>
        <p:spPr>
          <a:xfrm>
            <a:off x="15245842" y="8703875"/>
            <a:ext cx="0" cy="1302900"/>
          </a:xfrm>
          <a:prstGeom prst="straightConnector1">
            <a:avLst/>
          </a:prstGeom>
          <a:noFill/>
          <a:ln w="19050" cap="flat" cmpd="sng">
            <a:solidFill>
              <a:schemeClr val="lt2"/>
            </a:solidFill>
            <a:prstDash val="solid"/>
            <a:round/>
            <a:headEnd type="none" w="med" len="med"/>
            <a:tailEnd type="none" w="med" len="med"/>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44"/>
          <p:cNvSpPr/>
          <p:nvPr/>
        </p:nvSpPr>
        <p:spPr>
          <a:xfrm>
            <a:off x="12192000" y="0"/>
            <a:ext cx="6091200" cy="10287000"/>
          </a:xfrm>
          <a:prstGeom prst="rect">
            <a:avLst/>
          </a:prstGeom>
          <a:solidFill>
            <a:srgbClr val="4B055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50" name="Google Shape;350;p44"/>
          <p:cNvSpPr/>
          <p:nvPr/>
        </p:nvSpPr>
        <p:spPr>
          <a:xfrm>
            <a:off x="741338" y="34697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51" name="Google Shape;351;p44"/>
          <p:cNvSpPr/>
          <p:nvPr/>
        </p:nvSpPr>
        <p:spPr>
          <a:xfrm>
            <a:off x="699075" y="34289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Clr>
                <a:schemeClr val="dk2"/>
              </a:buClr>
              <a:buSzPts val="1100"/>
              <a:buFont typeface="Arial"/>
              <a:buNone/>
            </a:pPr>
            <a:r>
              <a:rPr lang="en"/>
              <a:t> </a:t>
            </a:r>
            <a:endParaRPr/>
          </a:p>
          <a:p>
            <a:pPr marL="0" lvl="0" indent="0" algn="l" rtl="0">
              <a:spcBef>
                <a:spcPts val="0"/>
              </a:spcBef>
              <a:spcAft>
                <a:spcPts val="0"/>
              </a:spcAft>
              <a:buClr>
                <a:schemeClr val="dk2"/>
              </a:buClr>
              <a:buSzPts val="1100"/>
              <a:buFont typeface="Arial"/>
              <a:buNone/>
            </a:pPr>
            <a:endParaRPr/>
          </a:p>
        </p:txBody>
      </p:sp>
      <p:sp>
        <p:nvSpPr>
          <p:cNvPr id="352" name="Google Shape;352;p44"/>
          <p:cNvSpPr txBox="1"/>
          <p:nvPr/>
        </p:nvSpPr>
        <p:spPr>
          <a:xfrm>
            <a:off x="683814" y="709662"/>
            <a:ext cx="11295300" cy="751800"/>
          </a:xfrm>
          <a:prstGeom prst="rect">
            <a:avLst/>
          </a:prstGeom>
          <a:noFill/>
          <a:ln>
            <a:noFill/>
          </a:ln>
        </p:spPr>
        <p:txBody>
          <a:bodyPr spcFirstLastPara="1" wrap="square" lIns="0" tIns="12700" rIns="0" bIns="0" anchor="t" anchorCtr="0">
            <a:spAutoFit/>
          </a:bodyPr>
          <a:lstStyle/>
          <a:p>
            <a:pPr marL="12065" lvl="0" indent="0" algn="l" rtl="0">
              <a:spcBef>
                <a:spcPts val="0"/>
              </a:spcBef>
              <a:spcAft>
                <a:spcPts val="0"/>
              </a:spcAft>
              <a:buNone/>
            </a:pPr>
            <a:r>
              <a:rPr lang="en" sz="4800" b="1">
                <a:solidFill>
                  <a:srgbClr val="733279"/>
                </a:solidFill>
                <a:latin typeface="Optimistic Display"/>
                <a:ea typeface="Optimistic Display"/>
                <a:cs typeface="Optimistic Display"/>
                <a:sym typeface="Optimistic Display"/>
              </a:rPr>
              <a:t>Plan de la Session</a:t>
            </a:r>
            <a:endParaRPr sz="4800" b="1">
              <a:solidFill>
                <a:srgbClr val="733279"/>
              </a:solidFill>
              <a:latin typeface="Optimistic Display"/>
              <a:ea typeface="Optimistic Display"/>
              <a:cs typeface="Optimistic Display"/>
              <a:sym typeface="Optimistic Display"/>
            </a:endParaRPr>
          </a:p>
        </p:txBody>
      </p:sp>
      <p:sp>
        <p:nvSpPr>
          <p:cNvPr id="353" name="Google Shape;353;p44"/>
          <p:cNvSpPr txBox="1"/>
          <p:nvPr/>
        </p:nvSpPr>
        <p:spPr>
          <a:xfrm>
            <a:off x="1708450" y="3625775"/>
            <a:ext cx="31779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dirty="0">
                <a:solidFill>
                  <a:srgbClr val="4B0550"/>
                </a:solidFill>
                <a:latin typeface="Optimistic Text"/>
                <a:ea typeface="Optimistic Text"/>
                <a:cs typeface="Optimistic Text"/>
                <a:sym typeface="Optimistic Text"/>
              </a:rPr>
              <a:t>Introduction</a:t>
            </a:r>
            <a:endParaRPr sz="2100" b="1" dirty="0">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dirty="0">
                <a:solidFill>
                  <a:srgbClr val="4B0550"/>
                </a:solidFill>
                <a:latin typeface="Optimistic Text"/>
                <a:ea typeface="Optimistic Text"/>
                <a:cs typeface="Optimistic Text"/>
                <a:sym typeface="Optimistic Text"/>
              </a:rPr>
              <a:t>L’IA </a:t>
            </a:r>
            <a:r>
              <a:rPr lang="en" sz="1200" dirty="0" err="1">
                <a:solidFill>
                  <a:srgbClr val="4B0550"/>
                </a:solidFill>
                <a:latin typeface="Optimistic Text"/>
                <a:ea typeface="Optimistic Text"/>
                <a:cs typeface="Optimistic Text"/>
                <a:sym typeface="Optimistic Text"/>
              </a:rPr>
              <a:t>est</a:t>
            </a:r>
            <a:r>
              <a:rPr lang="en" sz="1200" dirty="0">
                <a:solidFill>
                  <a:srgbClr val="4B0550"/>
                </a:solidFill>
                <a:latin typeface="Optimistic Text"/>
                <a:ea typeface="Optimistic Text"/>
                <a:cs typeface="Optimistic Text"/>
                <a:sym typeface="Optimistic Text"/>
              </a:rPr>
              <a:t> déjà dans </a:t>
            </a:r>
            <a:r>
              <a:rPr lang="en" sz="1200" dirty="0" err="1">
                <a:solidFill>
                  <a:srgbClr val="4B0550"/>
                </a:solidFill>
                <a:latin typeface="Optimistic Text"/>
                <a:ea typeface="Optimistic Text"/>
                <a:cs typeface="Optimistic Text"/>
                <a:sym typeface="Optimistic Text"/>
              </a:rPr>
              <a:t>votre</a:t>
            </a:r>
            <a:r>
              <a:rPr lang="en" sz="1200" dirty="0">
                <a:solidFill>
                  <a:srgbClr val="4B0550"/>
                </a:solidFill>
                <a:latin typeface="Optimistic Text"/>
                <a:ea typeface="Optimistic Text"/>
                <a:cs typeface="Optimistic Text"/>
                <a:sym typeface="Optimistic Text"/>
              </a:rPr>
              <a:t> monde!</a:t>
            </a:r>
            <a:endParaRPr sz="1200" dirty="0">
              <a:solidFill>
                <a:srgbClr val="4B0550"/>
              </a:solidFill>
              <a:latin typeface="Optimistic Text"/>
              <a:ea typeface="Optimistic Text"/>
              <a:cs typeface="Optimistic Text"/>
              <a:sym typeface="Optimistic Text"/>
            </a:endParaRPr>
          </a:p>
        </p:txBody>
      </p:sp>
      <p:grpSp>
        <p:nvGrpSpPr>
          <p:cNvPr id="354" name="Google Shape;354;p44"/>
          <p:cNvGrpSpPr/>
          <p:nvPr/>
        </p:nvGrpSpPr>
        <p:grpSpPr>
          <a:xfrm>
            <a:off x="987471" y="3612832"/>
            <a:ext cx="551180" cy="551180"/>
            <a:chOff x="886071" y="1731845"/>
            <a:chExt cx="551180" cy="551180"/>
          </a:xfrm>
        </p:grpSpPr>
        <p:sp>
          <p:nvSpPr>
            <p:cNvPr id="355" name="Google Shape;355;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56" name="Google Shape;356;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57" name="Google Shape;357;p44"/>
          <p:cNvSpPr txBox="1"/>
          <p:nvPr/>
        </p:nvSpPr>
        <p:spPr>
          <a:xfrm>
            <a:off x="1081111" y="37434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01</a:t>
            </a:r>
            <a:endParaRPr sz="1800" b="1">
              <a:solidFill>
                <a:srgbClr val="4B0550"/>
              </a:solidFill>
              <a:latin typeface="Optimistic Text"/>
              <a:ea typeface="Optimistic Text"/>
              <a:cs typeface="Optimistic Text"/>
              <a:sym typeface="Optimistic Text"/>
            </a:endParaRPr>
          </a:p>
        </p:txBody>
      </p:sp>
      <p:sp>
        <p:nvSpPr>
          <p:cNvPr id="358" name="Google Shape;358;p44"/>
          <p:cNvSpPr/>
          <p:nvPr/>
        </p:nvSpPr>
        <p:spPr>
          <a:xfrm>
            <a:off x="741338" y="45760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59" name="Google Shape;359;p44"/>
          <p:cNvSpPr/>
          <p:nvPr/>
        </p:nvSpPr>
        <p:spPr>
          <a:xfrm>
            <a:off x="699075" y="45352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60" name="Google Shape;360;p44"/>
          <p:cNvSpPr txBox="1"/>
          <p:nvPr/>
        </p:nvSpPr>
        <p:spPr>
          <a:xfrm>
            <a:off x="1708450" y="4732075"/>
            <a:ext cx="32175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Clr>
                <a:srgbClr val="000000"/>
              </a:buClr>
              <a:buFont typeface="Arial"/>
              <a:buNone/>
            </a:pPr>
            <a:r>
              <a:rPr lang="en" sz="2100" b="1">
                <a:solidFill>
                  <a:srgbClr val="4B0550"/>
                </a:solidFill>
                <a:latin typeface="Optimistic Text"/>
                <a:ea typeface="Optimistic Text"/>
                <a:cs typeface="Optimistic Text"/>
                <a:sym typeface="Optimistic Text"/>
              </a:rPr>
              <a:t>Défi de détection de l’IA</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Sauriez-vous reconnaître ce qui est réel?</a:t>
            </a:r>
            <a:endParaRPr sz="1200">
              <a:solidFill>
                <a:srgbClr val="4B0550"/>
              </a:solidFill>
              <a:latin typeface="Optimistic Text"/>
              <a:ea typeface="Optimistic Text"/>
              <a:cs typeface="Optimistic Text"/>
              <a:sym typeface="Optimistic Text"/>
            </a:endParaRPr>
          </a:p>
        </p:txBody>
      </p:sp>
      <p:grpSp>
        <p:nvGrpSpPr>
          <p:cNvPr id="361" name="Google Shape;361;p44"/>
          <p:cNvGrpSpPr/>
          <p:nvPr/>
        </p:nvGrpSpPr>
        <p:grpSpPr>
          <a:xfrm>
            <a:off x="987471" y="4719133"/>
            <a:ext cx="551180" cy="551180"/>
            <a:chOff x="886071" y="1731845"/>
            <a:chExt cx="551180" cy="551180"/>
          </a:xfrm>
        </p:grpSpPr>
        <p:sp>
          <p:nvSpPr>
            <p:cNvPr id="362" name="Google Shape;362;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63" name="Google Shape;363;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64" name="Google Shape;364;p44"/>
          <p:cNvSpPr txBox="1"/>
          <p:nvPr/>
        </p:nvSpPr>
        <p:spPr>
          <a:xfrm>
            <a:off x="1081111" y="48497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02</a:t>
            </a:r>
            <a:endParaRPr sz="1800" b="1">
              <a:solidFill>
                <a:srgbClr val="4B0550"/>
              </a:solidFill>
              <a:latin typeface="Optimistic Text"/>
              <a:ea typeface="Optimistic Text"/>
              <a:cs typeface="Optimistic Text"/>
              <a:sym typeface="Optimistic Text"/>
            </a:endParaRPr>
          </a:p>
        </p:txBody>
      </p:sp>
      <p:sp>
        <p:nvSpPr>
          <p:cNvPr id="365" name="Google Shape;365;p44"/>
          <p:cNvSpPr/>
          <p:nvPr/>
        </p:nvSpPr>
        <p:spPr>
          <a:xfrm>
            <a:off x="741338" y="56823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66" name="Google Shape;366;p44"/>
          <p:cNvSpPr/>
          <p:nvPr/>
        </p:nvSpPr>
        <p:spPr>
          <a:xfrm>
            <a:off x="699075" y="56415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67" name="Google Shape;367;p44"/>
          <p:cNvSpPr txBox="1"/>
          <p:nvPr/>
        </p:nvSpPr>
        <p:spPr>
          <a:xfrm>
            <a:off x="1708450" y="5838375"/>
            <a:ext cx="37920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Comprendre l’IA (Simplifié)</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Comment l’IA apprend vraiment</a:t>
            </a:r>
            <a:endParaRPr sz="1200">
              <a:solidFill>
                <a:srgbClr val="4B0550"/>
              </a:solidFill>
              <a:latin typeface="Optimistic Text"/>
              <a:ea typeface="Optimistic Text"/>
              <a:cs typeface="Optimistic Text"/>
              <a:sym typeface="Optimistic Text"/>
            </a:endParaRPr>
          </a:p>
        </p:txBody>
      </p:sp>
      <p:grpSp>
        <p:nvGrpSpPr>
          <p:cNvPr id="368" name="Google Shape;368;p44"/>
          <p:cNvGrpSpPr/>
          <p:nvPr/>
        </p:nvGrpSpPr>
        <p:grpSpPr>
          <a:xfrm>
            <a:off x="987471" y="5825433"/>
            <a:ext cx="551180" cy="551180"/>
            <a:chOff x="886071" y="1731845"/>
            <a:chExt cx="551180" cy="551180"/>
          </a:xfrm>
        </p:grpSpPr>
        <p:sp>
          <p:nvSpPr>
            <p:cNvPr id="369" name="Google Shape;369;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70" name="Google Shape;370;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71" name="Google Shape;371;p44"/>
          <p:cNvSpPr txBox="1"/>
          <p:nvPr/>
        </p:nvSpPr>
        <p:spPr>
          <a:xfrm>
            <a:off x="1081111" y="59560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03</a:t>
            </a:r>
            <a:endParaRPr sz="1800" b="1">
              <a:solidFill>
                <a:srgbClr val="4B0550"/>
              </a:solidFill>
              <a:latin typeface="Optimistic Text"/>
              <a:ea typeface="Optimistic Text"/>
              <a:cs typeface="Optimistic Text"/>
              <a:sym typeface="Optimistic Text"/>
            </a:endParaRPr>
          </a:p>
        </p:txBody>
      </p:sp>
      <p:sp>
        <p:nvSpPr>
          <p:cNvPr id="372" name="Google Shape;372;p44"/>
          <p:cNvSpPr/>
          <p:nvPr/>
        </p:nvSpPr>
        <p:spPr>
          <a:xfrm>
            <a:off x="741338" y="67886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73" name="Google Shape;373;p44"/>
          <p:cNvSpPr/>
          <p:nvPr/>
        </p:nvSpPr>
        <p:spPr>
          <a:xfrm>
            <a:off x="699075" y="67478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74" name="Google Shape;374;p44"/>
          <p:cNvSpPr txBox="1"/>
          <p:nvPr/>
        </p:nvSpPr>
        <p:spPr>
          <a:xfrm>
            <a:off x="1708450" y="6944675"/>
            <a:ext cx="32175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Création pratique d'IA</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Créons avec l’IA!</a:t>
            </a:r>
            <a:endParaRPr sz="1200">
              <a:solidFill>
                <a:srgbClr val="4B0550"/>
              </a:solidFill>
              <a:latin typeface="Optimistic Text"/>
              <a:ea typeface="Optimistic Text"/>
              <a:cs typeface="Optimistic Text"/>
              <a:sym typeface="Optimistic Text"/>
            </a:endParaRPr>
          </a:p>
        </p:txBody>
      </p:sp>
      <p:grpSp>
        <p:nvGrpSpPr>
          <p:cNvPr id="375" name="Google Shape;375;p44"/>
          <p:cNvGrpSpPr/>
          <p:nvPr/>
        </p:nvGrpSpPr>
        <p:grpSpPr>
          <a:xfrm>
            <a:off x="987471" y="6931733"/>
            <a:ext cx="551180" cy="551180"/>
            <a:chOff x="886071" y="1731845"/>
            <a:chExt cx="551180" cy="551180"/>
          </a:xfrm>
        </p:grpSpPr>
        <p:sp>
          <p:nvSpPr>
            <p:cNvPr id="376" name="Google Shape;376;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77" name="Google Shape;377;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78" name="Google Shape;378;p44"/>
          <p:cNvSpPr txBox="1"/>
          <p:nvPr/>
        </p:nvSpPr>
        <p:spPr>
          <a:xfrm>
            <a:off x="1081111" y="70623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04</a:t>
            </a:r>
            <a:endParaRPr sz="1800" b="1">
              <a:solidFill>
                <a:srgbClr val="4B0550"/>
              </a:solidFill>
              <a:latin typeface="Optimistic Text"/>
              <a:ea typeface="Optimistic Text"/>
              <a:cs typeface="Optimistic Text"/>
              <a:sym typeface="Optimistic Text"/>
            </a:endParaRPr>
          </a:p>
        </p:txBody>
      </p:sp>
      <p:sp>
        <p:nvSpPr>
          <p:cNvPr id="379" name="Google Shape;379;p44"/>
          <p:cNvSpPr/>
          <p:nvPr/>
        </p:nvSpPr>
        <p:spPr>
          <a:xfrm>
            <a:off x="5810763" y="34697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80" name="Google Shape;380;p44"/>
          <p:cNvSpPr/>
          <p:nvPr/>
        </p:nvSpPr>
        <p:spPr>
          <a:xfrm>
            <a:off x="5768500" y="34289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81" name="Google Shape;381;p44"/>
          <p:cNvSpPr txBox="1"/>
          <p:nvPr/>
        </p:nvSpPr>
        <p:spPr>
          <a:xfrm>
            <a:off x="6777875" y="3625775"/>
            <a:ext cx="35160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Éthique et Sécurité de l’IA</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Bien utiliser l’IA</a:t>
            </a:r>
            <a:endParaRPr sz="1200">
              <a:solidFill>
                <a:srgbClr val="4B0550"/>
              </a:solidFill>
              <a:latin typeface="Optimistic Text"/>
              <a:ea typeface="Optimistic Text"/>
              <a:cs typeface="Optimistic Text"/>
              <a:sym typeface="Optimistic Text"/>
            </a:endParaRPr>
          </a:p>
        </p:txBody>
      </p:sp>
      <p:grpSp>
        <p:nvGrpSpPr>
          <p:cNvPr id="382" name="Google Shape;382;p44"/>
          <p:cNvGrpSpPr/>
          <p:nvPr/>
        </p:nvGrpSpPr>
        <p:grpSpPr>
          <a:xfrm>
            <a:off x="6056896" y="3612832"/>
            <a:ext cx="551180" cy="551180"/>
            <a:chOff x="886071" y="1731845"/>
            <a:chExt cx="551180" cy="551180"/>
          </a:xfrm>
        </p:grpSpPr>
        <p:sp>
          <p:nvSpPr>
            <p:cNvPr id="383" name="Google Shape;383;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84" name="Google Shape;384;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85" name="Google Shape;385;p44"/>
          <p:cNvSpPr txBox="1"/>
          <p:nvPr/>
        </p:nvSpPr>
        <p:spPr>
          <a:xfrm>
            <a:off x="6150536" y="37434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05</a:t>
            </a:r>
            <a:endParaRPr sz="1800" b="1">
              <a:solidFill>
                <a:srgbClr val="4B0550"/>
              </a:solidFill>
              <a:latin typeface="Optimistic Text"/>
              <a:ea typeface="Optimistic Text"/>
              <a:cs typeface="Optimistic Text"/>
              <a:sym typeface="Optimistic Text"/>
            </a:endParaRPr>
          </a:p>
        </p:txBody>
      </p:sp>
      <p:sp>
        <p:nvSpPr>
          <p:cNvPr id="386" name="Google Shape;386;p44"/>
          <p:cNvSpPr/>
          <p:nvPr/>
        </p:nvSpPr>
        <p:spPr>
          <a:xfrm>
            <a:off x="5810763" y="45760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87" name="Google Shape;387;p44"/>
          <p:cNvSpPr/>
          <p:nvPr/>
        </p:nvSpPr>
        <p:spPr>
          <a:xfrm>
            <a:off x="5768500" y="45352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88" name="Google Shape;388;p44"/>
          <p:cNvSpPr txBox="1"/>
          <p:nvPr/>
        </p:nvSpPr>
        <p:spPr>
          <a:xfrm>
            <a:off x="6777875" y="4732075"/>
            <a:ext cx="35880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Rester en sécurité avec l’IA</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Votre kit de sécurité pour l’IA</a:t>
            </a:r>
            <a:endParaRPr sz="1200">
              <a:solidFill>
                <a:srgbClr val="4B0550"/>
              </a:solidFill>
              <a:latin typeface="Optimistic Text"/>
              <a:ea typeface="Optimistic Text"/>
              <a:cs typeface="Optimistic Text"/>
              <a:sym typeface="Optimistic Text"/>
            </a:endParaRPr>
          </a:p>
        </p:txBody>
      </p:sp>
      <p:grpSp>
        <p:nvGrpSpPr>
          <p:cNvPr id="389" name="Google Shape;389;p44"/>
          <p:cNvGrpSpPr/>
          <p:nvPr/>
        </p:nvGrpSpPr>
        <p:grpSpPr>
          <a:xfrm>
            <a:off x="6056896" y="4719133"/>
            <a:ext cx="551180" cy="551180"/>
            <a:chOff x="886071" y="1731845"/>
            <a:chExt cx="551180" cy="551180"/>
          </a:xfrm>
        </p:grpSpPr>
        <p:sp>
          <p:nvSpPr>
            <p:cNvPr id="390" name="Google Shape;390;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91" name="Google Shape;391;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92" name="Google Shape;392;p44"/>
          <p:cNvSpPr txBox="1"/>
          <p:nvPr/>
        </p:nvSpPr>
        <p:spPr>
          <a:xfrm>
            <a:off x="6150536" y="48497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06</a:t>
            </a:r>
            <a:endParaRPr sz="1800" b="1">
              <a:solidFill>
                <a:srgbClr val="4B0550"/>
              </a:solidFill>
              <a:latin typeface="Optimistic Text"/>
              <a:ea typeface="Optimistic Text"/>
              <a:cs typeface="Optimistic Text"/>
              <a:sym typeface="Optimistic Text"/>
            </a:endParaRPr>
          </a:p>
        </p:txBody>
      </p:sp>
      <p:sp>
        <p:nvSpPr>
          <p:cNvPr id="393" name="Google Shape;393;p44"/>
          <p:cNvSpPr/>
          <p:nvPr/>
        </p:nvSpPr>
        <p:spPr>
          <a:xfrm>
            <a:off x="5810763" y="56823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94" name="Google Shape;394;p44"/>
          <p:cNvSpPr/>
          <p:nvPr/>
        </p:nvSpPr>
        <p:spPr>
          <a:xfrm>
            <a:off x="5768500" y="56415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395" name="Google Shape;395;p44"/>
          <p:cNvSpPr txBox="1"/>
          <p:nvPr/>
        </p:nvSpPr>
        <p:spPr>
          <a:xfrm>
            <a:off x="6777875" y="5838375"/>
            <a:ext cx="30750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L’IA et Votre Avenir</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Votre Rôle dans le futur de l’IA en Afrique</a:t>
            </a:r>
            <a:endParaRPr sz="1200">
              <a:solidFill>
                <a:srgbClr val="4B0550"/>
              </a:solidFill>
              <a:latin typeface="Optimistic Text"/>
              <a:ea typeface="Optimistic Text"/>
              <a:cs typeface="Optimistic Text"/>
              <a:sym typeface="Optimistic Text"/>
            </a:endParaRPr>
          </a:p>
        </p:txBody>
      </p:sp>
      <p:grpSp>
        <p:nvGrpSpPr>
          <p:cNvPr id="396" name="Google Shape;396;p44"/>
          <p:cNvGrpSpPr/>
          <p:nvPr/>
        </p:nvGrpSpPr>
        <p:grpSpPr>
          <a:xfrm>
            <a:off x="6056896" y="5825433"/>
            <a:ext cx="551180" cy="551180"/>
            <a:chOff x="886071" y="1731845"/>
            <a:chExt cx="551180" cy="551180"/>
          </a:xfrm>
        </p:grpSpPr>
        <p:sp>
          <p:nvSpPr>
            <p:cNvPr id="397" name="Google Shape;397;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398" name="Google Shape;398;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399" name="Google Shape;399;p44"/>
          <p:cNvSpPr txBox="1"/>
          <p:nvPr/>
        </p:nvSpPr>
        <p:spPr>
          <a:xfrm>
            <a:off x="6150536" y="59560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07</a:t>
            </a:r>
            <a:endParaRPr sz="1800" b="1">
              <a:solidFill>
                <a:srgbClr val="4B0550"/>
              </a:solidFill>
              <a:latin typeface="Optimistic Text"/>
              <a:ea typeface="Optimistic Text"/>
              <a:cs typeface="Optimistic Text"/>
              <a:sym typeface="Optimistic Text"/>
            </a:endParaRPr>
          </a:p>
        </p:txBody>
      </p:sp>
      <p:sp>
        <p:nvSpPr>
          <p:cNvPr id="400" name="Google Shape;400;p44"/>
          <p:cNvSpPr/>
          <p:nvPr/>
        </p:nvSpPr>
        <p:spPr>
          <a:xfrm>
            <a:off x="5810763" y="6788663"/>
            <a:ext cx="4913700" cy="9270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401" name="Google Shape;401;p44"/>
          <p:cNvSpPr/>
          <p:nvPr/>
        </p:nvSpPr>
        <p:spPr>
          <a:xfrm>
            <a:off x="5768500" y="6747888"/>
            <a:ext cx="4913700" cy="9270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a:p>
            <a:pPr marL="0" lvl="0" indent="0" algn="l" rtl="0">
              <a:spcBef>
                <a:spcPts val="0"/>
              </a:spcBef>
              <a:spcAft>
                <a:spcPts val="0"/>
              </a:spcAft>
              <a:buNone/>
            </a:pPr>
            <a:endParaRPr/>
          </a:p>
        </p:txBody>
      </p:sp>
      <p:sp>
        <p:nvSpPr>
          <p:cNvPr id="402" name="Google Shape;402;p44"/>
          <p:cNvSpPr txBox="1"/>
          <p:nvPr/>
        </p:nvSpPr>
        <p:spPr>
          <a:xfrm>
            <a:off x="6777875" y="6944675"/>
            <a:ext cx="3328200" cy="5253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Conclusion et Évaluation</a:t>
            </a:r>
            <a:endParaRPr sz="2100" b="1">
              <a:solidFill>
                <a:srgbClr val="4B0550"/>
              </a:solidFill>
              <a:latin typeface="Optimistic Text"/>
              <a:ea typeface="Optimistic Text"/>
              <a:cs typeface="Optimistic Text"/>
              <a:sym typeface="Optimistic Text"/>
            </a:endParaRPr>
          </a:p>
          <a:p>
            <a:pPr marL="12700" lvl="0" indent="0" algn="l" rtl="0">
              <a:lnSpc>
                <a:spcPct val="100000"/>
              </a:lnSpc>
              <a:spcBef>
                <a:spcPts val="35"/>
              </a:spcBef>
              <a:spcAft>
                <a:spcPts val="0"/>
              </a:spcAft>
              <a:buNone/>
            </a:pPr>
            <a:r>
              <a:rPr lang="en" sz="1200">
                <a:solidFill>
                  <a:srgbClr val="4B0550"/>
                </a:solidFill>
                <a:latin typeface="Optimistic Text"/>
                <a:ea typeface="Optimistic Text"/>
                <a:cs typeface="Optimistic Text"/>
                <a:sym typeface="Optimistic Text"/>
              </a:rPr>
              <a:t>Félicitations! Compétence IA débloquée</a:t>
            </a:r>
            <a:endParaRPr sz="1200">
              <a:solidFill>
                <a:srgbClr val="4B0550"/>
              </a:solidFill>
              <a:latin typeface="Optimistic Text"/>
              <a:ea typeface="Optimistic Text"/>
              <a:cs typeface="Optimistic Text"/>
              <a:sym typeface="Optimistic Text"/>
            </a:endParaRPr>
          </a:p>
        </p:txBody>
      </p:sp>
      <p:grpSp>
        <p:nvGrpSpPr>
          <p:cNvPr id="403" name="Google Shape;403;p44"/>
          <p:cNvGrpSpPr/>
          <p:nvPr/>
        </p:nvGrpSpPr>
        <p:grpSpPr>
          <a:xfrm>
            <a:off x="6056896" y="6931733"/>
            <a:ext cx="551180" cy="551180"/>
            <a:chOff x="886071" y="1731845"/>
            <a:chExt cx="551180" cy="551180"/>
          </a:xfrm>
        </p:grpSpPr>
        <p:sp>
          <p:nvSpPr>
            <p:cNvPr id="404" name="Google Shape;404;p44"/>
            <p:cNvSpPr/>
            <p:nvPr/>
          </p:nvSpPr>
          <p:spPr>
            <a:xfrm>
              <a:off x="886071" y="1731845"/>
              <a:ext cx="551180" cy="551180"/>
            </a:xfrm>
            <a:custGeom>
              <a:avLst/>
              <a:gdLst/>
              <a:ahLst/>
              <a:cxnLst/>
              <a:rect l="l" t="t" r="r" b="b"/>
              <a:pathLst>
                <a:path w="551180" h="551180" extrusionOk="0">
                  <a:moveTo>
                    <a:pt x="275386" y="0"/>
                  </a:moveTo>
                  <a:lnTo>
                    <a:pt x="225884" y="4436"/>
                  </a:lnTo>
                  <a:lnTo>
                    <a:pt x="179294" y="17228"/>
                  </a:lnTo>
                  <a:lnTo>
                    <a:pt x="136392" y="37597"/>
                  </a:lnTo>
                  <a:lnTo>
                    <a:pt x="97957" y="64765"/>
                  </a:lnTo>
                  <a:lnTo>
                    <a:pt x="64766" y="97955"/>
                  </a:lnTo>
                  <a:lnTo>
                    <a:pt x="37597" y="136388"/>
                  </a:lnTo>
                  <a:lnTo>
                    <a:pt x="17228" y="179288"/>
                  </a:lnTo>
                  <a:lnTo>
                    <a:pt x="4436" y="225875"/>
                  </a:lnTo>
                  <a:lnTo>
                    <a:pt x="0" y="275374"/>
                  </a:lnTo>
                  <a:lnTo>
                    <a:pt x="4436" y="324872"/>
                  </a:lnTo>
                  <a:lnTo>
                    <a:pt x="17228" y="371460"/>
                  </a:lnTo>
                  <a:lnTo>
                    <a:pt x="37597" y="414359"/>
                  </a:lnTo>
                  <a:lnTo>
                    <a:pt x="64766" y="452793"/>
                  </a:lnTo>
                  <a:lnTo>
                    <a:pt x="97957" y="485982"/>
                  </a:lnTo>
                  <a:lnTo>
                    <a:pt x="136392" y="513151"/>
                  </a:lnTo>
                  <a:lnTo>
                    <a:pt x="179294" y="533519"/>
                  </a:lnTo>
                  <a:lnTo>
                    <a:pt x="225884" y="546311"/>
                  </a:lnTo>
                  <a:lnTo>
                    <a:pt x="275386" y="550748"/>
                  </a:lnTo>
                  <a:lnTo>
                    <a:pt x="324885" y="546311"/>
                  </a:lnTo>
                  <a:lnTo>
                    <a:pt x="371472" y="533519"/>
                  </a:lnTo>
                  <a:lnTo>
                    <a:pt x="414372" y="513151"/>
                  </a:lnTo>
                  <a:lnTo>
                    <a:pt x="452805" y="485982"/>
                  </a:lnTo>
                  <a:lnTo>
                    <a:pt x="485995" y="452793"/>
                  </a:lnTo>
                  <a:lnTo>
                    <a:pt x="513163" y="414359"/>
                  </a:lnTo>
                  <a:lnTo>
                    <a:pt x="533532" y="371460"/>
                  </a:lnTo>
                  <a:lnTo>
                    <a:pt x="546324" y="324872"/>
                  </a:lnTo>
                  <a:lnTo>
                    <a:pt x="550760" y="275374"/>
                  </a:lnTo>
                  <a:lnTo>
                    <a:pt x="546324" y="225875"/>
                  </a:lnTo>
                  <a:lnTo>
                    <a:pt x="533532" y="179288"/>
                  </a:lnTo>
                  <a:lnTo>
                    <a:pt x="513163" y="136388"/>
                  </a:lnTo>
                  <a:lnTo>
                    <a:pt x="485995" y="97955"/>
                  </a:lnTo>
                  <a:lnTo>
                    <a:pt x="452805" y="64765"/>
                  </a:lnTo>
                  <a:lnTo>
                    <a:pt x="414372" y="37597"/>
                  </a:lnTo>
                  <a:lnTo>
                    <a:pt x="371472" y="17228"/>
                  </a:lnTo>
                  <a:lnTo>
                    <a:pt x="324885" y="4436"/>
                  </a:lnTo>
                  <a:lnTo>
                    <a:pt x="275386" y="0"/>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405" name="Google Shape;405;p44"/>
            <p:cNvSpPr/>
            <p:nvPr/>
          </p:nvSpPr>
          <p:spPr>
            <a:xfrm>
              <a:off x="886071" y="1731845"/>
              <a:ext cx="551180" cy="551180"/>
            </a:xfrm>
            <a:custGeom>
              <a:avLst/>
              <a:gdLst/>
              <a:ahLst/>
              <a:cxnLst/>
              <a:rect l="l" t="t" r="r" b="b"/>
              <a:pathLst>
                <a:path w="551180" h="551180" extrusionOk="0">
                  <a:moveTo>
                    <a:pt x="550760" y="275374"/>
                  </a:moveTo>
                  <a:lnTo>
                    <a:pt x="546324" y="324872"/>
                  </a:lnTo>
                  <a:lnTo>
                    <a:pt x="533532" y="371460"/>
                  </a:lnTo>
                  <a:lnTo>
                    <a:pt x="513163" y="414359"/>
                  </a:lnTo>
                  <a:lnTo>
                    <a:pt x="485995" y="452793"/>
                  </a:lnTo>
                  <a:lnTo>
                    <a:pt x="452805" y="485982"/>
                  </a:lnTo>
                  <a:lnTo>
                    <a:pt x="414372" y="513151"/>
                  </a:lnTo>
                  <a:lnTo>
                    <a:pt x="371472" y="533519"/>
                  </a:lnTo>
                  <a:lnTo>
                    <a:pt x="324885" y="546311"/>
                  </a:lnTo>
                  <a:lnTo>
                    <a:pt x="275386" y="550748"/>
                  </a:lnTo>
                  <a:lnTo>
                    <a:pt x="225884" y="546311"/>
                  </a:lnTo>
                  <a:lnTo>
                    <a:pt x="179294" y="533519"/>
                  </a:lnTo>
                  <a:lnTo>
                    <a:pt x="136392" y="513151"/>
                  </a:lnTo>
                  <a:lnTo>
                    <a:pt x="97957" y="485982"/>
                  </a:lnTo>
                  <a:lnTo>
                    <a:pt x="64766" y="452793"/>
                  </a:lnTo>
                  <a:lnTo>
                    <a:pt x="37597" y="414359"/>
                  </a:lnTo>
                  <a:lnTo>
                    <a:pt x="17228" y="371460"/>
                  </a:lnTo>
                  <a:lnTo>
                    <a:pt x="4436" y="324872"/>
                  </a:lnTo>
                  <a:lnTo>
                    <a:pt x="0" y="275374"/>
                  </a:lnTo>
                  <a:lnTo>
                    <a:pt x="4436" y="225875"/>
                  </a:lnTo>
                  <a:lnTo>
                    <a:pt x="17228" y="179288"/>
                  </a:lnTo>
                  <a:lnTo>
                    <a:pt x="37597" y="136388"/>
                  </a:lnTo>
                  <a:lnTo>
                    <a:pt x="64766" y="97955"/>
                  </a:lnTo>
                  <a:lnTo>
                    <a:pt x="97957" y="64765"/>
                  </a:lnTo>
                  <a:lnTo>
                    <a:pt x="136392" y="37597"/>
                  </a:lnTo>
                  <a:lnTo>
                    <a:pt x="179294" y="17228"/>
                  </a:lnTo>
                  <a:lnTo>
                    <a:pt x="225884" y="4436"/>
                  </a:lnTo>
                  <a:lnTo>
                    <a:pt x="275386" y="0"/>
                  </a:lnTo>
                  <a:lnTo>
                    <a:pt x="324885" y="4436"/>
                  </a:lnTo>
                  <a:lnTo>
                    <a:pt x="371472" y="17228"/>
                  </a:lnTo>
                  <a:lnTo>
                    <a:pt x="414372" y="37597"/>
                  </a:lnTo>
                  <a:lnTo>
                    <a:pt x="452805" y="64765"/>
                  </a:lnTo>
                  <a:lnTo>
                    <a:pt x="485995" y="97955"/>
                  </a:lnTo>
                  <a:lnTo>
                    <a:pt x="513163" y="136388"/>
                  </a:lnTo>
                  <a:lnTo>
                    <a:pt x="533532" y="179288"/>
                  </a:lnTo>
                  <a:lnTo>
                    <a:pt x="546324" y="225875"/>
                  </a:lnTo>
                  <a:lnTo>
                    <a:pt x="550760" y="275374"/>
                  </a:lnTo>
                  <a:close/>
                </a:path>
              </a:pathLst>
            </a:custGeom>
            <a:solidFill>
              <a:srgbClr val="EFEBF4"/>
            </a:solidFill>
            <a:ln>
              <a:noFill/>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406" name="Google Shape;406;p44"/>
          <p:cNvSpPr txBox="1"/>
          <p:nvPr/>
        </p:nvSpPr>
        <p:spPr>
          <a:xfrm>
            <a:off x="6150536" y="7062332"/>
            <a:ext cx="363900" cy="289800"/>
          </a:xfrm>
          <a:prstGeom prst="rect">
            <a:avLst/>
          </a:prstGeom>
          <a:noFill/>
          <a:ln>
            <a:noFill/>
          </a:ln>
        </p:spPr>
        <p:txBody>
          <a:bodyPr spcFirstLastPara="1" wrap="square" lIns="0" tIns="12700" rIns="0" bIns="0" anchor="t" anchorCtr="0">
            <a:spAutoFit/>
          </a:bodyPr>
          <a:lstStyle/>
          <a:p>
            <a:pPr marL="1270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08</a:t>
            </a:r>
            <a:endParaRPr sz="1800" b="1">
              <a:solidFill>
                <a:srgbClr val="4B0550"/>
              </a:solidFill>
              <a:latin typeface="Optimistic Text"/>
              <a:ea typeface="Optimistic Text"/>
              <a:cs typeface="Optimistic Text"/>
              <a:sym typeface="Optimistic Text"/>
            </a:endParaRPr>
          </a:p>
        </p:txBody>
      </p:sp>
      <p:pic>
        <p:nvPicPr>
          <p:cNvPr id="407" name="Google Shape;407;p44" title="Asset 1.png"/>
          <p:cNvPicPr preferRelativeResize="0"/>
          <p:nvPr/>
        </p:nvPicPr>
        <p:blipFill rotWithShape="1">
          <a:blip r:embed="rId3">
            <a:alphaModFix/>
          </a:blip>
          <a:srcRect l="13473" r="53221"/>
          <a:stretch/>
        </p:blipFill>
        <p:spPr>
          <a:xfrm>
            <a:off x="12192000" y="20425"/>
            <a:ext cx="6091201" cy="10246150"/>
          </a:xfrm>
          <a:prstGeom prst="rect">
            <a:avLst/>
          </a:prstGeom>
          <a:solidFill>
            <a:srgbClr val="4B0550"/>
          </a:solid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11"/>
        <p:cNvGrpSpPr/>
        <p:nvPr/>
      </p:nvGrpSpPr>
      <p:grpSpPr>
        <a:xfrm>
          <a:off x="0" y="0"/>
          <a:ext cx="0" cy="0"/>
          <a:chOff x="0" y="0"/>
          <a:chExt cx="0" cy="0"/>
        </a:xfrm>
      </p:grpSpPr>
      <p:sp>
        <p:nvSpPr>
          <p:cNvPr id="412" name="Google Shape;412;p45"/>
          <p:cNvSpPr txBox="1"/>
          <p:nvPr/>
        </p:nvSpPr>
        <p:spPr>
          <a:xfrm>
            <a:off x="699425" y="3649350"/>
            <a:ext cx="4314900" cy="1748100"/>
          </a:xfrm>
          <a:prstGeom prst="rect">
            <a:avLst/>
          </a:prstGeom>
          <a:noFill/>
          <a:ln>
            <a:noFill/>
          </a:ln>
        </p:spPr>
        <p:txBody>
          <a:bodyPr spcFirstLastPara="1" wrap="square" lIns="0" tIns="0" rIns="0" bIns="0" anchor="t"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Introduction </a:t>
            </a:r>
            <a:endParaRPr sz="5400" b="1">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et Activité Brise-Glace</a:t>
            </a:r>
            <a:endParaRPr sz="5400" b="1">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endParaRPr sz="5400" b="1">
              <a:solidFill>
                <a:srgbClr val="FFFFFF"/>
              </a:solidFill>
              <a:latin typeface="Optimistic Display"/>
              <a:ea typeface="Optimistic Display"/>
              <a:cs typeface="Optimistic Display"/>
              <a:sym typeface="Optimistic Display"/>
            </a:endParaRPr>
          </a:p>
        </p:txBody>
      </p:sp>
      <p:pic>
        <p:nvPicPr>
          <p:cNvPr id="413" name="Google Shape;413;p45" title="Asset 22.png"/>
          <p:cNvPicPr preferRelativeResize="0"/>
          <p:nvPr/>
        </p:nvPicPr>
        <p:blipFill rotWithShape="1">
          <a:blip r:embed="rId3">
            <a:alphaModFix/>
          </a:blip>
          <a:srcRect l="946" t="12563" r="1502" b="21596"/>
          <a:stretch/>
        </p:blipFill>
        <p:spPr>
          <a:xfrm>
            <a:off x="6096000" y="0"/>
            <a:ext cx="12191998" cy="1028700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17"/>
        <p:cNvGrpSpPr/>
        <p:nvPr/>
      </p:nvGrpSpPr>
      <p:grpSpPr>
        <a:xfrm>
          <a:off x="0" y="0"/>
          <a:ext cx="0" cy="0"/>
          <a:chOff x="0" y="0"/>
          <a:chExt cx="0" cy="0"/>
        </a:xfrm>
      </p:grpSpPr>
      <p:sp>
        <p:nvSpPr>
          <p:cNvPr id="418" name="Google Shape;418;p46"/>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19" name="Google Shape;419;p46"/>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20" name="Google Shape;420;p46"/>
          <p:cNvSpPr txBox="1"/>
          <p:nvPr/>
        </p:nvSpPr>
        <p:spPr>
          <a:xfrm>
            <a:off x="5388950" y="5064000"/>
            <a:ext cx="83208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a:solidFill>
                  <a:srgbClr val="4B0550"/>
                </a:solidFill>
                <a:latin typeface="Optimistic Display"/>
                <a:ea typeface="Optimistic Display"/>
                <a:cs typeface="Optimistic Display"/>
                <a:sym typeface="Optimistic Display"/>
              </a:rPr>
              <a:t>L’IA </a:t>
            </a:r>
            <a:r>
              <a:rPr lang="en" sz="7200" b="1" dirty="0" err="1">
                <a:solidFill>
                  <a:srgbClr val="4B0550"/>
                </a:solidFill>
                <a:latin typeface="Optimistic Display"/>
                <a:ea typeface="Optimistic Display"/>
                <a:cs typeface="Optimistic Display"/>
                <a:sym typeface="Optimistic Display"/>
              </a:rPr>
              <a:t>est</a:t>
            </a:r>
            <a:r>
              <a:rPr lang="en" sz="7200" b="1" dirty="0">
                <a:solidFill>
                  <a:srgbClr val="4B0550"/>
                </a:solidFill>
                <a:latin typeface="Optimistic Display"/>
                <a:ea typeface="Optimistic Display"/>
                <a:cs typeface="Optimistic Display"/>
                <a:sym typeface="Optimistic Display"/>
              </a:rPr>
              <a:t> Déjà dans </a:t>
            </a:r>
            <a:r>
              <a:rPr lang="en" sz="7200" b="1" dirty="0" err="1">
                <a:solidFill>
                  <a:srgbClr val="4B0550"/>
                </a:solidFill>
                <a:latin typeface="Optimistic Display"/>
                <a:ea typeface="Optimistic Display"/>
                <a:cs typeface="Optimistic Display"/>
                <a:sym typeface="Optimistic Display"/>
              </a:rPr>
              <a:t>Votre</a:t>
            </a:r>
            <a:r>
              <a:rPr lang="en" sz="7200" b="1" dirty="0">
                <a:solidFill>
                  <a:srgbClr val="4B0550"/>
                </a:solidFill>
                <a:latin typeface="Optimistic Display"/>
                <a:ea typeface="Optimistic Display"/>
                <a:cs typeface="Optimistic Display"/>
                <a:sym typeface="Optimistic Display"/>
              </a:rPr>
              <a:t> Monde!</a:t>
            </a:r>
            <a:endParaRPr sz="7200" b="1" dirty="0">
              <a:solidFill>
                <a:srgbClr val="4B0550"/>
              </a:solidFill>
              <a:latin typeface="Optimistic Display"/>
              <a:ea typeface="Optimistic Display"/>
              <a:cs typeface="Optimistic Display"/>
              <a:sym typeface="Optimistic Display"/>
            </a:endParaRPr>
          </a:p>
        </p:txBody>
      </p:sp>
      <p:sp>
        <p:nvSpPr>
          <p:cNvPr id="421" name="Google Shape;421;p46"/>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422" name="Google Shape;422;p46" title="AI.png"/>
          <p:cNvPicPr preferRelativeResize="0"/>
          <p:nvPr/>
        </p:nvPicPr>
        <p:blipFill>
          <a:blip r:embed="rId3">
            <a:alphaModFix/>
          </a:blip>
          <a:stretch>
            <a:fillRect/>
          </a:stretch>
        </p:blipFill>
        <p:spPr>
          <a:xfrm>
            <a:off x="8502325" y="3146800"/>
            <a:ext cx="1284350" cy="1295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sp>
        <p:nvSpPr>
          <p:cNvPr id="427" name="Google Shape;427;p47"/>
          <p:cNvSpPr/>
          <p:nvPr/>
        </p:nvSpPr>
        <p:spPr>
          <a:xfrm>
            <a:off x="740660" y="6724085"/>
            <a:ext cx="4913700" cy="12996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428" name="Google Shape;428;p47"/>
          <p:cNvSpPr/>
          <p:nvPr/>
        </p:nvSpPr>
        <p:spPr>
          <a:xfrm>
            <a:off x="685350" y="6666925"/>
            <a:ext cx="4913700" cy="12996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429" name="Google Shape;429;p47"/>
          <p:cNvSpPr txBox="1"/>
          <p:nvPr/>
        </p:nvSpPr>
        <p:spPr>
          <a:xfrm>
            <a:off x="1965975" y="7032719"/>
            <a:ext cx="32262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733"/>
              </a:spcBef>
              <a:spcAft>
                <a:spcPts val="0"/>
              </a:spcAft>
              <a:buNone/>
            </a:pPr>
            <a:r>
              <a:rPr lang="en" sz="1800">
                <a:solidFill>
                  <a:srgbClr val="4B0550"/>
                </a:solidFill>
                <a:latin typeface="Optimistic Text"/>
                <a:ea typeface="Optimistic Text"/>
                <a:cs typeface="Optimistic Text"/>
                <a:sym typeface="Optimistic Text"/>
              </a:rPr>
              <a:t>Découvrons où l’IA se cache dans vos applis préférées</a:t>
            </a:r>
            <a:endParaRPr sz="1800">
              <a:solidFill>
                <a:srgbClr val="4B0550"/>
              </a:solidFill>
              <a:latin typeface="Optimistic Text"/>
              <a:ea typeface="Optimistic Text"/>
              <a:cs typeface="Optimistic Text"/>
              <a:sym typeface="Optimistic Text"/>
            </a:endParaRPr>
          </a:p>
        </p:txBody>
      </p:sp>
      <p:sp>
        <p:nvSpPr>
          <p:cNvPr id="430" name="Google Shape;430;p47"/>
          <p:cNvSpPr txBox="1"/>
          <p:nvPr/>
        </p:nvSpPr>
        <p:spPr>
          <a:xfrm>
            <a:off x="700475" y="1680826"/>
            <a:ext cx="5356200" cy="4637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6000" b="1">
                <a:solidFill>
                  <a:srgbClr val="4B0550"/>
                </a:solidFill>
                <a:latin typeface="Optimistic Text"/>
                <a:ea typeface="Optimistic Text"/>
                <a:cs typeface="Optimistic Text"/>
                <a:sym typeface="Optimistic Text"/>
              </a:rPr>
              <a:t>Saviez-vous que l’IA fait déjà partie de votre quotidien?</a:t>
            </a:r>
            <a:endParaRPr sz="6000">
              <a:solidFill>
                <a:srgbClr val="4B0550"/>
              </a:solidFill>
              <a:latin typeface="Optimistic Text"/>
              <a:ea typeface="Optimistic Text"/>
              <a:cs typeface="Optimistic Text"/>
              <a:sym typeface="Optimistic Text"/>
            </a:endParaRPr>
          </a:p>
        </p:txBody>
      </p:sp>
      <p:pic>
        <p:nvPicPr>
          <p:cNvPr id="431" name="Google Shape;431;p47" title="two-african-students-using-laptop-sitting-outside-university-campus.jpg"/>
          <p:cNvPicPr preferRelativeResize="0"/>
          <p:nvPr/>
        </p:nvPicPr>
        <p:blipFill rotWithShape="1">
          <a:blip r:embed="rId3">
            <a:alphaModFix/>
          </a:blip>
          <a:srcRect l="16676" r="16676"/>
          <a:stretch/>
        </p:blipFill>
        <p:spPr>
          <a:xfrm>
            <a:off x="6635350" y="1545325"/>
            <a:ext cx="3509400" cy="3509400"/>
          </a:xfrm>
          <a:prstGeom prst="roundRect">
            <a:avLst>
              <a:gd name="adj" fmla="val 7787"/>
            </a:avLst>
          </a:prstGeom>
          <a:noFill/>
          <a:ln>
            <a:noFill/>
          </a:ln>
        </p:spPr>
      </p:pic>
      <p:pic>
        <p:nvPicPr>
          <p:cNvPr id="432" name="Google Shape;432;p47" title="freepik__the-style-is-candid-image-photography-with-natural__71771.png"/>
          <p:cNvPicPr preferRelativeResize="0"/>
          <p:nvPr/>
        </p:nvPicPr>
        <p:blipFill rotWithShape="1">
          <a:blip r:embed="rId4">
            <a:alphaModFix/>
          </a:blip>
          <a:srcRect/>
          <a:stretch/>
        </p:blipFill>
        <p:spPr>
          <a:xfrm>
            <a:off x="10350250" y="1545325"/>
            <a:ext cx="3509400" cy="3509400"/>
          </a:xfrm>
          <a:prstGeom prst="roundRect">
            <a:avLst>
              <a:gd name="adj" fmla="val 7787"/>
            </a:avLst>
          </a:prstGeom>
          <a:noFill/>
          <a:ln>
            <a:noFill/>
          </a:ln>
        </p:spPr>
      </p:pic>
      <p:pic>
        <p:nvPicPr>
          <p:cNvPr id="433" name="Google Shape;433;p47" title="young-african-child-using-laptop-ground-while-filled-with-excitement.jpg"/>
          <p:cNvPicPr preferRelativeResize="0"/>
          <p:nvPr/>
        </p:nvPicPr>
        <p:blipFill rotWithShape="1">
          <a:blip r:embed="rId5">
            <a:alphaModFix/>
          </a:blip>
          <a:srcRect l="23280" r="10071"/>
          <a:stretch/>
        </p:blipFill>
        <p:spPr>
          <a:xfrm>
            <a:off x="14078150" y="1545325"/>
            <a:ext cx="3509400" cy="3509400"/>
          </a:xfrm>
          <a:prstGeom prst="roundRect">
            <a:avLst>
              <a:gd name="adj" fmla="val 7787"/>
            </a:avLst>
          </a:prstGeom>
          <a:noFill/>
          <a:ln>
            <a:noFill/>
          </a:ln>
        </p:spPr>
      </p:pic>
      <p:pic>
        <p:nvPicPr>
          <p:cNvPr id="434" name="Google Shape;434;p47" title="freepik__the-style-is-candid-image-photography-with-natural__71770.png"/>
          <p:cNvPicPr preferRelativeResize="0"/>
          <p:nvPr/>
        </p:nvPicPr>
        <p:blipFill rotWithShape="1">
          <a:blip r:embed="rId6">
            <a:alphaModFix/>
          </a:blip>
          <a:srcRect t="13391" b="21095"/>
          <a:stretch/>
        </p:blipFill>
        <p:spPr>
          <a:xfrm>
            <a:off x="6635350" y="5232275"/>
            <a:ext cx="5356200" cy="3509400"/>
          </a:xfrm>
          <a:prstGeom prst="roundRect">
            <a:avLst>
              <a:gd name="adj" fmla="val 7787"/>
            </a:avLst>
          </a:prstGeom>
          <a:noFill/>
          <a:ln>
            <a:noFill/>
          </a:ln>
        </p:spPr>
      </p:pic>
      <p:pic>
        <p:nvPicPr>
          <p:cNvPr id="435" name="Google Shape;435;p47" title="freepik__the-style-is-candid-image-photography-with-natural__71769.png"/>
          <p:cNvPicPr preferRelativeResize="0"/>
          <p:nvPr/>
        </p:nvPicPr>
        <p:blipFill rotWithShape="1">
          <a:blip r:embed="rId7">
            <a:alphaModFix/>
          </a:blip>
          <a:srcRect t="12751" b="21727"/>
          <a:stretch/>
        </p:blipFill>
        <p:spPr>
          <a:xfrm>
            <a:off x="12218400" y="5232275"/>
            <a:ext cx="5356200" cy="3509400"/>
          </a:xfrm>
          <a:prstGeom prst="roundRect">
            <a:avLst>
              <a:gd name="adj" fmla="val 7787"/>
            </a:avLst>
          </a:prstGeom>
          <a:noFill/>
          <a:ln>
            <a:noFill/>
          </a:ln>
        </p:spPr>
      </p:pic>
      <p:sp>
        <p:nvSpPr>
          <p:cNvPr id="436" name="Google Shape;436;p47"/>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a:p>
            <a:pPr marL="0" lvl="0" indent="0" algn="l" rtl="0">
              <a:lnSpc>
                <a:spcPct val="125000"/>
              </a:lnSpc>
              <a:spcBef>
                <a:spcPts val="0"/>
              </a:spcBef>
              <a:spcAft>
                <a:spcPts val="0"/>
              </a:spcAft>
              <a:buNone/>
            </a:pPr>
            <a:endParaRPr sz="900" b="1">
              <a:solidFill>
                <a:srgbClr val="4B0550"/>
              </a:solidFill>
              <a:latin typeface="Optimistic Display"/>
              <a:ea typeface="Optimistic Display"/>
              <a:cs typeface="Optimistic Display"/>
              <a:sym typeface="Optimistic Display"/>
            </a:endParaRPr>
          </a:p>
        </p:txBody>
      </p:sp>
      <p:pic>
        <p:nvPicPr>
          <p:cNvPr id="437" name="Google Shape;437;p47" title="Next Icon.png"/>
          <p:cNvPicPr preferRelativeResize="0"/>
          <p:nvPr/>
        </p:nvPicPr>
        <p:blipFill>
          <a:blip r:embed="rId8">
            <a:alphaModFix/>
          </a:blip>
          <a:stretch>
            <a:fillRect/>
          </a:stretch>
        </p:blipFill>
        <p:spPr>
          <a:xfrm>
            <a:off x="899585" y="6896949"/>
            <a:ext cx="839550" cy="8395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sp>
        <p:nvSpPr>
          <p:cNvPr id="442" name="Google Shape;442;p48"/>
          <p:cNvSpPr/>
          <p:nvPr/>
        </p:nvSpPr>
        <p:spPr>
          <a:xfrm>
            <a:off x="7017525" y="1118600"/>
            <a:ext cx="4243200" cy="2081700"/>
          </a:xfrm>
          <a:prstGeom prst="roundRect">
            <a:avLst>
              <a:gd name="adj" fmla="val 18897"/>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3" name="Google Shape;443;p48"/>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4" name="Google Shape;444;p48"/>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5" name="Google Shape;445;p48"/>
          <p:cNvSpPr txBox="1"/>
          <p:nvPr/>
        </p:nvSpPr>
        <p:spPr>
          <a:xfrm>
            <a:off x="5388950" y="5292600"/>
            <a:ext cx="7510200" cy="9975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Votre Mission</a:t>
            </a:r>
            <a:endParaRPr sz="7200" b="1">
              <a:solidFill>
                <a:srgbClr val="4B0550"/>
              </a:solidFill>
              <a:latin typeface="Optimistic Display"/>
              <a:ea typeface="Optimistic Display"/>
              <a:cs typeface="Optimistic Display"/>
              <a:sym typeface="Optimistic Display"/>
            </a:endParaRPr>
          </a:p>
        </p:txBody>
      </p:sp>
      <p:sp>
        <p:nvSpPr>
          <p:cNvPr id="446" name="Google Shape;446;p48"/>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47" name="Google Shape;447;p48"/>
          <p:cNvSpPr txBox="1"/>
          <p:nvPr/>
        </p:nvSpPr>
        <p:spPr>
          <a:xfrm>
            <a:off x="6098400" y="6402750"/>
            <a:ext cx="6093600" cy="9234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53"/>
              </a:spcBef>
              <a:spcAft>
                <a:spcPts val="0"/>
              </a:spcAft>
              <a:buNone/>
            </a:pPr>
            <a:r>
              <a:rPr lang="en" sz="3000">
                <a:solidFill>
                  <a:srgbClr val="4B0550"/>
                </a:solidFill>
                <a:latin typeface="Optimistic Text"/>
                <a:ea typeface="Optimistic Text"/>
                <a:cs typeface="Optimistic Text"/>
                <a:sym typeface="Optimistic Text"/>
              </a:rPr>
              <a:t>Repérez quelles fonctionnalités utilisent l’IA</a:t>
            </a:r>
            <a:endParaRPr sz="3000">
              <a:solidFill>
                <a:srgbClr val="4B0550"/>
              </a:solidFill>
              <a:latin typeface="Optimistic Text"/>
              <a:ea typeface="Optimistic Text"/>
              <a:cs typeface="Optimistic Text"/>
              <a:sym typeface="Optimistic Text"/>
            </a:endParaRPr>
          </a:p>
        </p:txBody>
      </p:sp>
      <p:pic>
        <p:nvPicPr>
          <p:cNvPr id="448" name="Google Shape;448;p48" title="Target.png"/>
          <p:cNvPicPr preferRelativeResize="0"/>
          <p:nvPr/>
        </p:nvPicPr>
        <p:blipFill>
          <a:blip r:embed="rId3">
            <a:alphaModFix/>
          </a:blip>
          <a:stretch>
            <a:fillRect/>
          </a:stretch>
        </p:blipFill>
        <p:spPr>
          <a:xfrm>
            <a:off x="8501325" y="3145225"/>
            <a:ext cx="1306275" cy="1298650"/>
          </a:xfrm>
          <a:prstGeom prst="rect">
            <a:avLst/>
          </a:prstGeom>
          <a:noFill/>
          <a:ln>
            <a:noFill/>
          </a:ln>
        </p:spPr>
      </p:pic>
      <p:sp>
        <p:nvSpPr>
          <p:cNvPr id="449" name="Google Shape;449;p48"/>
          <p:cNvSpPr txBox="1"/>
          <p:nvPr/>
        </p:nvSpPr>
        <p:spPr>
          <a:xfrm>
            <a:off x="9807600" y="1755874"/>
            <a:ext cx="835438" cy="1397819"/>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3000" b="1" dirty="0">
                <a:solidFill>
                  <a:srgbClr val="4B0550"/>
                </a:solidFill>
                <a:latin typeface="Optimistic Text"/>
                <a:ea typeface="Optimistic Text"/>
                <a:cs typeface="Optimistic Text"/>
                <a:sym typeface="Optimistic Text"/>
              </a:rPr>
              <a:t>ACTIVITÉ</a:t>
            </a:r>
            <a:endParaRPr sz="3000" b="1" dirty="0">
              <a:solidFill>
                <a:srgbClr val="4B0550"/>
              </a:solidFill>
              <a:latin typeface="Optimistic Text"/>
              <a:ea typeface="Optimistic Text"/>
              <a:cs typeface="Optimistic Text"/>
              <a:sym typeface="Optimistic Text"/>
            </a:endParaRPr>
          </a:p>
        </p:txBody>
      </p:sp>
      <p:pic>
        <p:nvPicPr>
          <p:cNvPr id="450" name="Google Shape;450;p48" title="Asset 55.png"/>
          <p:cNvPicPr preferRelativeResize="0"/>
          <p:nvPr/>
        </p:nvPicPr>
        <p:blipFill rotWithShape="1">
          <a:blip r:embed="rId4">
            <a:alphaModFix/>
          </a:blip>
          <a:srcRect/>
          <a:stretch/>
        </p:blipFill>
        <p:spPr>
          <a:xfrm>
            <a:off x="7665888" y="1340275"/>
            <a:ext cx="727250" cy="7272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pic>
        <p:nvPicPr>
          <p:cNvPr id="455" name="Google Shape;455;p49" title="IG Filters.png"/>
          <p:cNvPicPr preferRelativeResize="0"/>
          <p:nvPr/>
        </p:nvPicPr>
        <p:blipFill>
          <a:blip r:embed="rId3">
            <a:alphaModFix/>
          </a:blip>
          <a:stretch>
            <a:fillRect/>
          </a:stretch>
        </p:blipFill>
        <p:spPr>
          <a:xfrm>
            <a:off x="9145200" y="700100"/>
            <a:ext cx="1971150" cy="4272353"/>
          </a:xfrm>
          <a:prstGeom prst="rect">
            <a:avLst/>
          </a:prstGeom>
          <a:noFill/>
          <a:ln>
            <a:noFill/>
          </a:ln>
        </p:spPr>
      </p:pic>
      <p:pic>
        <p:nvPicPr>
          <p:cNvPr id="456" name="Google Shape;456;p49" title="YouTube Recommendations.png"/>
          <p:cNvPicPr preferRelativeResize="0"/>
          <p:nvPr/>
        </p:nvPicPr>
        <p:blipFill rotWithShape="1">
          <a:blip r:embed="rId4">
            <a:alphaModFix/>
          </a:blip>
          <a:srcRect/>
          <a:stretch/>
        </p:blipFill>
        <p:spPr>
          <a:xfrm>
            <a:off x="11507612" y="700100"/>
            <a:ext cx="1971150" cy="4272353"/>
          </a:xfrm>
          <a:prstGeom prst="rect">
            <a:avLst/>
          </a:prstGeom>
          <a:noFill/>
          <a:ln>
            <a:noFill/>
          </a:ln>
        </p:spPr>
      </p:pic>
      <p:pic>
        <p:nvPicPr>
          <p:cNvPr id="457" name="Google Shape;457;p49" title="Google Translate Camera.png"/>
          <p:cNvPicPr preferRelativeResize="0"/>
          <p:nvPr/>
        </p:nvPicPr>
        <p:blipFill rotWithShape="1">
          <a:blip r:embed="rId5">
            <a:alphaModFix/>
          </a:blip>
          <a:srcRect/>
          <a:stretch/>
        </p:blipFill>
        <p:spPr>
          <a:xfrm>
            <a:off x="13870037" y="700100"/>
            <a:ext cx="1971150" cy="4272353"/>
          </a:xfrm>
          <a:prstGeom prst="rect">
            <a:avLst/>
          </a:prstGeom>
          <a:noFill/>
          <a:ln>
            <a:noFill/>
          </a:ln>
        </p:spPr>
      </p:pic>
      <p:pic>
        <p:nvPicPr>
          <p:cNvPr id="458" name="Google Shape;458;p49" title="YouTube Recommendations 2.png"/>
          <p:cNvPicPr preferRelativeResize="0"/>
          <p:nvPr/>
        </p:nvPicPr>
        <p:blipFill rotWithShape="1">
          <a:blip r:embed="rId6">
            <a:alphaModFix/>
          </a:blip>
          <a:srcRect/>
          <a:stretch/>
        </p:blipFill>
        <p:spPr>
          <a:xfrm>
            <a:off x="9145200" y="5314575"/>
            <a:ext cx="1971150" cy="4272353"/>
          </a:xfrm>
          <a:prstGeom prst="rect">
            <a:avLst/>
          </a:prstGeom>
          <a:noFill/>
          <a:ln>
            <a:noFill/>
          </a:ln>
          <a:effectLst>
            <a:reflection stA="10000" endPos="20000" dist="38100" dir="5400000" fadeDir="5400012" sy="-100000" algn="bl" rotWithShape="0"/>
          </a:effectLst>
        </p:spPr>
      </p:pic>
      <p:pic>
        <p:nvPicPr>
          <p:cNvPr id="459" name="Google Shape;459;p49" title="TikTok For You.png"/>
          <p:cNvPicPr preferRelativeResize="0"/>
          <p:nvPr/>
        </p:nvPicPr>
        <p:blipFill rotWithShape="1">
          <a:blip r:embed="rId7">
            <a:alphaModFix/>
          </a:blip>
          <a:srcRect/>
          <a:stretch/>
        </p:blipFill>
        <p:spPr>
          <a:xfrm>
            <a:off x="11507612" y="5314575"/>
            <a:ext cx="1971150" cy="4272353"/>
          </a:xfrm>
          <a:prstGeom prst="rect">
            <a:avLst/>
          </a:prstGeom>
          <a:noFill/>
          <a:ln>
            <a:noFill/>
          </a:ln>
          <a:effectLst>
            <a:reflection stA="10000" endPos="20000" dist="38100" dir="5400000" fadeDir="5400012" sy="-100000" algn="bl" rotWithShape="0"/>
          </a:effectLst>
        </p:spPr>
      </p:pic>
      <p:sp>
        <p:nvSpPr>
          <p:cNvPr id="460" name="Google Shape;460;p49"/>
          <p:cNvSpPr txBox="1"/>
          <p:nvPr/>
        </p:nvSpPr>
        <p:spPr>
          <a:xfrm>
            <a:off x="1403300" y="1686975"/>
            <a:ext cx="6890400" cy="3694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6000" b="1">
                <a:solidFill>
                  <a:srgbClr val="4B0550"/>
                </a:solidFill>
                <a:latin typeface="Optimistic Text"/>
                <a:ea typeface="Optimistic Text"/>
                <a:cs typeface="Optimistic Text"/>
                <a:sym typeface="Optimistic Text"/>
              </a:rPr>
              <a:t>Levez votre main quand vous repérez des fonctionnalités IA</a:t>
            </a:r>
            <a:endParaRPr sz="6000">
              <a:solidFill>
                <a:srgbClr val="4B0550"/>
              </a:solidFill>
              <a:latin typeface="Optimistic Text"/>
              <a:ea typeface="Optimistic Text"/>
              <a:cs typeface="Optimistic Text"/>
              <a:sym typeface="Optimistic Text"/>
            </a:endParaRPr>
          </a:p>
        </p:txBody>
      </p:sp>
      <p:grpSp>
        <p:nvGrpSpPr>
          <p:cNvPr id="461" name="Google Shape;461;p49"/>
          <p:cNvGrpSpPr/>
          <p:nvPr/>
        </p:nvGrpSpPr>
        <p:grpSpPr>
          <a:xfrm>
            <a:off x="1403293" y="5870013"/>
            <a:ext cx="178842" cy="159068"/>
            <a:chOff x="1007093" y="5843432"/>
            <a:chExt cx="178842" cy="159068"/>
          </a:xfrm>
        </p:grpSpPr>
        <p:sp>
          <p:nvSpPr>
            <p:cNvPr id="462" name="Google Shape;462;p49"/>
            <p:cNvSpPr/>
            <p:nvPr/>
          </p:nvSpPr>
          <p:spPr>
            <a:xfrm>
              <a:off x="1007093" y="5922558"/>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63" name="Google Shape;463;p49"/>
            <p:cNvSpPr/>
            <p:nvPr/>
          </p:nvSpPr>
          <p:spPr>
            <a:xfrm>
              <a:off x="1105925" y="5843432"/>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64" name="Google Shape;464;p49"/>
          <p:cNvGrpSpPr/>
          <p:nvPr/>
        </p:nvGrpSpPr>
        <p:grpSpPr>
          <a:xfrm>
            <a:off x="1403293" y="6308804"/>
            <a:ext cx="178842" cy="159068"/>
            <a:chOff x="1007093" y="6295697"/>
            <a:chExt cx="178842" cy="159068"/>
          </a:xfrm>
        </p:grpSpPr>
        <p:sp>
          <p:nvSpPr>
            <p:cNvPr id="465" name="Google Shape;465;p49"/>
            <p:cNvSpPr/>
            <p:nvPr/>
          </p:nvSpPr>
          <p:spPr>
            <a:xfrm>
              <a:off x="1007093" y="6374824"/>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66" name="Google Shape;466;p49"/>
            <p:cNvSpPr/>
            <p:nvPr/>
          </p:nvSpPr>
          <p:spPr>
            <a:xfrm>
              <a:off x="1105925" y="6295697"/>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67" name="Google Shape;467;p49"/>
          <p:cNvGrpSpPr/>
          <p:nvPr/>
        </p:nvGrpSpPr>
        <p:grpSpPr>
          <a:xfrm>
            <a:off x="1403293" y="6769986"/>
            <a:ext cx="178842" cy="159068"/>
            <a:chOff x="1007093" y="6747983"/>
            <a:chExt cx="178842" cy="159068"/>
          </a:xfrm>
        </p:grpSpPr>
        <p:sp>
          <p:nvSpPr>
            <p:cNvPr id="468" name="Google Shape;468;p49"/>
            <p:cNvSpPr/>
            <p:nvPr/>
          </p:nvSpPr>
          <p:spPr>
            <a:xfrm>
              <a:off x="1007093" y="6827110"/>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69" name="Google Shape;469;p49"/>
            <p:cNvSpPr/>
            <p:nvPr/>
          </p:nvSpPr>
          <p:spPr>
            <a:xfrm>
              <a:off x="1105925" y="67479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70" name="Google Shape;470;p49"/>
          <p:cNvGrpSpPr/>
          <p:nvPr/>
        </p:nvGrpSpPr>
        <p:grpSpPr>
          <a:xfrm>
            <a:off x="1403293" y="7188220"/>
            <a:ext cx="178842" cy="159068"/>
            <a:chOff x="1007093" y="7171018"/>
            <a:chExt cx="178842" cy="159068"/>
          </a:xfrm>
        </p:grpSpPr>
        <p:sp>
          <p:nvSpPr>
            <p:cNvPr id="471" name="Google Shape;471;p49"/>
            <p:cNvSpPr/>
            <p:nvPr/>
          </p:nvSpPr>
          <p:spPr>
            <a:xfrm>
              <a:off x="1007093" y="7250144"/>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72" name="Google Shape;472;p49"/>
            <p:cNvSpPr/>
            <p:nvPr/>
          </p:nvSpPr>
          <p:spPr>
            <a:xfrm>
              <a:off x="1105925" y="717101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73" name="Google Shape;473;p49"/>
          <p:cNvGrpSpPr/>
          <p:nvPr/>
        </p:nvGrpSpPr>
        <p:grpSpPr>
          <a:xfrm>
            <a:off x="1403295" y="7606467"/>
            <a:ext cx="178824" cy="159068"/>
            <a:chOff x="1007093" y="7594035"/>
            <a:chExt cx="178842" cy="159068"/>
          </a:xfrm>
        </p:grpSpPr>
        <p:sp>
          <p:nvSpPr>
            <p:cNvPr id="474" name="Google Shape;474;p49"/>
            <p:cNvSpPr/>
            <p:nvPr/>
          </p:nvSpPr>
          <p:spPr>
            <a:xfrm>
              <a:off x="1007093" y="7673162"/>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75" name="Google Shape;475;p49"/>
            <p:cNvSpPr/>
            <p:nvPr/>
          </p:nvSpPr>
          <p:spPr>
            <a:xfrm>
              <a:off x="1105925" y="7594035"/>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476" name="Google Shape;476;p49"/>
          <p:cNvGrpSpPr/>
          <p:nvPr/>
        </p:nvGrpSpPr>
        <p:grpSpPr>
          <a:xfrm>
            <a:off x="1403293" y="8024698"/>
            <a:ext cx="178842" cy="159068"/>
            <a:chOff x="1007093" y="8017032"/>
            <a:chExt cx="178842" cy="159068"/>
          </a:xfrm>
        </p:grpSpPr>
        <p:sp>
          <p:nvSpPr>
            <p:cNvPr id="477" name="Google Shape;477;p49"/>
            <p:cNvSpPr/>
            <p:nvPr/>
          </p:nvSpPr>
          <p:spPr>
            <a:xfrm>
              <a:off x="1007093" y="8096159"/>
              <a:ext cx="178117"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478" name="Google Shape;478;p49"/>
            <p:cNvSpPr/>
            <p:nvPr/>
          </p:nvSpPr>
          <p:spPr>
            <a:xfrm>
              <a:off x="1105925" y="8017032"/>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sp>
        <p:nvSpPr>
          <p:cNvPr id="479" name="Google Shape;479;p49"/>
          <p:cNvSpPr txBox="1"/>
          <p:nvPr/>
        </p:nvSpPr>
        <p:spPr>
          <a:xfrm>
            <a:off x="1816225" y="5645450"/>
            <a:ext cx="7068300" cy="2747400"/>
          </a:xfrm>
          <a:prstGeom prst="rect">
            <a:avLst/>
          </a:prstGeom>
          <a:noFill/>
          <a:ln>
            <a:noFill/>
          </a:ln>
        </p:spPr>
        <p:txBody>
          <a:bodyPr spcFirstLastPara="1" wrap="square" lIns="137150" tIns="137150" rIns="137150" bIns="137150" anchor="t" anchorCtr="0">
            <a:spAutoFit/>
          </a:bodyPr>
          <a:lstStyle/>
          <a:p>
            <a:pPr marL="349568" marR="2070735" lvl="0" indent="-331467" algn="l" rtl="0">
              <a:lnSpc>
                <a:spcPct val="169200"/>
              </a:lnSpc>
              <a:spcBef>
                <a:spcPts val="1088"/>
              </a:spcBef>
              <a:spcAft>
                <a:spcPts val="0"/>
              </a:spcAft>
              <a:buNone/>
            </a:pPr>
            <a:r>
              <a:rPr lang="en" sz="1800">
                <a:solidFill>
                  <a:srgbClr val="4B0550"/>
                </a:solidFill>
                <a:latin typeface="Optimistic Text"/>
                <a:ea typeface="Optimistic Text"/>
                <a:cs typeface="Optimistic Text"/>
                <a:sym typeface="Optimistic Text"/>
              </a:rPr>
              <a:t>Filtres Instagram</a:t>
            </a:r>
            <a:endParaRPr sz="1800">
              <a:solidFill>
                <a:srgbClr val="4B0550"/>
              </a:solidFill>
              <a:latin typeface="Optimistic Text"/>
              <a:ea typeface="Optimistic Text"/>
              <a:cs typeface="Optimistic Text"/>
              <a:sym typeface="Optimistic Text"/>
            </a:endParaRPr>
          </a:p>
          <a:p>
            <a:pPr marL="0" marR="601980" lvl="0" indent="0" algn="l" rtl="0">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Transcription des messages vocaux WhatsApp </a:t>
            </a:r>
            <a:endParaRPr sz="1800">
              <a:solidFill>
                <a:srgbClr val="4B0550"/>
              </a:solidFill>
              <a:latin typeface="Optimistic Text"/>
              <a:ea typeface="Optimistic Text"/>
              <a:cs typeface="Optimistic Text"/>
              <a:sym typeface="Optimistic Text"/>
            </a:endParaRPr>
          </a:p>
          <a:p>
            <a:pPr marL="0" marR="601980" lvl="0" indent="0" algn="l" rtl="0">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Caméra de Google Traduction</a:t>
            </a:r>
            <a:endParaRPr sz="1800">
              <a:solidFill>
                <a:srgbClr val="4B0550"/>
              </a:solidFill>
              <a:latin typeface="Optimistic Text"/>
              <a:ea typeface="Optimistic Text"/>
              <a:cs typeface="Optimistic Text"/>
              <a:sym typeface="Optimistic Text"/>
            </a:endParaRPr>
          </a:p>
          <a:p>
            <a:pPr marL="0" marR="1215390" lvl="0" indent="0" algn="l" rtl="0">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Recommandations YouTube</a:t>
            </a:r>
            <a:endParaRPr sz="1800">
              <a:solidFill>
                <a:srgbClr val="4B0550"/>
              </a:solidFill>
              <a:latin typeface="Optimistic Text"/>
              <a:ea typeface="Optimistic Text"/>
              <a:cs typeface="Optimistic Text"/>
              <a:sym typeface="Optimistic Text"/>
            </a:endParaRPr>
          </a:p>
          <a:p>
            <a:pPr marL="0" marR="1215390" lvl="0" indent="0" algn="l" rtl="0">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Page «Pour Toi» de TikTok</a:t>
            </a:r>
            <a:endParaRPr sz="1800">
              <a:solidFill>
                <a:srgbClr val="4B0550"/>
              </a:solidFill>
              <a:latin typeface="Optimistic Text"/>
              <a:ea typeface="Optimistic Text"/>
              <a:cs typeface="Optimistic Text"/>
              <a:sym typeface="Optimistic Text"/>
            </a:endParaRPr>
          </a:p>
          <a:p>
            <a:pPr marL="0" marR="1215390" lvl="0" indent="0" algn="l" rtl="0">
              <a:lnSpc>
                <a:spcPct val="155600"/>
              </a:lnSpc>
              <a:spcBef>
                <a:spcPts val="0"/>
              </a:spcBef>
              <a:spcAft>
                <a:spcPts val="0"/>
              </a:spcAft>
              <a:buNone/>
            </a:pPr>
            <a:r>
              <a:rPr lang="en" sz="1800">
                <a:solidFill>
                  <a:srgbClr val="4B0550"/>
                </a:solidFill>
                <a:latin typeface="Optimistic Text"/>
                <a:ea typeface="Optimistic Text"/>
                <a:cs typeface="Optimistic Text"/>
                <a:sym typeface="Optimistic Text"/>
              </a:rPr>
              <a:t>Regroupement des visages dans Google Photos </a:t>
            </a:r>
            <a:endParaRPr sz="1800">
              <a:solidFill>
                <a:srgbClr val="4B0550"/>
              </a:solidFill>
              <a:latin typeface="Optimistic Text"/>
              <a:ea typeface="Optimistic Text"/>
              <a:cs typeface="Optimistic Text"/>
              <a:sym typeface="Optimistic Text"/>
            </a:endParaRPr>
          </a:p>
        </p:txBody>
      </p:sp>
      <p:sp>
        <p:nvSpPr>
          <p:cNvPr id="480" name="Google Shape;480;p4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pic>
        <p:nvPicPr>
          <p:cNvPr id="481" name="Google Shape;481;p49" title="AI Use Case UI Screens.png"/>
          <p:cNvPicPr preferRelativeResize="0"/>
          <p:nvPr/>
        </p:nvPicPr>
        <p:blipFill rotWithShape="1">
          <a:blip r:embed="rId8">
            <a:alphaModFix/>
          </a:blip>
          <a:srcRect l="10"/>
          <a:stretch/>
        </p:blipFill>
        <p:spPr>
          <a:xfrm>
            <a:off x="13870037" y="5314575"/>
            <a:ext cx="1971150" cy="4272353"/>
          </a:xfrm>
          <a:prstGeom prst="rect">
            <a:avLst/>
          </a:prstGeom>
          <a:noFill/>
          <a:ln>
            <a:noFill/>
          </a:ln>
          <a:effectLst>
            <a:reflection stA="10000" endPos="20000" dist="38100" dir="5400000" fadeDir="5400012"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sp>
        <p:nvSpPr>
          <p:cNvPr id="486" name="Google Shape;486;p50"/>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87" name="Google Shape;487;p50"/>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88" name="Google Shape;488;p50"/>
          <p:cNvSpPr txBox="1"/>
          <p:nvPr/>
        </p:nvSpPr>
        <p:spPr>
          <a:xfrm>
            <a:off x="5426562" y="4728414"/>
            <a:ext cx="7510200" cy="29922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err="1">
                <a:solidFill>
                  <a:srgbClr val="4B0550"/>
                </a:solidFill>
                <a:latin typeface="Optimistic Display"/>
                <a:ea typeface="Optimistic Display"/>
                <a:cs typeface="Optimistic Display"/>
                <a:sym typeface="Optimistic Display"/>
              </a:rPr>
              <a:t>Qu’est-ce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Que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l’Intelligence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Artificielle</a:t>
            </a:r>
            <a:r>
              <a:rPr lang="en" sz="7200" b="1" dirty="0">
                <a:solidFill>
                  <a:srgbClr val="4B0550"/>
                </a:solidFill>
                <a:latin typeface="Optimistic Display"/>
                <a:ea typeface="Optimistic Display"/>
                <a:cs typeface="Optimistic Display"/>
                <a:sym typeface="Optimistic Display"/>
              </a:rPr>
              <a:t> (IA)?</a:t>
            </a:r>
            <a:endParaRPr sz="7200" b="1" dirty="0">
              <a:solidFill>
                <a:srgbClr val="4B0550"/>
              </a:solidFill>
              <a:latin typeface="Optimistic Display"/>
              <a:ea typeface="Optimistic Display"/>
              <a:cs typeface="Optimistic Display"/>
              <a:sym typeface="Optimistic Display"/>
            </a:endParaRPr>
          </a:p>
        </p:txBody>
      </p:sp>
      <p:sp>
        <p:nvSpPr>
          <p:cNvPr id="489" name="Google Shape;489;p50"/>
          <p:cNvSpPr/>
          <p:nvPr/>
        </p:nvSpPr>
        <p:spPr>
          <a:xfrm>
            <a:off x="8103150" y="2471607"/>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490" name="Google Shape;490;p50" title="Machine Learning.png"/>
          <p:cNvPicPr preferRelativeResize="0"/>
          <p:nvPr/>
        </p:nvPicPr>
        <p:blipFill>
          <a:blip r:embed="rId3">
            <a:alphaModFix/>
          </a:blip>
          <a:stretch>
            <a:fillRect/>
          </a:stretch>
        </p:blipFill>
        <p:spPr>
          <a:xfrm>
            <a:off x="8437618" y="2905665"/>
            <a:ext cx="1415175" cy="121358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Google Shape;495;p51"/>
          <p:cNvSpPr txBox="1"/>
          <p:nvPr/>
        </p:nvSpPr>
        <p:spPr>
          <a:xfrm>
            <a:off x="704100" y="3045152"/>
            <a:ext cx="5391900" cy="4433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3600">
                <a:solidFill>
                  <a:srgbClr val="4B0550"/>
                </a:solidFill>
                <a:latin typeface="Optimistic Text"/>
                <a:ea typeface="Optimistic Text"/>
                <a:cs typeface="Optimistic Text"/>
                <a:sym typeface="Optimistic Text"/>
              </a:rPr>
              <a:t>L’IA est une technologie qui permet aux ordinateurs et aux machines d’accomplir des tâches qui nécessitent normalement la pensée humaine.</a:t>
            </a:r>
            <a:endParaRPr sz="3600">
              <a:solidFill>
                <a:srgbClr val="4B0550"/>
              </a:solidFill>
              <a:latin typeface="Optimistic Text"/>
              <a:ea typeface="Optimistic Text"/>
              <a:cs typeface="Optimistic Text"/>
              <a:sym typeface="Optimistic Text"/>
            </a:endParaRPr>
          </a:p>
        </p:txBody>
      </p:sp>
      <p:sp>
        <p:nvSpPr>
          <p:cNvPr id="496" name="Google Shape;496;p51"/>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sp>
        <p:nvSpPr>
          <p:cNvPr id="497" name="Google Shape;497;p51"/>
          <p:cNvSpPr/>
          <p:nvPr/>
        </p:nvSpPr>
        <p:spPr>
          <a:xfrm>
            <a:off x="7825355" y="2133902"/>
            <a:ext cx="8362500" cy="6253500"/>
          </a:xfrm>
          <a:prstGeom prst="roundRect">
            <a:avLst>
              <a:gd name="adj" fmla="val 11529"/>
            </a:avLst>
          </a:prstGeom>
          <a:solidFill>
            <a:srgbClr val="B49CBF"/>
          </a:solidFill>
          <a:ln>
            <a:noFill/>
          </a:ln>
        </p:spPr>
        <p:txBody>
          <a:bodyPr spcFirstLastPara="1" wrap="square" lIns="121250" tIns="121250" rIns="121250" bIns="121250" anchor="ctr" anchorCtr="0">
            <a:noAutofit/>
          </a:bodyPr>
          <a:lstStyle/>
          <a:p>
            <a:pPr marL="0" lvl="0" indent="0" algn="l" rtl="0">
              <a:spcBef>
                <a:spcPts val="0"/>
              </a:spcBef>
              <a:spcAft>
                <a:spcPts val="0"/>
              </a:spcAft>
              <a:buNone/>
            </a:pPr>
            <a:r>
              <a:rPr lang="en" sz="1857"/>
              <a:t> </a:t>
            </a:r>
            <a:endParaRPr sz="1857"/>
          </a:p>
          <a:p>
            <a:pPr marL="0" lvl="0" indent="0" algn="l" rtl="0">
              <a:spcBef>
                <a:spcPts val="0"/>
              </a:spcBef>
              <a:spcAft>
                <a:spcPts val="0"/>
              </a:spcAft>
              <a:buNone/>
            </a:pPr>
            <a:endParaRPr sz="1857"/>
          </a:p>
        </p:txBody>
      </p:sp>
      <p:sp>
        <p:nvSpPr>
          <p:cNvPr id="498" name="Google Shape;498;p51"/>
          <p:cNvSpPr/>
          <p:nvPr/>
        </p:nvSpPr>
        <p:spPr>
          <a:xfrm>
            <a:off x="7589402" y="1899600"/>
            <a:ext cx="8362500" cy="6253500"/>
          </a:xfrm>
          <a:prstGeom prst="roundRect">
            <a:avLst>
              <a:gd name="adj" fmla="val 11529"/>
            </a:avLst>
          </a:prstGeom>
          <a:solidFill>
            <a:schemeClr val="lt2"/>
          </a:solidFill>
          <a:ln>
            <a:noFill/>
          </a:ln>
        </p:spPr>
        <p:txBody>
          <a:bodyPr spcFirstLastPara="1" wrap="square" lIns="121250" tIns="121250" rIns="121250" bIns="121250" anchor="ctr" anchorCtr="0">
            <a:noAutofit/>
          </a:bodyPr>
          <a:lstStyle/>
          <a:p>
            <a:pPr marL="0" lvl="0" indent="0" algn="l" rtl="0">
              <a:spcBef>
                <a:spcPts val="0"/>
              </a:spcBef>
              <a:spcAft>
                <a:spcPts val="0"/>
              </a:spcAft>
              <a:buNone/>
            </a:pPr>
            <a:r>
              <a:rPr lang="en" sz="1857"/>
              <a:t> </a:t>
            </a:r>
            <a:endParaRPr sz="1857"/>
          </a:p>
          <a:p>
            <a:pPr marL="0" lvl="0" indent="0" algn="l" rtl="0">
              <a:spcBef>
                <a:spcPts val="0"/>
              </a:spcBef>
              <a:spcAft>
                <a:spcPts val="0"/>
              </a:spcAft>
              <a:buNone/>
            </a:pPr>
            <a:endParaRPr sz="1857"/>
          </a:p>
        </p:txBody>
      </p:sp>
      <p:sp>
        <p:nvSpPr>
          <p:cNvPr id="499" name="Google Shape;499;p51"/>
          <p:cNvSpPr txBox="1"/>
          <p:nvPr/>
        </p:nvSpPr>
        <p:spPr>
          <a:xfrm>
            <a:off x="9752980" y="4020300"/>
            <a:ext cx="4898100" cy="12930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0"/>
              </a:spcBef>
              <a:spcAft>
                <a:spcPts val="0"/>
              </a:spcAft>
              <a:buNone/>
            </a:pPr>
            <a:r>
              <a:rPr lang="en" sz="2100">
                <a:solidFill>
                  <a:srgbClr val="4B0550"/>
                </a:solidFill>
                <a:latin typeface="Optimistic Text"/>
                <a:ea typeface="Optimistic Text"/>
                <a:cs typeface="Optimistic Text"/>
                <a:sym typeface="Optimistic Text"/>
              </a:rPr>
              <a:t>Des systèmes informatiques ou des machines conçus pour réaliser des tâches qui requièrent généralement l’intelligence humaine.</a:t>
            </a:r>
            <a:endParaRPr sz="2100">
              <a:solidFill>
                <a:srgbClr val="4B0550"/>
              </a:solidFill>
              <a:latin typeface="Optimistic Text"/>
              <a:ea typeface="Optimistic Text"/>
              <a:cs typeface="Optimistic Text"/>
              <a:sym typeface="Optimistic Text"/>
            </a:endParaRPr>
          </a:p>
        </p:txBody>
      </p:sp>
      <p:sp>
        <p:nvSpPr>
          <p:cNvPr id="500" name="Google Shape;500;p51"/>
          <p:cNvSpPr/>
          <p:nvPr/>
        </p:nvSpPr>
        <p:spPr>
          <a:xfrm>
            <a:off x="8350490" y="4098745"/>
            <a:ext cx="1113300" cy="1113600"/>
          </a:xfrm>
          <a:prstGeom prst="ellipse">
            <a:avLst/>
          </a:prstGeom>
          <a:solidFill>
            <a:srgbClr val="4B0550"/>
          </a:solidFill>
          <a:ln>
            <a:noFill/>
          </a:ln>
        </p:spPr>
        <p:txBody>
          <a:bodyPr spcFirstLastPara="1" wrap="square" lIns="121250" tIns="121250" rIns="121250" bIns="121250" anchor="ctr" anchorCtr="0">
            <a:noAutofit/>
          </a:bodyPr>
          <a:lstStyle/>
          <a:p>
            <a:pPr marL="0" lvl="0" indent="0" algn="ctr" rtl="0">
              <a:spcBef>
                <a:spcPts val="0"/>
              </a:spcBef>
              <a:spcAft>
                <a:spcPts val="0"/>
              </a:spcAft>
              <a:buNone/>
            </a:pPr>
            <a:endParaRPr sz="1857"/>
          </a:p>
        </p:txBody>
      </p:sp>
      <p:sp>
        <p:nvSpPr>
          <p:cNvPr id="501" name="Google Shape;501;p51"/>
          <p:cNvSpPr txBox="1"/>
          <p:nvPr/>
        </p:nvSpPr>
        <p:spPr>
          <a:xfrm>
            <a:off x="8571063" y="4286822"/>
            <a:ext cx="655800" cy="734100"/>
          </a:xfrm>
          <a:prstGeom prst="rect">
            <a:avLst/>
          </a:prstGeom>
          <a:noFill/>
          <a:ln>
            <a:noFill/>
          </a:ln>
        </p:spPr>
        <p:txBody>
          <a:bodyPr spcFirstLastPara="1" wrap="square" lIns="121250" tIns="121250" rIns="121250" bIns="121250" anchor="ctr" anchorCtr="0">
            <a:noAutofit/>
          </a:bodyPr>
          <a:lstStyle/>
          <a:p>
            <a:pPr marL="0" lvl="0" indent="0" algn="ctr" rtl="0">
              <a:spcBef>
                <a:spcPts val="0"/>
              </a:spcBef>
              <a:spcAft>
                <a:spcPts val="0"/>
              </a:spcAft>
              <a:buNone/>
            </a:pPr>
            <a:r>
              <a:rPr lang="en" sz="3979">
                <a:solidFill>
                  <a:srgbClr val="EFEBF4"/>
                </a:solidFill>
                <a:latin typeface="Optimistic Display Light"/>
                <a:ea typeface="Optimistic Display Light"/>
                <a:cs typeface="Optimistic Display Light"/>
                <a:sym typeface="Optimistic Display Light"/>
              </a:rPr>
              <a:t>1</a:t>
            </a:r>
            <a:endParaRPr sz="3979">
              <a:solidFill>
                <a:srgbClr val="EFEBF4"/>
              </a:solidFill>
              <a:latin typeface="Optimistic Display Light"/>
              <a:ea typeface="Optimistic Display Light"/>
              <a:cs typeface="Optimistic Display Light"/>
              <a:sym typeface="Optimistic Display Light"/>
            </a:endParaRPr>
          </a:p>
        </p:txBody>
      </p:sp>
      <p:sp>
        <p:nvSpPr>
          <p:cNvPr id="502" name="Google Shape;502;p51"/>
          <p:cNvSpPr txBox="1"/>
          <p:nvPr/>
        </p:nvSpPr>
        <p:spPr>
          <a:xfrm>
            <a:off x="9752980" y="5652206"/>
            <a:ext cx="4898100" cy="1616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0"/>
              </a:spcBef>
              <a:spcAft>
                <a:spcPts val="0"/>
              </a:spcAft>
              <a:buNone/>
            </a:pPr>
            <a:r>
              <a:rPr lang="en" sz="2100">
                <a:solidFill>
                  <a:srgbClr val="4B0550"/>
                </a:solidFill>
                <a:latin typeface="Optimistic Text"/>
                <a:ea typeface="Optimistic Text"/>
                <a:cs typeface="Optimistic Text"/>
                <a:sym typeface="Optimistic Text"/>
              </a:rPr>
              <a:t>Ces tâches incluent l’apprentissage, le raisonnement, la résolution de problèmes, la perception, la compréhension du langage, et parfois même la créativité.</a:t>
            </a:r>
            <a:endParaRPr sz="2100">
              <a:solidFill>
                <a:srgbClr val="4B0550"/>
              </a:solidFill>
              <a:latin typeface="Optimistic Text"/>
              <a:ea typeface="Optimistic Text"/>
              <a:cs typeface="Optimistic Text"/>
              <a:sym typeface="Optimistic Text"/>
            </a:endParaRPr>
          </a:p>
        </p:txBody>
      </p:sp>
      <p:sp>
        <p:nvSpPr>
          <p:cNvPr id="503" name="Google Shape;503;p51"/>
          <p:cNvSpPr/>
          <p:nvPr/>
        </p:nvSpPr>
        <p:spPr>
          <a:xfrm>
            <a:off x="8350490" y="5805876"/>
            <a:ext cx="1113300" cy="1113600"/>
          </a:xfrm>
          <a:prstGeom prst="ellipse">
            <a:avLst/>
          </a:prstGeom>
          <a:solidFill>
            <a:srgbClr val="4B0550"/>
          </a:solidFill>
          <a:ln>
            <a:noFill/>
          </a:ln>
        </p:spPr>
        <p:txBody>
          <a:bodyPr spcFirstLastPara="1" wrap="square" lIns="121250" tIns="121250" rIns="121250" bIns="121250" anchor="ctr" anchorCtr="0">
            <a:noAutofit/>
          </a:bodyPr>
          <a:lstStyle/>
          <a:p>
            <a:pPr marL="0" lvl="0" indent="0" algn="ctr" rtl="0">
              <a:spcBef>
                <a:spcPts val="0"/>
              </a:spcBef>
              <a:spcAft>
                <a:spcPts val="0"/>
              </a:spcAft>
              <a:buNone/>
            </a:pPr>
            <a:endParaRPr sz="1857"/>
          </a:p>
        </p:txBody>
      </p:sp>
      <p:sp>
        <p:nvSpPr>
          <p:cNvPr id="504" name="Google Shape;504;p51"/>
          <p:cNvSpPr txBox="1"/>
          <p:nvPr/>
        </p:nvSpPr>
        <p:spPr>
          <a:xfrm>
            <a:off x="8571063" y="5993953"/>
            <a:ext cx="655800" cy="734100"/>
          </a:xfrm>
          <a:prstGeom prst="rect">
            <a:avLst/>
          </a:prstGeom>
          <a:noFill/>
          <a:ln>
            <a:noFill/>
          </a:ln>
        </p:spPr>
        <p:txBody>
          <a:bodyPr spcFirstLastPara="1" wrap="square" lIns="121250" tIns="121250" rIns="121250" bIns="121250" anchor="ctr" anchorCtr="0">
            <a:noAutofit/>
          </a:bodyPr>
          <a:lstStyle/>
          <a:p>
            <a:pPr marL="0" lvl="0" indent="0" algn="ctr" rtl="0">
              <a:spcBef>
                <a:spcPts val="0"/>
              </a:spcBef>
              <a:spcAft>
                <a:spcPts val="0"/>
              </a:spcAft>
              <a:buNone/>
            </a:pPr>
            <a:r>
              <a:rPr lang="en" sz="3979">
                <a:solidFill>
                  <a:srgbClr val="EFEBF4"/>
                </a:solidFill>
                <a:latin typeface="Optimistic Display Light"/>
                <a:ea typeface="Optimistic Display Light"/>
                <a:cs typeface="Optimistic Display Light"/>
                <a:sym typeface="Optimistic Display Light"/>
              </a:rPr>
              <a:t>2</a:t>
            </a:r>
            <a:endParaRPr sz="3979">
              <a:solidFill>
                <a:srgbClr val="EFEBF4"/>
              </a:solidFill>
              <a:latin typeface="Optimistic Display Light"/>
              <a:ea typeface="Optimistic Display Light"/>
              <a:cs typeface="Optimistic Display Light"/>
              <a:sym typeface="Optimistic Display Light"/>
            </a:endParaRPr>
          </a:p>
        </p:txBody>
      </p:sp>
      <p:sp>
        <p:nvSpPr>
          <p:cNvPr id="505" name="Google Shape;505;p51"/>
          <p:cNvSpPr txBox="1"/>
          <p:nvPr/>
        </p:nvSpPr>
        <p:spPr>
          <a:xfrm>
            <a:off x="8350500" y="3045138"/>
            <a:ext cx="53919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3600" b="1">
                <a:solidFill>
                  <a:srgbClr val="4B0550"/>
                </a:solidFill>
                <a:latin typeface="Optimistic Text"/>
                <a:ea typeface="Optimistic Text"/>
                <a:cs typeface="Optimistic Text"/>
                <a:sym typeface="Optimistic Text"/>
              </a:rPr>
              <a:t>Il s’agit:</a:t>
            </a:r>
            <a:endParaRPr sz="3600" b="1">
              <a:solidFill>
                <a:srgbClr val="4B0550"/>
              </a:solidFill>
              <a:latin typeface="Optimistic Text"/>
              <a:ea typeface="Optimistic Text"/>
              <a:cs typeface="Optimistic Text"/>
              <a:sym typeface="Optimistic Tex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09"/>
        <p:cNvGrpSpPr/>
        <p:nvPr/>
      </p:nvGrpSpPr>
      <p:grpSpPr>
        <a:xfrm>
          <a:off x="0" y="0"/>
          <a:ext cx="0" cy="0"/>
          <a:chOff x="0" y="0"/>
          <a:chExt cx="0" cy="0"/>
        </a:xfrm>
      </p:grpSpPr>
      <p:sp>
        <p:nvSpPr>
          <p:cNvPr id="510" name="Google Shape;510;p52"/>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pic>
        <p:nvPicPr>
          <p:cNvPr id="511" name="Google Shape;511;p52" title="AI Robot 01.png"/>
          <p:cNvPicPr preferRelativeResize="0"/>
          <p:nvPr/>
        </p:nvPicPr>
        <p:blipFill>
          <a:blip r:embed="rId3">
            <a:alphaModFix/>
          </a:blip>
          <a:stretch>
            <a:fillRect/>
          </a:stretch>
        </p:blipFill>
        <p:spPr>
          <a:xfrm flipH="1">
            <a:off x="11959649" y="1863789"/>
            <a:ext cx="5614001" cy="8423213"/>
          </a:xfrm>
          <a:prstGeom prst="rect">
            <a:avLst/>
          </a:prstGeom>
          <a:noFill/>
          <a:ln>
            <a:noFill/>
          </a:ln>
        </p:spPr>
      </p:pic>
      <p:sp>
        <p:nvSpPr>
          <p:cNvPr id="512" name="Google Shape;512;p52"/>
          <p:cNvSpPr/>
          <p:nvPr/>
        </p:nvSpPr>
        <p:spPr>
          <a:xfrm>
            <a:off x="808891" y="3346485"/>
            <a:ext cx="4913700" cy="17934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3" name="Google Shape;513;p52"/>
          <p:cNvSpPr/>
          <p:nvPr/>
        </p:nvSpPr>
        <p:spPr>
          <a:xfrm>
            <a:off x="704100" y="3230496"/>
            <a:ext cx="4913700" cy="17934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4" name="Google Shape;514;p52"/>
          <p:cNvSpPr/>
          <p:nvPr/>
        </p:nvSpPr>
        <p:spPr>
          <a:xfrm>
            <a:off x="808891" y="5502988"/>
            <a:ext cx="4913700" cy="17934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5" name="Google Shape;515;p52"/>
          <p:cNvSpPr/>
          <p:nvPr/>
        </p:nvSpPr>
        <p:spPr>
          <a:xfrm>
            <a:off x="704100" y="5386999"/>
            <a:ext cx="4913700" cy="17934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6" name="Google Shape;516;p52"/>
          <p:cNvSpPr/>
          <p:nvPr/>
        </p:nvSpPr>
        <p:spPr>
          <a:xfrm>
            <a:off x="6065035" y="3346485"/>
            <a:ext cx="4913700" cy="17934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7" name="Google Shape;517;p52"/>
          <p:cNvSpPr/>
          <p:nvPr/>
        </p:nvSpPr>
        <p:spPr>
          <a:xfrm>
            <a:off x="5960245" y="3230496"/>
            <a:ext cx="4913700" cy="17934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8" name="Google Shape;518;p52"/>
          <p:cNvSpPr/>
          <p:nvPr/>
        </p:nvSpPr>
        <p:spPr>
          <a:xfrm>
            <a:off x="6065035" y="5502988"/>
            <a:ext cx="4913700" cy="1793400"/>
          </a:xfrm>
          <a:prstGeom prst="roundRect">
            <a:avLst>
              <a:gd name="adj" fmla="val 11529"/>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19" name="Google Shape;519;p52"/>
          <p:cNvSpPr/>
          <p:nvPr/>
        </p:nvSpPr>
        <p:spPr>
          <a:xfrm>
            <a:off x="5960245" y="5386999"/>
            <a:ext cx="4913700" cy="17934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20" name="Google Shape;520;p52"/>
          <p:cNvSpPr txBox="1"/>
          <p:nvPr/>
        </p:nvSpPr>
        <p:spPr>
          <a:xfrm>
            <a:off x="1950600" y="3453625"/>
            <a:ext cx="3294300" cy="12978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Apprend à partir d’exemples</a:t>
            </a:r>
            <a:endParaRPr sz="2100">
              <a:solidFill>
                <a:srgbClr val="4B0550"/>
              </a:solidFill>
              <a:latin typeface="Optimistic Text"/>
              <a:ea typeface="Optimistic Text"/>
              <a:cs typeface="Optimistic Text"/>
              <a:sym typeface="Optimistic Text"/>
            </a:endParaRPr>
          </a:p>
          <a:p>
            <a:pPr marL="0" lvl="0" indent="0" algn="l" rtl="0">
              <a:lnSpc>
                <a:spcPct val="100000"/>
              </a:lnSpc>
              <a:spcBef>
                <a:spcPts val="38"/>
              </a:spcBef>
              <a:spcAft>
                <a:spcPts val="0"/>
              </a:spcAft>
              <a:buNone/>
            </a:pPr>
            <a:r>
              <a:rPr lang="en" sz="2100">
                <a:solidFill>
                  <a:srgbClr val="4B0550"/>
                </a:solidFill>
                <a:latin typeface="Optimistic Text"/>
                <a:ea typeface="Optimistic Text"/>
                <a:cs typeface="Optimistic Text"/>
                <a:sym typeface="Optimistic Text"/>
              </a:rPr>
              <a:t>Comme les devoirs, mais pour les ordinateurs</a:t>
            </a:r>
            <a:endParaRPr sz="2100">
              <a:solidFill>
                <a:srgbClr val="4B0550"/>
              </a:solidFill>
              <a:latin typeface="Optimistic Text"/>
              <a:ea typeface="Optimistic Text"/>
              <a:cs typeface="Optimistic Text"/>
              <a:sym typeface="Optimistic Text"/>
            </a:endParaRPr>
          </a:p>
        </p:txBody>
      </p:sp>
      <p:sp>
        <p:nvSpPr>
          <p:cNvPr id="521" name="Google Shape;521;p52"/>
          <p:cNvSpPr txBox="1"/>
          <p:nvPr/>
        </p:nvSpPr>
        <p:spPr>
          <a:xfrm>
            <a:off x="1950600" y="5725244"/>
            <a:ext cx="3294300" cy="9744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S’entraîne et devient plus intelligente</a:t>
            </a:r>
            <a:endParaRPr sz="2100">
              <a:solidFill>
                <a:srgbClr val="4B0550"/>
              </a:solidFill>
              <a:latin typeface="Optimistic Text"/>
              <a:ea typeface="Optimistic Text"/>
              <a:cs typeface="Optimistic Text"/>
              <a:sym typeface="Optimistic Text"/>
            </a:endParaRPr>
          </a:p>
          <a:p>
            <a:pPr marL="0" lvl="0" indent="0" algn="l" rtl="0">
              <a:lnSpc>
                <a:spcPct val="100000"/>
              </a:lnSpc>
              <a:spcBef>
                <a:spcPts val="38"/>
              </a:spcBef>
              <a:spcAft>
                <a:spcPts val="0"/>
              </a:spcAft>
              <a:buNone/>
            </a:pPr>
            <a:r>
              <a:rPr lang="en" sz="2100">
                <a:solidFill>
                  <a:srgbClr val="4B0550"/>
                </a:solidFill>
                <a:latin typeface="Optimistic Text"/>
                <a:ea typeface="Optimistic Text"/>
                <a:cs typeface="Optimistic Text"/>
                <a:sym typeface="Optimistic Text"/>
              </a:rPr>
              <a:t>S’améliore en répétant</a:t>
            </a:r>
            <a:endParaRPr sz="2100">
              <a:solidFill>
                <a:srgbClr val="4B0550"/>
              </a:solidFill>
              <a:latin typeface="Optimistic Text"/>
              <a:ea typeface="Optimistic Text"/>
              <a:cs typeface="Optimistic Text"/>
              <a:sym typeface="Optimistic Text"/>
            </a:endParaRPr>
          </a:p>
        </p:txBody>
      </p:sp>
      <p:sp>
        <p:nvSpPr>
          <p:cNvPr id="522" name="Google Shape;522;p52"/>
          <p:cNvSpPr txBox="1"/>
          <p:nvPr/>
        </p:nvSpPr>
        <p:spPr>
          <a:xfrm>
            <a:off x="7206750" y="3318532"/>
            <a:ext cx="3588000" cy="1627800"/>
          </a:xfrm>
          <a:prstGeom prst="rect">
            <a:avLst/>
          </a:prstGeom>
          <a:noFill/>
          <a:ln>
            <a:noFill/>
          </a:ln>
        </p:spPr>
        <p:txBody>
          <a:bodyPr spcFirstLastPara="1" wrap="square" lIns="0" tIns="0" rIns="0" bIns="0" anchor="t" anchorCtr="0">
            <a:spAutoFit/>
          </a:bodyPr>
          <a:lstStyle/>
          <a:p>
            <a:pPr marL="0" marR="7620" lvl="0" indent="0" algn="l" rtl="0">
              <a:lnSpc>
                <a:spcPct val="100899"/>
              </a:lnSpc>
              <a:spcBef>
                <a:spcPts val="2010"/>
              </a:spcBef>
              <a:spcAft>
                <a:spcPts val="0"/>
              </a:spcAft>
              <a:buNone/>
            </a:pPr>
            <a:r>
              <a:rPr lang="en" sz="2100" b="1">
                <a:solidFill>
                  <a:srgbClr val="4B0550"/>
                </a:solidFill>
                <a:latin typeface="Optimistic Text"/>
                <a:ea typeface="Optimistic Text"/>
                <a:cs typeface="Optimistic Text"/>
                <a:sym typeface="Optimistic Text"/>
              </a:rPr>
              <a:t>Fait des prédictions ou des choix</a:t>
            </a:r>
            <a:br>
              <a:rPr lang="en" sz="2100" b="1">
                <a:solidFill>
                  <a:srgbClr val="4B0550"/>
                </a:solidFill>
                <a:latin typeface="Optimistic Text"/>
                <a:ea typeface="Optimistic Text"/>
                <a:cs typeface="Optimistic Text"/>
                <a:sym typeface="Optimistic Text"/>
              </a:rPr>
            </a:br>
            <a:r>
              <a:rPr lang="en" sz="2100">
                <a:solidFill>
                  <a:srgbClr val="4B0550"/>
                </a:solidFill>
                <a:latin typeface="Optimistic Text"/>
                <a:ea typeface="Optimistic Text"/>
                <a:cs typeface="Optimistic Text"/>
                <a:sym typeface="Optimistic Text"/>
              </a:rPr>
              <a:t>Comme suggérer des chansons ou deviner du texte</a:t>
            </a:r>
            <a:endParaRPr sz="2100">
              <a:solidFill>
                <a:srgbClr val="4B0550"/>
              </a:solidFill>
              <a:latin typeface="Optimistic Text"/>
              <a:ea typeface="Optimistic Text"/>
              <a:cs typeface="Optimistic Text"/>
              <a:sym typeface="Optimistic Text"/>
            </a:endParaRPr>
          </a:p>
        </p:txBody>
      </p:sp>
      <p:sp>
        <p:nvSpPr>
          <p:cNvPr id="523" name="Google Shape;523;p52"/>
          <p:cNvSpPr txBox="1"/>
          <p:nvPr/>
        </p:nvSpPr>
        <p:spPr>
          <a:xfrm>
            <a:off x="7206750" y="5631019"/>
            <a:ext cx="3588000" cy="12930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Vous aide à faire les choses plus rapidement </a:t>
            </a:r>
            <a:endParaRPr sz="2100" b="1">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2100">
                <a:solidFill>
                  <a:srgbClr val="4B0550"/>
                </a:solidFill>
                <a:latin typeface="Optimistic Text"/>
                <a:ea typeface="Optimistic Text"/>
                <a:cs typeface="Optimistic Text"/>
                <a:sym typeface="Optimistic Text"/>
              </a:rPr>
              <a:t>De la réponse aux questions à la retouche de photos</a:t>
            </a:r>
            <a:endParaRPr sz="2100">
              <a:solidFill>
                <a:srgbClr val="4B0550"/>
              </a:solidFill>
              <a:latin typeface="Optimistic Text"/>
              <a:ea typeface="Optimistic Text"/>
              <a:cs typeface="Optimistic Text"/>
              <a:sym typeface="Optimistic Text"/>
            </a:endParaRPr>
          </a:p>
        </p:txBody>
      </p:sp>
      <p:sp>
        <p:nvSpPr>
          <p:cNvPr id="524" name="Google Shape;524;p52"/>
          <p:cNvSpPr/>
          <p:nvPr/>
        </p:nvSpPr>
        <p:spPr>
          <a:xfrm>
            <a:off x="947137" y="3536661"/>
            <a:ext cx="839400" cy="839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25" name="Google Shape;525;p52"/>
          <p:cNvSpPr/>
          <p:nvPr/>
        </p:nvSpPr>
        <p:spPr>
          <a:xfrm>
            <a:off x="947137" y="5742241"/>
            <a:ext cx="839400" cy="839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26" name="Google Shape;526;p52"/>
          <p:cNvSpPr/>
          <p:nvPr/>
        </p:nvSpPr>
        <p:spPr>
          <a:xfrm>
            <a:off x="6203287" y="3536661"/>
            <a:ext cx="839400" cy="839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27" name="Google Shape;527;p52"/>
          <p:cNvSpPr/>
          <p:nvPr/>
        </p:nvSpPr>
        <p:spPr>
          <a:xfrm>
            <a:off x="6203287" y="5751841"/>
            <a:ext cx="839400" cy="839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28" name="Google Shape;528;p52"/>
          <p:cNvSpPr txBox="1"/>
          <p:nvPr/>
        </p:nvSpPr>
        <p:spPr>
          <a:xfrm>
            <a:off x="1113437" y="3678461"/>
            <a:ext cx="494400" cy="553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a:solidFill>
                  <a:srgbClr val="EFEBF4"/>
                </a:solidFill>
                <a:latin typeface="Optimistic Display"/>
                <a:ea typeface="Optimistic Display"/>
                <a:cs typeface="Optimistic Display"/>
                <a:sym typeface="Optimistic Display"/>
              </a:rPr>
              <a:t>1</a:t>
            </a:r>
            <a:endParaRPr sz="3000" b="1">
              <a:solidFill>
                <a:srgbClr val="EFEBF4"/>
              </a:solidFill>
              <a:latin typeface="Optimistic Display"/>
              <a:ea typeface="Optimistic Display"/>
              <a:cs typeface="Optimistic Display"/>
              <a:sym typeface="Optimistic Display"/>
            </a:endParaRPr>
          </a:p>
        </p:txBody>
      </p:sp>
      <p:sp>
        <p:nvSpPr>
          <p:cNvPr id="529" name="Google Shape;529;p52"/>
          <p:cNvSpPr txBox="1"/>
          <p:nvPr/>
        </p:nvSpPr>
        <p:spPr>
          <a:xfrm>
            <a:off x="1113437" y="5885341"/>
            <a:ext cx="494400" cy="553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a:solidFill>
                  <a:srgbClr val="EFEBF4"/>
                </a:solidFill>
                <a:latin typeface="Optimistic Display"/>
                <a:ea typeface="Optimistic Display"/>
                <a:cs typeface="Optimistic Display"/>
                <a:sym typeface="Optimistic Display"/>
              </a:rPr>
              <a:t>2</a:t>
            </a:r>
            <a:endParaRPr sz="3000" b="1">
              <a:solidFill>
                <a:srgbClr val="EFEBF4"/>
              </a:solidFill>
              <a:latin typeface="Optimistic Display"/>
              <a:ea typeface="Optimistic Display"/>
              <a:cs typeface="Optimistic Display"/>
              <a:sym typeface="Optimistic Display"/>
            </a:endParaRPr>
          </a:p>
        </p:txBody>
      </p:sp>
      <p:sp>
        <p:nvSpPr>
          <p:cNvPr id="530" name="Google Shape;530;p52"/>
          <p:cNvSpPr txBox="1"/>
          <p:nvPr/>
        </p:nvSpPr>
        <p:spPr>
          <a:xfrm>
            <a:off x="6369587" y="3679761"/>
            <a:ext cx="494400" cy="553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a:solidFill>
                  <a:srgbClr val="EFEBF4"/>
                </a:solidFill>
                <a:latin typeface="Optimistic Display"/>
                <a:ea typeface="Optimistic Display"/>
                <a:cs typeface="Optimistic Display"/>
                <a:sym typeface="Optimistic Display"/>
              </a:rPr>
              <a:t>3</a:t>
            </a:r>
            <a:endParaRPr sz="3000" b="1">
              <a:solidFill>
                <a:srgbClr val="EFEBF4"/>
              </a:solidFill>
              <a:latin typeface="Optimistic Display"/>
              <a:ea typeface="Optimistic Display"/>
              <a:cs typeface="Optimistic Display"/>
              <a:sym typeface="Optimistic Display"/>
            </a:endParaRPr>
          </a:p>
        </p:txBody>
      </p:sp>
      <p:sp>
        <p:nvSpPr>
          <p:cNvPr id="531" name="Google Shape;531;p52"/>
          <p:cNvSpPr txBox="1"/>
          <p:nvPr/>
        </p:nvSpPr>
        <p:spPr>
          <a:xfrm>
            <a:off x="6369587" y="5875741"/>
            <a:ext cx="494400" cy="553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a:solidFill>
                  <a:srgbClr val="EFEBF4"/>
                </a:solidFill>
                <a:latin typeface="Optimistic Display"/>
                <a:ea typeface="Optimistic Display"/>
                <a:cs typeface="Optimistic Display"/>
                <a:sym typeface="Optimistic Display"/>
              </a:rPr>
              <a:t>4</a:t>
            </a:r>
            <a:endParaRPr sz="3000" b="1">
              <a:solidFill>
                <a:srgbClr val="EFEBF4"/>
              </a:solidFill>
              <a:latin typeface="Optimistic Display"/>
              <a:ea typeface="Optimistic Display"/>
              <a:cs typeface="Optimistic Display"/>
              <a:sym typeface="Optimistic Display"/>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53"/>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37" name="Google Shape;537;p53"/>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38" name="Google Shape;538;p53"/>
          <p:cNvSpPr txBox="1"/>
          <p:nvPr/>
        </p:nvSpPr>
        <p:spPr>
          <a:xfrm>
            <a:off x="4915175" y="5292600"/>
            <a:ext cx="90204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a:solidFill>
                  <a:srgbClr val="4B0550"/>
                </a:solidFill>
                <a:latin typeface="Optimistic Display"/>
                <a:ea typeface="Optimistic Display"/>
                <a:cs typeface="Optimistic Display"/>
                <a:sym typeface="Optimistic Display"/>
              </a:rPr>
              <a:t>L’IA </a:t>
            </a:r>
            <a:r>
              <a:rPr lang="en" sz="7200" b="1" dirty="0" err="1">
                <a:solidFill>
                  <a:srgbClr val="4B0550"/>
                </a:solidFill>
                <a:latin typeface="Optimistic Display"/>
                <a:ea typeface="Optimistic Display"/>
                <a:cs typeface="Optimistic Display"/>
                <a:sym typeface="Optimistic Display"/>
              </a:rPr>
              <a:t>accompagne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elle</a:t>
            </a:r>
            <a:r>
              <a:rPr lang="en" sz="7200" b="1" dirty="0">
                <a:solidFill>
                  <a:srgbClr val="4B0550"/>
                </a:solidFill>
                <a:latin typeface="Optimistic Display"/>
                <a:ea typeface="Optimistic Display"/>
                <a:cs typeface="Optimistic Display"/>
                <a:sym typeface="Optimistic Display"/>
              </a:rPr>
              <a:t> ne </a:t>
            </a:r>
            <a:r>
              <a:rPr lang="en" sz="7200" b="1" dirty="0" err="1">
                <a:solidFill>
                  <a:srgbClr val="4B0550"/>
                </a:solidFill>
                <a:latin typeface="Optimistic Display"/>
                <a:ea typeface="Optimistic Display"/>
                <a:cs typeface="Optimistic Display"/>
                <a:sym typeface="Optimistic Display"/>
              </a:rPr>
              <a:t>remplace</a:t>
            </a:r>
            <a:r>
              <a:rPr lang="en" sz="7200" b="1" dirty="0">
                <a:solidFill>
                  <a:srgbClr val="4B0550"/>
                </a:solidFill>
                <a:latin typeface="Optimistic Display"/>
                <a:ea typeface="Optimistic Display"/>
                <a:cs typeface="Optimistic Display"/>
                <a:sym typeface="Optimistic Display"/>
              </a:rPr>
              <a:t> pas</a:t>
            </a:r>
            <a:endParaRPr sz="7200" b="1" dirty="0">
              <a:solidFill>
                <a:srgbClr val="4B0550"/>
              </a:solidFill>
              <a:latin typeface="Optimistic Display"/>
              <a:ea typeface="Optimistic Display"/>
              <a:cs typeface="Optimistic Display"/>
              <a:sym typeface="Optimistic Display"/>
            </a:endParaRPr>
          </a:p>
        </p:txBody>
      </p:sp>
      <p:sp>
        <p:nvSpPr>
          <p:cNvPr id="539" name="Google Shape;539;p53"/>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40" name="Google Shape;540;p53" title="Tool.png"/>
          <p:cNvPicPr preferRelativeResize="0"/>
          <p:nvPr/>
        </p:nvPicPr>
        <p:blipFill>
          <a:blip r:embed="rId3">
            <a:alphaModFix/>
          </a:blip>
          <a:stretch>
            <a:fillRect/>
          </a:stretch>
        </p:blipFill>
        <p:spPr>
          <a:xfrm>
            <a:off x="8436400" y="3085750"/>
            <a:ext cx="1417600" cy="14176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44"/>
        <p:cNvGrpSpPr/>
        <p:nvPr/>
      </p:nvGrpSpPr>
      <p:grpSpPr>
        <a:xfrm>
          <a:off x="0" y="0"/>
          <a:ext cx="0" cy="0"/>
          <a:chOff x="0" y="0"/>
          <a:chExt cx="0" cy="0"/>
        </a:xfrm>
      </p:grpSpPr>
      <p:sp>
        <p:nvSpPr>
          <p:cNvPr id="545" name="Google Shape;545;p54"/>
          <p:cNvSpPr/>
          <p:nvPr/>
        </p:nvSpPr>
        <p:spPr>
          <a:xfrm>
            <a:off x="11354050" y="2123975"/>
            <a:ext cx="5391900" cy="5391900"/>
          </a:xfrm>
          <a:prstGeom prst="ellipse">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46" name="Google Shape;546;p54" title="AI Tool Image.png"/>
          <p:cNvPicPr preferRelativeResize="0"/>
          <p:nvPr/>
        </p:nvPicPr>
        <p:blipFill rotWithShape="1">
          <a:blip r:embed="rId3">
            <a:alphaModFix/>
          </a:blip>
          <a:srcRect/>
          <a:stretch/>
        </p:blipFill>
        <p:spPr>
          <a:xfrm rot="511069">
            <a:off x="8471635" y="1137337"/>
            <a:ext cx="8245677" cy="8245677"/>
          </a:xfrm>
          <a:prstGeom prst="rect">
            <a:avLst/>
          </a:prstGeom>
          <a:noFill/>
          <a:ln>
            <a:noFill/>
          </a:ln>
        </p:spPr>
      </p:pic>
      <p:sp>
        <p:nvSpPr>
          <p:cNvPr id="547" name="Google Shape;547;p54"/>
          <p:cNvSpPr/>
          <p:nvPr/>
        </p:nvSpPr>
        <p:spPr>
          <a:xfrm>
            <a:off x="852875" y="5178356"/>
            <a:ext cx="9315600" cy="3415800"/>
          </a:xfrm>
          <a:prstGeom prst="roundRect">
            <a:avLst>
              <a:gd name="adj" fmla="val 11529"/>
            </a:avLst>
          </a:prstGeom>
          <a:solidFill>
            <a:srgbClr val="D8C8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48" name="Google Shape;548;p54"/>
          <p:cNvSpPr txBox="1"/>
          <p:nvPr/>
        </p:nvSpPr>
        <p:spPr>
          <a:xfrm>
            <a:off x="704100" y="1883825"/>
            <a:ext cx="7036500" cy="1847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6000" b="1" dirty="0">
                <a:solidFill>
                  <a:srgbClr val="4B0550"/>
                </a:solidFill>
                <a:latin typeface="Optimistic Text"/>
                <a:ea typeface="Optimistic Text"/>
                <a:cs typeface="Optimistic Text"/>
                <a:sym typeface="Optimistic Text"/>
              </a:rPr>
              <a:t>L’IA </a:t>
            </a:r>
            <a:r>
              <a:rPr lang="en" sz="6000" b="1" dirty="0" err="1">
                <a:solidFill>
                  <a:srgbClr val="4B0550"/>
                </a:solidFill>
                <a:latin typeface="Optimistic Text"/>
                <a:ea typeface="Optimistic Text"/>
                <a:cs typeface="Optimistic Text"/>
                <a:sym typeface="Optimistic Text"/>
              </a:rPr>
              <a:t>est</a:t>
            </a:r>
            <a:r>
              <a:rPr lang="en" sz="6000" b="1" dirty="0">
                <a:solidFill>
                  <a:srgbClr val="4B0550"/>
                </a:solidFill>
                <a:latin typeface="Optimistic Text"/>
                <a:ea typeface="Optimistic Text"/>
                <a:cs typeface="Optimistic Text"/>
                <a:sym typeface="Optimistic Text"/>
              </a:rPr>
              <a:t> un </a:t>
            </a:r>
            <a:r>
              <a:rPr lang="en" sz="6000" b="1" dirty="0" err="1">
                <a:solidFill>
                  <a:srgbClr val="4B0550"/>
                </a:solidFill>
                <a:latin typeface="Optimistic Text"/>
                <a:ea typeface="Optimistic Text"/>
                <a:cs typeface="Optimistic Text"/>
                <a:sym typeface="Optimistic Text"/>
              </a:rPr>
              <a:t>outil</a:t>
            </a:r>
            <a:r>
              <a:rPr lang="en" sz="6000" b="1" dirty="0">
                <a:solidFill>
                  <a:srgbClr val="4B0550"/>
                </a:solidFill>
                <a:latin typeface="Optimistic Text"/>
                <a:ea typeface="Optimistic Text"/>
                <a:cs typeface="Optimistic Text"/>
                <a:sym typeface="Optimistic Text"/>
              </a:rPr>
              <a:t> qui </a:t>
            </a:r>
            <a:r>
              <a:rPr lang="en" sz="6000" b="1" dirty="0" err="1">
                <a:solidFill>
                  <a:srgbClr val="4B0550"/>
                </a:solidFill>
                <a:latin typeface="Optimistic Text"/>
                <a:ea typeface="Optimistic Text"/>
                <a:cs typeface="Optimistic Text"/>
                <a:sym typeface="Optimistic Text"/>
              </a:rPr>
              <a:t>vous</a:t>
            </a:r>
            <a:r>
              <a:rPr lang="en" sz="6000" b="1" dirty="0">
                <a:solidFill>
                  <a:srgbClr val="4B0550"/>
                </a:solidFill>
                <a:latin typeface="Optimistic Text"/>
                <a:ea typeface="Optimistic Text"/>
                <a:cs typeface="Optimistic Text"/>
                <a:sym typeface="Optimistic Text"/>
              </a:rPr>
              <a:t> </a:t>
            </a:r>
            <a:r>
              <a:rPr lang="en" sz="6000" b="1" dirty="0" err="1">
                <a:solidFill>
                  <a:srgbClr val="4B0550"/>
                </a:solidFill>
                <a:latin typeface="Optimistic Text"/>
                <a:ea typeface="Optimistic Text"/>
                <a:cs typeface="Optimistic Text"/>
                <a:sym typeface="Optimistic Text"/>
              </a:rPr>
              <a:t>soutient</a:t>
            </a:r>
            <a:r>
              <a:rPr lang="en" sz="6000" b="1" dirty="0">
                <a:solidFill>
                  <a:srgbClr val="4B0550"/>
                </a:solidFill>
                <a:latin typeface="Optimistic Text"/>
                <a:ea typeface="Optimistic Text"/>
                <a:cs typeface="Optimistic Text"/>
                <a:sym typeface="Optimistic Text"/>
              </a:rPr>
              <a:t>.</a:t>
            </a:r>
            <a:endParaRPr sz="6000" b="1" dirty="0">
              <a:solidFill>
                <a:srgbClr val="4B0550"/>
              </a:solidFill>
              <a:latin typeface="Optimistic Text"/>
              <a:ea typeface="Optimistic Text"/>
              <a:cs typeface="Optimistic Text"/>
              <a:sym typeface="Optimistic Text"/>
            </a:endParaRPr>
          </a:p>
        </p:txBody>
      </p:sp>
      <p:sp>
        <p:nvSpPr>
          <p:cNvPr id="549" name="Google Shape;549;p54"/>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sp>
        <p:nvSpPr>
          <p:cNvPr id="550" name="Google Shape;550;p54"/>
          <p:cNvSpPr/>
          <p:nvPr/>
        </p:nvSpPr>
        <p:spPr>
          <a:xfrm>
            <a:off x="700475" y="5016169"/>
            <a:ext cx="9315600" cy="34158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51" name="Google Shape;551;p54"/>
          <p:cNvSpPr/>
          <p:nvPr/>
        </p:nvSpPr>
        <p:spPr>
          <a:xfrm>
            <a:off x="976225" y="5936669"/>
            <a:ext cx="2780700" cy="21075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52" name="Google Shape;552;p54"/>
          <p:cNvSpPr txBox="1"/>
          <p:nvPr/>
        </p:nvSpPr>
        <p:spPr>
          <a:xfrm>
            <a:off x="976199" y="5433669"/>
            <a:ext cx="6499800" cy="5610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1800" b="1">
                <a:solidFill>
                  <a:srgbClr val="4B0550"/>
                </a:solidFill>
                <a:latin typeface="Optimistic Text"/>
                <a:ea typeface="Optimistic Text"/>
                <a:cs typeface="Optimistic Text"/>
                <a:sym typeface="Optimistic Text"/>
              </a:rPr>
              <a:t>Pensez à l’IA comme un des outils de votre boîte à outils.</a:t>
            </a:r>
            <a:endParaRPr sz="1800" b="1">
              <a:solidFill>
                <a:srgbClr val="4B0550"/>
              </a:solidFill>
              <a:latin typeface="Optimistic Text"/>
              <a:ea typeface="Optimistic Text"/>
              <a:cs typeface="Optimistic Text"/>
              <a:sym typeface="Optimistic Text"/>
            </a:endParaRPr>
          </a:p>
          <a:p>
            <a:pPr marL="0" lvl="0" indent="0" algn="l" rtl="0">
              <a:lnSpc>
                <a:spcPct val="100000"/>
              </a:lnSpc>
              <a:spcBef>
                <a:spcPts val="53"/>
              </a:spcBef>
              <a:spcAft>
                <a:spcPts val="0"/>
              </a:spcAft>
              <a:buNone/>
            </a:pPr>
            <a:endParaRPr sz="1800" b="1">
              <a:solidFill>
                <a:srgbClr val="4B0550"/>
              </a:solidFill>
              <a:latin typeface="Optimistic Text"/>
              <a:ea typeface="Optimistic Text"/>
              <a:cs typeface="Optimistic Text"/>
              <a:sym typeface="Optimistic Text"/>
            </a:endParaRPr>
          </a:p>
        </p:txBody>
      </p:sp>
      <p:sp>
        <p:nvSpPr>
          <p:cNvPr id="553" name="Google Shape;553;p54"/>
          <p:cNvSpPr txBox="1"/>
          <p:nvPr/>
        </p:nvSpPr>
        <p:spPr>
          <a:xfrm>
            <a:off x="717150" y="3910400"/>
            <a:ext cx="82347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1800">
                <a:solidFill>
                  <a:srgbClr val="4B0550"/>
                </a:solidFill>
                <a:latin typeface="Optimistic Text Light"/>
                <a:ea typeface="Optimistic Text Light"/>
                <a:cs typeface="Optimistic Text Light"/>
                <a:sym typeface="Optimistic Text Light"/>
              </a:rPr>
              <a:t>Elle vous aide à accomplir les tâches plus rapidement, explorer des idées, apprendre de nouvelles choses et résoudre des problèmes, mais c’est vous qui apportez la créativité, le jugement et l’orientation.</a:t>
            </a:r>
            <a:endParaRPr sz="1800">
              <a:solidFill>
                <a:srgbClr val="4B0550"/>
              </a:solidFill>
              <a:latin typeface="Optimistic Text Light"/>
              <a:ea typeface="Optimistic Text Light"/>
              <a:cs typeface="Optimistic Text Light"/>
              <a:sym typeface="Optimistic Text Light"/>
            </a:endParaRPr>
          </a:p>
        </p:txBody>
      </p:sp>
      <p:sp>
        <p:nvSpPr>
          <p:cNvPr id="554" name="Google Shape;554;p54"/>
          <p:cNvSpPr txBox="1"/>
          <p:nvPr/>
        </p:nvSpPr>
        <p:spPr>
          <a:xfrm>
            <a:off x="1250898" y="6635459"/>
            <a:ext cx="2145000" cy="985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600">
                <a:solidFill>
                  <a:srgbClr val="4B0550"/>
                </a:solidFill>
                <a:latin typeface="Optimistic Text Light"/>
                <a:ea typeface="Optimistic Text Light"/>
                <a:cs typeface="Optimistic Text Light"/>
                <a:sym typeface="Optimistic Text Light"/>
              </a:rPr>
              <a:t>L’IA vous aide à améliorer votre travail, pas à le faire à votre place.</a:t>
            </a:r>
            <a:endParaRPr sz="1600">
              <a:solidFill>
                <a:srgbClr val="4B0550"/>
              </a:solidFill>
              <a:latin typeface="Optimistic Text Light"/>
              <a:ea typeface="Optimistic Text Light"/>
              <a:cs typeface="Optimistic Text Light"/>
              <a:sym typeface="Optimistic Text Light"/>
            </a:endParaRPr>
          </a:p>
        </p:txBody>
      </p:sp>
      <p:sp>
        <p:nvSpPr>
          <p:cNvPr id="555" name="Google Shape;555;p54"/>
          <p:cNvSpPr/>
          <p:nvPr/>
        </p:nvSpPr>
        <p:spPr>
          <a:xfrm>
            <a:off x="3964225" y="5936669"/>
            <a:ext cx="2780700" cy="21075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56" name="Google Shape;556;p54"/>
          <p:cNvSpPr txBox="1"/>
          <p:nvPr/>
        </p:nvSpPr>
        <p:spPr>
          <a:xfrm>
            <a:off x="4183925" y="6675394"/>
            <a:ext cx="2418900" cy="12315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600">
                <a:solidFill>
                  <a:srgbClr val="4B0550"/>
                </a:solidFill>
                <a:latin typeface="Optimistic Text Light"/>
                <a:ea typeface="Optimistic Text Light"/>
                <a:cs typeface="Optimistic Text Light"/>
                <a:sym typeface="Optimistic Text Light"/>
              </a:rPr>
              <a:t>Vous restez aux commandes : poser des questions, vérifier les résultats et prendre des décisions.</a:t>
            </a:r>
            <a:endParaRPr sz="1600">
              <a:solidFill>
                <a:srgbClr val="4B0550"/>
              </a:solidFill>
              <a:latin typeface="Optimistic Text Light"/>
              <a:ea typeface="Optimistic Text Light"/>
              <a:cs typeface="Optimistic Text Light"/>
              <a:sym typeface="Optimistic Text Light"/>
            </a:endParaRPr>
          </a:p>
        </p:txBody>
      </p:sp>
      <p:sp>
        <p:nvSpPr>
          <p:cNvPr id="557" name="Google Shape;557;p54"/>
          <p:cNvSpPr/>
          <p:nvPr/>
        </p:nvSpPr>
        <p:spPr>
          <a:xfrm>
            <a:off x="6952225" y="5936669"/>
            <a:ext cx="2780700" cy="21075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558" name="Google Shape;558;p54"/>
          <p:cNvSpPr txBox="1"/>
          <p:nvPr/>
        </p:nvSpPr>
        <p:spPr>
          <a:xfrm>
            <a:off x="7173711" y="6675384"/>
            <a:ext cx="2418900" cy="14778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600">
                <a:solidFill>
                  <a:srgbClr val="4B0550"/>
                </a:solidFill>
                <a:latin typeface="Optimistic Text Light"/>
                <a:ea typeface="Optimistic Text Light"/>
                <a:cs typeface="Optimistic Text Light"/>
                <a:sym typeface="Optimistic Text Light"/>
              </a:rPr>
              <a:t>Vos compétences comme la  réflexion, créativité, empathie, leadership,  restent essentielles.</a:t>
            </a:r>
            <a:endParaRPr sz="1600">
              <a:solidFill>
                <a:srgbClr val="4B0550"/>
              </a:solidFill>
              <a:latin typeface="Optimistic Text Light"/>
              <a:ea typeface="Optimistic Text Light"/>
              <a:cs typeface="Optimistic Text Light"/>
              <a:sym typeface="Optimistic Text Light"/>
            </a:endParaRPr>
          </a:p>
          <a:p>
            <a:pPr marL="0" marR="0" lvl="0" indent="0" algn="l" rtl="0">
              <a:lnSpc>
                <a:spcPct val="100000"/>
              </a:lnSpc>
              <a:spcBef>
                <a:spcPts val="0"/>
              </a:spcBef>
              <a:spcAft>
                <a:spcPts val="0"/>
              </a:spcAft>
              <a:buNone/>
            </a:pPr>
            <a:endParaRPr sz="1600">
              <a:solidFill>
                <a:srgbClr val="4B0550"/>
              </a:solidFill>
              <a:latin typeface="Optimistic Text Light"/>
              <a:ea typeface="Optimistic Text Light"/>
              <a:cs typeface="Optimistic Text Light"/>
              <a:sym typeface="Optimistic Text Light"/>
            </a:endParaRPr>
          </a:p>
        </p:txBody>
      </p:sp>
      <p:sp>
        <p:nvSpPr>
          <p:cNvPr id="559" name="Google Shape;559;p54"/>
          <p:cNvSpPr/>
          <p:nvPr/>
        </p:nvSpPr>
        <p:spPr>
          <a:xfrm>
            <a:off x="1250900" y="6139569"/>
            <a:ext cx="410700" cy="4107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60" name="Google Shape;560;p54"/>
          <p:cNvSpPr txBox="1"/>
          <p:nvPr/>
        </p:nvSpPr>
        <p:spPr>
          <a:xfrm>
            <a:off x="1294250" y="6206319"/>
            <a:ext cx="324000" cy="2772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1</a:t>
            </a:r>
            <a:endParaRPr sz="1800">
              <a:solidFill>
                <a:srgbClr val="4B0550"/>
              </a:solidFill>
              <a:latin typeface="Optimistic Text Light"/>
              <a:ea typeface="Optimistic Text Light"/>
              <a:cs typeface="Optimistic Text Light"/>
              <a:sym typeface="Optimistic Text Light"/>
            </a:endParaRPr>
          </a:p>
        </p:txBody>
      </p:sp>
      <p:sp>
        <p:nvSpPr>
          <p:cNvPr id="561" name="Google Shape;561;p54"/>
          <p:cNvSpPr/>
          <p:nvPr/>
        </p:nvSpPr>
        <p:spPr>
          <a:xfrm>
            <a:off x="4183925" y="6139569"/>
            <a:ext cx="410700" cy="4107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62" name="Google Shape;562;p54"/>
          <p:cNvSpPr txBox="1"/>
          <p:nvPr/>
        </p:nvSpPr>
        <p:spPr>
          <a:xfrm>
            <a:off x="4227275" y="6206319"/>
            <a:ext cx="324000" cy="2772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2</a:t>
            </a:r>
            <a:endParaRPr sz="1800">
              <a:solidFill>
                <a:srgbClr val="4B0550"/>
              </a:solidFill>
              <a:latin typeface="Optimistic Text Light"/>
              <a:ea typeface="Optimistic Text Light"/>
              <a:cs typeface="Optimistic Text Light"/>
              <a:sym typeface="Optimistic Text Light"/>
            </a:endParaRPr>
          </a:p>
        </p:txBody>
      </p:sp>
      <p:sp>
        <p:nvSpPr>
          <p:cNvPr id="563" name="Google Shape;563;p54"/>
          <p:cNvSpPr/>
          <p:nvPr/>
        </p:nvSpPr>
        <p:spPr>
          <a:xfrm>
            <a:off x="7173700" y="6139569"/>
            <a:ext cx="410700" cy="4107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64" name="Google Shape;564;p54"/>
          <p:cNvSpPr txBox="1"/>
          <p:nvPr/>
        </p:nvSpPr>
        <p:spPr>
          <a:xfrm>
            <a:off x="7217050" y="6206319"/>
            <a:ext cx="324000" cy="2772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3</a:t>
            </a:r>
            <a:endParaRPr sz="1800">
              <a:solidFill>
                <a:srgbClr val="4B0550"/>
              </a:solidFill>
              <a:latin typeface="Optimistic Text Light"/>
              <a:ea typeface="Optimistic Text Light"/>
              <a:cs typeface="Optimistic Text Light"/>
              <a:sym typeface="Optimistic Text 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68"/>
        <p:cNvGrpSpPr/>
        <p:nvPr/>
      </p:nvGrpSpPr>
      <p:grpSpPr>
        <a:xfrm>
          <a:off x="0" y="0"/>
          <a:ext cx="0" cy="0"/>
          <a:chOff x="0" y="0"/>
          <a:chExt cx="0" cy="0"/>
        </a:xfrm>
      </p:grpSpPr>
      <p:sp>
        <p:nvSpPr>
          <p:cNvPr id="569" name="Google Shape;569;p55"/>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70" name="Google Shape;570;p55"/>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71" name="Google Shape;571;p55"/>
          <p:cNvSpPr txBox="1"/>
          <p:nvPr/>
        </p:nvSpPr>
        <p:spPr>
          <a:xfrm>
            <a:off x="5058850" y="4728412"/>
            <a:ext cx="8457900" cy="29922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a:solidFill>
                  <a:srgbClr val="4B0550"/>
                </a:solidFill>
                <a:latin typeface="Optimistic Display"/>
                <a:ea typeface="Optimistic Display"/>
                <a:cs typeface="Optimistic Display"/>
                <a:sym typeface="Optimistic Display"/>
              </a:rPr>
              <a:t>Ce </a:t>
            </a:r>
            <a:r>
              <a:rPr lang="en" sz="7200" b="1" dirty="0" err="1">
                <a:solidFill>
                  <a:srgbClr val="4B0550"/>
                </a:solidFill>
                <a:latin typeface="Optimistic Display"/>
                <a:ea typeface="Optimistic Display"/>
                <a:cs typeface="Optimistic Display"/>
                <a:sym typeface="Optimistic Display"/>
              </a:rPr>
              <a:t>Que</a:t>
            </a:r>
            <a:r>
              <a:rPr lang="en" sz="7200" b="1" dirty="0">
                <a:solidFill>
                  <a:srgbClr val="4B0550"/>
                </a:solidFill>
                <a:latin typeface="Optimistic Display"/>
                <a:ea typeface="Optimistic Display"/>
                <a:cs typeface="Optimistic Display"/>
                <a:sym typeface="Optimistic Display"/>
              </a:rPr>
              <a:t> Nous Allons </a:t>
            </a:r>
            <a:r>
              <a:rPr lang="en" sz="7200" b="1" dirty="0" err="1">
                <a:solidFill>
                  <a:srgbClr val="4B0550"/>
                </a:solidFill>
                <a:latin typeface="Optimistic Display"/>
                <a:ea typeface="Optimistic Display"/>
                <a:cs typeface="Optimistic Display"/>
                <a:sym typeface="Optimistic Display"/>
              </a:rPr>
              <a:t>Découvrir</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Aujourd’hui</a:t>
            </a:r>
            <a:endParaRPr sz="7200" b="1" dirty="0">
              <a:solidFill>
                <a:srgbClr val="4B0550"/>
              </a:solidFill>
              <a:latin typeface="Optimistic Display"/>
              <a:ea typeface="Optimistic Display"/>
              <a:cs typeface="Optimistic Display"/>
              <a:sym typeface="Optimistic Display"/>
            </a:endParaRPr>
          </a:p>
        </p:txBody>
      </p:sp>
      <p:sp>
        <p:nvSpPr>
          <p:cNvPr id="572" name="Google Shape;572;p55"/>
          <p:cNvSpPr/>
          <p:nvPr/>
        </p:nvSpPr>
        <p:spPr>
          <a:xfrm>
            <a:off x="8103150" y="260325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73" name="Google Shape;573;p55" title="Discover.png"/>
          <p:cNvPicPr preferRelativeResize="0"/>
          <p:nvPr/>
        </p:nvPicPr>
        <p:blipFill>
          <a:blip r:embed="rId3">
            <a:alphaModFix/>
          </a:blip>
          <a:stretch>
            <a:fillRect/>
          </a:stretch>
        </p:blipFill>
        <p:spPr>
          <a:xfrm>
            <a:off x="8437600" y="3201847"/>
            <a:ext cx="1415200" cy="884507"/>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77"/>
        <p:cNvGrpSpPr/>
        <p:nvPr/>
      </p:nvGrpSpPr>
      <p:grpSpPr>
        <a:xfrm>
          <a:off x="0" y="0"/>
          <a:ext cx="0" cy="0"/>
          <a:chOff x="0" y="0"/>
          <a:chExt cx="0" cy="0"/>
        </a:xfrm>
      </p:grpSpPr>
      <p:sp>
        <p:nvSpPr>
          <p:cNvPr id="578" name="Google Shape;578;p56"/>
          <p:cNvSpPr/>
          <p:nvPr/>
        </p:nvSpPr>
        <p:spPr>
          <a:xfrm>
            <a:off x="5990909" y="6253959"/>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79" name="Google Shape;579;p56"/>
          <p:cNvSpPr/>
          <p:nvPr/>
        </p:nvSpPr>
        <p:spPr>
          <a:xfrm>
            <a:off x="5944475" y="6207525"/>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0" name="Google Shape;580;p56"/>
          <p:cNvSpPr/>
          <p:nvPr/>
        </p:nvSpPr>
        <p:spPr>
          <a:xfrm>
            <a:off x="3365234" y="6253959"/>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1" name="Google Shape;581;p56"/>
          <p:cNvSpPr/>
          <p:nvPr/>
        </p:nvSpPr>
        <p:spPr>
          <a:xfrm>
            <a:off x="3318800" y="6207525"/>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2" name="Google Shape;582;p56"/>
          <p:cNvSpPr/>
          <p:nvPr/>
        </p:nvSpPr>
        <p:spPr>
          <a:xfrm>
            <a:off x="739559" y="6253959"/>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3" name="Google Shape;583;p56"/>
          <p:cNvSpPr/>
          <p:nvPr/>
        </p:nvSpPr>
        <p:spPr>
          <a:xfrm>
            <a:off x="693125" y="6207525"/>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4" name="Google Shape;584;p56"/>
          <p:cNvSpPr/>
          <p:nvPr/>
        </p:nvSpPr>
        <p:spPr>
          <a:xfrm>
            <a:off x="5990909" y="4600584"/>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5" name="Google Shape;585;p56"/>
          <p:cNvSpPr/>
          <p:nvPr/>
        </p:nvSpPr>
        <p:spPr>
          <a:xfrm>
            <a:off x="5944475" y="4554150"/>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6" name="Google Shape;586;p56"/>
          <p:cNvSpPr/>
          <p:nvPr/>
        </p:nvSpPr>
        <p:spPr>
          <a:xfrm>
            <a:off x="3365234" y="4600584"/>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7" name="Google Shape;587;p56"/>
          <p:cNvSpPr/>
          <p:nvPr/>
        </p:nvSpPr>
        <p:spPr>
          <a:xfrm>
            <a:off x="3318800" y="4554150"/>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8" name="Google Shape;588;p56"/>
          <p:cNvSpPr/>
          <p:nvPr/>
        </p:nvSpPr>
        <p:spPr>
          <a:xfrm>
            <a:off x="739559" y="4600584"/>
            <a:ext cx="2500800" cy="1500300"/>
          </a:xfrm>
          <a:prstGeom prst="roundRect">
            <a:avLst>
              <a:gd name="adj" fmla="val 9920"/>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9" name="Google Shape;589;p56"/>
          <p:cNvSpPr/>
          <p:nvPr/>
        </p:nvSpPr>
        <p:spPr>
          <a:xfrm>
            <a:off x="693125" y="4554150"/>
            <a:ext cx="2500800" cy="1500300"/>
          </a:xfrm>
          <a:prstGeom prst="roundRect">
            <a:avLst>
              <a:gd name="adj" fmla="val 992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90" name="Google Shape;590;p56" title="Adventure Boy.png"/>
          <p:cNvPicPr preferRelativeResize="0"/>
          <p:nvPr/>
        </p:nvPicPr>
        <p:blipFill rotWithShape="1">
          <a:blip r:embed="rId3">
            <a:alphaModFix/>
          </a:blip>
          <a:srcRect l="40833" t="25632" r="24685" b="12062"/>
          <a:stretch/>
        </p:blipFill>
        <p:spPr>
          <a:xfrm>
            <a:off x="9145200" y="700100"/>
            <a:ext cx="8442300" cy="8550900"/>
          </a:xfrm>
          <a:prstGeom prst="roundRect">
            <a:avLst>
              <a:gd name="adj" fmla="val 3598"/>
            </a:avLst>
          </a:prstGeom>
          <a:noFill/>
          <a:ln>
            <a:noFill/>
          </a:ln>
        </p:spPr>
      </p:pic>
      <p:sp>
        <p:nvSpPr>
          <p:cNvPr id="591" name="Google Shape;591;p56"/>
          <p:cNvSpPr txBox="1"/>
          <p:nvPr/>
        </p:nvSpPr>
        <p:spPr>
          <a:xfrm>
            <a:off x="704100" y="1634876"/>
            <a:ext cx="6331500" cy="27705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6000" b="1">
                <a:solidFill>
                  <a:srgbClr val="4B0550"/>
                </a:solidFill>
                <a:latin typeface="Optimistic Display"/>
                <a:ea typeface="Optimistic Display"/>
                <a:cs typeface="Optimistic Display"/>
                <a:sym typeface="Optimistic Display"/>
              </a:rPr>
              <a:t>Vous partez pour une aventure avec l’IA!</a:t>
            </a:r>
            <a:endParaRPr sz="6000" b="1">
              <a:solidFill>
                <a:srgbClr val="4B0550"/>
              </a:solidFill>
              <a:latin typeface="Optimistic Display"/>
              <a:ea typeface="Optimistic Display"/>
              <a:cs typeface="Optimistic Display"/>
              <a:sym typeface="Optimistic Display"/>
            </a:endParaRPr>
          </a:p>
        </p:txBody>
      </p:sp>
      <p:sp>
        <p:nvSpPr>
          <p:cNvPr id="592" name="Google Shape;592;p5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INTRODUCTION ET ACTIVITÉ BRISE-GLACE</a:t>
            </a:r>
            <a:endParaRPr sz="900" b="1">
              <a:solidFill>
                <a:srgbClr val="4B0550"/>
              </a:solidFill>
              <a:latin typeface="Optimistic Display"/>
              <a:ea typeface="Optimistic Display"/>
              <a:cs typeface="Optimistic Display"/>
              <a:sym typeface="Optimistic Display"/>
            </a:endParaRPr>
          </a:p>
        </p:txBody>
      </p:sp>
      <p:sp>
        <p:nvSpPr>
          <p:cNvPr id="593" name="Google Shape;593;p56"/>
          <p:cNvSpPr txBox="1"/>
          <p:nvPr/>
        </p:nvSpPr>
        <p:spPr>
          <a:xfrm>
            <a:off x="892990" y="5415288"/>
            <a:ext cx="2054400" cy="4629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Repérez</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ce</a:t>
            </a:r>
            <a:r>
              <a:rPr lang="en" sz="1342" dirty="0">
                <a:solidFill>
                  <a:srgbClr val="4B0550"/>
                </a:solidFill>
                <a:latin typeface="Optimistic Text"/>
                <a:ea typeface="Optimistic Text"/>
                <a:cs typeface="Optimistic Text"/>
                <a:sym typeface="Optimistic Text"/>
              </a:rPr>
              <a:t> qui </a:t>
            </a:r>
            <a:r>
              <a:rPr lang="en" sz="1342" dirty="0" err="1">
                <a:solidFill>
                  <a:srgbClr val="4B0550"/>
                </a:solidFill>
                <a:latin typeface="Optimistic Text"/>
                <a:ea typeface="Optimistic Text"/>
                <a:cs typeface="Optimistic Text"/>
                <a:sym typeface="Optimistic Text"/>
              </a:rPr>
              <a:t>est</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réel</a:t>
            </a:r>
            <a:r>
              <a:rPr lang="en" sz="1342" dirty="0">
                <a:solidFill>
                  <a:srgbClr val="4B0550"/>
                </a:solidFill>
                <a:latin typeface="Optimistic Text"/>
                <a:ea typeface="Optimistic Text"/>
                <a:cs typeface="Optimistic Text"/>
                <a:sym typeface="Optimistic Text"/>
              </a:rPr>
              <a:t> et </a:t>
            </a:r>
            <a:r>
              <a:rPr lang="en" sz="1342" dirty="0" err="1">
                <a:solidFill>
                  <a:srgbClr val="4B0550"/>
                </a:solidFill>
                <a:latin typeface="Optimistic Text"/>
                <a:ea typeface="Optimistic Text"/>
                <a:cs typeface="Optimistic Text"/>
                <a:sym typeface="Optimistic Text"/>
              </a:rPr>
              <a:t>ce</a:t>
            </a:r>
            <a:r>
              <a:rPr lang="en" sz="1342" dirty="0">
                <a:solidFill>
                  <a:srgbClr val="4B0550"/>
                </a:solidFill>
                <a:latin typeface="Optimistic Text"/>
                <a:ea typeface="Optimistic Text"/>
                <a:cs typeface="Optimistic Text"/>
                <a:sym typeface="Optimistic Text"/>
              </a:rPr>
              <a:t> qui </a:t>
            </a:r>
            <a:r>
              <a:rPr lang="en" sz="1342" dirty="0" err="1">
                <a:solidFill>
                  <a:srgbClr val="4B0550"/>
                </a:solidFill>
                <a:latin typeface="Optimistic Text"/>
                <a:ea typeface="Optimistic Text"/>
                <a:cs typeface="Optimistic Text"/>
                <a:sym typeface="Optimistic Text"/>
              </a:rPr>
              <a:t>est</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généré</a:t>
            </a:r>
            <a:r>
              <a:rPr lang="en" sz="1342" dirty="0">
                <a:solidFill>
                  <a:srgbClr val="4B0550"/>
                </a:solidFill>
                <a:latin typeface="Optimistic Text"/>
                <a:ea typeface="Optimistic Text"/>
                <a:cs typeface="Optimistic Text"/>
                <a:sym typeface="Optimistic Text"/>
              </a:rPr>
              <a:t> par </a:t>
            </a:r>
            <a:r>
              <a:rPr lang="en" sz="1342" dirty="0" err="1">
                <a:solidFill>
                  <a:srgbClr val="4B0550"/>
                </a:solidFill>
                <a:latin typeface="Optimistic Text"/>
                <a:ea typeface="Optimistic Text"/>
                <a:cs typeface="Optimistic Text"/>
                <a:sym typeface="Optimistic Text"/>
              </a:rPr>
              <a:t>l’IA</a:t>
            </a:r>
            <a:endParaRPr sz="1342" dirty="0">
              <a:solidFill>
                <a:srgbClr val="4B0550"/>
              </a:solidFill>
              <a:latin typeface="Optimistic Text"/>
              <a:ea typeface="Optimistic Text"/>
              <a:cs typeface="Optimistic Text"/>
              <a:sym typeface="Optimistic Text"/>
            </a:endParaRPr>
          </a:p>
        </p:txBody>
      </p:sp>
      <p:sp>
        <p:nvSpPr>
          <p:cNvPr id="594" name="Google Shape;594;p56"/>
          <p:cNvSpPr txBox="1"/>
          <p:nvPr/>
        </p:nvSpPr>
        <p:spPr>
          <a:xfrm>
            <a:off x="3514928" y="5459661"/>
            <a:ext cx="1879200" cy="4629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Découvrez</a:t>
            </a:r>
            <a:r>
              <a:rPr lang="en" sz="1342" dirty="0">
                <a:solidFill>
                  <a:srgbClr val="4B0550"/>
                </a:solidFill>
                <a:latin typeface="Optimistic Text"/>
                <a:ea typeface="Optimistic Text"/>
                <a:cs typeface="Optimistic Text"/>
                <a:sym typeface="Optimistic Text"/>
              </a:rPr>
              <a:t> comment </a:t>
            </a:r>
            <a:r>
              <a:rPr lang="en" sz="1342" dirty="0" err="1">
                <a:solidFill>
                  <a:srgbClr val="4B0550"/>
                </a:solidFill>
                <a:latin typeface="Optimistic Text"/>
                <a:ea typeface="Optimistic Text"/>
                <a:cs typeface="Optimistic Text"/>
                <a:sym typeface="Optimistic Text"/>
              </a:rPr>
              <a:t>l’IA</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apprends</a:t>
            </a:r>
            <a:endParaRPr sz="1342" dirty="0">
              <a:solidFill>
                <a:srgbClr val="4B0550"/>
              </a:solidFill>
              <a:latin typeface="Optimistic Text"/>
              <a:ea typeface="Optimistic Text"/>
              <a:cs typeface="Optimistic Text"/>
              <a:sym typeface="Optimistic Text"/>
            </a:endParaRPr>
          </a:p>
        </p:txBody>
      </p:sp>
      <p:sp>
        <p:nvSpPr>
          <p:cNvPr id="595" name="Google Shape;595;p56"/>
          <p:cNvSpPr txBox="1"/>
          <p:nvPr/>
        </p:nvSpPr>
        <p:spPr>
          <a:xfrm>
            <a:off x="6136839" y="5459661"/>
            <a:ext cx="2054400" cy="4629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Créez</a:t>
            </a:r>
            <a:r>
              <a:rPr lang="en" sz="1342" dirty="0">
                <a:solidFill>
                  <a:srgbClr val="4B0550"/>
                </a:solidFill>
                <a:latin typeface="Optimistic Text"/>
                <a:ea typeface="Optimistic Text"/>
                <a:cs typeface="Optimistic Text"/>
                <a:sym typeface="Optimistic Text"/>
              </a:rPr>
              <a:t> quelque chose avec </a:t>
            </a:r>
            <a:r>
              <a:rPr lang="en" sz="1342" dirty="0" err="1">
                <a:solidFill>
                  <a:srgbClr val="4B0550"/>
                </a:solidFill>
                <a:latin typeface="Optimistic Text"/>
                <a:ea typeface="Optimistic Text"/>
                <a:cs typeface="Optimistic Text"/>
                <a:sym typeface="Optimistic Text"/>
              </a:rPr>
              <a:t>l’IA</a:t>
            </a:r>
            <a:endParaRPr sz="1342" dirty="0">
              <a:solidFill>
                <a:srgbClr val="4B0550"/>
              </a:solidFill>
              <a:latin typeface="Optimistic Text"/>
              <a:ea typeface="Optimistic Text"/>
              <a:cs typeface="Optimistic Text"/>
              <a:sym typeface="Optimistic Text"/>
            </a:endParaRPr>
          </a:p>
        </p:txBody>
      </p:sp>
      <p:sp>
        <p:nvSpPr>
          <p:cNvPr id="596" name="Google Shape;596;p56"/>
          <p:cNvSpPr txBox="1"/>
          <p:nvPr/>
        </p:nvSpPr>
        <p:spPr>
          <a:xfrm>
            <a:off x="892973" y="6936613"/>
            <a:ext cx="2108700" cy="7071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Apprenez</a:t>
            </a:r>
            <a:r>
              <a:rPr lang="en" sz="1342" dirty="0">
                <a:solidFill>
                  <a:srgbClr val="4B0550"/>
                </a:solidFill>
                <a:latin typeface="Optimistic Text"/>
                <a:ea typeface="Optimistic Text"/>
                <a:cs typeface="Optimistic Text"/>
                <a:sym typeface="Optimistic Text"/>
              </a:rPr>
              <a:t> à </a:t>
            </a:r>
            <a:r>
              <a:rPr lang="en" sz="1342" dirty="0" err="1">
                <a:solidFill>
                  <a:srgbClr val="4B0550"/>
                </a:solidFill>
                <a:latin typeface="Optimistic Text"/>
                <a:ea typeface="Optimistic Text"/>
                <a:cs typeface="Optimistic Text"/>
                <a:sym typeface="Optimistic Text"/>
              </a:rPr>
              <a:t>distinguer</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l’usage</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sûr</a:t>
            </a:r>
            <a:r>
              <a:rPr lang="en" sz="1342" dirty="0">
                <a:solidFill>
                  <a:srgbClr val="4B0550"/>
                </a:solidFill>
                <a:latin typeface="Optimistic Text"/>
                <a:ea typeface="Optimistic Text"/>
                <a:cs typeface="Optimistic Text"/>
                <a:sym typeface="Optimistic Text"/>
              </a:rPr>
              <a:t> et </a:t>
            </a:r>
            <a:r>
              <a:rPr lang="en" sz="1342" dirty="0" err="1">
                <a:solidFill>
                  <a:srgbClr val="4B0550"/>
                </a:solidFill>
                <a:latin typeface="Optimistic Text"/>
                <a:ea typeface="Optimistic Text"/>
                <a:cs typeface="Optimistic Text"/>
                <a:sym typeface="Optimistic Text"/>
              </a:rPr>
              <a:t>l’usage</a:t>
            </a:r>
            <a:r>
              <a:rPr lang="en" sz="1342" dirty="0">
                <a:solidFill>
                  <a:srgbClr val="4B0550"/>
                </a:solidFill>
                <a:latin typeface="Optimistic Text"/>
                <a:ea typeface="Optimistic Text"/>
                <a:cs typeface="Optimistic Text"/>
                <a:sym typeface="Optimistic Text"/>
              </a:rPr>
              <a:t> risqué de </a:t>
            </a:r>
            <a:r>
              <a:rPr lang="en" sz="1342" dirty="0" err="1">
                <a:solidFill>
                  <a:srgbClr val="4B0550"/>
                </a:solidFill>
                <a:latin typeface="Optimistic Text"/>
                <a:ea typeface="Optimistic Text"/>
                <a:cs typeface="Optimistic Text"/>
                <a:sym typeface="Optimistic Text"/>
              </a:rPr>
              <a:t>l’IA</a:t>
            </a:r>
            <a:endParaRPr sz="1342" dirty="0">
              <a:solidFill>
                <a:srgbClr val="4B0550"/>
              </a:solidFill>
              <a:latin typeface="Optimistic Text"/>
              <a:ea typeface="Optimistic Text"/>
              <a:cs typeface="Optimistic Text"/>
              <a:sym typeface="Optimistic Text"/>
            </a:endParaRPr>
          </a:p>
        </p:txBody>
      </p:sp>
      <p:sp>
        <p:nvSpPr>
          <p:cNvPr id="597" name="Google Shape;597;p56"/>
          <p:cNvSpPr txBox="1"/>
          <p:nvPr/>
        </p:nvSpPr>
        <p:spPr>
          <a:xfrm>
            <a:off x="3514930" y="7046982"/>
            <a:ext cx="1594200" cy="462900"/>
          </a:xfrm>
          <a:prstGeom prst="rect">
            <a:avLst/>
          </a:prstGeom>
          <a:noFill/>
          <a:ln>
            <a:noFill/>
          </a:ln>
        </p:spPr>
        <p:txBody>
          <a:bodyPr spcFirstLastPara="1" wrap="square" lIns="0" tIns="12200" rIns="0" bIns="0" anchor="t" anchorCtr="0">
            <a:spAutoFit/>
          </a:bodyPr>
          <a:lstStyle/>
          <a:p>
            <a:pPr marL="12172" lvl="0" indent="0" algn="l" rtl="0">
              <a:lnSpc>
                <a:spcPct val="118214"/>
              </a:lnSpc>
              <a:spcBef>
                <a:spcPts val="0"/>
              </a:spcBef>
              <a:spcAft>
                <a:spcPts val="0"/>
              </a:spcAft>
              <a:buNone/>
            </a:pPr>
            <a:r>
              <a:rPr lang="en" sz="1342" dirty="0" err="1">
                <a:solidFill>
                  <a:srgbClr val="4B0550"/>
                </a:solidFill>
                <a:latin typeface="Optimistic Text"/>
                <a:ea typeface="Optimistic Text"/>
                <a:cs typeface="Optimistic Text"/>
                <a:sym typeface="Optimistic Text"/>
              </a:rPr>
              <a:t>Restez</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en</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sécurité</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en</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ligne</a:t>
            </a:r>
            <a:endParaRPr sz="1342" dirty="0">
              <a:solidFill>
                <a:srgbClr val="4B0550"/>
              </a:solidFill>
              <a:latin typeface="Optimistic Text"/>
              <a:ea typeface="Optimistic Text"/>
              <a:cs typeface="Optimistic Text"/>
              <a:sym typeface="Optimistic Text"/>
            </a:endParaRPr>
          </a:p>
        </p:txBody>
      </p:sp>
      <p:sp>
        <p:nvSpPr>
          <p:cNvPr id="598" name="Google Shape;598;p56"/>
          <p:cNvSpPr txBox="1"/>
          <p:nvPr/>
        </p:nvSpPr>
        <p:spPr>
          <a:xfrm>
            <a:off x="6136850" y="6934763"/>
            <a:ext cx="2145000" cy="714600"/>
          </a:xfrm>
          <a:prstGeom prst="rect">
            <a:avLst/>
          </a:prstGeom>
          <a:noFill/>
          <a:ln>
            <a:noFill/>
          </a:ln>
        </p:spPr>
        <p:txBody>
          <a:bodyPr spcFirstLastPara="1" wrap="square" lIns="0" tIns="12200" rIns="0" bIns="0" anchor="t" anchorCtr="0">
            <a:spAutoFit/>
          </a:bodyPr>
          <a:lstStyle/>
          <a:p>
            <a:pPr marL="12172" marR="4869" lvl="0" indent="0" algn="l" rtl="0">
              <a:lnSpc>
                <a:spcPct val="120000"/>
              </a:lnSpc>
              <a:spcBef>
                <a:spcPts val="24"/>
              </a:spcBef>
              <a:spcAft>
                <a:spcPts val="0"/>
              </a:spcAft>
              <a:buNone/>
            </a:pPr>
            <a:r>
              <a:rPr lang="en" sz="1342" dirty="0" err="1">
                <a:solidFill>
                  <a:srgbClr val="4B0550"/>
                </a:solidFill>
                <a:latin typeface="Optimistic Text"/>
                <a:ea typeface="Optimistic Text"/>
                <a:cs typeface="Optimistic Text"/>
                <a:sym typeface="Optimistic Text"/>
              </a:rPr>
              <a:t>Imaginez</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votre</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rôle</a:t>
            </a:r>
            <a:r>
              <a:rPr lang="en" sz="1342" dirty="0">
                <a:solidFill>
                  <a:srgbClr val="4B0550"/>
                </a:solidFill>
                <a:latin typeface="Optimistic Text"/>
                <a:ea typeface="Optimistic Text"/>
                <a:cs typeface="Optimistic Text"/>
                <a:sym typeface="Optimistic Text"/>
              </a:rPr>
              <a:t> dans le monde de </a:t>
            </a:r>
            <a:r>
              <a:rPr lang="en" sz="1342" dirty="0" err="1">
                <a:solidFill>
                  <a:srgbClr val="4B0550"/>
                </a:solidFill>
                <a:latin typeface="Optimistic Text"/>
                <a:ea typeface="Optimistic Text"/>
                <a:cs typeface="Optimistic Text"/>
                <a:sym typeface="Optimistic Text"/>
              </a:rPr>
              <a:t>l’IA</a:t>
            </a:r>
            <a:r>
              <a:rPr lang="en" sz="1342" dirty="0">
                <a:solidFill>
                  <a:srgbClr val="4B0550"/>
                </a:solidFill>
                <a:latin typeface="Optimistic Text"/>
                <a:ea typeface="Optimistic Text"/>
                <a:cs typeface="Optimistic Text"/>
                <a:sym typeface="Optimistic Text"/>
              </a:rPr>
              <a:t> </a:t>
            </a:r>
            <a:r>
              <a:rPr lang="en" sz="1342" dirty="0" err="1">
                <a:solidFill>
                  <a:srgbClr val="4B0550"/>
                </a:solidFill>
                <a:latin typeface="Optimistic Text"/>
                <a:ea typeface="Optimistic Text"/>
                <a:cs typeface="Optimistic Text"/>
                <a:sym typeface="Optimistic Text"/>
              </a:rPr>
              <a:t>en</a:t>
            </a:r>
            <a:r>
              <a:rPr lang="en" sz="1342" dirty="0">
                <a:solidFill>
                  <a:srgbClr val="4B0550"/>
                </a:solidFill>
                <a:latin typeface="Optimistic Text"/>
                <a:ea typeface="Optimistic Text"/>
                <a:cs typeface="Optimistic Text"/>
                <a:sym typeface="Optimistic Text"/>
              </a:rPr>
              <a:t> Afrique</a:t>
            </a:r>
            <a:endParaRPr sz="1342" dirty="0">
              <a:solidFill>
                <a:srgbClr val="4B0550"/>
              </a:solidFill>
              <a:latin typeface="Optimistic Text"/>
              <a:ea typeface="Optimistic Text"/>
              <a:cs typeface="Optimistic Text"/>
              <a:sym typeface="Optimistic Text"/>
            </a:endParaRPr>
          </a:p>
        </p:txBody>
      </p:sp>
      <p:sp>
        <p:nvSpPr>
          <p:cNvPr id="599" name="Google Shape;599;p56"/>
          <p:cNvSpPr txBox="1"/>
          <p:nvPr/>
        </p:nvSpPr>
        <p:spPr>
          <a:xfrm>
            <a:off x="892985" y="5115619"/>
            <a:ext cx="20544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err="1">
                <a:solidFill>
                  <a:srgbClr val="4B0550"/>
                </a:solidFill>
                <a:latin typeface="Optimistic Text"/>
                <a:ea typeface="Optimistic Text"/>
                <a:cs typeface="Optimistic Text"/>
                <a:sym typeface="Optimistic Text"/>
              </a:rPr>
              <a:t>Détective</a:t>
            </a:r>
            <a:r>
              <a:rPr lang="en" sz="1800" b="1" dirty="0">
                <a:solidFill>
                  <a:srgbClr val="4B0550"/>
                </a:solidFill>
                <a:latin typeface="Optimistic Text"/>
                <a:ea typeface="Optimistic Text"/>
                <a:cs typeface="Optimistic Text"/>
                <a:sym typeface="Optimistic Text"/>
              </a:rPr>
              <a:t> IA</a:t>
            </a:r>
            <a:endParaRPr sz="1800" dirty="0">
              <a:solidFill>
                <a:srgbClr val="4B0550"/>
              </a:solidFill>
              <a:latin typeface="Optimistic Text"/>
              <a:ea typeface="Optimistic Text"/>
              <a:cs typeface="Optimistic Text"/>
              <a:sym typeface="Optimistic Text"/>
            </a:endParaRPr>
          </a:p>
        </p:txBody>
      </p:sp>
      <p:sp>
        <p:nvSpPr>
          <p:cNvPr id="600" name="Google Shape;600;p56"/>
          <p:cNvSpPr txBox="1"/>
          <p:nvPr/>
        </p:nvSpPr>
        <p:spPr>
          <a:xfrm>
            <a:off x="3514928" y="5159986"/>
            <a:ext cx="18792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err="1">
                <a:solidFill>
                  <a:srgbClr val="4B0550"/>
                </a:solidFill>
                <a:latin typeface="Optimistic Text"/>
                <a:ea typeface="Optimistic Text"/>
                <a:cs typeface="Optimistic Text"/>
                <a:sym typeface="Optimistic Text"/>
              </a:rPr>
              <a:t>Cerveau</a:t>
            </a:r>
            <a:r>
              <a:rPr lang="en" sz="1800" b="1" dirty="0">
                <a:solidFill>
                  <a:srgbClr val="4B0550"/>
                </a:solidFill>
                <a:latin typeface="Optimistic Text"/>
                <a:ea typeface="Optimistic Text"/>
                <a:cs typeface="Optimistic Text"/>
                <a:sym typeface="Optimistic Text"/>
              </a:rPr>
              <a:t> IA</a:t>
            </a:r>
            <a:endParaRPr sz="1800" dirty="0">
              <a:solidFill>
                <a:srgbClr val="4B0550"/>
              </a:solidFill>
              <a:latin typeface="Optimistic Text"/>
              <a:ea typeface="Optimistic Text"/>
              <a:cs typeface="Optimistic Text"/>
              <a:sym typeface="Optimistic Text"/>
            </a:endParaRPr>
          </a:p>
        </p:txBody>
      </p:sp>
      <p:sp>
        <p:nvSpPr>
          <p:cNvPr id="601" name="Google Shape;601;p56"/>
          <p:cNvSpPr txBox="1"/>
          <p:nvPr/>
        </p:nvSpPr>
        <p:spPr>
          <a:xfrm>
            <a:off x="6136852" y="5159992"/>
            <a:ext cx="16521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err="1">
                <a:solidFill>
                  <a:srgbClr val="4B0550"/>
                </a:solidFill>
                <a:latin typeface="Optimistic Text"/>
                <a:ea typeface="Optimistic Text"/>
                <a:cs typeface="Optimistic Text"/>
                <a:sym typeface="Optimistic Text"/>
              </a:rPr>
              <a:t>Créateur</a:t>
            </a:r>
            <a:r>
              <a:rPr lang="en" sz="1800" b="1" dirty="0">
                <a:solidFill>
                  <a:srgbClr val="4B0550"/>
                </a:solidFill>
                <a:latin typeface="Optimistic Text"/>
                <a:ea typeface="Optimistic Text"/>
                <a:cs typeface="Optimistic Text"/>
                <a:sym typeface="Optimistic Text"/>
              </a:rPr>
              <a:t> IA</a:t>
            </a:r>
            <a:endParaRPr sz="1800" dirty="0">
              <a:solidFill>
                <a:srgbClr val="4B0550"/>
              </a:solidFill>
              <a:latin typeface="Optimistic Text"/>
              <a:ea typeface="Optimistic Text"/>
              <a:cs typeface="Optimistic Text"/>
              <a:sym typeface="Optimistic Text"/>
            </a:endParaRPr>
          </a:p>
        </p:txBody>
      </p:sp>
      <p:sp>
        <p:nvSpPr>
          <p:cNvPr id="602" name="Google Shape;602;p56"/>
          <p:cNvSpPr txBox="1"/>
          <p:nvPr/>
        </p:nvSpPr>
        <p:spPr>
          <a:xfrm>
            <a:off x="892985" y="6601897"/>
            <a:ext cx="18018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a:solidFill>
                  <a:srgbClr val="4B0550"/>
                </a:solidFill>
                <a:latin typeface="Optimistic Text"/>
                <a:ea typeface="Optimistic Text"/>
                <a:cs typeface="Optimistic Text"/>
                <a:sym typeface="Optimistic Text"/>
              </a:rPr>
              <a:t>Juge IA</a:t>
            </a:r>
            <a:endParaRPr sz="1800" dirty="0">
              <a:solidFill>
                <a:srgbClr val="4B0550"/>
              </a:solidFill>
              <a:latin typeface="Optimistic Text"/>
              <a:ea typeface="Optimistic Text"/>
              <a:cs typeface="Optimistic Text"/>
              <a:sym typeface="Optimistic Text"/>
            </a:endParaRPr>
          </a:p>
        </p:txBody>
      </p:sp>
      <p:sp>
        <p:nvSpPr>
          <p:cNvPr id="603" name="Google Shape;603;p56"/>
          <p:cNvSpPr txBox="1"/>
          <p:nvPr/>
        </p:nvSpPr>
        <p:spPr>
          <a:xfrm>
            <a:off x="3514930" y="6714746"/>
            <a:ext cx="15942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err="1">
                <a:solidFill>
                  <a:srgbClr val="4B0550"/>
                </a:solidFill>
                <a:latin typeface="Optimistic Text"/>
                <a:ea typeface="Optimistic Text"/>
                <a:cs typeface="Optimistic Text"/>
                <a:sym typeface="Optimistic Text"/>
              </a:rPr>
              <a:t>Gardien</a:t>
            </a:r>
            <a:r>
              <a:rPr lang="en" sz="1800" b="1" dirty="0">
                <a:solidFill>
                  <a:srgbClr val="4B0550"/>
                </a:solidFill>
                <a:latin typeface="Optimistic Text"/>
                <a:ea typeface="Optimistic Text"/>
                <a:cs typeface="Optimistic Text"/>
                <a:sym typeface="Optimistic Text"/>
              </a:rPr>
              <a:t> IA</a:t>
            </a:r>
            <a:endParaRPr sz="1800" dirty="0">
              <a:solidFill>
                <a:srgbClr val="4B0550"/>
              </a:solidFill>
              <a:latin typeface="Optimistic Text"/>
              <a:ea typeface="Optimistic Text"/>
              <a:cs typeface="Optimistic Text"/>
              <a:sym typeface="Optimistic Text"/>
            </a:endParaRPr>
          </a:p>
        </p:txBody>
      </p:sp>
      <p:sp>
        <p:nvSpPr>
          <p:cNvPr id="604" name="Google Shape;604;p56"/>
          <p:cNvSpPr txBox="1"/>
          <p:nvPr/>
        </p:nvSpPr>
        <p:spPr>
          <a:xfrm>
            <a:off x="6136852" y="6601897"/>
            <a:ext cx="1879200" cy="289500"/>
          </a:xfrm>
          <a:prstGeom prst="rect">
            <a:avLst/>
          </a:prstGeom>
          <a:noFill/>
          <a:ln>
            <a:noFill/>
          </a:ln>
        </p:spPr>
        <p:txBody>
          <a:bodyPr spcFirstLastPara="1" wrap="square" lIns="0" tIns="12200" rIns="0" bIns="0" anchor="t" anchorCtr="0">
            <a:spAutoFit/>
          </a:bodyPr>
          <a:lstStyle/>
          <a:p>
            <a:pPr marL="12172" lvl="0" indent="0" algn="l" rtl="0">
              <a:lnSpc>
                <a:spcPct val="118809"/>
              </a:lnSpc>
              <a:spcBef>
                <a:spcPts val="0"/>
              </a:spcBef>
              <a:spcAft>
                <a:spcPts val="0"/>
              </a:spcAft>
              <a:buNone/>
            </a:pPr>
            <a:r>
              <a:rPr lang="en" sz="1800" b="1" dirty="0">
                <a:solidFill>
                  <a:srgbClr val="4B0550"/>
                </a:solidFill>
                <a:latin typeface="Optimistic Text"/>
                <a:ea typeface="Optimistic Text"/>
                <a:cs typeface="Optimistic Text"/>
                <a:sym typeface="Optimistic Text"/>
              </a:rPr>
              <a:t>Avenir de </a:t>
            </a:r>
            <a:r>
              <a:rPr lang="en" sz="1800" b="1" dirty="0" err="1">
                <a:solidFill>
                  <a:srgbClr val="4B0550"/>
                </a:solidFill>
                <a:latin typeface="Optimistic Text"/>
                <a:ea typeface="Optimistic Text"/>
                <a:cs typeface="Optimistic Text"/>
                <a:sym typeface="Optimistic Text"/>
              </a:rPr>
              <a:t>l’IA</a:t>
            </a:r>
            <a:endParaRPr sz="1800" dirty="0">
              <a:solidFill>
                <a:srgbClr val="4B0550"/>
              </a:solidFill>
              <a:latin typeface="Optimistic Text"/>
              <a:ea typeface="Optimistic Text"/>
              <a:cs typeface="Optimistic Text"/>
              <a:sym typeface="Optimistic Text"/>
            </a:endParaRPr>
          </a:p>
        </p:txBody>
      </p:sp>
      <p:pic>
        <p:nvPicPr>
          <p:cNvPr id="605" name="Google Shape;605;p56" title="Asset 57.png"/>
          <p:cNvPicPr preferRelativeResize="0"/>
          <p:nvPr/>
        </p:nvPicPr>
        <p:blipFill>
          <a:blip r:embed="rId4">
            <a:alphaModFix/>
          </a:blip>
          <a:stretch>
            <a:fillRect/>
          </a:stretch>
        </p:blipFill>
        <p:spPr>
          <a:xfrm>
            <a:off x="2456446" y="6363418"/>
            <a:ext cx="545107" cy="568525"/>
          </a:xfrm>
          <a:prstGeom prst="rect">
            <a:avLst/>
          </a:prstGeom>
          <a:noFill/>
          <a:ln>
            <a:noFill/>
          </a:ln>
        </p:spPr>
      </p:pic>
      <p:pic>
        <p:nvPicPr>
          <p:cNvPr id="606" name="Google Shape;606;p56" title="Asset 62.png"/>
          <p:cNvPicPr preferRelativeResize="0"/>
          <p:nvPr/>
        </p:nvPicPr>
        <p:blipFill>
          <a:blip r:embed="rId5">
            <a:alphaModFix/>
          </a:blip>
          <a:stretch>
            <a:fillRect/>
          </a:stretch>
        </p:blipFill>
        <p:spPr>
          <a:xfrm>
            <a:off x="7798898" y="6347002"/>
            <a:ext cx="464450" cy="464471"/>
          </a:xfrm>
          <a:prstGeom prst="rect">
            <a:avLst/>
          </a:prstGeom>
          <a:noFill/>
          <a:ln>
            <a:noFill/>
          </a:ln>
        </p:spPr>
      </p:pic>
      <p:pic>
        <p:nvPicPr>
          <p:cNvPr id="607" name="Google Shape;607;p56" title="Asset 63.png"/>
          <p:cNvPicPr preferRelativeResize="0"/>
          <p:nvPr/>
        </p:nvPicPr>
        <p:blipFill>
          <a:blip r:embed="rId6">
            <a:alphaModFix/>
          </a:blip>
          <a:stretch>
            <a:fillRect/>
          </a:stretch>
        </p:blipFill>
        <p:spPr>
          <a:xfrm>
            <a:off x="5061087" y="4710063"/>
            <a:ext cx="602350" cy="615360"/>
          </a:xfrm>
          <a:prstGeom prst="rect">
            <a:avLst/>
          </a:prstGeom>
          <a:noFill/>
          <a:ln>
            <a:noFill/>
          </a:ln>
        </p:spPr>
      </p:pic>
      <p:pic>
        <p:nvPicPr>
          <p:cNvPr id="608" name="Google Shape;608;p56" title="Asset 61.png"/>
          <p:cNvPicPr preferRelativeResize="0"/>
          <p:nvPr/>
        </p:nvPicPr>
        <p:blipFill>
          <a:blip r:embed="rId7">
            <a:alphaModFix/>
          </a:blip>
          <a:stretch>
            <a:fillRect/>
          </a:stretch>
        </p:blipFill>
        <p:spPr>
          <a:xfrm>
            <a:off x="5226577" y="6366670"/>
            <a:ext cx="464447" cy="562020"/>
          </a:xfrm>
          <a:prstGeom prst="rect">
            <a:avLst/>
          </a:prstGeom>
          <a:noFill/>
          <a:ln>
            <a:noFill/>
          </a:ln>
        </p:spPr>
      </p:pic>
      <p:pic>
        <p:nvPicPr>
          <p:cNvPr id="609" name="Google Shape;609;p56" title="Asset 60.png"/>
          <p:cNvPicPr preferRelativeResize="0"/>
          <p:nvPr/>
        </p:nvPicPr>
        <p:blipFill>
          <a:blip r:embed="rId8">
            <a:alphaModFix/>
          </a:blip>
          <a:stretch>
            <a:fillRect/>
          </a:stretch>
        </p:blipFill>
        <p:spPr>
          <a:xfrm>
            <a:off x="7777162" y="4740730"/>
            <a:ext cx="469651" cy="469651"/>
          </a:xfrm>
          <a:prstGeom prst="rect">
            <a:avLst/>
          </a:prstGeom>
          <a:noFill/>
          <a:ln>
            <a:noFill/>
          </a:ln>
        </p:spPr>
      </p:pic>
      <p:pic>
        <p:nvPicPr>
          <p:cNvPr id="610" name="Google Shape;610;p56" title="Asset 59.png"/>
          <p:cNvPicPr preferRelativeResize="0"/>
          <p:nvPr/>
        </p:nvPicPr>
        <p:blipFill>
          <a:blip r:embed="rId9">
            <a:alphaModFix/>
          </a:blip>
          <a:stretch>
            <a:fillRect/>
          </a:stretch>
        </p:blipFill>
        <p:spPr>
          <a:xfrm>
            <a:off x="2531900" y="4793963"/>
            <a:ext cx="469651" cy="44753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14"/>
        <p:cNvGrpSpPr/>
        <p:nvPr/>
      </p:nvGrpSpPr>
      <p:grpSpPr>
        <a:xfrm>
          <a:off x="0" y="0"/>
          <a:ext cx="0" cy="0"/>
          <a:chOff x="0" y="0"/>
          <a:chExt cx="0" cy="0"/>
        </a:xfrm>
      </p:grpSpPr>
      <p:sp>
        <p:nvSpPr>
          <p:cNvPr id="615" name="Google Shape;615;p57"/>
          <p:cNvSpPr txBox="1"/>
          <p:nvPr/>
        </p:nvSpPr>
        <p:spPr>
          <a:xfrm>
            <a:off x="704100" y="2821875"/>
            <a:ext cx="4314900" cy="1748100"/>
          </a:xfrm>
          <a:prstGeom prst="rect">
            <a:avLst/>
          </a:prstGeom>
          <a:noFill/>
          <a:ln>
            <a:noFill/>
          </a:ln>
        </p:spPr>
        <p:txBody>
          <a:bodyPr spcFirstLastPara="1" wrap="square" lIns="0" tIns="0" rIns="0" bIns="0" anchor="t" anchorCtr="0">
            <a:noAutofit/>
          </a:bodyPr>
          <a:lstStyle/>
          <a:p>
            <a:pPr marL="0" lvl="0" indent="0" algn="l" rtl="0">
              <a:lnSpc>
                <a:spcPct val="108000"/>
              </a:lnSpc>
              <a:spcBef>
                <a:spcPts val="0"/>
              </a:spcBef>
              <a:spcAft>
                <a:spcPts val="0"/>
              </a:spcAft>
              <a:buNone/>
            </a:pPr>
            <a:r>
              <a:rPr lang="en" sz="5400" b="1" dirty="0" err="1">
                <a:solidFill>
                  <a:srgbClr val="FFFFFF"/>
                </a:solidFill>
                <a:latin typeface="Optimistic Display"/>
                <a:ea typeface="Optimistic Display"/>
                <a:cs typeface="Optimistic Display"/>
                <a:sym typeface="Optimistic Display"/>
              </a:rPr>
              <a:t>Défi</a:t>
            </a:r>
            <a:r>
              <a:rPr lang="en" sz="5400" b="1" dirty="0">
                <a:solidFill>
                  <a:srgbClr val="FFFFFF"/>
                </a:solidFill>
                <a:latin typeface="Optimistic Display"/>
                <a:ea typeface="Optimistic Display"/>
                <a:cs typeface="Optimistic Display"/>
                <a:sym typeface="Optimistic Display"/>
              </a:rPr>
              <a:t> </a:t>
            </a:r>
            <a:r>
              <a:rPr lang="en" sz="5400" b="1" dirty="0" err="1">
                <a:solidFill>
                  <a:srgbClr val="FFFFFF"/>
                </a:solidFill>
                <a:latin typeface="Optimistic Display"/>
                <a:ea typeface="Optimistic Display"/>
                <a:cs typeface="Optimistic Display"/>
                <a:sym typeface="Optimistic Display"/>
              </a:rPr>
              <a:t>Détective</a:t>
            </a:r>
            <a:r>
              <a:rPr lang="en" sz="5400" b="1" dirty="0">
                <a:solidFill>
                  <a:srgbClr val="FFFFFF"/>
                </a:solidFill>
                <a:latin typeface="Optimistic Display"/>
                <a:ea typeface="Optimistic Display"/>
                <a:cs typeface="Optimistic Display"/>
                <a:sym typeface="Optimistic Display"/>
              </a:rPr>
              <a:t> de </a:t>
            </a:r>
            <a:r>
              <a:rPr lang="en" sz="5400" b="1" dirty="0" err="1">
                <a:solidFill>
                  <a:srgbClr val="FFFFFF"/>
                </a:solidFill>
                <a:latin typeface="Optimistic Display"/>
                <a:ea typeface="Optimistic Display"/>
                <a:cs typeface="Optimistic Display"/>
                <a:sym typeface="Optimistic Display"/>
              </a:rPr>
              <a:t>l’IA</a:t>
            </a:r>
            <a:endParaRPr sz="5400" b="1" dirty="0">
              <a:solidFill>
                <a:srgbClr val="FFFFFF"/>
              </a:solidFill>
              <a:latin typeface="Optimistic Display"/>
              <a:ea typeface="Optimistic Display"/>
              <a:cs typeface="Optimistic Display"/>
              <a:sym typeface="Optimistic Display"/>
            </a:endParaRPr>
          </a:p>
        </p:txBody>
      </p:sp>
      <p:sp>
        <p:nvSpPr>
          <p:cNvPr id="616" name="Google Shape;616;p57"/>
          <p:cNvSpPr txBox="1"/>
          <p:nvPr/>
        </p:nvSpPr>
        <p:spPr>
          <a:xfrm>
            <a:off x="704100" y="5497900"/>
            <a:ext cx="45804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SAURIEZ-VOUS RECONNAÎTRE CE QUI EST RÉEL?</a:t>
            </a:r>
            <a:endParaRPr>
              <a:solidFill>
                <a:srgbClr val="FFFFFF"/>
              </a:solidFill>
              <a:latin typeface="Optimistic Text"/>
              <a:ea typeface="Optimistic Text"/>
              <a:cs typeface="Optimistic Text"/>
              <a:sym typeface="Optimistic Text"/>
            </a:endParaRPr>
          </a:p>
        </p:txBody>
      </p:sp>
      <p:pic>
        <p:nvPicPr>
          <p:cNvPr id="617" name="Google Shape;617;p57" title="Asset 33.png"/>
          <p:cNvPicPr preferRelativeResize="0"/>
          <p:nvPr/>
        </p:nvPicPr>
        <p:blipFill rotWithShape="1">
          <a:blip r:embed="rId3">
            <a:alphaModFix/>
          </a:blip>
          <a:srcRect t="13511" b="19004"/>
          <a:stretch/>
        </p:blipFill>
        <p:spPr>
          <a:xfrm>
            <a:off x="6096000" y="0"/>
            <a:ext cx="12191998" cy="10287002"/>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21"/>
        <p:cNvGrpSpPr/>
        <p:nvPr/>
      </p:nvGrpSpPr>
      <p:grpSpPr>
        <a:xfrm>
          <a:off x="0" y="0"/>
          <a:ext cx="0" cy="0"/>
          <a:chOff x="0" y="0"/>
          <a:chExt cx="0" cy="0"/>
        </a:xfrm>
      </p:grpSpPr>
      <p:sp>
        <p:nvSpPr>
          <p:cNvPr id="622" name="Google Shape;622;p58"/>
          <p:cNvSpPr/>
          <p:nvPr/>
        </p:nvSpPr>
        <p:spPr>
          <a:xfrm>
            <a:off x="787385" y="7259323"/>
            <a:ext cx="5312400" cy="1540500"/>
          </a:xfrm>
          <a:prstGeom prst="roundRect">
            <a:avLst>
              <a:gd name="adj" fmla="val 11529"/>
            </a:avLst>
          </a:prstGeom>
          <a:solidFill>
            <a:srgbClr val="D8C8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23" name="Google Shape;623;p58"/>
          <p:cNvSpPr/>
          <p:nvPr/>
        </p:nvSpPr>
        <p:spPr>
          <a:xfrm>
            <a:off x="700475" y="7170031"/>
            <a:ext cx="5312400" cy="15405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24" name="Google Shape;624;p58"/>
          <p:cNvSpPr txBox="1"/>
          <p:nvPr/>
        </p:nvSpPr>
        <p:spPr>
          <a:xfrm>
            <a:off x="700498" y="1588400"/>
            <a:ext cx="6246000" cy="18549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dirty="0" err="1">
                <a:solidFill>
                  <a:srgbClr val="4B0550"/>
                </a:solidFill>
                <a:latin typeface="Optimistic Display"/>
                <a:ea typeface="Optimistic Display"/>
                <a:cs typeface="Optimistic Display"/>
                <a:sym typeface="Optimistic Display"/>
              </a:rPr>
              <a:t>Édition</a:t>
            </a:r>
            <a:r>
              <a:rPr lang="en" sz="6000" b="1" dirty="0">
                <a:solidFill>
                  <a:srgbClr val="4B0550"/>
                </a:solidFill>
                <a:latin typeface="Optimistic Display"/>
                <a:ea typeface="Optimistic Display"/>
                <a:cs typeface="Optimistic Display"/>
                <a:sym typeface="Optimistic Display"/>
              </a:rPr>
              <a:t> </a:t>
            </a:r>
            <a:endParaRPr sz="6000" b="1" dirty="0">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dirty="0">
                <a:solidFill>
                  <a:srgbClr val="4B0550"/>
                </a:solidFill>
                <a:latin typeface="Optimistic Display"/>
                <a:ea typeface="Optimistic Display"/>
                <a:cs typeface="Optimistic Display"/>
                <a:sym typeface="Optimistic Display"/>
              </a:rPr>
              <a:t>Photo</a:t>
            </a:r>
            <a:endParaRPr sz="6000" b="1" dirty="0">
              <a:solidFill>
                <a:srgbClr val="4B0550"/>
              </a:solidFill>
              <a:latin typeface="Optimistic Display"/>
              <a:ea typeface="Optimistic Display"/>
              <a:cs typeface="Optimistic Display"/>
              <a:sym typeface="Optimistic Display"/>
            </a:endParaRPr>
          </a:p>
        </p:txBody>
      </p:sp>
      <p:sp>
        <p:nvSpPr>
          <p:cNvPr id="625" name="Google Shape;625;p58"/>
          <p:cNvSpPr txBox="1"/>
          <p:nvPr/>
        </p:nvSpPr>
        <p:spPr>
          <a:xfrm>
            <a:off x="700475" y="3522425"/>
            <a:ext cx="5631000" cy="12198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600">
                <a:solidFill>
                  <a:srgbClr val="4B0550"/>
                </a:solidFill>
                <a:latin typeface="Optimistic Text Light"/>
                <a:ea typeface="Optimistic Text Light"/>
                <a:cs typeface="Optimistic Text Light"/>
                <a:sym typeface="Optimistic Text Light"/>
              </a:rPr>
              <a:t>L’une est réelle. L’autre est générée par l’IA. Sauriez-vous deviner laquelle est réelle ou générée ?</a:t>
            </a:r>
            <a:endParaRPr sz="2600">
              <a:solidFill>
                <a:srgbClr val="4B0550"/>
              </a:solidFill>
              <a:latin typeface="Optimistic Text Light"/>
              <a:ea typeface="Optimistic Text Light"/>
              <a:cs typeface="Optimistic Text Light"/>
              <a:sym typeface="Optimistic Text Light"/>
            </a:endParaRPr>
          </a:p>
        </p:txBody>
      </p:sp>
      <p:sp>
        <p:nvSpPr>
          <p:cNvPr id="626" name="Google Shape;626;p58"/>
          <p:cNvSpPr txBox="1"/>
          <p:nvPr/>
        </p:nvSpPr>
        <p:spPr>
          <a:xfrm>
            <a:off x="988280" y="7572168"/>
            <a:ext cx="16575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Votez avec vos mains</a:t>
            </a:r>
            <a:endParaRPr sz="2400">
              <a:solidFill>
                <a:srgbClr val="4B0550"/>
              </a:solidFill>
              <a:latin typeface="Optimistic Text"/>
              <a:ea typeface="Optimistic Text"/>
              <a:cs typeface="Optimistic Text"/>
              <a:sym typeface="Optimistic Text"/>
            </a:endParaRPr>
          </a:p>
        </p:txBody>
      </p:sp>
      <p:grpSp>
        <p:nvGrpSpPr>
          <p:cNvPr id="627" name="Google Shape;627;p58"/>
          <p:cNvGrpSpPr/>
          <p:nvPr/>
        </p:nvGrpSpPr>
        <p:grpSpPr>
          <a:xfrm>
            <a:off x="743071" y="5673576"/>
            <a:ext cx="178839" cy="159067"/>
            <a:chOff x="610797" y="3458434"/>
            <a:chExt cx="119226" cy="106045"/>
          </a:xfrm>
        </p:grpSpPr>
        <p:sp>
          <p:nvSpPr>
            <p:cNvPr id="628" name="Google Shape;628;p58"/>
            <p:cNvSpPr/>
            <p:nvPr/>
          </p:nvSpPr>
          <p:spPr>
            <a:xfrm>
              <a:off x="610797" y="3511185"/>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29" name="Google Shape;629;p58"/>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30" name="Google Shape;630;p58"/>
          <p:cNvGrpSpPr/>
          <p:nvPr/>
        </p:nvGrpSpPr>
        <p:grpSpPr>
          <a:xfrm>
            <a:off x="743071" y="6221379"/>
            <a:ext cx="178839" cy="159067"/>
            <a:chOff x="610797" y="3927316"/>
            <a:chExt cx="119226" cy="106045"/>
          </a:xfrm>
        </p:grpSpPr>
        <p:sp>
          <p:nvSpPr>
            <p:cNvPr id="631" name="Google Shape;631;p58"/>
            <p:cNvSpPr/>
            <p:nvPr/>
          </p:nvSpPr>
          <p:spPr>
            <a:xfrm>
              <a:off x="610797" y="3980068"/>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32" name="Google Shape;632;p58"/>
            <p:cNvSpPr/>
            <p:nvPr/>
          </p:nvSpPr>
          <p:spPr>
            <a:xfrm>
              <a:off x="676683" y="3927316"/>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33" name="Google Shape;633;p58"/>
          <p:cNvGrpSpPr/>
          <p:nvPr/>
        </p:nvGrpSpPr>
        <p:grpSpPr>
          <a:xfrm>
            <a:off x="743071" y="6775367"/>
            <a:ext cx="178839" cy="159068"/>
            <a:chOff x="610797" y="4396198"/>
            <a:chExt cx="119226" cy="106045"/>
          </a:xfrm>
        </p:grpSpPr>
        <p:sp>
          <p:nvSpPr>
            <p:cNvPr id="634" name="Google Shape;634;p58"/>
            <p:cNvSpPr/>
            <p:nvPr/>
          </p:nvSpPr>
          <p:spPr>
            <a:xfrm>
              <a:off x="610797" y="4448949"/>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35" name="Google Shape;635;p58"/>
            <p:cNvSpPr/>
            <p:nvPr/>
          </p:nvSpPr>
          <p:spPr>
            <a:xfrm>
              <a:off x="676683" y="4396198"/>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sp>
        <p:nvSpPr>
          <p:cNvPr id="636" name="Google Shape;636;p58"/>
          <p:cNvSpPr/>
          <p:nvPr/>
        </p:nvSpPr>
        <p:spPr>
          <a:xfrm>
            <a:off x="29816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37" name="Google Shape;637;p58"/>
          <p:cNvSpPr txBox="1"/>
          <p:nvPr/>
        </p:nvSpPr>
        <p:spPr>
          <a:xfrm>
            <a:off x="3583821" y="7578226"/>
            <a:ext cx="3735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A</a:t>
            </a:r>
            <a:endParaRPr sz="4245" b="1">
              <a:solidFill>
                <a:srgbClr val="4B0550"/>
              </a:solidFill>
              <a:latin typeface="Optimistic Display"/>
              <a:ea typeface="Optimistic Display"/>
              <a:cs typeface="Optimistic Display"/>
              <a:sym typeface="Optimistic Display"/>
            </a:endParaRPr>
          </a:p>
        </p:txBody>
      </p:sp>
      <p:sp>
        <p:nvSpPr>
          <p:cNvPr id="638" name="Google Shape;638;p58"/>
          <p:cNvSpPr/>
          <p:nvPr/>
        </p:nvSpPr>
        <p:spPr>
          <a:xfrm>
            <a:off x="44283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39" name="Google Shape;639;p58"/>
          <p:cNvSpPr txBox="1"/>
          <p:nvPr/>
        </p:nvSpPr>
        <p:spPr>
          <a:xfrm>
            <a:off x="5068372" y="7578226"/>
            <a:ext cx="3750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B</a:t>
            </a:r>
            <a:endParaRPr sz="4245" b="1">
              <a:solidFill>
                <a:srgbClr val="4B0550"/>
              </a:solidFill>
              <a:latin typeface="Optimistic Display"/>
              <a:ea typeface="Optimistic Display"/>
              <a:cs typeface="Optimistic Display"/>
              <a:sym typeface="Optimistic Display"/>
            </a:endParaRPr>
          </a:p>
        </p:txBody>
      </p:sp>
      <p:sp>
        <p:nvSpPr>
          <p:cNvPr id="640" name="Google Shape;640;p58"/>
          <p:cNvSpPr txBox="1"/>
          <p:nvPr/>
        </p:nvSpPr>
        <p:spPr>
          <a:xfrm>
            <a:off x="700475" y="5143975"/>
            <a:ext cx="47526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Observez attentivement:</a:t>
            </a:r>
            <a:endParaRPr sz="1800" b="1">
              <a:solidFill>
                <a:srgbClr val="4B0550"/>
              </a:solidFill>
              <a:latin typeface="Optimistic Text"/>
              <a:ea typeface="Optimistic Text"/>
              <a:cs typeface="Optimistic Text"/>
              <a:sym typeface="Optimistic Text"/>
            </a:endParaRPr>
          </a:p>
        </p:txBody>
      </p:sp>
      <p:sp>
        <p:nvSpPr>
          <p:cNvPr id="641" name="Google Shape;641;p58"/>
          <p:cNvSpPr txBox="1"/>
          <p:nvPr/>
        </p:nvSpPr>
        <p:spPr>
          <a:xfrm>
            <a:off x="1169700" y="5610975"/>
            <a:ext cx="4283400" cy="13854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Yeux et Oreilles</a:t>
            </a: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Mains et doigts</a:t>
            </a: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Détails de l'arrière-plan</a:t>
            </a:r>
            <a:endParaRPr sz="1800">
              <a:solidFill>
                <a:srgbClr val="4B0550"/>
              </a:solidFill>
              <a:latin typeface="Optimistic Text"/>
              <a:ea typeface="Optimistic Text"/>
              <a:cs typeface="Optimistic Text"/>
              <a:sym typeface="Optimistic Text"/>
            </a:endParaRPr>
          </a:p>
        </p:txBody>
      </p:sp>
      <p:pic>
        <p:nvPicPr>
          <p:cNvPr id="642" name="Google Shape;642;p58" title="Left Hand.png"/>
          <p:cNvPicPr preferRelativeResize="0"/>
          <p:nvPr/>
        </p:nvPicPr>
        <p:blipFill>
          <a:blip r:embed="rId3">
            <a:alphaModFix/>
          </a:blip>
          <a:stretch>
            <a:fillRect/>
          </a:stretch>
        </p:blipFill>
        <p:spPr>
          <a:xfrm>
            <a:off x="3112162" y="7581450"/>
            <a:ext cx="373526" cy="662060"/>
          </a:xfrm>
          <a:prstGeom prst="rect">
            <a:avLst/>
          </a:prstGeom>
          <a:noFill/>
          <a:ln>
            <a:noFill/>
          </a:ln>
        </p:spPr>
      </p:pic>
      <p:pic>
        <p:nvPicPr>
          <p:cNvPr id="643" name="Google Shape;643;p58" title="Right Hand.png"/>
          <p:cNvPicPr preferRelativeResize="0"/>
          <p:nvPr/>
        </p:nvPicPr>
        <p:blipFill>
          <a:blip r:embed="rId4">
            <a:alphaModFix/>
          </a:blip>
          <a:stretch>
            <a:fillRect/>
          </a:stretch>
        </p:blipFill>
        <p:spPr>
          <a:xfrm>
            <a:off x="4655692" y="7578217"/>
            <a:ext cx="374942" cy="664570"/>
          </a:xfrm>
          <a:prstGeom prst="rect">
            <a:avLst/>
          </a:prstGeom>
          <a:noFill/>
          <a:ln>
            <a:noFill/>
          </a:ln>
        </p:spPr>
      </p:pic>
      <p:pic>
        <p:nvPicPr>
          <p:cNvPr id="644" name="Google Shape;644;p58" title="Real Image.jpg"/>
          <p:cNvPicPr preferRelativeResize="0"/>
          <p:nvPr/>
        </p:nvPicPr>
        <p:blipFill rotWithShape="1">
          <a:blip r:embed="rId5">
            <a:alphaModFix/>
          </a:blip>
          <a:srcRect l="4681" r="14044"/>
          <a:stretch/>
        </p:blipFill>
        <p:spPr>
          <a:xfrm>
            <a:off x="6530800" y="2157261"/>
            <a:ext cx="5399400" cy="6642600"/>
          </a:xfrm>
          <a:prstGeom prst="roundRect">
            <a:avLst>
              <a:gd name="adj" fmla="val 3586"/>
            </a:avLst>
          </a:prstGeom>
          <a:noFill/>
          <a:ln w="16600" cap="flat" cmpd="sng">
            <a:solidFill>
              <a:srgbClr val="733279"/>
            </a:solidFill>
            <a:prstDash val="solid"/>
            <a:round/>
            <a:headEnd type="none" w="sm" len="sm"/>
            <a:tailEnd type="none" w="sm" len="sm"/>
          </a:ln>
        </p:spPr>
      </p:pic>
      <p:pic>
        <p:nvPicPr>
          <p:cNvPr id="645" name="Google Shape;645;p58" title="AI Image.jpg"/>
          <p:cNvPicPr preferRelativeResize="0"/>
          <p:nvPr/>
        </p:nvPicPr>
        <p:blipFill rotWithShape="1">
          <a:blip r:embed="rId6">
            <a:alphaModFix/>
          </a:blip>
          <a:srcRect l="1886" r="16827"/>
          <a:stretch/>
        </p:blipFill>
        <p:spPr>
          <a:xfrm>
            <a:off x="12188152" y="2157261"/>
            <a:ext cx="5399400" cy="6642600"/>
          </a:xfrm>
          <a:prstGeom prst="roundRect">
            <a:avLst>
              <a:gd name="adj" fmla="val 3586"/>
            </a:avLst>
          </a:prstGeom>
          <a:noFill/>
          <a:ln w="16600" cap="flat" cmpd="sng">
            <a:solidFill>
              <a:srgbClr val="733279"/>
            </a:solidFill>
            <a:prstDash val="solid"/>
            <a:round/>
            <a:headEnd type="none" w="sm" len="sm"/>
            <a:tailEnd type="none" w="sm" len="sm"/>
          </a:ln>
        </p:spPr>
      </p:pic>
      <p:sp>
        <p:nvSpPr>
          <p:cNvPr id="646" name="Google Shape;646;p58"/>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DÉFI DÉTECTIVE DE L’IA</a:t>
            </a:r>
            <a:endParaRPr sz="900" b="1">
              <a:solidFill>
                <a:srgbClr val="4B0550"/>
              </a:solidFill>
              <a:latin typeface="Optimistic Display"/>
              <a:ea typeface="Optimistic Display"/>
              <a:cs typeface="Optimistic Display"/>
              <a:sym typeface="Optimistic Display"/>
            </a:endParaRPr>
          </a:p>
        </p:txBody>
      </p:sp>
      <p:sp>
        <p:nvSpPr>
          <p:cNvPr id="647" name="Google Shape;647;p58"/>
          <p:cNvSpPr txBox="1"/>
          <p:nvPr/>
        </p:nvSpPr>
        <p:spPr>
          <a:xfrm>
            <a:off x="6907822" y="2265487"/>
            <a:ext cx="380100" cy="5670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3600" b="1">
                <a:solidFill>
                  <a:srgbClr val="092838"/>
                </a:solidFill>
                <a:latin typeface="Optimistic Display"/>
                <a:ea typeface="Optimistic Display"/>
                <a:cs typeface="Optimistic Display"/>
                <a:sym typeface="Optimistic Display"/>
              </a:rPr>
              <a:t>A</a:t>
            </a:r>
            <a:endParaRPr sz="3600" b="1">
              <a:latin typeface="Optimistic Display"/>
              <a:ea typeface="Optimistic Display"/>
              <a:cs typeface="Optimistic Display"/>
              <a:sym typeface="Optimistic Display"/>
            </a:endParaRPr>
          </a:p>
        </p:txBody>
      </p:sp>
      <p:sp>
        <p:nvSpPr>
          <p:cNvPr id="648" name="Google Shape;648;p58"/>
          <p:cNvSpPr txBox="1"/>
          <p:nvPr/>
        </p:nvSpPr>
        <p:spPr>
          <a:xfrm>
            <a:off x="12487818" y="2265487"/>
            <a:ext cx="380100" cy="5670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None/>
            </a:pPr>
            <a:r>
              <a:rPr lang="en" sz="3600" b="1">
                <a:solidFill>
                  <a:srgbClr val="092838"/>
                </a:solidFill>
                <a:latin typeface="Optimistic Display"/>
                <a:ea typeface="Optimistic Display"/>
                <a:cs typeface="Optimistic Display"/>
                <a:sym typeface="Optimistic Display"/>
              </a:rPr>
              <a:t>B</a:t>
            </a:r>
            <a:endParaRPr sz="3600" b="1">
              <a:latin typeface="Optimistic Display"/>
              <a:ea typeface="Optimistic Display"/>
              <a:cs typeface="Optimistic Display"/>
              <a:sym typeface="Optimistic Display"/>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52"/>
        <p:cNvGrpSpPr/>
        <p:nvPr/>
      </p:nvGrpSpPr>
      <p:grpSpPr>
        <a:xfrm>
          <a:off x="0" y="0"/>
          <a:ext cx="0" cy="0"/>
          <a:chOff x="0" y="0"/>
          <a:chExt cx="0" cy="0"/>
        </a:xfrm>
      </p:grpSpPr>
      <p:sp>
        <p:nvSpPr>
          <p:cNvPr id="653" name="Google Shape;653;p59"/>
          <p:cNvSpPr/>
          <p:nvPr/>
        </p:nvSpPr>
        <p:spPr>
          <a:xfrm>
            <a:off x="787385" y="7259323"/>
            <a:ext cx="5312400" cy="1540500"/>
          </a:xfrm>
          <a:prstGeom prst="roundRect">
            <a:avLst>
              <a:gd name="adj" fmla="val 11529"/>
            </a:avLst>
          </a:prstGeom>
          <a:solidFill>
            <a:srgbClr val="D8C8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54" name="Google Shape;654;p59"/>
          <p:cNvSpPr/>
          <p:nvPr/>
        </p:nvSpPr>
        <p:spPr>
          <a:xfrm>
            <a:off x="700475" y="7170031"/>
            <a:ext cx="5312400" cy="15405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55" name="Google Shape;655;p59"/>
          <p:cNvSpPr txBox="1"/>
          <p:nvPr/>
        </p:nvSpPr>
        <p:spPr>
          <a:xfrm>
            <a:off x="700498" y="1588400"/>
            <a:ext cx="6246000" cy="18549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dirty="0" err="1">
                <a:solidFill>
                  <a:srgbClr val="4B0550"/>
                </a:solidFill>
                <a:latin typeface="Optimistic Display"/>
                <a:ea typeface="Optimistic Display"/>
                <a:cs typeface="Optimistic Display"/>
                <a:sym typeface="Optimistic Display"/>
              </a:rPr>
              <a:t>Édition</a:t>
            </a:r>
            <a:r>
              <a:rPr lang="en" sz="6000" b="1" dirty="0">
                <a:solidFill>
                  <a:srgbClr val="4B0550"/>
                </a:solidFill>
                <a:latin typeface="Optimistic Display"/>
                <a:ea typeface="Optimistic Display"/>
                <a:cs typeface="Optimistic Display"/>
                <a:sym typeface="Optimistic Display"/>
              </a:rPr>
              <a:t> </a:t>
            </a:r>
            <a:endParaRPr sz="6000" b="1" dirty="0">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dirty="0">
                <a:solidFill>
                  <a:srgbClr val="4B0550"/>
                </a:solidFill>
                <a:latin typeface="Optimistic Display"/>
                <a:ea typeface="Optimistic Display"/>
                <a:cs typeface="Optimistic Display"/>
                <a:sym typeface="Optimistic Display"/>
              </a:rPr>
              <a:t>Musique</a:t>
            </a:r>
            <a:endParaRPr sz="6000" b="1" dirty="0">
              <a:solidFill>
                <a:srgbClr val="4B0550"/>
              </a:solidFill>
              <a:latin typeface="Optimistic Display"/>
              <a:ea typeface="Optimistic Display"/>
              <a:cs typeface="Optimistic Display"/>
              <a:sym typeface="Optimistic Display"/>
            </a:endParaRPr>
          </a:p>
        </p:txBody>
      </p:sp>
      <p:sp>
        <p:nvSpPr>
          <p:cNvPr id="656" name="Google Shape;656;p59"/>
          <p:cNvSpPr txBox="1"/>
          <p:nvPr/>
        </p:nvSpPr>
        <p:spPr>
          <a:xfrm>
            <a:off x="700475" y="3466006"/>
            <a:ext cx="5312400" cy="16008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2600">
                <a:solidFill>
                  <a:srgbClr val="4B0550"/>
                </a:solidFill>
                <a:latin typeface="Optimistic Text Light"/>
                <a:ea typeface="Optimistic Text Light"/>
                <a:cs typeface="Optimistic Text Light"/>
                <a:sym typeface="Optimistic Text Light"/>
              </a:rPr>
              <a:t>L’une est réelle. L’autre est générée par l’IA. Sauriez-vous deviner laquelle est réelle ou générée ?</a:t>
            </a:r>
            <a:endParaRPr sz="2600">
              <a:solidFill>
                <a:srgbClr val="4B0550"/>
              </a:solidFill>
              <a:latin typeface="Optimistic Text Light"/>
              <a:ea typeface="Optimistic Text Light"/>
              <a:cs typeface="Optimistic Text Light"/>
              <a:sym typeface="Optimistic Text Light"/>
            </a:endParaRPr>
          </a:p>
        </p:txBody>
      </p:sp>
      <p:sp>
        <p:nvSpPr>
          <p:cNvPr id="657" name="Google Shape;657;p59"/>
          <p:cNvSpPr txBox="1"/>
          <p:nvPr/>
        </p:nvSpPr>
        <p:spPr>
          <a:xfrm>
            <a:off x="988280" y="7572168"/>
            <a:ext cx="16575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Votez avec vos mains</a:t>
            </a:r>
            <a:endParaRPr sz="2400">
              <a:solidFill>
                <a:srgbClr val="4B0550"/>
              </a:solidFill>
              <a:latin typeface="Optimistic Text"/>
              <a:ea typeface="Optimistic Text"/>
              <a:cs typeface="Optimistic Text"/>
              <a:sym typeface="Optimistic Text"/>
            </a:endParaRPr>
          </a:p>
        </p:txBody>
      </p:sp>
      <p:grpSp>
        <p:nvGrpSpPr>
          <p:cNvPr id="658" name="Google Shape;658;p59"/>
          <p:cNvGrpSpPr/>
          <p:nvPr/>
        </p:nvGrpSpPr>
        <p:grpSpPr>
          <a:xfrm>
            <a:off x="743071" y="5673576"/>
            <a:ext cx="178839" cy="159067"/>
            <a:chOff x="610797" y="3458434"/>
            <a:chExt cx="119226" cy="106045"/>
          </a:xfrm>
        </p:grpSpPr>
        <p:sp>
          <p:nvSpPr>
            <p:cNvPr id="659" name="Google Shape;659;p59"/>
            <p:cNvSpPr/>
            <p:nvPr/>
          </p:nvSpPr>
          <p:spPr>
            <a:xfrm>
              <a:off x="610797" y="3511185"/>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60" name="Google Shape;660;p59"/>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61" name="Google Shape;661;p59"/>
          <p:cNvGrpSpPr/>
          <p:nvPr/>
        </p:nvGrpSpPr>
        <p:grpSpPr>
          <a:xfrm>
            <a:off x="743071" y="6221379"/>
            <a:ext cx="178839" cy="159067"/>
            <a:chOff x="610797" y="3927316"/>
            <a:chExt cx="119226" cy="106045"/>
          </a:xfrm>
        </p:grpSpPr>
        <p:sp>
          <p:nvSpPr>
            <p:cNvPr id="662" name="Google Shape;662;p59"/>
            <p:cNvSpPr/>
            <p:nvPr/>
          </p:nvSpPr>
          <p:spPr>
            <a:xfrm>
              <a:off x="610797" y="3980068"/>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63" name="Google Shape;663;p59"/>
            <p:cNvSpPr/>
            <p:nvPr/>
          </p:nvSpPr>
          <p:spPr>
            <a:xfrm>
              <a:off x="676683" y="3927316"/>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64" name="Google Shape;664;p59"/>
          <p:cNvGrpSpPr/>
          <p:nvPr/>
        </p:nvGrpSpPr>
        <p:grpSpPr>
          <a:xfrm>
            <a:off x="743071" y="6775367"/>
            <a:ext cx="178839" cy="159068"/>
            <a:chOff x="610797" y="4396198"/>
            <a:chExt cx="119226" cy="106045"/>
          </a:xfrm>
        </p:grpSpPr>
        <p:sp>
          <p:nvSpPr>
            <p:cNvPr id="665" name="Google Shape;665;p59"/>
            <p:cNvSpPr/>
            <p:nvPr/>
          </p:nvSpPr>
          <p:spPr>
            <a:xfrm>
              <a:off x="610797" y="4448949"/>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66" name="Google Shape;666;p59"/>
            <p:cNvSpPr/>
            <p:nvPr/>
          </p:nvSpPr>
          <p:spPr>
            <a:xfrm>
              <a:off x="676683" y="4396198"/>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sp>
        <p:nvSpPr>
          <p:cNvPr id="667" name="Google Shape;667;p59"/>
          <p:cNvSpPr/>
          <p:nvPr/>
        </p:nvSpPr>
        <p:spPr>
          <a:xfrm>
            <a:off x="29816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68" name="Google Shape;668;p59"/>
          <p:cNvSpPr txBox="1"/>
          <p:nvPr/>
        </p:nvSpPr>
        <p:spPr>
          <a:xfrm>
            <a:off x="3583821" y="7578226"/>
            <a:ext cx="3735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A</a:t>
            </a:r>
            <a:endParaRPr sz="4245" b="1">
              <a:solidFill>
                <a:srgbClr val="4B0550"/>
              </a:solidFill>
              <a:latin typeface="Optimistic Display"/>
              <a:ea typeface="Optimistic Display"/>
              <a:cs typeface="Optimistic Display"/>
              <a:sym typeface="Optimistic Display"/>
            </a:endParaRPr>
          </a:p>
        </p:txBody>
      </p:sp>
      <p:sp>
        <p:nvSpPr>
          <p:cNvPr id="669" name="Google Shape;669;p59"/>
          <p:cNvSpPr/>
          <p:nvPr/>
        </p:nvSpPr>
        <p:spPr>
          <a:xfrm>
            <a:off x="44283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70" name="Google Shape;670;p59"/>
          <p:cNvSpPr txBox="1"/>
          <p:nvPr/>
        </p:nvSpPr>
        <p:spPr>
          <a:xfrm>
            <a:off x="5068372" y="7578226"/>
            <a:ext cx="3750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B</a:t>
            </a:r>
            <a:endParaRPr sz="4245" b="1">
              <a:solidFill>
                <a:srgbClr val="4B0550"/>
              </a:solidFill>
              <a:latin typeface="Optimistic Display"/>
              <a:ea typeface="Optimistic Display"/>
              <a:cs typeface="Optimistic Display"/>
              <a:sym typeface="Optimistic Display"/>
            </a:endParaRPr>
          </a:p>
        </p:txBody>
      </p:sp>
      <p:sp>
        <p:nvSpPr>
          <p:cNvPr id="671" name="Google Shape;671;p59"/>
          <p:cNvSpPr txBox="1"/>
          <p:nvPr/>
        </p:nvSpPr>
        <p:spPr>
          <a:xfrm>
            <a:off x="700475" y="5143975"/>
            <a:ext cx="47526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Concentrez-vous sur :</a:t>
            </a:r>
            <a:endParaRPr sz="1800" b="1">
              <a:solidFill>
                <a:srgbClr val="4B0550"/>
              </a:solidFill>
              <a:latin typeface="Optimistic Text"/>
              <a:ea typeface="Optimistic Text"/>
              <a:cs typeface="Optimistic Text"/>
              <a:sym typeface="Optimistic Text"/>
            </a:endParaRPr>
          </a:p>
        </p:txBody>
      </p:sp>
      <p:sp>
        <p:nvSpPr>
          <p:cNvPr id="672" name="Google Shape;672;p59"/>
          <p:cNvSpPr txBox="1"/>
          <p:nvPr/>
        </p:nvSpPr>
        <p:spPr>
          <a:xfrm>
            <a:off x="1169700" y="5610975"/>
            <a:ext cx="4283400" cy="13854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Rythme et mesure</a:t>
            </a: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Style de voix et paroles</a:t>
            </a: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Ambiance culturelle et narration</a:t>
            </a:r>
            <a:endParaRPr sz="1800">
              <a:solidFill>
                <a:srgbClr val="4B0550"/>
              </a:solidFill>
              <a:latin typeface="Optimistic Text"/>
              <a:ea typeface="Optimistic Text"/>
              <a:cs typeface="Optimistic Text"/>
              <a:sym typeface="Optimistic Text"/>
            </a:endParaRPr>
          </a:p>
        </p:txBody>
      </p:sp>
      <p:pic>
        <p:nvPicPr>
          <p:cNvPr id="673" name="Google Shape;673;p59" title="Left Hand.png"/>
          <p:cNvPicPr preferRelativeResize="0"/>
          <p:nvPr/>
        </p:nvPicPr>
        <p:blipFill>
          <a:blip r:embed="rId3">
            <a:alphaModFix/>
          </a:blip>
          <a:stretch>
            <a:fillRect/>
          </a:stretch>
        </p:blipFill>
        <p:spPr>
          <a:xfrm>
            <a:off x="3112162" y="7581450"/>
            <a:ext cx="373526" cy="662060"/>
          </a:xfrm>
          <a:prstGeom prst="rect">
            <a:avLst/>
          </a:prstGeom>
          <a:noFill/>
          <a:ln>
            <a:noFill/>
          </a:ln>
        </p:spPr>
      </p:pic>
      <p:pic>
        <p:nvPicPr>
          <p:cNvPr id="674" name="Google Shape;674;p59" title="Right Hand.png"/>
          <p:cNvPicPr preferRelativeResize="0"/>
          <p:nvPr/>
        </p:nvPicPr>
        <p:blipFill>
          <a:blip r:embed="rId4">
            <a:alphaModFix/>
          </a:blip>
          <a:stretch>
            <a:fillRect/>
          </a:stretch>
        </p:blipFill>
        <p:spPr>
          <a:xfrm>
            <a:off x="4655692" y="7578217"/>
            <a:ext cx="374942" cy="664570"/>
          </a:xfrm>
          <a:prstGeom prst="rect">
            <a:avLst/>
          </a:prstGeom>
          <a:noFill/>
          <a:ln>
            <a:noFill/>
          </a:ln>
        </p:spPr>
      </p:pic>
      <p:sp>
        <p:nvSpPr>
          <p:cNvPr id="675" name="Google Shape;675;p5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DÉFI DÉTECTIVE DE L’IA</a:t>
            </a:r>
            <a:endParaRPr sz="900" b="1">
              <a:solidFill>
                <a:srgbClr val="4B0550"/>
              </a:solidFill>
              <a:latin typeface="Optimistic Display"/>
              <a:ea typeface="Optimistic Display"/>
              <a:cs typeface="Optimistic Display"/>
              <a:sym typeface="Optimistic Display"/>
            </a:endParaRPr>
          </a:p>
        </p:txBody>
      </p:sp>
      <p:sp>
        <p:nvSpPr>
          <p:cNvPr id="676" name="Google Shape;676;p59"/>
          <p:cNvSpPr/>
          <p:nvPr/>
        </p:nvSpPr>
        <p:spPr>
          <a:xfrm>
            <a:off x="12189012" y="2157713"/>
            <a:ext cx="5398540" cy="6641554"/>
          </a:xfrm>
          <a:custGeom>
            <a:avLst/>
            <a:gdLst/>
            <a:ahLst/>
            <a:cxnLst/>
            <a:rect l="l" t="t" r="r" b="b"/>
            <a:pathLst>
              <a:path w="3102609" h="3816985" extrusionOk="0">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4B0550"/>
          </a:solidFill>
          <a:ln>
            <a:noFill/>
          </a:ln>
          <a:effectLst>
            <a:reflection stA="10000" endPos="20000" dist="95250" dir="5400000" fadeDir="5400012" sy="-100000" algn="bl" rotWithShape="0"/>
          </a:effectLst>
        </p:spPr>
        <p:txBody>
          <a:bodyPr spcFirstLastPara="1" wrap="square" lIns="0" tIns="0" rIns="0" bIns="0" anchor="t" anchorCtr="0">
            <a:noAutofit/>
          </a:bodyPr>
          <a:lstStyle/>
          <a:p>
            <a:pPr marL="0" lvl="0" indent="0" algn="l" rtl="0">
              <a:spcBef>
                <a:spcPts val="0"/>
              </a:spcBef>
              <a:spcAft>
                <a:spcPts val="0"/>
              </a:spcAft>
              <a:buNone/>
            </a:pPr>
            <a:endParaRPr sz="3133"/>
          </a:p>
        </p:txBody>
      </p:sp>
      <p:sp>
        <p:nvSpPr>
          <p:cNvPr id="677" name="Google Shape;677;p59"/>
          <p:cNvSpPr/>
          <p:nvPr/>
        </p:nvSpPr>
        <p:spPr>
          <a:xfrm>
            <a:off x="6531699" y="2157713"/>
            <a:ext cx="5398540" cy="6641554"/>
          </a:xfrm>
          <a:custGeom>
            <a:avLst/>
            <a:gdLst/>
            <a:ahLst/>
            <a:cxnLst/>
            <a:rect l="l" t="t" r="r" b="b"/>
            <a:pathLst>
              <a:path w="3102609" h="3816985" extrusionOk="0">
                <a:moveTo>
                  <a:pt x="3023819" y="0"/>
                </a:moveTo>
                <a:lnTo>
                  <a:pt x="78600" y="0"/>
                </a:lnTo>
                <a:lnTo>
                  <a:pt x="48006" y="6176"/>
                </a:lnTo>
                <a:lnTo>
                  <a:pt x="23021" y="23021"/>
                </a:lnTo>
                <a:lnTo>
                  <a:pt x="6176" y="48005"/>
                </a:lnTo>
                <a:lnTo>
                  <a:pt x="0" y="78600"/>
                </a:lnTo>
                <a:lnTo>
                  <a:pt x="0" y="3737762"/>
                </a:lnTo>
                <a:lnTo>
                  <a:pt x="6176" y="3768356"/>
                </a:lnTo>
                <a:lnTo>
                  <a:pt x="23021" y="3793340"/>
                </a:lnTo>
                <a:lnTo>
                  <a:pt x="48006" y="3810185"/>
                </a:lnTo>
                <a:lnTo>
                  <a:pt x="78600" y="3816362"/>
                </a:lnTo>
                <a:lnTo>
                  <a:pt x="3023819" y="3816362"/>
                </a:lnTo>
                <a:lnTo>
                  <a:pt x="3054413" y="3810185"/>
                </a:lnTo>
                <a:lnTo>
                  <a:pt x="3079397" y="3793340"/>
                </a:lnTo>
                <a:lnTo>
                  <a:pt x="3096242" y="3768356"/>
                </a:lnTo>
                <a:lnTo>
                  <a:pt x="3102419" y="3737762"/>
                </a:lnTo>
                <a:lnTo>
                  <a:pt x="3102419" y="78600"/>
                </a:lnTo>
                <a:lnTo>
                  <a:pt x="3096242" y="48005"/>
                </a:lnTo>
                <a:lnTo>
                  <a:pt x="3079397" y="23021"/>
                </a:lnTo>
                <a:lnTo>
                  <a:pt x="3054413" y="6176"/>
                </a:lnTo>
                <a:lnTo>
                  <a:pt x="3023819" y="0"/>
                </a:lnTo>
                <a:close/>
              </a:path>
            </a:pathLst>
          </a:custGeom>
          <a:solidFill>
            <a:srgbClr val="733279"/>
          </a:solidFill>
          <a:ln>
            <a:noFill/>
          </a:ln>
          <a:effectLst>
            <a:reflection stA="10000" endPos="20000" dist="95250" dir="5400000" fadeDir="5400012" sy="-100000" algn="bl" rotWithShape="0"/>
          </a:effectLst>
        </p:spPr>
        <p:txBody>
          <a:bodyPr spcFirstLastPara="1" wrap="square" lIns="0" tIns="0" rIns="0" bIns="0" anchor="t" anchorCtr="0">
            <a:noAutofit/>
          </a:bodyPr>
          <a:lstStyle/>
          <a:p>
            <a:pPr marL="0" lvl="0" indent="0" algn="l" rtl="0">
              <a:spcBef>
                <a:spcPts val="0"/>
              </a:spcBef>
              <a:spcAft>
                <a:spcPts val="0"/>
              </a:spcAft>
              <a:buNone/>
            </a:pPr>
            <a:endParaRPr sz="3133"/>
          </a:p>
        </p:txBody>
      </p:sp>
      <p:sp>
        <p:nvSpPr>
          <p:cNvPr id="678" name="Google Shape;678;p59"/>
          <p:cNvSpPr/>
          <p:nvPr/>
        </p:nvSpPr>
        <p:spPr>
          <a:xfrm>
            <a:off x="6876601" y="2483616"/>
            <a:ext cx="4738800" cy="879900"/>
          </a:xfrm>
          <a:prstGeom prst="roundRect">
            <a:avLst>
              <a:gd name="adj" fmla="val 16667"/>
            </a:avLst>
          </a:prstGeom>
          <a:solidFill>
            <a:srgbClr val="EFEBF4"/>
          </a:solidFill>
          <a:ln>
            <a:noFill/>
          </a:ln>
        </p:spPr>
        <p:txBody>
          <a:bodyPr spcFirstLastPara="1" wrap="square" lIns="159125" tIns="159125" rIns="159125" bIns="159125" anchor="ctr" anchorCtr="0">
            <a:noAutofit/>
          </a:bodyPr>
          <a:lstStyle/>
          <a:p>
            <a:pPr marL="0" lvl="0" indent="0" algn="ctr" rtl="0">
              <a:spcBef>
                <a:spcPts val="0"/>
              </a:spcBef>
              <a:spcAft>
                <a:spcPts val="0"/>
              </a:spcAft>
              <a:buNone/>
            </a:pPr>
            <a:endParaRPr sz="2436"/>
          </a:p>
        </p:txBody>
      </p:sp>
      <p:sp>
        <p:nvSpPr>
          <p:cNvPr id="679" name="Google Shape;679;p59"/>
          <p:cNvSpPr txBox="1"/>
          <p:nvPr/>
        </p:nvSpPr>
        <p:spPr>
          <a:xfrm>
            <a:off x="7116128" y="2709152"/>
            <a:ext cx="4230600" cy="428700"/>
          </a:xfrm>
          <a:prstGeom prst="rect">
            <a:avLst/>
          </a:prstGeom>
          <a:noFill/>
          <a:ln>
            <a:noFill/>
          </a:ln>
        </p:spPr>
        <p:txBody>
          <a:bodyPr spcFirstLastPara="1" wrap="square" lIns="0" tIns="0" rIns="0" bIns="0" anchor="ctr" anchorCtr="0">
            <a:noAutofit/>
          </a:bodyPr>
          <a:lstStyle/>
          <a:p>
            <a:pPr marL="22102" lvl="0" indent="0" algn="ctr" rtl="0">
              <a:lnSpc>
                <a:spcPct val="100000"/>
              </a:lnSpc>
              <a:spcBef>
                <a:spcPts val="0"/>
              </a:spcBef>
              <a:spcAft>
                <a:spcPts val="0"/>
              </a:spcAft>
              <a:buNone/>
            </a:pPr>
            <a:r>
              <a:rPr lang="en" sz="2784" b="1">
                <a:solidFill>
                  <a:srgbClr val="4B0550"/>
                </a:solidFill>
                <a:latin typeface="Optimistic Text"/>
                <a:ea typeface="Optimistic Text"/>
                <a:cs typeface="Optimistic Text"/>
                <a:sym typeface="Optimistic Text"/>
              </a:rPr>
              <a:t>Track A</a:t>
            </a:r>
            <a:endParaRPr sz="2784">
              <a:solidFill>
                <a:srgbClr val="4B0550"/>
              </a:solidFill>
              <a:latin typeface="Optimistic Text"/>
              <a:ea typeface="Optimistic Text"/>
              <a:cs typeface="Optimistic Text"/>
              <a:sym typeface="Optimistic Text"/>
            </a:endParaRPr>
          </a:p>
        </p:txBody>
      </p:sp>
      <p:sp>
        <p:nvSpPr>
          <p:cNvPr id="680" name="Google Shape;680;p59"/>
          <p:cNvSpPr/>
          <p:nvPr/>
        </p:nvSpPr>
        <p:spPr>
          <a:xfrm>
            <a:off x="12519254" y="2483616"/>
            <a:ext cx="4738800" cy="879900"/>
          </a:xfrm>
          <a:prstGeom prst="roundRect">
            <a:avLst>
              <a:gd name="adj" fmla="val 16667"/>
            </a:avLst>
          </a:prstGeom>
          <a:solidFill>
            <a:srgbClr val="EFEBF4"/>
          </a:solidFill>
          <a:ln>
            <a:noFill/>
          </a:ln>
        </p:spPr>
        <p:txBody>
          <a:bodyPr spcFirstLastPara="1" wrap="square" lIns="159125" tIns="159125" rIns="159125" bIns="159125" anchor="ctr" anchorCtr="0">
            <a:noAutofit/>
          </a:bodyPr>
          <a:lstStyle/>
          <a:p>
            <a:pPr marL="0" lvl="0" indent="0" algn="ctr" rtl="0">
              <a:spcBef>
                <a:spcPts val="0"/>
              </a:spcBef>
              <a:spcAft>
                <a:spcPts val="0"/>
              </a:spcAft>
              <a:buNone/>
            </a:pPr>
            <a:endParaRPr sz="2436"/>
          </a:p>
        </p:txBody>
      </p:sp>
      <p:sp>
        <p:nvSpPr>
          <p:cNvPr id="681" name="Google Shape;681;p59"/>
          <p:cNvSpPr txBox="1"/>
          <p:nvPr/>
        </p:nvSpPr>
        <p:spPr>
          <a:xfrm>
            <a:off x="12758781" y="2709152"/>
            <a:ext cx="4230600" cy="428700"/>
          </a:xfrm>
          <a:prstGeom prst="rect">
            <a:avLst/>
          </a:prstGeom>
          <a:noFill/>
          <a:ln>
            <a:noFill/>
          </a:ln>
        </p:spPr>
        <p:txBody>
          <a:bodyPr spcFirstLastPara="1" wrap="square" lIns="0" tIns="0" rIns="0" bIns="0" anchor="ctr" anchorCtr="0">
            <a:noAutofit/>
          </a:bodyPr>
          <a:lstStyle/>
          <a:p>
            <a:pPr marL="22102" lvl="0" indent="0" algn="ctr" rtl="0">
              <a:lnSpc>
                <a:spcPct val="100000"/>
              </a:lnSpc>
              <a:spcBef>
                <a:spcPts val="0"/>
              </a:spcBef>
              <a:spcAft>
                <a:spcPts val="0"/>
              </a:spcAft>
              <a:buNone/>
            </a:pPr>
            <a:r>
              <a:rPr lang="en" sz="2784" b="1">
                <a:solidFill>
                  <a:srgbClr val="4B0550"/>
                </a:solidFill>
                <a:latin typeface="Optimistic Text"/>
                <a:ea typeface="Optimistic Text"/>
                <a:cs typeface="Optimistic Text"/>
                <a:sym typeface="Optimistic Text"/>
              </a:rPr>
              <a:t>Track B</a:t>
            </a:r>
            <a:endParaRPr sz="2784">
              <a:solidFill>
                <a:srgbClr val="4B0550"/>
              </a:solidFill>
              <a:latin typeface="Optimistic Text"/>
              <a:ea typeface="Optimistic Text"/>
              <a:cs typeface="Optimistic Text"/>
              <a:sym typeface="Optimistic Text"/>
            </a:endParaRPr>
          </a:p>
        </p:txBody>
      </p:sp>
      <p:pic>
        <p:nvPicPr>
          <p:cNvPr id="682" name="Google Shape;682;p59" title="Mbëugëlu Jollof.mp3">
            <a:hlinkClick r:id="rId5"/>
          </p:cNvPr>
          <p:cNvPicPr preferRelativeResize="0"/>
          <p:nvPr/>
        </p:nvPicPr>
        <p:blipFill>
          <a:blip r:embed="rId6">
            <a:alphaModFix/>
          </a:blip>
          <a:stretch>
            <a:fillRect/>
          </a:stretch>
        </p:blipFill>
        <p:spPr>
          <a:xfrm>
            <a:off x="8328162" y="4458758"/>
            <a:ext cx="1996925" cy="1996925"/>
          </a:xfrm>
          <a:prstGeom prst="rect">
            <a:avLst/>
          </a:prstGeom>
          <a:noFill/>
          <a:ln>
            <a:noFill/>
          </a:ln>
        </p:spPr>
      </p:pic>
      <p:pic>
        <p:nvPicPr>
          <p:cNvPr id="683" name="Google Shape;683;p59" title="ON VA RÉUSSIR.mp3">
            <a:hlinkClick r:id="rId7"/>
          </p:cNvPr>
          <p:cNvPicPr preferRelativeResize="0"/>
          <p:nvPr/>
        </p:nvPicPr>
        <p:blipFill>
          <a:blip r:embed="rId8">
            <a:alphaModFix/>
          </a:blip>
          <a:stretch>
            <a:fillRect/>
          </a:stretch>
        </p:blipFill>
        <p:spPr>
          <a:xfrm>
            <a:off x="13890187" y="4458758"/>
            <a:ext cx="1996925" cy="19969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sp>
        <p:nvSpPr>
          <p:cNvPr id="688" name="Google Shape;688;p60"/>
          <p:cNvSpPr/>
          <p:nvPr/>
        </p:nvSpPr>
        <p:spPr>
          <a:xfrm>
            <a:off x="787385" y="7259323"/>
            <a:ext cx="5312400" cy="1540500"/>
          </a:xfrm>
          <a:prstGeom prst="roundRect">
            <a:avLst>
              <a:gd name="adj" fmla="val 11529"/>
            </a:avLst>
          </a:prstGeom>
          <a:solidFill>
            <a:srgbClr val="D8C8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89" name="Google Shape;689;p60"/>
          <p:cNvSpPr/>
          <p:nvPr/>
        </p:nvSpPr>
        <p:spPr>
          <a:xfrm>
            <a:off x="700475" y="7170031"/>
            <a:ext cx="5312400" cy="1540500"/>
          </a:xfrm>
          <a:prstGeom prst="roundRect">
            <a:avLst>
              <a:gd name="adj" fmla="val 11529"/>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690" name="Google Shape;690;p60"/>
          <p:cNvSpPr txBox="1"/>
          <p:nvPr/>
        </p:nvSpPr>
        <p:spPr>
          <a:xfrm>
            <a:off x="700498" y="1588400"/>
            <a:ext cx="6246000" cy="18549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dirty="0" err="1">
                <a:solidFill>
                  <a:srgbClr val="4B0550"/>
                </a:solidFill>
                <a:latin typeface="Optimistic Display"/>
                <a:ea typeface="Optimistic Display"/>
                <a:cs typeface="Optimistic Display"/>
                <a:sym typeface="Optimistic Display"/>
              </a:rPr>
              <a:t>Édition</a:t>
            </a:r>
            <a:r>
              <a:rPr lang="en" sz="6000" b="1" dirty="0">
                <a:solidFill>
                  <a:srgbClr val="4B0550"/>
                </a:solidFill>
                <a:latin typeface="Optimistic Display"/>
                <a:ea typeface="Optimistic Display"/>
                <a:cs typeface="Optimistic Display"/>
                <a:sym typeface="Optimistic Display"/>
              </a:rPr>
              <a:t> </a:t>
            </a:r>
            <a:endParaRPr sz="6000" b="1" dirty="0">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dirty="0">
                <a:solidFill>
                  <a:srgbClr val="4B0550"/>
                </a:solidFill>
                <a:latin typeface="Optimistic Display"/>
                <a:ea typeface="Optimistic Display"/>
                <a:cs typeface="Optimistic Display"/>
                <a:sym typeface="Optimistic Display"/>
              </a:rPr>
              <a:t>Texte</a:t>
            </a:r>
            <a:endParaRPr sz="6000" b="1" dirty="0">
              <a:solidFill>
                <a:srgbClr val="4B0550"/>
              </a:solidFill>
              <a:latin typeface="Optimistic Display"/>
              <a:ea typeface="Optimistic Display"/>
              <a:cs typeface="Optimistic Display"/>
              <a:sym typeface="Optimistic Display"/>
            </a:endParaRPr>
          </a:p>
        </p:txBody>
      </p:sp>
      <p:sp>
        <p:nvSpPr>
          <p:cNvPr id="691" name="Google Shape;691;p60"/>
          <p:cNvSpPr txBox="1"/>
          <p:nvPr/>
        </p:nvSpPr>
        <p:spPr>
          <a:xfrm>
            <a:off x="700475" y="3522425"/>
            <a:ext cx="5046900" cy="12006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2600">
                <a:solidFill>
                  <a:srgbClr val="4B0550"/>
                </a:solidFill>
                <a:latin typeface="Optimistic Text Light"/>
                <a:ea typeface="Optimistic Text Light"/>
                <a:cs typeface="Optimistic Text Light"/>
                <a:sym typeface="Optimistic Text Light"/>
              </a:rPr>
              <a:t>Deux publications. L’une est d’un vrai élève. L’autre a été rédigée par l’IA.</a:t>
            </a:r>
            <a:endParaRPr sz="2600">
              <a:solidFill>
                <a:srgbClr val="4B0550"/>
              </a:solidFill>
              <a:latin typeface="Optimistic Text Light"/>
              <a:ea typeface="Optimistic Text Light"/>
              <a:cs typeface="Optimistic Text Light"/>
              <a:sym typeface="Optimistic Text Light"/>
            </a:endParaRPr>
          </a:p>
        </p:txBody>
      </p:sp>
      <p:sp>
        <p:nvSpPr>
          <p:cNvPr id="692" name="Google Shape;692;p60"/>
          <p:cNvSpPr txBox="1"/>
          <p:nvPr/>
        </p:nvSpPr>
        <p:spPr>
          <a:xfrm>
            <a:off x="988280" y="7572168"/>
            <a:ext cx="16575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Votez avec vos mains</a:t>
            </a:r>
            <a:endParaRPr sz="2400">
              <a:solidFill>
                <a:srgbClr val="4B0550"/>
              </a:solidFill>
              <a:latin typeface="Optimistic Text"/>
              <a:ea typeface="Optimistic Text"/>
              <a:cs typeface="Optimistic Text"/>
              <a:sym typeface="Optimistic Text"/>
            </a:endParaRPr>
          </a:p>
        </p:txBody>
      </p:sp>
      <p:grpSp>
        <p:nvGrpSpPr>
          <p:cNvPr id="693" name="Google Shape;693;p60"/>
          <p:cNvGrpSpPr/>
          <p:nvPr/>
        </p:nvGrpSpPr>
        <p:grpSpPr>
          <a:xfrm>
            <a:off x="743071" y="5673576"/>
            <a:ext cx="178839" cy="159067"/>
            <a:chOff x="610797" y="3458434"/>
            <a:chExt cx="119226" cy="106045"/>
          </a:xfrm>
        </p:grpSpPr>
        <p:sp>
          <p:nvSpPr>
            <p:cNvPr id="694" name="Google Shape;694;p60"/>
            <p:cNvSpPr/>
            <p:nvPr/>
          </p:nvSpPr>
          <p:spPr>
            <a:xfrm>
              <a:off x="610797" y="3511185"/>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95" name="Google Shape;695;p60"/>
            <p:cNvSpPr/>
            <p:nvPr/>
          </p:nvSpPr>
          <p:spPr>
            <a:xfrm>
              <a:off x="676683" y="3458434"/>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96" name="Google Shape;696;p60"/>
          <p:cNvGrpSpPr/>
          <p:nvPr/>
        </p:nvGrpSpPr>
        <p:grpSpPr>
          <a:xfrm>
            <a:off x="743071" y="6221379"/>
            <a:ext cx="178839" cy="159067"/>
            <a:chOff x="610797" y="3927316"/>
            <a:chExt cx="119226" cy="106045"/>
          </a:xfrm>
        </p:grpSpPr>
        <p:sp>
          <p:nvSpPr>
            <p:cNvPr id="697" name="Google Shape;697;p60"/>
            <p:cNvSpPr/>
            <p:nvPr/>
          </p:nvSpPr>
          <p:spPr>
            <a:xfrm>
              <a:off x="610797" y="3980068"/>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698" name="Google Shape;698;p60"/>
            <p:cNvSpPr/>
            <p:nvPr/>
          </p:nvSpPr>
          <p:spPr>
            <a:xfrm>
              <a:off x="676683" y="3927316"/>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grpSp>
        <p:nvGrpSpPr>
          <p:cNvPr id="699" name="Google Shape;699;p60"/>
          <p:cNvGrpSpPr/>
          <p:nvPr/>
        </p:nvGrpSpPr>
        <p:grpSpPr>
          <a:xfrm>
            <a:off x="743071" y="6775367"/>
            <a:ext cx="178839" cy="159068"/>
            <a:chOff x="610797" y="4396198"/>
            <a:chExt cx="119226" cy="106045"/>
          </a:xfrm>
        </p:grpSpPr>
        <p:sp>
          <p:nvSpPr>
            <p:cNvPr id="700" name="Google Shape;700;p60"/>
            <p:cNvSpPr/>
            <p:nvPr/>
          </p:nvSpPr>
          <p:spPr>
            <a:xfrm>
              <a:off x="610797" y="4448949"/>
              <a:ext cx="118745" cy="0"/>
            </a:xfrm>
            <a:custGeom>
              <a:avLst/>
              <a:gdLst/>
              <a:ahLst/>
              <a:cxnLst/>
              <a:rect l="l" t="t" r="r" b="b"/>
              <a:pathLst>
                <a:path w="118745"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sp>
          <p:nvSpPr>
            <p:cNvPr id="701" name="Google Shape;701;p60"/>
            <p:cNvSpPr/>
            <p:nvPr/>
          </p:nvSpPr>
          <p:spPr>
            <a:xfrm>
              <a:off x="676683" y="4396198"/>
              <a:ext cx="53340" cy="106045"/>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solidFill>
                  <a:srgbClr val="4B0550"/>
                </a:solidFill>
              </a:endParaRPr>
            </a:p>
          </p:txBody>
        </p:sp>
      </p:grpSp>
      <p:sp>
        <p:nvSpPr>
          <p:cNvPr id="702" name="Google Shape;702;p60"/>
          <p:cNvSpPr/>
          <p:nvPr/>
        </p:nvSpPr>
        <p:spPr>
          <a:xfrm>
            <a:off x="29816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03" name="Google Shape;703;p60"/>
          <p:cNvSpPr txBox="1"/>
          <p:nvPr/>
        </p:nvSpPr>
        <p:spPr>
          <a:xfrm>
            <a:off x="3583821" y="7578226"/>
            <a:ext cx="3735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A</a:t>
            </a:r>
            <a:endParaRPr sz="4245" b="1">
              <a:solidFill>
                <a:srgbClr val="4B0550"/>
              </a:solidFill>
              <a:latin typeface="Optimistic Display"/>
              <a:ea typeface="Optimistic Display"/>
              <a:cs typeface="Optimistic Display"/>
              <a:sym typeface="Optimistic Display"/>
            </a:endParaRPr>
          </a:p>
        </p:txBody>
      </p:sp>
      <p:sp>
        <p:nvSpPr>
          <p:cNvPr id="704" name="Google Shape;704;p60"/>
          <p:cNvSpPr/>
          <p:nvPr/>
        </p:nvSpPr>
        <p:spPr>
          <a:xfrm>
            <a:off x="4428375" y="7392781"/>
            <a:ext cx="1197900" cy="1092900"/>
          </a:xfrm>
          <a:prstGeom prst="roundRect">
            <a:avLst>
              <a:gd name="adj" fmla="val 11529"/>
            </a:avLst>
          </a:prstGeom>
          <a:solidFill>
            <a:srgbClr val="F0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05" name="Google Shape;705;p60"/>
          <p:cNvSpPr txBox="1"/>
          <p:nvPr/>
        </p:nvSpPr>
        <p:spPr>
          <a:xfrm>
            <a:off x="5068372" y="7578226"/>
            <a:ext cx="375000" cy="668400"/>
          </a:xfrm>
          <a:prstGeom prst="rect">
            <a:avLst/>
          </a:prstGeom>
          <a:noFill/>
          <a:ln>
            <a:noFill/>
          </a:ln>
        </p:spPr>
        <p:txBody>
          <a:bodyPr spcFirstLastPara="1" wrap="square" lIns="0" tIns="14975" rIns="0" bIns="0" anchor="t" anchorCtr="0">
            <a:spAutoFit/>
          </a:bodyPr>
          <a:lstStyle/>
          <a:p>
            <a:pPr marL="14975" lvl="0" indent="0" algn="l" rtl="0">
              <a:lnSpc>
                <a:spcPct val="100000"/>
              </a:lnSpc>
              <a:spcBef>
                <a:spcPts val="0"/>
              </a:spcBef>
              <a:spcAft>
                <a:spcPts val="0"/>
              </a:spcAft>
              <a:buNone/>
            </a:pPr>
            <a:r>
              <a:rPr lang="en" sz="4245" b="1">
                <a:solidFill>
                  <a:srgbClr val="4B0550"/>
                </a:solidFill>
                <a:latin typeface="Optimistic Display"/>
                <a:ea typeface="Optimistic Display"/>
                <a:cs typeface="Optimistic Display"/>
                <a:sym typeface="Optimistic Display"/>
              </a:rPr>
              <a:t>B</a:t>
            </a:r>
            <a:endParaRPr sz="4245" b="1">
              <a:solidFill>
                <a:srgbClr val="4B0550"/>
              </a:solidFill>
              <a:latin typeface="Optimistic Display"/>
              <a:ea typeface="Optimistic Display"/>
              <a:cs typeface="Optimistic Display"/>
              <a:sym typeface="Optimistic Display"/>
            </a:endParaRPr>
          </a:p>
        </p:txBody>
      </p:sp>
      <p:sp>
        <p:nvSpPr>
          <p:cNvPr id="706" name="Google Shape;706;p60"/>
          <p:cNvSpPr txBox="1"/>
          <p:nvPr/>
        </p:nvSpPr>
        <p:spPr>
          <a:xfrm>
            <a:off x="700475" y="5143975"/>
            <a:ext cx="47526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Repérez les indices:</a:t>
            </a:r>
            <a:endParaRPr sz="1800" b="1">
              <a:solidFill>
                <a:srgbClr val="4B0550"/>
              </a:solidFill>
              <a:latin typeface="Optimistic Text"/>
              <a:ea typeface="Optimistic Text"/>
              <a:cs typeface="Optimistic Text"/>
              <a:sym typeface="Optimistic Text"/>
            </a:endParaRPr>
          </a:p>
        </p:txBody>
      </p:sp>
      <p:sp>
        <p:nvSpPr>
          <p:cNvPr id="707" name="Google Shape;707;p60"/>
          <p:cNvSpPr txBox="1"/>
          <p:nvPr/>
        </p:nvSpPr>
        <p:spPr>
          <a:xfrm>
            <a:off x="1169700" y="5610975"/>
            <a:ext cx="42834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Argot Local ou emojis?</a:t>
            </a:r>
            <a:endParaRPr sz="1800">
              <a:solidFill>
                <a:srgbClr val="4B0550"/>
              </a:solidFill>
              <a:latin typeface="Optimistic Text"/>
              <a:ea typeface="Optimistic Text"/>
              <a:cs typeface="Optimistic Text"/>
              <a:sym typeface="Optimistic Text"/>
            </a:endParaRPr>
          </a:p>
        </p:txBody>
      </p:sp>
      <p:pic>
        <p:nvPicPr>
          <p:cNvPr id="708" name="Google Shape;708;p60" title="Left Hand.png"/>
          <p:cNvPicPr preferRelativeResize="0"/>
          <p:nvPr/>
        </p:nvPicPr>
        <p:blipFill>
          <a:blip r:embed="rId3">
            <a:alphaModFix/>
          </a:blip>
          <a:stretch>
            <a:fillRect/>
          </a:stretch>
        </p:blipFill>
        <p:spPr>
          <a:xfrm>
            <a:off x="3112162" y="7581450"/>
            <a:ext cx="373526" cy="662060"/>
          </a:xfrm>
          <a:prstGeom prst="rect">
            <a:avLst/>
          </a:prstGeom>
          <a:noFill/>
          <a:ln>
            <a:noFill/>
          </a:ln>
        </p:spPr>
      </p:pic>
      <p:pic>
        <p:nvPicPr>
          <p:cNvPr id="709" name="Google Shape;709;p60" title="Right Hand.png"/>
          <p:cNvPicPr preferRelativeResize="0"/>
          <p:nvPr/>
        </p:nvPicPr>
        <p:blipFill>
          <a:blip r:embed="rId4">
            <a:alphaModFix/>
          </a:blip>
          <a:stretch>
            <a:fillRect/>
          </a:stretch>
        </p:blipFill>
        <p:spPr>
          <a:xfrm>
            <a:off x="4655692" y="7578217"/>
            <a:ext cx="374942" cy="664570"/>
          </a:xfrm>
          <a:prstGeom prst="rect">
            <a:avLst/>
          </a:prstGeom>
          <a:noFill/>
          <a:ln>
            <a:noFill/>
          </a:ln>
        </p:spPr>
      </p:pic>
      <p:sp>
        <p:nvSpPr>
          <p:cNvPr id="710" name="Google Shape;710;p60"/>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DÉFI DÉTECTIVE DE L’IA</a:t>
            </a:r>
            <a:endParaRPr sz="900" b="1">
              <a:solidFill>
                <a:srgbClr val="4B0550"/>
              </a:solidFill>
              <a:latin typeface="Optimistic Display"/>
              <a:ea typeface="Optimistic Display"/>
              <a:cs typeface="Optimistic Display"/>
              <a:sym typeface="Optimistic Display"/>
            </a:endParaRPr>
          </a:p>
        </p:txBody>
      </p:sp>
      <p:sp>
        <p:nvSpPr>
          <p:cNvPr id="711" name="Google Shape;711;p60"/>
          <p:cNvSpPr txBox="1"/>
          <p:nvPr/>
        </p:nvSpPr>
        <p:spPr>
          <a:xfrm>
            <a:off x="1169700" y="6157000"/>
            <a:ext cx="42834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Tonalité et voix?</a:t>
            </a:r>
            <a:endParaRPr sz="1800">
              <a:solidFill>
                <a:srgbClr val="4B0550"/>
              </a:solidFill>
              <a:latin typeface="Optimistic Text"/>
              <a:ea typeface="Optimistic Text"/>
              <a:cs typeface="Optimistic Text"/>
              <a:sym typeface="Optimistic Text"/>
            </a:endParaRPr>
          </a:p>
        </p:txBody>
      </p:sp>
      <p:sp>
        <p:nvSpPr>
          <p:cNvPr id="712" name="Google Shape;712;p60"/>
          <p:cNvSpPr txBox="1"/>
          <p:nvPr/>
        </p:nvSpPr>
        <p:spPr>
          <a:xfrm>
            <a:off x="1169700" y="6708163"/>
            <a:ext cx="42834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Semble naturel ou trop formel?</a:t>
            </a:r>
            <a:endParaRPr sz="1800">
              <a:solidFill>
                <a:srgbClr val="4B0550"/>
              </a:solidFill>
              <a:latin typeface="Optimistic Text"/>
              <a:ea typeface="Optimistic Text"/>
              <a:cs typeface="Optimistic Text"/>
              <a:sym typeface="Optimistic Text"/>
            </a:endParaRPr>
          </a:p>
        </p:txBody>
      </p:sp>
      <p:sp>
        <p:nvSpPr>
          <p:cNvPr id="713" name="Google Shape;713;p60"/>
          <p:cNvSpPr/>
          <p:nvPr/>
        </p:nvSpPr>
        <p:spPr>
          <a:xfrm>
            <a:off x="6530750" y="2157508"/>
            <a:ext cx="5407500" cy="6652500"/>
          </a:xfrm>
          <a:prstGeom prst="roundRect">
            <a:avLst>
              <a:gd name="adj" fmla="val 3024"/>
            </a:avLst>
          </a:prstGeom>
          <a:solidFill>
            <a:srgbClr val="733279"/>
          </a:solidFill>
          <a:ln>
            <a:noFill/>
          </a:ln>
        </p:spPr>
        <p:txBody>
          <a:bodyPr spcFirstLastPara="1" wrap="square" lIns="159350" tIns="159350" rIns="159350" bIns="159350" anchor="ctr" anchorCtr="0">
            <a:noAutofit/>
          </a:bodyPr>
          <a:lstStyle/>
          <a:p>
            <a:pPr marL="0" lvl="0" indent="0" algn="ctr" rtl="0">
              <a:spcBef>
                <a:spcPts val="0"/>
              </a:spcBef>
              <a:spcAft>
                <a:spcPts val="0"/>
              </a:spcAft>
              <a:buNone/>
            </a:pPr>
            <a:endParaRPr sz="2440"/>
          </a:p>
        </p:txBody>
      </p:sp>
      <p:sp>
        <p:nvSpPr>
          <p:cNvPr id="714" name="Google Shape;714;p60"/>
          <p:cNvSpPr/>
          <p:nvPr/>
        </p:nvSpPr>
        <p:spPr>
          <a:xfrm>
            <a:off x="12180050" y="2157508"/>
            <a:ext cx="5407500" cy="6652500"/>
          </a:xfrm>
          <a:prstGeom prst="roundRect">
            <a:avLst>
              <a:gd name="adj" fmla="val 3024"/>
            </a:avLst>
          </a:prstGeom>
          <a:solidFill>
            <a:srgbClr val="4B0550"/>
          </a:solidFill>
          <a:ln>
            <a:noFill/>
          </a:ln>
        </p:spPr>
        <p:txBody>
          <a:bodyPr spcFirstLastPara="1" wrap="square" lIns="159350" tIns="159350" rIns="159350" bIns="159350" anchor="ctr" anchorCtr="0">
            <a:noAutofit/>
          </a:bodyPr>
          <a:lstStyle/>
          <a:p>
            <a:pPr marL="0" lvl="0" indent="0" algn="ctr" rtl="0">
              <a:spcBef>
                <a:spcPts val="0"/>
              </a:spcBef>
              <a:spcAft>
                <a:spcPts val="0"/>
              </a:spcAft>
              <a:buNone/>
            </a:pPr>
            <a:endParaRPr sz="2440"/>
          </a:p>
        </p:txBody>
      </p:sp>
      <p:sp>
        <p:nvSpPr>
          <p:cNvPr id="715" name="Google Shape;715;p60"/>
          <p:cNvSpPr txBox="1"/>
          <p:nvPr/>
        </p:nvSpPr>
        <p:spPr>
          <a:xfrm>
            <a:off x="6924133" y="3653339"/>
            <a:ext cx="4137000" cy="4512000"/>
          </a:xfrm>
          <a:prstGeom prst="rect">
            <a:avLst/>
          </a:prstGeom>
          <a:noFill/>
          <a:ln>
            <a:noFill/>
          </a:ln>
        </p:spPr>
        <p:txBody>
          <a:bodyPr spcFirstLastPara="1" wrap="square" lIns="0" tIns="0" rIns="0" bIns="0" anchor="t" anchorCtr="0">
            <a:spAutoFit/>
          </a:bodyPr>
          <a:lstStyle/>
          <a:p>
            <a:pPr marL="0" marR="8854" lvl="0" indent="0" algn="l" rtl="0">
              <a:lnSpc>
                <a:spcPct val="113684"/>
              </a:lnSpc>
              <a:spcBef>
                <a:spcPts val="1394"/>
              </a:spcBef>
              <a:spcAft>
                <a:spcPts val="0"/>
              </a:spcAft>
              <a:buNone/>
            </a:pPr>
            <a:r>
              <a:rPr lang="en" sz="2789">
                <a:solidFill>
                  <a:srgbClr val="EFEBF4"/>
                </a:solidFill>
                <a:latin typeface="Optimistic Text"/>
                <a:ea typeface="Optimistic Text"/>
                <a:cs typeface="Optimistic Text"/>
                <a:sym typeface="Optimistic Text"/>
              </a:rPr>
              <a:t>Wooo! La pluie à Abidjan aujourd’hui était trop forte! 😭 Coincé à l’école sans parapluie, je suis trempé jusqu’aux os. Bon, au moins il fait frais pour étudier.  </a:t>
            </a:r>
            <a:endParaRPr sz="2789">
              <a:solidFill>
                <a:srgbClr val="EFEBF4"/>
              </a:solidFill>
              <a:latin typeface="Optimistic Text"/>
              <a:ea typeface="Optimistic Text"/>
              <a:cs typeface="Optimistic Text"/>
              <a:sym typeface="Optimistic Text"/>
            </a:endParaRPr>
          </a:p>
          <a:p>
            <a:pPr marL="0" marR="8854" lvl="0" indent="0" algn="l" rtl="0">
              <a:lnSpc>
                <a:spcPct val="113684"/>
              </a:lnSpc>
              <a:spcBef>
                <a:spcPts val="1394"/>
              </a:spcBef>
              <a:spcAft>
                <a:spcPts val="0"/>
              </a:spcAft>
              <a:buNone/>
            </a:pPr>
            <a:r>
              <a:rPr lang="en" sz="2789">
                <a:solidFill>
                  <a:srgbClr val="EFEBF4"/>
                </a:solidFill>
                <a:latin typeface="Optimistic Text"/>
                <a:ea typeface="Optimistic Text"/>
                <a:cs typeface="Optimistic Text"/>
                <a:sym typeface="Optimistic Text"/>
              </a:rPr>
              <a:t>#PluieAbidjan #VieScolaire #Galère</a:t>
            </a:r>
            <a:endParaRPr sz="2789">
              <a:solidFill>
                <a:srgbClr val="EFEBF4"/>
              </a:solidFill>
              <a:latin typeface="Optimistic Text"/>
              <a:ea typeface="Optimistic Text"/>
              <a:cs typeface="Optimistic Text"/>
              <a:sym typeface="Optimistic Text"/>
            </a:endParaRPr>
          </a:p>
        </p:txBody>
      </p:sp>
      <p:sp>
        <p:nvSpPr>
          <p:cNvPr id="716" name="Google Shape;716;p60"/>
          <p:cNvSpPr/>
          <p:nvPr/>
        </p:nvSpPr>
        <p:spPr>
          <a:xfrm>
            <a:off x="6859733" y="2472665"/>
            <a:ext cx="4746000" cy="881100"/>
          </a:xfrm>
          <a:prstGeom prst="roundRect">
            <a:avLst>
              <a:gd name="adj" fmla="val 16667"/>
            </a:avLst>
          </a:prstGeom>
          <a:solidFill>
            <a:srgbClr val="EFEBF4"/>
          </a:solidFill>
          <a:ln>
            <a:noFill/>
          </a:ln>
        </p:spPr>
        <p:txBody>
          <a:bodyPr spcFirstLastPara="1" wrap="square" lIns="159350" tIns="159350" rIns="159350" bIns="159350" anchor="ctr" anchorCtr="0">
            <a:noAutofit/>
          </a:bodyPr>
          <a:lstStyle/>
          <a:p>
            <a:pPr marL="0" lvl="0" indent="0" algn="ctr" rtl="0">
              <a:spcBef>
                <a:spcPts val="0"/>
              </a:spcBef>
              <a:spcAft>
                <a:spcPts val="0"/>
              </a:spcAft>
              <a:buNone/>
            </a:pPr>
            <a:endParaRPr sz="2440"/>
          </a:p>
        </p:txBody>
      </p:sp>
      <p:sp>
        <p:nvSpPr>
          <p:cNvPr id="717" name="Google Shape;717;p60"/>
          <p:cNvSpPr txBox="1"/>
          <p:nvPr/>
        </p:nvSpPr>
        <p:spPr>
          <a:xfrm>
            <a:off x="7099616" y="2698536"/>
            <a:ext cx="4236900" cy="429300"/>
          </a:xfrm>
          <a:prstGeom prst="rect">
            <a:avLst/>
          </a:prstGeom>
          <a:noFill/>
          <a:ln>
            <a:noFill/>
          </a:ln>
        </p:spPr>
        <p:txBody>
          <a:bodyPr spcFirstLastPara="1" wrap="square" lIns="0" tIns="0" rIns="0" bIns="0" anchor="ctr" anchorCtr="0">
            <a:noAutofit/>
          </a:bodyPr>
          <a:lstStyle/>
          <a:p>
            <a:pPr marL="22135" lvl="0" indent="0" algn="ctr" rtl="0">
              <a:lnSpc>
                <a:spcPct val="100000"/>
              </a:lnSpc>
              <a:spcBef>
                <a:spcPts val="0"/>
              </a:spcBef>
              <a:spcAft>
                <a:spcPts val="0"/>
              </a:spcAft>
              <a:buNone/>
            </a:pPr>
            <a:r>
              <a:rPr lang="en" sz="2789" b="1">
                <a:solidFill>
                  <a:srgbClr val="4B0550"/>
                </a:solidFill>
                <a:latin typeface="Optimistic Text"/>
                <a:ea typeface="Optimistic Text"/>
                <a:cs typeface="Optimistic Text"/>
                <a:sym typeface="Optimistic Text"/>
              </a:rPr>
              <a:t>Post A</a:t>
            </a:r>
            <a:endParaRPr sz="2789">
              <a:solidFill>
                <a:srgbClr val="4B0550"/>
              </a:solidFill>
              <a:latin typeface="Optimistic Text"/>
              <a:ea typeface="Optimistic Text"/>
              <a:cs typeface="Optimistic Text"/>
              <a:sym typeface="Optimistic Text"/>
            </a:endParaRPr>
          </a:p>
        </p:txBody>
      </p:sp>
      <p:sp>
        <p:nvSpPr>
          <p:cNvPr id="718" name="Google Shape;718;p60"/>
          <p:cNvSpPr txBox="1"/>
          <p:nvPr/>
        </p:nvSpPr>
        <p:spPr>
          <a:xfrm>
            <a:off x="12635249" y="3653350"/>
            <a:ext cx="4621500" cy="4848600"/>
          </a:xfrm>
          <a:prstGeom prst="rect">
            <a:avLst/>
          </a:prstGeom>
          <a:noFill/>
          <a:ln>
            <a:noFill/>
          </a:ln>
        </p:spPr>
        <p:txBody>
          <a:bodyPr spcFirstLastPara="1" wrap="square" lIns="0" tIns="0" rIns="0" bIns="0" anchor="t" anchorCtr="0">
            <a:spAutoFit/>
          </a:bodyPr>
          <a:lstStyle/>
          <a:p>
            <a:pPr marL="22135" marR="330912" lvl="0" indent="0" algn="l" rtl="0">
              <a:spcBef>
                <a:spcPts val="0"/>
              </a:spcBef>
              <a:spcAft>
                <a:spcPts val="0"/>
              </a:spcAft>
              <a:buNone/>
            </a:pPr>
            <a:r>
              <a:rPr lang="en" sz="2100">
                <a:solidFill>
                  <a:srgbClr val="EFEBF4"/>
                </a:solidFill>
                <a:latin typeface="Optimistic Text"/>
                <a:ea typeface="Optimistic Text"/>
                <a:cs typeface="Optimistic Text"/>
                <a:sym typeface="Optimistic Text"/>
              </a:rPr>
              <a:t>Les conditions météorologiques dans la capitale économique ivoirienne aujourd’hui ont posé de sérieux défis pour les élèves dans le cadre de leurs leurs activités scolaires. Les précipitations inattendues ont causé des désagréments considérables pour les élèves dépourvus d’équipements de protection adéquats. Néanmoins, le rafraîchissement de l’atmosphère a offert des conditions plus favorables à la concentration éducative.</a:t>
            </a:r>
            <a:endParaRPr sz="2100">
              <a:solidFill>
                <a:srgbClr val="EFEBF4"/>
              </a:solidFill>
              <a:latin typeface="Optimistic Text"/>
              <a:ea typeface="Optimistic Text"/>
              <a:cs typeface="Optimistic Text"/>
              <a:sym typeface="Optimistic Text"/>
            </a:endParaRPr>
          </a:p>
        </p:txBody>
      </p:sp>
      <p:sp>
        <p:nvSpPr>
          <p:cNvPr id="719" name="Google Shape;719;p60"/>
          <p:cNvSpPr/>
          <p:nvPr/>
        </p:nvSpPr>
        <p:spPr>
          <a:xfrm>
            <a:off x="12510776" y="2472665"/>
            <a:ext cx="4746000" cy="881100"/>
          </a:xfrm>
          <a:prstGeom prst="roundRect">
            <a:avLst>
              <a:gd name="adj" fmla="val 16667"/>
            </a:avLst>
          </a:prstGeom>
          <a:solidFill>
            <a:srgbClr val="EFEBF4"/>
          </a:solidFill>
          <a:ln>
            <a:noFill/>
          </a:ln>
        </p:spPr>
        <p:txBody>
          <a:bodyPr spcFirstLastPara="1" wrap="square" lIns="159350" tIns="159350" rIns="159350" bIns="159350" anchor="ctr" anchorCtr="0">
            <a:noAutofit/>
          </a:bodyPr>
          <a:lstStyle/>
          <a:p>
            <a:pPr marL="0" lvl="0" indent="0" algn="ctr" rtl="0">
              <a:spcBef>
                <a:spcPts val="0"/>
              </a:spcBef>
              <a:spcAft>
                <a:spcPts val="0"/>
              </a:spcAft>
              <a:buNone/>
            </a:pPr>
            <a:endParaRPr sz="2440"/>
          </a:p>
        </p:txBody>
      </p:sp>
      <p:sp>
        <p:nvSpPr>
          <p:cNvPr id="720" name="Google Shape;720;p60"/>
          <p:cNvSpPr txBox="1"/>
          <p:nvPr/>
        </p:nvSpPr>
        <p:spPr>
          <a:xfrm>
            <a:off x="12750659" y="2698536"/>
            <a:ext cx="4236900" cy="429300"/>
          </a:xfrm>
          <a:prstGeom prst="rect">
            <a:avLst/>
          </a:prstGeom>
          <a:noFill/>
          <a:ln>
            <a:noFill/>
          </a:ln>
        </p:spPr>
        <p:txBody>
          <a:bodyPr spcFirstLastPara="1" wrap="square" lIns="0" tIns="0" rIns="0" bIns="0" anchor="ctr" anchorCtr="0">
            <a:noAutofit/>
          </a:bodyPr>
          <a:lstStyle/>
          <a:p>
            <a:pPr marL="22135" lvl="0" indent="0" algn="ctr" rtl="0">
              <a:lnSpc>
                <a:spcPct val="100000"/>
              </a:lnSpc>
              <a:spcBef>
                <a:spcPts val="0"/>
              </a:spcBef>
              <a:spcAft>
                <a:spcPts val="0"/>
              </a:spcAft>
              <a:buNone/>
            </a:pPr>
            <a:r>
              <a:rPr lang="en" sz="2789" b="1">
                <a:solidFill>
                  <a:srgbClr val="4B0550"/>
                </a:solidFill>
                <a:latin typeface="Optimistic Text"/>
                <a:ea typeface="Optimistic Text"/>
                <a:cs typeface="Optimistic Text"/>
                <a:sym typeface="Optimistic Text"/>
              </a:rPr>
              <a:t>Post B</a:t>
            </a:r>
            <a:endParaRPr sz="2789">
              <a:solidFill>
                <a:srgbClr val="4B0550"/>
              </a:solidFill>
              <a:latin typeface="Optimistic Text"/>
              <a:ea typeface="Optimistic Text"/>
              <a:cs typeface="Optimistic Text"/>
              <a:sym typeface="Optimistic Tex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724"/>
        <p:cNvGrpSpPr/>
        <p:nvPr/>
      </p:nvGrpSpPr>
      <p:grpSpPr>
        <a:xfrm>
          <a:off x="0" y="0"/>
          <a:ext cx="0" cy="0"/>
          <a:chOff x="0" y="0"/>
          <a:chExt cx="0" cy="0"/>
        </a:xfrm>
      </p:grpSpPr>
      <p:sp>
        <p:nvSpPr>
          <p:cNvPr id="725" name="Google Shape;725;p61"/>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dirty="0" err="1">
                <a:solidFill>
                  <a:srgbClr val="FFFFFF"/>
                </a:solidFill>
                <a:latin typeface="Optimistic Display"/>
                <a:ea typeface="Optimistic Display"/>
                <a:cs typeface="Optimistic Display"/>
                <a:sym typeface="Optimistic Display"/>
              </a:rPr>
              <a:t>Comprendre</a:t>
            </a:r>
            <a:r>
              <a:rPr lang="en" sz="5400" b="1" dirty="0">
                <a:solidFill>
                  <a:srgbClr val="FFFFFF"/>
                </a:solidFill>
                <a:latin typeface="Optimistic Display"/>
                <a:ea typeface="Optimistic Display"/>
                <a:cs typeface="Optimistic Display"/>
                <a:sym typeface="Optimistic Display"/>
              </a:rPr>
              <a:t> L’IA</a:t>
            </a:r>
            <a:endParaRPr sz="5400" b="1" dirty="0">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dirty="0">
                <a:solidFill>
                  <a:srgbClr val="FFFFFF"/>
                </a:solidFill>
                <a:latin typeface="Optimistic Display"/>
                <a:ea typeface="Optimistic Display"/>
                <a:cs typeface="Optimistic Display"/>
                <a:sym typeface="Optimistic Display"/>
              </a:rPr>
              <a:t>(</a:t>
            </a:r>
            <a:r>
              <a:rPr lang="en" sz="5400" b="1" dirty="0" err="1">
                <a:solidFill>
                  <a:srgbClr val="FFFFFF"/>
                </a:solidFill>
                <a:latin typeface="Optimistic Display"/>
                <a:ea typeface="Optimistic Display"/>
                <a:cs typeface="Optimistic Display"/>
                <a:sym typeface="Optimistic Display"/>
              </a:rPr>
              <a:t>Simplifié</a:t>
            </a:r>
            <a:r>
              <a:rPr lang="en" sz="5400" b="1" dirty="0">
                <a:solidFill>
                  <a:srgbClr val="FFFFFF"/>
                </a:solidFill>
                <a:latin typeface="Optimistic Display"/>
                <a:ea typeface="Optimistic Display"/>
                <a:cs typeface="Optimistic Display"/>
                <a:sym typeface="Optimistic Display"/>
              </a:rPr>
              <a:t>)</a:t>
            </a:r>
            <a:endParaRPr sz="5400" b="1" dirty="0">
              <a:solidFill>
                <a:srgbClr val="FFFFFF"/>
              </a:solidFill>
              <a:latin typeface="Optimistic Display"/>
              <a:ea typeface="Optimistic Display"/>
              <a:cs typeface="Optimistic Display"/>
              <a:sym typeface="Optimistic Display"/>
            </a:endParaRPr>
          </a:p>
        </p:txBody>
      </p:sp>
      <p:sp>
        <p:nvSpPr>
          <p:cNvPr id="726" name="Google Shape;726;p61"/>
          <p:cNvSpPr txBox="1"/>
          <p:nvPr/>
        </p:nvSpPr>
        <p:spPr>
          <a:xfrm>
            <a:off x="704099" y="5497900"/>
            <a:ext cx="50883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COMMENT L’IA APPREND RÉELLEMENT</a:t>
            </a:r>
            <a:endParaRPr>
              <a:solidFill>
                <a:srgbClr val="FFFFFF"/>
              </a:solidFill>
              <a:latin typeface="Optimistic Text"/>
              <a:ea typeface="Optimistic Text"/>
              <a:cs typeface="Optimistic Text"/>
              <a:sym typeface="Optimistic Text"/>
            </a:endParaRPr>
          </a:p>
        </p:txBody>
      </p:sp>
      <p:pic>
        <p:nvPicPr>
          <p:cNvPr id="727" name="Google Shape;727;p61" title="Asset 44.png"/>
          <p:cNvPicPr preferRelativeResize="0"/>
          <p:nvPr/>
        </p:nvPicPr>
        <p:blipFill rotWithShape="1">
          <a:blip r:embed="rId3">
            <a:alphaModFix/>
          </a:blip>
          <a:srcRect t="20610" b="11904"/>
          <a:stretch/>
        </p:blipFill>
        <p:spPr>
          <a:xfrm>
            <a:off x="6096000" y="0"/>
            <a:ext cx="12191998" cy="10287002"/>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731"/>
        <p:cNvGrpSpPr/>
        <p:nvPr/>
      </p:nvGrpSpPr>
      <p:grpSpPr>
        <a:xfrm>
          <a:off x="0" y="0"/>
          <a:ext cx="0" cy="0"/>
          <a:chOff x="0" y="0"/>
          <a:chExt cx="0" cy="0"/>
        </a:xfrm>
      </p:grpSpPr>
      <p:sp>
        <p:nvSpPr>
          <p:cNvPr id="732" name="Google Shape;732;p62"/>
          <p:cNvSpPr/>
          <p:nvPr/>
        </p:nvSpPr>
        <p:spPr>
          <a:xfrm>
            <a:off x="6563809" y="1852379"/>
            <a:ext cx="9795300" cy="6615300"/>
          </a:xfrm>
          <a:prstGeom prst="roundRect">
            <a:avLst>
              <a:gd name="adj" fmla="val 11529"/>
            </a:avLst>
          </a:prstGeom>
          <a:solidFill>
            <a:srgbClr val="4B05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33" name="Google Shape;733;p62"/>
          <p:cNvSpPr/>
          <p:nvPr/>
        </p:nvSpPr>
        <p:spPr>
          <a:xfrm>
            <a:off x="6391650" y="1678775"/>
            <a:ext cx="9795300" cy="6615300"/>
          </a:xfrm>
          <a:prstGeom prst="roundRect">
            <a:avLst>
              <a:gd name="adj" fmla="val 11529"/>
            </a:avLst>
          </a:prstGeom>
          <a:solidFill>
            <a:srgbClr val="7332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34" name="Google Shape;734;p62"/>
          <p:cNvSpPr/>
          <p:nvPr/>
        </p:nvSpPr>
        <p:spPr>
          <a:xfrm>
            <a:off x="6667400" y="2019750"/>
            <a:ext cx="4437600" cy="59103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35" name="Google Shape;735;p62"/>
          <p:cNvSpPr txBox="1"/>
          <p:nvPr/>
        </p:nvSpPr>
        <p:spPr>
          <a:xfrm>
            <a:off x="7035503" y="3565425"/>
            <a:ext cx="24765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1800" b="1">
                <a:solidFill>
                  <a:srgbClr val="4B0550"/>
                </a:solidFill>
                <a:latin typeface="Optimistic Text"/>
                <a:ea typeface="Optimistic Text"/>
                <a:cs typeface="Optimistic Text"/>
                <a:sym typeface="Optimistic Text"/>
              </a:rPr>
              <a:t>Cerveau Humain</a:t>
            </a:r>
            <a:endParaRPr sz="1800" b="1">
              <a:solidFill>
                <a:srgbClr val="4B0550"/>
              </a:solidFill>
              <a:latin typeface="Optimistic Text"/>
              <a:ea typeface="Optimistic Text"/>
              <a:cs typeface="Optimistic Text"/>
              <a:sym typeface="Optimistic Text"/>
            </a:endParaRPr>
          </a:p>
        </p:txBody>
      </p:sp>
      <p:sp>
        <p:nvSpPr>
          <p:cNvPr id="736" name="Google Shape;736;p62"/>
          <p:cNvSpPr/>
          <p:nvPr/>
        </p:nvSpPr>
        <p:spPr>
          <a:xfrm>
            <a:off x="9554250" y="2303925"/>
            <a:ext cx="1201800" cy="12018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37" name="Google Shape;737;p62"/>
          <p:cNvSpPr/>
          <p:nvPr/>
        </p:nvSpPr>
        <p:spPr>
          <a:xfrm>
            <a:off x="11456462" y="2019750"/>
            <a:ext cx="4437600" cy="5910300"/>
          </a:xfrm>
          <a:prstGeom prst="roundRect">
            <a:avLst>
              <a:gd name="adj" fmla="val 11529"/>
            </a:avLst>
          </a:prstGeom>
          <a:solidFill>
            <a:srgbClr val="EFEB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738" name="Google Shape;738;p62"/>
          <p:cNvSpPr txBox="1"/>
          <p:nvPr/>
        </p:nvSpPr>
        <p:spPr>
          <a:xfrm>
            <a:off x="11814978" y="3565425"/>
            <a:ext cx="24765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1800" b="1">
                <a:solidFill>
                  <a:srgbClr val="4B0550"/>
                </a:solidFill>
                <a:latin typeface="Optimistic Text"/>
                <a:ea typeface="Optimistic Text"/>
                <a:cs typeface="Optimistic Text"/>
                <a:sym typeface="Optimistic Text"/>
              </a:rPr>
              <a:t>Cerveau IA</a:t>
            </a:r>
            <a:endParaRPr sz="1800" b="1">
              <a:solidFill>
                <a:srgbClr val="4B0550"/>
              </a:solidFill>
              <a:latin typeface="Optimistic Text"/>
              <a:ea typeface="Optimistic Text"/>
              <a:cs typeface="Optimistic Text"/>
              <a:sym typeface="Optimistic Text"/>
            </a:endParaRPr>
          </a:p>
        </p:txBody>
      </p:sp>
      <p:grpSp>
        <p:nvGrpSpPr>
          <p:cNvPr id="739" name="Google Shape;739;p62"/>
          <p:cNvGrpSpPr/>
          <p:nvPr/>
        </p:nvGrpSpPr>
        <p:grpSpPr>
          <a:xfrm>
            <a:off x="7035498" y="4194816"/>
            <a:ext cx="178839" cy="159068"/>
            <a:chOff x="1422974" y="5363241"/>
            <a:chExt cx="178839" cy="159068"/>
          </a:xfrm>
        </p:grpSpPr>
        <p:sp>
          <p:nvSpPr>
            <p:cNvPr id="740" name="Google Shape;740;p62"/>
            <p:cNvSpPr/>
            <p:nvPr/>
          </p:nvSpPr>
          <p:spPr>
            <a:xfrm>
              <a:off x="1422974" y="5442368"/>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41" name="Google Shape;741;p62"/>
            <p:cNvSpPr/>
            <p:nvPr/>
          </p:nvSpPr>
          <p:spPr>
            <a:xfrm>
              <a:off x="1521802" y="5363241"/>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42" name="Google Shape;742;p62"/>
          <p:cNvGrpSpPr/>
          <p:nvPr/>
        </p:nvGrpSpPr>
        <p:grpSpPr>
          <a:xfrm>
            <a:off x="7035498" y="4906891"/>
            <a:ext cx="178839" cy="159068"/>
            <a:chOff x="1422974" y="6079766"/>
            <a:chExt cx="178839" cy="159068"/>
          </a:xfrm>
        </p:grpSpPr>
        <p:sp>
          <p:nvSpPr>
            <p:cNvPr id="743" name="Google Shape;743;p62"/>
            <p:cNvSpPr/>
            <p:nvPr/>
          </p:nvSpPr>
          <p:spPr>
            <a:xfrm>
              <a:off x="1422974" y="6158892"/>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44" name="Google Shape;744;p62"/>
            <p:cNvSpPr/>
            <p:nvPr/>
          </p:nvSpPr>
          <p:spPr>
            <a:xfrm>
              <a:off x="1521802" y="6079766"/>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45" name="Google Shape;745;p62"/>
          <p:cNvGrpSpPr/>
          <p:nvPr/>
        </p:nvGrpSpPr>
        <p:grpSpPr>
          <a:xfrm>
            <a:off x="7035498" y="5729271"/>
            <a:ext cx="178839" cy="159068"/>
            <a:chOff x="1422974" y="6783574"/>
            <a:chExt cx="178839" cy="159068"/>
          </a:xfrm>
        </p:grpSpPr>
        <p:sp>
          <p:nvSpPr>
            <p:cNvPr id="746" name="Google Shape;746;p62"/>
            <p:cNvSpPr/>
            <p:nvPr/>
          </p:nvSpPr>
          <p:spPr>
            <a:xfrm>
              <a:off x="1422974" y="6862701"/>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47" name="Google Shape;747;p62"/>
            <p:cNvSpPr/>
            <p:nvPr/>
          </p:nvSpPr>
          <p:spPr>
            <a:xfrm>
              <a:off x="1521802" y="6783574"/>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48" name="Google Shape;748;p62"/>
          <p:cNvGrpSpPr/>
          <p:nvPr/>
        </p:nvGrpSpPr>
        <p:grpSpPr>
          <a:xfrm>
            <a:off x="7035498" y="6350998"/>
            <a:ext cx="178839" cy="159068"/>
            <a:chOff x="1422974" y="7459990"/>
            <a:chExt cx="178839" cy="159068"/>
          </a:xfrm>
        </p:grpSpPr>
        <p:sp>
          <p:nvSpPr>
            <p:cNvPr id="749" name="Google Shape;749;p62"/>
            <p:cNvSpPr/>
            <p:nvPr/>
          </p:nvSpPr>
          <p:spPr>
            <a:xfrm>
              <a:off x="1422974" y="7539118"/>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50" name="Google Shape;750;p62"/>
            <p:cNvSpPr/>
            <p:nvPr/>
          </p:nvSpPr>
          <p:spPr>
            <a:xfrm>
              <a:off x="1521802" y="7459990"/>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751" name="Google Shape;751;p62"/>
          <p:cNvSpPr txBox="1"/>
          <p:nvPr/>
        </p:nvSpPr>
        <p:spPr>
          <a:xfrm>
            <a:off x="7331556" y="4111713"/>
            <a:ext cx="34245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Ressent des émotions</a:t>
            </a:r>
            <a:endParaRPr sz="1800">
              <a:solidFill>
                <a:srgbClr val="4B0550"/>
              </a:solidFill>
              <a:latin typeface="Optimistic Text"/>
              <a:ea typeface="Optimistic Text"/>
              <a:cs typeface="Optimistic Text"/>
              <a:sym typeface="Optimistic Text"/>
            </a:endParaRPr>
          </a:p>
        </p:txBody>
      </p:sp>
      <p:sp>
        <p:nvSpPr>
          <p:cNvPr id="752" name="Google Shape;752;p62"/>
          <p:cNvSpPr txBox="1"/>
          <p:nvPr/>
        </p:nvSpPr>
        <p:spPr>
          <a:xfrm>
            <a:off x="7331554" y="4805050"/>
            <a:ext cx="34245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Comprend la culture et le contexte</a:t>
            </a:r>
            <a:endParaRPr sz="1800">
              <a:solidFill>
                <a:srgbClr val="4B0550"/>
              </a:solidFill>
              <a:latin typeface="Optimistic Text"/>
              <a:ea typeface="Optimistic Text"/>
              <a:cs typeface="Optimistic Text"/>
              <a:sym typeface="Optimistic Text"/>
            </a:endParaRPr>
          </a:p>
        </p:txBody>
      </p:sp>
      <p:sp>
        <p:nvSpPr>
          <p:cNvPr id="753" name="Google Shape;753;p62"/>
          <p:cNvSpPr txBox="1"/>
          <p:nvPr/>
        </p:nvSpPr>
        <p:spPr>
          <a:xfrm>
            <a:off x="7331558" y="5640434"/>
            <a:ext cx="30219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Peut être créatif</a:t>
            </a:r>
            <a:endParaRPr sz="1800">
              <a:solidFill>
                <a:srgbClr val="4B0550"/>
              </a:solidFill>
              <a:latin typeface="Optimistic Text"/>
              <a:ea typeface="Optimistic Text"/>
              <a:cs typeface="Optimistic Text"/>
              <a:sym typeface="Optimistic Text"/>
            </a:endParaRPr>
          </a:p>
        </p:txBody>
      </p:sp>
      <p:sp>
        <p:nvSpPr>
          <p:cNvPr id="754" name="Google Shape;754;p62"/>
          <p:cNvSpPr txBox="1"/>
          <p:nvPr/>
        </p:nvSpPr>
        <p:spPr>
          <a:xfrm>
            <a:off x="7331550" y="6261174"/>
            <a:ext cx="30885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Prend des décisions basées sur des valeurs</a:t>
            </a:r>
            <a:endParaRPr sz="1800">
              <a:solidFill>
                <a:srgbClr val="4B0550"/>
              </a:solidFill>
              <a:latin typeface="Optimistic Text"/>
              <a:ea typeface="Optimistic Text"/>
              <a:cs typeface="Optimistic Text"/>
              <a:sym typeface="Optimistic Text"/>
            </a:endParaRPr>
          </a:p>
        </p:txBody>
      </p:sp>
      <p:grpSp>
        <p:nvGrpSpPr>
          <p:cNvPr id="755" name="Google Shape;755;p62"/>
          <p:cNvGrpSpPr/>
          <p:nvPr/>
        </p:nvGrpSpPr>
        <p:grpSpPr>
          <a:xfrm>
            <a:off x="11814973" y="4194816"/>
            <a:ext cx="178839" cy="159068"/>
            <a:chOff x="1422974" y="5363241"/>
            <a:chExt cx="178839" cy="159068"/>
          </a:xfrm>
        </p:grpSpPr>
        <p:sp>
          <p:nvSpPr>
            <p:cNvPr id="756" name="Google Shape;756;p62"/>
            <p:cNvSpPr/>
            <p:nvPr/>
          </p:nvSpPr>
          <p:spPr>
            <a:xfrm>
              <a:off x="1422974" y="5442368"/>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57" name="Google Shape;757;p62"/>
            <p:cNvSpPr/>
            <p:nvPr/>
          </p:nvSpPr>
          <p:spPr>
            <a:xfrm>
              <a:off x="1521802" y="5363241"/>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58" name="Google Shape;758;p62"/>
          <p:cNvGrpSpPr/>
          <p:nvPr/>
        </p:nvGrpSpPr>
        <p:grpSpPr>
          <a:xfrm>
            <a:off x="11814973" y="5038534"/>
            <a:ext cx="178839" cy="159068"/>
            <a:chOff x="1422974" y="6079766"/>
            <a:chExt cx="178839" cy="159068"/>
          </a:xfrm>
        </p:grpSpPr>
        <p:sp>
          <p:nvSpPr>
            <p:cNvPr id="759" name="Google Shape;759;p62"/>
            <p:cNvSpPr/>
            <p:nvPr/>
          </p:nvSpPr>
          <p:spPr>
            <a:xfrm>
              <a:off x="1422974" y="6158892"/>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60" name="Google Shape;760;p62"/>
            <p:cNvSpPr/>
            <p:nvPr/>
          </p:nvSpPr>
          <p:spPr>
            <a:xfrm>
              <a:off x="1521802" y="6079766"/>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61" name="Google Shape;761;p62"/>
          <p:cNvGrpSpPr/>
          <p:nvPr/>
        </p:nvGrpSpPr>
        <p:grpSpPr>
          <a:xfrm>
            <a:off x="11814973" y="5576871"/>
            <a:ext cx="178839" cy="159068"/>
            <a:chOff x="1422974" y="6783574"/>
            <a:chExt cx="178839" cy="159068"/>
          </a:xfrm>
        </p:grpSpPr>
        <p:sp>
          <p:nvSpPr>
            <p:cNvPr id="762" name="Google Shape;762;p62"/>
            <p:cNvSpPr/>
            <p:nvPr/>
          </p:nvSpPr>
          <p:spPr>
            <a:xfrm>
              <a:off x="1422974" y="6862701"/>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63" name="Google Shape;763;p62"/>
            <p:cNvSpPr/>
            <p:nvPr/>
          </p:nvSpPr>
          <p:spPr>
            <a:xfrm>
              <a:off x="1521802" y="6783574"/>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764" name="Google Shape;764;p62"/>
          <p:cNvGrpSpPr/>
          <p:nvPr/>
        </p:nvGrpSpPr>
        <p:grpSpPr>
          <a:xfrm>
            <a:off x="11814973" y="6655798"/>
            <a:ext cx="178839" cy="159068"/>
            <a:chOff x="1422974" y="7459990"/>
            <a:chExt cx="178839" cy="159068"/>
          </a:xfrm>
        </p:grpSpPr>
        <p:sp>
          <p:nvSpPr>
            <p:cNvPr id="765" name="Google Shape;765;p62"/>
            <p:cNvSpPr/>
            <p:nvPr/>
          </p:nvSpPr>
          <p:spPr>
            <a:xfrm>
              <a:off x="1422974" y="7539118"/>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766" name="Google Shape;766;p62"/>
            <p:cNvSpPr/>
            <p:nvPr/>
          </p:nvSpPr>
          <p:spPr>
            <a:xfrm>
              <a:off x="1521802" y="7459990"/>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767" name="Google Shape;767;p62"/>
          <p:cNvSpPr txBox="1"/>
          <p:nvPr/>
        </p:nvSpPr>
        <p:spPr>
          <a:xfrm>
            <a:off x="12111031" y="4111713"/>
            <a:ext cx="34245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Apprend à partir de beaucoup de données</a:t>
            </a:r>
            <a:endParaRPr sz="1800">
              <a:solidFill>
                <a:srgbClr val="4B0550"/>
              </a:solidFill>
              <a:latin typeface="Optimistic Text"/>
              <a:ea typeface="Optimistic Text"/>
              <a:cs typeface="Optimistic Text"/>
              <a:sym typeface="Optimistic Text"/>
            </a:endParaRPr>
          </a:p>
        </p:txBody>
      </p:sp>
      <p:sp>
        <p:nvSpPr>
          <p:cNvPr id="768" name="Google Shape;768;p62"/>
          <p:cNvSpPr txBox="1"/>
          <p:nvPr/>
        </p:nvSpPr>
        <p:spPr>
          <a:xfrm>
            <a:off x="12111025" y="4936700"/>
            <a:ext cx="36111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Reconnaît rapidement les motifs</a:t>
            </a:r>
            <a:endParaRPr sz="1800">
              <a:solidFill>
                <a:srgbClr val="4B0550"/>
              </a:solidFill>
              <a:latin typeface="Optimistic Text"/>
              <a:ea typeface="Optimistic Text"/>
              <a:cs typeface="Optimistic Text"/>
              <a:sym typeface="Optimistic Text"/>
            </a:endParaRPr>
          </a:p>
        </p:txBody>
      </p:sp>
      <p:sp>
        <p:nvSpPr>
          <p:cNvPr id="769" name="Google Shape;769;p62"/>
          <p:cNvSpPr txBox="1"/>
          <p:nvPr/>
        </p:nvSpPr>
        <p:spPr>
          <a:xfrm>
            <a:off x="12111023" y="5488025"/>
            <a:ext cx="3611100" cy="8505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Effectue bien des tâches spécifiques (par ex. traduction, recommandations)</a:t>
            </a:r>
            <a:endParaRPr sz="1800">
              <a:solidFill>
                <a:srgbClr val="4B0550"/>
              </a:solidFill>
              <a:latin typeface="Optimistic Text"/>
              <a:ea typeface="Optimistic Text"/>
              <a:cs typeface="Optimistic Text"/>
              <a:sym typeface="Optimistic Text"/>
            </a:endParaRPr>
          </a:p>
        </p:txBody>
      </p:sp>
      <p:sp>
        <p:nvSpPr>
          <p:cNvPr id="770" name="Google Shape;770;p62"/>
          <p:cNvSpPr txBox="1"/>
          <p:nvPr/>
        </p:nvSpPr>
        <p:spPr>
          <a:xfrm>
            <a:off x="12111025" y="6565975"/>
            <a:ext cx="3424500" cy="8505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Ne ressent pas, ne pense pas et ne comprend pas comme un humain</a:t>
            </a:r>
            <a:endParaRPr sz="1800">
              <a:solidFill>
                <a:srgbClr val="4B0550"/>
              </a:solidFill>
              <a:latin typeface="Optimistic Text"/>
              <a:ea typeface="Optimistic Text"/>
              <a:cs typeface="Optimistic Text"/>
              <a:sym typeface="Optimistic Text"/>
            </a:endParaRPr>
          </a:p>
        </p:txBody>
      </p:sp>
      <p:sp>
        <p:nvSpPr>
          <p:cNvPr id="771" name="Google Shape;771;p62"/>
          <p:cNvSpPr/>
          <p:nvPr/>
        </p:nvSpPr>
        <p:spPr>
          <a:xfrm>
            <a:off x="14333725" y="2303925"/>
            <a:ext cx="1201800" cy="1201800"/>
          </a:xfrm>
          <a:prstGeom prst="ellipse">
            <a:avLst/>
          </a:prstGeom>
          <a:solidFill>
            <a:srgbClr val="D9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72" name="Google Shape;772;p62"/>
          <p:cNvSpPr txBox="1"/>
          <p:nvPr/>
        </p:nvSpPr>
        <p:spPr>
          <a:xfrm>
            <a:off x="700500" y="2171050"/>
            <a:ext cx="4925700" cy="46485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dirty="0">
                <a:solidFill>
                  <a:srgbClr val="4B0550"/>
                </a:solidFill>
                <a:latin typeface="Optimistic Display"/>
                <a:ea typeface="Optimistic Display"/>
                <a:cs typeface="Optimistic Display"/>
                <a:sym typeface="Optimistic Display"/>
              </a:rPr>
              <a:t>En quoi </a:t>
            </a:r>
            <a:r>
              <a:rPr lang="en" sz="6000" b="1" dirty="0" err="1">
                <a:solidFill>
                  <a:srgbClr val="4B0550"/>
                </a:solidFill>
                <a:latin typeface="Optimistic Display"/>
                <a:ea typeface="Optimistic Display"/>
                <a:cs typeface="Optimistic Display"/>
                <a:sym typeface="Optimistic Display"/>
              </a:rPr>
              <a:t>l’IA</a:t>
            </a:r>
            <a:r>
              <a:rPr lang="en" sz="6000" b="1" dirty="0">
                <a:solidFill>
                  <a:srgbClr val="4B0550"/>
                </a:solidFill>
                <a:latin typeface="Optimistic Display"/>
                <a:ea typeface="Optimistic Display"/>
                <a:cs typeface="Optimistic Display"/>
                <a:sym typeface="Optimistic Display"/>
              </a:rPr>
              <a:t> </a:t>
            </a:r>
            <a:r>
              <a:rPr lang="en" sz="6000" b="1" dirty="0" err="1">
                <a:solidFill>
                  <a:srgbClr val="4B0550"/>
                </a:solidFill>
                <a:latin typeface="Optimistic Display"/>
                <a:ea typeface="Optimistic Display"/>
                <a:cs typeface="Optimistic Display"/>
                <a:sym typeface="Optimistic Display"/>
              </a:rPr>
              <a:t>est-elle</a:t>
            </a:r>
            <a:r>
              <a:rPr lang="en" sz="6000" b="1" dirty="0">
                <a:solidFill>
                  <a:srgbClr val="4B0550"/>
                </a:solidFill>
                <a:latin typeface="Optimistic Display"/>
                <a:ea typeface="Optimistic Display"/>
                <a:cs typeface="Optimistic Display"/>
                <a:sym typeface="Optimistic Display"/>
              </a:rPr>
              <a:t> </a:t>
            </a:r>
            <a:r>
              <a:rPr lang="en" sz="6000" b="1" dirty="0" err="1">
                <a:solidFill>
                  <a:srgbClr val="4B0550"/>
                </a:solidFill>
                <a:latin typeface="Optimistic Display"/>
                <a:ea typeface="Optimistic Display"/>
                <a:cs typeface="Optimistic Display"/>
                <a:sym typeface="Optimistic Display"/>
              </a:rPr>
              <a:t>différente</a:t>
            </a:r>
            <a:r>
              <a:rPr lang="en" sz="6000" b="1" dirty="0">
                <a:solidFill>
                  <a:srgbClr val="4B0550"/>
                </a:solidFill>
                <a:latin typeface="Optimistic Display"/>
                <a:ea typeface="Optimistic Display"/>
                <a:cs typeface="Optimistic Display"/>
                <a:sym typeface="Optimistic Display"/>
              </a:rPr>
              <a:t> du </a:t>
            </a:r>
            <a:r>
              <a:rPr lang="en" sz="6000" b="1" dirty="0" err="1">
                <a:solidFill>
                  <a:srgbClr val="4B0550"/>
                </a:solidFill>
                <a:latin typeface="Optimistic Display"/>
                <a:ea typeface="Optimistic Display"/>
                <a:cs typeface="Optimistic Display"/>
                <a:sym typeface="Optimistic Display"/>
              </a:rPr>
              <a:t>cerveau</a:t>
            </a:r>
            <a:r>
              <a:rPr lang="en" sz="6000" b="1" dirty="0">
                <a:solidFill>
                  <a:srgbClr val="4B0550"/>
                </a:solidFill>
                <a:latin typeface="Optimistic Display"/>
                <a:ea typeface="Optimistic Display"/>
                <a:cs typeface="Optimistic Display"/>
                <a:sym typeface="Optimistic Display"/>
              </a:rPr>
              <a:t> </a:t>
            </a:r>
            <a:r>
              <a:rPr lang="en" sz="6000" b="1" dirty="0" err="1">
                <a:solidFill>
                  <a:srgbClr val="4B0550"/>
                </a:solidFill>
                <a:latin typeface="Optimistic Display"/>
                <a:ea typeface="Optimistic Display"/>
                <a:cs typeface="Optimistic Display"/>
                <a:sym typeface="Optimistic Display"/>
              </a:rPr>
              <a:t>humain</a:t>
            </a:r>
            <a:r>
              <a:rPr lang="en" sz="6000" b="1" dirty="0">
                <a:solidFill>
                  <a:srgbClr val="4B0550"/>
                </a:solidFill>
                <a:latin typeface="Optimistic Display"/>
                <a:ea typeface="Optimistic Display"/>
                <a:cs typeface="Optimistic Display"/>
                <a:sym typeface="Optimistic Display"/>
              </a:rPr>
              <a:t>?</a:t>
            </a:r>
            <a:endParaRPr sz="6000" b="1" dirty="0">
              <a:solidFill>
                <a:srgbClr val="4B0550"/>
              </a:solidFill>
              <a:latin typeface="Optimistic Display"/>
              <a:ea typeface="Optimistic Display"/>
              <a:cs typeface="Optimistic Display"/>
              <a:sym typeface="Optimistic Display"/>
            </a:endParaRPr>
          </a:p>
        </p:txBody>
      </p:sp>
      <p:sp>
        <p:nvSpPr>
          <p:cNvPr id="773" name="Google Shape;773;p62"/>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pic>
        <p:nvPicPr>
          <p:cNvPr id="774" name="Google Shape;774;p62" title="Asset 64.png"/>
          <p:cNvPicPr preferRelativeResize="0"/>
          <p:nvPr/>
        </p:nvPicPr>
        <p:blipFill>
          <a:blip r:embed="rId3">
            <a:alphaModFix/>
          </a:blip>
          <a:stretch>
            <a:fillRect/>
          </a:stretch>
        </p:blipFill>
        <p:spPr>
          <a:xfrm>
            <a:off x="14559550" y="2583336"/>
            <a:ext cx="750150" cy="642986"/>
          </a:xfrm>
          <a:prstGeom prst="rect">
            <a:avLst/>
          </a:prstGeom>
          <a:noFill/>
          <a:ln>
            <a:noFill/>
          </a:ln>
        </p:spPr>
      </p:pic>
      <p:pic>
        <p:nvPicPr>
          <p:cNvPr id="775" name="Google Shape;775;p62" title="Asset 65.png"/>
          <p:cNvPicPr preferRelativeResize="0"/>
          <p:nvPr/>
        </p:nvPicPr>
        <p:blipFill>
          <a:blip r:embed="rId4">
            <a:alphaModFix/>
          </a:blip>
          <a:stretch>
            <a:fillRect/>
          </a:stretch>
        </p:blipFill>
        <p:spPr>
          <a:xfrm>
            <a:off x="9895812" y="2542612"/>
            <a:ext cx="518675" cy="72443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779"/>
        <p:cNvGrpSpPr/>
        <p:nvPr/>
      </p:nvGrpSpPr>
      <p:grpSpPr>
        <a:xfrm>
          <a:off x="0" y="0"/>
          <a:ext cx="0" cy="0"/>
          <a:chOff x="0" y="0"/>
          <a:chExt cx="0" cy="0"/>
        </a:xfrm>
      </p:grpSpPr>
      <p:sp>
        <p:nvSpPr>
          <p:cNvPr id="780" name="Google Shape;780;p63"/>
          <p:cNvSpPr/>
          <p:nvPr/>
        </p:nvSpPr>
        <p:spPr>
          <a:xfrm>
            <a:off x="7176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1" name="Google Shape;781;p63"/>
          <p:cNvSpPr/>
          <p:nvPr/>
        </p:nvSpPr>
        <p:spPr>
          <a:xfrm>
            <a:off x="7176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2" name="Google Shape;782;p63"/>
          <p:cNvSpPr/>
          <p:nvPr/>
        </p:nvSpPr>
        <p:spPr>
          <a:xfrm>
            <a:off x="37894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3" name="Google Shape;783;p63"/>
          <p:cNvSpPr/>
          <p:nvPr/>
        </p:nvSpPr>
        <p:spPr>
          <a:xfrm>
            <a:off x="37894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4" name="Google Shape;784;p63"/>
          <p:cNvSpPr/>
          <p:nvPr/>
        </p:nvSpPr>
        <p:spPr>
          <a:xfrm>
            <a:off x="68612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5" name="Google Shape;785;p63"/>
          <p:cNvSpPr/>
          <p:nvPr/>
        </p:nvSpPr>
        <p:spPr>
          <a:xfrm>
            <a:off x="68612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6" name="Google Shape;786;p63"/>
          <p:cNvSpPr/>
          <p:nvPr/>
        </p:nvSpPr>
        <p:spPr>
          <a:xfrm>
            <a:off x="99330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7" name="Google Shape;787;p63"/>
          <p:cNvSpPr/>
          <p:nvPr/>
        </p:nvSpPr>
        <p:spPr>
          <a:xfrm>
            <a:off x="99330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8" name="Google Shape;788;p63"/>
          <p:cNvSpPr/>
          <p:nvPr/>
        </p:nvSpPr>
        <p:spPr>
          <a:xfrm>
            <a:off x="13004850" y="5143500"/>
            <a:ext cx="2803800" cy="3452700"/>
          </a:xfrm>
          <a:prstGeom prst="roundRect">
            <a:avLst>
              <a:gd name="adj" fmla="val 7219"/>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9" name="Google Shape;789;p63"/>
          <p:cNvSpPr/>
          <p:nvPr/>
        </p:nvSpPr>
        <p:spPr>
          <a:xfrm>
            <a:off x="13004850" y="3857625"/>
            <a:ext cx="2803800" cy="1053600"/>
          </a:xfrm>
          <a:prstGeom prst="roundRect">
            <a:avLst>
              <a:gd name="adj" fmla="val 166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90" name="Google Shape;790;p63"/>
          <p:cNvSpPr txBox="1"/>
          <p:nvPr/>
        </p:nvSpPr>
        <p:spPr>
          <a:xfrm>
            <a:off x="899225" y="6441275"/>
            <a:ext cx="2535900" cy="6063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Clr>
                <a:schemeClr val="dk2"/>
              </a:buClr>
              <a:buFont typeface="Arial"/>
              <a:buNone/>
            </a:pPr>
            <a:r>
              <a:rPr lang="en" sz="1800" b="1">
                <a:solidFill>
                  <a:srgbClr val="4B0550"/>
                </a:solidFill>
                <a:latin typeface="Optimistic Text"/>
                <a:ea typeface="Optimistic Text"/>
                <a:cs typeface="Optimistic Text"/>
                <a:sym typeface="Optimistic Text"/>
              </a:rPr>
              <a:t>Les machines peuvent-elles penser?</a:t>
            </a:r>
            <a:endParaRPr sz="1800">
              <a:solidFill>
                <a:srgbClr val="4B0550"/>
              </a:solidFill>
            </a:endParaRPr>
          </a:p>
        </p:txBody>
      </p:sp>
      <p:sp>
        <p:nvSpPr>
          <p:cNvPr id="791" name="Google Shape;791;p63"/>
          <p:cNvSpPr txBox="1"/>
          <p:nvPr/>
        </p:nvSpPr>
        <p:spPr>
          <a:xfrm>
            <a:off x="884325" y="4153575"/>
            <a:ext cx="2417100" cy="5541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Années 1950</a:t>
            </a:r>
            <a:endParaRPr sz="2400">
              <a:solidFill>
                <a:schemeClr val="lt2"/>
              </a:solidFill>
            </a:endParaRPr>
          </a:p>
        </p:txBody>
      </p:sp>
      <p:sp>
        <p:nvSpPr>
          <p:cNvPr id="792" name="Google Shape;792;p63"/>
          <p:cNvSpPr txBox="1"/>
          <p:nvPr/>
        </p:nvSpPr>
        <p:spPr>
          <a:xfrm>
            <a:off x="3982800" y="3890288"/>
            <a:ext cx="2417100" cy="9930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Années </a:t>
            </a:r>
            <a:endParaRPr sz="2400" b="1">
              <a:solidFill>
                <a:schemeClr val="lt2"/>
              </a:solidFill>
              <a:latin typeface="Optimistic Text"/>
              <a:ea typeface="Optimistic Text"/>
              <a:cs typeface="Optimistic Text"/>
              <a:sym typeface="Optimistic Text"/>
            </a:endParaRPr>
          </a:p>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1956 – 1970s</a:t>
            </a:r>
            <a:endParaRPr sz="2400">
              <a:solidFill>
                <a:schemeClr val="lt2"/>
              </a:solidFill>
            </a:endParaRPr>
          </a:p>
        </p:txBody>
      </p:sp>
      <p:sp>
        <p:nvSpPr>
          <p:cNvPr id="793" name="Google Shape;793;p63"/>
          <p:cNvSpPr txBox="1"/>
          <p:nvPr/>
        </p:nvSpPr>
        <p:spPr>
          <a:xfrm>
            <a:off x="7054600" y="3890288"/>
            <a:ext cx="2417100" cy="9930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Années </a:t>
            </a:r>
            <a:endParaRPr sz="2400" b="1">
              <a:solidFill>
                <a:schemeClr val="lt2"/>
              </a:solidFill>
              <a:latin typeface="Optimistic Text"/>
              <a:ea typeface="Optimistic Text"/>
              <a:cs typeface="Optimistic Text"/>
              <a:sym typeface="Optimistic Text"/>
            </a:endParaRPr>
          </a:p>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1980s – 1990s</a:t>
            </a:r>
            <a:endParaRPr sz="2400">
              <a:solidFill>
                <a:schemeClr val="lt2"/>
              </a:solidFill>
            </a:endParaRPr>
          </a:p>
        </p:txBody>
      </p:sp>
      <p:sp>
        <p:nvSpPr>
          <p:cNvPr id="794" name="Google Shape;794;p63"/>
          <p:cNvSpPr txBox="1"/>
          <p:nvPr/>
        </p:nvSpPr>
        <p:spPr>
          <a:xfrm>
            <a:off x="10131875" y="3890288"/>
            <a:ext cx="2417100" cy="9930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Années </a:t>
            </a:r>
            <a:endParaRPr sz="2400" b="1">
              <a:solidFill>
                <a:schemeClr val="lt2"/>
              </a:solidFill>
              <a:latin typeface="Optimistic Text"/>
              <a:ea typeface="Optimistic Text"/>
              <a:cs typeface="Optimistic Text"/>
              <a:sym typeface="Optimistic Text"/>
            </a:endParaRPr>
          </a:p>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2000s – 2010s</a:t>
            </a:r>
            <a:endParaRPr sz="2400">
              <a:solidFill>
                <a:schemeClr val="lt2"/>
              </a:solidFill>
            </a:endParaRPr>
          </a:p>
        </p:txBody>
      </p:sp>
      <p:sp>
        <p:nvSpPr>
          <p:cNvPr id="795" name="Google Shape;795;p63"/>
          <p:cNvSpPr txBox="1"/>
          <p:nvPr/>
        </p:nvSpPr>
        <p:spPr>
          <a:xfrm>
            <a:off x="13198194" y="4153575"/>
            <a:ext cx="2417100" cy="554100"/>
          </a:xfrm>
          <a:prstGeom prst="rect">
            <a:avLst/>
          </a:prstGeom>
          <a:noFill/>
          <a:ln>
            <a:noFill/>
          </a:ln>
        </p:spPr>
        <p:txBody>
          <a:bodyPr spcFirstLastPara="1" wrap="square" lIns="91425" tIns="91425" rIns="91425" bIns="91425" anchor="t" anchorCtr="0">
            <a:spAutoFit/>
          </a:bodyPr>
          <a:lstStyle/>
          <a:p>
            <a:pPr marL="19050" lvl="0" indent="0" algn="ctr" rtl="0">
              <a:lnSpc>
                <a:spcPct val="118809"/>
              </a:lnSpc>
              <a:spcBef>
                <a:spcPts val="0"/>
              </a:spcBef>
              <a:spcAft>
                <a:spcPts val="0"/>
              </a:spcAft>
              <a:buNone/>
            </a:pPr>
            <a:r>
              <a:rPr lang="en" sz="2400" b="1">
                <a:solidFill>
                  <a:schemeClr val="lt2"/>
                </a:solidFill>
                <a:latin typeface="Optimistic Text"/>
                <a:ea typeface="Optimistic Text"/>
                <a:cs typeface="Optimistic Text"/>
                <a:sym typeface="Optimistic Text"/>
              </a:rPr>
              <a:t>Aujourd’hui</a:t>
            </a:r>
            <a:endParaRPr sz="2400">
              <a:solidFill>
                <a:schemeClr val="lt2"/>
              </a:solidFill>
            </a:endParaRPr>
          </a:p>
        </p:txBody>
      </p:sp>
      <p:sp>
        <p:nvSpPr>
          <p:cNvPr id="796" name="Google Shape;796;p63"/>
          <p:cNvSpPr txBox="1"/>
          <p:nvPr/>
        </p:nvSpPr>
        <p:spPr>
          <a:xfrm>
            <a:off x="899225" y="7156993"/>
            <a:ext cx="2417100" cy="9354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Alan Turing pose la première grande question sur l’IA</a:t>
            </a:r>
            <a:endParaRPr sz="1800">
              <a:solidFill>
                <a:srgbClr val="4B0550"/>
              </a:solidFill>
            </a:endParaRPr>
          </a:p>
        </p:txBody>
      </p:sp>
      <p:sp>
        <p:nvSpPr>
          <p:cNvPr id="797" name="Google Shape;797;p63"/>
          <p:cNvSpPr txBox="1"/>
          <p:nvPr/>
        </p:nvSpPr>
        <p:spPr>
          <a:xfrm>
            <a:off x="3923400" y="6441275"/>
            <a:ext cx="2535900" cy="2772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b="1">
                <a:solidFill>
                  <a:srgbClr val="4B0550"/>
                </a:solidFill>
                <a:latin typeface="Optimistic Text"/>
                <a:ea typeface="Optimistic Text"/>
                <a:cs typeface="Optimistic Text"/>
                <a:sym typeface="Optimistic Text"/>
              </a:rPr>
              <a:t>L'IA est née!</a:t>
            </a:r>
            <a:endParaRPr sz="1800">
              <a:solidFill>
                <a:srgbClr val="4B0550"/>
              </a:solidFill>
            </a:endParaRPr>
          </a:p>
        </p:txBody>
      </p:sp>
      <p:sp>
        <p:nvSpPr>
          <p:cNvPr id="798" name="Google Shape;798;p63"/>
          <p:cNvSpPr txBox="1"/>
          <p:nvPr/>
        </p:nvSpPr>
        <p:spPr>
          <a:xfrm>
            <a:off x="3923400" y="6837288"/>
            <a:ext cx="2417100" cy="15939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Les premiers programmes résolvent des problèmes de maths et jouent aux échecs.</a:t>
            </a:r>
            <a:endParaRPr sz="1800">
              <a:solidFill>
                <a:srgbClr val="4B0550"/>
              </a:solidFill>
            </a:endParaRPr>
          </a:p>
        </p:txBody>
      </p:sp>
      <p:sp>
        <p:nvSpPr>
          <p:cNvPr id="799" name="Google Shape;799;p63"/>
          <p:cNvSpPr txBox="1"/>
          <p:nvPr/>
        </p:nvSpPr>
        <p:spPr>
          <a:xfrm>
            <a:off x="7066375" y="6441275"/>
            <a:ext cx="2535900" cy="2772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b="1">
                <a:solidFill>
                  <a:srgbClr val="4B0550"/>
                </a:solidFill>
                <a:latin typeface="Optimistic Text"/>
                <a:ea typeface="Optimistic Text"/>
                <a:cs typeface="Optimistic Text"/>
                <a:sym typeface="Optimistic Text"/>
              </a:rPr>
              <a:t>Progrès lents</a:t>
            </a:r>
            <a:endParaRPr sz="1800" b="1">
              <a:solidFill>
                <a:srgbClr val="4B0550"/>
              </a:solidFill>
              <a:latin typeface="Optimistic Text"/>
              <a:ea typeface="Optimistic Text"/>
              <a:cs typeface="Optimistic Text"/>
              <a:sym typeface="Optimistic Text"/>
            </a:endParaRPr>
          </a:p>
        </p:txBody>
      </p:sp>
      <p:sp>
        <p:nvSpPr>
          <p:cNvPr id="800" name="Google Shape;800;p63"/>
          <p:cNvSpPr txBox="1"/>
          <p:nvPr/>
        </p:nvSpPr>
        <p:spPr>
          <a:xfrm>
            <a:off x="7066375" y="6837288"/>
            <a:ext cx="2417100" cy="12645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L’IA a du mal à avancer – pas assez de données ni d’ordinateurs rapides.</a:t>
            </a:r>
            <a:endParaRPr sz="1800">
              <a:solidFill>
                <a:srgbClr val="4B0550"/>
              </a:solidFill>
            </a:endParaRPr>
          </a:p>
        </p:txBody>
      </p:sp>
      <p:sp>
        <p:nvSpPr>
          <p:cNvPr id="801" name="Google Shape;801;p63"/>
          <p:cNvSpPr txBox="1"/>
          <p:nvPr/>
        </p:nvSpPr>
        <p:spPr>
          <a:xfrm>
            <a:off x="10078906" y="6441275"/>
            <a:ext cx="2535900" cy="2772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b="1">
                <a:solidFill>
                  <a:srgbClr val="4B0550"/>
                </a:solidFill>
                <a:latin typeface="Optimistic Text"/>
                <a:ea typeface="Optimistic Text"/>
                <a:cs typeface="Optimistic Text"/>
                <a:sym typeface="Optimistic Text"/>
              </a:rPr>
              <a:t>Grand retour!</a:t>
            </a:r>
            <a:endParaRPr sz="1800">
              <a:solidFill>
                <a:srgbClr val="4B0550"/>
              </a:solidFill>
            </a:endParaRPr>
          </a:p>
        </p:txBody>
      </p:sp>
      <p:sp>
        <p:nvSpPr>
          <p:cNvPr id="802" name="Google Shape;802;p63"/>
          <p:cNvSpPr txBox="1"/>
          <p:nvPr/>
        </p:nvSpPr>
        <p:spPr>
          <a:xfrm>
            <a:off x="10078906" y="6837288"/>
            <a:ext cx="2417100" cy="12645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Internet et de meilleurs ordinateurs permettent à l’IA d’apprendre plus vite</a:t>
            </a:r>
            <a:endParaRPr sz="1800">
              <a:solidFill>
                <a:srgbClr val="4B0550"/>
              </a:solidFill>
            </a:endParaRPr>
          </a:p>
        </p:txBody>
      </p:sp>
      <p:sp>
        <p:nvSpPr>
          <p:cNvPr id="803" name="Google Shape;803;p63"/>
          <p:cNvSpPr txBox="1"/>
          <p:nvPr/>
        </p:nvSpPr>
        <p:spPr>
          <a:xfrm>
            <a:off x="13186431" y="6441275"/>
            <a:ext cx="2535900" cy="2772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b="1">
                <a:solidFill>
                  <a:srgbClr val="4B0550"/>
                </a:solidFill>
                <a:latin typeface="Optimistic Text"/>
                <a:ea typeface="Optimistic Text"/>
                <a:cs typeface="Optimistic Text"/>
                <a:sym typeface="Optimistic Text"/>
              </a:rPr>
              <a:t>L’IA est partout!</a:t>
            </a:r>
            <a:endParaRPr sz="1800">
              <a:solidFill>
                <a:srgbClr val="4B0550"/>
              </a:solidFill>
            </a:endParaRPr>
          </a:p>
        </p:txBody>
      </p:sp>
      <p:sp>
        <p:nvSpPr>
          <p:cNvPr id="804" name="Google Shape;804;p63"/>
          <p:cNvSpPr txBox="1"/>
          <p:nvPr/>
        </p:nvSpPr>
        <p:spPr>
          <a:xfrm>
            <a:off x="13186431" y="6837288"/>
            <a:ext cx="2417100" cy="1264500"/>
          </a:xfrm>
          <a:prstGeom prst="rect">
            <a:avLst/>
          </a:prstGeom>
          <a:noFill/>
          <a:ln>
            <a:noFill/>
          </a:ln>
        </p:spPr>
        <p:txBody>
          <a:bodyPr spcFirstLastPara="1" wrap="square" lIns="0" tIns="0" rIns="0" bIns="0" anchor="t" anchorCtr="0">
            <a:spAutoFit/>
          </a:bodyPr>
          <a:lstStyle/>
          <a:p>
            <a:pPr marL="0" lvl="0" indent="0" algn="l" rtl="0">
              <a:lnSpc>
                <a:spcPct val="118809"/>
              </a:lnSpc>
              <a:spcBef>
                <a:spcPts val="0"/>
              </a:spcBef>
              <a:spcAft>
                <a:spcPts val="0"/>
              </a:spcAft>
              <a:buNone/>
            </a:pPr>
            <a:r>
              <a:rPr lang="en" sz="1800">
                <a:solidFill>
                  <a:srgbClr val="4B0550"/>
                </a:solidFill>
                <a:latin typeface="Optimistic Text"/>
                <a:ea typeface="Optimistic Text"/>
                <a:cs typeface="Optimistic Text"/>
                <a:sym typeface="Optimistic Text"/>
              </a:rPr>
              <a:t>Assistants vocaux, traductions, filtres et même voitures autonomes!</a:t>
            </a:r>
            <a:endParaRPr sz="1800">
              <a:solidFill>
                <a:srgbClr val="4B0550"/>
              </a:solidFill>
            </a:endParaRPr>
          </a:p>
        </p:txBody>
      </p:sp>
      <p:sp>
        <p:nvSpPr>
          <p:cNvPr id="805" name="Google Shape;805;p63"/>
          <p:cNvSpPr txBox="1"/>
          <p:nvPr/>
        </p:nvSpPr>
        <p:spPr>
          <a:xfrm>
            <a:off x="704100" y="1683800"/>
            <a:ext cx="9586200" cy="1847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53"/>
              </a:spcBef>
              <a:spcAft>
                <a:spcPts val="0"/>
              </a:spcAft>
              <a:buNone/>
            </a:pPr>
            <a:r>
              <a:rPr lang="en" sz="6000" b="1" dirty="0">
                <a:solidFill>
                  <a:srgbClr val="4B0550"/>
                </a:solidFill>
                <a:latin typeface="Optimistic Text"/>
                <a:ea typeface="Optimistic Text"/>
                <a:cs typeface="Optimistic Text"/>
                <a:sym typeface="Optimistic Text"/>
              </a:rPr>
              <a:t>Une </a:t>
            </a:r>
            <a:r>
              <a:rPr lang="en" sz="6000" b="1" dirty="0" err="1">
                <a:solidFill>
                  <a:srgbClr val="4B0550"/>
                </a:solidFill>
                <a:latin typeface="Optimistic Text"/>
                <a:ea typeface="Optimistic Text"/>
                <a:cs typeface="Optimistic Text"/>
                <a:sym typeface="Optimistic Text"/>
              </a:rPr>
              <a:t>brève</a:t>
            </a:r>
            <a:r>
              <a:rPr lang="en" sz="6000" b="1" dirty="0">
                <a:solidFill>
                  <a:srgbClr val="4B0550"/>
                </a:solidFill>
                <a:latin typeface="Optimistic Text"/>
                <a:ea typeface="Optimistic Text"/>
                <a:cs typeface="Optimistic Text"/>
                <a:sym typeface="Optimistic Text"/>
              </a:rPr>
              <a:t> histoire de </a:t>
            </a:r>
            <a:r>
              <a:rPr lang="en" sz="6000" b="1" dirty="0" err="1">
                <a:solidFill>
                  <a:srgbClr val="4B0550"/>
                </a:solidFill>
                <a:latin typeface="Optimistic Text"/>
                <a:ea typeface="Optimistic Text"/>
                <a:cs typeface="Optimistic Text"/>
                <a:sym typeface="Optimistic Text"/>
              </a:rPr>
              <a:t>l’Intelligence</a:t>
            </a:r>
            <a:r>
              <a:rPr lang="en" sz="6000" b="1" dirty="0">
                <a:solidFill>
                  <a:srgbClr val="4B0550"/>
                </a:solidFill>
                <a:latin typeface="Optimistic Text"/>
                <a:ea typeface="Optimistic Text"/>
                <a:cs typeface="Optimistic Text"/>
                <a:sym typeface="Optimistic Text"/>
              </a:rPr>
              <a:t> </a:t>
            </a:r>
            <a:r>
              <a:rPr lang="en" sz="6000" b="1" dirty="0" err="1">
                <a:solidFill>
                  <a:srgbClr val="4B0550"/>
                </a:solidFill>
                <a:latin typeface="Optimistic Text"/>
                <a:ea typeface="Optimistic Text"/>
                <a:cs typeface="Optimistic Text"/>
                <a:sym typeface="Optimistic Text"/>
              </a:rPr>
              <a:t>Artificielle</a:t>
            </a:r>
            <a:endParaRPr sz="6000" b="1" dirty="0">
              <a:solidFill>
                <a:srgbClr val="4B0550"/>
              </a:solidFill>
              <a:latin typeface="Optimistic Text"/>
              <a:ea typeface="Optimistic Text"/>
              <a:cs typeface="Optimistic Text"/>
              <a:sym typeface="Optimistic Text"/>
            </a:endParaRPr>
          </a:p>
        </p:txBody>
      </p:sp>
      <p:sp>
        <p:nvSpPr>
          <p:cNvPr id="806" name="Google Shape;806;p63"/>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pic>
        <p:nvPicPr>
          <p:cNvPr id="807" name="Google Shape;807;p63" title="Asset 62.png"/>
          <p:cNvPicPr preferRelativeResize="0"/>
          <p:nvPr/>
        </p:nvPicPr>
        <p:blipFill>
          <a:blip r:embed="rId3">
            <a:alphaModFix/>
          </a:blip>
          <a:stretch>
            <a:fillRect/>
          </a:stretch>
        </p:blipFill>
        <p:spPr>
          <a:xfrm>
            <a:off x="10107524" y="5569673"/>
            <a:ext cx="665600" cy="665580"/>
          </a:xfrm>
          <a:prstGeom prst="rect">
            <a:avLst/>
          </a:prstGeom>
          <a:noFill/>
          <a:ln>
            <a:noFill/>
          </a:ln>
        </p:spPr>
      </p:pic>
      <p:pic>
        <p:nvPicPr>
          <p:cNvPr id="808" name="Google Shape;808;p63" title="Asset 64.png"/>
          <p:cNvPicPr preferRelativeResize="0"/>
          <p:nvPr/>
        </p:nvPicPr>
        <p:blipFill>
          <a:blip r:embed="rId4">
            <a:alphaModFix/>
          </a:blip>
          <a:stretch>
            <a:fillRect/>
          </a:stretch>
        </p:blipFill>
        <p:spPr>
          <a:xfrm>
            <a:off x="899225" y="5527884"/>
            <a:ext cx="793275" cy="679966"/>
          </a:xfrm>
          <a:prstGeom prst="rect">
            <a:avLst/>
          </a:prstGeom>
          <a:noFill/>
          <a:ln>
            <a:noFill/>
          </a:ln>
        </p:spPr>
      </p:pic>
      <p:pic>
        <p:nvPicPr>
          <p:cNvPr id="809" name="Google Shape;809;p63" title="Asset 66.png"/>
          <p:cNvPicPr preferRelativeResize="0"/>
          <p:nvPr/>
        </p:nvPicPr>
        <p:blipFill>
          <a:blip r:embed="rId5">
            <a:alphaModFix/>
          </a:blip>
          <a:stretch>
            <a:fillRect/>
          </a:stretch>
        </p:blipFill>
        <p:spPr>
          <a:xfrm>
            <a:off x="13186425" y="5570938"/>
            <a:ext cx="665600" cy="640571"/>
          </a:xfrm>
          <a:prstGeom prst="rect">
            <a:avLst/>
          </a:prstGeom>
          <a:noFill/>
          <a:ln>
            <a:noFill/>
          </a:ln>
        </p:spPr>
      </p:pic>
      <p:pic>
        <p:nvPicPr>
          <p:cNvPr id="810" name="Google Shape;810;p63" title="Asset 67.png"/>
          <p:cNvPicPr preferRelativeResize="0"/>
          <p:nvPr/>
        </p:nvPicPr>
        <p:blipFill>
          <a:blip r:embed="rId6">
            <a:alphaModFix/>
          </a:blip>
          <a:stretch>
            <a:fillRect/>
          </a:stretch>
        </p:blipFill>
        <p:spPr>
          <a:xfrm>
            <a:off x="7035502" y="5601237"/>
            <a:ext cx="840293" cy="554100"/>
          </a:xfrm>
          <a:prstGeom prst="rect">
            <a:avLst/>
          </a:prstGeom>
          <a:noFill/>
          <a:ln>
            <a:noFill/>
          </a:ln>
        </p:spPr>
      </p:pic>
      <p:pic>
        <p:nvPicPr>
          <p:cNvPr id="811" name="Google Shape;811;p63" title="Asset 68.png"/>
          <p:cNvPicPr preferRelativeResize="0"/>
          <p:nvPr/>
        </p:nvPicPr>
        <p:blipFill>
          <a:blip r:embed="rId7">
            <a:alphaModFix/>
          </a:blip>
          <a:stretch>
            <a:fillRect/>
          </a:stretch>
        </p:blipFill>
        <p:spPr>
          <a:xfrm>
            <a:off x="3943850" y="5562475"/>
            <a:ext cx="665595" cy="67997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15"/>
        <p:cNvGrpSpPr/>
        <p:nvPr/>
      </p:nvGrpSpPr>
      <p:grpSpPr>
        <a:xfrm>
          <a:off x="0" y="0"/>
          <a:ext cx="0" cy="0"/>
          <a:chOff x="0" y="0"/>
          <a:chExt cx="0" cy="0"/>
        </a:xfrm>
      </p:grpSpPr>
      <p:sp>
        <p:nvSpPr>
          <p:cNvPr id="816" name="Google Shape;816;p64"/>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17" name="Google Shape;817;p64"/>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18" name="Google Shape;818;p64"/>
          <p:cNvSpPr txBox="1"/>
          <p:nvPr/>
        </p:nvSpPr>
        <p:spPr>
          <a:xfrm>
            <a:off x="4915175" y="5292600"/>
            <a:ext cx="84579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err="1">
                <a:solidFill>
                  <a:srgbClr val="4B0550"/>
                </a:solidFill>
                <a:latin typeface="Optimistic Display"/>
                <a:ea typeface="Optimistic Display"/>
                <a:cs typeface="Optimistic Display"/>
                <a:sym typeface="Optimistic Display"/>
              </a:rPr>
              <a:t>Qu’est-ce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que</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l’IA</a:t>
            </a:r>
            <a:r>
              <a:rPr lang="en" sz="7200" b="1" dirty="0">
                <a:solidFill>
                  <a:srgbClr val="4B0550"/>
                </a:solidFill>
                <a:latin typeface="Optimistic Display"/>
                <a:ea typeface="Optimistic Display"/>
                <a:cs typeface="Optimistic Display"/>
                <a:sym typeface="Optimistic Display"/>
              </a:rPr>
              <a:t> </a:t>
            </a:r>
            <a:r>
              <a:rPr lang="en" sz="7200" b="1" dirty="0" err="1">
                <a:solidFill>
                  <a:srgbClr val="4B0550"/>
                </a:solidFill>
                <a:latin typeface="Optimistic Display"/>
                <a:ea typeface="Optimistic Display"/>
                <a:cs typeface="Optimistic Display"/>
                <a:sym typeface="Optimistic Display"/>
              </a:rPr>
              <a:t>Générative</a:t>
            </a:r>
            <a:r>
              <a:rPr lang="en" sz="7200" b="1" dirty="0">
                <a:solidFill>
                  <a:srgbClr val="4B0550"/>
                </a:solidFill>
                <a:latin typeface="Optimistic Display"/>
                <a:ea typeface="Optimistic Display"/>
                <a:cs typeface="Optimistic Display"/>
                <a:sym typeface="Optimistic Display"/>
              </a:rPr>
              <a:t>?</a:t>
            </a:r>
            <a:endParaRPr sz="7200" b="1" dirty="0">
              <a:solidFill>
                <a:srgbClr val="4B0550"/>
              </a:solidFill>
              <a:latin typeface="Optimistic Display"/>
              <a:ea typeface="Optimistic Display"/>
              <a:cs typeface="Optimistic Display"/>
              <a:sym typeface="Optimistic Display"/>
            </a:endParaRPr>
          </a:p>
        </p:txBody>
      </p:sp>
      <p:sp>
        <p:nvSpPr>
          <p:cNvPr id="819" name="Google Shape;819;p64"/>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820" name="Google Shape;820;p64" title="Asset 102.png"/>
          <p:cNvPicPr preferRelativeResize="0"/>
          <p:nvPr/>
        </p:nvPicPr>
        <p:blipFill>
          <a:blip r:embed="rId3">
            <a:alphaModFix/>
          </a:blip>
          <a:stretch>
            <a:fillRect/>
          </a:stretch>
        </p:blipFill>
        <p:spPr>
          <a:xfrm>
            <a:off x="8680163" y="3260266"/>
            <a:ext cx="1010500" cy="101335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824"/>
        <p:cNvGrpSpPr/>
        <p:nvPr/>
      </p:nvGrpSpPr>
      <p:grpSpPr>
        <a:xfrm>
          <a:off x="0" y="0"/>
          <a:ext cx="0" cy="0"/>
          <a:chOff x="0" y="0"/>
          <a:chExt cx="0" cy="0"/>
        </a:xfrm>
      </p:grpSpPr>
      <p:sp>
        <p:nvSpPr>
          <p:cNvPr id="825" name="Google Shape;825;p65"/>
          <p:cNvSpPr/>
          <p:nvPr/>
        </p:nvSpPr>
        <p:spPr>
          <a:xfrm>
            <a:off x="12821618" y="3772374"/>
            <a:ext cx="3543000" cy="4964400"/>
          </a:xfrm>
          <a:prstGeom prst="roundRect">
            <a:avLst>
              <a:gd name="adj" fmla="val 9067"/>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26" name="Google Shape;826;p65"/>
          <p:cNvSpPr/>
          <p:nvPr/>
        </p:nvSpPr>
        <p:spPr>
          <a:xfrm>
            <a:off x="12667700" y="3606200"/>
            <a:ext cx="3543000" cy="4964400"/>
          </a:xfrm>
          <a:prstGeom prst="roundRect">
            <a:avLst>
              <a:gd name="adj" fmla="val 6737"/>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27" name="Google Shape;827;p65"/>
          <p:cNvSpPr txBox="1"/>
          <p:nvPr/>
        </p:nvSpPr>
        <p:spPr>
          <a:xfrm>
            <a:off x="756919" y="1588400"/>
            <a:ext cx="5900400" cy="16716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rgbClr val="4B0550"/>
                </a:solidFill>
                <a:latin typeface="Optimistic Display"/>
                <a:ea typeface="Optimistic Display"/>
                <a:cs typeface="Optimistic Display"/>
                <a:sym typeface="Optimistic Display"/>
              </a:rPr>
              <a:t>IA générative = Des outils intelligents qui créent de nouvelles choses</a:t>
            </a:r>
            <a:endParaRPr sz="3600" b="1">
              <a:solidFill>
                <a:srgbClr val="4B0550"/>
              </a:solidFill>
              <a:latin typeface="Optimistic Display"/>
              <a:ea typeface="Optimistic Display"/>
              <a:cs typeface="Optimistic Display"/>
              <a:sym typeface="Optimistic Display"/>
            </a:endParaRPr>
          </a:p>
        </p:txBody>
      </p:sp>
      <p:sp>
        <p:nvSpPr>
          <p:cNvPr id="828" name="Google Shape;828;p65"/>
          <p:cNvSpPr txBox="1"/>
          <p:nvPr/>
        </p:nvSpPr>
        <p:spPr>
          <a:xfrm>
            <a:off x="6817550" y="1972475"/>
            <a:ext cx="4225500" cy="1213200"/>
          </a:xfrm>
          <a:prstGeom prst="rect">
            <a:avLst/>
          </a:prstGeom>
          <a:noFill/>
          <a:ln>
            <a:noFill/>
          </a:ln>
        </p:spPr>
        <p:txBody>
          <a:bodyPr spcFirstLastPara="1" wrap="square" lIns="0" tIns="0" rIns="0" bIns="0" anchor="b" anchorCtr="0">
            <a:noAutofit/>
          </a:bodyPr>
          <a:lstStyle/>
          <a:p>
            <a:pPr marL="0" marR="0" lvl="0" indent="0" algn="l"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C'est comme une saisie semi-automatique surpuissante qui peut écrire des histoires, dessiner des images ou composer de la musique!</a:t>
            </a:r>
            <a:endParaRPr sz="1800">
              <a:solidFill>
                <a:srgbClr val="4B0550"/>
              </a:solidFill>
              <a:latin typeface="Optimistic Text Light"/>
              <a:ea typeface="Optimistic Text Light"/>
              <a:cs typeface="Optimistic Text Light"/>
              <a:sym typeface="Optimistic Text Light"/>
            </a:endParaRPr>
          </a:p>
        </p:txBody>
      </p:sp>
      <p:sp>
        <p:nvSpPr>
          <p:cNvPr id="829" name="Google Shape;829;p65"/>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sp>
        <p:nvSpPr>
          <p:cNvPr id="830" name="Google Shape;830;p65"/>
          <p:cNvSpPr/>
          <p:nvPr/>
        </p:nvSpPr>
        <p:spPr>
          <a:xfrm>
            <a:off x="836364" y="3737404"/>
            <a:ext cx="11546100" cy="4999500"/>
          </a:xfrm>
          <a:prstGeom prst="roundRect">
            <a:avLst>
              <a:gd name="adj" fmla="val 5660"/>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831" name="Google Shape;831;p65"/>
          <p:cNvSpPr/>
          <p:nvPr/>
        </p:nvSpPr>
        <p:spPr>
          <a:xfrm>
            <a:off x="704100" y="3606200"/>
            <a:ext cx="11546100" cy="4999500"/>
          </a:xfrm>
          <a:prstGeom prst="roundRect">
            <a:avLst>
              <a:gd name="adj" fmla="val 3444"/>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832" name="Google Shape;832;p65"/>
          <p:cNvSpPr/>
          <p:nvPr/>
        </p:nvSpPr>
        <p:spPr>
          <a:xfrm>
            <a:off x="1375850" y="4882775"/>
            <a:ext cx="2875800" cy="2875800"/>
          </a:xfrm>
          <a:prstGeom prst="roundRect">
            <a:avLst>
              <a:gd name="adj" fmla="val 1201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33" name="Google Shape;833;p65"/>
          <p:cNvSpPr/>
          <p:nvPr/>
        </p:nvSpPr>
        <p:spPr>
          <a:xfrm>
            <a:off x="4925825" y="4882775"/>
            <a:ext cx="2875800" cy="2875800"/>
          </a:xfrm>
          <a:prstGeom prst="roundRect">
            <a:avLst>
              <a:gd name="adj" fmla="val 50000"/>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34" name="Google Shape;834;p65"/>
          <p:cNvSpPr/>
          <p:nvPr/>
        </p:nvSpPr>
        <p:spPr>
          <a:xfrm>
            <a:off x="8475800" y="4882775"/>
            <a:ext cx="2875800" cy="2875800"/>
          </a:xfrm>
          <a:prstGeom prst="roundRect">
            <a:avLst>
              <a:gd name="adj" fmla="val 1201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35" name="Google Shape;835;p65"/>
          <p:cNvSpPr txBox="1"/>
          <p:nvPr/>
        </p:nvSpPr>
        <p:spPr>
          <a:xfrm>
            <a:off x="1406225" y="4179106"/>
            <a:ext cx="4225500" cy="2772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Exemple</a:t>
            </a:r>
            <a:endParaRPr sz="1800" b="1">
              <a:solidFill>
                <a:srgbClr val="4B0550"/>
              </a:solidFill>
              <a:latin typeface="Optimistic Text"/>
              <a:ea typeface="Optimistic Text"/>
              <a:cs typeface="Optimistic Text"/>
              <a:sym typeface="Optimistic Text"/>
            </a:endParaRPr>
          </a:p>
        </p:txBody>
      </p:sp>
      <p:sp>
        <p:nvSpPr>
          <p:cNvPr id="836" name="Google Shape;836;p65"/>
          <p:cNvSpPr txBox="1"/>
          <p:nvPr/>
        </p:nvSpPr>
        <p:spPr>
          <a:xfrm>
            <a:off x="1951250" y="5968147"/>
            <a:ext cx="1725000" cy="1490100"/>
          </a:xfrm>
          <a:prstGeom prst="rect">
            <a:avLst/>
          </a:prstGeom>
          <a:noFill/>
          <a:ln>
            <a:noFill/>
          </a:ln>
        </p:spPr>
        <p:txBody>
          <a:bodyPr spcFirstLastPara="1" wrap="square" lIns="0" tIns="60950" rIns="0" bIns="0" anchor="t" anchorCtr="0">
            <a:spAutoFit/>
          </a:bodyPr>
          <a:lstStyle/>
          <a:p>
            <a:pPr marL="953"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Instruction</a:t>
            </a:r>
            <a:endParaRPr sz="1800">
              <a:solidFill>
                <a:srgbClr val="4B0550"/>
              </a:solidFill>
              <a:latin typeface="Optimistic Text"/>
              <a:ea typeface="Optimistic Text"/>
              <a:cs typeface="Optimistic Text"/>
              <a:sym typeface="Optimistic Text"/>
            </a:endParaRPr>
          </a:p>
          <a:p>
            <a:pPr marL="18098" marR="7620" lvl="0" indent="0" algn="ctr" rtl="0">
              <a:lnSpc>
                <a:spcPct val="100000"/>
              </a:lnSpc>
              <a:spcBef>
                <a:spcPts val="338"/>
              </a:spcBef>
              <a:spcAft>
                <a:spcPts val="0"/>
              </a:spcAft>
              <a:buNone/>
            </a:pPr>
            <a:r>
              <a:rPr lang="en" sz="1800">
                <a:solidFill>
                  <a:srgbClr val="4B0550"/>
                </a:solidFill>
                <a:latin typeface="Optimistic Text"/>
                <a:ea typeface="Optimistic Text"/>
                <a:cs typeface="Optimistic Text"/>
                <a:sym typeface="Optimistic Text"/>
              </a:rPr>
              <a:t>Écrivez une histoire sur la circulation à Dakar</a:t>
            </a:r>
            <a:endParaRPr sz="1800">
              <a:solidFill>
                <a:srgbClr val="4B0550"/>
              </a:solidFill>
              <a:latin typeface="Optimistic Text"/>
              <a:ea typeface="Optimistic Text"/>
              <a:cs typeface="Optimistic Text"/>
              <a:sym typeface="Optimistic Text"/>
            </a:endParaRPr>
          </a:p>
        </p:txBody>
      </p:sp>
      <p:sp>
        <p:nvSpPr>
          <p:cNvPr id="837" name="Google Shape;837;p65"/>
          <p:cNvSpPr txBox="1"/>
          <p:nvPr/>
        </p:nvSpPr>
        <p:spPr>
          <a:xfrm>
            <a:off x="8756145" y="5968147"/>
            <a:ext cx="2193300" cy="1213200"/>
          </a:xfrm>
          <a:prstGeom prst="rect">
            <a:avLst/>
          </a:prstGeom>
          <a:noFill/>
          <a:ln>
            <a:noFill/>
          </a:ln>
        </p:spPr>
        <p:txBody>
          <a:bodyPr spcFirstLastPara="1" wrap="square" lIns="0" tIns="60950" rIns="0" bIns="0" anchor="t" anchorCtr="0">
            <a:spAutoFit/>
          </a:bodyPr>
          <a:lstStyle/>
          <a:p>
            <a:pPr marL="953"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Résultat</a:t>
            </a:r>
            <a:endParaRPr sz="1800">
              <a:solidFill>
                <a:srgbClr val="4B0550"/>
              </a:solidFill>
              <a:latin typeface="Optimistic Text"/>
              <a:ea typeface="Optimistic Text"/>
              <a:cs typeface="Optimistic Text"/>
              <a:sym typeface="Optimistic Text"/>
            </a:endParaRPr>
          </a:p>
          <a:p>
            <a:pPr marL="19050" marR="7620" lvl="0" indent="0" algn="ctr" rtl="0">
              <a:lnSpc>
                <a:spcPct val="100000"/>
              </a:lnSpc>
              <a:spcBef>
                <a:spcPts val="338"/>
              </a:spcBef>
              <a:spcAft>
                <a:spcPts val="0"/>
              </a:spcAft>
              <a:buNone/>
            </a:pPr>
            <a:r>
              <a:rPr lang="en" sz="1800">
                <a:solidFill>
                  <a:srgbClr val="4B0550"/>
                </a:solidFill>
                <a:latin typeface="Optimistic Text"/>
                <a:ea typeface="Optimistic Text"/>
                <a:cs typeface="Optimistic Text"/>
                <a:sym typeface="Optimistic Text"/>
              </a:rPr>
              <a:t>Histoire originale combinant les modèles appris</a:t>
            </a:r>
            <a:endParaRPr sz="1800">
              <a:solidFill>
                <a:srgbClr val="4B0550"/>
              </a:solidFill>
              <a:latin typeface="Optimistic Text"/>
              <a:ea typeface="Optimistic Text"/>
              <a:cs typeface="Optimistic Text"/>
              <a:sym typeface="Optimistic Text"/>
            </a:endParaRPr>
          </a:p>
        </p:txBody>
      </p:sp>
      <p:sp>
        <p:nvSpPr>
          <p:cNvPr id="838" name="Google Shape;838;p65"/>
          <p:cNvSpPr txBox="1"/>
          <p:nvPr/>
        </p:nvSpPr>
        <p:spPr>
          <a:xfrm>
            <a:off x="5254056" y="5968150"/>
            <a:ext cx="2193300" cy="1148700"/>
          </a:xfrm>
          <a:prstGeom prst="rect">
            <a:avLst/>
          </a:prstGeom>
          <a:noFill/>
          <a:ln>
            <a:noFill/>
          </a:ln>
        </p:spPr>
        <p:txBody>
          <a:bodyPr spcFirstLastPara="1" wrap="square" lIns="0" tIns="39975" rIns="0" bIns="0" anchor="t" anchorCtr="0">
            <a:spAutoFit/>
          </a:bodyPr>
          <a:lstStyle/>
          <a:p>
            <a:pPr marL="0" marR="7620" lvl="0" indent="0" algn="ctr"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Processus IA</a:t>
            </a:r>
            <a:endParaRPr sz="1800" b="1">
              <a:solidFill>
                <a:srgbClr val="4B0550"/>
              </a:solidFill>
              <a:latin typeface="Optimistic Text"/>
              <a:ea typeface="Optimistic Text"/>
              <a:cs typeface="Optimistic Text"/>
              <a:sym typeface="Optimistic Text"/>
            </a:endParaRPr>
          </a:p>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Analyse des millions d’exemples de textes</a:t>
            </a:r>
            <a:endParaRPr sz="1800">
              <a:solidFill>
                <a:srgbClr val="4B0550"/>
              </a:solidFill>
              <a:latin typeface="Optimistic Text"/>
              <a:ea typeface="Optimistic Text"/>
              <a:cs typeface="Optimistic Text"/>
              <a:sym typeface="Optimistic Text"/>
            </a:endParaRPr>
          </a:p>
        </p:txBody>
      </p:sp>
      <p:sp>
        <p:nvSpPr>
          <p:cNvPr id="839" name="Google Shape;839;p65"/>
          <p:cNvSpPr txBox="1"/>
          <p:nvPr/>
        </p:nvSpPr>
        <p:spPr>
          <a:xfrm>
            <a:off x="13065656" y="6261575"/>
            <a:ext cx="2875800" cy="1866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b="1">
                <a:solidFill>
                  <a:schemeClr val="lt2"/>
                </a:solidFill>
                <a:latin typeface="Optimistic Text"/>
                <a:ea typeface="Optimistic Text"/>
                <a:cs typeface="Optimistic Text"/>
                <a:sym typeface="Optimistic Text"/>
              </a:rPr>
              <a:t>À Vous:</a:t>
            </a:r>
            <a:endParaRPr sz="2400">
              <a:solidFill>
                <a:schemeClr val="lt2"/>
              </a:solidFill>
              <a:latin typeface="Optimistic Text"/>
              <a:ea typeface="Optimistic Text"/>
              <a:cs typeface="Optimistic Text"/>
              <a:sym typeface="Optimistic Text"/>
            </a:endParaRPr>
          </a:p>
          <a:p>
            <a:pPr marL="19050" lvl="0" indent="0" algn="l" rtl="0">
              <a:lnSpc>
                <a:spcPct val="100000"/>
              </a:lnSpc>
              <a:spcBef>
                <a:spcPts val="0"/>
              </a:spcBef>
              <a:spcAft>
                <a:spcPts val="0"/>
              </a:spcAft>
              <a:buNone/>
            </a:pPr>
            <a:r>
              <a:rPr lang="en" sz="2400">
                <a:solidFill>
                  <a:schemeClr val="lt2"/>
                </a:solidFill>
                <a:latin typeface="Optimistic Text"/>
                <a:ea typeface="Optimistic Text"/>
                <a:cs typeface="Optimistic Text"/>
                <a:sym typeface="Optimistic Text"/>
              </a:rPr>
              <a:t>Que demanderiez-vous à l’IA de créer sur votre vie?</a:t>
            </a:r>
            <a:endParaRPr sz="2400">
              <a:solidFill>
                <a:schemeClr val="lt2"/>
              </a:solidFill>
              <a:latin typeface="Optimistic Text"/>
              <a:ea typeface="Optimistic Text"/>
              <a:cs typeface="Optimistic Text"/>
              <a:sym typeface="Optimistic Text"/>
            </a:endParaRPr>
          </a:p>
        </p:txBody>
      </p:sp>
      <p:sp>
        <p:nvSpPr>
          <p:cNvPr id="840" name="Google Shape;840;p65"/>
          <p:cNvSpPr/>
          <p:nvPr/>
        </p:nvSpPr>
        <p:spPr>
          <a:xfrm>
            <a:off x="13065656" y="4119250"/>
            <a:ext cx="947700" cy="947700"/>
          </a:xfrm>
          <a:prstGeom prst="ellipse">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841" name="Google Shape;841;p65" title="Asset 64.png"/>
          <p:cNvPicPr preferRelativeResize="0"/>
          <p:nvPr/>
        </p:nvPicPr>
        <p:blipFill>
          <a:blip r:embed="rId3">
            <a:alphaModFix/>
          </a:blip>
          <a:stretch>
            <a:fillRect/>
          </a:stretch>
        </p:blipFill>
        <p:spPr>
          <a:xfrm>
            <a:off x="5920395" y="5184550"/>
            <a:ext cx="822160" cy="704700"/>
          </a:xfrm>
          <a:prstGeom prst="rect">
            <a:avLst/>
          </a:prstGeom>
          <a:noFill/>
          <a:ln>
            <a:noFill/>
          </a:ln>
        </p:spPr>
      </p:pic>
      <p:pic>
        <p:nvPicPr>
          <p:cNvPr id="842" name="Google Shape;842;p65" title="Asset 69.png"/>
          <p:cNvPicPr preferRelativeResize="0"/>
          <p:nvPr/>
        </p:nvPicPr>
        <p:blipFill>
          <a:blip r:embed="rId4">
            <a:alphaModFix/>
          </a:blip>
          <a:stretch>
            <a:fillRect/>
          </a:stretch>
        </p:blipFill>
        <p:spPr>
          <a:xfrm>
            <a:off x="9507625" y="5184561"/>
            <a:ext cx="683150" cy="704677"/>
          </a:xfrm>
          <a:prstGeom prst="rect">
            <a:avLst/>
          </a:prstGeom>
          <a:noFill/>
          <a:ln>
            <a:noFill/>
          </a:ln>
        </p:spPr>
      </p:pic>
      <p:pic>
        <p:nvPicPr>
          <p:cNvPr id="843" name="Google Shape;843;p65" title="Asset 70.png"/>
          <p:cNvPicPr preferRelativeResize="0"/>
          <p:nvPr/>
        </p:nvPicPr>
        <p:blipFill>
          <a:blip r:embed="rId5">
            <a:alphaModFix/>
          </a:blip>
          <a:stretch>
            <a:fillRect/>
          </a:stretch>
        </p:blipFill>
        <p:spPr>
          <a:xfrm>
            <a:off x="2472166" y="5248125"/>
            <a:ext cx="683150" cy="577558"/>
          </a:xfrm>
          <a:prstGeom prst="rect">
            <a:avLst/>
          </a:prstGeom>
          <a:noFill/>
          <a:ln>
            <a:noFill/>
          </a:ln>
        </p:spPr>
      </p:pic>
      <p:pic>
        <p:nvPicPr>
          <p:cNvPr id="844" name="Google Shape;844;p65" title="Asset 103.png"/>
          <p:cNvPicPr preferRelativeResize="0"/>
          <p:nvPr/>
        </p:nvPicPr>
        <p:blipFill>
          <a:blip r:embed="rId6">
            <a:alphaModFix/>
          </a:blip>
          <a:stretch>
            <a:fillRect/>
          </a:stretch>
        </p:blipFill>
        <p:spPr>
          <a:xfrm>
            <a:off x="13392099" y="4304325"/>
            <a:ext cx="294815" cy="57755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48"/>
        <p:cNvGrpSpPr/>
        <p:nvPr/>
      </p:nvGrpSpPr>
      <p:grpSpPr>
        <a:xfrm>
          <a:off x="0" y="0"/>
          <a:ext cx="0" cy="0"/>
          <a:chOff x="0" y="0"/>
          <a:chExt cx="0" cy="0"/>
        </a:xfrm>
      </p:grpSpPr>
      <p:sp>
        <p:nvSpPr>
          <p:cNvPr id="849" name="Google Shape;849;p66"/>
          <p:cNvSpPr txBox="1"/>
          <p:nvPr/>
        </p:nvSpPr>
        <p:spPr>
          <a:xfrm>
            <a:off x="704100" y="2097550"/>
            <a:ext cx="8623800" cy="1113000"/>
          </a:xfrm>
          <a:prstGeom prst="rect">
            <a:avLst/>
          </a:prstGeom>
          <a:noFill/>
          <a:ln>
            <a:noFill/>
          </a:ln>
        </p:spPr>
        <p:txBody>
          <a:bodyPr spcFirstLastPara="1" wrap="square" lIns="0" tIns="0" rIns="0" bIns="0" anchor="b" anchorCtr="0">
            <a:noAutofit/>
          </a:bodyPr>
          <a:lstStyle/>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Où se cache l’IA </a:t>
            </a:r>
            <a:endParaRPr sz="6000" b="1">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dans votre téléphone?</a:t>
            </a:r>
            <a:endParaRPr sz="6000" b="1">
              <a:solidFill>
                <a:srgbClr val="4B0550"/>
              </a:solidFill>
              <a:latin typeface="Optimistic Display"/>
              <a:ea typeface="Optimistic Display"/>
              <a:cs typeface="Optimistic Display"/>
              <a:sym typeface="Optimistic Display"/>
            </a:endParaRPr>
          </a:p>
        </p:txBody>
      </p:sp>
      <p:sp>
        <p:nvSpPr>
          <p:cNvPr id="850" name="Google Shape;850;p66"/>
          <p:cNvSpPr txBox="1"/>
          <p:nvPr/>
        </p:nvSpPr>
        <p:spPr>
          <a:xfrm>
            <a:off x="9201107" y="2194503"/>
            <a:ext cx="3254400" cy="831300"/>
          </a:xfrm>
          <a:prstGeom prst="rect">
            <a:avLst/>
          </a:prstGeom>
          <a:noFill/>
          <a:ln>
            <a:noFill/>
          </a:ln>
        </p:spPr>
        <p:txBody>
          <a:bodyPr spcFirstLastPara="1" wrap="square" lIns="0" tIns="0" rIns="0" bIns="0" anchor="b" anchorCtr="0">
            <a:noAutofit/>
          </a:bodyPr>
          <a:lstStyle/>
          <a:p>
            <a:pPr marL="0" marR="0" lvl="0" indent="0" algn="l"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L’IA fait déjà partie de vos applis quotidiennes! Explorons-les!.</a:t>
            </a:r>
            <a:endParaRPr sz="1800">
              <a:solidFill>
                <a:srgbClr val="4B0550"/>
              </a:solidFill>
              <a:latin typeface="Optimistic Text Light"/>
              <a:ea typeface="Optimistic Text Light"/>
              <a:cs typeface="Optimistic Text Light"/>
              <a:sym typeface="Optimistic Text Light"/>
            </a:endParaRPr>
          </a:p>
        </p:txBody>
      </p:sp>
      <p:sp>
        <p:nvSpPr>
          <p:cNvPr id="851" name="Google Shape;851;p6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pic>
        <p:nvPicPr>
          <p:cNvPr id="852" name="Google Shape;852;p66" title="YouTube 01.png"/>
          <p:cNvPicPr preferRelativeResize="0"/>
          <p:nvPr/>
        </p:nvPicPr>
        <p:blipFill>
          <a:blip r:embed="rId3">
            <a:alphaModFix/>
          </a:blip>
          <a:stretch>
            <a:fillRect/>
          </a:stretch>
        </p:blipFill>
        <p:spPr>
          <a:xfrm>
            <a:off x="1403300" y="3810002"/>
            <a:ext cx="1922744" cy="3891118"/>
          </a:xfrm>
          <a:prstGeom prst="rect">
            <a:avLst/>
          </a:prstGeom>
          <a:noFill/>
          <a:ln>
            <a:noFill/>
          </a:ln>
        </p:spPr>
      </p:pic>
      <p:pic>
        <p:nvPicPr>
          <p:cNvPr id="853" name="Google Shape;853;p66" title="Google Translate 01.png"/>
          <p:cNvPicPr preferRelativeResize="0"/>
          <p:nvPr/>
        </p:nvPicPr>
        <p:blipFill rotWithShape="1">
          <a:blip r:embed="rId4">
            <a:alphaModFix/>
          </a:blip>
          <a:srcRect/>
          <a:stretch/>
        </p:blipFill>
        <p:spPr>
          <a:xfrm>
            <a:off x="4324253" y="3810002"/>
            <a:ext cx="1922744" cy="3891118"/>
          </a:xfrm>
          <a:prstGeom prst="rect">
            <a:avLst/>
          </a:prstGeom>
          <a:noFill/>
          <a:ln>
            <a:noFill/>
          </a:ln>
        </p:spPr>
      </p:pic>
      <p:pic>
        <p:nvPicPr>
          <p:cNvPr id="854" name="Google Shape;854;p66" title="Google Assist 01.png"/>
          <p:cNvPicPr preferRelativeResize="0"/>
          <p:nvPr/>
        </p:nvPicPr>
        <p:blipFill rotWithShape="1">
          <a:blip r:embed="rId5">
            <a:alphaModFix/>
          </a:blip>
          <a:srcRect/>
          <a:stretch/>
        </p:blipFill>
        <p:spPr>
          <a:xfrm>
            <a:off x="10166143" y="3810004"/>
            <a:ext cx="1922744" cy="3891118"/>
          </a:xfrm>
          <a:prstGeom prst="rect">
            <a:avLst/>
          </a:prstGeom>
          <a:noFill/>
          <a:ln>
            <a:noFill/>
          </a:ln>
        </p:spPr>
      </p:pic>
      <p:pic>
        <p:nvPicPr>
          <p:cNvPr id="855" name="Google Shape;855;p66" title="Creative AI 01.png"/>
          <p:cNvPicPr preferRelativeResize="0"/>
          <p:nvPr/>
        </p:nvPicPr>
        <p:blipFill rotWithShape="1">
          <a:blip r:embed="rId6">
            <a:alphaModFix/>
          </a:blip>
          <a:srcRect/>
          <a:stretch/>
        </p:blipFill>
        <p:spPr>
          <a:xfrm>
            <a:off x="7245206" y="3810002"/>
            <a:ext cx="1922744" cy="3891118"/>
          </a:xfrm>
          <a:prstGeom prst="rect">
            <a:avLst/>
          </a:prstGeom>
          <a:noFill/>
          <a:ln>
            <a:noFill/>
          </a:ln>
        </p:spPr>
      </p:pic>
      <p:pic>
        <p:nvPicPr>
          <p:cNvPr id="856" name="Google Shape;856;p66"/>
          <p:cNvPicPr preferRelativeResize="0"/>
          <p:nvPr/>
        </p:nvPicPr>
        <p:blipFill rotWithShape="1">
          <a:blip r:embed="rId7">
            <a:alphaModFix/>
          </a:blip>
          <a:srcRect t="4368" b="4241"/>
          <a:stretch/>
        </p:blipFill>
        <p:spPr>
          <a:xfrm>
            <a:off x="12832232" y="3810004"/>
            <a:ext cx="2280756" cy="3891118"/>
          </a:xfrm>
          <a:prstGeom prst="rect">
            <a:avLst/>
          </a:prstGeom>
          <a:noFill/>
          <a:ln>
            <a:noFill/>
          </a:ln>
        </p:spPr>
      </p:pic>
      <p:sp>
        <p:nvSpPr>
          <p:cNvPr id="857" name="Google Shape;857;p66"/>
          <p:cNvSpPr txBox="1"/>
          <p:nvPr/>
        </p:nvSpPr>
        <p:spPr>
          <a:xfrm>
            <a:off x="700465" y="8297250"/>
            <a:ext cx="10683300" cy="3888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a:solidFill>
                  <a:srgbClr val="FFFFFF"/>
                </a:solidFill>
                <a:latin typeface="Optimistic Text"/>
                <a:ea typeface="Optimistic Text"/>
                <a:cs typeface="Optimistic Text"/>
                <a:sym typeface="Optimistic Text"/>
              </a:rPr>
              <a:t>Levez votre main si vous avez déjà utilisé l’une de ces applis!</a:t>
            </a:r>
            <a:endParaRPr sz="2400">
              <a:latin typeface="Optimistic Text"/>
              <a:ea typeface="Optimistic Text"/>
              <a:cs typeface="Optimistic Text"/>
              <a:sym typeface="Optimistic Tex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61"/>
        <p:cNvGrpSpPr/>
        <p:nvPr/>
      </p:nvGrpSpPr>
      <p:grpSpPr>
        <a:xfrm>
          <a:off x="0" y="0"/>
          <a:ext cx="0" cy="0"/>
          <a:chOff x="0" y="0"/>
          <a:chExt cx="0" cy="0"/>
        </a:xfrm>
      </p:grpSpPr>
      <p:sp>
        <p:nvSpPr>
          <p:cNvPr id="862" name="Google Shape;862;p67"/>
          <p:cNvSpPr txBox="1"/>
          <p:nvPr/>
        </p:nvSpPr>
        <p:spPr>
          <a:xfrm>
            <a:off x="704100" y="2097550"/>
            <a:ext cx="8322900" cy="1113000"/>
          </a:xfrm>
          <a:prstGeom prst="rect">
            <a:avLst/>
          </a:prstGeom>
          <a:noFill/>
          <a:ln>
            <a:noFill/>
          </a:ln>
        </p:spPr>
        <p:txBody>
          <a:bodyPr spcFirstLastPara="1" wrap="square" lIns="0" tIns="0" rIns="0" bIns="0" anchor="b" anchorCtr="0">
            <a:noAutofit/>
          </a:bodyPr>
          <a:lstStyle/>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Où se cache l’IA </a:t>
            </a:r>
            <a:endParaRPr sz="6000" b="1">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dans votre téléphone?</a:t>
            </a:r>
            <a:endParaRPr sz="6000" b="1">
              <a:solidFill>
                <a:srgbClr val="4B0550"/>
              </a:solidFill>
              <a:latin typeface="Optimistic Display"/>
              <a:ea typeface="Optimistic Display"/>
              <a:cs typeface="Optimistic Display"/>
              <a:sym typeface="Optimistic Display"/>
            </a:endParaRPr>
          </a:p>
        </p:txBody>
      </p:sp>
      <p:sp>
        <p:nvSpPr>
          <p:cNvPr id="863" name="Google Shape;863;p67"/>
          <p:cNvSpPr txBox="1"/>
          <p:nvPr/>
        </p:nvSpPr>
        <p:spPr>
          <a:xfrm>
            <a:off x="9124487" y="2265315"/>
            <a:ext cx="3254400" cy="831300"/>
          </a:xfrm>
          <a:prstGeom prst="rect">
            <a:avLst/>
          </a:prstGeom>
          <a:noFill/>
          <a:ln>
            <a:noFill/>
          </a:ln>
        </p:spPr>
        <p:txBody>
          <a:bodyPr spcFirstLastPara="1" wrap="square" lIns="0" tIns="0" rIns="0" bIns="0" anchor="b" anchorCtr="0">
            <a:noAutofit/>
          </a:bodyPr>
          <a:lstStyle/>
          <a:p>
            <a:pPr marL="0" marR="0" lvl="0" indent="0" algn="l"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L’IA fait déjà partie de vos applis quotidiennes! Explorons-les</a:t>
            </a:r>
            <a:endParaRPr sz="1800">
              <a:solidFill>
                <a:srgbClr val="4B0550"/>
              </a:solidFill>
              <a:latin typeface="Optimistic Text Light"/>
              <a:ea typeface="Optimistic Text Light"/>
              <a:cs typeface="Optimistic Text Light"/>
              <a:sym typeface="Optimistic Text Light"/>
            </a:endParaRPr>
          </a:p>
        </p:txBody>
      </p:sp>
      <p:sp>
        <p:nvSpPr>
          <p:cNvPr id="864" name="Google Shape;864;p67"/>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COMPRENDRE L’IA</a:t>
            </a:r>
            <a:endParaRPr sz="900" b="1">
              <a:solidFill>
                <a:srgbClr val="4B0550"/>
              </a:solidFill>
              <a:latin typeface="Optimistic Display"/>
              <a:ea typeface="Optimistic Display"/>
              <a:cs typeface="Optimistic Display"/>
              <a:sym typeface="Optimistic Display"/>
            </a:endParaRPr>
          </a:p>
        </p:txBody>
      </p:sp>
      <p:pic>
        <p:nvPicPr>
          <p:cNvPr id="865" name="Google Shape;865;p67" title="Google Assist 02.png"/>
          <p:cNvPicPr preferRelativeResize="0"/>
          <p:nvPr/>
        </p:nvPicPr>
        <p:blipFill rotWithShape="1">
          <a:blip r:embed="rId3">
            <a:alphaModFix/>
          </a:blip>
          <a:srcRect/>
          <a:stretch/>
        </p:blipFill>
        <p:spPr>
          <a:xfrm>
            <a:off x="10166137" y="3808422"/>
            <a:ext cx="1922775" cy="3890964"/>
          </a:xfrm>
          <a:prstGeom prst="rect">
            <a:avLst/>
          </a:prstGeom>
          <a:noFill/>
          <a:ln>
            <a:noFill/>
          </a:ln>
        </p:spPr>
      </p:pic>
      <p:pic>
        <p:nvPicPr>
          <p:cNvPr id="866" name="Google Shape;866;p67" title="Creative AI 02.png"/>
          <p:cNvPicPr preferRelativeResize="0"/>
          <p:nvPr/>
        </p:nvPicPr>
        <p:blipFill rotWithShape="1">
          <a:blip r:embed="rId4">
            <a:alphaModFix/>
          </a:blip>
          <a:srcRect/>
          <a:stretch/>
        </p:blipFill>
        <p:spPr>
          <a:xfrm>
            <a:off x="7245207" y="3808422"/>
            <a:ext cx="1922775" cy="3890964"/>
          </a:xfrm>
          <a:prstGeom prst="rect">
            <a:avLst/>
          </a:prstGeom>
          <a:noFill/>
          <a:ln>
            <a:noFill/>
          </a:ln>
        </p:spPr>
      </p:pic>
      <p:pic>
        <p:nvPicPr>
          <p:cNvPr id="867" name="Google Shape;867;p67" title="YouTube 02.png"/>
          <p:cNvPicPr preferRelativeResize="0"/>
          <p:nvPr/>
        </p:nvPicPr>
        <p:blipFill rotWithShape="1">
          <a:blip r:embed="rId5">
            <a:alphaModFix/>
          </a:blip>
          <a:srcRect/>
          <a:stretch/>
        </p:blipFill>
        <p:spPr>
          <a:xfrm>
            <a:off x="1403300" y="3810000"/>
            <a:ext cx="1922749" cy="3891133"/>
          </a:xfrm>
          <a:prstGeom prst="rect">
            <a:avLst/>
          </a:prstGeom>
          <a:noFill/>
          <a:ln>
            <a:noFill/>
          </a:ln>
        </p:spPr>
      </p:pic>
      <p:pic>
        <p:nvPicPr>
          <p:cNvPr id="868" name="Google Shape;868;p67" title="Google Translate 02.png"/>
          <p:cNvPicPr preferRelativeResize="0"/>
          <p:nvPr/>
        </p:nvPicPr>
        <p:blipFill rotWithShape="1">
          <a:blip r:embed="rId6">
            <a:alphaModFix/>
          </a:blip>
          <a:srcRect/>
          <a:stretch/>
        </p:blipFill>
        <p:spPr>
          <a:xfrm>
            <a:off x="4324240" y="3808422"/>
            <a:ext cx="1922775" cy="3890964"/>
          </a:xfrm>
          <a:prstGeom prst="rect">
            <a:avLst/>
          </a:prstGeom>
          <a:noFill/>
          <a:ln>
            <a:noFill/>
          </a:ln>
        </p:spPr>
      </p:pic>
      <p:pic>
        <p:nvPicPr>
          <p:cNvPr id="869" name="Google Shape;869;p67"/>
          <p:cNvPicPr preferRelativeResize="0"/>
          <p:nvPr/>
        </p:nvPicPr>
        <p:blipFill rotWithShape="1">
          <a:blip r:embed="rId7">
            <a:alphaModFix/>
          </a:blip>
          <a:srcRect t="4799" b="4997"/>
          <a:stretch/>
        </p:blipFill>
        <p:spPr>
          <a:xfrm>
            <a:off x="12808078" y="3808411"/>
            <a:ext cx="2329062" cy="3890964"/>
          </a:xfrm>
          <a:prstGeom prst="rect">
            <a:avLst/>
          </a:prstGeom>
          <a:noFill/>
          <a:ln>
            <a:noFill/>
          </a:ln>
        </p:spPr>
      </p:pic>
      <p:sp>
        <p:nvSpPr>
          <p:cNvPr id="870" name="Google Shape;870;p67"/>
          <p:cNvSpPr txBox="1"/>
          <p:nvPr/>
        </p:nvSpPr>
        <p:spPr>
          <a:xfrm>
            <a:off x="1144266" y="7980974"/>
            <a:ext cx="2440800" cy="942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1800"/>
              </a:spcBef>
              <a:spcAft>
                <a:spcPts val="0"/>
              </a:spcAft>
              <a:buClr>
                <a:srgbClr val="000000"/>
              </a:buClr>
              <a:buSzPts val="1650"/>
              <a:buFont typeface="Arial"/>
              <a:buNone/>
            </a:pPr>
            <a:r>
              <a:rPr lang="en" sz="1500" b="1">
                <a:solidFill>
                  <a:srgbClr val="FFFFFF"/>
                </a:solidFill>
                <a:latin typeface="Optimistic Text"/>
                <a:ea typeface="Optimistic Text"/>
                <a:cs typeface="Optimistic Text"/>
                <a:sym typeface="Optimistic Text"/>
              </a:rPr>
              <a:t>IA De Recommandation </a:t>
            </a:r>
            <a:r>
              <a:rPr lang="en" sz="1500">
                <a:solidFill>
                  <a:srgbClr val="FFFFFF"/>
                </a:solidFill>
                <a:latin typeface="Optimistic Text"/>
                <a:ea typeface="Optimistic Text"/>
                <a:cs typeface="Optimistic Text"/>
                <a:sym typeface="Optimistic Text"/>
              </a:rPr>
              <a:t>YouTube suggère Dadju après avoir écouté Maître Gims</a:t>
            </a:r>
            <a:endParaRPr sz="1500">
              <a:solidFill>
                <a:srgbClr val="FFFFFF"/>
              </a:solidFill>
              <a:latin typeface="Optimistic Text"/>
              <a:ea typeface="Optimistic Text"/>
              <a:cs typeface="Optimistic Text"/>
              <a:sym typeface="Optimistic Text"/>
            </a:endParaRPr>
          </a:p>
        </p:txBody>
      </p:sp>
      <p:sp>
        <p:nvSpPr>
          <p:cNvPr id="871" name="Google Shape;871;p67"/>
          <p:cNvSpPr txBox="1"/>
          <p:nvPr/>
        </p:nvSpPr>
        <p:spPr>
          <a:xfrm>
            <a:off x="4065247" y="7980974"/>
            <a:ext cx="2440800" cy="942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0"/>
              </a:spcBef>
              <a:spcAft>
                <a:spcPts val="0"/>
              </a:spcAft>
              <a:buSzPts val="1650"/>
              <a:buNone/>
            </a:pPr>
            <a:r>
              <a:rPr lang="en" sz="1500" b="1">
                <a:solidFill>
                  <a:srgbClr val="FFFFFF"/>
                </a:solidFill>
                <a:latin typeface="Optimistic Text"/>
                <a:ea typeface="Optimistic Text"/>
                <a:cs typeface="Optimistic Text"/>
                <a:sym typeface="Optimistic Text"/>
              </a:rPr>
              <a:t>IA De Traduction</a:t>
            </a:r>
            <a:endParaRPr sz="1500" b="1">
              <a:solidFill>
                <a:srgbClr val="FFFFFF"/>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Google Traduction pour passer du Wolof, Dioula ou Arabe au Français/Anglais</a:t>
            </a:r>
            <a:endParaRPr sz="1500">
              <a:solidFill>
                <a:srgbClr val="FFFFFF"/>
              </a:solidFill>
              <a:latin typeface="Optimistic Text"/>
              <a:ea typeface="Optimistic Text"/>
              <a:cs typeface="Optimistic Text"/>
              <a:sym typeface="Optimistic Text"/>
            </a:endParaRPr>
          </a:p>
        </p:txBody>
      </p:sp>
      <p:sp>
        <p:nvSpPr>
          <p:cNvPr id="872" name="Google Shape;872;p67"/>
          <p:cNvSpPr txBox="1"/>
          <p:nvPr/>
        </p:nvSpPr>
        <p:spPr>
          <a:xfrm>
            <a:off x="6986222" y="7980974"/>
            <a:ext cx="2440800" cy="711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0"/>
              </a:spcBef>
              <a:spcAft>
                <a:spcPts val="0"/>
              </a:spcAft>
              <a:buSzPts val="1650"/>
              <a:buNone/>
            </a:pPr>
            <a:r>
              <a:rPr lang="en" sz="1500" b="1">
                <a:solidFill>
                  <a:srgbClr val="FFFFFF"/>
                </a:solidFill>
                <a:latin typeface="Optimistic Text"/>
                <a:ea typeface="Optimistic Text"/>
                <a:cs typeface="Optimistic Text"/>
                <a:sym typeface="Optimistic Text"/>
              </a:rPr>
              <a:t>IA Créative</a:t>
            </a:r>
            <a:endParaRPr sz="1500" b="1">
              <a:solidFill>
                <a:srgbClr val="FFFFFF"/>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Effets Instagram Reels et filtres TikTok</a:t>
            </a:r>
            <a:endParaRPr sz="1500">
              <a:solidFill>
                <a:srgbClr val="FFFFFF"/>
              </a:solidFill>
              <a:latin typeface="Optimistic Text"/>
              <a:ea typeface="Optimistic Text"/>
              <a:cs typeface="Optimistic Text"/>
              <a:sym typeface="Optimistic Text"/>
            </a:endParaRPr>
          </a:p>
        </p:txBody>
      </p:sp>
      <p:sp>
        <p:nvSpPr>
          <p:cNvPr id="873" name="Google Shape;873;p67"/>
          <p:cNvSpPr txBox="1"/>
          <p:nvPr/>
        </p:nvSpPr>
        <p:spPr>
          <a:xfrm>
            <a:off x="9907191" y="7980974"/>
            <a:ext cx="2440800" cy="711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0"/>
              </a:spcBef>
              <a:spcAft>
                <a:spcPts val="0"/>
              </a:spcAft>
              <a:buSzPts val="1650"/>
              <a:buNone/>
            </a:pPr>
            <a:r>
              <a:rPr lang="en" sz="1500" b="1">
                <a:solidFill>
                  <a:srgbClr val="FFFFFF"/>
                </a:solidFill>
                <a:latin typeface="Optimistic Text"/>
                <a:ea typeface="Optimistic Text"/>
                <a:cs typeface="Optimistic Text"/>
                <a:sym typeface="Optimistic Text"/>
              </a:rPr>
              <a:t>Assistant IA</a:t>
            </a:r>
            <a:endParaRPr sz="1500" b="1">
              <a:solidFill>
                <a:srgbClr val="FFFFFF"/>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Siri comprend les accents Sénégalais ou Ivoiriens</a:t>
            </a:r>
            <a:endParaRPr sz="1500">
              <a:solidFill>
                <a:srgbClr val="FFFFFF"/>
              </a:solidFill>
              <a:latin typeface="Optimistic Text"/>
              <a:ea typeface="Optimistic Text"/>
              <a:cs typeface="Optimistic Text"/>
              <a:sym typeface="Optimistic Text"/>
            </a:endParaRPr>
          </a:p>
        </p:txBody>
      </p:sp>
      <p:sp>
        <p:nvSpPr>
          <p:cNvPr id="874" name="Google Shape;874;p67"/>
          <p:cNvSpPr txBox="1"/>
          <p:nvPr/>
        </p:nvSpPr>
        <p:spPr>
          <a:xfrm>
            <a:off x="12628013" y="7980975"/>
            <a:ext cx="2689200" cy="9429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0"/>
              </a:spcBef>
              <a:spcAft>
                <a:spcPts val="0"/>
              </a:spcAft>
              <a:buSzPts val="1650"/>
              <a:buNone/>
            </a:pPr>
            <a:r>
              <a:rPr lang="en" sz="1500" b="1">
                <a:solidFill>
                  <a:srgbClr val="FFFFFF"/>
                </a:solidFill>
                <a:latin typeface="Optimistic Text"/>
                <a:ea typeface="Optimistic Text"/>
                <a:cs typeface="Optimistic Text"/>
                <a:sym typeface="Optimistic Text"/>
              </a:rPr>
              <a:t>L’IA Générative</a:t>
            </a:r>
            <a:endParaRPr sz="1500" b="1">
              <a:solidFill>
                <a:srgbClr val="FFFFFF"/>
              </a:solidFill>
              <a:latin typeface="Optimistic Text"/>
              <a:ea typeface="Optimistic Text"/>
              <a:cs typeface="Optimistic Text"/>
              <a:sym typeface="Optimistic Text"/>
            </a:endParaRPr>
          </a:p>
          <a:p>
            <a:pPr marL="0" lvl="0" indent="0" algn="ctr" rtl="0">
              <a:lnSpc>
                <a:spcPct val="100000"/>
              </a:lnSpc>
              <a:spcBef>
                <a:spcPts val="0"/>
              </a:spcBef>
              <a:spcAft>
                <a:spcPts val="0"/>
              </a:spcAft>
              <a:buSzPts val="1650"/>
              <a:buNone/>
            </a:pPr>
            <a:r>
              <a:rPr lang="en" sz="1500">
                <a:solidFill>
                  <a:srgbClr val="FFFFFF"/>
                </a:solidFill>
                <a:latin typeface="Optimistic Text"/>
                <a:ea typeface="Optimistic Text"/>
                <a:cs typeface="Optimistic Text"/>
                <a:sym typeface="Optimistic Text"/>
              </a:rPr>
              <a:t>Meta AI dans WhatsApp pour vous aider à obtenir des réponses rapides</a:t>
            </a:r>
            <a:endParaRPr sz="1500">
              <a:solidFill>
                <a:srgbClr val="FFFFFF"/>
              </a:solidFill>
              <a:latin typeface="Optimistic Text"/>
              <a:ea typeface="Optimistic Text"/>
              <a:cs typeface="Optimistic Text"/>
              <a:sym typeface="Optimistic Tex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878"/>
        <p:cNvGrpSpPr/>
        <p:nvPr/>
      </p:nvGrpSpPr>
      <p:grpSpPr>
        <a:xfrm>
          <a:off x="0" y="0"/>
          <a:ext cx="0" cy="0"/>
          <a:chOff x="0" y="0"/>
          <a:chExt cx="0" cy="0"/>
        </a:xfrm>
      </p:grpSpPr>
      <p:sp>
        <p:nvSpPr>
          <p:cNvPr id="879" name="Google Shape;879;p68"/>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dirty="0" err="1">
                <a:solidFill>
                  <a:srgbClr val="FFFFFF"/>
                </a:solidFill>
                <a:latin typeface="Optimistic Display"/>
                <a:ea typeface="Optimistic Display"/>
                <a:cs typeface="Optimistic Display"/>
                <a:sym typeface="Optimistic Display"/>
              </a:rPr>
              <a:t>Création</a:t>
            </a:r>
            <a:r>
              <a:rPr lang="en" sz="5400" b="1" dirty="0">
                <a:solidFill>
                  <a:srgbClr val="FFFFFF"/>
                </a:solidFill>
                <a:latin typeface="Optimistic Display"/>
                <a:ea typeface="Optimistic Display"/>
                <a:cs typeface="Optimistic Display"/>
                <a:sym typeface="Optimistic Display"/>
              </a:rPr>
              <a:t> Pratique</a:t>
            </a:r>
            <a:endParaRPr sz="5400" b="1" dirty="0">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dirty="0">
                <a:solidFill>
                  <a:srgbClr val="FFFFFF"/>
                </a:solidFill>
                <a:latin typeface="Optimistic Display"/>
                <a:ea typeface="Optimistic Display"/>
                <a:cs typeface="Optimistic Display"/>
                <a:sym typeface="Optimistic Display"/>
              </a:rPr>
              <a:t>avec L’IA</a:t>
            </a:r>
            <a:endParaRPr sz="5400" b="1" dirty="0">
              <a:solidFill>
                <a:srgbClr val="FFFFFF"/>
              </a:solidFill>
              <a:latin typeface="Optimistic Display"/>
              <a:ea typeface="Optimistic Display"/>
              <a:cs typeface="Optimistic Display"/>
              <a:sym typeface="Optimistic Display"/>
            </a:endParaRPr>
          </a:p>
        </p:txBody>
      </p:sp>
      <p:sp>
        <p:nvSpPr>
          <p:cNvPr id="880" name="Google Shape;880;p68"/>
          <p:cNvSpPr txBox="1"/>
          <p:nvPr/>
        </p:nvSpPr>
        <p:spPr>
          <a:xfrm>
            <a:off x="704101" y="54979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CRÉONS AVEC L’IA!</a:t>
            </a:r>
            <a:endParaRPr>
              <a:solidFill>
                <a:srgbClr val="FFFFFF"/>
              </a:solidFill>
              <a:latin typeface="Optimistic Text"/>
              <a:ea typeface="Optimistic Text"/>
              <a:cs typeface="Optimistic Text"/>
              <a:sym typeface="Optimistic Text"/>
            </a:endParaRPr>
          </a:p>
        </p:txBody>
      </p:sp>
      <p:pic>
        <p:nvPicPr>
          <p:cNvPr id="881" name="Google Shape;881;p68" title="Asset 55.png"/>
          <p:cNvPicPr preferRelativeResize="0"/>
          <p:nvPr/>
        </p:nvPicPr>
        <p:blipFill rotWithShape="1">
          <a:blip r:embed="rId3">
            <a:alphaModFix/>
          </a:blip>
          <a:srcRect t="16257" b="16257"/>
          <a:stretch/>
        </p:blipFill>
        <p:spPr>
          <a:xfrm>
            <a:off x="6096000" y="0"/>
            <a:ext cx="12191998" cy="10287002"/>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886" name="Google Shape;886;p69"/>
          <p:cNvSpPr/>
          <p:nvPr/>
        </p:nvSpPr>
        <p:spPr>
          <a:xfrm>
            <a:off x="7017525" y="1118600"/>
            <a:ext cx="4243200" cy="2081700"/>
          </a:xfrm>
          <a:prstGeom prst="roundRect">
            <a:avLst>
              <a:gd name="adj" fmla="val 18897"/>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87" name="Google Shape;887;p69"/>
          <p:cNvSpPr txBox="1"/>
          <p:nvPr/>
        </p:nvSpPr>
        <p:spPr>
          <a:xfrm>
            <a:off x="8733538" y="1473050"/>
            <a:ext cx="1909500" cy="461700"/>
          </a:xfrm>
          <a:prstGeom prst="rect">
            <a:avLst/>
          </a:prstGeom>
          <a:noFill/>
          <a:ln>
            <a:noFill/>
          </a:ln>
        </p:spPr>
        <p:txBody>
          <a:bodyPr spcFirstLastPara="1" wrap="square" lIns="0" tIns="0" rIns="0" bIns="0" anchor="t" anchorCtr="0">
            <a:spAutoFit/>
          </a:bodyPr>
          <a:lstStyle/>
          <a:p>
            <a:pPr marL="0" lvl="0" indent="0" algn="l" rtl="0">
              <a:spcBef>
                <a:spcPts val="53"/>
              </a:spcBef>
              <a:spcAft>
                <a:spcPts val="0"/>
              </a:spcAft>
              <a:buClr>
                <a:schemeClr val="dk2"/>
              </a:buClr>
              <a:buFont typeface="Arial"/>
              <a:buNone/>
            </a:pPr>
            <a:r>
              <a:rPr lang="en" sz="3000" b="1">
                <a:solidFill>
                  <a:srgbClr val="4B0550"/>
                </a:solidFill>
                <a:latin typeface="Optimistic Text"/>
                <a:ea typeface="Optimistic Text"/>
                <a:cs typeface="Optimistic Text"/>
                <a:sym typeface="Optimistic Text"/>
              </a:rPr>
              <a:t>ACTIVITÉ</a:t>
            </a:r>
            <a:endParaRPr sz="3000" b="1">
              <a:solidFill>
                <a:srgbClr val="4B0550"/>
              </a:solidFill>
              <a:latin typeface="Optimistic Text"/>
              <a:ea typeface="Optimistic Text"/>
              <a:cs typeface="Optimistic Text"/>
              <a:sym typeface="Optimistic Text"/>
            </a:endParaRPr>
          </a:p>
        </p:txBody>
      </p:sp>
      <p:pic>
        <p:nvPicPr>
          <p:cNvPr id="888" name="Google Shape;888;p69" title="Asset 55.png"/>
          <p:cNvPicPr preferRelativeResize="0"/>
          <p:nvPr/>
        </p:nvPicPr>
        <p:blipFill rotWithShape="1">
          <a:blip r:embed="rId3">
            <a:alphaModFix/>
          </a:blip>
          <a:srcRect/>
          <a:stretch/>
        </p:blipFill>
        <p:spPr>
          <a:xfrm>
            <a:off x="7665888" y="1340275"/>
            <a:ext cx="727250" cy="727250"/>
          </a:xfrm>
          <a:prstGeom prst="rect">
            <a:avLst/>
          </a:prstGeom>
          <a:noFill/>
          <a:ln>
            <a:noFill/>
          </a:ln>
        </p:spPr>
      </p:pic>
      <p:sp>
        <p:nvSpPr>
          <p:cNvPr id="889" name="Google Shape;889;p69"/>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90" name="Google Shape;890;p69"/>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91" name="Google Shape;891;p69"/>
          <p:cNvSpPr txBox="1"/>
          <p:nvPr/>
        </p:nvSpPr>
        <p:spPr>
          <a:xfrm>
            <a:off x="4915175" y="5292600"/>
            <a:ext cx="84579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dirty="0" err="1">
                <a:solidFill>
                  <a:srgbClr val="4B0550"/>
                </a:solidFill>
                <a:latin typeface="Optimistic Display"/>
                <a:ea typeface="Optimistic Display"/>
                <a:cs typeface="Optimistic Display"/>
                <a:sym typeface="Optimistic Display"/>
              </a:rPr>
              <a:t>Générer</a:t>
            </a:r>
            <a:r>
              <a:rPr lang="en" sz="7200" b="1" dirty="0">
                <a:solidFill>
                  <a:srgbClr val="4B0550"/>
                </a:solidFill>
                <a:latin typeface="Optimistic Display"/>
                <a:ea typeface="Optimistic Display"/>
                <a:cs typeface="Optimistic Display"/>
                <a:sym typeface="Optimistic Display"/>
              </a:rPr>
              <a:t> du Texte avec </a:t>
            </a:r>
            <a:r>
              <a:rPr lang="en" sz="7200" b="1" dirty="0" err="1">
                <a:solidFill>
                  <a:srgbClr val="4B0550"/>
                </a:solidFill>
                <a:latin typeface="Optimistic Display"/>
                <a:ea typeface="Optimistic Display"/>
                <a:cs typeface="Optimistic Display"/>
                <a:sym typeface="Optimistic Display"/>
              </a:rPr>
              <a:t>l’IA</a:t>
            </a:r>
            <a:r>
              <a:rPr lang="en" sz="7200" b="1" dirty="0">
                <a:solidFill>
                  <a:srgbClr val="4B0550"/>
                </a:solidFill>
                <a:latin typeface="Optimistic Display"/>
                <a:ea typeface="Optimistic Display"/>
                <a:cs typeface="Optimistic Display"/>
                <a:sym typeface="Optimistic Display"/>
              </a:rPr>
              <a:t> de Meta</a:t>
            </a:r>
            <a:endParaRPr sz="7200" b="1" dirty="0">
              <a:solidFill>
                <a:srgbClr val="4B0550"/>
              </a:solidFill>
              <a:latin typeface="Optimistic Display"/>
              <a:ea typeface="Optimistic Display"/>
              <a:cs typeface="Optimistic Display"/>
              <a:sym typeface="Optimistic Display"/>
            </a:endParaRPr>
          </a:p>
        </p:txBody>
      </p:sp>
      <p:sp>
        <p:nvSpPr>
          <p:cNvPr id="892" name="Google Shape;892;p69"/>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893" name="Google Shape;893;p69" title="Asset 104.png"/>
          <p:cNvPicPr preferRelativeResize="0"/>
          <p:nvPr/>
        </p:nvPicPr>
        <p:blipFill rotWithShape="1">
          <a:blip r:embed="rId4">
            <a:alphaModFix/>
          </a:blip>
          <a:srcRect/>
          <a:stretch/>
        </p:blipFill>
        <p:spPr>
          <a:xfrm>
            <a:off x="8597125" y="3264775"/>
            <a:ext cx="1059525" cy="10595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97"/>
        <p:cNvGrpSpPr/>
        <p:nvPr/>
      </p:nvGrpSpPr>
      <p:grpSpPr>
        <a:xfrm>
          <a:off x="0" y="0"/>
          <a:ext cx="0" cy="0"/>
          <a:chOff x="0" y="0"/>
          <a:chExt cx="0" cy="0"/>
        </a:xfrm>
      </p:grpSpPr>
      <p:pic>
        <p:nvPicPr>
          <p:cNvPr id="898" name="Google Shape;898;p70"/>
          <p:cNvPicPr preferRelativeResize="0"/>
          <p:nvPr/>
        </p:nvPicPr>
        <p:blipFill>
          <a:blip r:embed="rId3">
            <a:alphaModFix/>
          </a:blip>
          <a:stretch>
            <a:fillRect/>
          </a:stretch>
        </p:blipFill>
        <p:spPr>
          <a:xfrm>
            <a:off x="9467646" y="1348049"/>
            <a:ext cx="3894819" cy="7378867"/>
          </a:xfrm>
          <a:prstGeom prst="rect">
            <a:avLst/>
          </a:prstGeom>
          <a:noFill/>
          <a:ln>
            <a:noFill/>
          </a:ln>
          <a:effectLst>
            <a:outerShdw blurRad="75434" dist="113150" dir="1620000" algn="bl" rotWithShape="0">
              <a:srgbClr val="000000">
                <a:alpha val="61000"/>
              </a:srgbClr>
            </a:outerShdw>
          </a:effectLst>
        </p:spPr>
      </p:pic>
      <p:pic>
        <p:nvPicPr>
          <p:cNvPr id="899" name="Google Shape;899;p70"/>
          <p:cNvPicPr preferRelativeResize="0"/>
          <p:nvPr/>
        </p:nvPicPr>
        <p:blipFill>
          <a:blip r:embed="rId4">
            <a:alphaModFix/>
          </a:blip>
          <a:stretch>
            <a:fillRect/>
          </a:stretch>
        </p:blipFill>
        <p:spPr>
          <a:xfrm>
            <a:off x="13449590" y="1348059"/>
            <a:ext cx="3894816" cy="7378944"/>
          </a:xfrm>
          <a:prstGeom prst="rect">
            <a:avLst/>
          </a:prstGeom>
          <a:noFill/>
          <a:ln>
            <a:noFill/>
          </a:ln>
          <a:effectLst>
            <a:outerShdw blurRad="78679" dist="78679" dir="1920000" algn="bl" rotWithShape="0">
              <a:srgbClr val="000000">
                <a:alpha val="50000"/>
              </a:srgbClr>
            </a:outerShdw>
          </a:effectLst>
        </p:spPr>
      </p:pic>
      <p:sp>
        <p:nvSpPr>
          <p:cNvPr id="900" name="Google Shape;900;p70"/>
          <p:cNvSpPr/>
          <p:nvPr/>
        </p:nvSpPr>
        <p:spPr>
          <a:xfrm>
            <a:off x="946150" y="5048531"/>
            <a:ext cx="8351400" cy="3157800"/>
          </a:xfrm>
          <a:prstGeom prst="roundRect">
            <a:avLst>
              <a:gd name="adj" fmla="val 757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01" name="Google Shape;901;p70"/>
          <p:cNvSpPr/>
          <p:nvPr/>
        </p:nvSpPr>
        <p:spPr>
          <a:xfrm>
            <a:off x="793750" y="4896181"/>
            <a:ext cx="8351400" cy="3157800"/>
          </a:xfrm>
          <a:prstGeom prst="roundRect">
            <a:avLst>
              <a:gd name="adj" fmla="val 757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02" name="Google Shape;902;p70"/>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HANDS-ON AI CREATION</a:t>
            </a:r>
            <a:endParaRPr sz="900" b="1">
              <a:solidFill>
                <a:srgbClr val="4B0550"/>
              </a:solidFill>
              <a:latin typeface="Optimistic Display"/>
              <a:ea typeface="Optimistic Display"/>
              <a:cs typeface="Optimistic Display"/>
              <a:sym typeface="Optimistic Display"/>
            </a:endParaRPr>
          </a:p>
        </p:txBody>
      </p:sp>
      <p:sp>
        <p:nvSpPr>
          <p:cNvPr id="903" name="Google Shape;903;p70"/>
          <p:cNvSpPr txBox="1"/>
          <p:nvPr/>
        </p:nvSpPr>
        <p:spPr>
          <a:xfrm>
            <a:off x="700475" y="937694"/>
            <a:ext cx="7821900" cy="2569500"/>
          </a:xfrm>
          <a:prstGeom prst="rect">
            <a:avLst/>
          </a:prstGeom>
          <a:noFill/>
          <a:ln>
            <a:noFill/>
          </a:ln>
        </p:spPr>
        <p:txBody>
          <a:bodyPr spcFirstLastPara="1" wrap="square" lIns="0" tIns="0" rIns="0" bIns="0" anchor="b" anchorCtr="0">
            <a:noAutofit/>
          </a:bodyPr>
          <a:lstStyle/>
          <a:p>
            <a:pPr marL="0" lvl="0" indent="0" algn="l" rtl="0">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Vous pouvez utiliser l'IA pour améliorer votre écriture, susciter de nouvelles idées et générer du contenu captivant dans différents formats.</a:t>
            </a:r>
            <a:endParaRPr sz="3000">
              <a:solidFill>
                <a:srgbClr val="FFFFFF"/>
              </a:solidFill>
              <a:latin typeface="Optimistic Display Medium"/>
              <a:ea typeface="Optimistic Display Medium"/>
              <a:cs typeface="Optimistic Display Medium"/>
              <a:sym typeface="Optimistic Display Medium"/>
            </a:endParaRPr>
          </a:p>
        </p:txBody>
      </p:sp>
      <p:sp>
        <p:nvSpPr>
          <p:cNvPr id="904" name="Google Shape;904;p70"/>
          <p:cNvSpPr txBox="1"/>
          <p:nvPr/>
        </p:nvSpPr>
        <p:spPr>
          <a:xfrm>
            <a:off x="719281" y="3596369"/>
            <a:ext cx="8444700" cy="10980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0"/>
              </a:spcAft>
              <a:buNone/>
            </a:pPr>
            <a:r>
              <a:rPr lang="en" sz="1800" b="1">
                <a:solidFill>
                  <a:srgbClr val="D8C8E1"/>
                </a:solidFill>
                <a:latin typeface="Optimistic Text"/>
                <a:ea typeface="Optimistic Text"/>
                <a:cs typeface="Optimistic Text"/>
                <a:sym typeface="Optimistic Text"/>
              </a:rPr>
              <a:t>Option Haute Connectivité</a:t>
            </a:r>
            <a:endParaRPr sz="1800" b="1">
              <a:solidFill>
                <a:srgbClr val="D8C8E1"/>
              </a:solidFill>
              <a:latin typeface="Optimistic Text"/>
              <a:ea typeface="Optimistic Text"/>
              <a:cs typeface="Optimistic Text"/>
              <a:sym typeface="Optimistic Text"/>
            </a:endParaRPr>
          </a:p>
          <a:p>
            <a:pPr marL="0" lvl="0" indent="0" algn="l" rtl="0">
              <a:lnSpc>
                <a:spcPct val="125000"/>
              </a:lnSpc>
              <a:spcBef>
                <a:spcPts val="1000"/>
              </a:spcBef>
              <a:spcAft>
                <a:spcPts val="1000"/>
              </a:spcAft>
              <a:buNone/>
            </a:pPr>
            <a:r>
              <a:rPr lang="en" sz="1800" b="1">
                <a:solidFill>
                  <a:srgbClr val="FFFFFF"/>
                </a:solidFill>
                <a:latin typeface="Optimistic Text"/>
                <a:ea typeface="Optimistic Text"/>
                <a:cs typeface="Optimistic Text"/>
                <a:sym typeface="Optimistic Text"/>
              </a:rPr>
              <a:t>Exemple de Prompt</a:t>
            </a:r>
            <a:r>
              <a:rPr lang="en" sz="1800">
                <a:solidFill>
                  <a:srgbClr val="FFFFFF"/>
                </a:solidFill>
                <a:latin typeface="Optimistic Text"/>
                <a:ea typeface="Optimistic Text"/>
                <a:cs typeface="Optimistic Text"/>
                <a:sym typeface="Optimistic Text"/>
              </a:rPr>
              <a:t>: Propose des titres accrocheurs pour un article de blog sur l'apprentissage numérique.</a:t>
            </a:r>
            <a:endParaRPr sz="1800">
              <a:solidFill>
                <a:srgbClr val="FFFFFF"/>
              </a:solidFill>
              <a:latin typeface="Optimistic Text"/>
              <a:ea typeface="Optimistic Text"/>
              <a:cs typeface="Optimistic Text"/>
              <a:sym typeface="Optimistic Text"/>
            </a:endParaRPr>
          </a:p>
        </p:txBody>
      </p:sp>
      <p:sp>
        <p:nvSpPr>
          <p:cNvPr id="905" name="Google Shape;905;p70"/>
          <p:cNvSpPr txBox="1"/>
          <p:nvPr/>
        </p:nvSpPr>
        <p:spPr>
          <a:xfrm>
            <a:off x="9721069" y="8440451"/>
            <a:ext cx="3398700" cy="2655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1600">
                <a:solidFill>
                  <a:srgbClr val="FFFFFF"/>
                </a:solidFill>
                <a:latin typeface="Optimistic Text"/>
                <a:ea typeface="Optimistic Text"/>
                <a:cs typeface="Optimistic Text"/>
                <a:sym typeface="Optimistic Text"/>
              </a:rPr>
              <a:t>L’IA De Meta sur le navigateur</a:t>
            </a:r>
            <a:endParaRPr sz="1600">
              <a:solidFill>
                <a:srgbClr val="FFFFFF"/>
              </a:solidFill>
              <a:latin typeface="Optimistic Text"/>
              <a:ea typeface="Optimistic Text"/>
              <a:cs typeface="Optimistic Text"/>
              <a:sym typeface="Optimistic Text"/>
            </a:endParaRPr>
          </a:p>
        </p:txBody>
      </p:sp>
      <p:sp>
        <p:nvSpPr>
          <p:cNvPr id="906" name="Google Shape;906;p70"/>
          <p:cNvSpPr txBox="1"/>
          <p:nvPr/>
        </p:nvSpPr>
        <p:spPr>
          <a:xfrm>
            <a:off x="13488982" y="8459263"/>
            <a:ext cx="3794100" cy="2655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1600">
                <a:solidFill>
                  <a:srgbClr val="FFFFFF"/>
                </a:solidFill>
                <a:latin typeface="Optimistic Text"/>
                <a:ea typeface="Optimistic Text"/>
                <a:cs typeface="Optimistic Text"/>
                <a:sym typeface="Optimistic Text"/>
              </a:rPr>
              <a:t>L’IA De Meta sur WhatsApp</a:t>
            </a:r>
            <a:endParaRPr sz="1600">
              <a:solidFill>
                <a:srgbClr val="FFFFFF"/>
              </a:solidFill>
              <a:latin typeface="Optimistic Text"/>
              <a:ea typeface="Optimistic Text"/>
              <a:cs typeface="Optimistic Text"/>
              <a:sym typeface="Optimistic Text"/>
            </a:endParaRPr>
          </a:p>
        </p:txBody>
      </p:sp>
      <p:sp>
        <p:nvSpPr>
          <p:cNvPr id="907" name="Google Shape;907;p70"/>
          <p:cNvSpPr txBox="1"/>
          <p:nvPr/>
        </p:nvSpPr>
        <p:spPr>
          <a:xfrm>
            <a:off x="1158246" y="5216955"/>
            <a:ext cx="2980500" cy="2772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1000"/>
              </a:spcAft>
              <a:buNone/>
            </a:pPr>
            <a:r>
              <a:rPr lang="en" sz="1800" b="1">
                <a:solidFill>
                  <a:srgbClr val="4B0550"/>
                </a:solidFill>
                <a:latin typeface="Optimistic Text"/>
                <a:ea typeface="Optimistic Text"/>
                <a:cs typeface="Optimistic Text"/>
                <a:sym typeface="Optimistic Text"/>
              </a:rPr>
              <a:t>Prochaines Étapes</a:t>
            </a:r>
            <a:endParaRPr sz="1800">
              <a:solidFill>
                <a:srgbClr val="4B0550"/>
              </a:solidFill>
              <a:latin typeface="Optimistic Text"/>
              <a:ea typeface="Optimistic Text"/>
              <a:cs typeface="Optimistic Text"/>
              <a:sym typeface="Optimistic Text"/>
            </a:endParaRPr>
          </a:p>
        </p:txBody>
      </p:sp>
      <p:sp>
        <p:nvSpPr>
          <p:cNvPr id="908" name="Google Shape;908;p70"/>
          <p:cNvSpPr/>
          <p:nvPr/>
        </p:nvSpPr>
        <p:spPr>
          <a:xfrm>
            <a:off x="1164875" y="5712130"/>
            <a:ext cx="3656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09" name="Google Shape;909;p70"/>
          <p:cNvSpPr txBox="1"/>
          <p:nvPr/>
        </p:nvSpPr>
        <p:spPr>
          <a:xfrm>
            <a:off x="1919300" y="5769174"/>
            <a:ext cx="2980500" cy="8313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800">
                <a:solidFill>
                  <a:srgbClr val="4B0550"/>
                </a:solidFill>
                <a:latin typeface="Optimistic Text"/>
                <a:ea typeface="Optimistic Text"/>
                <a:cs typeface="Optimistic Text"/>
                <a:sym typeface="Optimistic Text"/>
              </a:rPr>
              <a:t>Accédez à l’IA de Meta sur votre téléphone ou votre ordinateur</a:t>
            </a:r>
            <a:endParaRPr sz="1800">
              <a:solidFill>
                <a:srgbClr val="4B0550"/>
              </a:solidFill>
              <a:latin typeface="Optimistic Text"/>
              <a:ea typeface="Optimistic Text"/>
              <a:cs typeface="Optimistic Text"/>
              <a:sym typeface="Optimistic Text"/>
            </a:endParaRPr>
          </a:p>
        </p:txBody>
      </p:sp>
      <p:sp>
        <p:nvSpPr>
          <p:cNvPr id="910" name="Google Shape;910;p70"/>
          <p:cNvSpPr/>
          <p:nvPr/>
        </p:nvSpPr>
        <p:spPr>
          <a:xfrm>
            <a:off x="4953375" y="5712130"/>
            <a:ext cx="3656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11" name="Google Shape;911;p70"/>
          <p:cNvSpPr txBox="1"/>
          <p:nvPr/>
        </p:nvSpPr>
        <p:spPr>
          <a:xfrm>
            <a:off x="5697225" y="5938425"/>
            <a:ext cx="2747400" cy="554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800">
                <a:solidFill>
                  <a:srgbClr val="4B0550"/>
                </a:solidFill>
                <a:latin typeface="Optimistic Text"/>
                <a:ea typeface="Optimistic Text"/>
                <a:cs typeface="Optimistic Text"/>
                <a:sym typeface="Optimistic Text"/>
              </a:rPr>
              <a:t>Saisissez votre prompt dans l’IA de Meta</a:t>
            </a:r>
            <a:endParaRPr sz="1800">
              <a:solidFill>
                <a:srgbClr val="4B0550"/>
              </a:solidFill>
              <a:latin typeface="Optimistic Text"/>
              <a:ea typeface="Optimistic Text"/>
              <a:cs typeface="Optimistic Text"/>
              <a:sym typeface="Optimistic Text"/>
            </a:endParaRPr>
          </a:p>
        </p:txBody>
      </p:sp>
      <p:sp>
        <p:nvSpPr>
          <p:cNvPr id="912" name="Google Shape;912;p70"/>
          <p:cNvSpPr/>
          <p:nvPr/>
        </p:nvSpPr>
        <p:spPr>
          <a:xfrm>
            <a:off x="1164875" y="6769330"/>
            <a:ext cx="3656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13" name="Google Shape;913;p70"/>
          <p:cNvSpPr/>
          <p:nvPr/>
        </p:nvSpPr>
        <p:spPr>
          <a:xfrm>
            <a:off x="4953375" y="6769330"/>
            <a:ext cx="3656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14" name="Google Shape;914;p70"/>
          <p:cNvSpPr txBox="1"/>
          <p:nvPr/>
        </p:nvSpPr>
        <p:spPr>
          <a:xfrm>
            <a:off x="1919300" y="6963880"/>
            <a:ext cx="2337900" cy="554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800">
                <a:solidFill>
                  <a:srgbClr val="4B0550"/>
                </a:solidFill>
                <a:latin typeface="Optimistic Text"/>
                <a:ea typeface="Optimistic Text"/>
                <a:cs typeface="Optimistic Text"/>
                <a:sym typeface="Optimistic Text"/>
              </a:rPr>
              <a:t>Examinez le texte généré</a:t>
            </a:r>
            <a:endParaRPr sz="1800">
              <a:solidFill>
                <a:srgbClr val="4B0550"/>
              </a:solidFill>
              <a:latin typeface="Optimistic Text"/>
              <a:ea typeface="Optimistic Text"/>
              <a:cs typeface="Optimistic Text"/>
              <a:sym typeface="Optimistic Text"/>
            </a:endParaRPr>
          </a:p>
        </p:txBody>
      </p:sp>
      <p:sp>
        <p:nvSpPr>
          <p:cNvPr id="915" name="Google Shape;915;p70"/>
          <p:cNvSpPr txBox="1"/>
          <p:nvPr/>
        </p:nvSpPr>
        <p:spPr>
          <a:xfrm>
            <a:off x="5697229" y="6825112"/>
            <a:ext cx="2811900" cy="8313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800">
                <a:solidFill>
                  <a:srgbClr val="4B0550"/>
                </a:solidFill>
                <a:latin typeface="Optimistic Text"/>
                <a:ea typeface="Optimistic Text"/>
                <a:cs typeface="Optimistic Text"/>
                <a:sym typeface="Optimistic Text"/>
              </a:rPr>
              <a:t>Modifiez ou affinez le prompt pour améliorer le résultat</a:t>
            </a:r>
            <a:endParaRPr sz="1800">
              <a:solidFill>
                <a:srgbClr val="4B0550"/>
              </a:solidFill>
              <a:latin typeface="Optimistic Text"/>
              <a:ea typeface="Optimistic Text"/>
              <a:cs typeface="Optimistic Text"/>
              <a:sym typeface="Optimistic Text"/>
            </a:endParaRPr>
          </a:p>
        </p:txBody>
      </p:sp>
      <p:sp>
        <p:nvSpPr>
          <p:cNvPr id="916" name="Google Shape;916;p70"/>
          <p:cNvSpPr/>
          <p:nvPr/>
        </p:nvSpPr>
        <p:spPr>
          <a:xfrm>
            <a:off x="1356438" y="599200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17" name="Google Shape;917;p70"/>
          <p:cNvSpPr txBox="1"/>
          <p:nvPr/>
        </p:nvSpPr>
        <p:spPr>
          <a:xfrm>
            <a:off x="1331084" y="606205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918" name="Google Shape;918;p70"/>
          <p:cNvSpPr/>
          <p:nvPr/>
        </p:nvSpPr>
        <p:spPr>
          <a:xfrm>
            <a:off x="5096692" y="599200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19" name="Google Shape;919;p70"/>
          <p:cNvSpPr txBox="1"/>
          <p:nvPr/>
        </p:nvSpPr>
        <p:spPr>
          <a:xfrm>
            <a:off x="5071338" y="606205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sp>
        <p:nvSpPr>
          <p:cNvPr id="920" name="Google Shape;920;p70"/>
          <p:cNvSpPr/>
          <p:nvPr/>
        </p:nvSpPr>
        <p:spPr>
          <a:xfrm>
            <a:off x="1356438" y="702515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21" name="Google Shape;921;p70"/>
          <p:cNvSpPr txBox="1"/>
          <p:nvPr/>
        </p:nvSpPr>
        <p:spPr>
          <a:xfrm>
            <a:off x="1331084" y="709520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3</a:t>
            </a:r>
            <a:endParaRPr sz="1800">
              <a:solidFill>
                <a:srgbClr val="FFFFFF"/>
              </a:solidFill>
              <a:latin typeface="Optimistic Text"/>
              <a:ea typeface="Optimistic Text"/>
              <a:cs typeface="Optimistic Text"/>
              <a:sym typeface="Optimistic Text"/>
            </a:endParaRPr>
          </a:p>
        </p:txBody>
      </p:sp>
      <p:sp>
        <p:nvSpPr>
          <p:cNvPr id="922" name="Google Shape;922;p70"/>
          <p:cNvSpPr/>
          <p:nvPr/>
        </p:nvSpPr>
        <p:spPr>
          <a:xfrm>
            <a:off x="5096692" y="702515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23" name="Google Shape;923;p70"/>
          <p:cNvSpPr txBox="1"/>
          <p:nvPr/>
        </p:nvSpPr>
        <p:spPr>
          <a:xfrm>
            <a:off x="5071338" y="709520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4</a:t>
            </a:r>
            <a:endParaRPr sz="1800">
              <a:solidFill>
                <a:srgbClr val="FFFFFF"/>
              </a:solidFill>
              <a:latin typeface="Optimistic Text"/>
              <a:ea typeface="Optimistic Text"/>
              <a:cs typeface="Optimistic Text"/>
              <a:sym typeface="Optimistic Text"/>
            </a:endParaRPr>
          </a:p>
        </p:txBody>
      </p:sp>
      <p:sp>
        <p:nvSpPr>
          <p:cNvPr id="924" name="Google Shape;924;p70"/>
          <p:cNvSpPr txBox="1"/>
          <p:nvPr/>
        </p:nvSpPr>
        <p:spPr>
          <a:xfrm>
            <a:off x="704096" y="8353101"/>
            <a:ext cx="95031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N'oubliez pas: l'IA est l'outil — VOUS apportez la créativité!</a:t>
            </a:r>
            <a:endParaRPr sz="1800">
              <a:solidFill>
                <a:schemeClr val="lt2"/>
              </a:solidFill>
              <a:latin typeface="Optimistic Text"/>
              <a:ea typeface="Optimistic Text"/>
              <a:cs typeface="Optimistic Text"/>
              <a:sym typeface="Optimistic Text"/>
            </a:endParaRPr>
          </a:p>
        </p:txBody>
      </p:sp>
      <p:sp>
        <p:nvSpPr>
          <p:cNvPr id="925" name="Google Shape;925;p70"/>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pic>
        <p:nvPicPr>
          <p:cNvPr id="926" name="Google Shape;926;p70"/>
          <p:cNvPicPr preferRelativeResize="0"/>
          <p:nvPr/>
        </p:nvPicPr>
        <p:blipFill>
          <a:blip r:embed="rId5">
            <a:alphaModFix/>
          </a:blip>
          <a:stretch>
            <a:fillRect/>
          </a:stretch>
        </p:blipFill>
        <p:spPr>
          <a:xfrm>
            <a:off x="15363938" y="586244"/>
            <a:ext cx="1647825" cy="100012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930"/>
        <p:cNvGrpSpPr/>
        <p:nvPr/>
      </p:nvGrpSpPr>
      <p:grpSpPr>
        <a:xfrm>
          <a:off x="0" y="0"/>
          <a:ext cx="0" cy="0"/>
          <a:chOff x="0" y="0"/>
          <a:chExt cx="0" cy="0"/>
        </a:xfrm>
      </p:grpSpPr>
      <p:grpSp>
        <p:nvGrpSpPr>
          <p:cNvPr id="931" name="Google Shape;931;p71"/>
          <p:cNvGrpSpPr/>
          <p:nvPr/>
        </p:nvGrpSpPr>
        <p:grpSpPr>
          <a:xfrm>
            <a:off x="743021" y="4402779"/>
            <a:ext cx="178839" cy="159066"/>
            <a:chOff x="610797" y="2479136"/>
            <a:chExt cx="119226" cy="106044"/>
          </a:xfrm>
        </p:grpSpPr>
        <p:sp>
          <p:nvSpPr>
            <p:cNvPr id="932" name="Google Shape;932;p71"/>
            <p:cNvSpPr/>
            <p:nvPr/>
          </p:nvSpPr>
          <p:spPr>
            <a:xfrm>
              <a:off x="610797" y="2531887"/>
              <a:ext cx="118745" cy="0"/>
            </a:xfrm>
            <a:custGeom>
              <a:avLst/>
              <a:gdLst/>
              <a:ahLst/>
              <a:cxnLst/>
              <a:rect l="l" t="t" r="r" b="b"/>
              <a:pathLst>
                <a:path w="118745" h="120000" extrusionOk="0">
                  <a:moveTo>
                    <a:pt x="0" y="0"/>
                  </a:moveTo>
                  <a:lnTo>
                    <a:pt x="118643" y="0"/>
                  </a:lnTo>
                </a:path>
              </a:pathLst>
            </a:custGeom>
            <a:noFill/>
            <a:ln w="1905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933" name="Google Shape;933;p71"/>
            <p:cNvSpPr/>
            <p:nvPr/>
          </p:nvSpPr>
          <p:spPr>
            <a:xfrm>
              <a:off x="676683" y="2479136"/>
              <a:ext cx="53340" cy="106044"/>
            </a:xfrm>
            <a:custGeom>
              <a:avLst/>
              <a:gdLst/>
              <a:ahLst/>
              <a:cxnLst/>
              <a:rect l="l" t="t" r="r" b="b"/>
              <a:pathLst>
                <a:path w="53340" h="106044" extrusionOk="0">
                  <a:moveTo>
                    <a:pt x="0" y="0"/>
                  </a:moveTo>
                  <a:lnTo>
                    <a:pt x="52755" y="52755"/>
                  </a:lnTo>
                  <a:lnTo>
                    <a:pt x="0" y="105498"/>
                  </a:lnTo>
                </a:path>
              </a:pathLst>
            </a:custGeom>
            <a:noFill/>
            <a:ln w="1905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934" name="Google Shape;934;p71"/>
          <p:cNvGrpSpPr/>
          <p:nvPr/>
        </p:nvGrpSpPr>
        <p:grpSpPr>
          <a:xfrm>
            <a:off x="743021" y="5073639"/>
            <a:ext cx="178839" cy="159066"/>
            <a:chOff x="610797" y="3093001"/>
            <a:chExt cx="119226" cy="106044"/>
          </a:xfrm>
        </p:grpSpPr>
        <p:sp>
          <p:nvSpPr>
            <p:cNvPr id="935" name="Google Shape;935;p71"/>
            <p:cNvSpPr/>
            <p:nvPr/>
          </p:nvSpPr>
          <p:spPr>
            <a:xfrm>
              <a:off x="610797" y="3145753"/>
              <a:ext cx="118745" cy="0"/>
            </a:xfrm>
            <a:custGeom>
              <a:avLst/>
              <a:gdLst/>
              <a:ahLst/>
              <a:cxnLst/>
              <a:rect l="l" t="t" r="r" b="b"/>
              <a:pathLst>
                <a:path w="118745" h="120000" extrusionOk="0">
                  <a:moveTo>
                    <a:pt x="0" y="0"/>
                  </a:moveTo>
                  <a:lnTo>
                    <a:pt x="118643" y="0"/>
                  </a:lnTo>
                </a:path>
              </a:pathLst>
            </a:custGeom>
            <a:noFill/>
            <a:ln w="1905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936" name="Google Shape;936;p71"/>
            <p:cNvSpPr/>
            <p:nvPr/>
          </p:nvSpPr>
          <p:spPr>
            <a:xfrm>
              <a:off x="676683" y="3093001"/>
              <a:ext cx="53340" cy="106044"/>
            </a:xfrm>
            <a:custGeom>
              <a:avLst/>
              <a:gdLst/>
              <a:ahLst/>
              <a:cxnLst/>
              <a:rect l="l" t="t" r="r" b="b"/>
              <a:pathLst>
                <a:path w="53340" h="106044" extrusionOk="0">
                  <a:moveTo>
                    <a:pt x="0" y="0"/>
                  </a:moveTo>
                  <a:lnTo>
                    <a:pt x="52755" y="52755"/>
                  </a:lnTo>
                  <a:lnTo>
                    <a:pt x="0" y="105498"/>
                  </a:lnTo>
                </a:path>
              </a:pathLst>
            </a:custGeom>
            <a:noFill/>
            <a:ln w="19050" cap="flat" cmpd="sng">
              <a:solidFill>
                <a:srgbClr val="FFFFFF"/>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937" name="Google Shape;937;p71"/>
          <p:cNvSpPr txBox="1"/>
          <p:nvPr/>
        </p:nvSpPr>
        <p:spPr>
          <a:xfrm>
            <a:off x="719500" y="2312500"/>
            <a:ext cx="4733700" cy="9429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Écrivons un petit poème avec l’IA!</a:t>
            </a:r>
            <a:endParaRPr sz="3000">
              <a:latin typeface="Optimistic Display Medium"/>
              <a:ea typeface="Optimistic Display Medium"/>
              <a:cs typeface="Optimistic Display Medium"/>
              <a:sym typeface="Optimistic Display Medium"/>
            </a:endParaRPr>
          </a:p>
        </p:txBody>
      </p:sp>
      <p:sp>
        <p:nvSpPr>
          <p:cNvPr id="938" name="Google Shape;938;p71"/>
          <p:cNvSpPr txBox="1"/>
          <p:nvPr/>
        </p:nvSpPr>
        <p:spPr>
          <a:xfrm>
            <a:off x="743008" y="3758847"/>
            <a:ext cx="5423400" cy="296400"/>
          </a:xfrm>
          <a:prstGeom prst="rect">
            <a:avLst/>
          </a:prstGeom>
          <a:noFill/>
          <a:ln>
            <a:noFill/>
          </a:ln>
        </p:spPr>
        <p:txBody>
          <a:bodyPr spcFirstLastPara="1" wrap="square" lIns="0" tIns="19050" rIns="0" bIns="0" anchor="t" anchorCtr="0">
            <a:spAutoFit/>
          </a:bodyPr>
          <a:lstStyle/>
          <a:p>
            <a:pPr marL="40005" lvl="0" indent="0" algn="l" rtl="0">
              <a:lnSpc>
                <a:spcPct val="100000"/>
              </a:lnSpc>
              <a:spcBef>
                <a:spcPts val="2760"/>
              </a:spcBef>
              <a:spcAft>
                <a:spcPts val="0"/>
              </a:spcAft>
              <a:buNone/>
            </a:pPr>
            <a:r>
              <a:rPr lang="en" sz="1800" b="1">
                <a:solidFill>
                  <a:srgbClr val="FFFFFF"/>
                </a:solidFill>
                <a:latin typeface="Optimistic Text"/>
                <a:ea typeface="Optimistic Text"/>
                <a:cs typeface="Optimistic Text"/>
                <a:sym typeface="Optimistic Text"/>
              </a:rPr>
              <a:t>Option basse connectivité</a:t>
            </a:r>
            <a:endParaRPr sz="1800">
              <a:latin typeface="Optimistic Text"/>
              <a:ea typeface="Optimistic Text"/>
              <a:cs typeface="Optimistic Text"/>
              <a:sym typeface="Optimistic Text"/>
            </a:endParaRPr>
          </a:p>
        </p:txBody>
      </p:sp>
      <p:sp>
        <p:nvSpPr>
          <p:cNvPr id="939" name="Google Shape;939;p71"/>
          <p:cNvSpPr txBox="1"/>
          <p:nvPr/>
        </p:nvSpPr>
        <p:spPr>
          <a:xfrm>
            <a:off x="1176699" y="4334875"/>
            <a:ext cx="4276500" cy="2163600"/>
          </a:xfrm>
          <a:prstGeom prst="rect">
            <a:avLst/>
          </a:prstGeom>
          <a:noFill/>
          <a:ln>
            <a:noFill/>
          </a:ln>
        </p:spPr>
        <p:txBody>
          <a:bodyPr spcFirstLastPara="1" wrap="square" lIns="0" tIns="19050" rIns="0" bIns="0" anchor="t" anchorCtr="0">
            <a:spAutoFit/>
          </a:bodyPr>
          <a:lstStyle/>
          <a:p>
            <a:pPr marL="0" marR="7620" lvl="0" indent="0" algn="l" rtl="0">
              <a:lnSpc>
                <a:spcPct val="109200"/>
              </a:lnSpc>
              <a:spcBef>
                <a:spcPts val="1845"/>
              </a:spcBef>
              <a:spcAft>
                <a:spcPts val="0"/>
              </a:spcAft>
              <a:buNone/>
            </a:pPr>
            <a:r>
              <a:rPr lang="en" sz="1800">
                <a:solidFill>
                  <a:srgbClr val="FFFFFF"/>
                </a:solidFill>
                <a:latin typeface="Optimistic Text"/>
                <a:ea typeface="Optimistic Text"/>
                <a:cs typeface="Optimistic Text"/>
                <a:sym typeface="Optimistic Text"/>
              </a:rPr>
              <a:t>Lisez des poèmes pré-écrits par l’IA sur les écoles</a:t>
            </a:r>
            <a:endParaRPr sz="1800">
              <a:latin typeface="Optimistic Text"/>
              <a:ea typeface="Optimistic Text"/>
              <a:cs typeface="Optimistic Text"/>
              <a:sym typeface="Optimistic Text"/>
            </a:endParaRPr>
          </a:p>
          <a:p>
            <a:pPr marL="0" lvl="0" indent="0" algn="l" rtl="0">
              <a:lnSpc>
                <a:spcPct val="100000"/>
              </a:lnSpc>
              <a:spcBef>
                <a:spcPts val="300"/>
              </a:spcBef>
              <a:spcAft>
                <a:spcPts val="0"/>
              </a:spcAft>
              <a:buNone/>
            </a:pPr>
            <a:r>
              <a:rPr lang="en" sz="1800">
                <a:solidFill>
                  <a:srgbClr val="FFFFFF"/>
                </a:solidFill>
                <a:latin typeface="Optimistic Text"/>
                <a:ea typeface="Optimistic Text"/>
                <a:cs typeface="Optimistic Text"/>
                <a:sym typeface="Optimistic Text"/>
              </a:rPr>
              <a:t>Modifiez et améliorez-le avec:</a:t>
            </a:r>
            <a:endParaRPr sz="1800">
              <a:latin typeface="Optimistic Text"/>
              <a:ea typeface="Optimistic Text"/>
              <a:cs typeface="Optimistic Text"/>
              <a:sym typeface="Optimistic Text"/>
            </a:endParaRPr>
          </a:p>
          <a:p>
            <a:pPr marL="710564" lvl="0" indent="-232410" algn="l" rtl="0">
              <a:lnSpc>
                <a:spcPct val="100000"/>
              </a:lnSpc>
              <a:spcBef>
                <a:spcPts val="300"/>
              </a:spcBef>
              <a:spcAft>
                <a:spcPts val="0"/>
              </a:spcAft>
              <a:buClr>
                <a:srgbClr val="FFFFFF"/>
              </a:buClr>
              <a:buSzPts val="1800"/>
              <a:buFont typeface="Optimistic Text"/>
              <a:buAutoNum type="alphaLcPeriod"/>
            </a:pPr>
            <a:r>
              <a:rPr lang="en" sz="1800">
                <a:solidFill>
                  <a:srgbClr val="FFFFFF"/>
                </a:solidFill>
                <a:latin typeface="Optimistic Text"/>
                <a:ea typeface="Optimistic Text"/>
                <a:cs typeface="Optimistic Text"/>
                <a:sym typeface="Optimistic Text"/>
              </a:rPr>
              <a:t>Argot local</a:t>
            </a:r>
            <a:endParaRPr sz="1800">
              <a:solidFill>
                <a:srgbClr val="FFFFFF"/>
              </a:solidFill>
              <a:latin typeface="Optimistic Text"/>
              <a:ea typeface="Optimistic Text"/>
              <a:cs typeface="Optimistic Text"/>
              <a:sym typeface="Optimistic Text"/>
            </a:endParaRPr>
          </a:p>
          <a:p>
            <a:pPr marL="710564" lvl="0" indent="-232410" algn="l" rtl="0">
              <a:lnSpc>
                <a:spcPct val="100000"/>
              </a:lnSpc>
              <a:spcBef>
                <a:spcPts val="300"/>
              </a:spcBef>
              <a:spcAft>
                <a:spcPts val="0"/>
              </a:spcAft>
              <a:buClr>
                <a:srgbClr val="FFFFFF"/>
              </a:buClr>
              <a:buSzPts val="1800"/>
              <a:buFont typeface="Optimistic Text"/>
              <a:buAutoNum type="alphaLcPeriod"/>
            </a:pPr>
            <a:r>
              <a:rPr lang="en" sz="1800">
                <a:solidFill>
                  <a:srgbClr val="FFFFFF"/>
                </a:solidFill>
                <a:latin typeface="Optimistic Text"/>
                <a:ea typeface="Optimistic Text"/>
                <a:cs typeface="Optimistic Text"/>
                <a:sym typeface="Optimistic Text"/>
              </a:rPr>
              <a:t>Contributions réelles des élèves</a:t>
            </a:r>
            <a:endParaRPr sz="1800">
              <a:solidFill>
                <a:srgbClr val="FFFFFF"/>
              </a:solidFill>
              <a:latin typeface="Optimistic Text"/>
              <a:ea typeface="Optimistic Text"/>
              <a:cs typeface="Optimistic Text"/>
              <a:sym typeface="Optimistic Text"/>
            </a:endParaRPr>
          </a:p>
          <a:p>
            <a:pPr marL="710564" lvl="0" indent="-232410" algn="l" rtl="0">
              <a:lnSpc>
                <a:spcPct val="100000"/>
              </a:lnSpc>
              <a:spcBef>
                <a:spcPts val="300"/>
              </a:spcBef>
              <a:spcAft>
                <a:spcPts val="0"/>
              </a:spcAft>
              <a:buClr>
                <a:srgbClr val="FFFFFF"/>
              </a:buClr>
              <a:buSzPts val="1800"/>
              <a:buFont typeface="Optimistic Text"/>
              <a:buAutoNum type="alphaLcPeriod"/>
            </a:pPr>
            <a:r>
              <a:rPr lang="en" sz="1800">
                <a:solidFill>
                  <a:srgbClr val="FFFFFF"/>
                </a:solidFill>
                <a:latin typeface="Optimistic Text"/>
                <a:ea typeface="Optimistic Text"/>
                <a:cs typeface="Optimistic Text"/>
                <a:sym typeface="Optimistic Text"/>
              </a:rPr>
              <a:t>Émotions et connotation culturelle</a:t>
            </a:r>
            <a:endParaRPr sz="1800">
              <a:solidFill>
                <a:srgbClr val="FFFFFF"/>
              </a:solidFill>
              <a:latin typeface="Optimistic Text"/>
              <a:ea typeface="Optimistic Text"/>
              <a:cs typeface="Optimistic Text"/>
              <a:sym typeface="Optimistic Text"/>
            </a:endParaRPr>
          </a:p>
        </p:txBody>
      </p:sp>
      <p:sp>
        <p:nvSpPr>
          <p:cNvPr id="940" name="Google Shape;940;p71"/>
          <p:cNvSpPr txBox="1"/>
          <p:nvPr/>
        </p:nvSpPr>
        <p:spPr>
          <a:xfrm>
            <a:off x="700465" y="7233338"/>
            <a:ext cx="6270300" cy="1150500"/>
          </a:xfrm>
          <a:prstGeom prst="rect">
            <a:avLst/>
          </a:prstGeom>
          <a:noFill/>
          <a:ln>
            <a:noFill/>
          </a:ln>
        </p:spPr>
        <p:txBody>
          <a:bodyPr spcFirstLastPara="1" wrap="square" lIns="0" tIns="19050" rIns="0" bIns="0" anchor="t" anchorCtr="0">
            <a:spAutoFit/>
          </a:bodyPr>
          <a:lstStyle/>
          <a:p>
            <a:pPr marL="0" lvl="0" indent="0" algn="l" rtl="0">
              <a:lnSpc>
                <a:spcPct val="100000"/>
              </a:lnSpc>
              <a:spcBef>
                <a:spcPts val="2340"/>
              </a:spcBef>
              <a:spcAft>
                <a:spcPts val="0"/>
              </a:spcAft>
              <a:buNone/>
            </a:pPr>
            <a:r>
              <a:rPr lang="en" sz="1800" b="1">
                <a:solidFill>
                  <a:srgbClr val="FFFFFF"/>
                </a:solidFill>
                <a:latin typeface="Optimistic Text"/>
                <a:ea typeface="Optimistic Text"/>
                <a:cs typeface="Optimistic Text"/>
                <a:sym typeface="Optimistic Text"/>
              </a:rPr>
              <a:t>N’oubliez-pas : </a:t>
            </a:r>
            <a:r>
              <a:rPr lang="en" sz="1800">
                <a:solidFill>
                  <a:srgbClr val="FFFFFF"/>
                </a:solidFill>
                <a:latin typeface="Optimistic Text"/>
                <a:ea typeface="Optimistic Text"/>
                <a:cs typeface="Optimistic Text"/>
                <a:sym typeface="Optimistic Text"/>
              </a:rPr>
              <a:t>L’IA est l’outil – c’est VOUS qui apportez la créativité!</a:t>
            </a:r>
            <a:endParaRPr sz="1800">
              <a:solidFill>
                <a:srgbClr val="FFFFFF"/>
              </a:solidFill>
              <a:latin typeface="Optimistic Text"/>
              <a:ea typeface="Optimistic Text"/>
              <a:cs typeface="Optimistic Text"/>
              <a:sym typeface="Optimistic Text"/>
            </a:endParaRPr>
          </a:p>
          <a:p>
            <a:pPr marL="19050" lvl="0" indent="0" algn="l" rtl="0">
              <a:lnSpc>
                <a:spcPct val="100000"/>
              </a:lnSpc>
              <a:spcBef>
                <a:spcPts val="2340"/>
              </a:spcBef>
              <a:spcAft>
                <a:spcPts val="0"/>
              </a:spcAft>
              <a:buClr>
                <a:srgbClr val="000000"/>
              </a:buClr>
              <a:buFont typeface="Arial"/>
              <a:buNone/>
            </a:pPr>
            <a:endParaRPr sz="1800">
              <a:solidFill>
                <a:srgbClr val="FFFFFF"/>
              </a:solidFill>
              <a:latin typeface="Optimistic Text"/>
              <a:ea typeface="Optimistic Text"/>
              <a:cs typeface="Optimistic Text"/>
              <a:sym typeface="Optimistic Text"/>
            </a:endParaRPr>
          </a:p>
        </p:txBody>
      </p:sp>
      <p:sp>
        <p:nvSpPr>
          <p:cNvPr id="941" name="Google Shape;941;p71"/>
          <p:cNvSpPr/>
          <p:nvPr/>
        </p:nvSpPr>
        <p:spPr>
          <a:xfrm>
            <a:off x="7338926"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942" name="Google Shape;942;p71"/>
          <p:cNvSpPr/>
          <p:nvPr/>
        </p:nvSpPr>
        <p:spPr>
          <a:xfrm>
            <a:off x="12429551"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943" name="Google Shape;943;p71"/>
          <p:cNvSpPr txBox="1"/>
          <p:nvPr/>
        </p:nvSpPr>
        <p:spPr>
          <a:xfrm>
            <a:off x="7677473" y="3599900"/>
            <a:ext cx="4084500" cy="42651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200">
                <a:solidFill>
                  <a:srgbClr val="4B0550"/>
                </a:solidFill>
                <a:latin typeface="Optimistic Text"/>
                <a:ea typeface="Optimistic Text"/>
                <a:cs typeface="Optimistic Text"/>
                <a:sym typeface="Optimistic Text"/>
              </a:rPr>
              <a:t>Les élèves se rassemblent dans les couloirs de l’apprentissage</a:t>
            </a:r>
            <a:endParaRPr sz="2200">
              <a:solidFill>
                <a:srgbClr val="4B0550"/>
              </a:solidFill>
              <a:latin typeface="Optimistic Text"/>
              <a:ea typeface="Optimistic Text"/>
              <a:cs typeface="Optimistic Text"/>
              <a:sym typeface="Optimistic Text"/>
            </a:endParaRPr>
          </a:p>
          <a:p>
            <a:pPr marL="0" marR="7620" lvl="0" indent="0" algn="l" rtl="0">
              <a:lnSpc>
                <a:spcPct val="113684"/>
              </a:lnSpc>
              <a:spcBef>
                <a:spcPts val="1200"/>
              </a:spcBef>
              <a:spcAft>
                <a:spcPts val="0"/>
              </a:spcAft>
              <a:buNone/>
            </a:pPr>
            <a:r>
              <a:rPr lang="en" sz="2200">
                <a:solidFill>
                  <a:srgbClr val="4B0550"/>
                </a:solidFill>
                <a:latin typeface="Optimistic Text"/>
                <a:ea typeface="Optimistic Text"/>
                <a:cs typeface="Optimistic Text"/>
                <a:sym typeface="Optimistic Text"/>
              </a:rPr>
              <a:t>Livres et savoir, ils en retirent plein d’avantages</a:t>
            </a:r>
            <a:endParaRPr sz="2200">
              <a:solidFill>
                <a:srgbClr val="4B0550"/>
              </a:solidFill>
              <a:latin typeface="Optimistic Text"/>
              <a:ea typeface="Optimistic Text"/>
              <a:cs typeface="Optimistic Text"/>
              <a:sym typeface="Optimistic Text"/>
            </a:endParaRPr>
          </a:p>
          <a:p>
            <a:pPr marL="0" marR="7620" lvl="0" indent="0" algn="l" rtl="0">
              <a:lnSpc>
                <a:spcPct val="113684"/>
              </a:lnSpc>
              <a:spcBef>
                <a:spcPts val="1200"/>
              </a:spcBef>
              <a:spcAft>
                <a:spcPts val="0"/>
              </a:spcAft>
              <a:buNone/>
            </a:pPr>
            <a:r>
              <a:rPr lang="en" sz="2200">
                <a:solidFill>
                  <a:srgbClr val="4B0550"/>
                </a:solidFill>
                <a:latin typeface="Optimistic Text"/>
                <a:ea typeface="Optimistic Text"/>
                <a:cs typeface="Optimistic Text"/>
                <a:sym typeface="Optimistic Text"/>
              </a:rPr>
              <a:t>Dans notre ville Ouest - Africaine, les esprits s’éclairent</a:t>
            </a:r>
            <a:endParaRPr sz="2200">
              <a:solidFill>
                <a:srgbClr val="4B0550"/>
              </a:solidFill>
              <a:latin typeface="Optimistic Text"/>
              <a:ea typeface="Optimistic Text"/>
              <a:cs typeface="Optimistic Text"/>
              <a:sym typeface="Optimistic Text"/>
            </a:endParaRPr>
          </a:p>
          <a:p>
            <a:pPr marL="0" marR="7620" lvl="0" indent="0" algn="l" rtl="0">
              <a:lnSpc>
                <a:spcPct val="113684"/>
              </a:lnSpc>
              <a:spcBef>
                <a:spcPts val="1200"/>
              </a:spcBef>
              <a:spcAft>
                <a:spcPts val="0"/>
              </a:spcAft>
              <a:buNone/>
            </a:pPr>
            <a:r>
              <a:rPr lang="en" sz="2200">
                <a:solidFill>
                  <a:srgbClr val="4B0550"/>
                </a:solidFill>
                <a:latin typeface="Optimistic Text"/>
                <a:ea typeface="Optimistic Text"/>
                <a:cs typeface="Optimistic Text"/>
                <a:sym typeface="Optimistic Text"/>
              </a:rPr>
              <a:t>L'éducation les remplit de joie et de lumière</a:t>
            </a:r>
            <a:endParaRPr sz="2200">
              <a:solidFill>
                <a:srgbClr val="4B0550"/>
              </a:solidFill>
              <a:latin typeface="Optimistic Text"/>
              <a:ea typeface="Optimistic Text"/>
              <a:cs typeface="Optimistic Text"/>
              <a:sym typeface="Optimistic Text"/>
            </a:endParaRPr>
          </a:p>
        </p:txBody>
      </p:sp>
      <p:sp>
        <p:nvSpPr>
          <p:cNvPr id="944" name="Google Shape;944;p71"/>
          <p:cNvSpPr/>
          <p:nvPr/>
        </p:nvSpPr>
        <p:spPr>
          <a:xfrm>
            <a:off x="7622063" y="2583750"/>
            <a:ext cx="4084500" cy="758400"/>
          </a:xfrm>
          <a:prstGeom prst="roundRect">
            <a:avLst>
              <a:gd name="adj" fmla="val 16667"/>
            </a:avLst>
          </a:prstGeom>
          <a:solidFill>
            <a:srgbClr val="D8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945" name="Google Shape;945;p71"/>
          <p:cNvSpPr txBox="1"/>
          <p:nvPr/>
        </p:nvSpPr>
        <p:spPr>
          <a:xfrm>
            <a:off x="7828516"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Poème 1</a:t>
            </a:r>
            <a:endParaRPr sz="2400">
              <a:solidFill>
                <a:srgbClr val="4B0550"/>
              </a:solidFill>
              <a:latin typeface="Optimistic Text"/>
              <a:ea typeface="Optimistic Text"/>
              <a:cs typeface="Optimistic Text"/>
              <a:sym typeface="Optimistic Text"/>
            </a:endParaRPr>
          </a:p>
        </p:txBody>
      </p:sp>
      <p:sp>
        <p:nvSpPr>
          <p:cNvPr id="946" name="Google Shape;946;p71"/>
          <p:cNvSpPr txBox="1"/>
          <p:nvPr/>
        </p:nvSpPr>
        <p:spPr>
          <a:xfrm>
            <a:off x="12821325" y="3599900"/>
            <a:ext cx="3977400" cy="4063500"/>
          </a:xfrm>
          <a:prstGeom prst="rect">
            <a:avLst/>
          </a:prstGeom>
          <a:noFill/>
          <a:ln>
            <a:noFill/>
          </a:ln>
        </p:spPr>
        <p:txBody>
          <a:bodyPr spcFirstLastPara="1" wrap="square" lIns="0" tIns="0" rIns="0" bIns="0" anchor="t" anchorCtr="0">
            <a:spAutoFit/>
          </a:bodyPr>
          <a:lstStyle/>
          <a:p>
            <a:pPr marL="19050" marR="284798" lvl="0" indent="0" algn="l" rtl="0">
              <a:spcBef>
                <a:spcPts val="0"/>
              </a:spcBef>
              <a:spcAft>
                <a:spcPts val="0"/>
              </a:spcAft>
              <a:buNone/>
            </a:pPr>
            <a:r>
              <a:rPr lang="en" sz="2200">
                <a:solidFill>
                  <a:srgbClr val="4B0550"/>
                </a:solidFill>
                <a:latin typeface="Optimistic Text"/>
                <a:ea typeface="Optimistic Text"/>
                <a:cs typeface="Optimistic Text"/>
                <a:sym typeface="Optimistic Text"/>
              </a:rPr>
              <a:t>Les écoles sont lumineuses et amusantes,</a:t>
            </a: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r>
              <a:rPr lang="en" sz="2200">
                <a:solidFill>
                  <a:srgbClr val="4B0550"/>
                </a:solidFill>
                <a:latin typeface="Optimistic Text"/>
                <a:ea typeface="Optimistic Text"/>
                <a:cs typeface="Optimistic Text"/>
                <a:sym typeface="Optimistic Text"/>
              </a:rPr>
              <a:t>Un endroit pour apprendre pour tout le monde.</a:t>
            </a: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r>
              <a:rPr lang="en" sz="2200">
                <a:solidFill>
                  <a:srgbClr val="4B0550"/>
                </a:solidFill>
                <a:latin typeface="Optimistic Text"/>
                <a:ea typeface="Optimistic Text"/>
                <a:cs typeface="Optimistic Text"/>
                <a:sym typeface="Optimistic Text"/>
              </a:rPr>
              <a:t>Des grandes villes aux petits villages,</a:t>
            </a: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r>
              <a:rPr lang="en" sz="2200">
                <a:solidFill>
                  <a:srgbClr val="4B0550"/>
                </a:solidFill>
                <a:latin typeface="Optimistic Text"/>
                <a:ea typeface="Optimistic Text"/>
                <a:cs typeface="Optimistic Text"/>
                <a:sym typeface="Optimistic Text"/>
              </a:rPr>
              <a:t>L’éducation est là pour toutes et tous.</a:t>
            </a:r>
            <a:endParaRPr sz="2200">
              <a:solidFill>
                <a:srgbClr val="4B0550"/>
              </a:solidFill>
              <a:latin typeface="Optimistic Text"/>
              <a:ea typeface="Optimistic Text"/>
              <a:cs typeface="Optimistic Text"/>
              <a:sym typeface="Optimistic Text"/>
            </a:endParaRPr>
          </a:p>
          <a:p>
            <a:pPr marL="19050" marR="284798" lvl="0" indent="0" algn="l" rtl="0">
              <a:spcBef>
                <a:spcPts val="0"/>
              </a:spcBef>
              <a:spcAft>
                <a:spcPts val="0"/>
              </a:spcAft>
              <a:buNone/>
            </a:pPr>
            <a:endParaRPr sz="2200">
              <a:solidFill>
                <a:srgbClr val="4B0550"/>
              </a:solidFill>
              <a:latin typeface="Optimistic Text"/>
              <a:ea typeface="Optimistic Text"/>
              <a:cs typeface="Optimistic Text"/>
              <a:sym typeface="Optimistic Text"/>
            </a:endParaRPr>
          </a:p>
        </p:txBody>
      </p:sp>
      <p:sp>
        <p:nvSpPr>
          <p:cNvPr id="947" name="Google Shape;947;p71"/>
          <p:cNvSpPr/>
          <p:nvPr/>
        </p:nvSpPr>
        <p:spPr>
          <a:xfrm>
            <a:off x="12714188" y="2583750"/>
            <a:ext cx="4084500" cy="758400"/>
          </a:xfrm>
          <a:prstGeom prst="roundRect">
            <a:avLst>
              <a:gd name="adj" fmla="val 16667"/>
            </a:avLst>
          </a:prstGeom>
          <a:solidFill>
            <a:srgbClr val="D9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948" name="Google Shape;948;p71"/>
          <p:cNvSpPr txBox="1"/>
          <p:nvPr/>
        </p:nvSpPr>
        <p:spPr>
          <a:xfrm>
            <a:off x="12920641"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Poème 2</a:t>
            </a:r>
            <a:endParaRPr sz="2400">
              <a:solidFill>
                <a:srgbClr val="4B0550"/>
              </a:solidFill>
              <a:latin typeface="Optimistic Text"/>
              <a:ea typeface="Optimistic Text"/>
              <a:cs typeface="Optimistic Text"/>
              <a:sym typeface="Optimistic Text"/>
            </a:endParaRPr>
          </a:p>
        </p:txBody>
      </p:sp>
      <p:sp>
        <p:nvSpPr>
          <p:cNvPr id="949" name="Google Shape;949;p71"/>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953"/>
        <p:cNvGrpSpPr/>
        <p:nvPr/>
      </p:nvGrpSpPr>
      <p:grpSpPr>
        <a:xfrm>
          <a:off x="0" y="0"/>
          <a:ext cx="0" cy="0"/>
          <a:chOff x="0" y="0"/>
          <a:chExt cx="0" cy="0"/>
        </a:xfrm>
      </p:grpSpPr>
      <p:sp>
        <p:nvSpPr>
          <p:cNvPr id="954" name="Google Shape;954;p72"/>
          <p:cNvSpPr/>
          <p:nvPr/>
        </p:nvSpPr>
        <p:spPr>
          <a:xfrm>
            <a:off x="7017525" y="1118600"/>
            <a:ext cx="4243200" cy="2081700"/>
          </a:xfrm>
          <a:prstGeom prst="roundRect">
            <a:avLst>
              <a:gd name="adj" fmla="val 18897"/>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55" name="Google Shape;955;p72"/>
          <p:cNvSpPr txBox="1"/>
          <p:nvPr/>
        </p:nvSpPr>
        <p:spPr>
          <a:xfrm>
            <a:off x="8733538" y="1473050"/>
            <a:ext cx="1909500" cy="461700"/>
          </a:xfrm>
          <a:prstGeom prst="rect">
            <a:avLst/>
          </a:prstGeom>
          <a:noFill/>
          <a:ln>
            <a:noFill/>
          </a:ln>
        </p:spPr>
        <p:txBody>
          <a:bodyPr spcFirstLastPara="1" wrap="square" lIns="0" tIns="0" rIns="0" bIns="0" anchor="t" anchorCtr="0">
            <a:spAutoFit/>
          </a:bodyPr>
          <a:lstStyle/>
          <a:p>
            <a:pPr marL="0" lvl="0" indent="0" algn="l" rtl="0">
              <a:spcBef>
                <a:spcPts val="53"/>
              </a:spcBef>
              <a:spcAft>
                <a:spcPts val="0"/>
              </a:spcAft>
              <a:buClr>
                <a:schemeClr val="dk2"/>
              </a:buClr>
              <a:buFont typeface="Arial"/>
              <a:buNone/>
            </a:pPr>
            <a:r>
              <a:rPr lang="en" sz="3000" b="1">
                <a:solidFill>
                  <a:srgbClr val="4B0550"/>
                </a:solidFill>
                <a:latin typeface="Optimistic Text"/>
                <a:ea typeface="Optimistic Text"/>
                <a:cs typeface="Optimistic Text"/>
                <a:sym typeface="Optimistic Text"/>
              </a:rPr>
              <a:t>ACTIVITÉ</a:t>
            </a:r>
            <a:endParaRPr sz="3000" b="1">
              <a:solidFill>
                <a:srgbClr val="4B0550"/>
              </a:solidFill>
              <a:latin typeface="Optimistic Text"/>
              <a:ea typeface="Optimistic Text"/>
              <a:cs typeface="Optimistic Text"/>
              <a:sym typeface="Optimistic Text"/>
            </a:endParaRPr>
          </a:p>
        </p:txBody>
      </p:sp>
      <p:pic>
        <p:nvPicPr>
          <p:cNvPr id="956" name="Google Shape;956;p72" title="Asset 55.png"/>
          <p:cNvPicPr preferRelativeResize="0"/>
          <p:nvPr/>
        </p:nvPicPr>
        <p:blipFill rotWithShape="1">
          <a:blip r:embed="rId3">
            <a:alphaModFix/>
          </a:blip>
          <a:srcRect/>
          <a:stretch/>
        </p:blipFill>
        <p:spPr>
          <a:xfrm>
            <a:off x="7665888" y="1340275"/>
            <a:ext cx="727250" cy="727250"/>
          </a:xfrm>
          <a:prstGeom prst="rect">
            <a:avLst/>
          </a:prstGeom>
          <a:noFill/>
          <a:ln>
            <a:noFill/>
          </a:ln>
        </p:spPr>
      </p:pic>
      <p:sp>
        <p:nvSpPr>
          <p:cNvPr id="957" name="Google Shape;957;p72"/>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58" name="Google Shape;958;p72"/>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59" name="Google Shape;959;p72"/>
          <p:cNvSpPr txBox="1"/>
          <p:nvPr/>
        </p:nvSpPr>
        <p:spPr>
          <a:xfrm>
            <a:off x="4915175" y="5292600"/>
            <a:ext cx="84579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Créer des Images avec l’IA de Meta</a:t>
            </a:r>
            <a:endParaRPr sz="7200" b="1">
              <a:solidFill>
                <a:srgbClr val="4B0550"/>
              </a:solidFill>
              <a:latin typeface="Optimistic Display"/>
              <a:ea typeface="Optimistic Display"/>
              <a:cs typeface="Optimistic Display"/>
              <a:sym typeface="Optimistic Display"/>
            </a:endParaRPr>
          </a:p>
        </p:txBody>
      </p:sp>
      <p:sp>
        <p:nvSpPr>
          <p:cNvPr id="960" name="Google Shape;960;p72"/>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961" name="Google Shape;961;p72" title="Asset 108.png"/>
          <p:cNvPicPr preferRelativeResize="0"/>
          <p:nvPr/>
        </p:nvPicPr>
        <p:blipFill>
          <a:blip r:embed="rId4">
            <a:alphaModFix/>
          </a:blip>
          <a:stretch>
            <a:fillRect/>
          </a:stretch>
        </p:blipFill>
        <p:spPr>
          <a:xfrm>
            <a:off x="8606959" y="3429000"/>
            <a:ext cx="1076482" cy="73110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965"/>
        <p:cNvGrpSpPr/>
        <p:nvPr/>
      </p:nvGrpSpPr>
      <p:grpSpPr>
        <a:xfrm>
          <a:off x="0" y="0"/>
          <a:ext cx="0" cy="0"/>
          <a:chOff x="0" y="0"/>
          <a:chExt cx="0" cy="0"/>
        </a:xfrm>
      </p:grpSpPr>
      <p:sp>
        <p:nvSpPr>
          <p:cNvPr id="966" name="Google Shape;966;p73"/>
          <p:cNvSpPr/>
          <p:nvPr/>
        </p:nvSpPr>
        <p:spPr>
          <a:xfrm>
            <a:off x="873000" y="3999600"/>
            <a:ext cx="8351400" cy="4975800"/>
          </a:xfrm>
          <a:prstGeom prst="roundRect">
            <a:avLst>
              <a:gd name="adj" fmla="val 757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67" name="Google Shape;967;p73"/>
          <p:cNvSpPr/>
          <p:nvPr/>
        </p:nvSpPr>
        <p:spPr>
          <a:xfrm>
            <a:off x="720600" y="3782475"/>
            <a:ext cx="8351400" cy="4975800"/>
          </a:xfrm>
          <a:prstGeom prst="roundRect">
            <a:avLst>
              <a:gd name="adj" fmla="val 757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68" name="Google Shape;968;p73"/>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HANDS-ON AI CREATION</a:t>
            </a:r>
            <a:endParaRPr sz="900" b="1">
              <a:solidFill>
                <a:srgbClr val="4B0550"/>
              </a:solidFill>
              <a:latin typeface="Optimistic Display"/>
              <a:ea typeface="Optimistic Display"/>
              <a:cs typeface="Optimistic Display"/>
              <a:sym typeface="Optimistic Display"/>
            </a:endParaRPr>
          </a:p>
        </p:txBody>
      </p:sp>
      <p:sp>
        <p:nvSpPr>
          <p:cNvPr id="969" name="Google Shape;969;p73"/>
          <p:cNvSpPr txBox="1"/>
          <p:nvPr/>
        </p:nvSpPr>
        <p:spPr>
          <a:xfrm>
            <a:off x="704100" y="-265669"/>
            <a:ext cx="7232100" cy="2569500"/>
          </a:xfrm>
          <a:prstGeom prst="rect">
            <a:avLst/>
          </a:prstGeom>
          <a:noFill/>
          <a:ln>
            <a:noFill/>
          </a:ln>
        </p:spPr>
        <p:txBody>
          <a:bodyPr spcFirstLastPara="1" wrap="square" lIns="0" tIns="0" rIns="0" bIns="0" anchor="b" anchorCtr="0">
            <a:noAutofit/>
          </a:bodyPr>
          <a:lstStyle/>
          <a:p>
            <a:pPr marL="0" lvl="0" indent="0" algn="l" rtl="0">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Utilisez l’IA de Meta pour créer une image à partir de vos idées!</a:t>
            </a:r>
            <a:endParaRPr sz="3000">
              <a:solidFill>
                <a:srgbClr val="FFFFFF"/>
              </a:solidFill>
              <a:latin typeface="Optimistic Display Medium"/>
              <a:ea typeface="Optimistic Display Medium"/>
              <a:cs typeface="Optimistic Display Medium"/>
              <a:sym typeface="Optimistic Display Medium"/>
            </a:endParaRPr>
          </a:p>
        </p:txBody>
      </p:sp>
      <p:sp>
        <p:nvSpPr>
          <p:cNvPr id="970" name="Google Shape;970;p73"/>
          <p:cNvSpPr txBox="1"/>
          <p:nvPr/>
        </p:nvSpPr>
        <p:spPr>
          <a:xfrm>
            <a:off x="704100" y="2562250"/>
            <a:ext cx="7066500" cy="10287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0"/>
              </a:spcAft>
              <a:buNone/>
            </a:pPr>
            <a:r>
              <a:rPr lang="en" sz="1800" b="1">
                <a:solidFill>
                  <a:srgbClr val="D8C8E1"/>
                </a:solidFill>
                <a:latin typeface="Optimistic Text"/>
                <a:ea typeface="Optimistic Text"/>
                <a:cs typeface="Optimistic Text"/>
                <a:sym typeface="Optimistic Text"/>
              </a:rPr>
              <a:t>Activité de Haute Connectivité</a:t>
            </a:r>
            <a:endParaRPr sz="1800" b="1">
              <a:solidFill>
                <a:srgbClr val="D8C8E1"/>
              </a:solidFill>
              <a:latin typeface="Optimistic Text"/>
              <a:ea typeface="Optimistic Text"/>
              <a:cs typeface="Optimistic Text"/>
              <a:sym typeface="Optimistic Text"/>
            </a:endParaRPr>
          </a:p>
          <a:p>
            <a:pPr marL="0" lvl="0" indent="0" algn="l" rtl="0">
              <a:lnSpc>
                <a:spcPct val="100000"/>
              </a:lnSpc>
              <a:spcBef>
                <a:spcPts val="1000"/>
              </a:spcBef>
              <a:spcAft>
                <a:spcPts val="1000"/>
              </a:spcAft>
              <a:buNone/>
            </a:pPr>
            <a:r>
              <a:rPr lang="en" sz="1800" b="1">
                <a:solidFill>
                  <a:srgbClr val="FFFFFF"/>
                </a:solidFill>
                <a:latin typeface="Optimistic Text"/>
                <a:ea typeface="Optimistic Text"/>
                <a:cs typeface="Optimistic Text"/>
                <a:sym typeface="Optimistic Text"/>
              </a:rPr>
              <a:t>Exemple de Prompt: </a:t>
            </a:r>
            <a:r>
              <a:rPr lang="en" sz="1800">
                <a:solidFill>
                  <a:srgbClr val="FFFFFF"/>
                </a:solidFill>
                <a:latin typeface="Optimistic Text"/>
                <a:ea typeface="Optimistic Text"/>
                <a:cs typeface="Optimistic Text"/>
                <a:sym typeface="Optimistic Text"/>
              </a:rPr>
              <a:t>Générez une image d’étudiants en sortie scolaire explorant un musée des sciences.</a:t>
            </a:r>
            <a:endParaRPr sz="1800">
              <a:solidFill>
                <a:srgbClr val="FFFFFF"/>
              </a:solidFill>
              <a:latin typeface="Optimistic Text"/>
              <a:ea typeface="Optimistic Text"/>
              <a:cs typeface="Optimistic Text"/>
              <a:sym typeface="Optimistic Text"/>
            </a:endParaRPr>
          </a:p>
        </p:txBody>
      </p:sp>
      <p:sp>
        <p:nvSpPr>
          <p:cNvPr id="971" name="Google Shape;971;p73"/>
          <p:cNvSpPr txBox="1"/>
          <p:nvPr/>
        </p:nvSpPr>
        <p:spPr>
          <a:xfrm>
            <a:off x="977408" y="4099588"/>
            <a:ext cx="2980500" cy="2772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1000"/>
              </a:spcAft>
              <a:buNone/>
            </a:pPr>
            <a:r>
              <a:rPr lang="en" sz="1800" b="1">
                <a:solidFill>
                  <a:srgbClr val="4B0550"/>
                </a:solidFill>
                <a:latin typeface="Optimistic Text"/>
                <a:ea typeface="Optimistic Text"/>
                <a:cs typeface="Optimistic Text"/>
                <a:sym typeface="Optimistic Text"/>
              </a:rPr>
              <a:t>Prochaines Étapes</a:t>
            </a:r>
            <a:endParaRPr sz="1800">
              <a:solidFill>
                <a:srgbClr val="4B0550"/>
              </a:solidFill>
              <a:latin typeface="Optimistic Text"/>
              <a:ea typeface="Optimistic Text"/>
              <a:cs typeface="Optimistic Text"/>
              <a:sym typeface="Optimistic Text"/>
            </a:endParaRPr>
          </a:p>
        </p:txBody>
      </p:sp>
      <p:sp>
        <p:nvSpPr>
          <p:cNvPr id="972" name="Google Shape;972;p73"/>
          <p:cNvSpPr/>
          <p:nvPr/>
        </p:nvSpPr>
        <p:spPr>
          <a:xfrm>
            <a:off x="984037" y="4534675"/>
            <a:ext cx="3857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3" name="Google Shape;973;p73"/>
          <p:cNvSpPr txBox="1"/>
          <p:nvPr/>
        </p:nvSpPr>
        <p:spPr>
          <a:xfrm>
            <a:off x="1711109" y="4712652"/>
            <a:ext cx="2980500" cy="785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Ouvrez l’IA de Meta sur votre téléphone ou votre ordinateur</a:t>
            </a:r>
            <a:endParaRPr sz="1700">
              <a:solidFill>
                <a:srgbClr val="4B0550"/>
              </a:solidFill>
              <a:latin typeface="Optimistic Text"/>
              <a:ea typeface="Optimistic Text"/>
              <a:cs typeface="Optimistic Text"/>
              <a:sym typeface="Optimistic Text"/>
            </a:endParaRPr>
          </a:p>
        </p:txBody>
      </p:sp>
      <p:sp>
        <p:nvSpPr>
          <p:cNvPr id="974" name="Google Shape;974;p73"/>
          <p:cNvSpPr/>
          <p:nvPr/>
        </p:nvSpPr>
        <p:spPr>
          <a:xfrm>
            <a:off x="4980728" y="4534675"/>
            <a:ext cx="3857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5" name="Google Shape;975;p73"/>
          <p:cNvSpPr txBox="1"/>
          <p:nvPr/>
        </p:nvSpPr>
        <p:spPr>
          <a:xfrm>
            <a:off x="5717634" y="4582083"/>
            <a:ext cx="3064500" cy="10467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Saisissez votre prompt, en ajoutant vos propres détails créatifs pour donner forme à l'image finale</a:t>
            </a:r>
            <a:endParaRPr sz="1700">
              <a:solidFill>
                <a:srgbClr val="4B0550"/>
              </a:solidFill>
              <a:latin typeface="Optimistic Text"/>
              <a:ea typeface="Optimistic Text"/>
              <a:cs typeface="Optimistic Text"/>
              <a:sym typeface="Optimistic Text"/>
            </a:endParaRPr>
          </a:p>
        </p:txBody>
      </p:sp>
      <p:sp>
        <p:nvSpPr>
          <p:cNvPr id="976" name="Google Shape;976;p73"/>
          <p:cNvSpPr/>
          <p:nvPr/>
        </p:nvSpPr>
        <p:spPr>
          <a:xfrm>
            <a:off x="984037" y="6379304"/>
            <a:ext cx="3857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7" name="Google Shape;977;p73"/>
          <p:cNvSpPr/>
          <p:nvPr/>
        </p:nvSpPr>
        <p:spPr>
          <a:xfrm>
            <a:off x="4980728" y="6379304"/>
            <a:ext cx="3857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8" name="Google Shape;978;p73"/>
          <p:cNvSpPr txBox="1"/>
          <p:nvPr/>
        </p:nvSpPr>
        <p:spPr>
          <a:xfrm>
            <a:off x="1711109" y="6573850"/>
            <a:ext cx="2758500" cy="5232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Les étudiants portent-ils des uniformes scolaires?</a:t>
            </a:r>
            <a:endParaRPr sz="1700">
              <a:solidFill>
                <a:srgbClr val="4B0550"/>
              </a:solidFill>
              <a:latin typeface="Optimistic Text"/>
              <a:ea typeface="Optimistic Text"/>
              <a:cs typeface="Optimistic Text"/>
              <a:sym typeface="Optimistic Text"/>
            </a:endParaRPr>
          </a:p>
        </p:txBody>
      </p:sp>
      <p:sp>
        <p:nvSpPr>
          <p:cNvPr id="979" name="Google Shape;979;p73"/>
          <p:cNvSpPr txBox="1"/>
          <p:nvPr/>
        </p:nvSpPr>
        <p:spPr>
          <a:xfrm>
            <a:off x="5717638" y="6565648"/>
            <a:ext cx="2811900" cy="5232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Le musée est-il bien éclairé?</a:t>
            </a:r>
            <a:endParaRPr sz="1700">
              <a:solidFill>
                <a:srgbClr val="4B0550"/>
              </a:solidFill>
              <a:latin typeface="Optimistic Text"/>
              <a:ea typeface="Optimistic Text"/>
              <a:cs typeface="Optimistic Text"/>
              <a:sym typeface="Optimistic Text"/>
            </a:endParaRPr>
          </a:p>
        </p:txBody>
      </p:sp>
      <p:sp>
        <p:nvSpPr>
          <p:cNvPr id="980" name="Google Shape;980;p73"/>
          <p:cNvSpPr/>
          <p:nvPr/>
        </p:nvSpPr>
        <p:spPr>
          <a:xfrm>
            <a:off x="1175600" y="490439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81" name="Google Shape;981;p73"/>
          <p:cNvSpPr txBox="1"/>
          <p:nvPr/>
        </p:nvSpPr>
        <p:spPr>
          <a:xfrm>
            <a:off x="1150247" y="497444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982" name="Google Shape;982;p73"/>
          <p:cNvSpPr/>
          <p:nvPr/>
        </p:nvSpPr>
        <p:spPr>
          <a:xfrm>
            <a:off x="5144454" y="4814558"/>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83" name="Google Shape;983;p73"/>
          <p:cNvSpPr txBox="1"/>
          <p:nvPr/>
        </p:nvSpPr>
        <p:spPr>
          <a:xfrm>
            <a:off x="5119101" y="4884608"/>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sp>
        <p:nvSpPr>
          <p:cNvPr id="984" name="Google Shape;984;p73"/>
          <p:cNvSpPr/>
          <p:nvPr/>
        </p:nvSpPr>
        <p:spPr>
          <a:xfrm>
            <a:off x="1175600" y="6635123"/>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85" name="Google Shape;985;p73"/>
          <p:cNvSpPr txBox="1"/>
          <p:nvPr/>
        </p:nvSpPr>
        <p:spPr>
          <a:xfrm>
            <a:off x="1150247" y="6705173"/>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986" name="Google Shape;986;p73"/>
          <p:cNvSpPr/>
          <p:nvPr/>
        </p:nvSpPr>
        <p:spPr>
          <a:xfrm>
            <a:off x="5144454" y="6635123"/>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87" name="Google Shape;987;p73"/>
          <p:cNvSpPr txBox="1"/>
          <p:nvPr/>
        </p:nvSpPr>
        <p:spPr>
          <a:xfrm>
            <a:off x="5119101" y="6705173"/>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pic>
        <p:nvPicPr>
          <p:cNvPr id="988" name="Google Shape;988;p73"/>
          <p:cNvPicPr preferRelativeResize="0"/>
          <p:nvPr/>
        </p:nvPicPr>
        <p:blipFill>
          <a:blip r:embed="rId3">
            <a:alphaModFix/>
          </a:blip>
          <a:stretch>
            <a:fillRect/>
          </a:stretch>
        </p:blipFill>
        <p:spPr>
          <a:xfrm>
            <a:off x="9528708" y="1604773"/>
            <a:ext cx="3810041" cy="7218345"/>
          </a:xfrm>
          <a:prstGeom prst="rect">
            <a:avLst/>
          </a:prstGeom>
          <a:noFill/>
          <a:ln>
            <a:noFill/>
          </a:ln>
          <a:effectLst>
            <a:outerShdw blurRad="81771" dist="122657" dir="3900000" algn="bl" rotWithShape="0">
              <a:srgbClr val="000000">
                <a:alpha val="60000"/>
              </a:srgbClr>
            </a:outerShdw>
          </a:effectLst>
        </p:spPr>
      </p:pic>
      <p:pic>
        <p:nvPicPr>
          <p:cNvPr id="989" name="Google Shape;989;p73"/>
          <p:cNvPicPr preferRelativeResize="0"/>
          <p:nvPr/>
        </p:nvPicPr>
        <p:blipFill>
          <a:blip r:embed="rId4">
            <a:alphaModFix/>
          </a:blip>
          <a:stretch>
            <a:fillRect/>
          </a:stretch>
        </p:blipFill>
        <p:spPr>
          <a:xfrm>
            <a:off x="13500227" y="1604773"/>
            <a:ext cx="3810041" cy="7218278"/>
          </a:xfrm>
          <a:prstGeom prst="rect">
            <a:avLst/>
          </a:prstGeom>
          <a:noFill/>
          <a:ln>
            <a:noFill/>
          </a:ln>
        </p:spPr>
      </p:pic>
      <p:sp>
        <p:nvSpPr>
          <p:cNvPr id="990" name="Google Shape;990;p73"/>
          <p:cNvSpPr txBox="1"/>
          <p:nvPr/>
        </p:nvSpPr>
        <p:spPr>
          <a:xfrm>
            <a:off x="9814317" y="8535640"/>
            <a:ext cx="3241800" cy="282600"/>
          </a:xfrm>
          <a:prstGeom prst="rect">
            <a:avLst/>
          </a:prstGeom>
          <a:noFill/>
          <a:ln>
            <a:noFill/>
          </a:ln>
        </p:spPr>
        <p:txBody>
          <a:bodyPr spcFirstLastPara="1" wrap="square" lIns="0" tIns="18150" rIns="0" bIns="0" anchor="t" anchorCtr="0">
            <a:spAutoFit/>
          </a:bodyPr>
          <a:lstStyle/>
          <a:p>
            <a:pPr marL="18171" lvl="0" indent="0" algn="ctr" rtl="0">
              <a:lnSpc>
                <a:spcPct val="100000"/>
              </a:lnSpc>
              <a:spcBef>
                <a:spcPts val="0"/>
              </a:spcBef>
              <a:spcAft>
                <a:spcPts val="0"/>
              </a:spcAft>
              <a:buNone/>
            </a:pPr>
            <a:r>
              <a:rPr lang="en" sz="1717">
                <a:solidFill>
                  <a:schemeClr val="lt2"/>
                </a:solidFill>
                <a:latin typeface="Optimistic Text"/>
                <a:ea typeface="Optimistic Text"/>
                <a:cs typeface="Optimistic Text"/>
                <a:sym typeface="Optimistic Text"/>
              </a:rPr>
              <a:t>L’IA De Meta sur le navigateur</a:t>
            </a:r>
            <a:endParaRPr sz="1717">
              <a:solidFill>
                <a:schemeClr val="lt2"/>
              </a:solidFill>
              <a:latin typeface="Optimistic Text"/>
              <a:ea typeface="Optimistic Text"/>
              <a:cs typeface="Optimistic Text"/>
              <a:sym typeface="Optimistic Text"/>
            </a:endParaRPr>
          </a:p>
        </p:txBody>
      </p:sp>
      <p:sp>
        <p:nvSpPr>
          <p:cNvPr id="991" name="Google Shape;991;p73"/>
          <p:cNvSpPr txBox="1"/>
          <p:nvPr/>
        </p:nvSpPr>
        <p:spPr>
          <a:xfrm>
            <a:off x="13772521" y="8535640"/>
            <a:ext cx="3241800" cy="282600"/>
          </a:xfrm>
          <a:prstGeom prst="rect">
            <a:avLst/>
          </a:prstGeom>
          <a:noFill/>
          <a:ln>
            <a:noFill/>
          </a:ln>
        </p:spPr>
        <p:txBody>
          <a:bodyPr spcFirstLastPara="1" wrap="square" lIns="0" tIns="18150" rIns="0" bIns="0" anchor="t" anchorCtr="0">
            <a:spAutoFit/>
          </a:bodyPr>
          <a:lstStyle/>
          <a:p>
            <a:pPr marL="18171" lvl="0" indent="0" algn="ctr" rtl="0">
              <a:lnSpc>
                <a:spcPct val="100000"/>
              </a:lnSpc>
              <a:spcBef>
                <a:spcPts val="0"/>
              </a:spcBef>
              <a:spcAft>
                <a:spcPts val="0"/>
              </a:spcAft>
              <a:buNone/>
            </a:pPr>
            <a:r>
              <a:rPr lang="en" sz="1717">
                <a:solidFill>
                  <a:schemeClr val="lt2"/>
                </a:solidFill>
                <a:latin typeface="Optimistic Text"/>
                <a:ea typeface="Optimistic Text"/>
                <a:cs typeface="Optimistic Text"/>
                <a:sym typeface="Optimistic Text"/>
              </a:rPr>
              <a:t>L’IA De Meta sur WhatsApp</a:t>
            </a:r>
            <a:endParaRPr sz="1717">
              <a:solidFill>
                <a:schemeClr val="lt2"/>
              </a:solidFill>
              <a:latin typeface="Optimistic Text"/>
              <a:ea typeface="Optimistic Text"/>
              <a:cs typeface="Optimistic Text"/>
              <a:sym typeface="Optimistic Text"/>
            </a:endParaRPr>
          </a:p>
        </p:txBody>
      </p:sp>
      <p:sp>
        <p:nvSpPr>
          <p:cNvPr id="992" name="Google Shape;992;p73"/>
          <p:cNvSpPr/>
          <p:nvPr/>
        </p:nvSpPr>
        <p:spPr>
          <a:xfrm>
            <a:off x="984037" y="7451499"/>
            <a:ext cx="3857100" cy="9432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93" name="Google Shape;993;p73"/>
          <p:cNvSpPr txBox="1"/>
          <p:nvPr/>
        </p:nvSpPr>
        <p:spPr>
          <a:xfrm>
            <a:off x="1711099" y="7533213"/>
            <a:ext cx="2980500" cy="785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Quels outils ou inventions scientifiques se trouvent dans le musée?</a:t>
            </a:r>
            <a:endParaRPr sz="1700">
              <a:solidFill>
                <a:srgbClr val="4B0550"/>
              </a:solidFill>
              <a:latin typeface="Optimistic Text"/>
              <a:ea typeface="Optimistic Text"/>
              <a:cs typeface="Optimistic Text"/>
              <a:sym typeface="Optimistic Text"/>
            </a:endParaRPr>
          </a:p>
        </p:txBody>
      </p:sp>
      <p:sp>
        <p:nvSpPr>
          <p:cNvPr id="994" name="Google Shape;994;p73"/>
          <p:cNvSpPr/>
          <p:nvPr/>
        </p:nvSpPr>
        <p:spPr>
          <a:xfrm>
            <a:off x="1175600" y="7707315"/>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995" name="Google Shape;995;p73"/>
          <p:cNvSpPr txBox="1"/>
          <p:nvPr/>
        </p:nvSpPr>
        <p:spPr>
          <a:xfrm>
            <a:off x="1150247" y="7777365"/>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3</a:t>
            </a:r>
            <a:endParaRPr sz="1800">
              <a:solidFill>
                <a:srgbClr val="FFFFFF"/>
              </a:solidFill>
              <a:latin typeface="Optimistic Text"/>
              <a:ea typeface="Optimistic Text"/>
              <a:cs typeface="Optimistic Text"/>
              <a:sym typeface="Optimistic Text"/>
            </a:endParaRPr>
          </a:p>
        </p:txBody>
      </p:sp>
      <p:sp>
        <p:nvSpPr>
          <p:cNvPr id="996" name="Google Shape;996;p73"/>
          <p:cNvSpPr txBox="1"/>
          <p:nvPr/>
        </p:nvSpPr>
        <p:spPr>
          <a:xfrm>
            <a:off x="977394" y="5987900"/>
            <a:ext cx="4965300" cy="2772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1000"/>
              </a:spcAft>
              <a:buNone/>
            </a:pPr>
            <a:r>
              <a:rPr lang="en" sz="1800" b="1">
                <a:solidFill>
                  <a:srgbClr val="4B0550"/>
                </a:solidFill>
                <a:latin typeface="Optimistic Text"/>
                <a:ea typeface="Optimistic Text"/>
                <a:cs typeface="Optimistic Text"/>
                <a:sym typeface="Optimistic Text"/>
              </a:rPr>
              <a:t>Ajoutez vos propres détails</a:t>
            </a:r>
            <a:endParaRPr sz="1800" b="1">
              <a:solidFill>
                <a:srgbClr val="4B0550"/>
              </a:solidFill>
              <a:latin typeface="Optimistic Text"/>
              <a:ea typeface="Optimistic Text"/>
              <a:cs typeface="Optimistic Text"/>
              <a:sym typeface="Optimistic Text"/>
            </a:endParaRPr>
          </a:p>
        </p:txBody>
      </p:sp>
      <p:sp>
        <p:nvSpPr>
          <p:cNvPr id="997" name="Google Shape;997;p73"/>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pic>
        <p:nvPicPr>
          <p:cNvPr id="998" name="Google Shape;998;p73"/>
          <p:cNvPicPr preferRelativeResize="0"/>
          <p:nvPr/>
        </p:nvPicPr>
        <p:blipFill>
          <a:blip r:embed="rId5">
            <a:alphaModFix/>
          </a:blip>
          <a:stretch>
            <a:fillRect/>
          </a:stretch>
        </p:blipFill>
        <p:spPr>
          <a:xfrm>
            <a:off x="15363938" y="853173"/>
            <a:ext cx="1647825" cy="1000125"/>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002"/>
        <p:cNvGrpSpPr/>
        <p:nvPr/>
      </p:nvGrpSpPr>
      <p:grpSpPr>
        <a:xfrm>
          <a:off x="0" y="0"/>
          <a:ext cx="0" cy="0"/>
          <a:chOff x="0" y="0"/>
          <a:chExt cx="0" cy="0"/>
        </a:xfrm>
      </p:grpSpPr>
      <p:sp>
        <p:nvSpPr>
          <p:cNvPr id="1003" name="Google Shape;1003;p74"/>
          <p:cNvSpPr txBox="1"/>
          <p:nvPr/>
        </p:nvSpPr>
        <p:spPr>
          <a:xfrm>
            <a:off x="7571173" y="1894311"/>
            <a:ext cx="4224300" cy="551400"/>
          </a:xfrm>
          <a:prstGeom prst="rect">
            <a:avLst/>
          </a:prstGeom>
          <a:noFill/>
          <a:ln>
            <a:noFill/>
          </a:ln>
        </p:spPr>
        <p:txBody>
          <a:bodyPr spcFirstLastPara="1" wrap="square" lIns="0" tIns="271475" rIns="0" bIns="0" anchor="t" anchorCtr="0">
            <a:spAutoFit/>
          </a:bodyPr>
          <a:lstStyle/>
          <a:p>
            <a:pPr marL="0" lvl="0" indent="0" algn="l" rtl="0">
              <a:lnSpc>
                <a:spcPct val="100000"/>
              </a:lnSpc>
              <a:spcBef>
                <a:spcPts val="0"/>
              </a:spcBef>
              <a:spcAft>
                <a:spcPts val="0"/>
              </a:spcAft>
              <a:buNone/>
            </a:pPr>
            <a:r>
              <a:rPr lang="en" sz="1800" b="1">
                <a:solidFill>
                  <a:srgbClr val="FFFFFF"/>
                </a:solidFill>
                <a:latin typeface="Optimistic Text"/>
                <a:ea typeface="Optimistic Text"/>
                <a:cs typeface="Optimistic Text"/>
                <a:sym typeface="Optimistic Text"/>
              </a:rPr>
              <a:t>Option basse connectivité</a:t>
            </a:r>
            <a:endParaRPr sz="1800">
              <a:latin typeface="Optimistic Text"/>
              <a:ea typeface="Optimistic Text"/>
              <a:cs typeface="Optimistic Text"/>
              <a:sym typeface="Optimistic Text"/>
            </a:endParaRPr>
          </a:p>
        </p:txBody>
      </p:sp>
      <p:sp>
        <p:nvSpPr>
          <p:cNvPr id="1004" name="Google Shape;1004;p74"/>
          <p:cNvSpPr txBox="1"/>
          <p:nvPr/>
        </p:nvSpPr>
        <p:spPr>
          <a:xfrm>
            <a:off x="723121" y="7924302"/>
            <a:ext cx="103527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b="1">
                <a:solidFill>
                  <a:srgbClr val="FFFFFF"/>
                </a:solidFill>
                <a:latin typeface="Optimistic Text"/>
                <a:ea typeface="Optimistic Text"/>
                <a:cs typeface="Optimistic Text"/>
                <a:sym typeface="Optimistic Text"/>
              </a:rPr>
              <a:t>Créez votre propre instruction</a:t>
            </a:r>
            <a:endParaRPr sz="1800">
              <a:latin typeface="Optimistic Text"/>
              <a:ea typeface="Optimistic Text"/>
              <a:cs typeface="Optimistic Text"/>
              <a:sym typeface="Optimistic Text"/>
            </a:endParaRPr>
          </a:p>
          <a:p>
            <a:pPr marL="19050" lvl="0" indent="0" algn="l" rtl="0">
              <a:lnSpc>
                <a:spcPct val="100000"/>
              </a:lnSpc>
              <a:spcBef>
                <a:spcPts val="0"/>
              </a:spcBef>
              <a:spcAft>
                <a:spcPts val="0"/>
              </a:spcAft>
              <a:buNone/>
            </a:pPr>
            <a:r>
              <a:rPr lang="en" sz="1800">
                <a:solidFill>
                  <a:srgbClr val="FFFFFF"/>
                </a:solidFill>
                <a:latin typeface="Optimistic Text"/>
                <a:ea typeface="Optimistic Text"/>
                <a:cs typeface="Optimistic Text"/>
                <a:sym typeface="Optimistic Text"/>
              </a:rPr>
              <a:t>Sur papier, décrivez une image que vous demanderiez à l’IA de créer sur votre vie.</a:t>
            </a:r>
            <a:endParaRPr sz="1800">
              <a:latin typeface="Optimistic Text"/>
              <a:ea typeface="Optimistic Text"/>
              <a:cs typeface="Optimistic Text"/>
              <a:sym typeface="Optimistic Text"/>
            </a:endParaRPr>
          </a:p>
        </p:txBody>
      </p:sp>
      <p:sp>
        <p:nvSpPr>
          <p:cNvPr id="1005" name="Google Shape;1005;p74"/>
          <p:cNvSpPr txBox="1"/>
          <p:nvPr/>
        </p:nvSpPr>
        <p:spPr>
          <a:xfrm>
            <a:off x="704099" y="1323650"/>
            <a:ext cx="5971500" cy="1866300"/>
          </a:xfrm>
          <a:prstGeom prst="rect">
            <a:avLst/>
          </a:prstGeom>
          <a:noFill/>
          <a:ln>
            <a:noFill/>
          </a:ln>
        </p:spPr>
        <p:txBody>
          <a:bodyPr spcFirstLastPara="1" wrap="square" lIns="0" tIns="19050" rIns="0" bIns="0" anchor="b" anchorCtr="0">
            <a:noAutofit/>
          </a:bodyPr>
          <a:lstStyle/>
          <a:p>
            <a:pPr marL="19050" lvl="0" indent="0" algn="l" rtl="0">
              <a:spcBef>
                <a:spcPts val="0"/>
              </a:spcBef>
              <a:spcAft>
                <a:spcPts val="0"/>
              </a:spcAft>
              <a:buNone/>
            </a:pPr>
            <a:r>
              <a:rPr lang="en" sz="6000" b="1">
                <a:solidFill>
                  <a:srgbClr val="FFFFFF"/>
                </a:solidFill>
                <a:latin typeface="Optimistic Display"/>
                <a:ea typeface="Optimistic Display"/>
                <a:cs typeface="Optimistic Display"/>
                <a:sym typeface="Optimistic Display"/>
              </a:rPr>
              <a:t>Générer des images avec l'IA</a:t>
            </a:r>
            <a:endParaRPr sz="6000" b="1">
              <a:solidFill>
                <a:srgbClr val="FFFFFF"/>
              </a:solidFill>
              <a:latin typeface="Optimistic Display"/>
              <a:ea typeface="Optimistic Display"/>
              <a:cs typeface="Optimistic Display"/>
              <a:sym typeface="Optimistic Display"/>
            </a:endParaRPr>
          </a:p>
        </p:txBody>
      </p:sp>
      <p:sp>
        <p:nvSpPr>
          <p:cNvPr id="1006" name="Google Shape;1006;p74"/>
          <p:cNvSpPr txBox="1"/>
          <p:nvPr/>
        </p:nvSpPr>
        <p:spPr>
          <a:xfrm>
            <a:off x="7571200" y="2245975"/>
            <a:ext cx="6157500" cy="828300"/>
          </a:xfrm>
          <a:prstGeom prst="rect">
            <a:avLst/>
          </a:prstGeom>
          <a:noFill/>
          <a:ln>
            <a:noFill/>
          </a:ln>
        </p:spPr>
        <p:txBody>
          <a:bodyPr spcFirstLastPara="1" wrap="square" lIns="0" tIns="271475" rIns="0" bIns="0" anchor="t" anchorCtr="0">
            <a:spAutoFit/>
          </a:bodyPr>
          <a:lstStyle/>
          <a:p>
            <a:pPr marL="19050" lvl="0" indent="0" algn="l" rtl="0">
              <a:lnSpc>
                <a:spcPct val="100000"/>
              </a:lnSpc>
              <a:spcBef>
                <a:spcPts val="1703"/>
              </a:spcBef>
              <a:spcAft>
                <a:spcPts val="0"/>
              </a:spcAft>
              <a:buNone/>
            </a:pPr>
            <a:r>
              <a:rPr lang="en" sz="1800">
                <a:solidFill>
                  <a:srgbClr val="FFFFFF"/>
                </a:solidFill>
                <a:latin typeface="Optimistic Text"/>
                <a:ea typeface="Optimistic Text"/>
                <a:cs typeface="Optimistic Text"/>
                <a:sym typeface="Optimistic Text"/>
              </a:rPr>
              <a:t>Qu’est-ce qui semble réel? Qu’est-ce qui semble étrange? Quelle histoire l’image raconte-t-elle?</a:t>
            </a:r>
            <a:endParaRPr sz="1800">
              <a:latin typeface="Optimistic Text"/>
              <a:ea typeface="Optimistic Text"/>
              <a:cs typeface="Optimistic Text"/>
              <a:sym typeface="Optimistic Text"/>
            </a:endParaRPr>
          </a:p>
        </p:txBody>
      </p:sp>
      <p:pic>
        <p:nvPicPr>
          <p:cNvPr id="1007" name="Google Shape;1007;p74" title="African Student 02.png"/>
          <p:cNvPicPr preferRelativeResize="0"/>
          <p:nvPr/>
        </p:nvPicPr>
        <p:blipFill rotWithShape="1">
          <a:blip r:embed="rId3">
            <a:alphaModFix/>
          </a:blip>
          <a:srcRect l="12536" r="12536"/>
          <a:stretch/>
        </p:blipFill>
        <p:spPr>
          <a:xfrm>
            <a:off x="742188" y="3479175"/>
            <a:ext cx="4671000" cy="4155900"/>
          </a:xfrm>
          <a:prstGeom prst="roundRect">
            <a:avLst>
              <a:gd name="adj" fmla="val 3277"/>
            </a:avLst>
          </a:prstGeom>
          <a:noFill/>
          <a:ln>
            <a:noFill/>
          </a:ln>
        </p:spPr>
      </p:pic>
      <p:pic>
        <p:nvPicPr>
          <p:cNvPr id="1008" name="Google Shape;1008;p74" title="African Student 01.png"/>
          <p:cNvPicPr preferRelativeResize="0"/>
          <p:nvPr/>
        </p:nvPicPr>
        <p:blipFill rotWithShape="1">
          <a:blip r:embed="rId4">
            <a:alphaModFix/>
          </a:blip>
          <a:srcRect l="12537" r="12529"/>
          <a:stretch/>
        </p:blipFill>
        <p:spPr>
          <a:xfrm>
            <a:off x="5796044" y="3479175"/>
            <a:ext cx="4671000" cy="4155900"/>
          </a:xfrm>
          <a:prstGeom prst="roundRect">
            <a:avLst>
              <a:gd name="adj" fmla="val 3277"/>
            </a:avLst>
          </a:prstGeom>
          <a:noFill/>
          <a:ln>
            <a:noFill/>
          </a:ln>
        </p:spPr>
      </p:pic>
      <p:pic>
        <p:nvPicPr>
          <p:cNvPr id="1009" name="Google Shape;1009;p74" title="African Student 04.png"/>
          <p:cNvPicPr preferRelativeResize="0"/>
          <p:nvPr/>
        </p:nvPicPr>
        <p:blipFill rotWithShape="1">
          <a:blip r:embed="rId5">
            <a:alphaModFix/>
          </a:blip>
          <a:srcRect l="1424" r="34160" b="14030"/>
          <a:stretch/>
        </p:blipFill>
        <p:spPr>
          <a:xfrm>
            <a:off x="10849919" y="3479175"/>
            <a:ext cx="4671000" cy="4155900"/>
          </a:xfrm>
          <a:prstGeom prst="roundRect">
            <a:avLst>
              <a:gd name="adj" fmla="val 3277"/>
            </a:avLst>
          </a:prstGeom>
          <a:noFill/>
          <a:ln>
            <a:noFill/>
          </a:ln>
        </p:spPr>
      </p:pic>
      <p:sp>
        <p:nvSpPr>
          <p:cNvPr id="1010" name="Google Shape;1010;p74"/>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014"/>
        <p:cNvGrpSpPr/>
        <p:nvPr/>
      </p:nvGrpSpPr>
      <p:grpSpPr>
        <a:xfrm>
          <a:off x="0" y="0"/>
          <a:ext cx="0" cy="0"/>
          <a:chOff x="0" y="0"/>
          <a:chExt cx="0" cy="0"/>
        </a:xfrm>
      </p:grpSpPr>
      <p:sp>
        <p:nvSpPr>
          <p:cNvPr id="1015" name="Google Shape;1015;p75"/>
          <p:cNvSpPr/>
          <p:nvPr/>
        </p:nvSpPr>
        <p:spPr>
          <a:xfrm>
            <a:off x="7017525" y="1118600"/>
            <a:ext cx="4243200" cy="2081700"/>
          </a:xfrm>
          <a:prstGeom prst="roundRect">
            <a:avLst>
              <a:gd name="adj" fmla="val 18897"/>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16" name="Google Shape;1016;p75"/>
          <p:cNvSpPr txBox="1"/>
          <p:nvPr/>
        </p:nvSpPr>
        <p:spPr>
          <a:xfrm>
            <a:off x="8733538" y="1473050"/>
            <a:ext cx="1909500" cy="461700"/>
          </a:xfrm>
          <a:prstGeom prst="rect">
            <a:avLst/>
          </a:prstGeom>
          <a:noFill/>
          <a:ln>
            <a:noFill/>
          </a:ln>
        </p:spPr>
        <p:txBody>
          <a:bodyPr spcFirstLastPara="1" wrap="square" lIns="0" tIns="0" rIns="0" bIns="0" anchor="t" anchorCtr="0">
            <a:spAutoFit/>
          </a:bodyPr>
          <a:lstStyle/>
          <a:p>
            <a:pPr marL="0" lvl="0" indent="0" algn="l" rtl="0">
              <a:spcBef>
                <a:spcPts val="53"/>
              </a:spcBef>
              <a:spcAft>
                <a:spcPts val="0"/>
              </a:spcAft>
              <a:buClr>
                <a:schemeClr val="dk2"/>
              </a:buClr>
              <a:buFont typeface="Arial"/>
              <a:buNone/>
            </a:pPr>
            <a:r>
              <a:rPr lang="en" sz="3000" b="1">
                <a:solidFill>
                  <a:srgbClr val="4B0550"/>
                </a:solidFill>
                <a:latin typeface="Optimistic Text"/>
                <a:ea typeface="Optimistic Text"/>
                <a:cs typeface="Optimistic Text"/>
                <a:sym typeface="Optimistic Text"/>
              </a:rPr>
              <a:t>ACTIVITÉ</a:t>
            </a:r>
            <a:endParaRPr sz="3000" b="1">
              <a:solidFill>
                <a:srgbClr val="4B0550"/>
              </a:solidFill>
              <a:latin typeface="Optimistic Text"/>
              <a:ea typeface="Optimistic Text"/>
              <a:cs typeface="Optimistic Text"/>
              <a:sym typeface="Optimistic Text"/>
            </a:endParaRPr>
          </a:p>
        </p:txBody>
      </p:sp>
      <p:pic>
        <p:nvPicPr>
          <p:cNvPr id="1017" name="Google Shape;1017;p75" title="Asset 55.png"/>
          <p:cNvPicPr preferRelativeResize="0"/>
          <p:nvPr/>
        </p:nvPicPr>
        <p:blipFill rotWithShape="1">
          <a:blip r:embed="rId3">
            <a:alphaModFix/>
          </a:blip>
          <a:srcRect/>
          <a:stretch/>
        </p:blipFill>
        <p:spPr>
          <a:xfrm>
            <a:off x="7665888" y="1340275"/>
            <a:ext cx="727250" cy="727250"/>
          </a:xfrm>
          <a:prstGeom prst="rect">
            <a:avLst/>
          </a:prstGeom>
          <a:noFill/>
          <a:ln>
            <a:noFill/>
          </a:ln>
        </p:spPr>
      </p:pic>
      <p:sp>
        <p:nvSpPr>
          <p:cNvPr id="1018" name="Google Shape;1018;p75"/>
          <p:cNvSpPr/>
          <p:nvPr/>
        </p:nvSpPr>
        <p:spPr>
          <a:xfrm>
            <a:off x="4601845" y="2404224"/>
            <a:ext cx="9741300" cy="56697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19" name="Google Shape;1019;p75"/>
          <p:cNvSpPr/>
          <p:nvPr/>
        </p:nvSpPr>
        <p:spPr>
          <a:xfrm>
            <a:off x="4417150" y="2213074"/>
            <a:ext cx="9741300" cy="56697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20" name="Google Shape;1020;p75"/>
          <p:cNvSpPr txBox="1"/>
          <p:nvPr/>
        </p:nvSpPr>
        <p:spPr>
          <a:xfrm>
            <a:off x="4915175" y="4841071"/>
            <a:ext cx="8670000" cy="29922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Créer des vidéos à partir de texte avec l’IA de Meta</a:t>
            </a:r>
            <a:endParaRPr sz="7200" b="1">
              <a:solidFill>
                <a:srgbClr val="4B0550"/>
              </a:solidFill>
              <a:latin typeface="Optimistic Display"/>
              <a:ea typeface="Optimistic Display"/>
              <a:cs typeface="Optimistic Display"/>
              <a:sym typeface="Optimistic Display"/>
            </a:endParaRPr>
          </a:p>
        </p:txBody>
      </p:sp>
      <p:sp>
        <p:nvSpPr>
          <p:cNvPr id="1021" name="Google Shape;1021;p75"/>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1022" name="Google Shape;1022;p75" title="Asset 107.png"/>
          <p:cNvPicPr preferRelativeResize="0"/>
          <p:nvPr/>
        </p:nvPicPr>
        <p:blipFill>
          <a:blip r:embed="rId4">
            <a:alphaModFix/>
          </a:blip>
          <a:stretch>
            <a:fillRect/>
          </a:stretch>
        </p:blipFill>
        <p:spPr>
          <a:xfrm>
            <a:off x="8575201" y="3428991"/>
            <a:ext cx="1137599" cy="731125"/>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026"/>
        <p:cNvGrpSpPr/>
        <p:nvPr/>
      </p:nvGrpSpPr>
      <p:grpSpPr>
        <a:xfrm>
          <a:off x="0" y="0"/>
          <a:ext cx="0" cy="0"/>
          <a:chOff x="0" y="0"/>
          <a:chExt cx="0" cy="0"/>
        </a:xfrm>
      </p:grpSpPr>
      <p:sp>
        <p:nvSpPr>
          <p:cNvPr id="1027" name="Google Shape;1027;p76"/>
          <p:cNvSpPr/>
          <p:nvPr/>
        </p:nvSpPr>
        <p:spPr>
          <a:xfrm>
            <a:off x="959175" y="4140600"/>
            <a:ext cx="10301700" cy="4758600"/>
          </a:xfrm>
          <a:prstGeom prst="roundRect">
            <a:avLst>
              <a:gd name="adj" fmla="val 757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28" name="Google Shape;1028;p76"/>
          <p:cNvSpPr/>
          <p:nvPr/>
        </p:nvSpPr>
        <p:spPr>
          <a:xfrm>
            <a:off x="720600" y="3923400"/>
            <a:ext cx="10368000" cy="4758600"/>
          </a:xfrm>
          <a:prstGeom prst="roundRect">
            <a:avLst>
              <a:gd name="adj" fmla="val 757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29" name="Google Shape;1029;p7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HANDS-ON AI CREATION</a:t>
            </a:r>
            <a:endParaRPr sz="900" b="1">
              <a:solidFill>
                <a:srgbClr val="4B0550"/>
              </a:solidFill>
              <a:latin typeface="Optimistic Display"/>
              <a:ea typeface="Optimistic Display"/>
              <a:cs typeface="Optimistic Display"/>
              <a:sym typeface="Optimistic Display"/>
            </a:endParaRPr>
          </a:p>
        </p:txBody>
      </p:sp>
      <p:sp>
        <p:nvSpPr>
          <p:cNvPr id="1030" name="Google Shape;1030;p76"/>
          <p:cNvSpPr txBox="1"/>
          <p:nvPr/>
        </p:nvSpPr>
        <p:spPr>
          <a:xfrm>
            <a:off x="712050" y="1254481"/>
            <a:ext cx="10767900" cy="1372200"/>
          </a:xfrm>
          <a:prstGeom prst="rect">
            <a:avLst/>
          </a:prstGeom>
          <a:noFill/>
          <a:ln>
            <a:noFill/>
          </a:ln>
        </p:spPr>
        <p:txBody>
          <a:bodyPr spcFirstLastPara="1" wrap="square" lIns="0" tIns="0" rIns="0" bIns="0" anchor="b" anchorCtr="0">
            <a:noAutofit/>
          </a:bodyPr>
          <a:lstStyle/>
          <a:p>
            <a:pPr marL="0" lvl="0" indent="0" algn="l" rtl="0">
              <a:spcBef>
                <a:spcPts val="0"/>
              </a:spcBef>
              <a:spcAft>
                <a:spcPts val="0"/>
              </a:spcAft>
              <a:buNone/>
            </a:pPr>
            <a:r>
              <a:rPr lang="en" sz="3000">
                <a:solidFill>
                  <a:srgbClr val="FFFFFF"/>
                </a:solidFill>
                <a:latin typeface="Optimistic Display Medium"/>
                <a:ea typeface="Optimistic Display Medium"/>
                <a:cs typeface="Optimistic Display Medium"/>
                <a:sym typeface="Optimistic Display Medium"/>
              </a:rPr>
              <a:t>Nous allons utiliser l’IA de Meta pour générer un court clip vidéo en utilisant uniquement une description textuelle</a:t>
            </a:r>
            <a:endParaRPr sz="3000">
              <a:solidFill>
                <a:srgbClr val="FFFFFF"/>
              </a:solidFill>
              <a:latin typeface="Optimistic Display Medium"/>
              <a:ea typeface="Optimistic Display Medium"/>
              <a:cs typeface="Optimistic Display Medium"/>
              <a:sym typeface="Optimistic Display Medium"/>
            </a:endParaRPr>
          </a:p>
        </p:txBody>
      </p:sp>
      <p:sp>
        <p:nvSpPr>
          <p:cNvPr id="1031" name="Google Shape;1031;p76"/>
          <p:cNvSpPr txBox="1"/>
          <p:nvPr/>
        </p:nvSpPr>
        <p:spPr>
          <a:xfrm>
            <a:off x="704100" y="2788900"/>
            <a:ext cx="9978000" cy="7518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0"/>
              </a:spcAft>
              <a:buNone/>
            </a:pPr>
            <a:r>
              <a:rPr lang="en" sz="1800" b="1">
                <a:solidFill>
                  <a:srgbClr val="D8C8E1"/>
                </a:solidFill>
                <a:latin typeface="Optimistic Text"/>
                <a:ea typeface="Optimistic Text"/>
                <a:cs typeface="Optimistic Text"/>
                <a:sym typeface="Optimistic Text"/>
              </a:rPr>
              <a:t>Activité de Haute Connectivité</a:t>
            </a:r>
            <a:endParaRPr sz="1800" b="1">
              <a:solidFill>
                <a:srgbClr val="D8C8E1"/>
              </a:solidFill>
              <a:latin typeface="Optimistic Text"/>
              <a:ea typeface="Optimistic Text"/>
              <a:cs typeface="Optimistic Text"/>
              <a:sym typeface="Optimistic Text"/>
            </a:endParaRPr>
          </a:p>
          <a:p>
            <a:pPr marL="0" lvl="0" indent="0" algn="l" rtl="0">
              <a:lnSpc>
                <a:spcPct val="100000"/>
              </a:lnSpc>
              <a:spcBef>
                <a:spcPts val="1000"/>
              </a:spcBef>
              <a:spcAft>
                <a:spcPts val="1000"/>
              </a:spcAft>
              <a:buNone/>
            </a:pPr>
            <a:r>
              <a:rPr lang="en" sz="1800">
                <a:solidFill>
                  <a:srgbClr val="FFFFFF"/>
                </a:solidFill>
                <a:latin typeface="Optimistic Text"/>
                <a:ea typeface="Optimistic Text"/>
                <a:cs typeface="Optimistic Text"/>
                <a:sym typeface="Optimistic Text"/>
              </a:rPr>
              <a:t>Exemple de Prompt: Génère un court clip vidéo d'un marché urbain dans une ville Africaine.</a:t>
            </a:r>
            <a:endParaRPr sz="1800">
              <a:solidFill>
                <a:srgbClr val="FFFFFF"/>
              </a:solidFill>
              <a:latin typeface="Optimistic Text"/>
              <a:ea typeface="Optimistic Text"/>
              <a:cs typeface="Optimistic Text"/>
              <a:sym typeface="Optimistic Text"/>
            </a:endParaRPr>
          </a:p>
        </p:txBody>
      </p:sp>
      <p:sp>
        <p:nvSpPr>
          <p:cNvPr id="1032" name="Google Shape;1032;p76"/>
          <p:cNvSpPr txBox="1"/>
          <p:nvPr/>
        </p:nvSpPr>
        <p:spPr>
          <a:xfrm>
            <a:off x="1247105" y="4155031"/>
            <a:ext cx="2980500" cy="277200"/>
          </a:xfrm>
          <a:prstGeom prst="rect">
            <a:avLst/>
          </a:prstGeom>
          <a:noFill/>
          <a:ln>
            <a:noFill/>
          </a:ln>
        </p:spPr>
        <p:txBody>
          <a:bodyPr spcFirstLastPara="1" wrap="square" lIns="0" tIns="0" rIns="0" bIns="0" anchor="t" anchorCtr="0">
            <a:spAutoFit/>
          </a:bodyPr>
          <a:lstStyle/>
          <a:p>
            <a:pPr marL="0" lvl="0" indent="0" algn="l" rtl="0">
              <a:lnSpc>
                <a:spcPct val="125000"/>
              </a:lnSpc>
              <a:spcBef>
                <a:spcPts val="0"/>
              </a:spcBef>
              <a:spcAft>
                <a:spcPts val="1000"/>
              </a:spcAft>
              <a:buNone/>
            </a:pPr>
            <a:r>
              <a:rPr lang="en" sz="1800" b="1">
                <a:solidFill>
                  <a:srgbClr val="4B0550"/>
                </a:solidFill>
                <a:latin typeface="Optimistic Text"/>
                <a:ea typeface="Optimistic Text"/>
                <a:cs typeface="Optimistic Text"/>
                <a:sym typeface="Optimistic Text"/>
              </a:rPr>
              <a:t>Prochaines Étapes</a:t>
            </a:r>
            <a:endParaRPr sz="1800">
              <a:solidFill>
                <a:srgbClr val="4B0550"/>
              </a:solidFill>
              <a:latin typeface="Optimistic Text"/>
              <a:ea typeface="Optimistic Text"/>
              <a:cs typeface="Optimistic Text"/>
              <a:sym typeface="Optimistic Text"/>
            </a:endParaRPr>
          </a:p>
        </p:txBody>
      </p:sp>
      <p:sp>
        <p:nvSpPr>
          <p:cNvPr id="1033" name="Google Shape;1033;p76"/>
          <p:cNvSpPr/>
          <p:nvPr/>
        </p:nvSpPr>
        <p:spPr>
          <a:xfrm>
            <a:off x="1253724" y="4665343"/>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34" name="Google Shape;1034;p76"/>
          <p:cNvSpPr txBox="1"/>
          <p:nvPr/>
        </p:nvSpPr>
        <p:spPr>
          <a:xfrm>
            <a:off x="1927824" y="5012575"/>
            <a:ext cx="3241800" cy="5232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Ouvrez l’IA de Meta sur votre téléphone ou votre ordinateur</a:t>
            </a:r>
            <a:endParaRPr sz="1700">
              <a:solidFill>
                <a:srgbClr val="4B0550"/>
              </a:solidFill>
              <a:latin typeface="Optimistic Text"/>
              <a:ea typeface="Optimistic Text"/>
              <a:cs typeface="Optimistic Text"/>
              <a:sym typeface="Optimistic Text"/>
            </a:endParaRPr>
          </a:p>
        </p:txBody>
      </p:sp>
      <p:sp>
        <p:nvSpPr>
          <p:cNvPr id="1035" name="Google Shape;1035;p76"/>
          <p:cNvSpPr/>
          <p:nvPr/>
        </p:nvSpPr>
        <p:spPr>
          <a:xfrm>
            <a:off x="6010375" y="4665343"/>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36" name="Google Shape;1036;p76"/>
          <p:cNvSpPr txBox="1"/>
          <p:nvPr/>
        </p:nvSpPr>
        <p:spPr>
          <a:xfrm>
            <a:off x="6747279" y="5112926"/>
            <a:ext cx="3064500" cy="2616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Allez dans l'onglet “Créer”</a:t>
            </a:r>
            <a:endParaRPr sz="1700">
              <a:solidFill>
                <a:srgbClr val="4B0550"/>
              </a:solidFill>
              <a:latin typeface="Optimistic Text"/>
              <a:ea typeface="Optimistic Text"/>
              <a:cs typeface="Optimistic Text"/>
              <a:sym typeface="Optimistic Text"/>
            </a:endParaRPr>
          </a:p>
        </p:txBody>
      </p:sp>
      <p:sp>
        <p:nvSpPr>
          <p:cNvPr id="1037" name="Google Shape;1037;p76"/>
          <p:cNvSpPr/>
          <p:nvPr/>
        </p:nvSpPr>
        <p:spPr>
          <a:xfrm>
            <a:off x="1392328" y="5035064"/>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38" name="Google Shape;1038;p76"/>
          <p:cNvSpPr txBox="1"/>
          <p:nvPr/>
        </p:nvSpPr>
        <p:spPr>
          <a:xfrm>
            <a:off x="1366975" y="5105114"/>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1</a:t>
            </a:r>
            <a:endParaRPr sz="1800">
              <a:solidFill>
                <a:srgbClr val="FFFFFF"/>
              </a:solidFill>
              <a:latin typeface="Optimistic Text"/>
              <a:ea typeface="Optimistic Text"/>
              <a:cs typeface="Optimistic Text"/>
              <a:sym typeface="Optimistic Text"/>
            </a:endParaRPr>
          </a:p>
        </p:txBody>
      </p:sp>
      <p:sp>
        <p:nvSpPr>
          <p:cNvPr id="1039" name="Google Shape;1039;p76"/>
          <p:cNvSpPr/>
          <p:nvPr/>
        </p:nvSpPr>
        <p:spPr>
          <a:xfrm>
            <a:off x="6174100" y="5065526"/>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40" name="Google Shape;1040;p76"/>
          <p:cNvSpPr txBox="1"/>
          <p:nvPr/>
        </p:nvSpPr>
        <p:spPr>
          <a:xfrm>
            <a:off x="6148747" y="5135576"/>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2</a:t>
            </a:r>
            <a:endParaRPr sz="1800">
              <a:solidFill>
                <a:srgbClr val="FFFFFF"/>
              </a:solidFill>
              <a:latin typeface="Optimistic Text"/>
              <a:ea typeface="Optimistic Text"/>
              <a:cs typeface="Optimistic Text"/>
              <a:sym typeface="Optimistic Text"/>
            </a:endParaRPr>
          </a:p>
        </p:txBody>
      </p:sp>
      <p:sp>
        <p:nvSpPr>
          <p:cNvPr id="1041" name="Google Shape;1041;p76"/>
          <p:cNvSpPr txBox="1"/>
          <p:nvPr/>
        </p:nvSpPr>
        <p:spPr>
          <a:xfrm>
            <a:off x="13424861" y="8862391"/>
            <a:ext cx="3241800" cy="546900"/>
          </a:xfrm>
          <a:prstGeom prst="rect">
            <a:avLst/>
          </a:prstGeom>
          <a:noFill/>
          <a:ln>
            <a:noFill/>
          </a:ln>
        </p:spPr>
        <p:txBody>
          <a:bodyPr spcFirstLastPara="1" wrap="square" lIns="0" tIns="18150" rIns="0" bIns="0" anchor="t" anchorCtr="0">
            <a:spAutoFit/>
          </a:bodyPr>
          <a:lstStyle/>
          <a:p>
            <a:pPr marL="18171" lvl="0" indent="0" algn="ctr" rtl="0">
              <a:lnSpc>
                <a:spcPct val="100000"/>
              </a:lnSpc>
              <a:spcBef>
                <a:spcPts val="0"/>
              </a:spcBef>
              <a:spcAft>
                <a:spcPts val="0"/>
              </a:spcAft>
              <a:buNone/>
            </a:pPr>
            <a:r>
              <a:rPr lang="en" sz="1717">
                <a:solidFill>
                  <a:schemeClr val="lt2"/>
                </a:solidFill>
                <a:latin typeface="Optimistic Text"/>
                <a:ea typeface="Optimistic Text"/>
                <a:cs typeface="Optimistic Text"/>
                <a:sym typeface="Optimistic Text"/>
              </a:rPr>
              <a:t>L’IA De Meta sur le navigateur</a:t>
            </a:r>
            <a:endParaRPr sz="1717">
              <a:solidFill>
                <a:schemeClr val="lt2"/>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717">
              <a:solidFill>
                <a:schemeClr val="lt2"/>
              </a:solidFill>
              <a:latin typeface="Optimistic Text"/>
              <a:ea typeface="Optimistic Text"/>
              <a:cs typeface="Optimistic Text"/>
              <a:sym typeface="Optimistic Text"/>
            </a:endParaRPr>
          </a:p>
        </p:txBody>
      </p:sp>
      <p:sp>
        <p:nvSpPr>
          <p:cNvPr id="1042" name="Google Shape;1042;p7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chemeClr val="lt2"/>
                </a:solidFill>
                <a:latin typeface="Optimistic Display"/>
                <a:ea typeface="Optimistic Display"/>
                <a:cs typeface="Optimistic Display"/>
                <a:sym typeface="Optimistic Display"/>
              </a:rPr>
              <a:t>CRÉATION PRATIQUE AVEC L’IA</a:t>
            </a:r>
            <a:endParaRPr sz="900" b="1">
              <a:solidFill>
                <a:schemeClr val="lt2"/>
              </a:solidFill>
              <a:latin typeface="Optimistic Display"/>
              <a:ea typeface="Optimistic Display"/>
              <a:cs typeface="Optimistic Display"/>
              <a:sym typeface="Optimistic Display"/>
            </a:endParaRPr>
          </a:p>
        </p:txBody>
      </p:sp>
      <p:sp>
        <p:nvSpPr>
          <p:cNvPr id="1043" name="Google Shape;1043;p76"/>
          <p:cNvSpPr/>
          <p:nvPr/>
        </p:nvSpPr>
        <p:spPr>
          <a:xfrm>
            <a:off x="1253724" y="5966418"/>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44" name="Google Shape;1044;p76"/>
          <p:cNvSpPr txBox="1"/>
          <p:nvPr/>
        </p:nvSpPr>
        <p:spPr>
          <a:xfrm>
            <a:off x="1927825" y="6032631"/>
            <a:ext cx="3375600" cy="10467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Saisissez votre prompt et ajoutez tous les détails spécifiques que vous souhaitez voir dans la vidéo finale</a:t>
            </a:r>
            <a:endParaRPr sz="1700">
              <a:solidFill>
                <a:srgbClr val="4B0550"/>
              </a:solidFill>
              <a:latin typeface="Optimistic Text"/>
              <a:ea typeface="Optimistic Text"/>
              <a:cs typeface="Optimistic Text"/>
              <a:sym typeface="Optimistic Text"/>
            </a:endParaRPr>
          </a:p>
        </p:txBody>
      </p:sp>
      <p:sp>
        <p:nvSpPr>
          <p:cNvPr id="1045" name="Google Shape;1045;p76"/>
          <p:cNvSpPr/>
          <p:nvPr/>
        </p:nvSpPr>
        <p:spPr>
          <a:xfrm>
            <a:off x="6010375" y="5966418"/>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46" name="Google Shape;1046;p76"/>
          <p:cNvSpPr txBox="1"/>
          <p:nvPr/>
        </p:nvSpPr>
        <p:spPr>
          <a:xfrm>
            <a:off x="6747279" y="6263551"/>
            <a:ext cx="3064500" cy="5232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Changez le format de sortie en Vidéo</a:t>
            </a:r>
            <a:endParaRPr sz="1700">
              <a:solidFill>
                <a:srgbClr val="4B0550"/>
              </a:solidFill>
              <a:latin typeface="Optimistic Text"/>
              <a:ea typeface="Optimistic Text"/>
              <a:cs typeface="Optimistic Text"/>
              <a:sym typeface="Optimistic Text"/>
            </a:endParaRPr>
          </a:p>
        </p:txBody>
      </p:sp>
      <p:sp>
        <p:nvSpPr>
          <p:cNvPr id="1047" name="Google Shape;1047;p76"/>
          <p:cNvSpPr/>
          <p:nvPr/>
        </p:nvSpPr>
        <p:spPr>
          <a:xfrm>
            <a:off x="1392328" y="6336139"/>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48" name="Google Shape;1048;p76"/>
          <p:cNvSpPr txBox="1"/>
          <p:nvPr/>
        </p:nvSpPr>
        <p:spPr>
          <a:xfrm>
            <a:off x="1366975" y="6406189"/>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3</a:t>
            </a:r>
            <a:endParaRPr sz="1800">
              <a:solidFill>
                <a:srgbClr val="FFFFFF"/>
              </a:solidFill>
              <a:latin typeface="Optimistic Text"/>
              <a:ea typeface="Optimistic Text"/>
              <a:cs typeface="Optimistic Text"/>
              <a:sym typeface="Optimistic Text"/>
            </a:endParaRPr>
          </a:p>
        </p:txBody>
      </p:sp>
      <p:sp>
        <p:nvSpPr>
          <p:cNvPr id="1049" name="Google Shape;1049;p76"/>
          <p:cNvSpPr/>
          <p:nvPr/>
        </p:nvSpPr>
        <p:spPr>
          <a:xfrm>
            <a:off x="6174100" y="6336151"/>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50" name="Google Shape;1050;p76"/>
          <p:cNvSpPr txBox="1"/>
          <p:nvPr/>
        </p:nvSpPr>
        <p:spPr>
          <a:xfrm>
            <a:off x="6148747" y="6406201"/>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4</a:t>
            </a:r>
            <a:endParaRPr sz="1800">
              <a:solidFill>
                <a:srgbClr val="FFFFFF"/>
              </a:solidFill>
              <a:latin typeface="Optimistic Text"/>
              <a:ea typeface="Optimistic Text"/>
              <a:cs typeface="Optimistic Text"/>
              <a:sym typeface="Optimistic Text"/>
            </a:endParaRPr>
          </a:p>
        </p:txBody>
      </p:sp>
      <p:sp>
        <p:nvSpPr>
          <p:cNvPr id="1051" name="Google Shape;1051;p76"/>
          <p:cNvSpPr/>
          <p:nvPr/>
        </p:nvSpPr>
        <p:spPr>
          <a:xfrm>
            <a:off x="1253724" y="7267493"/>
            <a:ext cx="4256100" cy="1180800"/>
          </a:xfrm>
          <a:prstGeom prst="roundRect">
            <a:avLst>
              <a:gd name="adj" fmla="val 16667"/>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52" name="Google Shape;1052;p76"/>
          <p:cNvSpPr txBox="1"/>
          <p:nvPr/>
        </p:nvSpPr>
        <p:spPr>
          <a:xfrm>
            <a:off x="1927829" y="7445462"/>
            <a:ext cx="2811900" cy="785100"/>
          </a:xfrm>
          <a:prstGeom prst="rect">
            <a:avLst/>
          </a:prstGeom>
          <a:noFill/>
          <a:ln>
            <a:noFill/>
          </a:ln>
        </p:spPr>
        <p:txBody>
          <a:bodyPr spcFirstLastPara="1" wrap="square" lIns="0" tIns="0" rIns="0" bIns="0" anchor="t" anchorCtr="0">
            <a:spAutoFit/>
          </a:bodyPr>
          <a:lstStyle/>
          <a:p>
            <a:pPr marL="0" lvl="0" indent="0" algn="l" rtl="0">
              <a:spcBef>
                <a:spcPts val="0"/>
              </a:spcBef>
              <a:spcAft>
                <a:spcPts val="1000"/>
              </a:spcAft>
              <a:buNone/>
            </a:pPr>
            <a:r>
              <a:rPr lang="en" sz="1700">
                <a:solidFill>
                  <a:srgbClr val="4B0550"/>
                </a:solidFill>
                <a:latin typeface="Optimistic Text"/>
                <a:ea typeface="Optimistic Text"/>
                <a:cs typeface="Optimistic Text"/>
                <a:sym typeface="Optimistic Text"/>
              </a:rPr>
              <a:t>Appuyez sur Entrée et regardez votre vidéo se générer</a:t>
            </a:r>
            <a:endParaRPr sz="1700">
              <a:solidFill>
                <a:srgbClr val="4B0550"/>
              </a:solidFill>
              <a:latin typeface="Optimistic Text"/>
              <a:ea typeface="Optimistic Text"/>
              <a:cs typeface="Optimistic Text"/>
              <a:sym typeface="Optimistic Text"/>
            </a:endParaRPr>
          </a:p>
        </p:txBody>
      </p:sp>
      <p:sp>
        <p:nvSpPr>
          <p:cNvPr id="1053" name="Google Shape;1053;p76"/>
          <p:cNvSpPr/>
          <p:nvPr/>
        </p:nvSpPr>
        <p:spPr>
          <a:xfrm>
            <a:off x="1392328" y="7637214"/>
            <a:ext cx="417300" cy="417300"/>
          </a:xfrm>
          <a:prstGeom prst="ellipse">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timistic Text"/>
              <a:ea typeface="Optimistic Text"/>
              <a:cs typeface="Optimistic Text"/>
              <a:sym typeface="Optimistic Text"/>
            </a:endParaRPr>
          </a:p>
        </p:txBody>
      </p:sp>
      <p:sp>
        <p:nvSpPr>
          <p:cNvPr id="1054" name="Google Shape;1054;p76"/>
          <p:cNvSpPr txBox="1"/>
          <p:nvPr/>
        </p:nvSpPr>
        <p:spPr>
          <a:xfrm>
            <a:off x="1366975" y="7707264"/>
            <a:ext cx="468000" cy="277200"/>
          </a:xfrm>
          <a:prstGeom prst="rect">
            <a:avLst/>
          </a:prstGeom>
          <a:noFill/>
          <a:ln>
            <a:noFill/>
          </a:ln>
        </p:spPr>
        <p:txBody>
          <a:bodyPr spcFirstLastPara="1" wrap="square" lIns="0" tIns="0" rIns="0" bIns="0" anchor="t" anchorCtr="0">
            <a:spAutoFit/>
          </a:bodyPr>
          <a:lstStyle/>
          <a:p>
            <a:pPr marL="0" lvl="0" indent="0" algn="ctr" rtl="0">
              <a:lnSpc>
                <a:spcPct val="125000"/>
              </a:lnSpc>
              <a:spcBef>
                <a:spcPts val="0"/>
              </a:spcBef>
              <a:spcAft>
                <a:spcPts val="1000"/>
              </a:spcAft>
              <a:buNone/>
            </a:pPr>
            <a:r>
              <a:rPr lang="en" sz="1800" b="1">
                <a:solidFill>
                  <a:srgbClr val="FFFFFF"/>
                </a:solidFill>
                <a:latin typeface="Optimistic Text"/>
                <a:ea typeface="Optimistic Text"/>
                <a:cs typeface="Optimistic Text"/>
                <a:sym typeface="Optimistic Text"/>
              </a:rPr>
              <a:t>5</a:t>
            </a:r>
            <a:endParaRPr sz="1800">
              <a:solidFill>
                <a:srgbClr val="FFFFFF"/>
              </a:solidFill>
              <a:latin typeface="Optimistic Text"/>
              <a:ea typeface="Optimistic Text"/>
              <a:cs typeface="Optimistic Text"/>
              <a:sym typeface="Optimistic Text"/>
            </a:endParaRPr>
          </a:p>
        </p:txBody>
      </p:sp>
      <p:pic>
        <p:nvPicPr>
          <p:cNvPr id="1055" name="Google Shape;1055;p76"/>
          <p:cNvPicPr preferRelativeResize="0"/>
          <p:nvPr/>
        </p:nvPicPr>
        <p:blipFill>
          <a:blip r:embed="rId3">
            <a:alphaModFix/>
          </a:blip>
          <a:stretch>
            <a:fillRect/>
          </a:stretch>
        </p:blipFill>
        <p:spPr>
          <a:xfrm>
            <a:off x="12993133" y="1412202"/>
            <a:ext cx="4105238" cy="7777577"/>
          </a:xfrm>
          <a:prstGeom prst="rect">
            <a:avLst/>
          </a:prstGeom>
          <a:noFill/>
          <a:ln>
            <a:noFill/>
          </a:ln>
          <a:effectLst>
            <a:outerShdw blurRad="85725" dist="85725" dir="1620000" algn="bl" rotWithShape="0">
              <a:srgbClr val="000000">
                <a:alpha val="50000"/>
              </a:srgbClr>
            </a:outerShdw>
          </a:effectLst>
        </p:spPr>
      </p:pic>
      <p:pic>
        <p:nvPicPr>
          <p:cNvPr id="1056" name="Google Shape;1056;p76"/>
          <p:cNvPicPr preferRelativeResize="0"/>
          <p:nvPr/>
        </p:nvPicPr>
        <p:blipFill>
          <a:blip r:embed="rId4">
            <a:alphaModFix/>
          </a:blip>
          <a:stretch>
            <a:fillRect/>
          </a:stretch>
        </p:blipFill>
        <p:spPr>
          <a:xfrm>
            <a:off x="15046250" y="743219"/>
            <a:ext cx="1647825" cy="1000125"/>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060"/>
        <p:cNvGrpSpPr/>
        <p:nvPr/>
      </p:nvGrpSpPr>
      <p:grpSpPr>
        <a:xfrm>
          <a:off x="0" y="0"/>
          <a:ext cx="0" cy="0"/>
          <a:chOff x="0" y="0"/>
          <a:chExt cx="0" cy="0"/>
        </a:xfrm>
      </p:grpSpPr>
      <p:sp>
        <p:nvSpPr>
          <p:cNvPr id="1061" name="Google Shape;1061;p77"/>
          <p:cNvSpPr/>
          <p:nvPr/>
        </p:nvSpPr>
        <p:spPr>
          <a:xfrm>
            <a:off x="12964529" y="3536025"/>
            <a:ext cx="3923100" cy="4675800"/>
          </a:xfrm>
          <a:prstGeom prst="roundRect">
            <a:avLst>
              <a:gd name="adj" fmla="val 5585"/>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62" name="Google Shape;1062;p77"/>
          <p:cNvSpPr txBox="1"/>
          <p:nvPr/>
        </p:nvSpPr>
        <p:spPr>
          <a:xfrm>
            <a:off x="700500" y="1588400"/>
            <a:ext cx="5806500" cy="11130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rgbClr val="4B0550"/>
                </a:solidFill>
                <a:latin typeface="Optimistic Display"/>
                <a:ea typeface="Optimistic Display"/>
                <a:cs typeface="Optimistic Display"/>
                <a:sym typeface="Optimistic Display"/>
              </a:rPr>
              <a:t>Qu’avez‑vous créé ensemble avec l’IA?</a:t>
            </a:r>
            <a:endParaRPr sz="3600" b="1">
              <a:solidFill>
                <a:srgbClr val="4B0550"/>
              </a:solidFill>
              <a:latin typeface="Optimistic Display"/>
              <a:ea typeface="Optimistic Display"/>
              <a:cs typeface="Optimistic Display"/>
              <a:sym typeface="Optimistic Display"/>
            </a:endParaRPr>
          </a:p>
        </p:txBody>
      </p:sp>
      <p:sp>
        <p:nvSpPr>
          <p:cNvPr id="1063" name="Google Shape;1063;p77"/>
          <p:cNvSpPr/>
          <p:nvPr/>
        </p:nvSpPr>
        <p:spPr>
          <a:xfrm>
            <a:off x="836106" y="3212353"/>
            <a:ext cx="11523600" cy="4999500"/>
          </a:xfrm>
          <a:prstGeom prst="roundRect">
            <a:avLst>
              <a:gd name="adj" fmla="val 5660"/>
            </a:avLst>
          </a:prstGeom>
          <a:solidFill>
            <a:srgbClr val="B49C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1064" name="Google Shape;1064;p77"/>
          <p:cNvSpPr/>
          <p:nvPr/>
        </p:nvSpPr>
        <p:spPr>
          <a:xfrm>
            <a:off x="704100" y="3081150"/>
            <a:ext cx="11523600" cy="4999500"/>
          </a:xfrm>
          <a:prstGeom prst="roundRect">
            <a:avLst>
              <a:gd name="adj" fmla="val 3444"/>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400"/>
              <a:t> </a:t>
            </a:r>
            <a:endParaRPr sz="1400"/>
          </a:p>
          <a:p>
            <a:pPr marL="0" lvl="0" indent="0" algn="l" rtl="0">
              <a:spcBef>
                <a:spcPts val="0"/>
              </a:spcBef>
              <a:spcAft>
                <a:spcPts val="0"/>
              </a:spcAft>
              <a:buNone/>
            </a:pPr>
            <a:endParaRPr sz="1400"/>
          </a:p>
        </p:txBody>
      </p:sp>
      <p:sp>
        <p:nvSpPr>
          <p:cNvPr id="1065" name="Google Shape;1065;p77"/>
          <p:cNvSpPr/>
          <p:nvPr/>
        </p:nvSpPr>
        <p:spPr>
          <a:xfrm>
            <a:off x="994850" y="3383625"/>
            <a:ext cx="5228700" cy="4365600"/>
          </a:xfrm>
          <a:prstGeom prst="roundRect">
            <a:avLst>
              <a:gd name="adj" fmla="val 512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66" name="Google Shape;1066;p77"/>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CRÉATION PRATIQUE AVEC L’IA</a:t>
            </a:r>
            <a:endParaRPr sz="900" b="1">
              <a:solidFill>
                <a:srgbClr val="4B0550"/>
              </a:solidFill>
              <a:latin typeface="Optimistic Display"/>
              <a:ea typeface="Optimistic Display"/>
              <a:cs typeface="Optimistic Display"/>
              <a:sym typeface="Optimistic Display"/>
            </a:endParaRPr>
          </a:p>
        </p:txBody>
      </p:sp>
      <p:sp>
        <p:nvSpPr>
          <p:cNvPr id="1067" name="Google Shape;1067;p77"/>
          <p:cNvSpPr txBox="1"/>
          <p:nvPr/>
        </p:nvSpPr>
        <p:spPr>
          <a:xfrm>
            <a:off x="1390824" y="4515775"/>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Réfléchissons ensemble</a:t>
            </a:r>
            <a:endParaRPr sz="1800">
              <a:solidFill>
                <a:srgbClr val="4B0550"/>
              </a:solidFill>
              <a:latin typeface="Optimistic Text"/>
              <a:ea typeface="Optimistic Text"/>
              <a:cs typeface="Optimistic Text"/>
              <a:sym typeface="Optimistic Text"/>
            </a:endParaRPr>
          </a:p>
        </p:txBody>
      </p:sp>
      <p:sp>
        <p:nvSpPr>
          <p:cNvPr id="1068" name="Google Shape;1068;p77"/>
          <p:cNvSpPr txBox="1"/>
          <p:nvPr/>
        </p:nvSpPr>
        <p:spPr>
          <a:xfrm>
            <a:off x="1774622" y="6090544"/>
            <a:ext cx="25320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Qu’est-ce qui vous a surpris?</a:t>
            </a:r>
            <a:endParaRPr sz="1800">
              <a:solidFill>
                <a:srgbClr val="4B0550"/>
              </a:solidFill>
              <a:latin typeface="Optimistic Text"/>
              <a:ea typeface="Optimistic Text"/>
              <a:cs typeface="Optimistic Text"/>
              <a:sym typeface="Optimistic Text"/>
            </a:endParaRPr>
          </a:p>
        </p:txBody>
      </p:sp>
      <p:sp>
        <p:nvSpPr>
          <p:cNvPr id="1069" name="Google Shape;1069;p77"/>
          <p:cNvSpPr txBox="1"/>
          <p:nvPr/>
        </p:nvSpPr>
        <p:spPr>
          <a:xfrm>
            <a:off x="1774627" y="6853900"/>
            <a:ext cx="39231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Est-ce que ça ressemblait plus à un humain ou à un robot? Pourquoi?</a:t>
            </a:r>
            <a:endParaRPr sz="1800">
              <a:solidFill>
                <a:srgbClr val="4B0550"/>
              </a:solidFill>
              <a:latin typeface="Optimistic Text"/>
              <a:ea typeface="Optimistic Text"/>
              <a:cs typeface="Optimistic Text"/>
              <a:sym typeface="Optimistic Text"/>
            </a:endParaRPr>
          </a:p>
        </p:txBody>
      </p:sp>
      <p:grpSp>
        <p:nvGrpSpPr>
          <p:cNvPr id="1070" name="Google Shape;1070;p77"/>
          <p:cNvGrpSpPr/>
          <p:nvPr/>
        </p:nvGrpSpPr>
        <p:grpSpPr>
          <a:xfrm>
            <a:off x="1390824" y="5385428"/>
            <a:ext cx="178839" cy="159068"/>
            <a:chOff x="1714674" y="5538078"/>
            <a:chExt cx="178839" cy="159068"/>
          </a:xfrm>
        </p:grpSpPr>
        <p:sp>
          <p:nvSpPr>
            <p:cNvPr id="1071" name="Google Shape;1071;p77"/>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072" name="Google Shape;1072;p77"/>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073" name="Google Shape;1073;p77"/>
          <p:cNvGrpSpPr/>
          <p:nvPr/>
        </p:nvGrpSpPr>
        <p:grpSpPr>
          <a:xfrm>
            <a:off x="1390824" y="6144452"/>
            <a:ext cx="178839" cy="159068"/>
            <a:chOff x="1714674" y="6442783"/>
            <a:chExt cx="178839" cy="159068"/>
          </a:xfrm>
        </p:grpSpPr>
        <p:sp>
          <p:nvSpPr>
            <p:cNvPr id="1074" name="Google Shape;1074;p77"/>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075" name="Google Shape;1075;p77"/>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076" name="Google Shape;1076;p77"/>
          <p:cNvGrpSpPr/>
          <p:nvPr/>
        </p:nvGrpSpPr>
        <p:grpSpPr>
          <a:xfrm>
            <a:off x="1390824" y="6918599"/>
            <a:ext cx="178839" cy="159068"/>
            <a:chOff x="1714674" y="7115499"/>
            <a:chExt cx="178839" cy="159068"/>
          </a:xfrm>
        </p:grpSpPr>
        <p:sp>
          <p:nvSpPr>
            <p:cNvPr id="1077" name="Google Shape;1077;p77"/>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078" name="Google Shape;1078;p77"/>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079" name="Google Shape;1079;p77"/>
          <p:cNvSpPr txBox="1"/>
          <p:nvPr/>
        </p:nvSpPr>
        <p:spPr>
          <a:xfrm>
            <a:off x="1774623" y="5326635"/>
            <a:ext cx="24471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Qu’avez-vous créé (poème/image)</a:t>
            </a:r>
            <a:endParaRPr sz="1800">
              <a:solidFill>
                <a:srgbClr val="4B0550"/>
              </a:solidFill>
              <a:latin typeface="Optimistic Text"/>
              <a:ea typeface="Optimistic Text"/>
              <a:cs typeface="Optimistic Text"/>
              <a:sym typeface="Optimistic Text"/>
            </a:endParaRPr>
          </a:p>
        </p:txBody>
      </p:sp>
      <p:sp>
        <p:nvSpPr>
          <p:cNvPr id="1080" name="Google Shape;1080;p77"/>
          <p:cNvSpPr/>
          <p:nvPr/>
        </p:nvSpPr>
        <p:spPr>
          <a:xfrm>
            <a:off x="6659879" y="3383625"/>
            <a:ext cx="5228700" cy="4365600"/>
          </a:xfrm>
          <a:prstGeom prst="roundRect">
            <a:avLst>
              <a:gd name="adj" fmla="val 5585"/>
            </a:avLst>
          </a:prstGeom>
          <a:solidFill>
            <a:srgbClr val="EF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1" name="Google Shape;1081;p77"/>
          <p:cNvSpPr txBox="1"/>
          <p:nvPr/>
        </p:nvSpPr>
        <p:spPr>
          <a:xfrm>
            <a:off x="7090039" y="4515775"/>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Idée Clef</a:t>
            </a:r>
            <a:endParaRPr sz="1800">
              <a:solidFill>
                <a:srgbClr val="4B0550"/>
              </a:solidFill>
              <a:latin typeface="Optimistic Text"/>
              <a:ea typeface="Optimistic Text"/>
              <a:cs typeface="Optimistic Text"/>
              <a:sym typeface="Optimistic Text"/>
            </a:endParaRPr>
          </a:p>
        </p:txBody>
      </p:sp>
      <p:sp>
        <p:nvSpPr>
          <p:cNvPr id="1082" name="Google Shape;1082;p77"/>
          <p:cNvSpPr txBox="1"/>
          <p:nvPr/>
        </p:nvSpPr>
        <p:spPr>
          <a:xfrm>
            <a:off x="7090039" y="5326625"/>
            <a:ext cx="3195000" cy="1662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L’IA est intelligente… mais ce sont votre créativité, votre culture et vos émotions qui rendent la magie réelle. L’IA ne vous remplace pas – elle collabore avec vous.</a:t>
            </a:r>
            <a:endParaRPr sz="1800">
              <a:solidFill>
                <a:srgbClr val="4B0550"/>
              </a:solidFill>
              <a:latin typeface="Optimistic Text"/>
              <a:ea typeface="Optimistic Text"/>
              <a:cs typeface="Optimistic Text"/>
              <a:sym typeface="Optimistic Text"/>
            </a:endParaRPr>
          </a:p>
        </p:txBody>
      </p:sp>
      <p:sp>
        <p:nvSpPr>
          <p:cNvPr id="1083" name="Google Shape;1083;p77"/>
          <p:cNvSpPr/>
          <p:nvPr/>
        </p:nvSpPr>
        <p:spPr>
          <a:xfrm>
            <a:off x="12831575" y="3081150"/>
            <a:ext cx="3923100" cy="4999500"/>
          </a:xfrm>
          <a:prstGeom prst="roundRect">
            <a:avLst>
              <a:gd name="adj" fmla="val 558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4" name="Google Shape;1084;p77"/>
          <p:cNvSpPr txBox="1"/>
          <p:nvPr/>
        </p:nvSpPr>
        <p:spPr>
          <a:xfrm>
            <a:off x="13151350" y="4443476"/>
            <a:ext cx="3195000" cy="10071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Élément interactif: Évaluation de la créativité de l’IA</a:t>
            </a:r>
            <a:endParaRPr sz="1800">
              <a:solidFill>
                <a:schemeClr val="lt2"/>
              </a:solidFill>
              <a:latin typeface="Optimistic Text"/>
              <a:ea typeface="Optimistic Text"/>
              <a:cs typeface="Optimistic Text"/>
              <a:sym typeface="Optimistic Text"/>
            </a:endParaRPr>
          </a:p>
        </p:txBody>
      </p:sp>
      <p:sp>
        <p:nvSpPr>
          <p:cNvPr id="1085" name="Google Shape;1085;p77"/>
          <p:cNvSpPr txBox="1"/>
          <p:nvPr/>
        </p:nvSpPr>
        <p:spPr>
          <a:xfrm>
            <a:off x="13151350" y="5556200"/>
            <a:ext cx="31950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chemeClr val="lt2"/>
                </a:solidFill>
                <a:latin typeface="Optimistic Text"/>
                <a:ea typeface="Optimistic Text"/>
                <a:cs typeface="Optimistic Text"/>
                <a:sym typeface="Optimistic Text"/>
              </a:rPr>
              <a:t>Sur une échelle de 1 à 5, à quel point trouvez-vous le résultat de votre IA créatif?</a:t>
            </a:r>
            <a:endParaRPr sz="1800">
              <a:solidFill>
                <a:schemeClr val="lt2"/>
              </a:solidFill>
              <a:latin typeface="Optimistic Text"/>
              <a:ea typeface="Optimistic Text"/>
              <a:cs typeface="Optimistic Text"/>
              <a:sym typeface="Optimistic Text"/>
            </a:endParaRPr>
          </a:p>
        </p:txBody>
      </p:sp>
      <p:sp>
        <p:nvSpPr>
          <p:cNvPr id="1086" name="Google Shape;1086;p77"/>
          <p:cNvSpPr/>
          <p:nvPr/>
        </p:nvSpPr>
        <p:spPr>
          <a:xfrm>
            <a:off x="13161950"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87" name="Google Shape;1087;p77"/>
          <p:cNvSpPr/>
          <p:nvPr/>
        </p:nvSpPr>
        <p:spPr>
          <a:xfrm>
            <a:off x="13856324"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88" name="Google Shape;1088;p77"/>
          <p:cNvSpPr/>
          <p:nvPr/>
        </p:nvSpPr>
        <p:spPr>
          <a:xfrm>
            <a:off x="14550698"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89" name="Google Shape;1089;p77"/>
          <p:cNvSpPr/>
          <p:nvPr/>
        </p:nvSpPr>
        <p:spPr>
          <a:xfrm>
            <a:off x="15245072"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90" name="Google Shape;1090;p77"/>
          <p:cNvSpPr/>
          <p:nvPr/>
        </p:nvSpPr>
        <p:spPr>
          <a:xfrm>
            <a:off x="15910872" y="6618387"/>
            <a:ext cx="586500" cy="586500"/>
          </a:xfrm>
          <a:prstGeom prst="roundRect">
            <a:avLst>
              <a:gd name="adj" fmla="val 16667"/>
            </a:avLst>
          </a:prstGeom>
          <a:solidFill>
            <a:srgbClr val="F0EBF4"/>
          </a:solidFill>
          <a:ln>
            <a:noFill/>
          </a:ln>
        </p:spPr>
        <p:txBody>
          <a:bodyPr spcFirstLastPara="1" wrap="square" lIns="74200" tIns="74200" rIns="74200" bIns="74200" anchor="ctr" anchorCtr="0">
            <a:noAutofit/>
          </a:bodyPr>
          <a:lstStyle/>
          <a:p>
            <a:pPr marL="0" lvl="0" indent="0" algn="ctr" rtl="0">
              <a:spcBef>
                <a:spcPts val="0"/>
              </a:spcBef>
              <a:spcAft>
                <a:spcPts val="0"/>
              </a:spcAft>
              <a:buNone/>
            </a:pPr>
            <a:endParaRPr sz="1136"/>
          </a:p>
        </p:txBody>
      </p:sp>
      <p:sp>
        <p:nvSpPr>
          <p:cNvPr id="1091" name="Google Shape;1091;p77"/>
          <p:cNvSpPr txBox="1"/>
          <p:nvPr/>
        </p:nvSpPr>
        <p:spPr>
          <a:xfrm>
            <a:off x="13237550"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1</a:t>
            </a:r>
            <a:endParaRPr sz="3000">
              <a:solidFill>
                <a:srgbClr val="4B0550"/>
              </a:solidFill>
              <a:latin typeface="Optimistic Text"/>
              <a:ea typeface="Optimistic Text"/>
              <a:cs typeface="Optimistic Text"/>
              <a:sym typeface="Optimistic Text"/>
            </a:endParaRPr>
          </a:p>
        </p:txBody>
      </p:sp>
      <p:sp>
        <p:nvSpPr>
          <p:cNvPr id="1092" name="Google Shape;1092;p77"/>
          <p:cNvSpPr txBox="1"/>
          <p:nvPr/>
        </p:nvSpPr>
        <p:spPr>
          <a:xfrm>
            <a:off x="13931925"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2</a:t>
            </a:r>
            <a:endParaRPr sz="3000">
              <a:solidFill>
                <a:srgbClr val="4B0550"/>
              </a:solidFill>
              <a:latin typeface="Optimistic Text"/>
              <a:ea typeface="Optimistic Text"/>
              <a:cs typeface="Optimistic Text"/>
              <a:sym typeface="Optimistic Text"/>
            </a:endParaRPr>
          </a:p>
        </p:txBody>
      </p:sp>
      <p:sp>
        <p:nvSpPr>
          <p:cNvPr id="1093" name="Google Shape;1093;p77"/>
          <p:cNvSpPr txBox="1"/>
          <p:nvPr/>
        </p:nvSpPr>
        <p:spPr>
          <a:xfrm>
            <a:off x="14612013"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3</a:t>
            </a:r>
            <a:endParaRPr sz="3000">
              <a:solidFill>
                <a:srgbClr val="4B0550"/>
              </a:solidFill>
              <a:latin typeface="Optimistic Text"/>
              <a:ea typeface="Optimistic Text"/>
              <a:cs typeface="Optimistic Text"/>
              <a:sym typeface="Optimistic Text"/>
            </a:endParaRPr>
          </a:p>
        </p:txBody>
      </p:sp>
      <p:sp>
        <p:nvSpPr>
          <p:cNvPr id="1094" name="Google Shape;1094;p77"/>
          <p:cNvSpPr txBox="1"/>
          <p:nvPr/>
        </p:nvSpPr>
        <p:spPr>
          <a:xfrm>
            <a:off x="15320675"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4</a:t>
            </a:r>
            <a:endParaRPr sz="3000">
              <a:solidFill>
                <a:srgbClr val="4B0550"/>
              </a:solidFill>
              <a:latin typeface="Optimistic Text"/>
              <a:ea typeface="Optimistic Text"/>
              <a:cs typeface="Optimistic Text"/>
              <a:sym typeface="Optimistic Text"/>
            </a:endParaRPr>
          </a:p>
        </p:txBody>
      </p:sp>
      <p:sp>
        <p:nvSpPr>
          <p:cNvPr id="1095" name="Google Shape;1095;p77"/>
          <p:cNvSpPr txBox="1"/>
          <p:nvPr/>
        </p:nvSpPr>
        <p:spPr>
          <a:xfrm>
            <a:off x="15986500" y="6636837"/>
            <a:ext cx="435300" cy="549600"/>
          </a:xfrm>
          <a:prstGeom prst="rect">
            <a:avLst/>
          </a:prstGeom>
          <a:noFill/>
          <a:ln>
            <a:noFill/>
          </a:ln>
        </p:spPr>
        <p:txBody>
          <a:bodyPr spcFirstLastPara="1" wrap="square" lIns="0" tIns="0" rIns="0" bIns="0" anchor="ctr" anchorCtr="0">
            <a:noAutofit/>
          </a:bodyPr>
          <a:lstStyle/>
          <a:p>
            <a:pPr marL="0" lvl="0" indent="0" algn="ctr"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5</a:t>
            </a:r>
            <a:endParaRPr sz="3000">
              <a:solidFill>
                <a:srgbClr val="4B0550"/>
              </a:solidFill>
              <a:latin typeface="Optimistic Text"/>
              <a:ea typeface="Optimistic Text"/>
              <a:cs typeface="Optimistic Text"/>
              <a:sym typeface="Optimistic Text"/>
            </a:endParaRPr>
          </a:p>
        </p:txBody>
      </p:sp>
      <p:pic>
        <p:nvPicPr>
          <p:cNvPr id="1096" name="Google Shape;1096;p77" title="Asset 71.png"/>
          <p:cNvPicPr preferRelativeResize="0"/>
          <p:nvPr/>
        </p:nvPicPr>
        <p:blipFill>
          <a:blip r:embed="rId3">
            <a:alphaModFix/>
          </a:blip>
          <a:stretch>
            <a:fillRect/>
          </a:stretch>
        </p:blipFill>
        <p:spPr>
          <a:xfrm>
            <a:off x="10558029" y="3686050"/>
            <a:ext cx="1035954" cy="1640556"/>
          </a:xfrm>
          <a:prstGeom prst="rect">
            <a:avLst/>
          </a:prstGeom>
          <a:noFill/>
          <a:ln>
            <a:noFill/>
          </a:ln>
        </p:spPr>
      </p:pic>
      <p:pic>
        <p:nvPicPr>
          <p:cNvPr id="1097" name="Google Shape;1097;p77" title="Asset 72.png"/>
          <p:cNvPicPr preferRelativeResize="0"/>
          <p:nvPr/>
        </p:nvPicPr>
        <p:blipFill>
          <a:blip r:embed="rId4">
            <a:alphaModFix/>
          </a:blip>
          <a:stretch>
            <a:fillRect/>
          </a:stretch>
        </p:blipFill>
        <p:spPr>
          <a:xfrm>
            <a:off x="4588000" y="3694889"/>
            <a:ext cx="1212738" cy="1622877"/>
          </a:xfrm>
          <a:prstGeom prst="rect">
            <a:avLst/>
          </a:prstGeom>
          <a:noFill/>
          <a:ln>
            <a:noFill/>
          </a:ln>
        </p:spPr>
      </p:pic>
      <p:pic>
        <p:nvPicPr>
          <p:cNvPr id="1098" name="Google Shape;1098;p77" title="Asset 73.png"/>
          <p:cNvPicPr preferRelativeResize="0"/>
          <p:nvPr/>
        </p:nvPicPr>
        <p:blipFill>
          <a:blip r:embed="rId5">
            <a:alphaModFix/>
          </a:blip>
          <a:stretch>
            <a:fillRect/>
          </a:stretch>
        </p:blipFill>
        <p:spPr>
          <a:xfrm>
            <a:off x="13237550" y="3465041"/>
            <a:ext cx="761223" cy="7302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102"/>
        <p:cNvGrpSpPr/>
        <p:nvPr/>
      </p:nvGrpSpPr>
      <p:grpSpPr>
        <a:xfrm>
          <a:off x="0" y="0"/>
          <a:ext cx="0" cy="0"/>
          <a:chOff x="0" y="0"/>
          <a:chExt cx="0" cy="0"/>
        </a:xfrm>
      </p:grpSpPr>
      <p:sp>
        <p:nvSpPr>
          <p:cNvPr id="1103" name="Google Shape;1103;p78"/>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Éthique et Sécurité de l’IA</a:t>
            </a:r>
            <a:endParaRPr sz="5400" b="1">
              <a:solidFill>
                <a:srgbClr val="FFFFFF"/>
              </a:solidFill>
              <a:latin typeface="Optimistic Display"/>
              <a:ea typeface="Optimistic Display"/>
              <a:cs typeface="Optimistic Display"/>
              <a:sym typeface="Optimistic Display"/>
            </a:endParaRPr>
          </a:p>
        </p:txBody>
      </p:sp>
      <p:sp>
        <p:nvSpPr>
          <p:cNvPr id="1104" name="Google Shape;1104;p78"/>
          <p:cNvSpPr txBox="1"/>
          <p:nvPr/>
        </p:nvSpPr>
        <p:spPr>
          <a:xfrm>
            <a:off x="704099" y="5497900"/>
            <a:ext cx="47874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UTILISEZ L'IA AVEC INTELLIGENCE</a:t>
            </a:r>
            <a:endParaRPr>
              <a:solidFill>
                <a:srgbClr val="FFFFFF"/>
              </a:solidFill>
              <a:latin typeface="Optimistic Text"/>
              <a:ea typeface="Optimistic Text"/>
              <a:cs typeface="Optimistic Text"/>
              <a:sym typeface="Optimistic Text"/>
            </a:endParaRPr>
          </a:p>
        </p:txBody>
      </p:sp>
      <p:pic>
        <p:nvPicPr>
          <p:cNvPr id="1105" name="Google Shape;1105;p78" title="Asset 66.png"/>
          <p:cNvPicPr preferRelativeResize="0"/>
          <p:nvPr/>
        </p:nvPicPr>
        <p:blipFill rotWithShape="1">
          <a:blip r:embed="rId3">
            <a:alphaModFix/>
          </a:blip>
          <a:srcRect t="16257" b="16257"/>
          <a:stretch/>
        </p:blipFill>
        <p:spPr>
          <a:xfrm>
            <a:off x="6096000" y="0"/>
            <a:ext cx="12191998" cy="10287002"/>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109"/>
        <p:cNvGrpSpPr/>
        <p:nvPr/>
      </p:nvGrpSpPr>
      <p:grpSpPr>
        <a:xfrm>
          <a:off x="0" y="0"/>
          <a:ext cx="0" cy="0"/>
          <a:chOff x="0" y="0"/>
          <a:chExt cx="0" cy="0"/>
        </a:xfrm>
      </p:grpSpPr>
      <p:sp>
        <p:nvSpPr>
          <p:cNvPr id="1110" name="Google Shape;1110;p79"/>
          <p:cNvSpPr/>
          <p:nvPr/>
        </p:nvSpPr>
        <p:spPr>
          <a:xfrm>
            <a:off x="6144200" y="2442300"/>
            <a:ext cx="4905900" cy="5531700"/>
          </a:xfrm>
          <a:prstGeom prst="roundRect">
            <a:avLst>
              <a:gd name="adj" fmla="val 5725"/>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11" name="Google Shape;1111;p79"/>
          <p:cNvSpPr txBox="1"/>
          <p:nvPr/>
        </p:nvSpPr>
        <p:spPr>
          <a:xfrm>
            <a:off x="6573075" y="3810000"/>
            <a:ext cx="3392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Ce que l’IA ne peut pas faire</a:t>
            </a:r>
            <a:endParaRPr sz="1800" b="1">
              <a:solidFill>
                <a:schemeClr val="lt2"/>
              </a:solidFill>
              <a:latin typeface="Optimistic Text"/>
              <a:ea typeface="Optimistic Text"/>
              <a:cs typeface="Optimistic Text"/>
              <a:sym typeface="Optimistic Text"/>
            </a:endParaRPr>
          </a:p>
        </p:txBody>
      </p:sp>
      <p:sp>
        <p:nvSpPr>
          <p:cNvPr id="1112" name="Google Shape;1112;p79"/>
          <p:cNvSpPr txBox="1"/>
          <p:nvPr/>
        </p:nvSpPr>
        <p:spPr>
          <a:xfrm>
            <a:off x="6956876" y="5340625"/>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Comprendre réellement votre culture ou votre contexte</a:t>
            </a:r>
            <a:endParaRPr sz="1800">
              <a:solidFill>
                <a:schemeClr val="lt2"/>
              </a:solidFill>
              <a:latin typeface="Optimistic Text"/>
              <a:ea typeface="Optimistic Text"/>
              <a:cs typeface="Optimistic Text"/>
              <a:sym typeface="Optimistic Text"/>
            </a:endParaRPr>
          </a:p>
        </p:txBody>
      </p:sp>
      <p:sp>
        <p:nvSpPr>
          <p:cNvPr id="1113" name="Google Shape;1113;p79"/>
          <p:cNvSpPr txBox="1"/>
          <p:nvPr/>
        </p:nvSpPr>
        <p:spPr>
          <a:xfrm>
            <a:off x="6956876" y="6071925"/>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Penser comme un humain ou faire preuve de bon sens</a:t>
            </a:r>
            <a:endParaRPr sz="1800">
              <a:solidFill>
                <a:schemeClr val="lt2"/>
              </a:solidFill>
              <a:latin typeface="Optimistic Text"/>
              <a:ea typeface="Optimistic Text"/>
              <a:cs typeface="Optimistic Text"/>
              <a:sym typeface="Optimistic Text"/>
            </a:endParaRPr>
          </a:p>
        </p:txBody>
      </p:sp>
      <p:grpSp>
        <p:nvGrpSpPr>
          <p:cNvPr id="1114" name="Google Shape;1114;p79"/>
          <p:cNvGrpSpPr/>
          <p:nvPr/>
        </p:nvGrpSpPr>
        <p:grpSpPr>
          <a:xfrm>
            <a:off x="6573073" y="4603453"/>
            <a:ext cx="178839" cy="159068"/>
            <a:chOff x="1714674" y="5538078"/>
            <a:chExt cx="178839" cy="159068"/>
          </a:xfrm>
        </p:grpSpPr>
        <p:sp>
          <p:nvSpPr>
            <p:cNvPr id="1115" name="Google Shape;1115;p79"/>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16" name="Google Shape;1116;p79"/>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17" name="Google Shape;1117;p79"/>
          <p:cNvGrpSpPr/>
          <p:nvPr/>
        </p:nvGrpSpPr>
        <p:grpSpPr>
          <a:xfrm>
            <a:off x="6573073" y="5394533"/>
            <a:ext cx="178839" cy="159068"/>
            <a:chOff x="1714674" y="6442783"/>
            <a:chExt cx="178839" cy="159068"/>
          </a:xfrm>
        </p:grpSpPr>
        <p:sp>
          <p:nvSpPr>
            <p:cNvPr id="1118" name="Google Shape;1118;p79"/>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19" name="Google Shape;1119;p79"/>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20" name="Google Shape;1120;p79"/>
          <p:cNvGrpSpPr/>
          <p:nvPr/>
        </p:nvGrpSpPr>
        <p:grpSpPr>
          <a:xfrm>
            <a:off x="6573073" y="6136624"/>
            <a:ext cx="178839" cy="159068"/>
            <a:chOff x="1714674" y="7115499"/>
            <a:chExt cx="178839" cy="159068"/>
          </a:xfrm>
        </p:grpSpPr>
        <p:sp>
          <p:nvSpPr>
            <p:cNvPr id="1121" name="Google Shape;1121;p79"/>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22" name="Google Shape;1122;p79"/>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23" name="Google Shape;1123;p79"/>
          <p:cNvSpPr txBox="1"/>
          <p:nvPr/>
        </p:nvSpPr>
        <p:spPr>
          <a:xfrm>
            <a:off x="6956876" y="45446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chemeClr val="lt2"/>
                </a:solidFill>
                <a:latin typeface="Optimistic Text"/>
                <a:ea typeface="Optimistic Text"/>
                <a:cs typeface="Optimistic Text"/>
                <a:sym typeface="Optimistic Text"/>
              </a:rPr>
              <a:t>Ressentir des émotions comme la joie et la tristesse</a:t>
            </a:r>
            <a:endParaRPr sz="1800">
              <a:solidFill>
                <a:schemeClr val="lt2"/>
              </a:solidFill>
              <a:latin typeface="Optimistic Text"/>
              <a:ea typeface="Optimistic Text"/>
              <a:cs typeface="Optimistic Text"/>
              <a:sym typeface="Optimistic Text"/>
            </a:endParaRPr>
          </a:p>
        </p:txBody>
      </p:sp>
      <p:sp>
        <p:nvSpPr>
          <p:cNvPr id="1124" name="Google Shape;1124;p79"/>
          <p:cNvSpPr txBox="1"/>
          <p:nvPr/>
        </p:nvSpPr>
        <p:spPr>
          <a:xfrm>
            <a:off x="6956876" y="6803225"/>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chemeClr val="lt2"/>
                </a:solidFill>
                <a:latin typeface="Optimistic Text"/>
                <a:ea typeface="Optimistic Text"/>
                <a:cs typeface="Optimistic Text"/>
                <a:sym typeface="Optimistic Text"/>
              </a:rPr>
              <a:t>Avoir toujours raison – l’IA peut se tromper!</a:t>
            </a:r>
            <a:endParaRPr sz="1800">
              <a:solidFill>
                <a:schemeClr val="lt2"/>
              </a:solidFill>
              <a:latin typeface="Optimistic Text"/>
              <a:ea typeface="Optimistic Text"/>
              <a:cs typeface="Optimistic Text"/>
              <a:sym typeface="Optimistic Text"/>
            </a:endParaRPr>
          </a:p>
        </p:txBody>
      </p:sp>
      <p:grpSp>
        <p:nvGrpSpPr>
          <p:cNvPr id="1125" name="Google Shape;1125;p79"/>
          <p:cNvGrpSpPr/>
          <p:nvPr/>
        </p:nvGrpSpPr>
        <p:grpSpPr>
          <a:xfrm>
            <a:off x="6573073" y="6867924"/>
            <a:ext cx="178839" cy="159068"/>
            <a:chOff x="1714674" y="7115499"/>
            <a:chExt cx="178839" cy="159068"/>
          </a:xfrm>
        </p:grpSpPr>
        <p:sp>
          <p:nvSpPr>
            <p:cNvPr id="1126" name="Google Shape;1126;p79"/>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27" name="Google Shape;1127;p79"/>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chemeClr val="lt2"/>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28" name="Google Shape;1128;p79"/>
          <p:cNvSpPr txBox="1"/>
          <p:nvPr/>
        </p:nvSpPr>
        <p:spPr>
          <a:xfrm>
            <a:off x="700500" y="1588400"/>
            <a:ext cx="11730600" cy="5541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rgbClr val="4B0550"/>
                </a:solidFill>
                <a:latin typeface="Optimistic Display"/>
                <a:ea typeface="Optimistic Display"/>
                <a:cs typeface="Optimistic Display"/>
                <a:sym typeface="Optimistic Display"/>
              </a:rPr>
              <a:t>Ce que l’IA peut et ne peut pas faire</a:t>
            </a:r>
            <a:endParaRPr sz="3600" b="1">
              <a:solidFill>
                <a:srgbClr val="4B0550"/>
              </a:solidFill>
              <a:latin typeface="Optimistic Display"/>
              <a:ea typeface="Optimistic Display"/>
              <a:cs typeface="Optimistic Display"/>
              <a:sym typeface="Optimistic Display"/>
            </a:endParaRPr>
          </a:p>
        </p:txBody>
      </p:sp>
      <p:sp>
        <p:nvSpPr>
          <p:cNvPr id="1129" name="Google Shape;1129;p79"/>
          <p:cNvSpPr/>
          <p:nvPr/>
        </p:nvSpPr>
        <p:spPr>
          <a:xfrm>
            <a:off x="720475" y="2442300"/>
            <a:ext cx="4905900" cy="5531700"/>
          </a:xfrm>
          <a:prstGeom prst="roundRect">
            <a:avLst>
              <a:gd name="adj" fmla="val 5725"/>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30" name="Google Shape;1130;p79"/>
          <p:cNvSpPr txBox="1"/>
          <p:nvPr/>
        </p:nvSpPr>
        <p:spPr>
          <a:xfrm>
            <a:off x="1149349" y="3810000"/>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Ce que l’IA peut faire</a:t>
            </a:r>
            <a:endParaRPr sz="1800" b="1">
              <a:solidFill>
                <a:srgbClr val="4B0550"/>
              </a:solidFill>
              <a:latin typeface="Optimistic Text"/>
              <a:ea typeface="Optimistic Text"/>
              <a:cs typeface="Optimistic Text"/>
              <a:sym typeface="Optimistic Text"/>
            </a:endParaRPr>
          </a:p>
        </p:txBody>
      </p:sp>
      <p:sp>
        <p:nvSpPr>
          <p:cNvPr id="1131" name="Google Shape;1131;p79"/>
          <p:cNvSpPr txBox="1"/>
          <p:nvPr/>
        </p:nvSpPr>
        <p:spPr>
          <a:xfrm>
            <a:off x="1533151" y="5402600"/>
            <a:ext cx="33927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Discuter, écrire et traduire</a:t>
            </a:r>
            <a:endParaRPr sz="1800">
              <a:solidFill>
                <a:srgbClr val="4B0550"/>
              </a:solidFill>
              <a:latin typeface="Optimistic Text"/>
              <a:ea typeface="Optimistic Text"/>
              <a:cs typeface="Optimistic Text"/>
              <a:sym typeface="Optimistic Text"/>
            </a:endParaRPr>
          </a:p>
        </p:txBody>
      </p:sp>
      <p:sp>
        <p:nvSpPr>
          <p:cNvPr id="1132" name="Google Shape;1132;p79"/>
          <p:cNvSpPr txBox="1"/>
          <p:nvPr/>
        </p:nvSpPr>
        <p:spPr>
          <a:xfrm>
            <a:off x="1533150" y="5983650"/>
            <a:ext cx="37875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Reconnaître les voix et les visages</a:t>
            </a:r>
            <a:endParaRPr sz="1800">
              <a:solidFill>
                <a:srgbClr val="4B0550"/>
              </a:solidFill>
              <a:latin typeface="Optimistic Text"/>
              <a:ea typeface="Optimistic Text"/>
              <a:cs typeface="Optimistic Text"/>
              <a:sym typeface="Optimistic Text"/>
            </a:endParaRPr>
          </a:p>
        </p:txBody>
      </p:sp>
      <p:grpSp>
        <p:nvGrpSpPr>
          <p:cNvPr id="1133" name="Google Shape;1133;p79"/>
          <p:cNvGrpSpPr/>
          <p:nvPr/>
        </p:nvGrpSpPr>
        <p:grpSpPr>
          <a:xfrm>
            <a:off x="1149349" y="4603453"/>
            <a:ext cx="178839" cy="159068"/>
            <a:chOff x="1714674" y="5538078"/>
            <a:chExt cx="178839" cy="159068"/>
          </a:xfrm>
        </p:grpSpPr>
        <p:sp>
          <p:nvSpPr>
            <p:cNvPr id="1134" name="Google Shape;1134;p79"/>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35" name="Google Shape;1135;p79"/>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36" name="Google Shape;1136;p79"/>
          <p:cNvGrpSpPr/>
          <p:nvPr/>
        </p:nvGrpSpPr>
        <p:grpSpPr>
          <a:xfrm>
            <a:off x="1149349" y="5456508"/>
            <a:ext cx="178839" cy="159068"/>
            <a:chOff x="1714674" y="6442783"/>
            <a:chExt cx="178839" cy="159068"/>
          </a:xfrm>
        </p:grpSpPr>
        <p:sp>
          <p:nvSpPr>
            <p:cNvPr id="1137" name="Google Shape;1137;p79"/>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38" name="Google Shape;1138;p79"/>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39" name="Google Shape;1139;p79"/>
          <p:cNvGrpSpPr/>
          <p:nvPr/>
        </p:nvGrpSpPr>
        <p:grpSpPr>
          <a:xfrm>
            <a:off x="1149349" y="6048349"/>
            <a:ext cx="178839" cy="159068"/>
            <a:chOff x="1714674" y="7115499"/>
            <a:chExt cx="178839" cy="159068"/>
          </a:xfrm>
        </p:grpSpPr>
        <p:sp>
          <p:nvSpPr>
            <p:cNvPr id="1140" name="Google Shape;1140;p79"/>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41" name="Google Shape;1141;p79"/>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42" name="Google Shape;1142;p79"/>
          <p:cNvSpPr txBox="1"/>
          <p:nvPr/>
        </p:nvSpPr>
        <p:spPr>
          <a:xfrm>
            <a:off x="1533151" y="45446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Repérer des modèles dans les photos, les voix et les textes</a:t>
            </a:r>
            <a:endParaRPr sz="1800">
              <a:solidFill>
                <a:srgbClr val="4B0550"/>
              </a:solidFill>
              <a:latin typeface="Optimistic Text"/>
              <a:ea typeface="Optimistic Text"/>
              <a:cs typeface="Optimistic Text"/>
              <a:sym typeface="Optimistic Text"/>
            </a:endParaRPr>
          </a:p>
        </p:txBody>
      </p:sp>
      <p:sp>
        <p:nvSpPr>
          <p:cNvPr id="1143" name="Google Shape;1143;p79"/>
          <p:cNvSpPr txBox="1"/>
          <p:nvPr/>
        </p:nvSpPr>
        <p:spPr>
          <a:xfrm>
            <a:off x="1533151" y="6537750"/>
            <a:ext cx="33927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Apprendre à partir des données pour s'améliorer au fil du temps</a:t>
            </a:r>
            <a:endParaRPr sz="1800">
              <a:solidFill>
                <a:srgbClr val="4B0550"/>
              </a:solidFill>
              <a:latin typeface="Optimistic Text"/>
              <a:ea typeface="Optimistic Text"/>
              <a:cs typeface="Optimistic Text"/>
              <a:sym typeface="Optimistic Text"/>
            </a:endParaRPr>
          </a:p>
        </p:txBody>
      </p:sp>
      <p:grpSp>
        <p:nvGrpSpPr>
          <p:cNvPr id="1144" name="Google Shape;1144;p79"/>
          <p:cNvGrpSpPr/>
          <p:nvPr/>
        </p:nvGrpSpPr>
        <p:grpSpPr>
          <a:xfrm>
            <a:off x="1149349" y="6602449"/>
            <a:ext cx="178839" cy="159068"/>
            <a:chOff x="1714674" y="7115499"/>
            <a:chExt cx="178839" cy="159068"/>
          </a:xfrm>
        </p:grpSpPr>
        <p:sp>
          <p:nvSpPr>
            <p:cNvPr id="1145" name="Google Shape;1145;p79"/>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46" name="Google Shape;1146;p79"/>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pic>
        <p:nvPicPr>
          <p:cNvPr id="1147" name="Google Shape;1147;p79" title="AI and You.png"/>
          <p:cNvPicPr preferRelativeResize="0"/>
          <p:nvPr/>
        </p:nvPicPr>
        <p:blipFill rotWithShape="1">
          <a:blip r:embed="rId3">
            <a:alphaModFix/>
          </a:blip>
          <a:srcRect l="47835" t="23647" r="25339" b="22390"/>
          <a:stretch/>
        </p:blipFill>
        <p:spPr>
          <a:xfrm>
            <a:off x="11567925" y="2442300"/>
            <a:ext cx="4905900" cy="5531700"/>
          </a:xfrm>
          <a:prstGeom prst="roundRect">
            <a:avLst>
              <a:gd name="adj" fmla="val 3763"/>
            </a:avLst>
          </a:prstGeom>
          <a:noFill/>
          <a:ln>
            <a:noFill/>
          </a:ln>
        </p:spPr>
      </p:pic>
      <p:sp>
        <p:nvSpPr>
          <p:cNvPr id="1148" name="Google Shape;1148;p7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ÉTHIQUE ET SÉCURITÉ DE L’IA</a:t>
            </a:r>
            <a:endParaRPr sz="900" b="1">
              <a:solidFill>
                <a:srgbClr val="4B0550"/>
              </a:solidFill>
              <a:latin typeface="Optimistic Display"/>
              <a:ea typeface="Optimistic Display"/>
              <a:cs typeface="Optimistic Display"/>
              <a:sym typeface="Optimistic Display"/>
            </a:endParaRPr>
          </a:p>
        </p:txBody>
      </p:sp>
      <p:sp>
        <p:nvSpPr>
          <p:cNvPr id="1149" name="Google Shape;1149;p79"/>
          <p:cNvSpPr txBox="1"/>
          <p:nvPr/>
        </p:nvSpPr>
        <p:spPr>
          <a:xfrm>
            <a:off x="704096" y="8305302"/>
            <a:ext cx="103527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L’IA est utile, mais elle a toujours besoin de VOUS pour la guider.</a:t>
            </a:r>
            <a:endParaRPr sz="1800" b="1">
              <a:solidFill>
                <a:srgbClr val="4B0550"/>
              </a:solidFill>
              <a:latin typeface="Optimistic Text"/>
              <a:ea typeface="Optimistic Text"/>
              <a:cs typeface="Optimistic Text"/>
              <a:sym typeface="Optimistic Text"/>
            </a:endParaRPr>
          </a:p>
        </p:txBody>
      </p:sp>
      <p:sp>
        <p:nvSpPr>
          <p:cNvPr id="1150" name="Google Shape;1150;p79"/>
          <p:cNvSpPr/>
          <p:nvPr/>
        </p:nvSpPr>
        <p:spPr>
          <a:xfrm>
            <a:off x="4138725" y="2822100"/>
            <a:ext cx="1182000" cy="1182000"/>
          </a:xfrm>
          <a:prstGeom prst="ellipse">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51" name="Google Shape;1151;p79"/>
          <p:cNvSpPr/>
          <p:nvPr/>
        </p:nvSpPr>
        <p:spPr>
          <a:xfrm>
            <a:off x="9488775" y="2822100"/>
            <a:ext cx="1182000" cy="11820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1152" name="Google Shape;1152;p79" title="Asset 74.png"/>
          <p:cNvPicPr preferRelativeResize="0"/>
          <p:nvPr/>
        </p:nvPicPr>
        <p:blipFill>
          <a:blip r:embed="rId4">
            <a:alphaModFix/>
          </a:blip>
          <a:stretch>
            <a:fillRect/>
          </a:stretch>
        </p:blipFill>
        <p:spPr>
          <a:xfrm>
            <a:off x="9801698" y="3151938"/>
            <a:ext cx="556180" cy="554100"/>
          </a:xfrm>
          <a:prstGeom prst="rect">
            <a:avLst/>
          </a:prstGeom>
          <a:noFill/>
          <a:ln>
            <a:noFill/>
          </a:ln>
        </p:spPr>
      </p:pic>
      <p:pic>
        <p:nvPicPr>
          <p:cNvPr id="1153" name="Google Shape;1153;p79" title="Asset 75.png"/>
          <p:cNvPicPr preferRelativeResize="0"/>
          <p:nvPr/>
        </p:nvPicPr>
        <p:blipFill>
          <a:blip r:embed="rId5">
            <a:alphaModFix/>
          </a:blip>
          <a:stretch>
            <a:fillRect/>
          </a:stretch>
        </p:blipFill>
        <p:spPr>
          <a:xfrm>
            <a:off x="4403288" y="3202499"/>
            <a:ext cx="652872" cy="453000"/>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157"/>
        <p:cNvGrpSpPr/>
        <p:nvPr/>
      </p:nvGrpSpPr>
      <p:grpSpPr>
        <a:xfrm>
          <a:off x="0" y="0"/>
          <a:ext cx="0" cy="0"/>
          <a:chOff x="0" y="0"/>
          <a:chExt cx="0" cy="0"/>
        </a:xfrm>
      </p:grpSpPr>
      <p:sp>
        <p:nvSpPr>
          <p:cNvPr id="1158" name="Google Shape;1158;p80"/>
          <p:cNvSpPr/>
          <p:nvPr/>
        </p:nvSpPr>
        <p:spPr>
          <a:xfrm>
            <a:off x="872875" y="2594700"/>
            <a:ext cx="4905900" cy="5531700"/>
          </a:xfrm>
          <a:prstGeom prst="roundRect">
            <a:avLst>
              <a:gd name="adj" fmla="val 5725"/>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59" name="Google Shape;1159;p80"/>
          <p:cNvSpPr txBox="1"/>
          <p:nvPr/>
        </p:nvSpPr>
        <p:spPr>
          <a:xfrm>
            <a:off x="700500" y="1588400"/>
            <a:ext cx="10560300" cy="5541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rgbClr val="4B0550"/>
                </a:solidFill>
                <a:latin typeface="Optimistic Display"/>
                <a:ea typeface="Optimistic Display"/>
                <a:cs typeface="Optimistic Display"/>
                <a:sym typeface="Optimistic Display"/>
              </a:rPr>
              <a:t>Ce que l’IA peut et ne peut pas faire</a:t>
            </a:r>
            <a:endParaRPr sz="3600" b="1">
              <a:solidFill>
                <a:srgbClr val="4B0550"/>
              </a:solidFill>
              <a:latin typeface="Optimistic Display"/>
              <a:ea typeface="Optimistic Display"/>
              <a:cs typeface="Optimistic Display"/>
              <a:sym typeface="Optimistic Display"/>
            </a:endParaRPr>
          </a:p>
        </p:txBody>
      </p:sp>
      <p:sp>
        <p:nvSpPr>
          <p:cNvPr id="1160" name="Google Shape;1160;p80"/>
          <p:cNvSpPr/>
          <p:nvPr/>
        </p:nvSpPr>
        <p:spPr>
          <a:xfrm>
            <a:off x="720475" y="2442300"/>
            <a:ext cx="4905900" cy="5531700"/>
          </a:xfrm>
          <a:prstGeom prst="roundRect">
            <a:avLst>
              <a:gd name="adj" fmla="val 57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61" name="Google Shape;1161;p80"/>
          <p:cNvSpPr txBox="1"/>
          <p:nvPr/>
        </p:nvSpPr>
        <p:spPr>
          <a:xfrm>
            <a:off x="1149349" y="3810000"/>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BON (Allez!)</a:t>
            </a:r>
            <a:endParaRPr sz="1800" b="1">
              <a:solidFill>
                <a:srgbClr val="4B0550"/>
              </a:solidFill>
              <a:latin typeface="Optimistic Text"/>
              <a:ea typeface="Optimistic Text"/>
              <a:cs typeface="Optimistic Text"/>
              <a:sym typeface="Optimistic Text"/>
            </a:endParaRPr>
          </a:p>
        </p:txBody>
      </p:sp>
      <p:sp>
        <p:nvSpPr>
          <p:cNvPr id="1162" name="Google Shape;1162;p80"/>
          <p:cNvSpPr txBox="1"/>
          <p:nvPr/>
        </p:nvSpPr>
        <p:spPr>
          <a:xfrm>
            <a:off x="1533151" y="52521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Créer des œuvres d'art pour les projets scolaires</a:t>
            </a:r>
            <a:endParaRPr sz="1800">
              <a:solidFill>
                <a:srgbClr val="4B0550"/>
              </a:solidFill>
              <a:latin typeface="Optimistic Text"/>
              <a:ea typeface="Optimistic Text"/>
              <a:cs typeface="Optimistic Text"/>
              <a:sym typeface="Optimistic Text"/>
            </a:endParaRPr>
          </a:p>
        </p:txBody>
      </p:sp>
      <p:sp>
        <p:nvSpPr>
          <p:cNvPr id="1163" name="Google Shape;1163;p80"/>
          <p:cNvSpPr txBox="1"/>
          <p:nvPr/>
        </p:nvSpPr>
        <p:spPr>
          <a:xfrm>
            <a:off x="1533151" y="59836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Apprendre de nouvelles langues</a:t>
            </a:r>
            <a:endParaRPr sz="1800">
              <a:solidFill>
                <a:srgbClr val="4B0550"/>
              </a:solidFill>
              <a:latin typeface="Optimistic Text"/>
              <a:ea typeface="Optimistic Text"/>
              <a:cs typeface="Optimistic Text"/>
              <a:sym typeface="Optimistic Text"/>
            </a:endParaRPr>
          </a:p>
        </p:txBody>
      </p:sp>
      <p:grpSp>
        <p:nvGrpSpPr>
          <p:cNvPr id="1164" name="Google Shape;1164;p80"/>
          <p:cNvGrpSpPr/>
          <p:nvPr/>
        </p:nvGrpSpPr>
        <p:grpSpPr>
          <a:xfrm>
            <a:off x="1149349" y="4603453"/>
            <a:ext cx="178839" cy="159068"/>
            <a:chOff x="1714674" y="5538078"/>
            <a:chExt cx="178839" cy="159068"/>
          </a:xfrm>
        </p:grpSpPr>
        <p:sp>
          <p:nvSpPr>
            <p:cNvPr id="1165" name="Google Shape;1165;p80"/>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66" name="Google Shape;1166;p80"/>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67" name="Google Shape;1167;p80"/>
          <p:cNvGrpSpPr/>
          <p:nvPr/>
        </p:nvGrpSpPr>
        <p:grpSpPr>
          <a:xfrm>
            <a:off x="1149349" y="5306059"/>
            <a:ext cx="178839" cy="159068"/>
            <a:chOff x="1714674" y="6442783"/>
            <a:chExt cx="178839" cy="159068"/>
          </a:xfrm>
        </p:grpSpPr>
        <p:sp>
          <p:nvSpPr>
            <p:cNvPr id="1168" name="Google Shape;1168;p80"/>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69" name="Google Shape;1169;p80"/>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70" name="Google Shape;1170;p80"/>
          <p:cNvGrpSpPr/>
          <p:nvPr/>
        </p:nvGrpSpPr>
        <p:grpSpPr>
          <a:xfrm>
            <a:off x="1149349" y="6048349"/>
            <a:ext cx="178839" cy="159068"/>
            <a:chOff x="1714674" y="7115499"/>
            <a:chExt cx="178839" cy="159068"/>
          </a:xfrm>
        </p:grpSpPr>
        <p:sp>
          <p:nvSpPr>
            <p:cNvPr id="1171" name="Google Shape;1171;p80"/>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72" name="Google Shape;1172;p80"/>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73" name="Google Shape;1173;p80"/>
          <p:cNvSpPr txBox="1"/>
          <p:nvPr/>
        </p:nvSpPr>
        <p:spPr>
          <a:xfrm>
            <a:off x="1533151" y="45446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Utiliser l’IA pour la recherche de devoirs (pas pour tricher)</a:t>
            </a:r>
            <a:endParaRPr sz="1800">
              <a:solidFill>
                <a:srgbClr val="4B0550"/>
              </a:solidFill>
              <a:latin typeface="Optimistic Text"/>
              <a:ea typeface="Optimistic Text"/>
              <a:cs typeface="Optimistic Text"/>
              <a:sym typeface="Optimistic Text"/>
            </a:endParaRPr>
          </a:p>
        </p:txBody>
      </p:sp>
      <p:sp>
        <p:nvSpPr>
          <p:cNvPr id="1174" name="Google Shape;1174;p80"/>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ÉTHIQUE ET SÉCURITÉ DE L’IA</a:t>
            </a:r>
            <a:endParaRPr sz="900" b="1">
              <a:solidFill>
                <a:srgbClr val="4B0550"/>
              </a:solidFill>
              <a:latin typeface="Optimistic Display"/>
              <a:ea typeface="Optimistic Display"/>
              <a:cs typeface="Optimistic Display"/>
              <a:sym typeface="Optimistic Display"/>
            </a:endParaRPr>
          </a:p>
        </p:txBody>
      </p:sp>
      <p:sp>
        <p:nvSpPr>
          <p:cNvPr id="1175" name="Google Shape;1175;p80"/>
          <p:cNvSpPr txBox="1"/>
          <p:nvPr/>
        </p:nvSpPr>
        <p:spPr>
          <a:xfrm>
            <a:off x="704096" y="8305302"/>
            <a:ext cx="10352700" cy="296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Toute utilisation de l’IA n’est pas sûre ni juste – vos choix comptent!</a:t>
            </a:r>
            <a:endParaRPr sz="1800" b="1">
              <a:solidFill>
                <a:srgbClr val="4B0550"/>
              </a:solidFill>
              <a:latin typeface="Optimistic Text"/>
              <a:ea typeface="Optimistic Text"/>
              <a:cs typeface="Optimistic Text"/>
              <a:sym typeface="Optimistic Text"/>
            </a:endParaRPr>
          </a:p>
        </p:txBody>
      </p:sp>
      <p:sp>
        <p:nvSpPr>
          <p:cNvPr id="1176" name="Google Shape;1176;p80"/>
          <p:cNvSpPr/>
          <p:nvPr/>
        </p:nvSpPr>
        <p:spPr>
          <a:xfrm>
            <a:off x="6248400" y="2594700"/>
            <a:ext cx="4905900" cy="5531700"/>
          </a:xfrm>
          <a:prstGeom prst="roundRect">
            <a:avLst>
              <a:gd name="adj" fmla="val 5725"/>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77" name="Google Shape;1177;p80"/>
          <p:cNvSpPr/>
          <p:nvPr/>
        </p:nvSpPr>
        <p:spPr>
          <a:xfrm>
            <a:off x="6096000" y="2442300"/>
            <a:ext cx="4905900" cy="5531700"/>
          </a:xfrm>
          <a:prstGeom prst="roundRect">
            <a:avLst>
              <a:gd name="adj" fmla="val 57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78" name="Google Shape;1178;p80"/>
          <p:cNvSpPr txBox="1"/>
          <p:nvPr/>
        </p:nvSpPr>
        <p:spPr>
          <a:xfrm>
            <a:off x="6524874" y="3810000"/>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RISQUÉ (Ralentissez!)</a:t>
            </a:r>
            <a:endParaRPr sz="1800" b="1">
              <a:solidFill>
                <a:srgbClr val="4B0550"/>
              </a:solidFill>
              <a:latin typeface="Optimistic Text"/>
              <a:ea typeface="Optimistic Text"/>
              <a:cs typeface="Optimistic Text"/>
              <a:sym typeface="Optimistic Text"/>
            </a:endParaRPr>
          </a:p>
        </p:txBody>
      </p:sp>
      <p:sp>
        <p:nvSpPr>
          <p:cNvPr id="1179" name="Google Shape;1179;p80"/>
          <p:cNvSpPr txBox="1"/>
          <p:nvPr/>
        </p:nvSpPr>
        <p:spPr>
          <a:xfrm>
            <a:off x="6908675" y="5590662"/>
            <a:ext cx="32586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Croire à tout ce que l’IA génère</a:t>
            </a:r>
            <a:endParaRPr sz="1800">
              <a:solidFill>
                <a:srgbClr val="4B0550"/>
              </a:solidFill>
              <a:latin typeface="Optimistic Text"/>
              <a:ea typeface="Optimistic Text"/>
              <a:cs typeface="Optimistic Text"/>
              <a:sym typeface="Optimistic Text"/>
            </a:endParaRPr>
          </a:p>
        </p:txBody>
      </p:sp>
      <p:sp>
        <p:nvSpPr>
          <p:cNvPr id="1180" name="Google Shape;1180;p80"/>
          <p:cNvSpPr txBox="1"/>
          <p:nvPr/>
        </p:nvSpPr>
        <p:spPr>
          <a:xfrm>
            <a:off x="6908676" y="6376681"/>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Utiliser l’IA sans autorisation pour les devoirs scolaires</a:t>
            </a:r>
            <a:endParaRPr sz="1800">
              <a:solidFill>
                <a:srgbClr val="4B0550"/>
              </a:solidFill>
              <a:latin typeface="Optimistic Text"/>
              <a:ea typeface="Optimistic Text"/>
              <a:cs typeface="Optimistic Text"/>
              <a:sym typeface="Optimistic Text"/>
            </a:endParaRPr>
          </a:p>
        </p:txBody>
      </p:sp>
      <p:grpSp>
        <p:nvGrpSpPr>
          <p:cNvPr id="1181" name="Google Shape;1181;p80"/>
          <p:cNvGrpSpPr/>
          <p:nvPr/>
        </p:nvGrpSpPr>
        <p:grpSpPr>
          <a:xfrm>
            <a:off x="6524873" y="4603453"/>
            <a:ext cx="178839" cy="159068"/>
            <a:chOff x="1714674" y="5538078"/>
            <a:chExt cx="178839" cy="159068"/>
          </a:xfrm>
        </p:grpSpPr>
        <p:sp>
          <p:nvSpPr>
            <p:cNvPr id="1182" name="Google Shape;1182;p80"/>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83" name="Google Shape;1183;p80"/>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84" name="Google Shape;1184;p80"/>
          <p:cNvGrpSpPr/>
          <p:nvPr/>
        </p:nvGrpSpPr>
        <p:grpSpPr>
          <a:xfrm>
            <a:off x="6524873" y="5644570"/>
            <a:ext cx="178839" cy="159068"/>
            <a:chOff x="1714674" y="6442783"/>
            <a:chExt cx="178839" cy="159068"/>
          </a:xfrm>
        </p:grpSpPr>
        <p:sp>
          <p:nvSpPr>
            <p:cNvPr id="1185" name="Google Shape;1185;p80"/>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86" name="Google Shape;1186;p80"/>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87" name="Google Shape;1187;p80"/>
          <p:cNvGrpSpPr/>
          <p:nvPr/>
        </p:nvGrpSpPr>
        <p:grpSpPr>
          <a:xfrm>
            <a:off x="6524873" y="6441380"/>
            <a:ext cx="178839" cy="159067"/>
            <a:chOff x="1714674" y="7115499"/>
            <a:chExt cx="178839" cy="159068"/>
          </a:xfrm>
        </p:grpSpPr>
        <p:sp>
          <p:nvSpPr>
            <p:cNvPr id="1188" name="Google Shape;1188;p80"/>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89" name="Google Shape;1189;p80"/>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190" name="Google Shape;1190;p80"/>
          <p:cNvSpPr txBox="1"/>
          <p:nvPr/>
        </p:nvSpPr>
        <p:spPr>
          <a:xfrm>
            <a:off x="6908676" y="4544650"/>
            <a:ext cx="33927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Partager des photos personnelles avec des applis d’IA inconnues</a:t>
            </a:r>
            <a:endParaRPr sz="1800">
              <a:solidFill>
                <a:srgbClr val="4B0550"/>
              </a:solidFill>
              <a:latin typeface="Optimistic Text"/>
              <a:ea typeface="Optimistic Text"/>
              <a:cs typeface="Optimistic Text"/>
              <a:sym typeface="Optimistic Text"/>
            </a:endParaRPr>
          </a:p>
        </p:txBody>
      </p:sp>
      <p:sp>
        <p:nvSpPr>
          <p:cNvPr id="1191" name="Google Shape;1191;p80"/>
          <p:cNvSpPr/>
          <p:nvPr/>
        </p:nvSpPr>
        <p:spPr>
          <a:xfrm>
            <a:off x="11623925" y="2594700"/>
            <a:ext cx="4905900" cy="5531700"/>
          </a:xfrm>
          <a:prstGeom prst="roundRect">
            <a:avLst>
              <a:gd name="adj" fmla="val 5725"/>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92" name="Google Shape;1192;p80"/>
          <p:cNvSpPr/>
          <p:nvPr/>
        </p:nvSpPr>
        <p:spPr>
          <a:xfrm>
            <a:off x="11471525" y="2442300"/>
            <a:ext cx="4905900" cy="5531700"/>
          </a:xfrm>
          <a:prstGeom prst="roundRect">
            <a:avLst>
              <a:gd name="adj" fmla="val 57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93" name="Google Shape;1193;p80"/>
          <p:cNvSpPr txBox="1"/>
          <p:nvPr/>
        </p:nvSpPr>
        <p:spPr>
          <a:xfrm>
            <a:off x="11900399" y="3810000"/>
            <a:ext cx="2915700" cy="453000"/>
          </a:xfrm>
          <a:prstGeom prst="rect">
            <a:avLst/>
          </a:prstGeom>
          <a:noFill/>
          <a:ln>
            <a:noFill/>
          </a:ln>
        </p:spPr>
        <p:txBody>
          <a:bodyPr spcFirstLastPara="1" wrap="square" lIns="0" tIns="174300"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DANGEREUX (Arrêtez!)</a:t>
            </a:r>
            <a:endParaRPr sz="1800" b="1">
              <a:solidFill>
                <a:srgbClr val="4B0550"/>
              </a:solidFill>
              <a:latin typeface="Optimistic Text"/>
              <a:ea typeface="Optimistic Text"/>
              <a:cs typeface="Optimistic Text"/>
              <a:sym typeface="Optimistic Text"/>
            </a:endParaRPr>
          </a:p>
        </p:txBody>
      </p:sp>
      <p:sp>
        <p:nvSpPr>
          <p:cNvPr id="1194" name="Google Shape;1194;p80"/>
          <p:cNvSpPr txBox="1"/>
          <p:nvPr/>
        </p:nvSpPr>
        <p:spPr>
          <a:xfrm>
            <a:off x="12284200" y="5402600"/>
            <a:ext cx="31032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Générer du contenu nuisible ou violent</a:t>
            </a:r>
            <a:endParaRPr sz="1800">
              <a:solidFill>
                <a:srgbClr val="4B0550"/>
              </a:solidFill>
              <a:latin typeface="Optimistic Text"/>
              <a:ea typeface="Optimistic Text"/>
              <a:cs typeface="Optimistic Text"/>
              <a:sym typeface="Optimistic Text"/>
            </a:endParaRPr>
          </a:p>
        </p:txBody>
      </p:sp>
      <p:sp>
        <p:nvSpPr>
          <p:cNvPr id="1195" name="Google Shape;1195;p80"/>
          <p:cNvSpPr txBox="1"/>
          <p:nvPr/>
        </p:nvSpPr>
        <p:spPr>
          <a:xfrm>
            <a:off x="12284201" y="6260550"/>
            <a:ext cx="3392700" cy="831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Partager du contenu généré par l’IA comme si si c’était le vôtre</a:t>
            </a:r>
            <a:endParaRPr sz="1800">
              <a:solidFill>
                <a:srgbClr val="4B0550"/>
              </a:solidFill>
              <a:latin typeface="Optimistic Text"/>
              <a:ea typeface="Optimistic Text"/>
              <a:cs typeface="Optimistic Text"/>
              <a:sym typeface="Optimistic Text"/>
            </a:endParaRPr>
          </a:p>
        </p:txBody>
      </p:sp>
      <p:grpSp>
        <p:nvGrpSpPr>
          <p:cNvPr id="1196" name="Google Shape;1196;p80"/>
          <p:cNvGrpSpPr/>
          <p:nvPr/>
        </p:nvGrpSpPr>
        <p:grpSpPr>
          <a:xfrm>
            <a:off x="11900398" y="4603453"/>
            <a:ext cx="178839" cy="159068"/>
            <a:chOff x="1714674" y="5538078"/>
            <a:chExt cx="178839" cy="159068"/>
          </a:xfrm>
        </p:grpSpPr>
        <p:sp>
          <p:nvSpPr>
            <p:cNvPr id="1197" name="Google Shape;1197;p80"/>
            <p:cNvSpPr/>
            <p:nvPr/>
          </p:nvSpPr>
          <p:spPr>
            <a:xfrm>
              <a:off x="1714674" y="5617205"/>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198" name="Google Shape;1198;p80"/>
            <p:cNvSpPr/>
            <p:nvPr/>
          </p:nvSpPr>
          <p:spPr>
            <a:xfrm>
              <a:off x="1813503" y="5538078"/>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199" name="Google Shape;1199;p80"/>
          <p:cNvGrpSpPr/>
          <p:nvPr/>
        </p:nvGrpSpPr>
        <p:grpSpPr>
          <a:xfrm>
            <a:off x="11900398" y="5456508"/>
            <a:ext cx="178839" cy="159068"/>
            <a:chOff x="1714674" y="6442783"/>
            <a:chExt cx="178839" cy="159068"/>
          </a:xfrm>
        </p:grpSpPr>
        <p:sp>
          <p:nvSpPr>
            <p:cNvPr id="1200" name="Google Shape;1200;p80"/>
            <p:cNvSpPr/>
            <p:nvPr/>
          </p:nvSpPr>
          <p:spPr>
            <a:xfrm>
              <a:off x="1714674" y="6522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201" name="Google Shape;1201;p80"/>
            <p:cNvSpPr/>
            <p:nvPr/>
          </p:nvSpPr>
          <p:spPr>
            <a:xfrm>
              <a:off x="1813503" y="6442783"/>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grpSp>
        <p:nvGrpSpPr>
          <p:cNvPr id="1202" name="Google Shape;1202;p80"/>
          <p:cNvGrpSpPr/>
          <p:nvPr/>
        </p:nvGrpSpPr>
        <p:grpSpPr>
          <a:xfrm>
            <a:off x="11900398" y="6325249"/>
            <a:ext cx="178839" cy="159068"/>
            <a:chOff x="1714674" y="7115499"/>
            <a:chExt cx="178839" cy="159068"/>
          </a:xfrm>
        </p:grpSpPr>
        <p:sp>
          <p:nvSpPr>
            <p:cNvPr id="1203" name="Google Shape;1203;p80"/>
            <p:cNvSpPr/>
            <p:nvPr/>
          </p:nvSpPr>
          <p:spPr>
            <a:xfrm>
              <a:off x="1714674" y="7194626"/>
              <a:ext cx="178116"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sp>
          <p:nvSpPr>
            <p:cNvPr id="1204" name="Google Shape;1204;p80"/>
            <p:cNvSpPr/>
            <p:nvPr/>
          </p:nvSpPr>
          <p:spPr>
            <a:xfrm>
              <a:off x="1813503" y="7115499"/>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1800"/>
            </a:p>
          </p:txBody>
        </p:sp>
      </p:grpSp>
      <p:sp>
        <p:nvSpPr>
          <p:cNvPr id="1205" name="Google Shape;1205;p80"/>
          <p:cNvSpPr txBox="1"/>
          <p:nvPr/>
        </p:nvSpPr>
        <p:spPr>
          <a:xfrm>
            <a:off x="12284201" y="4544650"/>
            <a:ext cx="33927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1230"/>
              </a:spcBef>
              <a:spcAft>
                <a:spcPts val="0"/>
              </a:spcAft>
              <a:buNone/>
            </a:pPr>
            <a:r>
              <a:rPr lang="en" sz="1800">
                <a:solidFill>
                  <a:srgbClr val="4B0550"/>
                </a:solidFill>
                <a:latin typeface="Optimistic Text"/>
                <a:ea typeface="Optimistic Text"/>
                <a:cs typeface="Optimistic Text"/>
                <a:sym typeface="Optimistic Text"/>
              </a:rPr>
              <a:t>Créer de fausses photos de camarades de classe</a:t>
            </a:r>
            <a:endParaRPr sz="1800">
              <a:solidFill>
                <a:srgbClr val="4B0550"/>
              </a:solidFill>
              <a:latin typeface="Optimistic Text"/>
              <a:ea typeface="Optimistic Text"/>
              <a:cs typeface="Optimistic Text"/>
              <a:sym typeface="Optimistic Text"/>
            </a:endParaRPr>
          </a:p>
        </p:txBody>
      </p:sp>
      <p:sp>
        <p:nvSpPr>
          <p:cNvPr id="1206" name="Google Shape;1206;p80"/>
          <p:cNvSpPr/>
          <p:nvPr/>
        </p:nvSpPr>
        <p:spPr>
          <a:xfrm>
            <a:off x="4133400" y="2811525"/>
            <a:ext cx="1064100" cy="10641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07" name="Google Shape;1207;p80"/>
          <p:cNvSpPr/>
          <p:nvPr/>
        </p:nvSpPr>
        <p:spPr>
          <a:xfrm>
            <a:off x="9508579" y="2811525"/>
            <a:ext cx="1064100" cy="1064100"/>
          </a:xfrm>
          <a:prstGeom prst="ellipse">
            <a:avLst/>
          </a:prstGeom>
          <a:solidFill>
            <a:srgbClr val="F1C23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08" name="Google Shape;1208;p80"/>
          <p:cNvSpPr/>
          <p:nvPr/>
        </p:nvSpPr>
        <p:spPr>
          <a:xfrm>
            <a:off x="14952954" y="2811525"/>
            <a:ext cx="1064100" cy="1064100"/>
          </a:xfrm>
          <a:prstGeom prst="ellipse">
            <a:avLst/>
          </a:prstGeom>
          <a:solidFill>
            <a:srgbClr val="FF00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1209" name="Google Shape;1209;p80" title="Asset 74.png"/>
          <p:cNvPicPr preferRelativeResize="0"/>
          <p:nvPr/>
        </p:nvPicPr>
        <p:blipFill>
          <a:blip r:embed="rId3">
            <a:alphaModFix/>
          </a:blip>
          <a:stretch>
            <a:fillRect/>
          </a:stretch>
        </p:blipFill>
        <p:spPr>
          <a:xfrm>
            <a:off x="15274300" y="3133675"/>
            <a:ext cx="421400" cy="419800"/>
          </a:xfrm>
          <a:prstGeom prst="rect">
            <a:avLst/>
          </a:prstGeom>
          <a:noFill/>
          <a:ln>
            <a:noFill/>
          </a:ln>
        </p:spPr>
      </p:pic>
      <p:pic>
        <p:nvPicPr>
          <p:cNvPr id="1210" name="Google Shape;1210;p80" title="Asset 76.png"/>
          <p:cNvPicPr preferRelativeResize="0"/>
          <p:nvPr/>
        </p:nvPicPr>
        <p:blipFill>
          <a:blip r:embed="rId4">
            <a:alphaModFix/>
          </a:blip>
          <a:stretch>
            <a:fillRect/>
          </a:stretch>
        </p:blipFill>
        <p:spPr>
          <a:xfrm>
            <a:off x="9803398" y="3098424"/>
            <a:ext cx="474455" cy="490300"/>
          </a:xfrm>
          <a:prstGeom prst="rect">
            <a:avLst/>
          </a:prstGeom>
          <a:noFill/>
          <a:ln>
            <a:noFill/>
          </a:ln>
        </p:spPr>
      </p:pic>
      <p:pic>
        <p:nvPicPr>
          <p:cNvPr id="1211" name="Google Shape;1211;p80" title="Asset 78.png"/>
          <p:cNvPicPr preferRelativeResize="0"/>
          <p:nvPr/>
        </p:nvPicPr>
        <p:blipFill>
          <a:blip r:embed="rId5">
            <a:alphaModFix/>
          </a:blip>
          <a:stretch>
            <a:fillRect/>
          </a:stretch>
        </p:blipFill>
        <p:spPr>
          <a:xfrm>
            <a:off x="4405050" y="3162886"/>
            <a:ext cx="520800" cy="361376"/>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215"/>
        <p:cNvGrpSpPr/>
        <p:nvPr/>
      </p:nvGrpSpPr>
      <p:grpSpPr>
        <a:xfrm>
          <a:off x="0" y="0"/>
          <a:ext cx="0" cy="0"/>
          <a:chOff x="0" y="0"/>
          <a:chExt cx="0" cy="0"/>
        </a:xfrm>
      </p:grpSpPr>
      <p:sp>
        <p:nvSpPr>
          <p:cNvPr id="1216" name="Google Shape;1216;p81"/>
          <p:cNvSpPr/>
          <p:nvPr/>
        </p:nvSpPr>
        <p:spPr>
          <a:xfrm>
            <a:off x="5794726"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17" name="Google Shape;1217;p81"/>
          <p:cNvSpPr/>
          <p:nvPr/>
        </p:nvSpPr>
        <p:spPr>
          <a:xfrm>
            <a:off x="10885351"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18" name="Google Shape;1218;p81"/>
          <p:cNvSpPr/>
          <p:nvPr/>
        </p:nvSpPr>
        <p:spPr>
          <a:xfrm>
            <a:off x="6077863" y="2583750"/>
            <a:ext cx="4084500" cy="758400"/>
          </a:xfrm>
          <a:prstGeom prst="roundRect">
            <a:avLst>
              <a:gd name="adj" fmla="val 16667"/>
            </a:avLst>
          </a:prstGeom>
          <a:solidFill>
            <a:srgbClr val="D8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19" name="Google Shape;1219;p81"/>
          <p:cNvSpPr txBox="1"/>
          <p:nvPr/>
        </p:nvSpPr>
        <p:spPr>
          <a:xfrm>
            <a:off x="6284316"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Scénario 2</a:t>
            </a:r>
            <a:endParaRPr sz="2400" b="1">
              <a:solidFill>
                <a:srgbClr val="4B0550"/>
              </a:solidFill>
              <a:latin typeface="Optimistic Text"/>
              <a:ea typeface="Optimistic Text"/>
              <a:cs typeface="Optimistic Text"/>
              <a:sym typeface="Optimistic Text"/>
            </a:endParaRPr>
          </a:p>
        </p:txBody>
      </p:sp>
      <p:sp>
        <p:nvSpPr>
          <p:cNvPr id="1220" name="Google Shape;1220;p81"/>
          <p:cNvSpPr/>
          <p:nvPr/>
        </p:nvSpPr>
        <p:spPr>
          <a:xfrm>
            <a:off x="11169988" y="2583750"/>
            <a:ext cx="4084500" cy="758400"/>
          </a:xfrm>
          <a:prstGeom prst="roundRect">
            <a:avLst>
              <a:gd name="adj" fmla="val 16667"/>
            </a:avLst>
          </a:prstGeom>
          <a:solidFill>
            <a:srgbClr val="D9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21" name="Google Shape;1221;p81"/>
          <p:cNvSpPr txBox="1"/>
          <p:nvPr/>
        </p:nvSpPr>
        <p:spPr>
          <a:xfrm>
            <a:off x="11376441"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Scénario 3</a:t>
            </a:r>
            <a:endParaRPr sz="2400" b="1">
              <a:solidFill>
                <a:srgbClr val="4B0550"/>
              </a:solidFill>
              <a:latin typeface="Optimistic Text"/>
              <a:ea typeface="Optimistic Text"/>
              <a:cs typeface="Optimistic Text"/>
              <a:sym typeface="Optimistic Text"/>
            </a:endParaRPr>
          </a:p>
        </p:txBody>
      </p:sp>
      <p:sp>
        <p:nvSpPr>
          <p:cNvPr id="1222" name="Google Shape;1222;p81"/>
          <p:cNvSpPr/>
          <p:nvPr/>
        </p:nvSpPr>
        <p:spPr>
          <a:xfrm>
            <a:off x="704101" y="2312513"/>
            <a:ext cx="4653900" cy="5725500"/>
          </a:xfrm>
          <a:prstGeom prst="roundRect">
            <a:avLst>
              <a:gd name="adj" fmla="val 3024"/>
            </a:avLst>
          </a:prstGeom>
          <a:solidFill>
            <a:srgbClr val="EFEBF4"/>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23" name="Google Shape;1223;p81"/>
          <p:cNvSpPr txBox="1"/>
          <p:nvPr/>
        </p:nvSpPr>
        <p:spPr>
          <a:xfrm>
            <a:off x="1042662" y="3599888"/>
            <a:ext cx="3560400" cy="3033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200">
                <a:solidFill>
                  <a:srgbClr val="4B0550"/>
                </a:solidFill>
                <a:latin typeface="Optimistic Text"/>
                <a:ea typeface="Optimistic Text"/>
                <a:cs typeface="Optimistic Text"/>
                <a:sym typeface="Optimistic Text"/>
              </a:rPr>
              <a:t>Votre ami partage une photo générée par l’IA en disant que c’est une vraie info sur votre école, un événement local dans votre ville, ou quelque chose qui se passe dans votre pays.</a:t>
            </a:r>
            <a:endParaRPr sz="2200">
              <a:solidFill>
                <a:srgbClr val="4B0550"/>
              </a:solidFill>
              <a:latin typeface="Optimistic Text"/>
              <a:ea typeface="Optimistic Text"/>
              <a:cs typeface="Optimistic Text"/>
              <a:sym typeface="Optimistic Text"/>
            </a:endParaRPr>
          </a:p>
        </p:txBody>
      </p:sp>
      <p:sp>
        <p:nvSpPr>
          <p:cNvPr id="1224" name="Google Shape;1224;p81"/>
          <p:cNvSpPr/>
          <p:nvPr/>
        </p:nvSpPr>
        <p:spPr>
          <a:xfrm>
            <a:off x="987238" y="2583750"/>
            <a:ext cx="4084500" cy="758400"/>
          </a:xfrm>
          <a:prstGeom prst="roundRect">
            <a:avLst>
              <a:gd name="adj" fmla="val 16667"/>
            </a:avLst>
          </a:prstGeom>
          <a:solidFill>
            <a:srgbClr val="D8C8E1"/>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225" name="Google Shape;1225;p81"/>
          <p:cNvSpPr txBox="1"/>
          <p:nvPr/>
        </p:nvSpPr>
        <p:spPr>
          <a:xfrm>
            <a:off x="1193691" y="2778144"/>
            <a:ext cx="3646500" cy="369600"/>
          </a:xfrm>
          <a:prstGeom prst="rect">
            <a:avLst/>
          </a:prstGeom>
          <a:noFill/>
          <a:ln>
            <a:noFill/>
          </a:ln>
        </p:spPr>
        <p:txBody>
          <a:bodyPr spcFirstLastPara="1" wrap="square" lIns="0" tIns="0" rIns="0" bIns="0" anchor="ctr" anchorCtr="0">
            <a:noAutofit/>
          </a:bodyPr>
          <a:lstStyle/>
          <a:p>
            <a:pPr marL="19050" lvl="0" indent="0" algn="ctr"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Scénario 1</a:t>
            </a:r>
            <a:endParaRPr sz="2400" b="1">
              <a:solidFill>
                <a:srgbClr val="4B0550"/>
              </a:solidFill>
              <a:latin typeface="Optimistic Text"/>
              <a:ea typeface="Optimistic Text"/>
              <a:cs typeface="Optimistic Text"/>
              <a:sym typeface="Optimistic Text"/>
            </a:endParaRPr>
          </a:p>
        </p:txBody>
      </p:sp>
      <p:sp>
        <p:nvSpPr>
          <p:cNvPr id="1226" name="Google Shape;1226;p81"/>
          <p:cNvSpPr txBox="1"/>
          <p:nvPr/>
        </p:nvSpPr>
        <p:spPr>
          <a:xfrm>
            <a:off x="1042662" y="7031274"/>
            <a:ext cx="3560400" cy="36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b="1">
                <a:solidFill>
                  <a:srgbClr val="4B0550"/>
                </a:solidFill>
                <a:latin typeface="Optimistic Text"/>
                <a:ea typeface="Optimistic Text"/>
                <a:cs typeface="Optimistic Text"/>
                <a:sym typeface="Optimistic Text"/>
              </a:rPr>
              <a:t>Que feriez‑vous?</a:t>
            </a:r>
            <a:endParaRPr sz="2400" b="1">
              <a:solidFill>
                <a:srgbClr val="4B0550"/>
              </a:solidFill>
              <a:latin typeface="Optimistic Text"/>
              <a:ea typeface="Optimistic Text"/>
              <a:cs typeface="Optimistic Text"/>
              <a:sym typeface="Optimistic Text"/>
            </a:endParaRPr>
          </a:p>
        </p:txBody>
      </p:sp>
      <p:sp>
        <p:nvSpPr>
          <p:cNvPr id="1227" name="Google Shape;1227;p81"/>
          <p:cNvSpPr txBox="1"/>
          <p:nvPr/>
        </p:nvSpPr>
        <p:spPr>
          <a:xfrm>
            <a:off x="6116909" y="3599888"/>
            <a:ext cx="3560400" cy="120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Vous voulez utiliser ChatGPT pour rédiger une dissertation.</a:t>
            </a:r>
            <a:endParaRPr sz="2400">
              <a:solidFill>
                <a:srgbClr val="4B0550"/>
              </a:solidFill>
              <a:latin typeface="Optimistic Text"/>
              <a:ea typeface="Optimistic Text"/>
              <a:cs typeface="Optimistic Text"/>
              <a:sym typeface="Optimistic Text"/>
            </a:endParaRPr>
          </a:p>
        </p:txBody>
      </p:sp>
      <p:sp>
        <p:nvSpPr>
          <p:cNvPr id="1228" name="Google Shape;1228;p81"/>
          <p:cNvSpPr txBox="1"/>
          <p:nvPr/>
        </p:nvSpPr>
        <p:spPr>
          <a:xfrm>
            <a:off x="6116900" y="7031287"/>
            <a:ext cx="4084500" cy="36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b="1">
                <a:solidFill>
                  <a:srgbClr val="4B0550"/>
                </a:solidFill>
                <a:latin typeface="Optimistic Text"/>
                <a:ea typeface="Optimistic Text"/>
                <a:cs typeface="Optimistic Text"/>
                <a:sym typeface="Optimistic Text"/>
              </a:rPr>
              <a:t>Quel choix feriez-vous?</a:t>
            </a:r>
            <a:endParaRPr sz="2400" b="1">
              <a:solidFill>
                <a:srgbClr val="4B0550"/>
              </a:solidFill>
              <a:latin typeface="Optimistic Text"/>
              <a:ea typeface="Optimistic Text"/>
              <a:cs typeface="Optimistic Text"/>
              <a:sym typeface="Optimistic Text"/>
            </a:endParaRPr>
          </a:p>
        </p:txBody>
      </p:sp>
      <p:sp>
        <p:nvSpPr>
          <p:cNvPr id="1229" name="Google Shape;1229;p81"/>
          <p:cNvSpPr txBox="1"/>
          <p:nvPr/>
        </p:nvSpPr>
        <p:spPr>
          <a:xfrm>
            <a:off x="11209025" y="3599900"/>
            <a:ext cx="3646500" cy="162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a:solidFill>
                  <a:srgbClr val="4B0550"/>
                </a:solidFill>
                <a:latin typeface="Optimistic Text"/>
                <a:ea typeface="Optimistic Text"/>
                <a:cs typeface="Optimistic Text"/>
                <a:sym typeface="Optimistic Text"/>
              </a:rPr>
              <a:t>Quelqu’un crée une fausse vidéo d’un camarade de classe avec l’IA.</a:t>
            </a:r>
            <a:endParaRPr sz="2400">
              <a:solidFill>
                <a:srgbClr val="4B0550"/>
              </a:solidFill>
              <a:latin typeface="Optimistic Text"/>
              <a:ea typeface="Optimistic Text"/>
              <a:cs typeface="Optimistic Text"/>
              <a:sym typeface="Optimistic Text"/>
            </a:endParaRPr>
          </a:p>
        </p:txBody>
      </p:sp>
      <p:sp>
        <p:nvSpPr>
          <p:cNvPr id="1230" name="Google Shape;1230;p81"/>
          <p:cNvSpPr txBox="1"/>
          <p:nvPr/>
        </p:nvSpPr>
        <p:spPr>
          <a:xfrm>
            <a:off x="11209024" y="7031275"/>
            <a:ext cx="4084500" cy="369300"/>
          </a:xfrm>
          <a:prstGeom prst="rect">
            <a:avLst/>
          </a:prstGeom>
          <a:noFill/>
          <a:ln>
            <a:noFill/>
          </a:ln>
        </p:spPr>
        <p:txBody>
          <a:bodyPr spcFirstLastPara="1" wrap="square" lIns="0" tIns="0" rIns="0" bIns="0" anchor="t" anchorCtr="0">
            <a:spAutoFit/>
          </a:bodyPr>
          <a:lstStyle/>
          <a:p>
            <a:pPr marL="0" marR="7620" lvl="0" indent="0" algn="l" rtl="0">
              <a:lnSpc>
                <a:spcPct val="113684"/>
              </a:lnSpc>
              <a:spcBef>
                <a:spcPts val="1200"/>
              </a:spcBef>
              <a:spcAft>
                <a:spcPts val="0"/>
              </a:spcAft>
              <a:buNone/>
            </a:pPr>
            <a:r>
              <a:rPr lang="en" sz="2400" b="1">
                <a:solidFill>
                  <a:srgbClr val="4B0550"/>
                </a:solidFill>
                <a:latin typeface="Optimistic Text"/>
                <a:ea typeface="Optimistic Text"/>
                <a:cs typeface="Optimistic Text"/>
                <a:sym typeface="Optimistic Text"/>
              </a:rPr>
              <a:t>Comment réagirez-vous?</a:t>
            </a:r>
            <a:endParaRPr sz="2400" b="1">
              <a:solidFill>
                <a:srgbClr val="4B0550"/>
              </a:solidFill>
              <a:latin typeface="Optimistic Text"/>
              <a:ea typeface="Optimistic Text"/>
              <a:cs typeface="Optimistic Text"/>
              <a:sym typeface="Optimistic Text"/>
            </a:endParaRPr>
          </a:p>
        </p:txBody>
      </p:sp>
      <p:sp>
        <p:nvSpPr>
          <p:cNvPr id="1231" name="Google Shape;1231;p81"/>
          <p:cNvSpPr txBox="1"/>
          <p:nvPr/>
        </p:nvSpPr>
        <p:spPr>
          <a:xfrm>
            <a:off x="704101" y="8381500"/>
            <a:ext cx="12479100" cy="3888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b="1">
                <a:solidFill>
                  <a:srgbClr val="FFFFFF"/>
                </a:solidFill>
                <a:latin typeface="Optimistic Text"/>
                <a:ea typeface="Optimistic Text"/>
                <a:cs typeface="Optimistic Text"/>
                <a:sym typeface="Optimistic Text"/>
              </a:rPr>
              <a:t>Discutez de chaque situation avec votre partenaire et partagez vos réponses!</a:t>
            </a:r>
            <a:endParaRPr sz="2400" b="1">
              <a:solidFill>
                <a:srgbClr val="FFFFFF"/>
              </a:solidFill>
              <a:latin typeface="Optimistic Text"/>
              <a:ea typeface="Optimistic Text"/>
              <a:cs typeface="Optimistic Text"/>
              <a:sym typeface="Optimistic Text"/>
            </a:endParaRPr>
          </a:p>
        </p:txBody>
      </p:sp>
      <p:sp>
        <p:nvSpPr>
          <p:cNvPr id="1232" name="Google Shape;1232;p81"/>
          <p:cNvSpPr txBox="1"/>
          <p:nvPr/>
        </p:nvSpPr>
        <p:spPr>
          <a:xfrm>
            <a:off x="700500" y="1588400"/>
            <a:ext cx="11749200" cy="11130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3600" b="1">
                <a:solidFill>
                  <a:schemeClr val="lt2"/>
                </a:solidFill>
                <a:latin typeface="Optimistic Display"/>
                <a:ea typeface="Optimistic Display"/>
                <a:cs typeface="Optimistic Display"/>
                <a:sym typeface="Optimistic Display"/>
              </a:rPr>
              <a:t>Que feriez-vous? L’IA dans la vie réelle</a:t>
            </a:r>
            <a:endParaRPr sz="3600" b="1">
              <a:solidFill>
                <a:schemeClr val="lt2"/>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endParaRPr sz="3600" b="1">
              <a:solidFill>
                <a:schemeClr val="lt2"/>
              </a:solidFill>
              <a:latin typeface="Optimistic Display"/>
              <a:ea typeface="Optimistic Display"/>
              <a:cs typeface="Optimistic Display"/>
              <a:sym typeface="Optimistic Display"/>
            </a:endParaRPr>
          </a:p>
        </p:txBody>
      </p:sp>
      <p:sp>
        <p:nvSpPr>
          <p:cNvPr id="1233" name="Google Shape;1233;p81"/>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chemeClr val="lt2"/>
                </a:solidFill>
                <a:latin typeface="Optimistic Display"/>
                <a:ea typeface="Optimistic Display"/>
                <a:cs typeface="Optimistic Display"/>
                <a:sym typeface="Optimistic Display"/>
              </a:rPr>
              <a:t>ÉTHIQUE ET SÉCURITÉ DE L’IA</a:t>
            </a:r>
            <a:endParaRPr sz="900" b="1">
              <a:solidFill>
                <a:schemeClr val="lt2"/>
              </a:solidFill>
              <a:latin typeface="Optimistic Display"/>
              <a:ea typeface="Optimistic Display"/>
              <a:cs typeface="Optimistic Display"/>
              <a:sym typeface="Optimistic Display"/>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237"/>
        <p:cNvGrpSpPr/>
        <p:nvPr/>
      </p:nvGrpSpPr>
      <p:grpSpPr>
        <a:xfrm>
          <a:off x="0" y="0"/>
          <a:ext cx="0" cy="0"/>
          <a:chOff x="0" y="0"/>
          <a:chExt cx="0" cy="0"/>
        </a:xfrm>
      </p:grpSpPr>
      <p:grpSp>
        <p:nvGrpSpPr>
          <p:cNvPr id="1238" name="Google Shape;1238;p82"/>
          <p:cNvGrpSpPr/>
          <p:nvPr/>
        </p:nvGrpSpPr>
        <p:grpSpPr>
          <a:xfrm>
            <a:off x="8183250" y="2694350"/>
            <a:ext cx="3913823" cy="2876550"/>
            <a:chOff x="5939708" y="1796233"/>
            <a:chExt cx="2609215" cy="1917700"/>
          </a:xfrm>
        </p:grpSpPr>
        <p:sp>
          <p:nvSpPr>
            <p:cNvPr id="1239" name="Google Shape;1239;p82"/>
            <p:cNvSpPr/>
            <p:nvPr/>
          </p:nvSpPr>
          <p:spPr>
            <a:xfrm>
              <a:off x="5939708" y="1796233"/>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40" name="Google Shape;1240;p82"/>
            <p:cNvSpPr/>
            <p:nvPr/>
          </p:nvSpPr>
          <p:spPr>
            <a:xfrm>
              <a:off x="5939708" y="1796233"/>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23000"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241" name="Google Shape;1241;p82"/>
          <p:cNvSpPr txBox="1"/>
          <p:nvPr/>
        </p:nvSpPr>
        <p:spPr>
          <a:xfrm>
            <a:off x="8484529" y="3599753"/>
            <a:ext cx="3024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Respect</a:t>
            </a:r>
            <a:endParaRPr sz="1800" b="1">
              <a:solidFill>
                <a:srgbClr val="4B0550"/>
              </a:solidFill>
              <a:latin typeface="Optimistic Text"/>
              <a:ea typeface="Optimistic Text"/>
              <a:cs typeface="Optimistic Text"/>
              <a:sym typeface="Optimistic Text"/>
            </a:endParaRPr>
          </a:p>
        </p:txBody>
      </p:sp>
      <p:grpSp>
        <p:nvGrpSpPr>
          <p:cNvPr id="1242" name="Google Shape;1242;p82"/>
          <p:cNvGrpSpPr/>
          <p:nvPr/>
        </p:nvGrpSpPr>
        <p:grpSpPr>
          <a:xfrm>
            <a:off x="12286943" y="2694350"/>
            <a:ext cx="3913823" cy="2876550"/>
            <a:chOff x="8675504" y="1796233"/>
            <a:chExt cx="2609215" cy="1917700"/>
          </a:xfrm>
        </p:grpSpPr>
        <p:sp>
          <p:nvSpPr>
            <p:cNvPr id="1243" name="Google Shape;1243;p82"/>
            <p:cNvSpPr/>
            <p:nvPr/>
          </p:nvSpPr>
          <p:spPr>
            <a:xfrm>
              <a:off x="8675504" y="1796233"/>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44" name="Google Shape;1244;p82"/>
            <p:cNvSpPr/>
            <p:nvPr/>
          </p:nvSpPr>
          <p:spPr>
            <a:xfrm>
              <a:off x="8675504" y="1796233"/>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23000"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245" name="Google Shape;1245;p82"/>
          <p:cNvSpPr txBox="1"/>
          <p:nvPr/>
        </p:nvSpPr>
        <p:spPr>
          <a:xfrm>
            <a:off x="12588223" y="3599753"/>
            <a:ext cx="31329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Responsabilité</a:t>
            </a:r>
            <a:endParaRPr sz="1800" b="1">
              <a:solidFill>
                <a:srgbClr val="4B0550"/>
              </a:solidFill>
              <a:latin typeface="Optimistic Text"/>
              <a:ea typeface="Optimistic Text"/>
              <a:cs typeface="Optimistic Text"/>
              <a:sym typeface="Optimistic Text"/>
            </a:endParaRPr>
          </a:p>
        </p:txBody>
      </p:sp>
      <p:grpSp>
        <p:nvGrpSpPr>
          <p:cNvPr id="1246" name="Google Shape;1246;p82"/>
          <p:cNvGrpSpPr/>
          <p:nvPr/>
        </p:nvGrpSpPr>
        <p:grpSpPr>
          <a:xfrm>
            <a:off x="12284056" y="5747718"/>
            <a:ext cx="3913823" cy="2876550"/>
            <a:chOff x="8673579" y="3831812"/>
            <a:chExt cx="2609215" cy="1917700"/>
          </a:xfrm>
        </p:grpSpPr>
        <p:sp>
          <p:nvSpPr>
            <p:cNvPr id="1247" name="Google Shape;1247;p82"/>
            <p:cNvSpPr/>
            <p:nvPr/>
          </p:nvSpPr>
          <p:spPr>
            <a:xfrm>
              <a:off x="8673579" y="3831812"/>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48" name="Google Shape;1248;p82"/>
            <p:cNvSpPr/>
            <p:nvPr/>
          </p:nvSpPr>
          <p:spPr>
            <a:xfrm>
              <a:off x="8673579" y="3831812"/>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23000"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249" name="Google Shape;1249;p82"/>
          <p:cNvSpPr txBox="1"/>
          <p:nvPr/>
        </p:nvSpPr>
        <p:spPr>
          <a:xfrm>
            <a:off x="12585340" y="6581455"/>
            <a:ext cx="30204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Reconnaissance</a:t>
            </a:r>
            <a:endParaRPr sz="1800" b="1">
              <a:solidFill>
                <a:srgbClr val="4B0550"/>
              </a:solidFill>
              <a:latin typeface="Optimistic Text"/>
              <a:ea typeface="Optimistic Text"/>
              <a:cs typeface="Optimistic Text"/>
              <a:sym typeface="Optimistic Text"/>
            </a:endParaRPr>
          </a:p>
        </p:txBody>
      </p:sp>
      <p:grpSp>
        <p:nvGrpSpPr>
          <p:cNvPr id="1250" name="Google Shape;1250;p82"/>
          <p:cNvGrpSpPr/>
          <p:nvPr/>
        </p:nvGrpSpPr>
        <p:grpSpPr>
          <a:xfrm>
            <a:off x="8183250" y="5747718"/>
            <a:ext cx="3913823" cy="2876550"/>
            <a:chOff x="5939708" y="3831812"/>
            <a:chExt cx="2609215" cy="1917700"/>
          </a:xfrm>
        </p:grpSpPr>
        <p:sp>
          <p:nvSpPr>
            <p:cNvPr id="1251" name="Google Shape;1251;p82"/>
            <p:cNvSpPr/>
            <p:nvPr/>
          </p:nvSpPr>
          <p:spPr>
            <a:xfrm>
              <a:off x="5939708" y="3831812"/>
              <a:ext cx="2609215" cy="1917700"/>
            </a:xfrm>
            <a:custGeom>
              <a:avLst/>
              <a:gdLst/>
              <a:ahLst/>
              <a:cxnLst/>
              <a:rect l="l" t="t" r="r" b="b"/>
              <a:pathLst>
                <a:path w="2609215" h="1917700" extrusionOk="0">
                  <a:moveTo>
                    <a:pt x="2428773" y="0"/>
                  </a:moveTo>
                  <a:lnTo>
                    <a:pt x="180022" y="0"/>
                  </a:lnTo>
                  <a:lnTo>
                    <a:pt x="132163" y="6430"/>
                  </a:lnTo>
                  <a:lnTo>
                    <a:pt x="89159" y="24577"/>
                  </a:lnTo>
                  <a:lnTo>
                    <a:pt x="52725" y="52725"/>
                  </a:lnTo>
                  <a:lnTo>
                    <a:pt x="24577" y="89159"/>
                  </a:lnTo>
                  <a:lnTo>
                    <a:pt x="6430" y="132163"/>
                  </a:lnTo>
                  <a:lnTo>
                    <a:pt x="0" y="180022"/>
                  </a:lnTo>
                  <a:lnTo>
                    <a:pt x="0" y="1737309"/>
                  </a:lnTo>
                  <a:lnTo>
                    <a:pt x="6430" y="1785167"/>
                  </a:lnTo>
                  <a:lnTo>
                    <a:pt x="24577" y="1828172"/>
                  </a:lnTo>
                  <a:lnTo>
                    <a:pt x="52725" y="1864606"/>
                  </a:lnTo>
                  <a:lnTo>
                    <a:pt x="89159" y="1892754"/>
                  </a:lnTo>
                  <a:lnTo>
                    <a:pt x="132163" y="1910901"/>
                  </a:lnTo>
                  <a:lnTo>
                    <a:pt x="180022" y="1917331"/>
                  </a:lnTo>
                  <a:lnTo>
                    <a:pt x="2428773" y="1917331"/>
                  </a:lnTo>
                  <a:lnTo>
                    <a:pt x="2476632" y="1910901"/>
                  </a:lnTo>
                  <a:lnTo>
                    <a:pt x="2519636" y="1892754"/>
                  </a:lnTo>
                  <a:lnTo>
                    <a:pt x="2556070" y="1864606"/>
                  </a:lnTo>
                  <a:lnTo>
                    <a:pt x="2584218" y="1828172"/>
                  </a:lnTo>
                  <a:lnTo>
                    <a:pt x="2602365" y="1785167"/>
                  </a:lnTo>
                  <a:lnTo>
                    <a:pt x="2608795" y="1737309"/>
                  </a:lnTo>
                  <a:lnTo>
                    <a:pt x="2608795" y="180022"/>
                  </a:lnTo>
                  <a:lnTo>
                    <a:pt x="2602365" y="132163"/>
                  </a:lnTo>
                  <a:lnTo>
                    <a:pt x="2584218" y="89159"/>
                  </a:lnTo>
                  <a:lnTo>
                    <a:pt x="2556070" y="52725"/>
                  </a:lnTo>
                  <a:lnTo>
                    <a:pt x="2519636" y="24577"/>
                  </a:lnTo>
                  <a:lnTo>
                    <a:pt x="2476632" y="6430"/>
                  </a:lnTo>
                  <a:lnTo>
                    <a:pt x="2428773" y="0"/>
                  </a:lnTo>
                  <a:close/>
                </a:path>
              </a:pathLst>
            </a:custGeom>
            <a:solidFill>
              <a:srgbClr val="FFFFFF"/>
            </a:solidFill>
            <a:ln w="9525"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52" name="Google Shape;1252;p82"/>
            <p:cNvSpPr/>
            <p:nvPr/>
          </p:nvSpPr>
          <p:spPr>
            <a:xfrm>
              <a:off x="5939708" y="3831812"/>
              <a:ext cx="2609215" cy="1917700"/>
            </a:xfrm>
            <a:custGeom>
              <a:avLst/>
              <a:gdLst/>
              <a:ahLst/>
              <a:cxnLst/>
              <a:rect l="l" t="t" r="r" b="b"/>
              <a:pathLst>
                <a:path w="2609215" h="1917700" extrusionOk="0">
                  <a:moveTo>
                    <a:pt x="2428773" y="1917331"/>
                  </a:moveTo>
                  <a:lnTo>
                    <a:pt x="180022" y="1917331"/>
                  </a:lnTo>
                  <a:lnTo>
                    <a:pt x="132163" y="1910901"/>
                  </a:lnTo>
                  <a:lnTo>
                    <a:pt x="89159" y="1892754"/>
                  </a:lnTo>
                  <a:lnTo>
                    <a:pt x="52725" y="1864606"/>
                  </a:lnTo>
                  <a:lnTo>
                    <a:pt x="24577" y="1828172"/>
                  </a:lnTo>
                  <a:lnTo>
                    <a:pt x="6430" y="1785167"/>
                  </a:lnTo>
                  <a:lnTo>
                    <a:pt x="0" y="1737309"/>
                  </a:lnTo>
                  <a:lnTo>
                    <a:pt x="0" y="180022"/>
                  </a:lnTo>
                  <a:lnTo>
                    <a:pt x="6430" y="132163"/>
                  </a:lnTo>
                  <a:lnTo>
                    <a:pt x="24577" y="89159"/>
                  </a:lnTo>
                  <a:lnTo>
                    <a:pt x="52725" y="52725"/>
                  </a:lnTo>
                  <a:lnTo>
                    <a:pt x="89159" y="24577"/>
                  </a:lnTo>
                  <a:lnTo>
                    <a:pt x="132163" y="6430"/>
                  </a:lnTo>
                  <a:lnTo>
                    <a:pt x="180022" y="0"/>
                  </a:lnTo>
                  <a:lnTo>
                    <a:pt x="2428773" y="0"/>
                  </a:lnTo>
                  <a:lnTo>
                    <a:pt x="2476632" y="6430"/>
                  </a:lnTo>
                  <a:lnTo>
                    <a:pt x="2519636" y="24577"/>
                  </a:lnTo>
                  <a:lnTo>
                    <a:pt x="2556070" y="52725"/>
                  </a:lnTo>
                  <a:lnTo>
                    <a:pt x="2584218" y="89159"/>
                  </a:lnTo>
                  <a:lnTo>
                    <a:pt x="2602365" y="132163"/>
                  </a:lnTo>
                  <a:lnTo>
                    <a:pt x="2608795" y="180022"/>
                  </a:lnTo>
                  <a:lnTo>
                    <a:pt x="2608795" y="1737309"/>
                  </a:lnTo>
                  <a:lnTo>
                    <a:pt x="2602365" y="1785167"/>
                  </a:lnTo>
                  <a:lnTo>
                    <a:pt x="2584218" y="1828172"/>
                  </a:lnTo>
                  <a:lnTo>
                    <a:pt x="2556070" y="1864606"/>
                  </a:lnTo>
                  <a:lnTo>
                    <a:pt x="2519636" y="1892754"/>
                  </a:lnTo>
                  <a:lnTo>
                    <a:pt x="2476632" y="1910901"/>
                  </a:lnTo>
                  <a:lnTo>
                    <a:pt x="2428773" y="1917331"/>
                  </a:lnTo>
                  <a:close/>
                </a:path>
              </a:pathLst>
            </a:custGeom>
            <a:noFill/>
            <a:ln w="23000" cap="flat" cmpd="sng">
              <a:solidFill>
                <a:srgbClr val="733279"/>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253" name="Google Shape;1253;p82"/>
          <p:cNvSpPr txBox="1"/>
          <p:nvPr/>
        </p:nvSpPr>
        <p:spPr>
          <a:xfrm>
            <a:off x="8484529" y="6581426"/>
            <a:ext cx="2980500" cy="277200"/>
          </a:xfrm>
          <a:prstGeom prst="rect">
            <a:avLst/>
          </a:prstGeom>
          <a:noFill/>
          <a:ln>
            <a:noFill/>
          </a:ln>
        </p:spPr>
        <p:txBody>
          <a:bodyPr spcFirstLastPara="1" wrap="square" lIns="0" tIns="0" rIns="0" bIns="0" anchor="t" anchorCtr="0">
            <a:spAutoFit/>
          </a:bodyPr>
          <a:lstStyle/>
          <a:p>
            <a:pPr marL="0" marR="7620" lvl="0" indent="0" algn="l" rtl="0">
              <a:lnSpc>
                <a:spcPct val="101299"/>
              </a:lnSpc>
              <a:spcBef>
                <a:spcPts val="0"/>
              </a:spcBef>
              <a:spcAft>
                <a:spcPts val="0"/>
              </a:spcAft>
              <a:buNone/>
            </a:pPr>
            <a:r>
              <a:rPr lang="en" sz="1800" b="1">
                <a:solidFill>
                  <a:srgbClr val="4B0550"/>
                </a:solidFill>
                <a:latin typeface="Optimistic Text"/>
                <a:ea typeface="Optimistic Text"/>
                <a:cs typeface="Optimistic Text"/>
                <a:sym typeface="Optimistic Text"/>
              </a:rPr>
              <a:t>Droits</a:t>
            </a:r>
            <a:endParaRPr sz="1800" b="1">
              <a:solidFill>
                <a:srgbClr val="4B0550"/>
              </a:solidFill>
              <a:latin typeface="Optimistic Text"/>
              <a:ea typeface="Optimistic Text"/>
              <a:cs typeface="Optimistic Text"/>
              <a:sym typeface="Optimistic Text"/>
            </a:endParaRPr>
          </a:p>
        </p:txBody>
      </p:sp>
      <p:sp>
        <p:nvSpPr>
          <p:cNvPr id="1254" name="Google Shape;1254;p82"/>
          <p:cNvSpPr txBox="1"/>
          <p:nvPr/>
        </p:nvSpPr>
        <p:spPr>
          <a:xfrm>
            <a:off x="8484512" y="3942650"/>
            <a:ext cx="28209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N’utilisez pas l’IA pour créer du contenu faux ou nuisible aux autres.</a:t>
            </a:r>
            <a:endParaRPr sz="1800">
              <a:solidFill>
                <a:srgbClr val="4B0550"/>
              </a:solidFill>
              <a:latin typeface="Optimistic Text"/>
              <a:ea typeface="Optimistic Text"/>
              <a:cs typeface="Optimistic Text"/>
              <a:sym typeface="Optimistic Text"/>
            </a:endParaRPr>
          </a:p>
        </p:txBody>
      </p:sp>
      <p:sp>
        <p:nvSpPr>
          <p:cNvPr id="1255" name="Google Shape;1255;p82"/>
          <p:cNvSpPr txBox="1"/>
          <p:nvPr/>
        </p:nvSpPr>
        <p:spPr>
          <a:xfrm>
            <a:off x="12588213" y="3942650"/>
            <a:ext cx="2671200" cy="13854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Vérifiez toujours si ce que l’IA vous dit est vrai. Vous êtes responsable de ce que vous partagez.</a:t>
            </a:r>
            <a:endParaRPr sz="1800">
              <a:solidFill>
                <a:srgbClr val="4B0550"/>
              </a:solidFill>
              <a:latin typeface="Optimistic Text"/>
              <a:ea typeface="Optimistic Text"/>
              <a:cs typeface="Optimistic Text"/>
              <a:sym typeface="Optimistic Text"/>
            </a:endParaRPr>
          </a:p>
        </p:txBody>
      </p:sp>
      <p:sp>
        <p:nvSpPr>
          <p:cNvPr id="1256" name="Google Shape;1256;p82"/>
          <p:cNvSpPr txBox="1"/>
          <p:nvPr/>
        </p:nvSpPr>
        <p:spPr>
          <a:xfrm>
            <a:off x="8484512" y="6924350"/>
            <a:ext cx="2612700" cy="838500"/>
          </a:xfrm>
          <a:prstGeom prst="rect">
            <a:avLst/>
          </a:prstGeom>
          <a:noFill/>
          <a:ln>
            <a:noFill/>
          </a:ln>
        </p:spPr>
        <p:txBody>
          <a:bodyPr spcFirstLastPara="1" wrap="square" lIns="0" tIns="0" rIns="0" bIns="0" anchor="t" anchorCtr="0">
            <a:spAutoFit/>
          </a:bodyPr>
          <a:lstStyle/>
          <a:p>
            <a:pPr marL="0" marR="7620" lvl="0" indent="0" algn="l" rtl="0">
              <a:lnSpc>
                <a:spcPct val="101299"/>
              </a:lnSpc>
              <a:spcBef>
                <a:spcPts val="0"/>
              </a:spcBef>
              <a:spcAft>
                <a:spcPts val="0"/>
              </a:spcAft>
              <a:buNone/>
            </a:pPr>
            <a:r>
              <a:rPr lang="en" sz="1800">
                <a:solidFill>
                  <a:srgbClr val="4B0550"/>
                </a:solidFill>
                <a:latin typeface="Optimistic Text"/>
                <a:ea typeface="Optimistic Text"/>
                <a:cs typeface="Optimistic Text"/>
                <a:sym typeface="Optimistic Text"/>
              </a:rPr>
              <a:t>Comprenez quand vos données sont utilisées par l’IA </a:t>
            </a:r>
            <a:endParaRPr sz="1800">
              <a:solidFill>
                <a:srgbClr val="4B0550"/>
              </a:solidFill>
              <a:latin typeface="Optimistic Text"/>
              <a:ea typeface="Optimistic Text"/>
              <a:cs typeface="Optimistic Text"/>
              <a:sym typeface="Optimistic Text"/>
            </a:endParaRPr>
          </a:p>
        </p:txBody>
      </p:sp>
      <p:sp>
        <p:nvSpPr>
          <p:cNvPr id="1257" name="Google Shape;1257;p82"/>
          <p:cNvSpPr txBox="1"/>
          <p:nvPr/>
        </p:nvSpPr>
        <p:spPr>
          <a:xfrm>
            <a:off x="12588236" y="6924350"/>
            <a:ext cx="26127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Clr>
                <a:srgbClr val="000000"/>
              </a:buClr>
              <a:buFont typeface="Arial"/>
              <a:buNone/>
            </a:pPr>
            <a:r>
              <a:rPr lang="en" sz="1800">
                <a:solidFill>
                  <a:srgbClr val="4B0550"/>
                </a:solidFill>
                <a:latin typeface="Optimistic Text"/>
                <a:ea typeface="Optimistic Text"/>
                <a:cs typeface="Optimistic Text"/>
                <a:sym typeface="Optimistic Text"/>
              </a:rPr>
              <a:t>Dites toujours quand vous avez fait appel à l'aide de l'IA</a:t>
            </a:r>
            <a:endParaRPr sz="1800">
              <a:solidFill>
                <a:srgbClr val="4B0550"/>
              </a:solidFill>
              <a:latin typeface="Optimistic Text"/>
              <a:ea typeface="Optimistic Text"/>
              <a:cs typeface="Optimistic Text"/>
              <a:sym typeface="Optimistic Text"/>
            </a:endParaRPr>
          </a:p>
        </p:txBody>
      </p:sp>
      <p:sp>
        <p:nvSpPr>
          <p:cNvPr id="1258" name="Google Shape;1258;p82"/>
          <p:cNvSpPr/>
          <p:nvPr/>
        </p:nvSpPr>
        <p:spPr>
          <a:xfrm>
            <a:off x="11160463" y="2929200"/>
            <a:ext cx="723300" cy="7233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59" name="Google Shape;1259;p82"/>
          <p:cNvSpPr txBox="1"/>
          <p:nvPr/>
        </p:nvSpPr>
        <p:spPr>
          <a:xfrm>
            <a:off x="11236234" y="3004200"/>
            <a:ext cx="519300" cy="5733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3600" b="1">
                <a:solidFill>
                  <a:schemeClr val="lt2"/>
                </a:solidFill>
                <a:latin typeface="Optimistic Display"/>
                <a:ea typeface="Optimistic Display"/>
                <a:cs typeface="Optimistic Display"/>
                <a:sym typeface="Optimistic Display"/>
              </a:rPr>
              <a:t>1</a:t>
            </a:r>
            <a:endParaRPr sz="3600" b="1">
              <a:solidFill>
                <a:schemeClr val="lt2"/>
              </a:solidFill>
              <a:latin typeface="Optimistic Display"/>
              <a:ea typeface="Optimistic Display"/>
              <a:cs typeface="Optimistic Display"/>
              <a:sym typeface="Optimistic Display"/>
            </a:endParaRPr>
          </a:p>
        </p:txBody>
      </p:sp>
      <p:sp>
        <p:nvSpPr>
          <p:cNvPr id="1260" name="Google Shape;1260;p82"/>
          <p:cNvSpPr/>
          <p:nvPr/>
        </p:nvSpPr>
        <p:spPr>
          <a:xfrm>
            <a:off x="15200938" y="2929200"/>
            <a:ext cx="723300" cy="7233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61" name="Google Shape;1261;p82"/>
          <p:cNvSpPr txBox="1"/>
          <p:nvPr/>
        </p:nvSpPr>
        <p:spPr>
          <a:xfrm>
            <a:off x="15276709" y="3004200"/>
            <a:ext cx="519300" cy="5733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3600" b="1">
                <a:solidFill>
                  <a:schemeClr val="lt2"/>
                </a:solidFill>
                <a:latin typeface="Optimistic Display"/>
                <a:ea typeface="Optimistic Display"/>
                <a:cs typeface="Optimistic Display"/>
                <a:sym typeface="Optimistic Display"/>
              </a:rPr>
              <a:t>2</a:t>
            </a:r>
            <a:endParaRPr sz="3600" b="1">
              <a:solidFill>
                <a:schemeClr val="lt2"/>
              </a:solidFill>
              <a:latin typeface="Optimistic Display"/>
              <a:ea typeface="Optimistic Display"/>
              <a:cs typeface="Optimistic Display"/>
              <a:sym typeface="Optimistic Display"/>
            </a:endParaRPr>
          </a:p>
        </p:txBody>
      </p:sp>
      <p:sp>
        <p:nvSpPr>
          <p:cNvPr id="1262" name="Google Shape;1262;p82"/>
          <p:cNvSpPr/>
          <p:nvPr/>
        </p:nvSpPr>
        <p:spPr>
          <a:xfrm>
            <a:off x="11160463" y="5978950"/>
            <a:ext cx="723300" cy="7233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63" name="Google Shape;1263;p82"/>
          <p:cNvSpPr txBox="1"/>
          <p:nvPr/>
        </p:nvSpPr>
        <p:spPr>
          <a:xfrm>
            <a:off x="11236234" y="6053950"/>
            <a:ext cx="519300" cy="5733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3600" b="1">
                <a:solidFill>
                  <a:schemeClr val="lt2"/>
                </a:solidFill>
                <a:latin typeface="Optimistic Display"/>
                <a:ea typeface="Optimistic Display"/>
                <a:cs typeface="Optimistic Display"/>
                <a:sym typeface="Optimistic Display"/>
              </a:rPr>
              <a:t>3</a:t>
            </a:r>
            <a:endParaRPr sz="3600" b="1">
              <a:solidFill>
                <a:schemeClr val="lt2"/>
              </a:solidFill>
              <a:latin typeface="Optimistic Display"/>
              <a:ea typeface="Optimistic Display"/>
              <a:cs typeface="Optimistic Display"/>
              <a:sym typeface="Optimistic Display"/>
            </a:endParaRPr>
          </a:p>
        </p:txBody>
      </p:sp>
      <p:sp>
        <p:nvSpPr>
          <p:cNvPr id="1264" name="Google Shape;1264;p82"/>
          <p:cNvSpPr/>
          <p:nvPr/>
        </p:nvSpPr>
        <p:spPr>
          <a:xfrm>
            <a:off x="15200938" y="5978950"/>
            <a:ext cx="723300" cy="7233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65" name="Google Shape;1265;p82"/>
          <p:cNvSpPr txBox="1"/>
          <p:nvPr/>
        </p:nvSpPr>
        <p:spPr>
          <a:xfrm>
            <a:off x="15276709" y="6053950"/>
            <a:ext cx="519300" cy="573300"/>
          </a:xfrm>
          <a:prstGeom prst="rect">
            <a:avLst/>
          </a:prstGeom>
          <a:noFill/>
          <a:ln>
            <a:noFill/>
          </a:ln>
        </p:spPr>
        <p:txBody>
          <a:bodyPr spcFirstLastPara="1" wrap="square" lIns="0" tIns="19050" rIns="0" bIns="0" anchor="t" anchorCtr="0">
            <a:spAutoFit/>
          </a:bodyPr>
          <a:lstStyle/>
          <a:p>
            <a:pPr marL="19050" lvl="0" indent="0" algn="ctr" rtl="0">
              <a:lnSpc>
                <a:spcPct val="100000"/>
              </a:lnSpc>
              <a:spcBef>
                <a:spcPts val="0"/>
              </a:spcBef>
              <a:spcAft>
                <a:spcPts val="0"/>
              </a:spcAft>
              <a:buNone/>
            </a:pPr>
            <a:r>
              <a:rPr lang="en" sz="3600" b="1">
                <a:solidFill>
                  <a:schemeClr val="lt2"/>
                </a:solidFill>
                <a:latin typeface="Optimistic Display"/>
                <a:ea typeface="Optimistic Display"/>
                <a:cs typeface="Optimistic Display"/>
                <a:sym typeface="Optimistic Display"/>
              </a:rPr>
              <a:t>4</a:t>
            </a:r>
            <a:endParaRPr sz="3600" b="1">
              <a:solidFill>
                <a:schemeClr val="lt2"/>
              </a:solidFill>
              <a:latin typeface="Optimistic Display"/>
              <a:ea typeface="Optimistic Display"/>
              <a:cs typeface="Optimistic Display"/>
              <a:sym typeface="Optimistic Display"/>
            </a:endParaRPr>
          </a:p>
        </p:txBody>
      </p:sp>
      <p:sp>
        <p:nvSpPr>
          <p:cNvPr id="1266" name="Google Shape;1266;p82"/>
          <p:cNvSpPr txBox="1"/>
          <p:nvPr/>
        </p:nvSpPr>
        <p:spPr>
          <a:xfrm>
            <a:off x="1403325" y="1717925"/>
            <a:ext cx="4752600" cy="37173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Soyez un bon citoyen numérique avec l’IA</a:t>
            </a:r>
            <a:endParaRPr sz="6000" b="1">
              <a:solidFill>
                <a:srgbClr val="4B0550"/>
              </a:solidFill>
              <a:latin typeface="Optimistic Display"/>
              <a:ea typeface="Optimistic Display"/>
              <a:cs typeface="Optimistic Display"/>
              <a:sym typeface="Optimistic Display"/>
            </a:endParaRPr>
          </a:p>
        </p:txBody>
      </p:sp>
      <p:sp>
        <p:nvSpPr>
          <p:cNvPr id="1267" name="Google Shape;1267;p82"/>
          <p:cNvSpPr txBox="1"/>
          <p:nvPr/>
        </p:nvSpPr>
        <p:spPr>
          <a:xfrm>
            <a:off x="1403300" y="5656025"/>
            <a:ext cx="4752600" cy="9429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3000">
                <a:solidFill>
                  <a:srgbClr val="4B0550"/>
                </a:solidFill>
                <a:latin typeface="Optimistic Text Light"/>
                <a:ea typeface="Optimistic Text Light"/>
                <a:cs typeface="Optimistic Text Light"/>
                <a:sym typeface="Optimistic Text Light"/>
              </a:rPr>
              <a:t>Utilisation responsable de l’IA</a:t>
            </a:r>
            <a:endParaRPr sz="3000">
              <a:solidFill>
                <a:srgbClr val="4B0550"/>
              </a:solidFill>
              <a:latin typeface="Optimistic Text Light"/>
              <a:ea typeface="Optimistic Text Light"/>
              <a:cs typeface="Optimistic Text Light"/>
              <a:sym typeface="Optimistic Text Light"/>
            </a:endParaRPr>
          </a:p>
        </p:txBody>
      </p:sp>
      <p:sp>
        <p:nvSpPr>
          <p:cNvPr id="1268" name="Google Shape;1268;p82"/>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ÉTHIQUE ET SÉCURITÉ DE L’IA</a:t>
            </a:r>
            <a:endParaRPr sz="9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272"/>
        <p:cNvGrpSpPr/>
        <p:nvPr/>
      </p:nvGrpSpPr>
      <p:grpSpPr>
        <a:xfrm>
          <a:off x="0" y="0"/>
          <a:ext cx="0" cy="0"/>
          <a:chOff x="0" y="0"/>
          <a:chExt cx="0" cy="0"/>
        </a:xfrm>
      </p:grpSpPr>
      <p:sp>
        <p:nvSpPr>
          <p:cNvPr id="1273" name="Google Shape;1273;p83"/>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Rester en </a:t>
            </a:r>
            <a:endParaRPr sz="5400" b="1">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Sécurité avec l’IA</a:t>
            </a:r>
            <a:endParaRPr sz="5400" b="1">
              <a:solidFill>
                <a:srgbClr val="FFFFFF"/>
              </a:solidFill>
              <a:latin typeface="Optimistic Display"/>
              <a:ea typeface="Optimistic Display"/>
              <a:cs typeface="Optimistic Display"/>
              <a:sym typeface="Optimistic Display"/>
            </a:endParaRPr>
          </a:p>
        </p:txBody>
      </p:sp>
      <p:sp>
        <p:nvSpPr>
          <p:cNvPr id="1274" name="Google Shape;1274;p83"/>
          <p:cNvSpPr txBox="1"/>
          <p:nvPr/>
        </p:nvSpPr>
        <p:spPr>
          <a:xfrm>
            <a:off x="704100" y="5497900"/>
            <a:ext cx="44301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VOTRE KIT DE SÉCURITÉ POUR L’IA</a:t>
            </a:r>
            <a:endParaRPr>
              <a:solidFill>
                <a:srgbClr val="FFFFFF"/>
              </a:solidFill>
              <a:latin typeface="Optimistic Text"/>
              <a:ea typeface="Optimistic Text"/>
              <a:cs typeface="Optimistic Text"/>
              <a:sym typeface="Optimistic Text"/>
            </a:endParaRPr>
          </a:p>
        </p:txBody>
      </p:sp>
      <p:pic>
        <p:nvPicPr>
          <p:cNvPr id="1275" name="Google Shape;1275;p83" title="Asset 77.png"/>
          <p:cNvPicPr preferRelativeResize="0"/>
          <p:nvPr/>
        </p:nvPicPr>
        <p:blipFill rotWithShape="1">
          <a:blip r:embed="rId3">
            <a:alphaModFix/>
          </a:blip>
          <a:srcRect t="16257" b="16257"/>
          <a:stretch/>
        </p:blipFill>
        <p:spPr>
          <a:xfrm>
            <a:off x="6096000" y="0"/>
            <a:ext cx="12191998" cy="10287002"/>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279"/>
        <p:cNvGrpSpPr/>
        <p:nvPr/>
      </p:nvGrpSpPr>
      <p:grpSpPr>
        <a:xfrm>
          <a:off x="0" y="0"/>
          <a:ext cx="0" cy="0"/>
          <a:chOff x="0" y="0"/>
          <a:chExt cx="0" cy="0"/>
        </a:xfrm>
      </p:grpSpPr>
      <p:sp>
        <p:nvSpPr>
          <p:cNvPr id="1280" name="Google Shape;1280;p84"/>
          <p:cNvSpPr/>
          <p:nvPr/>
        </p:nvSpPr>
        <p:spPr>
          <a:xfrm>
            <a:off x="852912" y="4513445"/>
            <a:ext cx="16623982" cy="3713798"/>
          </a:xfrm>
          <a:custGeom>
            <a:avLst/>
            <a:gdLst/>
            <a:ahLst/>
            <a:cxnLst/>
            <a:rect l="l" t="t" r="r" b="b"/>
            <a:pathLst>
              <a:path w="11082655" h="2475865" extrusionOk="0">
                <a:moveTo>
                  <a:pt x="11003622" y="2475636"/>
                </a:moveTo>
                <a:lnTo>
                  <a:pt x="78600" y="2475636"/>
                </a:lnTo>
                <a:lnTo>
                  <a:pt x="48005" y="2469459"/>
                </a:lnTo>
                <a:lnTo>
                  <a:pt x="23021" y="2452614"/>
                </a:lnTo>
                <a:lnTo>
                  <a:pt x="6176" y="2427630"/>
                </a:lnTo>
                <a:lnTo>
                  <a:pt x="0" y="2397036"/>
                </a:lnTo>
                <a:lnTo>
                  <a:pt x="0" y="78600"/>
                </a:lnTo>
                <a:lnTo>
                  <a:pt x="6176" y="48006"/>
                </a:lnTo>
                <a:lnTo>
                  <a:pt x="23021" y="23021"/>
                </a:lnTo>
                <a:lnTo>
                  <a:pt x="48006" y="6176"/>
                </a:lnTo>
                <a:lnTo>
                  <a:pt x="78600" y="0"/>
                </a:lnTo>
                <a:lnTo>
                  <a:pt x="11003622" y="0"/>
                </a:lnTo>
                <a:lnTo>
                  <a:pt x="11034217" y="6176"/>
                </a:lnTo>
                <a:lnTo>
                  <a:pt x="11059201" y="23021"/>
                </a:lnTo>
                <a:lnTo>
                  <a:pt x="11076046" y="48006"/>
                </a:lnTo>
                <a:lnTo>
                  <a:pt x="11082223" y="78600"/>
                </a:lnTo>
                <a:lnTo>
                  <a:pt x="11082223" y="2397036"/>
                </a:lnTo>
                <a:lnTo>
                  <a:pt x="11076046" y="2427630"/>
                </a:lnTo>
                <a:lnTo>
                  <a:pt x="11059201" y="2452614"/>
                </a:lnTo>
                <a:lnTo>
                  <a:pt x="11034217" y="2469459"/>
                </a:lnTo>
                <a:lnTo>
                  <a:pt x="11003622" y="2475636"/>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1" name="Google Shape;1281;p84"/>
          <p:cNvSpPr txBox="1"/>
          <p:nvPr/>
        </p:nvSpPr>
        <p:spPr>
          <a:xfrm>
            <a:off x="702621" y="8475550"/>
            <a:ext cx="15371100" cy="7581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Exemple</a:t>
            </a:r>
            <a:endParaRPr sz="24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2400">
                <a:solidFill>
                  <a:srgbClr val="4B0550"/>
                </a:solidFill>
                <a:latin typeface="Optimistic Text"/>
                <a:ea typeface="Optimistic Text"/>
                <a:cs typeface="Optimistic Text"/>
                <a:sym typeface="Optimistic Text"/>
              </a:rPr>
              <a:t>«Des iPads gratuits pour tous les élèves à Dakar?» Utilisez TRACE pour vérifier avant de partager!</a:t>
            </a:r>
            <a:endParaRPr sz="2400">
              <a:solidFill>
                <a:srgbClr val="4B0550"/>
              </a:solidFill>
              <a:latin typeface="Optimistic Text"/>
              <a:ea typeface="Optimistic Text"/>
              <a:cs typeface="Optimistic Text"/>
              <a:sym typeface="Optimistic Text"/>
            </a:endParaRPr>
          </a:p>
        </p:txBody>
      </p:sp>
      <p:sp>
        <p:nvSpPr>
          <p:cNvPr id="1282" name="Google Shape;1282;p84"/>
          <p:cNvSpPr/>
          <p:nvPr/>
        </p:nvSpPr>
        <p:spPr>
          <a:xfrm>
            <a:off x="700512" y="4361045"/>
            <a:ext cx="16623982" cy="3713798"/>
          </a:xfrm>
          <a:custGeom>
            <a:avLst/>
            <a:gdLst/>
            <a:ahLst/>
            <a:cxnLst/>
            <a:rect l="l" t="t" r="r" b="b"/>
            <a:pathLst>
              <a:path w="11082655" h="2475865" extrusionOk="0">
                <a:moveTo>
                  <a:pt x="11003622" y="0"/>
                </a:moveTo>
                <a:lnTo>
                  <a:pt x="78600" y="0"/>
                </a:lnTo>
                <a:lnTo>
                  <a:pt x="48006" y="6176"/>
                </a:lnTo>
                <a:lnTo>
                  <a:pt x="23021" y="23021"/>
                </a:lnTo>
                <a:lnTo>
                  <a:pt x="6176" y="48006"/>
                </a:lnTo>
                <a:lnTo>
                  <a:pt x="0" y="78600"/>
                </a:lnTo>
                <a:lnTo>
                  <a:pt x="0" y="2397036"/>
                </a:lnTo>
                <a:lnTo>
                  <a:pt x="6176" y="2427630"/>
                </a:lnTo>
                <a:lnTo>
                  <a:pt x="23021" y="2452614"/>
                </a:lnTo>
                <a:lnTo>
                  <a:pt x="48005" y="2469459"/>
                </a:lnTo>
                <a:lnTo>
                  <a:pt x="78600" y="2475636"/>
                </a:lnTo>
                <a:lnTo>
                  <a:pt x="11003622" y="2475636"/>
                </a:lnTo>
                <a:lnTo>
                  <a:pt x="11034217" y="2469459"/>
                </a:lnTo>
                <a:lnTo>
                  <a:pt x="11059201" y="2452614"/>
                </a:lnTo>
                <a:lnTo>
                  <a:pt x="11076046" y="2427630"/>
                </a:lnTo>
                <a:lnTo>
                  <a:pt x="11082223" y="2397036"/>
                </a:lnTo>
                <a:lnTo>
                  <a:pt x="11082223" y="78600"/>
                </a:lnTo>
                <a:lnTo>
                  <a:pt x="11076046" y="48006"/>
                </a:lnTo>
                <a:lnTo>
                  <a:pt x="11059201" y="23021"/>
                </a:lnTo>
                <a:lnTo>
                  <a:pt x="11034217" y="6176"/>
                </a:lnTo>
                <a:lnTo>
                  <a:pt x="11003622" y="0"/>
                </a:lnTo>
                <a:close/>
              </a:path>
            </a:pathLst>
          </a:custGeom>
          <a:solidFill>
            <a:srgbClr val="FFFFFF"/>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3" name="Google Shape;1283;p84"/>
          <p:cNvSpPr/>
          <p:nvPr/>
        </p:nvSpPr>
        <p:spPr>
          <a:xfrm>
            <a:off x="3747243" y="5445581"/>
            <a:ext cx="699133" cy="0"/>
          </a:xfrm>
          <a:custGeom>
            <a:avLst/>
            <a:gdLst/>
            <a:ahLst/>
            <a:cxnLst/>
            <a:rect l="l" t="t" r="r" b="b"/>
            <a:pathLst>
              <a:path w="466089" h="120000" extrusionOk="0">
                <a:moveTo>
                  <a:pt x="0" y="0"/>
                </a:moveTo>
                <a:lnTo>
                  <a:pt x="465696" y="0"/>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4" name="Google Shape;1284;p84"/>
          <p:cNvSpPr/>
          <p:nvPr/>
        </p:nvSpPr>
        <p:spPr>
          <a:xfrm>
            <a:off x="4366655" y="5366455"/>
            <a:ext cx="80008" cy="159068"/>
          </a:xfrm>
          <a:custGeom>
            <a:avLst/>
            <a:gdLst/>
            <a:ahLst/>
            <a:cxnLst/>
            <a:rect l="l" t="t" r="r" b="b"/>
            <a:pathLst>
              <a:path w="53339" h="106045" extrusionOk="0">
                <a:moveTo>
                  <a:pt x="0" y="0"/>
                </a:moveTo>
                <a:lnTo>
                  <a:pt x="52755" y="52755"/>
                </a:lnTo>
                <a:lnTo>
                  <a:pt x="0" y="105498"/>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5" name="Google Shape;1285;p84"/>
          <p:cNvSpPr/>
          <p:nvPr/>
        </p:nvSpPr>
        <p:spPr>
          <a:xfrm>
            <a:off x="6955155" y="5445581"/>
            <a:ext cx="699134" cy="0"/>
          </a:xfrm>
          <a:custGeom>
            <a:avLst/>
            <a:gdLst/>
            <a:ahLst/>
            <a:cxnLst/>
            <a:rect l="l" t="t" r="r" b="b"/>
            <a:pathLst>
              <a:path w="466089" h="120000" extrusionOk="0">
                <a:moveTo>
                  <a:pt x="0" y="0"/>
                </a:moveTo>
                <a:lnTo>
                  <a:pt x="465696" y="0"/>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6" name="Google Shape;1286;p84"/>
          <p:cNvSpPr/>
          <p:nvPr/>
        </p:nvSpPr>
        <p:spPr>
          <a:xfrm>
            <a:off x="7574568" y="5366455"/>
            <a:ext cx="80009" cy="159068"/>
          </a:xfrm>
          <a:custGeom>
            <a:avLst/>
            <a:gdLst/>
            <a:ahLst/>
            <a:cxnLst/>
            <a:rect l="l" t="t" r="r" b="b"/>
            <a:pathLst>
              <a:path w="53339" h="106045" extrusionOk="0">
                <a:moveTo>
                  <a:pt x="0" y="0"/>
                </a:moveTo>
                <a:lnTo>
                  <a:pt x="52755" y="52755"/>
                </a:lnTo>
                <a:lnTo>
                  <a:pt x="0" y="105498"/>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7" name="Google Shape;1287;p84"/>
          <p:cNvSpPr/>
          <p:nvPr/>
        </p:nvSpPr>
        <p:spPr>
          <a:xfrm>
            <a:off x="10263266" y="5445581"/>
            <a:ext cx="699135" cy="0"/>
          </a:xfrm>
          <a:custGeom>
            <a:avLst/>
            <a:gdLst/>
            <a:ahLst/>
            <a:cxnLst/>
            <a:rect l="l" t="t" r="r" b="b"/>
            <a:pathLst>
              <a:path w="466090" h="120000" extrusionOk="0">
                <a:moveTo>
                  <a:pt x="0" y="0"/>
                </a:moveTo>
                <a:lnTo>
                  <a:pt x="465696" y="0"/>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8" name="Google Shape;1288;p84"/>
          <p:cNvSpPr/>
          <p:nvPr/>
        </p:nvSpPr>
        <p:spPr>
          <a:xfrm>
            <a:off x="10882677" y="5366455"/>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89" name="Google Shape;1289;p84"/>
          <p:cNvSpPr/>
          <p:nvPr/>
        </p:nvSpPr>
        <p:spPr>
          <a:xfrm>
            <a:off x="13440273" y="5445581"/>
            <a:ext cx="699135" cy="0"/>
          </a:xfrm>
          <a:custGeom>
            <a:avLst/>
            <a:gdLst/>
            <a:ahLst/>
            <a:cxnLst/>
            <a:rect l="l" t="t" r="r" b="b"/>
            <a:pathLst>
              <a:path w="466090" h="120000" extrusionOk="0">
                <a:moveTo>
                  <a:pt x="0" y="0"/>
                </a:moveTo>
                <a:lnTo>
                  <a:pt x="465696" y="0"/>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0" name="Google Shape;1290;p84"/>
          <p:cNvSpPr/>
          <p:nvPr/>
        </p:nvSpPr>
        <p:spPr>
          <a:xfrm>
            <a:off x="14059686" y="5366455"/>
            <a:ext cx="80010" cy="159068"/>
          </a:xfrm>
          <a:custGeom>
            <a:avLst/>
            <a:gdLst/>
            <a:ahLst/>
            <a:cxnLst/>
            <a:rect l="l" t="t" r="r" b="b"/>
            <a:pathLst>
              <a:path w="53340" h="106045" extrusionOk="0">
                <a:moveTo>
                  <a:pt x="0" y="0"/>
                </a:moveTo>
                <a:lnTo>
                  <a:pt x="52755" y="52755"/>
                </a:lnTo>
                <a:lnTo>
                  <a:pt x="0" y="105498"/>
                </a:lnTo>
              </a:path>
            </a:pathLst>
          </a:custGeom>
          <a:noFill/>
          <a:ln w="19050" cap="flat" cmpd="sng">
            <a:solidFill>
              <a:srgbClr val="092838"/>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1" name="Google Shape;1291;p84"/>
          <p:cNvSpPr/>
          <p:nvPr/>
        </p:nvSpPr>
        <p:spPr>
          <a:xfrm>
            <a:off x="1809149" y="4772735"/>
            <a:ext cx="1345882" cy="1345881"/>
          </a:xfrm>
          <a:custGeom>
            <a:avLst/>
            <a:gdLst/>
            <a:ahLst/>
            <a:cxnLst/>
            <a:rect l="l" t="t" r="r" b="b"/>
            <a:pathLst>
              <a:path w="897255"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D43693"/>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2" name="Google Shape;1292;p84"/>
          <p:cNvSpPr/>
          <p:nvPr/>
        </p:nvSpPr>
        <p:spPr>
          <a:xfrm>
            <a:off x="1809149" y="4772735"/>
            <a:ext cx="1345882" cy="1345881"/>
          </a:xfrm>
          <a:custGeom>
            <a:avLst/>
            <a:gdLst/>
            <a:ahLst/>
            <a:cxnLst/>
            <a:rect l="l" t="t" r="r" b="b"/>
            <a:pathLst>
              <a:path w="897255"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3" name="Google Shape;1293;p84"/>
          <p:cNvSpPr txBox="1"/>
          <p:nvPr/>
        </p:nvSpPr>
        <p:spPr>
          <a:xfrm>
            <a:off x="9739068" y="2620298"/>
            <a:ext cx="4642500" cy="538800"/>
          </a:xfrm>
          <a:prstGeom prst="rect">
            <a:avLst/>
          </a:prstGeom>
          <a:noFill/>
          <a:ln>
            <a:noFill/>
          </a:ln>
        </p:spPr>
        <p:txBody>
          <a:bodyPr spcFirstLastPara="1" wrap="square" lIns="0" tIns="53325" rIns="0" bIns="0" anchor="t" anchorCtr="0">
            <a:spAutoFit/>
          </a:bodyPr>
          <a:lstStyle/>
          <a:p>
            <a:pPr marL="19050" lvl="0" indent="0" algn="l" rtl="0">
              <a:lnSpc>
                <a:spcPct val="100000"/>
              </a:lnSpc>
              <a:spcBef>
                <a:spcPts val="0"/>
              </a:spcBef>
              <a:spcAft>
                <a:spcPts val="0"/>
              </a:spcAft>
              <a:buNone/>
            </a:pPr>
            <a:r>
              <a:rPr lang="en" sz="3150" b="1">
                <a:solidFill>
                  <a:srgbClr val="4B0550"/>
                </a:solidFill>
                <a:latin typeface="Optimistic Text"/>
                <a:ea typeface="Optimistic Text"/>
                <a:cs typeface="Optimistic Text"/>
                <a:sym typeface="Optimistic Text"/>
              </a:rPr>
              <a:t>La Méthode TRACE</a:t>
            </a:r>
            <a:endParaRPr sz="3150">
              <a:solidFill>
                <a:srgbClr val="4B0550"/>
              </a:solidFill>
              <a:latin typeface="Optimistic Text"/>
              <a:ea typeface="Optimistic Text"/>
              <a:cs typeface="Optimistic Text"/>
              <a:sym typeface="Optimistic Text"/>
            </a:endParaRPr>
          </a:p>
        </p:txBody>
      </p:sp>
      <p:sp>
        <p:nvSpPr>
          <p:cNvPr id="1294" name="Google Shape;1294;p84"/>
          <p:cNvSpPr txBox="1"/>
          <p:nvPr/>
        </p:nvSpPr>
        <p:spPr>
          <a:xfrm>
            <a:off x="2015899" y="4849267"/>
            <a:ext cx="8829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T</a:t>
            </a:r>
            <a:endParaRPr sz="2100">
              <a:solidFill>
                <a:schemeClr val="lt2"/>
              </a:solidFill>
              <a:latin typeface="Roboto Condensed"/>
              <a:ea typeface="Roboto Condensed"/>
              <a:cs typeface="Roboto Condensed"/>
              <a:sym typeface="Roboto Condensed"/>
            </a:endParaRPr>
          </a:p>
        </p:txBody>
      </p:sp>
      <p:grpSp>
        <p:nvGrpSpPr>
          <p:cNvPr id="1295" name="Google Shape;1295;p84"/>
          <p:cNvGrpSpPr/>
          <p:nvPr/>
        </p:nvGrpSpPr>
        <p:grpSpPr>
          <a:xfrm>
            <a:off x="5038206" y="4772735"/>
            <a:ext cx="1345881" cy="1345881"/>
            <a:chOff x="3499604" y="2896062"/>
            <a:chExt cx="897254" cy="897254"/>
          </a:xfrm>
        </p:grpSpPr>
        <p:sp>
          <p:nvSpPr>
            <p:cNvPr id="1296" name="Google Shape;1296;p84"/>
            <p:cNvSpPr/>
            <p:nvPr/>
          </p:nvSpPr>
          <p:spPr>
            <a:xfrm>
              <a:off x="3499604"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297" name="Google Shape;1297;p84"/>
            <p:cNvSpPr/>
            <p:nvPr/>
          </p:nvSpPr>
          <p:spPr>
            <a:xfrm>
              <a:off x="3499604"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298" name="Google Shape;1298;p84"/>
          <p:cNvGrpSpPr/>
          <p:nvPr/>
        </p:nvGrpSpPr>
        <p:grpSpPr>
          <a:xfrm>
            <a:off x="8425367" y="4772735"/>
            <a:ext cx="1345881" cy="1345881"/>
            <a:chOff x="5757711" y="2896062"/>
            <a:chExt cx="897254" cy="897254"/>
          </a:xfrm>
        </p:grpSpPr>
        <p:sp>
          <p:nvSpPr>
            <p:cNvPr id="1299" name="Google Shape;1299;p84"/>
            <p:cNvSpPr/>
            <p:nvPr/>
          </p:nvSpPr>
          <p:spPr>
            <a:xfrm>
              <a:off x="5757711"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00" name="Google Shape;1300;p84"/>
            <p:cNvSpPr/>
            <p:nvPr/>
          </p:nvSpPr>
          <p:spPr>
            <a:xfrm>
              <a:off x="5757711"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01" name="Google Shape;1301;p84"/>
          <p:cNvGrpSpPr/>
          <p:nvPr/>
        </p:nvGrpSpPr>
        <p:grpSpPr>
          <a:xfrm>
            <a:off x="11454030" y="4772735"/>
            <a:ext cx="1345881" cy="1345881"/>
            <a:chOff x="7776820" y="2896062"/>
            <a:chExt cx="897254" cy="897254"/>
          </a:xfrm>
        </p:grpSpPr>
        <p:sp>
          <p:nvSpPr>
            <p:cNvPr id="1302" name="Google Shape;1302;p84"/>
            <p:cNvSpPr/>
            <p:nvPr/>
          </p:nvSpPr>
          <p:spPr>
            <a:xfrm>
              <a:off x="7776820"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03" name="Google Shape;1303;p84"/>
            <p:cNvSpPr/>
            <p:nvPr/>
          </p:nvSpPr>
          <p:spPr>
            <a:xfrm>
              <a:off x="7776820"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04" name="Google Shape;1304;p84"/>
          <p:cNvGrpSpPr/>
          <p:nvPr/>
        </p:nvGrpSpPr>
        <p:grpSpPr>
          <a:xfrm>
            <a:off x="14779383" y="4772735"/>
            <a:ext cx="1345881" cy="1345881"/>
            <a:chOff x="9993722" y="2896062"/>
            <a:chExt cx="897254" cy="897254"/>
          </a:xfrm>
        </p:grpSpPr>
        <p:sp>
          <p:nvSpPr>
            <p:cNvPr id="1305" name="Google Shape;1305;p84"/>
            <p:cNvSpPr/>
            <p:nvPr/>
          </p:nvSpPr>
          <p:spPr>
            <a:xfrm>
              <a:off x="9993722" y="2896062"/>
              <a:ext cx="897254" cy="897254"/>
            </a:xfrm>
            <a:custGeom>
              <a:avLst/>
              <a:gdLst/>
              <a:ahLst/>
              <a:cxnLst/>
              <a:rect l="l" t="t" r="r" b="b"/>
              <a:pathLst>
                <a:path w="897254" h="897254" extrusionOk="0">
                  <a:moveTo>
                    <a:pt x="448551" y="0"/>
                  </a:move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06" name="Google Shape;1306;p84"/>
            <p:cNvSpPr/>
            <p:nvPr/>
          </p:nvSpPr>
          <p:spPr>
            <a:xfrm>
              <a:off x="9993722" y="2896062"/>
              <a:ext cx="897254" cy="897254"/>
            </a:xfrm>
            <a:custGeom>
              <a:avLst/>
              <a:gdLst/>
              <a:ahLst/>
              <a:cxnLst/>
              <a:rect l="l" t="t" r="r" b="b"/>
              <a:pathLst>
                <a:path w="897254" h="897254" extrusionOk="0">
                  <a:moveTo>
                    <a:pt x="897115" y="448563"/>
                  </a:moveTo>
                  <a:lnTo>
                    <a:pt x="894483" y="399689"/>
                  </a:lnTo>
                  <a:lnTo>
                    <a:pt x="886769" y="352339"/>
                  </a:lnTo>
                  <a:lnTo>
                    <a:pt x="874247" y="306786"/>
                  </a:lnTo>
                  <a:lnTo>
                    <a:pt x="857191" y="263305"/>
                  </a:lnTo>
                  <a:lnTo>
                    <a:pt x="835874" y="222169"/>
                  </a:lnTo>
                  <a:lnTo>
                    <a:pt x="810569" y="183651"/>
                  </a:lnTo>
                  <a:lnTo>
                    <a:pt x="781551" y="148026"/>
                  </a:lnTo>
                  <a:lnTo>
                    <a:pt x="749093" y="115568"/>
                  </a:lnTo>
                  <a:lnTo>
                    <a:pt x="713469" y="86549"/>
                  </a:lnTo>
                  <a:lnTo>
                    <a:pt x="674951" y="61244"/>
                  </a:lnTo>
                  <a:lnTo>
                    <a:pt x="633815" y="39926"/>
                  </a:lnTo>
                  <a:lnTo>
                    <a:pt x="590333" y="22868"/>
                  </a:lnTo>
                  <a:lnTo>
                    <a:pt x="544779" y="10346"/>
                  </a:lnTo>
                  <a:lnTo>
                    <a:pt x="497427" y="2632"/>
                  </a:lnTo>
                  <a:lnTo>
                    <a:pt x="448551" y="0"/>
                  </a:lnTo>
                  <a:lnTo>
                    <a:pt x="399677" y="2632"/>
                  </a:lnTo>
                  <a:lnTo>
                    <a:pt x="352327" y="10346"/>
                  </a:lnTo>
                  <a:lnTo>
                    <a:pt x="306775" y="22868"/>
                  </a:lnTo>
                  <a:lnTo>
                    <a:pt x="263294" y="39926"/>
                  </a:lnTo>
                  <a:lnTo>
                    <a:pt x="222159" y="61244"/>
                  </a:lnTo>
                  <a:lnTo>
                    <a:pt x="183643" y="86549"/>
                  </a:lnTo>
                  <a:lnTo>
                    <a:pt x="148019" y="115568"/>
                  </a:lnTo>
                  <a:lnTo>
                    <a:pt x="115562" y="148026"/>
                  </a:lnTo>
                  <a:lnTo>
                    <a:pt x="86544" y="183651"/>
                  </a:lnTo>
                  <a:lnTo>
                    <a:pt x="61240" y="222169"/>
                  </a:lnTo>
                  <a:lnTo>
                    <a:pt x="39923" y="263305"/>
                  </a:lnTo>
                  <a:lnTo>
                    <a:pt x="22867" y="306786"/>
                  </a:lnTo>
                  <a:lnTo>
                    <a:pt x="10345" y="352339"/>
                  </a:lnTo>
                  <a:lnTo>
                    <a:pt x="2632" y="399689"/>
                  </a:lnTo>
                  <a:lnTo>
                    <a:pt x="0" y="448563"/>
                  </a:lnTo>
                  <a:lnTo>
                    <a:pt x="2632" y="497438"/>
                  </a:lnTo>
                  <a:lnTo>
                    <a:pt x="10345" y="544788"/>
                  </a:lnTo>
                  <a:lnTo>
                    <a:pt x="22867" y="590341"/>
                  </a:lnTo>
                  <a:lnTo>
                    <a:pt x="39923" y="633822"/>
                  </a:lnTo>
                  <a:lnTo>
                    <a:pt x="61240" y="674958"/>
                  </a:lnTo>
                  <a:lnTo>
                    <a:pt x="86544" y="713476"/>
                  </a:lnTo>
                  <a:lnTo>
                    <a:pt x="115562" y="749101"/>
                  </a:lnTo>
                  <a:lnTo>
                    <a:pt x="148019" y="781559"/>
                  </a:lnTo>
                  <a:lnTo>
                    <a:pt x="183643" y="810578"/>
                  </a:lnTo>
                  <a:lnTo>
                    <a:pt x="222159" y="835883"/>
                  </a:lnTo>
                  <a:lnTo>
                    <a:pt x="263294" y="857201"/>
                  </a:lnTo>
                  <a:lnTo>
                    <a:pt x="306775" y="874259"/>
                  </a:lnTo>
                  <a:lnTo>
                    <a:pt x="352327" y="886781"/>
                  </a:lnTo>
                  <a:lnTo>
                    <a:pt x="399677" y="894495"/>
                  </a:lnTo>
                  <a:lnTo>
                    <a:pt x="448551" y="897127"/>
                  </a:lnTo>
                  <a:lnTo>
                    <a:pt x="497427" y="894495"/>
                  </a:lnTo>
                  <a:lnTo>
                    <a:pt x="544779" y="886781"/>
                  </a:lnTo>
                  <a:lnTo>
                    <a:pt x="590333" y="874259"/>
                  </a:lnTo>
                  <a:lnTo>
                    <a:pt x="633815" y="857201"/>
                  </a:lnTo>
                  <a:lnTo>
                    <a:pt x="674951" y="835883"/>
                  </a:lnTo>
                  <a:lnTo>
                    <a:pt x="713469" y="810578"/>
                  </a:lnTo>
                  <a:lnTo>
                    <a:pt x="749093" y="781559"/>
                  </a:lnTo>
                  <a:lnTo>
                    <a:pt x="781551" y="749101"/>
                  </a:lnTo>
                  <a:lnTo>
                    <a:pt x="810569" y="713476"/>
                  </a:lnTo>
                  <a:lnTo>
                    <a:pt x="835874" y="674958"/>
                  </a:lnTo>
                  <a:lnTo>
                    <a:pt x="857191" y="633822"/>
                  </a:lnTo>
                  <a:lnTo>
                    <a:pt x="874247" y="590341"/>
                  </a:lnTo>
                  <a:lnTo>
                    <a:pt x="886769" y="544788"/>
                  </a:lnTo>
                  <a:lnTo>
                    <a:pt x="894483" y="497438"/>
                  </a:lnTo>
                  <a:lnTo>
                    <a:pt x="897115" y="448563"/>
                  </a:lnTo>
                  <a:close/>
                </a:path>
              </a:pathLst>
            </a:custGeom>
            <a:solidFill>
              <a:srgbClr val="733279"/>
            </a:solidFill>
            <a:ln>
              <a:noFill/>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307" name="Google Shape;1307;p84"/>
          <p:cNvSpPr txBox="1"/>
          <p:nvPr/>
        </p:nvSpPr>
        <p:spPr>
          <a:xfrm>
            <a:off x="9777145" y="3191148"/>
            <a:ext cx="5478900" cy="792600"/>
          </a:xfrm>
          <a:prstGeom prst="rect">
            <a:avLst/>
          </a:prstGeom>
          <a:noFill/>
          <a:ln>
            <a:noFill/>
          </a:ln>
        </p:spPr>
        <p:txBody>
          <a:bodyPr spcFirstLastPara="1" wrap="square" lIns="0" tIns="53325" rIns="0" bIns="0" anchor="t" anchorCtr="0">
            <a:spAutoFit/>
          </a:bodyPr>
          <a:lstStyle/>
          <a:p>
            <a:pPr marL="19050" lvl="0" indent="0" algn="l" rtl="0">
              <a:lnSpc>
                <a:spcPct val="100000"/>
              </a:lnSpc>
              <a:spcBef>
                <a:spcPts val="240"/>
              </a:spcBef>
              <a:spcAft>
                <a:spcPts val="0"/>
              </a:spcAft>
              <a:buNone/>
            </a:pPr>
            <a:r>
              <a:rPr lang="en" sz="2400">
                <a:solidFill>
                  <a:srgbClr val="4B0550"/>
                </a:solidFill>
                <a:latin typeface="Optimistic Text"/>
                <a:ea typeface="Optimistic Text"/>
                <a:cs typeface="Optimistic Text"/>
                <a:sym typeface="Optimistic Text"/>
              </a:rPr>
              <a:t>Votre kit en 5 étapes pour repérer les contenus faux ou trompeurs</a:t>
            </a:r>
            <a:endParaRPr sz="2400">
              <a:solidFill>
                <a:srgbClr val="4B0550"/>
              </a:solidFill>
              <a:latin typeface="Optimistic Text"/>
              <a:ea typeface="Optimistic Text"/>
              <a:cs typeface="Optimistic Text"/>
              <a:sym typeface="Optimistic Text"/>
            </a:endParaRPr>
          </a:p>
        </p:txBody>
      </p:sp>
      <p:sp>
        <p:nvSpPr>
          <p:cNvPr id="1308" name="Google Shape;1308;p84"/>
          <p:cNvSpPr txBox="1"/>
          <p:nvPr/>
        </p:nvSpPr>
        <p:spPr>
          <a:xfrm>
            <a:off x="5089910" y="4849255"/>
            <a:ext cx="12426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R</a:t>
            </a:r>
            <a:endParaRPr sz="2100">
              <a:solidFill>
                <a:schemeClr val="lt2"/>
              </a:solidFill>
              <a:latin typeface="Roboto Condensed"/>
              <a:ea typeface="Roboto Condensed"/>
              <a:cs typeface="Roboto Condensed"/>
              <a:sym typeface="Roboto Condensed"/>
            </a:endParaRPr>
          </a:p>
        </p:txBody>
      </p:sp>
      <p:sp>
        <p:nvSpPr>
          <p:cNvPr id="1309" name="Google Shape;1309;p84"/>
          <p:cNvSpPr txBox="1"/>
          <p:nvPr/>
        </p:nvSpPr>
        <p:spPr>
          <a:xfrm>
            <a:off x="1216701" y="6350524"/>
            <a:ext cx="2481300" cy="2964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2646"/>
              </a:spcBef>
              <a:spcAft>
                <a:spcPts val="0"/>
              </a:spcAft>
              <a:buNone/>
            </a:pPr>
            <a:r>
              <a:rPr lang="en" sz="1800" b="1">
                <a:solidFill>
                  <a:srgbClr val="4B0550"/>
                </a:solidFill>
                <a:latin typeface="Optimistic Text"/>
                <a:ea typeface="Optimistic Text"/>
                <a:cs typeface="Optimistic Text"/>
                <a:sym typeface="Optimistic Text"/>
              </a:rPr>
              <a:t>Tracer La Source</a:t>
            </a:r>
            <a:endParaRPr sz="1800">
              <a:solidFill>
                <a:srgbClr val="4B0550"/>
              </a:solidFill>
              <a:latin typeface="Optimistic Text"/>
              <a:ea typeface="Optimistic Text"/>
              <a:cs typeface="Optimistic Text"/>
              <a:sym typeface="Optimistic Text"/>
            </a:endParaRPr>
          </a:p>
        </p:txBody>
      </p:sp>
      <p:sp>
        <p:nvSpPr>
          <p:cNvPr id="1310" name="Google Shape;1310;p84"/>
          <p:cNvSpPr txBox="1"/>
          <p:nvPr/>
        </p:nvSpPr>
        <p:spPr>
          <a:xfrm>
            <a:off x="1103438" y="6723805"/>
            <a:ext cx="2707800" cy="2964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Qui a créé ce contenu?</a:t>
            </a:r>
            <a:endParaRPr sz="1800">
              <a:solidFill>
                <a:srgbClr val="4B0550"/>
              </a:solidFill>
              <a:latin typeface="Optimistic Text"/>
              <a:ea typeface="Optimistic Text"/>
              <a:cs typeface="Optimistic Text"/>
              <a:sym typeface="Optimistic Text"/>
            </a:endParaRPr>
          </a:p>
        </p:txBody>
      </p:sp>
      <p:sp>
        <p:nvSpPr>
          <p:cNvPr id="1311" name="Google Shape;1311;p84"/>
          <p:cNvSpPr txBox="1"/>
          <p:nvPr/>
        </p:nvSpPr>
        <p:spPr>
          <a:xfrm>
            <a:off x="4470501" y="6350524"/>
            <a:ext cx="2481300" cy="5733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2646"/>
              </a:spcBef>
              <a:spcAft>
                <a:spcPts val="0"/>
              </a:spcAft>
              <a:buNone/>
            </a:pPr>
            <a:r>
              <a:rPr lang="en" sz="1800" b="1">
                <a:solidFill>
                  <a:srgbClr val="4B0550"/>
                </a:solidFill>
                <a:latin typeface="Optimistic Text"/>
                <a:ea typeface="Optimistic Text"/>
                <a:cs typeface="Optimistic Text"/>
                <a:sym typeface="Optimistic Text"/>
              </a:rPr>
              <a:t>Recherche d’Images Inversée</a:t>
            </a:r>
            <a:endParaRPr sz="1800">
              <a:solidFill>
                <a:srgbClr val="4B0550"/>
              </a:solidFill>
              <a:latin typeface="Optimistic Text"/>
              <a:ea typeface="Optimistic Text"/>
              <a:cs typeface="Optimistic Text"/>
              <a:sym typeface="Optimistic Text"/>
            </a:endParaRPr>
          </a:p>
        </p:txBody>
      </p:sp>
      <p:sp>
        <p:nvSpPr>
          <p:cNvPr id="1312" name="Google Shape;1312;p84"/>
          <p:cNvSpPr txBox="1"/>
          <p:nvPr/>
        </p:nvSpPr>
        <p:spPr>
          <a:xfrm>
            <a:off x="4233337" y="6987092"/>
            <a:ext cx="2955600" cy="5733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Vérifiez si la photo est apparue ailleurs en ligne</a:t>
            </a:r>
            <a:endParaRPr sz="1800">
              <a:solidFill>
                <a:srgbClr val="4B0550"/>
              </a:solidFill>
              <a:latin typeface="Optimistic Text"/>
              <a:ea typeface="Optimistic Text"/>
              <a:cs typeface="Optimistic Text"/>
              <a:sym typeface="Optimistic Text"/>
            </a:endParaRPr>
          </a:p>
        </p:txBody>
      </p:sp>
      <p:sp>
        <p:nvSpPr>
          <p:cNvPr id="1313" name="Google Shape;1313;p84"/>
          <p:cNvSpPr txBox="1"/>
          <p:nvPr/>
        </p:nvSpPr>
        <p:spPr>
          <a:xfrm>
            <a:off x="8477079" y="4849255"/>
            <a:ext cx="12426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A</a:t>
            </a:r>
            <a:endParaRPr sz="2100">
              <a:solidFill>
                <a:schemeClr val="lt2"/>
              </a:solidFill>
              <a:latin typeface="Roboto Condensed"/>
              <a:ea typeface="Roboto Condensed"/>
              <a:cs typeface="Roboto Condensed"/>
              <a:sym typeface="Roboto Condensed"/>
            </a:endParaRPr>
          </a:p>
        </p:txBody>
      </p:sp>
      <p:sp>
        <p:nvSpPr>
          <p:cNvPr id="1314" name="Google Shape;1314;p84"/>
          <p:cNvSpPr txBox="1"/>
          <p:nvPr/>
        </p:nvSpPr>
        <p:spPr>
          <a:xfrm>
            <a:off x="7857670" y="6350524"/>
            <a:ext cx="2481300" cy="2964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2646"/>
              </a:spcBef>
              <a:spcAft>
                <a:spcPts val="0"/>
              </a:spcAft>
              <a:buNone/>
            </a:pPr>
            <a:r>
              <a:rPr lang="en" sz="1800" b="1">
                <a:solidFill>
                  <a:srgbClr val="4B0550"/>
                </a:solidFill>
                <a:latin typeface="Optimistic Text"/>
                <a:ea typeface="Optimistic Text"/>
                <a:cs typeface="Optimistic Text"/>
                <a:sym typeface="Optimistic Text"/>
              </a:rPr>
              <a:t>Avis d’un Expert</a:t>
            </a:r>
            <a:endParaRPr sz="1800">
              <a:solidFill>
                <a:srgbClr val="4B0550"/>
              </a:solidFill>
              <a:latin typeface="Optimistic Text"/>
              <a:ea typeface="Optimistic Text"/>
              <a:cs typeface="Optimistic Text"/>
              <a:sym typeface="Optimistic Text"/>
            </a:endParaRPr>
          </a:p>
        </p:txBody>
      </p:sp>
      <p:sp>
        <p:nvSpPr>
          <p:cNvPr id="1315" name="Google Shape;1315;p84"/>
          <p:cNvSpPr txBox="1"/>
          <p:nvPr/>
        </p:nvSpPr>
        <p:spPr>
          <a:xfrm>
            <a:off x="7857656" y="6723805"/>
            <a:ext cx="2481300" cy="11274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Parle-en  à un enseignant, un parent ou un adulte de confiance</a:t>
            </a:r>
            <a:endParaRPr sz="1800">
              <a:solidFill>
                <a:srgbClr val="4B0550"/>
              </a:solidFill>
              <a:latin typeface="Optimistic Text"/>
              <a:ea typeface="Optimistic Text"/>
              <a:cs typeface="Optimistic Text"/>
              <a:sym typeface="Optimistic Text"/>
            </a:endParaRPr>
          </a:p>
        </p:txBody>
      </p:sp>
      <p:sp>
        <p:nvSpPr>
          <p:cNvPr id="1316" name="Google Shape;1316;p84"/>
          <p:cNvSpPr txBox="1"/>
          <p:nvPr/>
        </p:nvSpPr>
        <p:spPr>
          <a:xfrm>
            <a:off x="11505729" y="4849255"/>
            <a:ext cx="12426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C</a:t>
            </a:r>
            <a:endParaRPr sz="2100">
              <a:solidFill>
                <a:schemeClr val="lt2"/>
              </a:solidFill>
              <a:latin typeface="Roboto Condensed"/>
              <a:ea typeface="Roboto Condensed"/>
              <a:cs typeface="Roboto Condensed"/>
              <a:sym typeface="Roboto Condensed"/>
            </a:endParaRPr>
          </a:p>
        </p:txBody>
      </p:sp>
      <p:sp>
        <p:nvSpPr>
          <p:cNvPr id="1317" name="Google Shape;1317;p84"/>
          <p:cNvSpPr txBox="1"/>
          <p:nvPr/>
        </p:nvSpPr>
        <p:spPr>
          <a:xfrm>
            <a:off x="10886320" y="6350524"/>
            <a:ext cx="2481300" cy="2964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2646"/>
              </a:spcBef>
              <a:spcAft>
                <a:spcPts val="0"/>
              </a:spcAft>
              <a:buNone/>
            </a:pPr>
            <a:r>
              <a:rPr lang="en" sz="1800" b="1">
                <a:solidFill>
                  <a:srgbClr val="4B0550"/>
                </a:solidFill>
                <a:latin typeface="Optimistic Text"/>
                <a:ea typeface="Optimistic Text"/>
                <a:cs typeface="Optimistic Text"/>
                <a:sym typeface="Optimistic Text"/>
              </a:rPr>
              <a:t>Croiser les sources</a:t>
            </a:r>
            <a:endParaRPr sz="1800">
              <a:solidFill>
                <a:srgbClr val="4B0550"/>
              </a:solidFill>
              <a:latin typeface="Optimistic Text"/>
              <a:ea typeface="Optimistic Text"/>
              <a:cs typeface="Optimistic Text"/>
              <a:sym typeface="Optimistic Text"/>
            </a:endParaRPr>
          </a:p>
        </p:txBody>
      </p:sp>
      <p:sp>
        <p:nvSpPr>
          <p:cNvPr id="1318" name="Google Shape;1318;p84"/>
          <p:cNvSpPr txBox="1"/>
          <p:nvPr/>
        </p:nvSpPr>
        <p:spPr>
          <a:xfrm>
            <a:off x="11027550" y="6723805"/>
            <a:ext cx="2198700" cy="11274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Est-ce que d’autres sources fiables disent la même chose?</a:t>
            </a:r>
            <a:endParaRPr sz="1800">
              <a:solidFill>
                <a:srgbClr val="4B0550"/>
              </a:solidFill>
              <a:latin typeface="Optimistic Text"/>
              <a:ea typeface="Optimistic Text"/>
              <a:cs typeface="Optimistic Text"/>
              <a:sym typeface="Optimistic Text"/>
            </a:endParaRPr>
          </a:p>
        </p:txBody>
      </p:sp>
      <p:sp>
        <p:nvSpPr>
          <p:cNvPr id="1319" name="Google Shape;1319;p84"/>
          <p:cNvSpPr txBox="1"/>
          <p:nvPr/>
        </p:nvSpPr>
        <p:spPr>
          <a:xfrm>
            <a:off x="14831079" y="4849255"/>
            <a:ext cx="1242600" cy="1127400"/>
          </a:xfrm>
          <a:prstGeom prst="rect">
            <a:avLst/>
          </a:prstGeom>
          <a:noFill/>
          <a:ln>
            <a:noFill/>
          </a:ln>
        </p:spPr>
        <p:txBody>
          <a:bodyPr spcFirstLastPara="1" wrap="square" lIns="0" tIns="19050" rIns="0" bIns="0" anchor="t" anchorCtr="0">
            <a:spAutoFit/>
          </a:bodyPr>
          <a:lstStyle/>
          <a:p>
            <a:pPr marL="49530" lvl="0" indent="0" algn="ctr" rtl="0">
              <a:lnSpc>
                <a:spcPct val="100000"/>
              </a:lnSpc>
              <a:spcBef>
                <a:spcPts val="0"/>
              </a:spcBef>
              <a:spcAft>
                <a:spcPts val="0"/>
              </a:spcAft>
              <a:buNone/>
            </a:pPr>
            <a:r>
              <a:rPr lang="en" sz="7200" b="1">
                <a:solidFill>
                  <a:schemeClr val="lt2"/>
                </a:solidFill>
                <a:latin typeface="Roboto Condensed"/>
                <a:ea typeface="Roboto Condensed"/>
                <a:cs typeface="Roboto Condensed"/>
                <a:sym typeface="Roboto Condensed"/>
              </a:rPr>
              <a:t>E</a:t>
            </a:r>
            <a:endParaRPr sz="2100">
              <a:solidFill>
                <a:schemeClr val="lt2"/>
              </a:solidFill>
              <a:latin typeface="Roboto Condensed"/>
              <a:ea typeface="Roboto Condensed"/>
              <a:cs typeface="Roboto Condensed"/>
              <a:sym typeface="Roboto Condensed"/>
            </a:endParaRPr>
          </a:p>
        </p:txBody>
      </p:sp>
      <p:sp>
        <p:nvSpPr>
          <p:cNvPr id="1320" name="Google Shape;1320;p84"/>
          <p:cNvSpPr txBox="1"/>
          <p:nvPr/>
        </p:nvSpPr>
        <p:spPr>
          <a:xfrm>
            <a:off x="14211670" y="6350524"/>
            <a:ext cx="2481300" cy="296400"/>
          </a:xfrm>
          <a:prstGeom prst="rect">
            <a:avLst/>
          </a:prstGeom>
          <a:noFill/>
          <a:ln>
            <a:noFill/>
          </a:ln>
        </p:spPr>
        <p:txBody>
          <a:bodyPr spcFirstLastPara="1" wrap="square" lIns="0" tIns="19050" rIns="0" bIns="0" anchor="t" anchorCtr="0">
            <a:spAutoFit/>
          </a:bodyPr>
          <a:lstStyle/>
          <a:p>
            <a:pPr marL="0" lvl="0" indent="0" algn="ctr" rtl="0">
              <a:lnSpc>
                <a:spcPct val="100000"/>
              </a:lnSpc>
              <a:spcBef>
                <a:spcPts val="2646"/>
              </a:spcBef>
              <a:spcAft>
                <a:spcPts val="0"/>
              </a:spcAft>
              <a:buNone/>
            </a:pPr>
            <a:r>
              <a:rPr lang="en" sz="1800" b="1">
                <a:solidFill>
                  <a:srgbClr val="4B0550"/>
                </a:solidFill>
                <a:latin typeface="Optimistic Text"/>
                <a:ea typeface="Optimistic Text"/>
                <a:cs typeface="Optimistic Text"/>
                <a:sym typeface="Optimistic Text"/>
              </a:rPr>
              <a:t>Évaluer</a:t>
            </a:r>
            <a:endParaRPr sz="1800">
              <a:solidFill>
                <a:srgbClr val="4B0550"/>
              </a:solidFill>
              <a:latin typeface="Optimistic Text"/>
              <a:ea typeface="Optimistic Text"/>
              <a:cs typeface="Optimistic Text"/>
              <a:sym typeface="Optimistic Text"/>
            </a:endParaRPr>
          </a:p>
        </p:txBody>
      </p:sp>
      <p:sp>
        <p:nvSpPr>
          <p:cNvPr id="1321" name="Google Shape;1321;p84"/>
          <p:cNvSpPr txBox="1"/>
          <p:nvPr/>
        </p:nvSpPr>
        <p:spPr>
          <a:xfrm>
            <a:off x="14043825" y="6723805"/>
            <a:ext cx="2816700" cy="1127400"/>
          </a:xfrm>
          <a:prstGeom prst="rect">
            <a:avLst/>
          </a:prstGeom>
          <a:noFill/>
          <a:ln>
            <a:noFill/>
          </a:ln>
        </p:spPr>
        <p:txBody>
          <a:bodyPr spcFirstLastPara="1" wrap="square" lIns="0" tIns="19050" rIns="0" bIns="0" anchor="t" anchorCtr="0">
            <a:spAutoFit/>
          </a:bodyPr>
          <a:lstStyle/>
          <a:p>
            <a:pPr marL="19050" marR="7620" lvl="0" indent="0" algn="ctr"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Est-ce que ça a du sens? Ou ça semble trop beau (ou trop effrayant) pour être vrai?</a:t>
            </a:r>
            <a:endParaRPr sz="1800">
              <a:solidFill>
                <a:srgbClr val="4B0550"/>
              </a:solidFill>
              <a:latin typeface="Optimistic Text"/>
              <a:ea typeface="Optimistic Text"/>
              <a:cs typeface="Optimistic Text"/>
              <a:sym typeface="Optimistic Text"/>
            </a:endParaRPr>
          </a:p>
        </p:txBody>
      </p:sp>
      <p:sp>
        <p:nvSpPr>
          <p:cNvPr id="1322" name="Google Shape;1322;p84"/>
          <p:cNvSpPr txBox="1"/>
          <p:nvPr/>
        </p:nvSpPr>
        <p:spPr>
          <a:xfrm>
            <a:off x="700500" y="1554680"/>
            <a:ext cx="9152400" cy="26004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5600" b="1">
                <a:solidFill>
                  <a:srgbClr val="4B0550"/>
                </a:solidFill>
                <a:latin typeface="Optimistic Display"/>
                <a:ea typeface="Optimistic Display"/>
                <a:cs typeface="Optimistic Display"/>
                <a:sym typeface="Optimistic Display"/>
              </a:rPr>
              <a:t>Comment savoir si un contenu généré par l’IA </a:t>
            </a:r>
            <a:endParaRPr sz="5600" b="1">
              <a:solidFill>
                <a:srgbClr val="4B0550"/>
              </a:solidFill>
              <a:latin typeface="Optimistic Display"/>
              <a:ea typeface="Optimistic Display"/>
              <a:cs typeface="Optimistic Display"/>
              <a:sym typeface="Optimistic Display"/>
            </a:endParaRPr>
          </a:p>
          <a:p>
            <a:pPr marL="0" marR="0" lvl="0" indent="0" algn="l" rtl="0">
              <a:lnSpc>
                <a:spcPct val="100833"/>
              </a:lnSpc>
              <a:spcBef>
                <a:spcPts val="0"/>
              </a:spcBef>
              <a:spcAft>
                <a:spcPts val="0"/>
              </a:spcAft>
              <a:buNone/>
            </a:pPr>
            <a:r>
              <a:rPr lang="en" sz="5600" b="1">
                <a:solidFill>
                  <a:srgbClr val="4B0550"/>
                </a:solidFill>
                <a:latin typeface="Optimistic Display"/>
                <a:ea typeface="Optimistic Display"/>
                <a:cs typeface="Optimistic Display"/>
                <a:sym typeface="Optimistic Display"/>
              </a:rPr>
              <a:t>est vrai: Utilisez TRACE!</a:t>
            </a:r>
            <a:endParaRPr sz="5600" b="1">
              <a:solidFill>
                <a:srgbClr val="4B0550"/>
              </a:solidFill>
              <a:latin typeface="Optimistic Display"/>
              <a:ea typeface="Optimistic Display"/>
              <a:cs typeface="Optimistic Display"/>
              <a:sym typeface="Optimistic Display"/>
            </a:endParaRPr>
          </a:p>
        </p:txBody>
      </p:sp>
      <p:sp>
        <p:nvSpPr>
          <p:cNvPr id="1323" name="Google Shape;1323;p84"/>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RESTER EN SÉCURITÉ AVEC L’IA</a:t>
            </a:r>
            <a:endParaRPr sz="9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327"/>
        <p:cNvGrpSpPr/>
        <p:nvPr/>
      </p:nvGrpSpPr>
      <p:grpSpPr>
        <a:xfrm>
          <a:off x="0" y="0"/>
          <a:ext cx="0" cy="0"/>
          <a:chOff x="0" y="0"/>
          <a:chExt cx="0" cy="0"/>
        </a:xfrm>
      </p:grpSpPr>
      <p:sp>
        <p:nvSpPr>
          <p:cNvPr id="1328" name="Google Shape;1328;p85"/>
          <p:cNvSpPr/>
          <p:nvPr/>
        </p:nvSpPr>
        <p:spPr>
          <a:xfrm>
            <a:off x="10520388" y="4975882"/>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29" name="Google Shape;1329;p85"/>
          <p:cNvSpPr/>
          <p:nvPr/>
        </p:nvSpPr>
        <p:spPr>
          <a:xfrm>
            <a:off x="10717788" y="5154057"/>
            <a:ext cx="1796400" cy="452400"/>
          </a:xfrm>
          <a:prstGeom prst="roundRect">
            <a:avLst>
              <a:gd name="adj" fmla="val 9703"/>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0" name="Google Shape;1330;p85"/>
          <p:cNvSpPr txBox="1"/>
          <p:nvPr/>
        </p:nvSpPr>
        <p:spPr>
          <a:xfrm>
            <a:off x="10715186" y="5228532"/>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rgbClr val="4B0550"/>
                </a:solidFill>
                <a:latin typeface="Optimistic Text"/>
                <a:ea typeface="Optimistic Text"/>
                <a:cs typeface="Optimistic Text"/>
                <a:sym typeface="Optimistic Text"/>
              </a:rPr>
              <a:t>Dangereux</a:t>
            </a:r>
            <a:endParaRPr sz="2100" b="1">
              <a:solidFill>
                <a:srgbClr val="4B0550"/>
              </a:solidFill>
              <a:latin typeface="Optimistic Text"/>
              <a:ea typeface="Optimistic Text"/>
              <a:cs typeface="Optimistic Text"/>
              <a:sym typeface="Optimistic Text"/>
            </a:endParaRPr>
          </a:p>
        </p:txBody>
      </p:sp>
      <p:sp>
        <p:nvSpPr>
          <p:cNvPr id="1331" name="Google Shape;1331;p85"/>
          <p:cNvSpPr/>
          <p:nvPr/>
        </p:nvSpPr>
        <p:spPr>
          <a:xfrm>
            <a:off x="7619550" y="4975869"/>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2" name="Google Shape;1332;p85"/>
          <p:cNvSpPr/>
          <p:nvPr/>
        </p:nvSpPr>
        <p:spPr>
          <a:xfrm>
            <a:off x="7816950" y="5154044"/>
            <a:ext cx="1796400" cy="452400"/>
          </a:xfrm>
          <a:prstGeom prst="roundRect">
            <a:avLst>
              <a:gd name="adj" fmla="val 9703"/>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3" name="Google Shape;1333;p85"/>
          <p:cNvSpPr txBox="1"/>
          <p:nvPr/>
        </p:nvSpPr>
        <p:spPr>
          <a:xfrm>
            <a:off x="7829537" y="5228520"/>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chemeClr val="lt2"/>
                </a:solidFill>
                <a:latin typeface="Optimistic Text"/>
                <a:ea typeface="Optimistic Text"/>
                <a:cs typeface="Optimistic Text"/>
                <a:sym typeface="Optimistic Text"/>
              </a:rPr>
              <a:t>Sûr</a:t>
            </a:r>
            <a:endParaRPr sz="2100">
              <a:solidFill>
                <a:schemeClr val="lt2"/>
              </a:solidFill>
              <a:latin typeface="Optimistic Text"/>
              <a:ea typeface="Optimistic Text"/>
              <a:cs typeface="Optimistic Text"/>
              <a:sym typeface="Optimistic Text"/>
            </a:endParaRPr>
          </a:p>
        </p:txBody>
      </p:sp>
      <p:sp>
        <p:nvSpPr>
          <p:cNvPr id="1334" name="Google Shape;1334;p85"/>
          <p:cNvSpPr/>
          <p:nvPr/>
        </p:nvSpPr>
        <p:spPr>
          <a:xfrm>
            <a:off x="7619550" y="2631157"/>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5" name="Google Shape;1335;p85"/>
          <p:cNvSpPr/>
          <p:nvPr/>
        </p:nvSpPr>
        <p:spPr>
          <a:xfrm>
            <a:off x="7816950" y="2809332"/>
            <a:ext cx="1796400" cy="452400"/>
          </a:xfrm>
          <a:prstGeom prst="roundRect">
            <a:avLst>
              <a:gd name="adj" fmla="val 9703"/>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6" name="Google Shape;1336;p85"/>
          <p:cNvSpPr/>
          <p:nvPr/>
        </p:nvSpPr>
        <p:spPr>
          <a:xfrm>
            <a:off x="10520388" y="2631157"/>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7" name="Google Shape;1337;p85"/>
          <p:cNvSpPr/>
          <p:nvPr/>
        </p:nvSpPr>
        <p:spPr>
          <a:xfrm>
            <a:off x="10717788" y="2809332"/>
            <a:ext cx="1796400" cy="452400"/>
          </a:xfrm>
          <a:prstGeom prst="roundRect">
            <a:avLst>
              <a:gd name="adj" fmla="val 9703"/>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8" name="Google Shape;1338;p85"/>
          <p:cNvSpPr/>
          <p:nvPr/>
        </p:nvSpPr>
        <p:spPr>
          <a:xfrm>
            <a:off x="13421238" y="2631157"/>
            <a:ext cx="2766600" cy="22089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9" name="Google Shape;1339;p85"/>
          <p:cNvSpPr/>
          <p:nvPr/>
        </p:nvSpPr>
        <p:spPr>
          <a:xfrm>
            <a:off x="13618638" y="2809332"/>
            <a:ext cx="1796400" cy="452400"/>
          </a:xfrm>
          <a:prstGeom prst="roundRect">
            <a:avLst>
              <a:gd name="adj" fmla="val 9703"/>
            </a:avLst>
          </a:prstGeom>
          <a:solidFill>
            <a:srgbClr val="D8C8E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40" name="Google Shape;1340;p85"/>
          <p:cNvSpPr txBox="1"/>
          <p:nvPr/>
        </p:nvSpPr>
        <p:spPr>
          <a:xfrm>
            <a:off x="13616036" y="2883807"/>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rgbClr val="092838"/>
                </a:solidFill>
                <a:latin typeface="Optimistic Text"/>
                <a:ea typeface="Optimistic Text"/>
                <a:cs typeface="Optimistic Text"/>
                <a:sym typeface="Optimistic Text"/>
              </a:rPr>
              <a:t>Risqué</a:t>
            </a:r>
            <a:endParaRPr sz="2100">
              <a:latin typeface="Optimistic Text"/>
              <a:ea typeface="Optimistic Text"/>
              <a:cs typeface="Optimistic Text"/>
              <a:sym typeface="Optimistic Text"/>
            </a:endParaRPr>
          </a:p>
        </p:txBody>
      </p:sp>
      <p:sp>
        <p:nvSpPr>
          <p:cNvPr id="1341" name="Google Shape;1341;p85"/>
          <p:cNvSpPr txBox="1"/>
          <p:nvPr/>
        </p:nvSpPr>
        <p:spPr>
          <a:xfrm>
            <a:off x="7829537" y="2883807"/>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chemeClr val="lt2"/>
                </a:solidFill>
                <a:latin typeface="Optimistic Text"/>
                <a:ea typeface="Optimistic Text"/>
                <a:cs typeface="Optimistic Text"/>
                <a:sym typeface="Optimistic Text"/>
              </a:rPr>
              <a:t>Sûr</a:t>
            </a:r>
            <a:endParaRPr sz="2100">
              <a:solidFill>
                <a:schemeClr val="lt2"/>
              </a:solidFill>
              <a:latin typeface="Optimistic Text"/>
              <a:ea typeface="Optimistic Text"/>
              <a:cs typeface="Optimistic Text"/>
              <a:sym typeface="Optimistic Text"/>
            </a:endParaRPr>
          </a:p>
        </p:txBody>
      </p:sp>
      <p:sp>
        <p:nvSpPr>
          <p:cNvPr id="1342" name="Google Shape;1342;p85"/>
          <p:cNvSpPr txBox="1"/>
          <p:nvPr/>
        </p:nvSpPr>
        <p:spPr>
          <a:xfrm>
            <a:off x="10715186" y="2883807"/>
            <a:ext cx="1771800" cy="323100"/>
          </a:xfrm>
          <a:prstGeom prst="rect">
            <a:avLst/>
          </a:prstGeom>
          <a:noFill/>
          <a:ln>
            <a:noFill/>
          </a:ln>
        </p:spPr>
        <p:txBody>
          <a:bodyPr spcFirstLastPara="1" wrap="square" lIns="0" tIns="0" rIns="0" bIns="0" anchor="t" anchorCtr="0">
            <a:spAutoFit/>
          </a:bodyPr>
          <a:lstStyle/>
          <a:p>
            <a:pPr marL="0" lvl="0" indent="0" algn="ctr" rtl="0">
              <a:lnSpc>
                <a:spcPct val="100000"/>
              </a:lnSpc>
              <a:spcBef>
                <a:spcPts val="0"/>
              </a:spcBef>
              <a:spcAft>
                <a:spcPts val="0"/>
              </a:spcAft>
              <a:buNone/>
            </a:pPr>
            <a:r>
              <a:rPr lang="en" sz="2100" b="1">
                <a:solidFill>
                  <a:srgbClr val="092838"/>
                </a:solidFill>
                <a:latin typeface="Optimistic Text"/>
                <a:ea typeface="Optimistic Text"/>
                <a:cs typeface="Optimistic Text"/>
                <a:sym typeface="Optimistic Text"/>
              </a:rPr>
              <a:t>Risqué</a:t>
            </a:r>
            <a:endParaRPr sz="2100">
              <a:latin typeface="Optimistic Text"/>
              <a:ea typeface="Optimistic Text"/>
              <a:cs typeface="Optimistic Text"/>
              <a:sym typeface="Optimistic Text"/>
            </a:endParaRPr>
          </a:p>
        </p:txBody>
      </p:sp>
      <p:sp>
        <p:nvSpPr>
          <p:cNvPr id="1343" name="Google Shape;1343;p85"/>
          <p:cNvSpPr txBox="1"/>
          <p:nvPr/>
        </p:nvSpPr>
        <p:spPr>
          <a:xfrm>
            <a:off x="7950509" y="3362055"/>
            <a:ext cx="20814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Une appli photo IA veut accéder à votre caméra</a:t>
            </a:r>
            <a:endParaRPr sz="1800">
              <a:latin typeface="Optimistic Text"/>
              <a:ea typeface="Optimistic Text"/>
              <a:cs typeface="Optimistic Text"/>
              <a:sym typeface="Optimistic Text"/>
            </a:endParaRPr>
          </a:p>
        </p:txBody>
      </p:sp>
      <p:sp>
        <p:nvSpPr>
          <p:cNvPr id="1344" name="Google Shape;1344;p85"/>
          <p:cNvSpPr txBox="1"/>
          <p:nvPr/>
        </p:nvSpPr>
        <p:spPr>
          <a:xfrm>
            <a:off x="10836050" y="3362055"/>
            <a:ext cx="1900500" cy="11274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 outil IA pour les devoirs demande accès à vos contacts</a:t>
            </a:r>
            <a:endParaRPr sz="1800">
              <a:latin typeface="Optimistic Text"/>
              <a:ea typeface="Optimistic Text"/>
              <a:cs typeface="Optimistic Text"/>
              <a:sym typeface="Optimistic Text"/>
            </a:endParaRPr>
          </a:p>
        </p:txBody>
      </p:sp>
      <p:sp>
        <p:nvSpPr>
          <p:cNvPr id="1345" name="Google Shape;1345;p85"/>
          <p:cNvSpPr txBox="1"/>
          <p:nvPr/>
        </p:nvSpPr>
        <p:spPr>
          <a:xfrm>
            <a:off x="7934093" y="5790577"/>
            <a:ext cx="1899600" cy="11274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 tuteur de langues veut utiliser votre micro</a:t>
            </a:r>
            <a:endParaRPr sz="1800">
              <a:latin typeface="Optimistic Text"/>
              <a:ea typeface="Optimistic Text"/>
              <a:cs typeface="Optimistic Text"/>
              <a:sym typeface="Optimistic Text"/>
            </a:endParaRPr>
          </a:p>
        </p:txBody>
      </p:sp>
      <p:sp>
        <p:nvSpPr>
          <p:cNvPr id="1346" name="Google Shape;1346;p85"/>
          <p:cNvSpPr txBox="1"/>
          <p:nvPr/>
        </p:nvSpPr>
        <p:spPr>
          <a:xfrm>
            <a:off x="10832438" y="5790582"/>
            <a:ext cx="22815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 jeu IA gratuit demande accès à vos appels.</a:t>
            </a:r>
            <a:endParaRPr sz="1800">
              <a:latin typeface="Optimistic Text"/>
              <a:ea typeface="Optimistic Text"/>
              <a:cs typeface="Optimistic Text"/>
              <a:sym typeface="Optimistic Text"/>
            </a:endParaRPr>
          </a:p>
        </p:txBody>
      </p:sp>
      <p:sp>
        <p:nvSpPr>
          <p:cNvPr id="1347" name="Google Shape;1347;p85"/>
          <p:cNvSpPr txBox="1"/>
          <p:nvPr/>
        </p:nvSpPr>
        <p:spPr>
          <a:xfrm>
            <a:off x="600250" y="2415400"/>
            <a:ext cx="6335100" cy="4183800"/>
          </a:xfrm>
          <a:prstGeom prst="rect">
            <a:avLst/>
          </a:prstGeom>
          <a:noFill/>
          <a:ln>
            <a:noFill/>
          </a:ln>
        </p:spPr>
        <p:txBody>
          <a:bodyPr spcFirstLastPara="1" wrap="square" lIns="0" tIns="0" rIns="0" bIns="0" anchor="t" anchorCtr="0">
            <a:spAutoFit/>
          </a:bodyPr>
          <a:lstStyle/>
          <a:p>
            <a:pPr marL="0" marR="0" lvl="0" indent="0" algn="l" rtl="0">
              <a:lnSpc>
                <a:spcPct val="100833"/>
              </a:lnSpc>
              <a:spcBef>
                <a:spcPts val="0"/>
              </a:spcBef>
              <a:spcAft>
                <a:spcPts val="0"/>
              </a:spcAft>
              <a:buNone/>
            </a:pPr>
            <a:r>
              <a:rPr lang="en" sz="5400" b="1">
                <a:solidFill>
                  <a:srgbClr val="4B0550"/>
                </a:solidFill>
                <a:latin typeface="Optimistic Display"/>
                <a:ea typeface="Optimistic Display"/>
                <a:cs typeface="Optimistic Display"/>
                <a:sym typeface="Optimistic Display"/>
              </a:rPr>
              <a:t>Réfléchissez avant de partager:  Vérification de la confidentialité des applis d’IA</a:t>
            </a:r>
            <a:endParaRPr sz="5400" b="1">
              <a:solidFill>
                <a:srgbClr val="4B0550"/>
              </a:solidFill>
              <a:latin typeface="Optimistic Display"/>
              <a:ea typeface="Optimistic Display"/>
              <a:cs typeface="Optimistic Display"/>
              <a:sym typeface="Optimistic Display"/>
            </a:endParaRPr>
          </a:p>
        </p:txBody>
      </p:sp>
      <p:sp>
        <p:nvSpPr>
          <p:cNvPr id="1348" name="Google Shape;1348;p85"/>
          <p:cNvSpPr txBox="1"/>
          <p:nvPr/>
        </p:nvSpPr>
        <p:spPr>
          <a:xfrm>
            <a:off x="681676" y="6806075"/>
            <a:ext cx="53364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Règle</a:t>
            </a:r>
            <a:endParaRPr sz="1800" b="1">
              <a:solidFill>
                <a:srgbClr val="4B0550"/>
              </a:solidFill>
              <a:latin typeface="Optimistic Text"/>
              <a:ea typeface="Optimistic Text"/>
              <a:cs typeface="Optimistic Text"/>
              <a:sym typeface="Optimistic Text"/>
            </a:endParaRPr>
          </a:p>
          <a:p>
            <a:pPr marL="19050" marR="7620" lvl="0" indent="0" algn="l" rtl="0">
              <a:lnSpc>
                <a:spcPct val="100000"/>
              </a:lnSpc>
              <a:spcBef>
                <a:spcPts val="0"/>
              </a:spcBef>
              <a:spcAft>
                <a:spcPts val="0"/>
              </a:spcAft>
              <a:buNone/>
            </a:pPr>
            <a:r>
              <a:rPr lang="en" sz="1800">
                <a:solidFill>
                  <a:srgbClr val="4B0550"/>
                </a:solidFill>
                <a:latin typeface="Optimistic Text Light"/>
                <a:ea typeface="Optimistic Text Light"/>
                <a:cs typeface="Optimistic Text Light"/>
                <a:sym typeface="Optimistic Text Light"/>
              </a:rPr>
              <a:t>N'accordez aux applis que les autorisations dont elles ont réellement besoin pour fonctionner</a:t>
            </a:r>
            <a:endParaRPr sz="1800">
              <a:solidFill>
                <a:srgbClr val="4B0550"/>
              </a:solidFill>
              <a:latin typeface="Optimistic Text Light"/>
              <a:ea typeface="Optimistic Text Light"/>
              <a:cs typeface="Optimistic Text Light"/>
              <a:sym typeface="Optimistic Text Light"/>
            </a:endParaRPr>
          </a:p>
        </p:txBody>
      </p:sp>
      <p:sp>
        <p:nvSpPr>
          <p:cNvPr id="1349" name="Google Shape;1349;p85"/>
          <p:cNvSpPr txBox="1"/>
          <p:nvPr/>
        </p:nvSpPr>
        <p:spPr>
          <a:xfrm>
            <a:off x="13715201" y="3362050"/>
            <a:ext cx="2281500" cy="14046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1800">
                <a:solidFill>
                  <a:srgbClr val="092838"/>
                </a:solidFill>
                <a:latin typeface="Optimistic Text"/>
                <a:ea typeface="Optimistic Text"/>
                <a:cs typeface="Optimistic Text"/>
                <a:sym typeface="Optimistic Text"/>
              </a:rPr>
              <a:t>Une appli de musique  IA veut accéder à votre localisation 24h/24 et 7j/7</a:t>
            </a:r>
            <a:endParaRPr sz="1800">
              <a:latin typeface="Optimistic Text"/>
              <a:ea typeface="Optimistic Text"/>
              <a:cs typeface="Optimistic Text"/>
              <a:sym typeface="Optimistic Text"/>
            </a:endParaRPr>
          </a:p>
        </p:txBody>
      </p:sp>
      <p:sp>
        <p:nvSpPr>
          <p:cNvPr id="1350" name="Google Shape;1350;p85"/>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RESTER EN SÉCURITÉ AVEC L’IA</a:t>
            </a:r>
            <a:endParaRPr sz="9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354"/>
        <p:cNvGrpSpPr/>
        <p:nvPr/>
      </p:nvGrpSpPr>
      <p:grpSpPr>
        <a:xfrm>
          <a:off x="0" y="0"/>
          <a:ext cx="0" cy="0"/>
          <a:chOff x="0" y="0"/>
          <a:chExt cx="0" cy="0"/>
        </a:xfrm>
      </p:grpSpPr>
      <p:sp>
        <p:nvSpPr>
          <p:cNvPr id="1355" name="Google Shape;1355;p86"/>
          <p:cNvSpPr/>
          <p:nvPr/>
        </p:nvSpPr>
        <p:spPr>
          <a:xfrm>
            <a:off x="11399963" y="3595825"/>
            <a:ext cx="5725500" cy="4788000"/>
          </a:xfrm>
          <a:prstGeom prst="roundRect">
            <a:avLst>
              <a:gd name="adj" fmla="val 4418"/>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56" name="Google Shape;1356;p86"/>
          <p:cNvSpPr/>
          <p:nvPr/>
        </p:nvSpPr>
        <p:spPr>
          <a:xfrm>
            <a:off x="856500" y="3595825"/>
            <a:ext cx="5725500" cy="4788000"/>
          </a:xfrm>
          <a:prstGeom prst="roundRect">
            <a:avLst>
              <a:gd name="adj" fmla="val 4418"/>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57" name="Google Shape;1357;p86"/>
          <p:cNvSpPr/>
          <p:nvPr/>
        </p:nvSpPr>
        <p:spPr>
          <a:xfrm>
            <a:off x="11247563" y="3443425"/>
            <a:ext cx="5725500" cy="4788000"/>
          </a:xfrm>
          <a:prstGeom prst="roundRect">
            <a:avLst>
              <a:gd name="adj" fmla="val 4418"/>
            </a:avLst>
          </a:prstGeom>
          <a:solidFill>
            <a:schemeClr val="lt2"/>
          </a:solidFill>
          <a:ln w="19050" cap="flat" cmpd="sng">
            <a:solidFill>
              <a:srgbClr val="4B055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58" name="Google Shape;1358;p86"/>
          <p:cNvSpPr/>
          <p:nvPr/>
        </p:nvSpPr>
        <p:spPr>
          <a:xfrm>
            <a:off x="704100" y="3443425"/>
            <a:ext cx="5725500" cy="4788000"/>
          </a:xfrm>
          <a:prstGeom prst="roundRect">
            <a:avLst>
              <a:gd name="adj" fmla="val 4418"/>
            </a:avLst>
          </a:prstGeom>
          <a:solidFill>
            <a:schemeClr val="lt2"/>
          </a:solidFill>
          <a:ln w="19050" cap="flat" cmpd="sng">
            <a:solidFill>
              <a:srgbClr val="4B055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359" name="Google Shape;1359;p86"/>
          <p:cNvGrpSpPr/>
          <p:nvPr/>
        </p:nvGrpSpPr>
        <p:grpSpPr>
          <a:xfrm>
            <a:off x="1308272" y="5060265"/>
            <a:ext cx="178839" cy="152306"/>
            <a:chOff x="948648" y="3189885"/>
            <a:chExt cx="119226" cy="101537"/>
          </a:xfrm>
        </p:grpSpPr>
        <p:sp>
          <p:nvSpPr>
            <p:cNvPr id="1360" name="Google Shape;1360;p86"/>
            <p:cNvSpPr/>
            <p:nvPr/>
          </p:nvSpPr>
          <p:spPr>
            <a:xfrm>
              <a:off x="948648" y="3240436"/>
              <a:ext cx="118744"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61" name="Google Shape;1361;p86"/>
            <p:cNvSpPr/>
            <p:nvPr/>
          </p:nvSpPr>
          <p:spPr>
            <a:xfrm>
              <a:off x="1014534" y="3189885"/>
              <a:ext cx="53340" cy="101537"/>
            </a:xfrm>
            <a:custGeom>
              <a:avLst/>
              <a:gdLst/>
              <a:ahLst/>
              <a:cxnLst/>
              <a:rect l="l" t="t" r="r" b="b"/>
              <a:pathLst>
                <a:path w="53340" h="106044"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62" name="Google Shape;1362;p86"/>
          <p:cNvGrpSpPr/>
          <p:nvPr/>
        </p:nvGrpSpPr>
        <p:grpSpPr>
          <a:xfrm>
            <a:off x="1308272" y="5646029"/>
            <a:ext cx="178839" cy="152307"/>
            <a:chOff x="948648" y="3639215"/>
            <a:chExt cx="119226" cy="101538"/>
          </a:xfrm>
        </p:grpSpPr>
        <p:sp>
          <p:nvSpPr>
            <p:cNvPr id="1363" name="Google Shape;1363;p86"/>
            <p:cNvSpPr/>
            <p:nvPr/>
          </p:nvSpPr>
          <p:spPr>
            <a:xfrm>
              <a:off x="948648" y="3689767"/>
              <a:ext cx="118744"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64" name="Google Shape;1364;p86"/>
            <p:cNvSpPr/>
            <p:nvPr/>
          </p:nvSpPr>
          <p:spPr>
            <a:xfrm>
              <a:off x="1014534" y="3639215"/>
              <a:ext cx="53340" cy="10153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65" name="Google Shape;1365;p86"/>
          <p:cNvGrpSpPr/>
          <p:nvPr/>
        </p:nvGrpSpPr>
        <p:grpSpPr>
          <a:xfrm>
            <a:off x="1308272" y="6572805"/>
            <a:ext cx="178839" cy="152307"/>
            <a:chOff x="948648" y="4336807"/>
            <a:chExt cx="119226" cy="101538"/>
          </a:xfrm>
        </p:grpSpPr>
        <p:sp>
          <p:nvSpPr>
            <p:cNvPr id="1366" name="Google Shape;1366;p86"/>
            <p:cNvSpPr/>
            <p:nvPr/>
          </p:nvSpPr>
          <p:spPr>
            <a:xfrm>
              <a:off x="948648" y="4387358"/>
              <a:ext cx="118744"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67" name="Google Shape;1367;p86"/>
            <p:cNvSpPr/>
            <p:nvPr/>
          </p:nvSpPr>
          <p:spPr>
            <a:xfrm>
              <a:off x="1014534" y="4336807"/>
              <a:ext cx="53340" cy="10153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68" name="Google Shape;1368;p86"/>
          <p:cNvGrpSpPr/>
          <p:nvPr/>
        </p:nvGrpSpPr>
        <p:grpSpPr>
          <a:xfrm>
            <a:off x="1308272" y="7340960"/>
            <a:ext cx="178839" cy="152307"/>
            <a:chOff x="948648" y="4761148"/>
            <a:chExt cx="119226" cy="101538"/>
          </a:xfrm>
        </p:grpSpPr>
        <p:sp>
          <p:nvSpPr>
            <p:cNvPr id="1369" name="Google Shape;1369;p86"/>
            <p:cNvSpPr/>
            <p:nvPr/>
          </p:nvSpPr>
          <p:spPr>
            <a:xfrm>
              <a:off x="948648" y="4811699"/>
              <a:ext cx="118744" cy="0"/>
            </a:xfrm>
            <a:custGeom>
              <a:avLst/>
              <a:gdLst/>
              <a:ahLst/>
              <a:cxnLst/>
              <a:rect l="l" t="t" r="r" b="b"/>
              <a:pathLst>
                <a:path w="118744" h="120000" extrusionOk="0">
                  <a:moveTo>
                    <a:pt x="0" y="0"/>
                  </a:moveTo>
                  <a:lnTo>
                    <a:pt x="118643"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70" name="Google Shape;1370;p86"/>
            <p:cNvSpPr/>
            <p:nvPr/>
          </p:nvSpPr>
          <p:spPr>
            <a:xfrm>
              <a:off x="1014534" y="4761148"/>
              <a:ext cx="53340" cy="101538"/>
            </a:xfrm>
            <a:custGeom>
              <a:avLst/>
              <a:gdLst/>
              <a:ahLst/>
              <a:cxnLst/>
              <a:rect l="l" t="t" r="r" b="b"/>
              <a:pathLst>
                <a:path w="53340"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371" name="Google Shape;1371;p86"/>
          <p:cNvSpPr txBox="1"/>
          <p:nvPr/>
        </p:nvSpPr>
        <p:spPr>
          <a:xfrm>
            <a:off x="1289225" y="3827450"/>
            <a:ext cx="46254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Si vous voyez du contenu d'IA nuisible ou faux:</a:t>
            </a:r>
            <a:endParaRPr sz="2400">
              <a:solidFill>
                <a:srgbClr val="4B0550"/>
              </a:solidFill>
              <a:latin typeface="Optimistic Text"/>
              <a:ea typeface="Optimistic Text"/>
              <a:cs typeface="Optimistic Text"/>
              <a:sym typeface="Optimistic Text"/>
            </a:endParaRPr>
          </a:p>
        </p:txBody>
      </p:sp>
      <p:sp>
        <p:nvSpPr>
          <p:cNvPr id="1372" name="Google Shape;1372;p86"/>
          <p:cNvSpPr txBox="1"/>
          <p:nvPr/>
        </p:nvSpPr>
        <p:spPr>
          <a:xfrm>
            <a:off x="1604375" y="4995619"/>
            <a:ext cx="23532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Ne le partager pas</a:t>
            </a:r>
            <a:endParaRPr sz="1800">
              <a:solidFill>
                <a:srgbClr val="4B0550"/>
              </a:solidFill>
              <a:latin typeface="Optimistic Text"/>
              <a:ea typeface="Optimistic Text"/>
              <a:cs typeface="Optimistic Text"/>
              <a:sym typeface="Optimistic Text"/>
            </a:endParaRPr>
          </a:p>
        </p:txBody>
      </p:sp>
      <p:sp>
        <p:nvSpPr>
          <p:cNvPr id="1373" name="Google Shape;1373;p86"/>
          <p:cNvSpPr txBox="1"/>
          <p:nvPr/>
        </p:nvSpPr>
        <p:spPr>
          <a:xfrm>
            <a:off x="1604375" y="5576475"/>
            <a:ext cx="4310100" cy="591000"/>
          </a:xfrm>
          <a:prstGeom prst="rect">
            <a:avLst/>
          </a:prstGeom>
          <a:noFill/>
          <a:ln>
            <a:noFill/>
          </a:ln>
        </p:spPr>
        <p:txBody>
          <a:bodyPr spcFirstLastPara="1" wrap="square" lIns="0" tIns="0" rIns="0" bIns="0" anchor="t" anchorCtr="0">
            <a:spAutoFit/>
          </a:bodyPr>
          <a:lstStyle/>
          <a:p>
            <a:pPr marL="0" marR="7620" lvl="0" indent="0" algn="l" rtl="0">
              <a:lnSpc>
                <a:spcPct val="113277"/>
              </a:lnSpc>
              <a:spcBef>
                <a:spcPts val="0"/>
              </a:spcBef>
              <a:spcAft>
                <a:spcPts val="0"/>
              </a:spcAft>
              <a:buNone/>
            </a:pPr>
            <a:r>
              <a:rPr lang="en" sz="1800">
                <a:solidFill>
                  <a:srgbClr val="4B0550"/>
                </a:solidFill>
                <a:latin typeface="Optimistic Text"/>
                <a:ea typeface="Optimistic Text"/>
                <a:cs typeface="Optimistic Text"/>
                <a:sym typeface="Optimistic Text"/>
              </a:rPr>
              <a:t>Signalez-le sur la plateforme (cherchez «Signaler» ou «Alerter»)</a:t>
            </a:r>
            <a:endParaRPr sz="1800">
              <a:solidFill>
                <a:srgbClr val="4B0550"/>
              </a:solidFill>
              <a:latin typeface="Optimistic Text"/>
              <a:ea typeface="Optimistic Text"/>
              <a:cs typeface="Optimistic Text"/>
              <a:sym typeface="Optimistic Text"/>
            </a:endParaRPr>
          </a:p>
        </p:txBody>
      </p:sp>
      <p:sp>
        <p:nvSpPr>
          <p:cNvPr id="1374" name="Google Shape;1374;p86"/>
          <p:cNvSpPr txBox="1"/>
          <p:nvPr/>
        </p:nvSpPr>
        <p:spPr>
          <a:xfrm>
            <a:off x="1604375" y="6496294"/>
            <a:ext cx="32676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Parlez-en à un adulte de confiance</a:t>
            </a:r>
            <a:endParaRPr sz="1800">
              <a:solidFill>
                <a:srgbClr val="4B0550"/>
              </a:solidFill>
              <a:latin typeface="Optimistic Text"/>
              <a:ea typeface="Optimistic Text"/>
              <a:cs typeface="Optimistic Text"/>
              <a:sym typeface="Optimistic Text"/>
            </a:endParaRPr>
          </a:p>
        </p:txBody>
      </p:sp>
      <p:grpSp>
        <p:nvGrpSpPr>
          <p:cNvPr id="1375" name="Google Shape;1375;p86"/>
          <p:cNvGrpSpPr/>
          <p:nvPr/>
        </p:nvGrpSpPr>
        <p:grpSpPr>
          <a:xfrm>
            <a:off x="11914437" y="5060265"/>
            <a:ext cx="178836" cy="152306"/>
            <a:chOff x="4894958" y="3189885"/>
            <a:chExt cx="119224" cy="101537"/>
          </a:xfrm>
        </p:grpSpPr>
        <p:sp>
          <p:nvSpPr>
            <p:cNvPr id="1376" name="Google Shape;1376;p86"/>
            <p:cNvSpPr/>
            <p:nvPr/>
          </p:nvSpPr>
          <p:spPr>
            <a:xfrm>
              <a:off x="4894958" y="3240436"/>
              <a:ext cx="118745" cy="0"/>
            </a:xfrm>
            <a:custGeom>
              <a:avLst/>
              <a:gdLst/>
              <a:ahLst/>
              <a:cxnLst/>
              <a:rect l="l" t="t" r="r" b="b"/>
              <a:pathLst>
                <a:path w="118745" h="120000" extrusionOk="0">
                  <a:moveTo>
                    <a:pt x="0" y="0"/>
                  </a:moveTo>
                  <a:lnTo>
                    <a:pt x="118630"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77" name="Google Shape;1377;p86"/>
            <p:cNvSpPr/>
            <p:nvPr/>
          </p:nvSpPr>
          <p:spPr>
            <a:xfrm>
              <a:off x="4960843" y="3189885"/>
              <a:ext cx="53339" cy="101537"/>
            </a:xfrm>
            <a:custGeom>
              <a:avLst/>
              <a:gdLst/>
              <a:ahLst/>
              <a:cxnLst/>
              <a:rect l="l" t="t" r="r" b="b"/>
              <a:pathLst>
                <a:path w="53339" h="106044"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78" name="Google Shape;1378;p86"/>
          <p:cNvGrpSpPr/>
          <p:nvPr/>
        </p:nvGrpSpPr>
        <p:grpSpPr>
          <a:xfrm>
            <a:off x="11914437" y="5638336"/>
            <a:ext cx="178836" cy="152307"/>
            <a:chOff x="4894958" y="3639215"/>
            <a:chExt cx="119224" cy="101538"/>
          </a:xfrm>
        </p:grpSpPr>
        <p:sp>
          <p:nvSpPr>
            <p:cNvPr id="1379" name="Google Shape;1379;p86"/>
            <p:cNvSpPr/>
            <p:nvPr/>
          </p:nvSpPr>
          <p:spPr>
            <a:xfrm>
              <a:off x="4894958" y="3689767"/>
              <a:ext cx="118745" cy="0"/>
            </a:xfrm>
            <a:custGeom>
              <a:avLst/>
              <a:gdLst/>
              <a:ahLst/>
              <a:cxnLst/>
              <a:rect l="l" t="t" r="r" b="b"/>
              <a:pathLst>
                <a:path w="118745" h="120000" extrusionOk="0">
                  <a:moveTo>
                    <a:pt x="0" y="0"/>
                  </a:moveTo>
                  <a:lnTo>
                    <a:pt x="118630"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80" name="Google Shape;1380;p86"/>
            <p:cNvSpPr/>
            <p:nvPr/>
          </p:nvSpPr>
          <p:spPr>
            <a:xfrm>
              <a:off x="4960843" y="3639215"/>
              <a:ext cx="53339" cy="101538"/>
            </a:xfrm>
            <a:custGeom>
              <a:avLst/>
              <a:gdLst/>
              <a:ahLst/>
              <a:cxnLst/>
              <a:rect l="l" t="t" r="r" b="b"/>
              <a:pathLst>
                <a:path w="53339"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grpSp>
        <p:nvGrpSpPr>
          <p:cNvPr id="1381" name="Google Shape;1381;p86"/>
          <p:cNvGrpSpPr/>
          <p:nvPr/>
        </p:nvGrpSpPr>
        <p:grpSpPr>
          <a:xfrm>
            <a:off x="11914437" y="6423700"/>
            <a:ext cx="178836" cy="152307"/>
            <a:chOff x="4894958" y="4278841"/>
            <a:chExt cx="119224" cy="101538"/>
          </a:xfrm>
        </p:grpSpPr>
        <p:sp>
          <p:nvSpPr>
            <p:cNvPr id="1382" name="Google Shape;1382;p86"/>
            <p:cNvSpPr/>
            <p:nvPr/>
          </p:nvSpPr>
          <p:spPr>
            <a:xfrm>
              <a:off x="4894958" y="4329392"/>
              <a:ext cx="118745" cy="0"/>
            </a:xfrm>
            <a:custGeom>
              <a:avLst/>
              <a:gdLst/>
              <a:ahLst/>
              <a:cxnLst/>
              <a:rect l="l" t="t" r="r" b="b"/>
              <a:pathLst>
                <a:path w="118745" h="120000" extrusionOk="0">
                  <a:moveTo>
                    <a:pt x="0" y="0"/>
                  </a:moveTo>
                  <a:lnTo>
                    <a:pt x="118630"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83" name="Google Shape;1383;p86"/>
            <p:cNvSpPr/>
            <p:nvPr/>
          </p:nvSpPr>
          <p:spPr>
            <a:xfrm>
              <a:off x="4960843" y="4278841"/>
              <a:ext cx="53339" cy="101538"/>
            </a:xfrm>
            <a:custGeom>
              <a:avLst/>
              <a:gdLst/>
              <a:ahLst/>
              <a:cxnLst/>
              <a:rect l="l" t="t" r="r" b="b"/>
              <a:pathLst>
                <a:path w="53339"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384" name="Google Shape;1384;p86"/>
          <p:cNvSpPr txBox="1"/>
          <p:nvPr/>
        </p:nvSpPr>
        <p:spPr>
          <a:xfrm>
            <a:off x="11895374" y="3827450"/>
            <a:ext cx="3469500" cy="7581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Si l'IA vous met mal à l'aise:</a:t>
            </a:r>
            <a:endParaRPr sz="2400">
              <a:solidFill>
                <a:srgbClr val="4B0550"/>
              </a:solidFill>
              <a:latin typeface="Optimistic Text"/>
              <a:ea typeface="Optimistic Text"/>
              <a:cs typeface="Optimistic Text"/>
              <a:sym typeface="Optimistic Text"/>
            </a:endParaRPr>
          </a:p>
        </p:txBody>
      </p:sp>
      <p:sp>
        <p:nvSpPr>
          <p:cNvPr id="1385" name="Google Shape;1385;p86"/>
          <p:cNvSpPr txBox="1"/>
          <p:nvPr/>
        </p:nvSpPr>
        <p:spPr>
          <a:xfrm>
            <a:off x="12210522" y="4978688"/>
            <a:ext cx="21507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Arrêtez de l'utiliser</a:t>
            </a:r>
            <a:endParaRPr sz="1800">
              <a:solidFill>
                <a:srgbClr val="4B0550"/>
              </a:solidFill>
              <a:latin typeface="Optimistic Text"/>
              <a:ea typeface="Optimistic Text"/>
              <a:cs typeface="Optimistic Text"/>
              <a:sym typeface="Optimistic Text"/>
            </a:endParaRPr>
          </a:p>
        </p:txBody>
      </p:sp>
      <p:sp>
        <p:nvSpPr>
          <p:cNvPr id="1386" name="Google Shape;1386;p86"/>
          <p:cNvSpPr txBox="1"/>
          <p:nvPr/>
        </p:nvSpPr>
        <p:spPr>
          <a:xfrm>
            <a:off x="12210525" y="5609556"/>
            <a:ext cx="3726900" cy="420600"/>
          </a:xfrm>
          <a:prstGeom prst="rect">
            <a:avLst/>
          </a:prstGeom>
          <a:noFill/>
          <a:ln>
            <a:noFill/>
          </a:ln>
        </p:spPr>
        <p:txBody>
          <a:bodyPr spcFirstLastPara="1" wrap="square" lIns="0" tIns="0" rIns="0" bIns="0" anchor="t" anchorCtr="0">
            <a:spAutoFit/>
          </a:bodyPr>
          <a:lstStyle/>
          <a:p>
            <a:pPr marL="0" marR="7620" lvl="0" indent="0" algn="l" rtl="0">
              <a:lnSpc>
                <a:spcPct val="75900"/>
              </a:lnSpc>
              <a:spcBef>
                <a:spcPts val="0"/>
              </a:spcBef>
              <a:spcAft>
                <a:spcPts val="0"/>
              </a:spcAft>
              <a:buNone/>
            </a:pPr>
            <a:r>
              <a:rPr lang="en" sz="1800">
                <a:solidFill>
                  <a:srgbClr val="4B0550"/>
                </a:solidFill>
                <a:latin typeface="Optimistic Text"/>
                <a:ea typeface="Optimistic Text"/>
                <a:cs typeface="Optimistic Text"/>
                <a:sym typeface="Optimistic Text"/>
              </a:rPr>
              <a:t>Parlez-en à un enseignant, un parent ou un conseiller</a:t>
            </a:r>
            <a:endParaRPr sz="1800">
              <a:solidFill>
                <a:srgbClr val="4B0550"/>
              </a:solidFill>
              <a:latin typeface="Optimistic Text"/>
              <a:ea typeface="Optimistic Text"/>
              <a:cs typeface="Optimistic Text"/>
              <a:sym typeface="Optimistic Text"/>
            </a:endParaRPr>
          </a:p>
        </p:txBody>
      </p:sp>
      <p:sp>
        <p:nvSpPr>
          <p:cNvPr id="1387" name="Google Shape;1387;p86"/>
          <p:cNvSpPr txBox="1"/>
          <p:nvPr/>
        </p:nvSpPr>
        <p:spPr>
          <a:xfrm>
            <a:off x="12210537" y="6341418"/>
            <a:ext cx="4477500" cy="560100"/>
          </a:xfrm>
          <a:prstGeom prst="rect">
            <a:avLst/>
          </a:prstGeom>
          <a:noFill/>
          <a:ln>
            <a:noFill/>
          </a:ln>
        </p:spPr>
        <p:txBody>
          <a:bodyPr spcFirstLastPara="1" wrap="square" lIns="0" tIns="0" rIns="0" bIns="0" anchor="t" anchorCtr="0">
            <a:spAutoFit/>
          </a:bodyPr>
          <a:lstStyle/>
          <a:p>
            <a:pPr marL="0" marR="7620" lvl="0" indent="0" algn="l" rtl="0">
              <a:lnSpc>
                <a:spcPct val="102166"/>
              </a:lnSpc>
              <a:spcBef>
                <a:spcPts val="0"/>
              </a:spcBef>
              <a:spcAft>
                <a:spcPts val="0"/>
              </a:spcAft>
              <a:buNone/>
            </a:pPr>
            <a:r>
              <a:rPr lang="en" sz="1800">
                <a:solidFill>
                  <a:srgbClr val="4B0550"/>
                </a:solidFill>
                <a:latin typeface="Optimistic Text"/>
                <a:ea typeface="Optimistic Text"/>
                <a:cs typeface="Optimistic Text"/>
                <a:sym typeface="Optimistic Text"/>
              </a:rPr>
              <a:t>Appelez votre service local d'aide à l'enfance pour un soutien confidentiel</a:t>
            </a:r>
            <a:endParaRPr sz="1800">
              <a:solidFill>
                <a:srgbClr val="4B0550"/>
              </a:solidFill>
              <a:latin typeface="Optimistic Text"/>
              <a:ea typeface="Optimistic Text"/>
              <a:cs typeface="Optimistic Text"/>
              <a:sym typeface="Optimistic Text"/>
            </a:endParaRPr>
          </a:p>
        </p:txBody>
      </p:sp>
      <p:sp>
        <p:nvSpPr>
          <p:cNvPr id="1388" name="Google Shape;1388;p86"/>
          <p:cNvSpPr txBox="1"/>
          <p:nvPr/>
        </p:nvSpPr>
        <p:spPr>
          <a:xfrm>
            <a:off x="1604374" y="7276355"/>
            <a:ext cx="4899000" cy="5541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Faites une capture d’écran pour preuve (si c’est sécurisé)</a:t>
            </a:r>
            <a:endParaRPr sz="1800">
              <a:solidFill>
                <a:srgbClr val="4B0550"/>
              </a:solidFill>
              <a:latin typeface="Optimistic Text"/>
              <a:ea typeface="Optimistic Text"/>
              <a:cs typeface="Optimistic Text"/>
              <a:sym typeface="Optimistic Text"/>
            </a:endParaRPr>
          </a:p>
        </p:txBody>
      </p:sp>
      <p:sp>
        <p:nvSpPr>
          <p:cNvPr id="1389" name="Google Shape;1389;p86"/>
          <p:cNvSpPr txBox="1"/>
          <p:nvPr/>
        </p:nvSpPr>
        <p:spPr>
          <a:xfrm>
            <a:off x="11247570" y="8517225"/>
            <a:ext cx="4899000" cy="11274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Vous n'êtes jamais seul – demander de l'aide est une intelligence, pas une faiblesse.</a:t>
            </a:r>
            <a:endParaRPr sz="2400">
              <a:solidFill>
                <a:srgbClr val="4B0550"/>
              </a:solidFill>
              <a:latin typeface="Optimistic Text"/>
              <a:ea typeface="Optimistic Text"/>
              <a:cs typeface="Optimistic Text"/>
              <a:sym typeface="Optimistic Text"/>
            </a:endParaRPr>
          </a:p>
        </p:txBody>
      </p:sp>
      <p:pic>
        <p:nvPicPr>
          <p:cNvPr id="1390" name="Google Shape;1390;p86" title="AI Robot 01.png"/>
          <p:cNvPicPr preferRelativeResize="0"/>
          <p:nvPr/>
        </p:nvPicPr>
        <p:blipFill>
          <a:blip r:embed="rId3">
            <a:alphaModFix/>
          </a:blip>
          <a:stretch>
            <a:fillRect/>
          </a:stretch>
        </p:blipFill>
        <p:spPr>
          <a:xfrm>
            <a:off x="6172200" y="2165937"/>
            <a:ext cx="5303977" cy="7958066"/>
          </a:xfrm>
          <a:prstGeom prst="rect">
            <a:avLst/>
          </a:prstGeom>
          <a:noFill/>
          <a:ln>
            <a:noFill/>
          </a:ln>
        </p:spPr>
      </p:pic>
      <p:grpSp>
        <p:nvGrpSpPr>
          <p:cNvPr id="1391" name="Google Shape;1391;p86"/>
          <p:cNvGrpSpPr/>
          <p:nvPr/>
        </p:nvGrpSpPr>
        <p:grpSpPr>
          <a:xfrm>
            <a:off x="11914437" y="7300000"/>
            <a:ext cx="178836" cy="152307"/>
            <a:chOff x="4894958" y="4278841"/>
            <a:chExt cx="119224" cy="101538"/>
          </a:xfrm>
        </p:grpSpPr>
        <p:sp>
          <p:nvSpPr>
            <p:cNvPr id="1392" name="Google Shape;1392;p86"/>
            <p:cNvSpPr/>
            <p:nvPr/>
          </p:nvSpPr>
          <p:spPr>
            <a:xfrm>
              <a:off x="4894958" y="4329392"/>
              <a:ext cx="118745" cy="0"/>
            </a:xfrm>
            <a:custGeom>
              <a:avLst/>
              <a:gdLst/>
              <a:ahLst/>
              <a:cxnLst/>
              <a:rect l="l" t="t" r="r" b="b"/>
              <a:pathLst>
                <a:path w="118745" h="120000" extrusionOk="0">
                  <a:moveTo>
                    <a:pt x="0" y="0"/>
                  </a:moveTo>
                  <a:lnTo>
                    <a:pt x="118630" y="0"/>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sp>
          <p:nvSpPr>
            <p:cNvPr id="1393" name="Google Shape;1393;p86"/>
            <p:cNvSpPr/>
            <p:nvPr/>
          </p:nvSpPr>
          <p:spPr>
            <a:xfrm>
              <a:off x="4960843" y="4278841"/>
              <a:ext cx="53339" cy="101538"/>
            </a:xfrm>
            <a:custGeom>
              <a:avLst/>
              <a:gdLst/>
              <a:ahLst/>
              <a:cxnLst/>
              <a:rect l="l" t="t" r="r" b="b"/>
              <a:pathLst>
                <a:path w="53339" h="106045" extrusionOk="0">
                  <a:moveTo>
                    <a:pt x="0" y="0"/>
                  </a:moveTo>
                  <a:lnTo>
                    <a:pt x="52755" y="52755"/>
                  </a:lnTo>
                  <a:lnTo>
                    <a:pt x="0" y="105498"/>
                  </a:lnTo>
                </a:path>
              </a:pathLst>
            </a:custGeom>
            <a:noFill/>
            <a:ln w="19050" cap="flat" cmpd="sng">
              <a:solidFill>
                <a:srgbClr val="4B0550"/>
              </a:solidFill>
              <a:prstDash val="solid"/>
              <a:round/>
              <a:headEnd type="none" w="sm" len="sm"/>
              <a:tailEnd type="none" w="sm" len="sm"/>
            </a:ln>
          </p:spPr>
          <p:txBody>
            <a:bodyPr spcFirstLastPara="1" wrap="square" lIns="0" tIns="0" rIns="0" bIns="0" anchor="t" anchorCtr="0">
              <a:noAutofit/>
            </a:bodyPr>
            <a:lstStyle/>
            <a:p>
              <a:pPr marL="0" lvl="0" indent="0" algn="l" rtl="0">
                <a:spcBef>
                  <a:spcPts val="0"/>
                </a:spcBef>
                <a:spcAft>
                  <a:spcPts val="0"/>
                </a:spcAft>
                <a:buNone/>
              </a:pPr>
              <a:endParaRPr sz="2700"/>
            </a:p>
          </p:txBody>
        </p:sp>
      </p:grpSp>
      <p:sp>
        <p:nvSpPr>
          <p:cNvPr id="1394" name="Google Shape;1394;p86"/>
          <p:cNvSpPr txBox="1"/>
          <p:nvPr/>
        </p:nvSpPr>
        <p:spPr>
          <a:xfrm>
            <a:off x="12210526" y="7223875"/>
            <a:ext cx="4128000" cy="642000"/>
          </a:xfrm>
          <a:prstGeom prst="rect">
            <a:avLst/>
          </a:prstGeom>
          <a:noFill/>
          <a:ln>
            <a:noFill/>
          </a:ln>
        </p:spPr>
        <p:txBody>
          <a:bodyPr spcFirstLastPara="1" wrap="square" lIns="0" tIns="0" rIns="0" bIns="0" anchor="t" anchorCtr="0">
            <a:noAutofit/>
          </a:bodyPr>
          <a:lstStyle/>
          <a:p>
            <a:pPr marL="0" marR="7620" lvl="0" indent="0" algn="l" rtl="0">
              <a:lnSpc>
                <a:spcPct val="102166"/>
              </a:lnSpc>
              <a:spcBef>
                <a:spcPts val="0"/>
              </a:spcBef>
              <a:spcAft>
                <a:spcPts val="0"/>
              </a:spcAft>
              <a:buNone/>
            </a:pPr>
            <a:r>
              <a:rPr lang="en" sz="1800">
                <a:solidFill>
                  <a:srgbClr val="4B0550"/>
                </a:solidFill>
                <a:latin typeface="Optimistic Text"/>
                <a:ea typeface="Optimistic Text"/>
                <a:cs typeface="Optimistic Text"/>
                <a:sym typeface="Optimistic Text"/>
              </a:rPr>
              <a:t>N’oubliez-pas, vous avez le droit de dire non à la technologie</a:t>
            </a:r>
            <a:endParaRPr sz="1800">
              <a:solidFill>
                <a:srgbClr val="4B0550"/>
              </a:solidFill>
              <a:latin typeface="Optimistic Text"/>
              <a:ea typeface="Optimistic Text"/>
              <a:cs typeface="Optimistic Text"/>
              <a:sym typeface="Optimistic Text"/>
            </a:endParaRPr>
          </a:p>
        </p:txBody>
      </p:sp>
      <p:sp>
        <p:nvSpPr>
          <p:cNvPr id="1395" name="Google Shape;1395;p8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RESTER EN SÉCURITÉ AVEC L’IA</a:t>
            </a:r>
            <a:endParaRPr sz="900" b="1">
              <a:solidFill>
                <a:srgbClr val="4B0550"/>
              </a:solidFill>
              <a:latin typeface="Optimistic Display"/>
              <a:ea typeface="Optimistic Display"/>
              <a:cs typeface="Optimistic Display"/>
              <a:sym typeface="Optimistic Display"/>
            </a:endParaRPr>
          </a:p>
        </p:txBody>
      </p:sp>
      <p:sp>
        <p:nvSpPr>
          <p:cNvPr id="1396" name="Google Shape;1396;p86"/>
          <p:cNvSpPr txBox="1"/>
          <p:nvPr/>
        </p:nvSpPr>
        <p:spPr>
          <a:xfrm>
            <a:off x="721225" y="2294000"/>
            <a:ext cx="53748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Parfois l'IA se trompe – est utilisée de manière nuisible. Voici comment vous protéger.</a:t>
            </a:r>
            <a:endParaRPr sz="1800">
              <a:solidFill>
                <a:srgbClr val="4B0550"/>
              </a:solidFill>
              <a:latin typeface="Optimistic Text"/>
              <a:ea typeface="Optimistic Text"/>
              <a:cs typeface="Optimistic Text"/>
              <a:sym typeface="Optimistic Text"/>
            </a:endParaRPr>
          </a:p>
        </p:txBody>
      </p:sp>
      <p:sp>
        <p:nvSpPr>
          <p:cNvPr id="1397" name="Google Shape;1397;p86"/>
          <p:cNvSpPr txBox="1">
            <a:spLocks noGrp="1"/>
          </p:cNvSpPr>
          <p:nvPr>
            <p:ph type="title"/>
          </p:nvPr>
        </p:nvSpPr>
        <p:spPr>
          <a:xfrm>
            <a:off x="721225" y="1113850"/>
            <a:ext cx="15466500" cy="1127400"/>
          </a:xfrm>
          <a:prstGeom prst="rect">
            <a:avLst/>
          </a:prstGeom>
          <a:noFill/>
          <a:ln>
            <a:noFill/>
          </a:ln>
        </p:spPr>
        <p:txBody>
          <a:bodyPr spcFirstLastPara="1" wrap="square" lIns="0" tIns="0" rIns="0" bIns="0" anchor="b" anchorCtr="0">
            <a:noAutofit/>
          </a:bodyPr>
          <a:lstStyle/>
          <a:p>
            <a:pPr marL="0" lvl="0" indent="0" algn="l" rtl="0">
              <a:lnSpc>
                <a:spcPct val="100000"/>
              </a:lnSpc>
              <a:spcBef>
                <a:spcPts val="0"/>
              </a:spcBef>
              <a:spcAft>
                <a:spcPts val="0"/>
              </a:spcAft>
              <a:buNone/>
            </a:pPr>
            <a:r>
              <a:rPr lang="en" sz="6000" b="1">
                <a:solidFill>
                  <a:srgbClr val="4B0550"/>
                </a:solidFill>
                <a:latin typeface="Optimistic Display"/>
                <a:ea typeface="Optimistic Display"/>
                <a:cs typeface="Optimistic Display"/>
                <a:sym typeface="Optimistic Display"/>
              </a:rPr>
              <a:t>Que faire quand l’IA dépasse les limites</a:t>
            </a:r>
            <a:endParaRPr sz="6000" b="1">
              <a:solidFill>
                <a:srgbClr val="4B0550"/>
              </a:solidFill>
              <a:latin typeface="Optimistic Display"/>
              <a:ea typeface="Optimistic Display"/>
              <a:cs typeface="Optimistic Display"/>
              <a:sym typeface="Optimistic Display"/>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401"/>
        <p:cNvGrpSpPr/>
        <p:nvPr/>
      </p:nvGrpSpPr>
      <p:grpSpPr>
        <a:xfrm>
          <a:off x="0" y="0"/>
          <a:ext cx="0" cy="0"/>
          <a:chOff x="0" y="0"/>
          <a:chExt cx="0" cy="0"/>
        </a:xfrm>
      </p:grpSpPr>
      <p:sp>
        <p:nvSpPr>
          <p:cNvPr id="1402" name="Google Shape;1402;p87"/>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L’IA et </a:t>
            </a:r>
            <a:endParaRPr sz="5400" b="1">
              <a:solidFill>
                <a:srgbClr val="FFFFFF"/>
              </a:solidFill>
              <a:latin typeface="Optimistic Display"/>
              <a:ea typeface="Optimistic Display"/>
              <a:cs typeface="Optimistic Display"/>
              <a:sym typeface="Optimistic Display"/>
            </a:endParaRPr>
          </a:p>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Votre Avenir</a:t>
            </a:r>
            <a:endParaRPr sz="5400" b="1">
              <a:solidFill>
                <a:srgbClr val="FFFFFF"/>
              </a:solidFill>
              <a:latin typeface="Optimistic Display"/>
              <a:ea typeface="Optimistic Display"/>
              <a:cs typeface="Optimistic Display"/>
              <a:sym typeface="Optimistic Display"/>
            </a:endParaRPr>
          </a:p>
        </p:txBody>
      </p:sp>
      <p:sp>
        <p:nvSpPr>
          <p:cNvPr id="1403" name="Google Shape;1403;p87"/>
          <p:cNvSpPr txBox="1"/>
          <p:nvPr/>
        </p:nvSpPr>
        <p:spPr>
          <a:xfrm>
            <a:off x="704100" y="5497900"/>
            <a:ext cx="4926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a:solidFill>
                  <a:srgbClr val="FFFFFF"/>
                </a:solidFill>
                <a:latin typeface="Optimistic Text"/>
                <a:ea typeface="Optimistic Text"/>
                <a:cs typeface="Optimistic Text"/>
                <a:sym typeface="Optimistic Text"/>
              </a:rPr>
              <a:t>VOTRE RÔLE DANS LE FUTUR DE L'IA EN AFRIQUE</a:t>
            </a:r>
            <a:endParaRPr>
              <a:solidFill>
                <a:srgbClr val="FFFFFF"/>
              </a:solidFill>
              <a:latin typeface="Optimistic Text"/>
              <a:ea typeface="Optimistic Text"/>
              <a:cs typeface="Optimistic Text"/>
              <a:sym typeface="Optimistic Text"/>
            </a:endParaRPr>
          </a:p>
        </p:txBody>
      </p:sp>
      <p:pic>
        <p:nvPicPr>
          <p:cNvPr id="1404" name="Google Shape;1404;p87" title="Asset 88.png"/>
          <p:cNvPicPr preferRelativeResize="0"/>
          <p:nvPr/>
        </p:nvPicPr>
        <p:blipFill rotWithShape="1">
          <a:blip r:embed="rId3">
            <a:alphaModFix/>
          </a:blip>
          <a:srcRect t="16257" b="16257"/>
          <a:stretch/>
        </p:blipFill>
        <p:spPr>
          <a:xfrm>
            <a:off x="6096000" y="0"/>
            <a:ext cx="12191998" cy="10287002"/>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408"/>
        <p:cNvGrpSpPr/>
        <p:nvPr/>
      </p:nvGrpSpPr>
      <p:grpSpPr>
        <a:xfrm>
          <a:off x="0" y="0"/>
          <a:ext cx="0" cy="0"/>
          <a:chOff x="0" y="0"/>
          <a:chExt cx="0" cy="0"/>
        </a:xfrm>
      </p:grpSpPr>
      <p:sp>
        <p:nvSpPr>
          <p:cNvPr id="1409" name="Google Shape;1409;p88"/>
          <p:cNvSpPr/>
          <p:nvPr/>
        </p:nvSpPr>
        <p:spPr>
          <a:xfrm>
            <a:off x="4601845" y="2417914"/>
            <a:ext cx="9741300" cy="60756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10" name="Google Shape;1410;p88"/>
          <p:cNvSpPr/>
          <p:nvPr/>
        </p:nvSpPr>
        <p:spPr>
          <a:xfrm>
            <a:off x="4417150" y="2213075"/>
            <a:ext cx="9741300" cy="60756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11" name="Google Shape;1411;p88"/>
          <p:cNvSpPr txBox="1"/>
          <p:nvPr/>
        </p:nvSpPr>
        <p:spPr>
          <a:xfrm>
            <a:off x="4915175" y="5143500"/>
            <a:ext cx="84579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Votre Avenir dans l’IA Commence Ici!</a:t>
            </a:r>
            <a:endParaRPr sz="7200" b="1">
              <a:solidFill>
                <a:srgbClr val="4B0550"/>
              </a:solidFill>
              <a:latin typeface="Optimistic Display"/>
              <a:ea typeface="Optimistic Display"/>
              <a:cs typeface="Optimistic Display"/>
              <a:sym typeface="Optimistic Display"/>
            </a:endParaRPr>
          </a:p>
        </p:txBody>
      </p:sp>
      <p:sp>
        <p:nvSpPr>
          <p:cNvPr id="1412" name="Google Shape;1412;p88"/>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13" name="Google Shape;1413;p88"/>
          <p:cNvSpPr txBox="1"/>
          <p:nvPr/>
        </p:nvSpPr>
        <p:spPr>
          <a:xfrm>
            <a:off x="6784350" y="7311850"/>
            <a:ext cx="4721700" cy="554100"/>
          </a:xfrm>
          <a:prstGeom prst="rect">
            <a:avLst/>
          </a:prstGeom>
          <a:noFill/>
          <a:ln>
            <a:noFill/>
          </a:ln>
        </p:spPr>
        <p:txBody>
          <a:bodyPr spcFirstLastPara="1" wrap="square" lIns="0" tIns="0" rIns="0" bIns="0" anchor="t" anchorCtr="0">
            <a:spAutoFit/>
          </a:bodyPr>
          <a:lstStyle/>
          <a:p>
            <a:pPr marL="0" lvl="0" indent="0" algn="ctr" rtl="0">
              <a:spcBef>
                <a:spcPts val="0"/>
              </a:spcBef>
              <a:spcAft>
                <a:spcPts val="0"/>
              </a:spcAft>
              <a:buNone/>
            </a:pPr>
            <a:r>
              <a:rPr lang="en" sz="1800">
                <a:solidFill>
                  <a:srgbClr val="4B0550"/>
                </a:solidFill>
                <a:latin typeface="Optimistic Text"/>
                <a:ea typeface="Optimistic Text"/>
                <a:cs typeface="Optimistic Text"/>
                <a:sym typeface="Optimistic Text"/>
              </a:rPr>
              <a:t>L’IA n’est pas réservée à la Silicon Valley — elle se développe aussi ici!</a:t>
            </a:r>
            <a:endParaRPr sz="1800">
              <a:solidFill>
                <a:srgbClr val="4B0550"/>
              </a:solidFill>
              <a:latin typeface="Optimistic Text"/>
              <a:ea typeface="Optimistic Text"/>
              <a:cs typeface="Optimistic Text"/>
              <a:sym typeface="Optimistic Text"/>
            </a:endParaRPr>
          </a:p>
        </p:txBody>
      </p:sp>
      <p:pic>
        <p:nvPicPr>
          <p:cNvPr id="1414" name="Google Shape;1414;p88" title="Asset 112.png"/>
          <p:cNvPicPr preferRelativeResize="0"/>
          <p:nvPr/>
        </p:nvPicPr>
        <p:blipFill>
          <a:blip r:embed="rId3">
            <a:alphaModFix/>
          </a:blip>
          <a:stretch>
            <a:fillRect/>
          </a:stretch>
        </p:blipFill>
        <p:spPr>
          <a:xfrm>
            <a:off x="8577350" y="3296500"/>
            <a:ext cx="998450" cy="996125"/>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1418"/>
        <p:cNvGrpSpPr/>
        <p:nvPr/>
      </p:nvGrpSpPr>
      <p:grpSpPr>
        <a:xfrm>
          <a:off x="0" y="0"/>
          <a:ext cx="0" cy="0"/>
          <a:chOff x="0" y="0"/>
          <a:chExt cx="0" cy="0"/>
        </a:xfrm>
      </p:grpSpPr>
      <p:sp>
        <p:nvSpPr>
          <p:cNvPr id="1419" name="Google Shape;1419;p89"/>
          <p:cNvSpPr/>
          <p:nvPr/>
        </p:nvSpPr>
        <p:spPr>
          <a:xfrm>
            <a:off x="7864875" y="5011863"/>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0" name="Google Shape;1420;p89"/>
          <p:cNvSpPr/>
          <p:nvPr/>
        </p:nvSpPr>
        <p:spPr>
          <a:xfrm>
            <a:off x="4282675" y="5011863"/>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1" name="Google Shape;1421;p89"/>
          <p:cNvSpPr/>
          <p:nvPr/>
        </p:nvSpPr>
        <p:spPr>
          <a:xfrm>
            <a:off x="700475" y="5011863"/>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2" name="Google Shape;1422;p89"/>
          <p:cNvSpPr/>
          <p:nvPr/>
        </p:nvSpPr>
        <p:spPr>
          <a:xfrm>
            <a:off x="7864925" y="2000450"/>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3" name="Google Shape;1423;p8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L’IA ET VOTRE AVENIR</a:t>
            </a:r>
            <a:endParaRPr sz="900" b="1">
              <a:solidFill>
                <a:srgbClr val="4B0550"/>
              </a:solidFill>
              <a:latin typeface="Optimistic Display"/>
              <a:ea typeface="Optimistic Display"/>
              <a:cs typeface="Optimistic Display"/>
              <a:sym typeface="Optimistic Display"/>
            </a:endParaRPr>
          </a:p>
          <a:p>
            <a:pPr marL="0" lvl="0" indent="0" algn="l" rtl="0">
              <a:lnSpc>
                <a:spcPct val="125000"/>
              </a:lnSpc>
              <a:spcBef>
                <a:spcPts val="0"/>
              </a:spcBef>
              <a:spcAft>
                <a:spcPts val="0"/>
              </a:spcAft>
              <a:buNone/>
            </a:pPr>
            <a:endParaRPr sz="900" b="1">
              <a:solidFill>
                <a:srgbClr val="4B0550"/>
              </a:solidFill>
              <a:latin typeface="Optimistic Display"/>
              <a:ea typeface="Optimistic Display"/>
              <a:cs typeface="Optimistic Display"/>
              <a:sym typeface="Optimistic Display"/>
            </a:endParaRPr>
          </a:p>
        </p:txBody>
      </p:sp>
      <p:sp>
        <p:nvSpPr>
          <p:cNvPr id="1424" name="Google Shape;1424;p89"/>
          <p:cNvSpPr txBox="1"/>
          <p:nvPr/>
        </p:nvSpPr>
        <p:spPr>
          <a:xfrm>
            <a:off x="992259" y="5849177"/>
            <a:ext cx="2703300" cy="369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Artistes en IA</a:t>
            </a:r>
            <a:endParaRPr sz="1800">
              <a:solidFill>
                <a:srgbClr val="4B0550"/>
              </a:solidFill>
              <a:latin typeface="Optimistic Text"/>
              <a:ea typeface="Optimistic Text"/>
              <a:cs typeface="Optimistic Text"/>
              <a:sym typeface="Optimistic Text"/>
            </a:endParaRPr>
          </a:p>
        </p:txBody>
      </p:sp>
      <p:sp>
        <p:nvSpPr>
          <p:cNvPr id="1425" name="Google Shape;1425;p89"/>
          <p:cNvSpPr/>
          <p:nvPr/>
        </p:nvSpPr>
        <p:spPr>
          <a:xfrm>
            <a:off x="4282625" y="2000450"/>
            <a:ext cx="34689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6" name="Google Shape;1426;p89"/>
          <p:cNvSpPr txBox="1"/>
          <p:nvPr/>
        </p:nvSpPr>
        <p:spPr>
          <a:xfrm>
            <a:off x="4574511" y="2849545"/>
            <a:ext cx="2732100" cy="369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Chercheurs en IA</a:t>
            </a:r>
            <a:endParaRPr sz="2400">
              <a:solidFill>
                <a:srgbClr val="4B0550"/>
              </a:solidFill>
              <a:latin typeface="Optimistic Text"/>
              <a:ea typeface="Optimistic Text"/>
              <a:cs typeface="Optimistic Text"/>
              <a:sym typeface="Optimistic Text"/>
            </a:endParaRPr>
          </a:p>
        </p:txBody>
      </p:sp>
      <p:sp>
        <p:nvSpPr>
          <p:cNvPr id="1427" name="Google Shape;1427;p89"/>
          <p:cNvSpPr txBox="1"/>
          <p:nvPr/>
        </p:nvSpPr>
        <p:spPr>
          <a:xfrm>
            <a:off x="4574511" y="5848961"/>
            <a:ext cx="2732100" cy="369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Enseignants en IA</a:t>
            </a:r>
            <a:endParaRPr sz="1800">
              <a:solidFill>
                <a:srgbClr val="4B0550"/>
              </a:solidFill>
              <a:latin typeface="Optimistic Text"/>
              <a:ea typeface="Optimistic Text"/>
              <a:cs typeface="Optimistic Text"/>
              <a:sym typeface="Optimistic Text"/>
            </a:endParaRPr>
          </a:p>
        </p:txBody>
      </p:sp>
      <p:sp>
        <p:nvSpPr>
          <p:cNvPr id="1428" name="Google Shape;1428;p89"/>
          <p:cNvSpPr txBox="1"/>
          <p:nvPr/>
        </p:nvSpPr>
        <p:spPr>
          <a:xfrm>
            <a:off x="8156748" y="5848950"/>
            <a:ext cx="3166200" cy="3693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Entrepreneurs en IA</a:t>
            </a:r>
            <a:endParaRPr sz="1800">
              <a:solidFill>
                <a:srgbClr val="4B0550"/>
              </a:solidFill>
              <a:latin typeface="Optimistic Text"/>
              <a:ea typeface="Optimistic Text"/>
              <a:cs typeface="Optimistic Text"/>
              <a:sym typeface="Optimistic Text"/>
            </a:endParaRPr>
          </a:p>
        </p:txBody>
      </p:sp>
      <p:sp>
        <p:nvSpPr>
          <p:cNvPr id="1429" name="Google Shape;1429;p89"/>
          <p:cNvSpPr txBox="1"/>
          <p:nvPr/>
        </p:nvSpPr>
        <p:spPr>
          <a:xfrm>
            <a:off x="8167394" y="2849564"/>
            <a:ext cx="2318400" cy="7389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2400" b="1">
                <a:solidFill>
                  <a:srgbClr val="4B0550"/>
                </a:solidFill>
                <a:latin typeface="Optimistic Text"/>
                <a:ea typeface="Optimistic Text"/>
                <a:cs typeface="Optimistic Text"/>
                <a:sym typeface="Optimistic Text"/>
              </a:rPr>
              <a:t>Scientifiques de données</a:t>
            </a:r>
            <a:endParaRPr sz="1800">
              <a:solidFill>
                <a:srgbClr val="4B0550"/>
              </a:solidFill>
              <a:latin typeface="Optimistic Text"/>
              <a:ea typeface="Optimistic Text"/>
              <a:cs typeface="Optimistic Text"/>
              <a:sym typeface="Optimistic Text"/>
            </a:endParaRPr>
          </a:p>
        </p:txBody>
      </p:sp>
      <p:sp>
        <p:nvSpPr>
          <p:cNvPr id="1430" name="Google Shape;1430;p89"/>
          <p:cNvSpPr txBox="1"/>
          <p:nvPr/>
        </p:nvSpPr>
        <p:spPr>
          <a:xfrm>
            <a:off x="700501" y="2000575"/>
            <a:ext cx="3166200" cy="18663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3000" b="1">
                <a:solidFill>
                  <a:srgbClr val="4B0550"/>
                </a:solidFill>
                <a:latin typeface="Optimistic Text"/>
                <a:ea typeface="Optimistic Text"/>
                <a:cs typeface="Optimistic Text"/>
                <a:sym typeface="Optimistic Text"/>
              </a:rPr>
              <a:t>Carrières passionnantes en IA à explorer</a:t>
            </a:r>
            <a:endParaRPr sz="3000">
              <a:solidFill>
                <a:srgbClr val="4B0550"/>
              </a:solidFill>
              <a:latin typeface="Optimistic Text"/>
              <a:ea typeface="Optimistic Text"/>
              <a:cs typeface="Optimistic Text"/>
              <a:sym typeface="Optimistic Text"/>
            </a:endParaRPr>
          </a:p>
        </p:txBody>
      </p:sp>
      <p:sp>
        <p:nvSpPr>
          <p:cNvPr id="1431" name="Google Shape;1431;p89"/>
          <p:cNvSpPr txBox="1"/>
          <p:nvPr/>
        </p:nvSpPr>
        <p:spPr>
          <a:xfrm>
            <a:off x="700500" y="3933194"/>
            <a:ext cx="29952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1253"/>
              </a:spcBef>
              <a:spcAft>
                <a:spcPts val="0"/>
              </a:spcAft>
              <a:buNone/>
            </a:pPr>
            <a:r>
              <a:rPr lang="en" sz="1800">
                <a:solidFill>
                  <a:srgbClr val="4B0550"/>
                </a:solidFill>
                <a:latin typeface="Optimistic Text"/>
                <a:ea typeface="Optimistic Text"/>
                <a:cs typeface="Optimistic Text"/>
                <a:sym typeface="Optimistic Text"/>
              </a:rPr>
              <a:t>Laquelle vous semble la plus excitante — et pourquoi?</a:t>
            </a:r>
            <a:endParaRPr sz="1800">
              <a:solidFill>
                <a:srgbClr val="4B0550"/>
              </a:solidFill>
              <a:latin typeface="Optimistic Text"/>
              <a:ea typeface="Optimistic Text"/>
              <a:cs typeface="Optimistic Text"/>
              <a:sym typeface="Optimistic Text"/>
            </a:endParaRPr>
          </a:p>
        </p:txBody>
      </p:sp>
      <p:sp>
        <p:nvSpPr>
          <p:cNvPr id="1432" name="Google Shape;1432;p89"/>
          <p:cNvSpPr txBox="1"/>
          <p:nvPr/>
        </p:nvSpPr>
        <p:spPr>
          <a:xfrm>
            <a:off x="4574511" y="3336389"/>
            <a:ext cx="2732100" cy="1276800"/>
          </a:xfrm>
          <a:prstGeom prst="rect">
            <a:avLst/>
          </a:prstGeom>
          <a:noFill/>
          <a:ln>
            <a:noFill/>
          </a:ln>
        </p:spPr>
        <p:txBody>
          <a:bodyPr spcFirstLastPara="1" wrap="square" lIns="0" tIns="0" rIns="0" bIns="0" anchor="t" anchorCtr="0">
            <a:noAutofit/>
          </a:bodyPr>
          <a:lstStyle/>
          <a:p>
            <a:pPr marL="0" marR="7620" lvl="0" indent="0" algn="l" rtl="0">
              <a:lnSpc>
                <a:spcPct val="100000"/>
              </a:lnSpc>
              <a:spcBef>
                <a:spcPts val="0"/>
              </a:spcBef>
              <a:spcAft>
                <a:spcPts val="0"/>
              </a:spcAft>
              <a:buNone/>
            </a:pPr>
            <a:r>
              <a:rPr lang="en" sz="1600">
                <a:solidFill>
                  <a:srgbClr val="4B0550"/>
                </a:solidFill>
                <a:latin typeface="Optimistic Text"/>
                <a:ea typeface="Optimistic Text"/>
                <a:cs typeface="Optimistic Text"/>
                <a:sym typeface="Optimistic Text"/>
              </a:rPr>
              <a:t>Développer des IA pour les langues Africaines comme le Wolof, le Dioula et le Baoulé</a:t>
            </a:r>
            <a:endParaRPr sz="1600">
              <a:solidFill>
                <a:srgbClr val="4B0550"/>
              </a:solidFill>
              <a:latin typeface="Optimistic Text"/>
              <a:ea typeface="Optimistic Text"/>
              <a:cs typeface="Optimistic Text"/>
              <a:sym typeface="Optimistic Text"/>
            </a:endParaRPr>
          </a:p>
        </p:txBody>
      </p:sp>
      <p:sp>
        <p:nvSpPr>
          <p:cNvPr id="1433" name="Google Shape;1433;p89"/>
          <p:cNvSpPr txBox="1"/>
          <p:nvPr/>
        </p:nvSpPr>
        <p:spPr>
          <a:xfrm>
            <a:off x="8167444" y="3638795"/>
            <a:ext cx="2318400" cy="4926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600">
                <a:solidFill>
                  <a:srgbClr val="4B0550"/>
                </a:solidFill>
                <a:latin typeface="Optimistic Text"/>
                <a:ea typeface="Optimistic Text"/>
                <a:cs typeface="Optimistic Text"/>
                <a:sym typeface="Optimistic Text"/>
              </a:rPr>
              <a:t>Analyser les tendances des marchés Africains</a:t>
            </a:r>
            <a:endParaRPr sz="1600">
              <a:solidFill>
                <a:srgbClr val="4B0550"/>
              </a:solidFill>
              <a:latin typeface="Optimistic Text"/>
              <a:ea typeface="Optimistic Text"/>
              <a:cs typeface="Optimistic Text"/>
              <a:sym typeface="Optimistic Text"/>
            </a:endParaRPr>
          </a:p>
        </p:txBody>
      </p:sp>
      <p:sp>
        <p:nvSpPr>
          <p:cNvPr id="1434" name="Google Shape;1434;p89"/>
          <p:cNvSpPr txBox="1"/>
          <p:nvPr/>
        </p:nvSpPr>
        <p:spPr>
          <a:xfrm>
            <a:off x="960950" y="6374300"/>
            <a:ext cx="3166200" cy="15942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600">
                <a:solidFill>
                  <a:srgbClr val="4B0550"/>
                </a:solidFill>
                <a:latin typeface="Optimistic Text"/>
                <a:ea typeface="Optimistic Text"/>
                <a:cs typeface="Optimistic Text"/>
                <a:sym typeface="Optimistic Text"/>
              </a:rPr>
              <a:t>Créer de l'art numérique pour des clips de Coupé-Décalé ivoirien, le cinéma sénégalais ou les médias africains francophones</a:t>
            </a:r>
            <a:endParaRPr sz="1600">
              <a:solidFill>
                <a:srgbClr val="4B0550"/>
              </a:solidFill>
              <a:latin typeface="Optimistic Text"/>
              <a:ea typeface="Optimistic Text"/>
              <a:cs typeface="Optimistic Text"/>
              <a:sym typeface="Optimistic Text"/>
            </a:endParaRPr>
          </a:p>
          <a:p>
            <a:pPr marL="0" marR="7620" lvl="0" indent="0" algn="l" rtl="0">
              <a:lnSpc>
                <a:spcPct val="100000"/>
              </a:lnSpc>
              <a:spcBef>
                <a:spcPts val="908"/>
              </a:spcBef>
              <a:spcAft>
                <a:spcPts val="0"/>
              </a:spcAft>
              <a:buNone/>
            </a:pPr>
            <a:endParaRPr sz="1600">
              <a:solidFill>
                <a:srgbClr val="4B0550"/>
              </a:solidFill>
              <a:latin typeface="Optimistic Text"/>
              <a:ea typeface="Optimistic Text"/>
              <a:cs typeface="Optimistic Text"/>
              <a:sym typeface="Optimistic Text"/>
            </a:endParaRPr>
          </a:p>
        </p:txBody>
      </p:sp>
      <p:sp>
        <p:nvSpPr>
          <p:cNvPr id="1435" name="Google Shape;1435;p89"/>
          <p:cNvSpPr txBox="1"/>
          <p:nvPr/>
        </p:nvSpPr>
        <p:spPr>
          <a:xfrm>
            <a:off x="4574530" y="6374073"/>
            <a:ext cx="2732100" cy="7389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600">
                <a:solidFill>
                  <a:srgbClr val="4B0550"/>
                </a:solidFill>
                <a:latin typeface="Optimistic Text"/>
                <a:ea typeface="Optimistic Text"/>
                <a:cs typeface="Optimistic Text"/>
                <a:sym typeface="Optimistic Text"/>
              </a:rPr>
              <a:t>Aider les autres à apprendre à utiliser l'IA en toute sécurité à travers l'Afrique</a:t>
            </a:r>
            <a:endParaRPr sz="1600">
              <a:solidFill>
                <a:srgbClr val="4B0550"/>
              </a:solidFill>
              <a:latin typeface="Optimistic Text"/>
              <a:ea typeface="Optimistic Text"/>
              <a:cs typeface="Optimistic Text"/>
              <a:sym typeface="Optimistic Text"/>
            </a:endParaRPr>
          </a:p>
        </p:txBody>
      </p:sp>
      <p:sp>
        <p:nvSpPr>
          <p:cNvPr id="1436" name="Google Shape;1436;p89"/>
          <p:cNvSpPr txBox="1"/>
          <p:nvPr/>
        </p:nvSpPr>
        <p:spPr>
          <a:xfrm>
            <a:off x="8167374" y="6374073"/>
            <a:ext cx="2732100" cy="4926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600">
                <a:solidFill>
                  <a:srgbClr val="4B0550"/>
                </a:solidFill>
                <a:latin typeface="Optimistic Text"/>
                <a:ea typeface="Optimistic Text"/>
                <a:cs typeface="Optimistic Text"/>
                <a:sym typeface="Optimistic Text"/>
              </a:rPr>
              <a:t>Créer des startups IA qui résolvent des problèmes</a:t>
            </a:r>
            <a:endParaRPr sz="1600">
              <a:solidFill>
                <a:srgbClr val="4B0550"/>
              </a:solidFill>
              <a:latin typeface="Optimistic Text"/>
              <a:ea typeface="Optimistic Text"/>
              <a:cs typeface="Optimistic Text"/>
              <a:sym typeface="Optimistic Text"/>
            </a:endParaRPr>
          </a:p>
        </p:txBody>
      </p:sp>
      <p:pic>
        <p:nvPicPr>
          <p:cNvPr id="1437" name="Google Shape;1437;p89" title="iswdesign_A_cinematic_futuristic_world_map_rendered_as_sculptur_42840019-5e70-4425-bda6-993dd677a8e9.png"/>
          <p:cNvPicPr preferRelativeResize="0"/>
          <p:nvPr/>
        </p:nvPicPr>
        <p:blipFill>
          <a:blip r:embed="rId3">
            <a:alphaModFix/>
          </a:blip>
          <a:stretch>
            <a:fillRect/>
          </a:stretch>
        </p:blipFill>
        <p:spPr>
          <a:xfrm>
            <a:off x="11624738" y="2000587"/>
            <a:ext cx="4749000" cy="5937300"/>
          </a:xfrm>
          <a:prstGeom prst="roundRect">
            <a:avLst>
              <a:gd name="adj" fmla="val 5318"/>
            </a:avLst>
          </a:prstGeom>
          <a:noFill/>
          <a:ln>
            <a:noFill/>
          </a:ln>
        </p:spPr>
      </p:pic>
      <p:pic>
        <p:nvPicPr>
          <p:cNvPr id="1438" name="Google Shape;1438;p89" title="Asset 88.png"/>
          <p:cNvPicPr preferRelativeResize="0"/>
          <p:nvPr/>
        </p:nvPicPr>
        <p:blipFill>
          <a:blip r:embed="rId4">
            <a:alphaModFix/>
          </a:blip>
          <a:stretch>
            <a:fillRect/>
          </a:stretch>
        </p:blipFill>
        <p:spPr>
          <a:xfrm>
            <a:off x="8212674" y="5210000"/>
            <a:ext cx="516950" cy="483125"/>
          </a:xfrm>
          <a:prstGeom prst="rect">
            <a:avLst/>
          </a:prstGeom>
          <a:noFill/>
          <a:ln>
            <a:noFill/>
          </a:ln>
        </p:spPr>
      </p:pic>
      <p:pic>
        <p:nvPicPr>
          <p:cNvPr id="1439" name="Google Shape;1439;p89" title="Asset 89.png"/>
          <p:cNvPicPr preferRelativeResize="0"/>
          <p:nvPr/>
        </p:nvPicPr>
        <p:blipFill>
          <a:blip r:embed="rId5">
            <a:alphaModFix/>
          </a:blip>
          <a:stretch>
            <a:fillRect/>
          </a:stretch>
        </p:blipFill>
        <p:spPr>
          <a:xfrm>
            <a:off x="4574525" y="5176752"/>
            <a:ext cx="516950" cy="645123"/>
          </a:xfrm>
          <a:prstGeom prst="rect">
            <a:avLst/>
          </a:prstGeom>
          <a:noFill/>
          <a:ln>
            <a:noFill/>
          </a:ln>
        </p:spPr>
      </p:pic>
      <p:pic>
        <p:nvPicPr>
          <p:cNvPr id="1440" name="Google Shape;1440;p89" title="Asset 90.png"/>
          <p:cNvPicPr preferRelativeResize="0"/>
          <p:nvPr/>
        </p:nvPicPr>
        <p:blipFill>
          <a:blip r:embed="rId6">
            <a:alphaModFix/>
          </a:blip>
          <a:stretch>
            <a:fillRect/>
          </a:stretch>
        </p:blipFill>
        <p:spPr>
          <a:xfrm>
            <a:off x="992249" y="5259574"/>
            <a:ext cx="516950" cy="516950"/>
          </a:xfrm>
          <a:prstGeom prst="rect">
            <a:avLst/>
          </a:prstGeom>
          <a:noFill/>
          <a:ln>
            <a:noFill/>
          </a:ln>
        </p:spPr>
      </p:pic>
      <p:pic>
        <p:nvPicPr>
          <p:cNvPr id="1441" name="Google Shape;1441;p89" title="Asset 91.png"/>
          <p:cNvPicPr preferRelativeResize="0"/>
          <p:nvPr/>
        </p:nvPicPr>
        <p:blipFill>
          <a:blip r:embed="rId7">
            <a:alphaModFix/>
          </a:blip>
          <a:stretch>
            <a:fillRect/>
          </a:stretch>
        </p:blipFill>
        <p:spPr>
          <a:xfrm>
            <a:off x="8167453" y="2205861"/>
            <a:ext cx="516950" cy="580218"/>
          </a:xfrm>
          <a:prstGeom prst="rect">
            <a:avLst/>
          </a:prstGeom>
          <a:noFill/>
          <a:ln>
            <a:noFill/>
          </a:ln>
        </p:spPr>
      </p:pic>
      <p:pic>
        <p:nvPicPr>
          <p:cNvPr id="1442" name="Google Shape;1442;p89" title="Asset 92.png"/>
          <p:cNvPicPr preferRelativeResize="0"/>
          <p:nvPr/>
        </p:nvPicPr>
        <p:blipFill>
          <a:blip r:embed="rId8">
            <a:alphaModFix/>
          </a:blip>
          <a:stretch>
            <a:fillRect/>
          </a:stretch>
        </p:blipFill>
        <p:spPr>
          <a:xfrm>
            <a:off x="4574500" y="2235326"/>
            <a:ext cx="516950" cy="492589"/>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446"/>
        <p:cNvGrpSpPr/>
        <p:nvPr/>
      </p:nvGrpSpPr>
      <p:grpSpPr>
        <a:xfrm>
          <a:off x="0" y="0"/>
          <a:ext cx="0" cy="0"/>
          <a:chOff x="0" y="0"/>
          <a:chExt cx="0" cy="0"/>
        </a:xfrm>
      </p:grpSpPr>
      <p:sp>
        <p:nvSpPr>
          <p:cNvPr id="1447" name="Google Shape;1447;p90"/>
          <p:cNvSpPr/>
          <p:nvPr/>
        </p:nvSpPr>
        <p:spPr>
          <a:xfrm>
            <a:off x="4601845" y="2417914"/>
            <a:ext cx="9741300" cy="60756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48" name="Google Shape;1448;p90"/>
          <p:cNvSpPr/>
          <p:nvPr/>
        </p:nvSpPr>
        <p:spPr>
          <a:xfrm>
            <a:off x="4417150" y="2213075"/>
            <a:ext cx="9741300" cy="60756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49" name="Google Shape;1449;p90"/>
          <p:cNvSpPr/>
          <p:nvPr/>
        </p:nvSpPr>
        <p:spPr>
          <a:xfrm>
            <a:off x="8103150" y="2452801"/>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50" name="Google Shape;1450;p90"/>
          <p:cNvSpPr txBox="1"/>
          <p:nvPr/>
        </p:nvSpPr>
        <p:spPr>
          <a:xfrm>
            <a:off x="4895800" y="4633350"/>
            <a:ext cx="8784000" cy="35463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6400" b="1">
                <a:solidFill>
                  <a:srgbClr val="4B0550"/>
                </a:solidFill>
                <a:latin typeface="Optimistic Display"/>
                <a:ea typeface="Optimistic Display"/>
                <a:cs typeface="Optimistic Display"/>
                <a:sym typeface="Optimistic Display"/>
              </a:rPr>
              <a:t>Quelles Compétences en IA Vous Faut-il dans un Monde Dominé par l’IA?</a:t>
            </a:r>
            <a:endParaRPr sz="6400" b="1">
              <a:solidFill>
                <a:srgbClr val="4B0550"/>
              </a:solidFill>
              <a:latin typeface="Optimistic Display"/>
              <a:ea typeface="Optimistic Display"/>
              <a:cs typeface="Optimistic Display"/>
              <a:sym typeface="Optimistic Display"/>
            </a:endParaRPr>
          </a:p>
        </p:txBody>
      </p:sp>
      <p:pic>
        <p:nvPicPr>
          <p:cNvPr id="1451" name="Google Shape;1451;p90" title="Asset 111.png"/>
          <p:cNvPicPr preferRelativeResize="0"/>
          <p:nvPr/>
        </p:nvPicPr>
        <p:blipFill>
          <a:blip r:embed="rId3">
            <a:alphaModFix/>
          </a:blip>
          <a:stretch>
            <a:fillRect/>
          </a:stretch>
        </p:blipFill>
        <p:spPr>
          <a:xfrm>
            <a:off x="8632950" y="3025247"/>
            <a:ext cx="1044450" cy="936800"/>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455"/>
        <p:cNvGrpSpPr/>
        <p:nvPr/>
      </p:nvGrpSpPr>
      <p:grpSpPr>
        <a:xfrm>
          <a:off x="0" y="0"/>
          <a:ext cx="0" cy="0"/>
          <a:chOff x="0" y="0"/>
          <a:chExt cx="0" cy="0"/>
        </a:xfrm>
      </p:grpSpPr>
      <p:sp>
        <p:nvSpPr>
          <p:cNvPr id="1456" name="Google Shape;1456;p91"/>
          <p:cNvSpPr/>
          <p:nvPr/>
        </p:nvSpPr>
        <p:spPr>
          <a:xfrm>
            <a:off x="12368647" y="5240469"/>
            <a:ext cx="38130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57" name="Google Shape;1457;p91"/>
          <p:cNvSpPr/>
          <p:nvPr/>
        </p:nvSpPr>
        <p:spPr>
          <a:xfrm>
            <a:off x="8202355" y="5240469"/>
            <a:ext cx="38130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58" name="Google Shape;1458;p91"/>
          <p:cNvSpPr/>
          <p:nvPr/>
        </p:nvSpPr>
        <p:spPr>
          <a:xfrm>
            <a:off x="12368702" y="2000450"/>
            <a:ext cx="38130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59" name="Google Shape;1459;p91"/>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L’IA ET VOTRE AVENIR</a:t>
            </a:r>
            <a:endParaRPr sz="900" b="1">
              <a:solidFill>
                <a:srgbClr val="4B0550"/>
              </a:solidFill>
              <a:latin typeface="Optimistic Display"/>
              <a:ea typeface="Optimistic Display"/>
              <a:cs typeface="Optimistic Display"/>
              <a:sym typeface="Optimistic Display"/>
            </a:endParaRPr>
          </a:p>
          <a:p>
            <a:pPr marL="0" lvl="0" indent="0" algn="l" rtl="0">
              <a:lnSpc>
                <a:spcPct val="125000"/>
              </a:lnSpc>
              <a:spcBef>
                <a:spcPts val="0"/>
              </a:spcBef>
              <a:spcAft>
                <a:spcPts val="0"/>
              </a:spcAft>
              <a:buNone/>
            </a:pPr>
            <a:endParaRPr sz="900" b="1">
              <a:solidFill>
                <a:srgbClr val="4B0550"/>
              </a:solidFill>
              <a:latin typeface="Optimistic Display"/>
              <a:ea typeface="Optimistic Display"/>
              <a:cs typeface="Optimistic Display"/>
              <a:sym typeface="Optimistic Display"/>
            </a:endParaRPr>
          </a:p>
        </p:txBody>
      </p:sp>
      <p:sp>
        <p:nvSpPr>
          <p:cNvPr id="1460" name="Google Shape;1460;p91"/>
          <p:cNvSpPr/>
          <p:nvPr/>
        </p:nvSpPr>
        <p:spPr>
          <a:xfrm>
            <a:off x="8202300" y="2000450"/>
            <a:ext cx="3813000" cy="2926200"/>
          </a:xfrm>
          <a:prstGeom prst="roundRect">
            <a:avLst>
              <a:gd name="adj" fmla="val 970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61" name="Google Shape;1461;p91"/>
          <p:cNvSpPr txBox="1"/>
          <p:nvPr/>
        </p:nvSpPr>
        <p:spPr>
          <a:xfrm>
            <a:off x="8646586" y="2925745"/>
            <a:ext cx="27321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Esprit Critique</a:t>
            </a:r>
            <a:endParaRPr sz="1800" b="1">
              <a:solidFill>
                <a:srgbClr val="4B0550"/>
              </a:solidFill>
              <a:latin typeface="Optimistic Text"/>
              <a:ea typeface="Optimistic Text"/>
              <a:cs typeface="Optimistic Text"/>
              <a:sym typeface="Optimistic Text"/>
            </a:endParaRPr>
          </a:p>
        </p:txBody>
      </p:sp>
      <p:sp>
        <p:nvSpPr>
          <p:cNvPr id="1462" name="Google Shape;1462;p91"/>
          <p:cNvSpPr txBox="1"/>
          <p:nvPr/>
        </p:nvSpPr>
        <p:spPr>
          <a:xfrm>
            <a:off x="8646586" y="6153761"/>
            <a:ext cx="27321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Culture Numérique</a:t>
            </a:r>
            <a:endParaRPr sz="1800" b="1">
              <a:solidFill>
                <a:srgbClr val="4B0550"/>
              </a:solidFill>
              <a:latin typeface="Optimistic Text"/>
              <a:ea typeface="Optimistic Text"/>
              <a:cs typeface="Optimistic Text"/>
              <a:sym typeface="Optimistic Text"/>
            </a:endParaRPr>
          </a:p>
        </p:txBody>
      </p:sp>
      <p:sp>
        <p:nvSpPr>
          <p:cNvPr id="1463" name="Google Shape;1463;p91"/>
          <p:cNvSpPr txBox="1"/>
          <p:nvPr/>
        </p:nvSpPr>
        <p:spPr>
          <a:xfrm>
            <a:off x="12762236" y="6153761"/>
            <a:ext cx="27321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Connaissance Culturelle</a:t>
            </a:r>
            <a:endParaRPr sz="1800" b="1">
              <a:solidFill>
                <a:srgbClr val="4B0550"/>
              </a:solidFill>
              <a:latin typeface="Optimistic Text"/>
              <a:ea typeface="Optimistic Text"/>
              <a:cs typeface="Optimistic Text"/>
              <a:sym typeface="Optimistic Text"/>
            </a:endParaRPr>
          </a:p>
        </p:txBody>
      </p:sp>
      <p:sp>
        <p:nvSpPr>
          <p:cNvPr id="1464" name="Google Shape;1464;p91"/>
          <p:cNvSpPr txBox="1"/>
          <p:nvPr/>
        </p:nvSpPr>
        <p:spPr>
          <a:xfrm>
            <a:off x="12772869" y="2925764"/>
            <a:ext cx="23184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Créativité</a:t>
            </a:r>
            <a:endParaRPr sz="1800" b="1">
              <a:solidFill>
                <a:srgbClr val="4B0550"/>
              </a:solidFill>
              <a:latin typeface="Optimistic Text"/>
              <a:ea typeface="Optimistic Text"/>
              <a:cs typeface="Optimistic Text"/>
              <a:sym typeface="Optimistic Text"/>
            </a:endParaRPr>
          </a:p>
        </p:txBody>
      </p:sp>
      <p:sp>
        <p:nvSpPr>
          <p:cNvPr id="1465" name="Google Shape;1465;p91"/>
          <p:cNvSpPr txBox="1"/>
          <p:nvPr/>
        </p:nvSpPr>
        <p:spPr>
          <a:xfrm>
            <a:off x="1403300" y="2000575"/>
            <a:ext cx="6627000" cy="32208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200" b="1">
                <a:solidFill>
                  <a:srgbClr val="4B0550"/>
                </a:solidFill>
                <a:latin typeface="Optimistic Text"/>
                <a:ea typeface="Optimistic Text"/>
                <a:cs typeface="Optimistic Text"/>
                <a:sym typeface="Optimistic Text"/>
              </a:rPr>
              <a:t>Vous n'avez pas besoin d'être un programmeur pour réussir avec l'IA.</a:t>
            </a:r>
            <a:endParaRPr sz="5200" b="1">
              <a:solidFill>
                <a:srgbClr val="4B0550"/>
              </a:solidFill>
              <a:latin typeface="Optimistic Text"/>
              <a:ea typeface="Optimistic Text"/>
              <a:cs typeface="Optimistic Text"/>
              <a:sym typeface="Optimistic Text"/>
            </a:endParaRPr>
          </a:p>
        </p:txBody>
      </p:sp>
      <p:sp>
        <p:nvSpPr>
          <p:cNvPr id="1466" name="Google Shape;1466;p91"/>
          <p:cNvSpPr txBox="1"/>
          <p:nvPr/>
        </p:nvSpPr>
        <p:spPr>
          <a:xfrm>
            <a:off x="1403303" y="5325244"/>
            <a:ext cx="4925700" cy="5733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1253"/>
              </a:spcBef>
              <a:spcAft>
                <a:spcPts val="0"/>
              </a:spcAft>
              <a:buNone/>
            </a:pPr>
            <a:r>
              <a:rPr lang="en" sz="1800">
                <a:solidFill>
                  <a:srgbClr val="4B0550"/>
                </a:solidFill>
                <a:latin typeface="Optimistic Text"/>
                <a:ea typeface="Optimistic Text"/>
                <a:cs typeface="Optimistic Text"/>
                <a:sym typeface="Optimistic Text"/>
              </a:rPr>
              <a:t>Voici 4 compétences puissantes qui VOUS rendront précieux dans le futur de l'IA.</a:t>
            </a:r>
            <a:endParaRPr sz="1800">
              <a:solidFill>
                <a:srgbClr val="4B0550"/>
              </a:solidFill>
              <a:latin typeface="Optimistic Text"/>
              <a:ea typeface="Optimistic Text"/>
              <a:cs typeface="Optimistic Text"/>
              <a:sym typeface="Optimistic Text"/>
            </a:endParaRPr>
          </a:p>
        </p:txBody>
      </p:sp>
      <p:sp>
        <p:nvSpPr>
          <p:cNvPr id="1467" name="Google Shape;1467;p91"/>
          <p:cNvSpPr txBox="1"/>
          <p:nvPr/>
        </p:nvSpPr>
        <p:spPr>
          <a:xfrm>
            <a:off x="8646575" y="3336400"/>
            <a:ext cx="3090000" cy="1385400"/>
          </a:xfrm>
          <a:prstGeom prst="rect">
            <a:avLst/>
          </a:prstGeom>
          <a:noFill/>
          <a:ln>
            <a:noFill/>
          </a:ln>
        </p:spPr>
        <p:txBody>
          <a:bodyPr spcFirstLastPara="1" wrap="square" lIns="0" tIns="0" rIns="0" bIns="0" anchor="t" anchorCtr="0">
            <a:noAutofit/>
          </a:bodyPr>
          <a:lstStyle/>
          <a:p>
            <a:pPr marL="0" marR="762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Remettez en question ce que vous voyez en ligne</a:t>
            </a:r>
            <a:endParaRPr sz="1800">
              <a:solidFill>
                <a:srgbClr val="4B0550"/>
              </a:solidFill>
              <a:latin typeface="Optimistic Text"/>
              <a:ea typeface="Optimistic Text"/>
              <a:cs typeface="Optimistic Text"/>
              <a:sym typeface="Optimistic Text"/>
            </a:endParaRPr>
          </a:p>
        </p:txBody>
      </p:sp>
      <p:sp>
        <p:nvSpPr>
          <p:cNvPr id="1468" name="Google Shape;1468;p91"/>
          <p:cNvSpPr txBox="1"/>
          <p:nvPr/>
        </p:nvSpPr>
        <p:spPr>
          <a:xfrm>
            <a:off x="12772875" y="3336400"/>
            <a:ext cx="29310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Utilisez l'IA comme un partenaire créatif, pas comme un remplaçant</a:t>
            </a:r>
            <a:endParaRPr sz="1800">
              <a:solidFill>
                <a:srgbClr val="4B0550"/>
              </a:solidFill>
              <a:latin typeface="Optimistic Text"/>
              <a:ea typeface="Optimistic Text"/>
              <a:cs typeface="Optimistic Text"/>
              <a:sym typeface="Optimistic Text"/>
            </a:endParaRPr>
          </a:p>
        </p:txBody>
      </p:sp>
      <p:sp>
        <p:nvSpPr>
          <p:cNvPr id="1469" name="Google Shape;1469;p91"/>
          <p:cNvSpPr txBox="1"/>
          <p:nvPr/>
        </p:nvSpPr>
        <p:spPr>
          <a:xfrm>
            <a:off x="8646599" y="6602675"/>
            <a:ext cx="3090000" cy="11082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Comprenez comment la technologie fonctionne pour l'utiliser de manière intelligente et sûre</a:t>
            </a:r>
            <a:endParaRPr sz="1800">
              <a:solidFill>
                <a:srgbClr val="4B0550"/>
              </a:solidFill>
              <a:latin typeface="Optimistic Text"/>
              <a:ea typeface="Optimistic Text"/>
              <a:cs typeface="Optimistic Text"/>
              <a:sym typeface="Optimistic Text"/>
            </a:endParaRPr>
          </a:p>
        </p:txBody>
      </p:sp>
      <p:sp>
        <p:nvSpPr>
          <p:cNvPr id="1470" name="Google Shape;1470;p91"/>
          <p:cNvSpPr txBox="1"/>
          <p:nvPr/>
        </p:nvSpPr>
        <p:spPr>
          <a:xfrm>
            <a:off x="12772850" y="6602675"/>
            <a:ext cx="2931000" cy="11082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908"/>
              </a:spcBef>
              <a:spcAft>
                <a:spcPts val="0"/>
              </a:spcAft>
              <a:buNone/>
            </a:pPr>
            <a:r>
              <a:rPr lang="en" sz="1800">
                <a:solidFill>
                  <a:srgbClr val="4B0550"/>
                </a:solidFill>
                <a:latin typeface="Optimistic Text"/>
                <a:ea typeface="Optimistic Text"/>
                <a:cs typeface="Optimistic Text"/>
                <a:sym typeface="Optimistic Text"/>
              </a:rPr>
              <a:t>Apportez des perspectives Africaines du Sénégal et de la Côte d'Ivoire à l'IA mondiale</a:t>
            </a:r>
            <a:endParaRPr sz="1800">
              <a:solidFill>
                <a:srgbClr val="4B0550"/>
              </a:solidFill>
              <a:latin typeface="Optimistic Text"/>
              <a:ea typeface="Optimistic Text"/>
              <a:cs typeface="Optimistic Text"/>
              <a:sym typeface="Optimistic Text"/>
            </a:endParaRPr>
          </a:p>
        </p:txBody>
      </p:sp>
      <p:sp>
        <p:nvSpPr>
          <p:cNvPr id="1471" name="Google Shape;1471;p91"/>
          <p:cNvSpPr txBox="1"/>
          <p:nvPr/>
        </p:nvSpPr>
        <p:spPr>
          <a:xfrm>
            <a:off x="1403303" y="6641525"/>
            <a:ext cx="4925700" cy="850500"/>
          </a:xfrm>
          <a:prstGeom prst="rect">
            <a:avLst/>
          </a:prstGeom>
          <a:noFill/>
          <a:ln>
            <a:noFill/>
          </a:ln>
        </p:spPr>
        <p:txBody>
          <a:bodyPr spcFirstLastPara="1" wrap="square" lIns="0" tIns="19050" rIns="0" bIns="0" anchor="t" anchorCtr="0">
            <a:spAutoFit/>
          </a:bodyPr>
          <a:lstStyle/>
          <a:p>
            <a:pPr marL="19050" marR="7620" lvl="0" indent="0" algn="l" rtl="0">
              <a:lnSpc>
                <a:spcPct val="100000"/>
              </a:lnSpc>
              <a:spcBef>
                <a:spcPts val="1253"/>
              </a:spcBef>
              <a:spcAft>
                <a:spcPts val="0"/>
              </a:spcAft>
              <a:buNone/>
            </a:pPr>
            <a:r>
              <a:rPr lang="en" sz="1800" b="1">
                <a:solidFill>
                  <a:srgbClr val="4B0550"/>
                </a:solidFill>
                <a:latin typeface="Optimistic Text"/>
                <a:ea typeface="Optimistic Text"/>
                <a:cs typeface="Optimistic Text"/>
                <a:sym typeface="Optimistic Text"/>
              </a:rPr>
              <a:t>Comment pouvez-vous utiliser ces compétences à l'école, en famille ou dans votre communauté?</a:t>
            </a:r>
            <a:endParaRPr sz="1800" b="1">
              <a:solidFill>
                <a:srgbClr val="4B0550"/>
              </a:solidFill>
              <a:latin typeface="Optimistic Text"/>
              <a:ea typeface="Optimistic Text"/>
              <a:cs typeface="Optimistic Text"/>
              <a:sym typeface="Optimistic Text"/>
            </a:endParaRPr>
          </a:p>
        </p:txBody>
      </p:sp>
      <p:pic>
        <p:nvPicPr>
          <p:cNvPr id="1472" name="Google Shape;1472;p91" title="Asset 67.png"/>
          <p:cNvPicPr preferRelativeResize="0"/>
          <p:nvPr/>
        </p:nvPicPr>
        <p:blipFill>
          <a:blip r:embed="rId3">
            <a:alphaModFix/>
          </a:blip>
          <a:stretch>
            <a:fillRect/>
          </a:stretch>
        </p:blipFill>
        <p:spPr>
          <a:xfrm>
            <a:off x="10867183" y="5432450"/>
            <a:ext cx="869417" cy="573300"/>
          </a:xfrm>
          <a:prstGeom prst="rect">
            <a:avLst/>
          </a:prstGeom>
          <a:noFill/>
          <a:ln>
            <a:noFill/>
          </a:ln>
        </p:spPr>
      </p:pic>
      <p:pic>
        <p:nvPicPr>
          <p:cNvPr id="1473" name="Google Shape;1473;p91" title="Asset 69.png"/>
          <p:cNvPicPr preferRelativeResize="0"/>
          <p:nvPr/>
        </p:nvPicPr>
        <p:blipFill>
          <a:blip r:embed="rId4">
            <a:alphaModFix/>
          </a:blip>
          <a:stretch>
            <a:fillRect/>
          </a:stretch>
        </p:blipFill>
        <p:spPr>
          <a:xfrm>
            <a:off x="15278100" y="2263925"/>
            <a:ext cx="641654" cy="661850"/>
          </a:xfrm>
          <a:prstGeom prst="rect">
            <a:avLst/>
          </a:prstGeom>
          <a:noFill/>
          <a:ln>
            <a:noFill/>
          </a:ln>
        </p:spPr>
      </p:pic>
      <p:pic>
        <p:nvPicPr>
          <p:cNvPr id="1474" name="Google Shape;1474;p91" title="Asset 71.png"/>
          <p:cNvPicPr preferRelativeResize="0"/>
          <p:nvPr/>
        </p:nvPicPr>
        <p:blipFill>
          <a:blip r:embed="rId5">
            <a:alphaModFix/>
          </a:blip>
          <a:stretch>
            <a:fillRect/>
          </a:stretch>
        </p:blipFill>
        <p:spPr>
          <a:xfrm>
            <a:off x="11316714" y="2247525"/>
            <a:ext cx="403571" cy="639102"/>
          </a:xfrm>
          <a:prstGeom prst="rect">
            <a:avLst/>
          </a:prstGeom>
          <a:noFill/>
          <a:ln>
            <a:noFill/>
          </a:ln>
        </p:spPr>
      </p:pic>
      <p:pic>
        <p:nvPicPr>
          <p:cNvPr id="1475" name="Google Shape;1475;p91" title="Asset 101.png"/>
          <p:cNvPicPr preferRelativeResize="0"/>
          <p:nvPr/>
        </p:nvPicPr>
        <p:blipFill>
          <a:blip r:embed="rId6">
            <a:alphaModFix/>
          </a:blip>
          <a:stretch>
            <a:fillRect/>
          </a:stretch>
        </p:blipFill>
        <p:spPr>
          <a:xfrm>
            <a:off x="15429002" y="5528675"/>
            <a:ext cx="571748" cy="573300"/>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479"/>
        <p:cNvGrpSpPr/>
        <p:nvPr/>
      </p:nvGrpSpPr>
      <p:grpSpPr>
        <a:xfrm>
          <a:off x="0" y="0"/>
          <a:ext cx="0" cy="0"/>
          <a:chOff x="0" y="0"/>
          <a:chExt cx="0" cy="0"/>
        </a:xfrm>
      </p:grpSpPr>
      <p:sp>
        <p:nvSpPr>
          <p:cNvPr id="1480" name="Google Shape;1480;p92"/>
          <p:cNvSpPr/>
          <p:nvPr/>
        </p:nvSpPr>
        <p:spPr>
          <a:xfrm>
            <a:off x="4601845" y="2417914"/>
            <a:ext cx="9741300" cy="6075600"/>
          </a:xfrm>
          <a:prstGeom prst="roundRect">
            <a:avLst>
              <a:gd name="adj" fmla="val 9286"/>
            </a:avLst>
          </a:prstGeom>
          <a:solidFill>
            <a:srgbClr val="B49CB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81" name="Google Shape;1481;p92"/>
          <p:cNvSpPr/>
          <p:nvPr/>
        </p:nvSpPr>
        <p:spPr>
          <a:xfrm>
            <a:off x="4417150" y="2213075"/>
            <a:ext cx="9741300" cy="6075600"/>
          </a:xfrm>
          <a:prstGeom prst="roundRect">
            <a:avLst>
              <a:gd name="adj" fmla="val 9286"/>
            </a:avLst>
          </a:prstGeom>
          <a:solidFill>
            <a:srgbClr val="F0EBF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82" name="Google Shape;1482;p92"/>
          <p:cNvSpPr/>
          <p:nvPr/>
        </p:nvSpPr>
        <p:spPr>
          <a:xfrm>
            <a:off x="8103150" y="2753700"/>
            <a:ext cx="2081700" cy="2081700"/>
          </a:xfrm>
          <a:prstGeom prst="ellipse">
            <a:avLst/>
          </a:prstGeom>
          <a:solidFill>
            <a:srgbClr val="4B055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83" name="Google Shape;1483;p92"/>
          <p:cNvSpPr txBox="1"/>
          <p:nvPr/>
        </p:nvSpPr>
        <p:spPr>
          <a:xfrm>
            <a:off x="5202675" y="5448300"/>
            <a:ext cx="8170200" cy="1995000"/>
          </a:xfrm>
          <a:prstGeom prst="rect">
            <a:avLst/>
          </a:prstGeom>
          <a:noFill/>
          <a:ln>
            <a:noFill/>
          </a:ln>
        </p:spPr>
        <p:txBody>
          <a:bodyPr spcFirstLastPara="1" wrap="square" lIns="0" tIns="0" rIns="0" bIns="0" anchor="t" anchorCtr="0">
            <a:spAutoFit/>
          </a:bodyPr>
          <a:lstStyle/>
          <a:p>
            <a:pPr marL="0" lvl="0" indent="0" algn="ctr" rtl="0">
              <a:lnSpc>
                <a:spcPct val="90000"/>
              </a:lnSpc>
              <a:spcBef>
                <a:spcPts val="0"/>
              </a:spcBef>
              <a:spcAft>
                <a:spcPts val="0"/>
              </a:spcAft>
              <a:buNone/>
            </a:pPr>
            <a:r>
              <a:rPr lang="en" sz="7200" b="1">
                <a:solidFill>
                  <a:srgbClr val="4B0550"/>
                </a:solidFill>
                <a:latin typeface="Optimistic Display"/>
                <a:ea typeface="Optimistic Display"/>
                <a:cs typeface="Optimistic Display"/>
                <a:sym typeface="Optimistic Display"/>
              </a:rPr>
              <a:t>Vous Êtes le Futur de l’IA</a:t>
            </a:r>
            <a:endParaRPr sz="7200" b="1">
              <a:solidFill>
                <a:srgbClr val="4B0550"/>
              </a:solidFill>
              <a:latin typeface="Optimistic Display"/>
              <a:ea typeface="Optimistic Display"/>
              <a:cs typeface="Optimistic Display"/>
              <a:sym typeface="Optimistic Display"/>
            </a:endParaRPr>
          </a:p>
        </p:txBody>
      </p:sp>
      <p:pic>
        <p:nvPicPr>
          <p:cNvPr id="1484" name="Google Shape;1484;p92" title="Asset 110.png"/>
          <p:cNvPicPr preferRelativeResize="0"/>
          <p:nvPr/>
        </p:nvPicPr>
        <p:blipFill>
          <a:blip r:embed="rId3">
            <a:alphaModFix/>
          </a:blip>
          <a:stretch>
            <a:fillRect/>
          </a:stretch>
        </p:blipFill>
        <p:spPr>
          <a:xfrm>
            <a:off x="8613000" y="3195825"/>
            <a:ext cx="1064400" cy="1197450"/>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488"/>
        <p:cNvGrpSpPr/>
        <p:nvPr/>
      </p:nvGrpSpPr>
      <p:grpSpPr>
        <a:xfrm>
          <a:off x="0" y="0"/>
          <a:ext cx="0" cy="0"/>
          <a:chOff x="0" y="0"/>
          <a:chExt cx="0" cy="0"/>
        </a:xfrm>
      </p:grpSpPr>
      <p:sp>
        <p:nvSpPr>
          <p:cNvPr id="1489" name="Google Shape;1489;p93"/>
          <p:cNvSpPr/>
          <p:nvPr/>
        </p:nvSpPr>
        <p:spPr>
          <a:xfrm>
            <a:off x="700500" y="2978625"/>
            <a:ext cx="16508100" cy="5046900"/>
          </a:xfrm>
          <a:prstGeom prst="roundRect">
            <a:avLst>
              <a:gd name="adj" fmla="val 7732"/>
            </a:avLst>
          </a:prstGeom>
          <a:solidFill>
            <a:schemeClr val="lt2"/>
          </a:solidFill>
          <a:ln w="114300" cap="flat" cmpd="sng">
            <a:solidFill>
              <a:srgbClr val="4B055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0" name="Google Shape;1490;p93"/>
          <p:cNvSpPr/>
          <p:nvPr/>
        </p:nvSpPr>
        <p:spPr>
          <a:xfrm>
            <a:off x="899450"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1" name="Google Shape;1491;p93"/>
          <p:cNvSpPr/>
          <p:nvPr/>
        </p:nvSpPr>
        <p:spPr>
          <a:xfrm>
            <a:off x="4138225"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2" name="Google Shape;1492;p93"/>
          <p:cNvSpPr/>
          <p:nvPr/>
        </p:nvSpPr>
        <p:spPr>
          <a:xfrm>
            <a:off x="7377000"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3" name="Google Shape;1493;p93"/>
          <p:cNvSpPr/>
          <p:nvPr/>
        </p:nvSpPr>
        <p:spPr>
          <a:xfrm>
            <a:off x="10615775"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4" name="Google Shape;1494;p93"/>
          <p:cNvSpPr/>
          <p:nvPr/>
        </p:nvSpPr>
        <p:spPr>
          <a:xfrm>
            <a:off x="13854550" y="3225775"/>
            <a:ext cx="3076800" cy="4552500"/>
          </a:xfrm>
          <a:prstGeom prst="roundRect">
            <a:avLst>
              <a:gd name="adj" fmla="val 8878"/>
            </a:avLst>
          </a:prstGeom>
          <a:solidFill>
            <a:srgbClr val="73327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5" name="Google Shape;1495;p93"/>
          <p:cNvSpPr txBox="1"/>
          <p:nvPr/>
        </p:nvSpPr>
        <p:spPr>
          <a:xfrm>
            <a:off x="700500" y="2000575"/>
            <a:ext cx="11491500" cy="5733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3600" b="1">
                <a:solidFill>
                  <a:srgbClr val="4B0550"/>
                </a:solidFill>
                <a:latin typeface="Optimistic Text"/>
                <a:ea typeface="Optimistic Text"/>
                <a:cs typeface="Optimistic Text"/>
                <a:sym typeface="Optimistic Text"/>
              </a:rPr>
              <a:t>Voici comment agir dès aujourd’hui</a:t>
            </a:r>
            <a:endParaRPr sz="3600" b="1">
              <a:solidFill>
                <a:srgbClr val="4B0550"/>
              </a:solidFill>
              <a:latin typeface="Optimistic Text"/>
              <a:ea typeface="Optimistic Text"/>
              <a:cs typeface="Optimistic Text"/>
              <a:sym typeface="Optimistic Text"/>
            </a:endParaRPr>
          </a:p>
        </p:txBody>
      </p:sp>
      <p:sp>
        <p:nvSpPr>
          <p:cNvPr id="1496" name="Google Shape;1496;p93"/>
          <p:cNvSpPr txBox="1"/>
          <p:nvPr/>
        </p:nvSpPr>
        <p:spPr>
          <a:xfrm>
            <a:off x="1193951"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Apprendre</a:t>
            </a:r>
            <a:endParaRPr sz="1800">
              <a:solidFill>
                <a:schemeClr val="lt2"/>
              </a:solidFill>
              <a:latin typeface="Optimistic Text"/>
              <a:ea typeface="Optimistic Text"/>
              <a:cs typeface="Optimistic Text"/>
              <a:sym typeface="Optimistic Text"/>
            </a:endParaRPr>
          </a:p>
        </p:txBody>
      </p:sp>
      <p:sp>
        <p:nvSpPr>
          <p:cNvPr id="1497" name="Google Shape;1497;p93"/>
          <p:cNvSpPr txBox="1"/>
          <p:nvPr/>
        </p:nvSpPr>
        <p:spPr>
          <a:xfrm>
            <a:off x="1193975" y="5127102"/>
            <a:ext cx="2395500" cy="22164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Continuez d'explorer les outils d'IA en toute sécurité et restez curieux. Essayez de nouvelles applis, mais utilisez toujours la méthode TRACE!</a:t>
            </a:r>
            <a:endParaRPr sz="1800">
              <a:solidFill>
                <a:schemeClr val="lt2"/>
              </a:solidFill>
              <a:latin typeface="Optimistic Text"/>
              <a:ea typeface="Optimistic Text"/>
              <a:cs typeface="Optimistic Text"/>
              <a:sym typeface="Optimistic Text"/>
            </a:endParaRPr>
          </a:p>
        </p:txBody>
      </p:sp>
      <p:sp>
        <p:nvSpPr>
          <p:cNvPr id="1498" name="Google Shape;1498;p93"/>
          <p:cNvSpPr txBox="1"/>
          <p:nvPr/>
        </p:nvSpPr>
        <p:spPr>
          <a:xfrm>
            <a:off x="4428488"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Créer</a:t>
            </a:r>
            <a:endParaRPr sz="1800" b="1">
              <a:solidFill>
                <a:schemeClr val="lt2"/>
              </a:solidFill>
              <a:latin typeface="Optimistic Text"/>
              <a:ea typeface="Optimistic Text"/>
              <a:cs typeface="Optimistic Text"/>
              <a:sym typeface="Optimistic Text"/>
            </a:endParaRPr>
          </a:p>
        </p:txBody>
      </p:sp>
      <p:sp>
        <p:nvSpPr>
          <p:cNvPr id="1499" name="Google Shape;1499;p93"/>
          <p:cNvSpPr txBox="1"/>
          <p:nvPr/>
        </p:nvSpPr>
        <p:spPr>
          <a:xfrm>
            <a:off x="4428513" y="5127102"/>
            <a:ext cx="2395500" cy="13854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Utilisez l'IA pour raconter des histoires Africaines de votre pays et de votre culture</a:t>
            </a:r>
            <a:endParaRPr sz="1800">
              <a:solidFill>
                <a:schemeClr val="lt2"/>
              </a:solidFill>
              <a:latin typeface="Optimistic Text"/>
              <a:ea typeface="Optimistic Text"/>
              <a:cs typeface="Optimistic Text"/>
              <a:sym typeface="Optimistic Text"/>
            </a:endParaRPr>
          </a:p>
        </p:txBody>
      </p:sp>
      <p:sp>
        <p:nvSpPr>
          <p:cNvPr id="1500" name="Google Shape;1500;p93"/>
          <p:cNvSpPr txBox="1"/>
          <p:nvPr/>
        </p:nvSpPr>
        <p:spPr>
          <a:xfrm>
            <a:off x="7663038"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Protéger</a:t>
            </a:r>
            <a:endParaRPr sz="1800" b="1">
              <a:solidFill>
                <a:schemeClr val="lt2"/>
              </a:solidFill>
              <a:latin typeface="Optimistic Text"/>
              <a:ea typeface="Optimistic Text"/>
              <a:cs typeface="Optimistic Text"/>
              <a:sym typeface="Optimistic Text"/>
            </a:endParaRPr>
          </a:p>
        </p:txBody>
      </p:sp>
      <p:sp>
        <p:nvSpPr>
          <p:cNvPr id="1501" name="Google Shape;1501;p93"/>
          <p:cNvSpPr txBox="1"/>
          <p:nvPr/>
        </p:nvSpPr>
        <p:spPr>
          <a:xfrm>
            <a:off x="7663063" y="5127102"/>
            <a:ext cx="23955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Aidez vos amis à rester en sécurité avec l’IA</a:t>
            </a:r>
            <a:endParaRPr sz="1800">
              <a:solidFill>
                <a:schemeClr val="lt2"/>
              </a:solidFill>
              <a:latin typeface="Optimistic Text"/>
              <a:ea typeface="Optimistic Text"/>
              <a:cs typeface="Optimistic Text"/>
              <a:sym typeface="Optimistic Text"/>
            </a:endParaRPr>
          </a:p>
        </p:txBody>
      </p:sp>
      <p:sp>
        <p:nvSpPr>
          <p:cNvPr id="1502" name="Google Shape;1502;p93"/>
          <p:cNvSpPr txBox="1"/>
          <p:nvPr/>
        </p:nvSpPr>
        <p:spPr>
          <a:xfrm>
            <a:off x="10897588"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Innover</a:t>
            </a:r>
            <a:endParaRPr sz="1800" b="1">
              <a:solidFill>
                <a:schemeClr val="lt2"/>
              </a:solidFill>
              <a:latin typeface="Optimistic Text"/>
              <a:ea typeface="Optimistic Text"/>
              <a:cs typeface="Optimistic Text"/>
              <a:sym typeface="Optimistic Text"/>
            </a:endParaRPr>
          </a:p>
        </p:txBody>
      </p:sp>
      <p:sp>
        <p:nvSpPr>
          <p:cNvPr id="1503" name="Google Shape;1503;p93"/>
          <p:cNvSpPr txBox="1"/>
          <p:nvPr/>
        </p:nvSpPr>
        <p:spPr>
          <a:xfrm>
            <a:off x="10897613" y="5127102"/>
            <a:ext cx="23955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Pensez à des solutions IA pour les problèmes</a:t>
            </a:r>
            <a:endParaRPr sz="1800">
              <a:solidFill>
                <a:schemeClr val="lt2"/>
              </a:solidFill>
              <a:latin typeface="Optimistic Text"/>
              <a:ea typeface="Optimistic Text"/>
              <a:cs typeface="Optimistic Text"/>
              <a:sym typeface="Optimistic Text"/>
            </a:endParaRPr>
          </a:p>
        </p:txBody>
      </p:sp>
      <p:sp>
        <p:nvSpPr>
          <p:cNvPr id="1504" name="Google Shape;1504;p93"/>
          <p:cNvSpPr txBox="1"/>
          <p:nvPr/>
        </p:nvSpPr>
        <p:spPr>
          <a:xfrm>
            <a:off x="14104153" y="4784200"/>
            <a:ext cx="2325000" cy="2772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Diriger</a:t>
            </a:r>
            <a:endParaRPr sz="1800" b="1">
              <a:solidFill>
                <a:schemeClr val="lt2"/>
              </a:solidFill>
              <a:latin typeface="Optimistic Text"/>
              <a:ea typeface="Optimistic Text"/>
              <a:cs typeface="Optimistic Text"/>
              <a:sym typeface="Optimistic Text"/>
            </a:endParaRPr>
          </a:p>
        </p:txBody>
      </p:sp>
      <p:sp>
        <p:nvSpPr>
          <p:cNvPr id="1505" name="Google Shape;1505;p93"/>
          <p:cNvSpPr txBox="1"/>
          <p:nvPr/>
        </p:nvSpPr>
        <p:spPr>
          <a:xfrm>
            <a:off x="14104177" y="5127102"/>
            <a:ext cx="2395500" cy="831300"/>
          </a:xfrm>
          <a:prstGeom prst="rect">
            <a:avLst/>
          </a:prstGeom>
          <a:noFill/>
          <a:ln>
            <a:noFill/>
          </a:ln>
        </p:spPr>
        <p:txBody>
          <a:bodyPr spcFirstLastPara="1" wrap="square" lIns="0" tIns="0" rIns="0" bIns="0" anchor="t" anchorCtr="0">
            <a:spAutoFit/>
          </a:bodyPr>
          <a:lstStyle/>
          <a:p>
            <a:pPr marL="0" marR="7620" lvl="0" indent="0" algn="l" rtl="0">
              <a:lnSpc>
                <a:spcPct val="100000"/>
              </a:lnSpc>
              <a:spcBef>
                <a:spcPts val="128"/>
              </a:spcBef>
              <a:spcAft>
                <a:spcPts val="0"/>
              </a:spcAft>
              <a:buNone/>
            </a:pPr>
            <a:r>
              <a:rPr lang="en" sz="1800">
                <a:solidFill>
                  <a:schemeClr val="lt2"/>
                </a:solidFill>
                <a:latin typeface="Optimistic Text"/>
                <a:ea typeface="Optimistic Text"/>
                <a:cs typeface="Optimistic Text"/>
                <a:sym typeface="Optimistic Text"/>
              </a:rPr>
              <a:t>Faites partie de la génération IA africaine</a:t>
            </a:r>
            <a:endParaRPr sz="1800">
              <a:solidFill>
                <a:schemeClr val="lt2"/>
              </a:solidFill>
              <a:latin typeface="Optimistic Text"/>
              <a:ea typeface="Optimistic Text"/>
              <a:cs typeface="Optimistic Text"/>
              <a:sym typeface="Optimistic Text"/>
            </a:endParaRPr>
          </a:p>
        </p:txBody>
      </p:sp>
      <p:sp>
        <p:nvSpPr>
          <p:cNvPr id="1506" name="Google Shape;1506;p93"/>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L’IA ET VOTRE AVENIR</a:t>
            </a:r>
            <a:endParaRPr sz="900" b="1">
              <a:solidFill>
                <a:srgbClr val="4B0550"/>
              </a:solidFill>
              <a:latin typeface="Optimistic Display"/>
              <a:ea typeface="Optimistic Display"/>
              <a:cs typeface="Optimistic Display"/>
              <a:sym typeface="Optimistic Display"/>
            </a:endParaRPr>
          </a:p>
          <a:p>
            <a:pPr marL="0" lvl="0" indent="0" algn="l" rtl="0">
              <a:lnSpc>
                <a:spcPct val="125000"/>
              </a:lnSpc>
              <a:spcBef>
                <a:spcPts val="0"/>
              </a:spcBef>
              <a:spcAft>
                <a:spcPts val="0"/>
              </a:spcAft>
              <a:buNone/>
            </a:pPr>
            <a:endParaRPr sz="900" b="1">
              <a:solidFill>
                <a:srgbClr val="4B0550"/>
              </a:solidFill>
              <a:latin typeface="Optimistic Display"/>
              <a:ea typeface="Optimistic Display"/>
              <a:cs typeface="Optimistic Display"/>
              <a:sym typeface="Optimistic Display"/>
            </a:endParaRPr>
          </a:p>
        </p:txBody>
      </p:sp>
      <p:pic>
        <p:nvPicPr>
          <p:cNvPr id="1507" name="Google Shape;1507;p93" title="Asset 90.png"/>
          <p:cNvPicPr preferRelativeResize="0"/>
          <p:nvPr/>
        </p:nvPicPr>
        <p:blipFill>
          <a:blip r:embed="rId3">
            <a:alphaModFix/>
          </a:blip>
          <a:stretch>
            <a:fillRect/>
          </a:stretch>
        </p:blipFill>
        <p:spPr>
          <a:xfrm>
            <a:off x="4428524" y="3941324"/>
            <a:ext cx="516950" cy="516950"/>
          </a:xfrm>
          <a:prstGeom prst="rect">
            <a:avLst/>
          </a:prstGeom>
          <a:noFill/>
          <a:ln>
            <a:noFill/>
          </a:ln>
        </p:spPr>
      </p:pic>
      <p:pic>
        <p:nvPicPr>
          <p:cNvPr id="1508" name="Google Shape;1508;p93" title="Asset 91.png"/>
          <p:cNvPicPr preferRelativeResize="0"/>
          <p:nvPr/>
        </p:nvPicPr>
        <p:blipFill>
          <a:blip r:embed="rId4">
            <a:alphaModFix/>
          </a:blip>
          <a:stretch>
            <a:fillRect/>
          </a:stretch>
        </p:blipFill>
        <p:spPr>
          <a:xfrm>
            <a:off x="10845153" y="3909686"/>
            <a:ext cx="516950" cy="580218"/>
          </a:xfrm>
          <a:prstGeom prst="rect">
            <a:avLst/>
          </a:prstGeom>
          <a:noFill/>
          <a:ln>
            <a:noFill/>
          </a:ln>
        </p:spPr>
      </p:pic>
      <p:pic>
        <p:nvPicPr>
          <p:cNvPr id="1509" name="Google Shape;1509;p93" title="Asset 92.png"/>
          <p:cNvPicPr preferRelativeResize="0"/>
          <p:nvPr/>
        </p:nvPicPr>
        <p:blipFill>
          <a:blip r:embed="rId5">
            <a:alphaModFix/>
          </a:blip>
          <a:stretch>
            <a:fillRect/>
          </a:stretch>
        </p:blipFill>
        <p:spPr>
          <a:xfrm>
            <a:off x="1193950" y="3953501"/>
            <a:ext cx="516950" cy="492589"/>
          </a:xfrm>
          <a:prstGeom prst="rect">
            <a:avLst/>
          </a:prstGeom>
          <a:noFill/>
          <a:ln>
            <a:noFill/>
          </a:ln>
        </p:spPr>
      </p:pic>
      <p:pic>
        <p:nvPicPr>
          <p:cNvPr id="1510" name="Google Shape;1510;p93" title="Asset 62.png"/>
          <p:cNvPicPr preferRelativeResize="0"/>
          <p:nvPr/>
        </p:nvPicPr>
        <p:blipFill>
          <a:blip r:embed="rId6">
            <a:alphaModFix/>
          </a:blip>
          <a:stretch>
            <a:fillRect/>
          </a:stretch>
        </p:blipFill>
        <p:spPr>
          <a:xfrm>
            <a:off x="14079729" y="3920734"/>
            <a:ext cx="558117" cy="558117"/>
          </a:xfrm>
          <a:prstGeom prst="rect">
            <a:avLst/>
          </a:prstGeom>
          <a:noFill/>
          <a:ln>
            <a:noFill/>
          </a:ln>
        </p:spPr>
      </p:pic>
      <p:pic>
        <p:nvPicPr>
          <p:cNvPr id="1511" name="Google Shape;1511;p93" title="Asset 61.png"/>
          <p:cNvPicPr preferRelativeResize="0"/>
          <p:nvPr/>
        </p:nvPicPr>
        <p:blipFill>
          <a:blip r:embed="rId7">
            <a:alphaModFix/>
          </a:blip>
          <a:stretch>
            <a:fillRect/>
          </a:stretch>
        </p:blipFill>
        <p:spPr>
          <a:xfrm>
            <a:off x="7663089" y="3918783"/>
            <a:ext cx="464447" cy="562020"/>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515"/>
        <p:cNvGrpSpPr/>
        <p:nvPr/>
      </p:nvGrpSpPr>
      <p:grpSpPr>
        <a:xfrm>
          <a:off x="0" y="0"/>
          <a:ext cx="0" cy="0"/>
          <a:chOff x="0" y="0"/>
          <a:chExt cx="0" cy="0"/>
        </a:xfrm>
      </p:grpSpPr>
      <p:sp>
        <p:nvSpPr>
          <p:cNvPr id="1516" name="Google Shape;1516;p94"/>
          <p:cNvSpPr txBox="1"/>
          <p:nvPr/>
        </p:nvSpPr>
        <p:spPr>
          <a:xfrm>
            <a:off x="699425" y="3649350"/>
            <a:ext cx="4926900" cy="1748100"/>
          </a:xfrm>
          <a:prstGeom prst="rect">
            <a:avLst/>
          </a:prstGeom>
          <a:noFill/>
          <a:ln>
            <a:noFill/>
          </a:ln>
        </p:spPr>
        <p:txBody>
          <a:bodyPr spcFirstLastPara="1" wrap="square" lIns="0" tIns="0" rIns="0" bIns="0" anchor="b" anchorCtr="0">
            <a:noAutofit/>
          </a:bodyPr>
          <a:lstStyle/>
          <a:p>
            <a:pPr marL="0" lvl="0" indent="0" algn="l" rtl="0">
              <a:lnSpc>
                <a:spcPct val="108000"/>
              </a:lnSpc>
              <a:spcBef>
                <a:spcPts val="0"/>
              </a:spcBef>
              <a:spcAft>
                <a:spcPts val="0"/>
              </a:spcAft>
              <a:buNone/>
            </a:pPr>
            <a:r>
              <a:rPr lang="en" sz="5400" b="1">
                <a:solidFill>
                  <a:srgbClr val="FFFFFF"/>
                </a:solidFill>
                <a:latin typeface="Optimistic Display"/>
                <a:ea typeface="Optimistic Display"/>
                <a:cs typeface="Optimistic Display"/>
                <a:sym typeface="Optimistic Display"/>
              </a:rPr>
              <a:t>Conclusion et Évaluation</a:t>
            </a:r>
            <a:endParaRPr sz="5400" b="1">
              <a:solidFill>
                <a:srgbClr val="FFFFFF"/>
              </a:solidFill>
              <a:latin typeface="Optimistic Display"/>
              <a:ea typeface="Optimistic Display"/>
              <a:cs typeface="Optimistic Display"/>
              <a:sym typeface="Optimistic Display"/>
            </a:endParaRPr>
          </a:p>
        </p:txBody>
      </p:sp>
      <p:pic>
        <p:nvPicPr>
          <p:cNvPr id="1517" name="Google Shape;1517;p94" title="Asset 88.png"/>
          <p:cNvPicPr preferRelativeResize="0"/>
          <p:nvPr/>
        </p:nvPicPr>
        <p:blipFill rotWithShape="1">
          <a:blip r:embed="rId3">
            <a:alphaModFix/>
          </a:blip>
          <a:srcRect t="16257" b="16257"/>
          <a:stretch/>
        </p:blipFill>
        <p:spPr>
          <a:xfrm>
            <a:off x="6096000" y="0"/>
            <a:ext cx="12191998" cy="10287002"/>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521"/>
        <p:cNvGrpSpPr/>
        <p:nvPr/>
      </p:nvGrpSpPr>
      <p:grpSpPr>
        <a:xfrm>
          <a:off x="0" y="0"/>
          <a:ext cx="0" cy="0"/>
          <a:chOff x="0" y="0"/>
          <a:chExt cx="0" cy="0"/>
        </a:xfrm>
      </p:grpSpPr>
      <p:sp>
        <p:nvSpPr>
          <p:cNvPr id="1522" name="Google Shape;1522;p95"/>
          <p:cNvSpPr/>
          <p:nvPr/>
        </p:nvSpPr>
        <p:spPr>
          <a:xfrm>
            <a:off x="8597150" y="6872035"/>
            <a:ext cx="6477000" cy="22335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3" name="Google Shape;1523;p95"/>
          <p:cNvSpPr/>
          <p:nvPr/>
        </p:nvSpPr>
        <p:spPr>
          <a:xfrm>
            <a:off x="8597150" y="3662478"/>
            <a:ext cx="6477000" cy="28386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4" name="Google Shape;1524;p95"/>
          <p:cNvSpPr/>
          <p:nvPr/>
        </p:nvSpPr>
        <p:spPr>
          <a:xfrm>
            <a:off x="8597150" y="1716438"/>
            <a:ext cx="6477000" cy="15549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5" name="Google Shape;1525;p95"/>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rgbClr val="4B0550"/>
                </a:solidFill>
                <a:latin typeface="Optimistic Display"/>
                <a:ea typeface="Optimistic Display"/>
                <a:cs typeface="Optimistic Display"/>
                <a:sym typeface="Optimistic Display"/>
              </a:rPr>
              <a:t>CONCLUSION ET ÉVALUATION</a:t>
            </a:r>
            <a:endParaRPr sz="900" b="1">
              <a:solidFill>
                <a:srgbClr val="4B0550"/>
              </a:solidFill>
              <a:latin typeface="Optimistic Display"/>
              <a:ea typeface="Optimistic Display"/>
              <a:cs typeface="Optimistic Display"/>
              <a:sym typeface="Optimistic Display"/>
            </a:endParaRPr>
          </a:p>
        </p:txBody>
      </p:sp>
      <p:sp>
        <p:nvSpPr>
          <p:cNvPr id="1526" name="Google Shape;1526;p95"/>
          <p:cNvSpPr txBox="1"/>
          <p:nvPr/>
        </p:nvSpPr>
        <p:spPr>
          <a:xfrm>
            <a:off x="1403300" y="2000575"/>
            <a:ext cx="5818200" cy="43290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600" b="1">
                <a:solidFill>
                  <a:srgbClr val="4B0550"/>
                </a:solidFill>
                <a:latin typeface="Optimistic Text"/>
                <a:ea typeface="Optimistic Text"/>
                <a:cs typeface="Optimistic Text"/>
                <a:sym typeface="Optimistic Text"/>
              </a:rPr>
              <a:t>Vérification rapide de connaissances - Montrez ce que vous savez!</a:t>
            </a:r>
            <a:endParaRPr sz="5600" b="1">
              <a:solidFill>
                <a:srgbClr val="4B0550"/>
              </a:solidFill>
              <a:latin typeface="Optimistic Text"/>
              <a:ea typeface="Optimistic Text"/>
              <a:cs typeface="Optimistic Text"/>
              <a:sym typeface="Optimistic Text"/>
            </a:endParaRPr>
          </a:p>
        </p:txBody>
      </p:sp>
      <p:sp>
        <p:nvSpPr>
          <p:cNvPr id="1527" name="Google Shape;1527;p95"/>
          <p:cNvSpPr/>
          <p:nvPr/>
        </p:nvSpPr>
        <p:spPr>
          <a:xfrm>
            <a:off x="8444750" y="1564038"/>
            <a:ext cx="6477000" cy="15549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8" name="Google Shape;1528;p95"/>
          <p:cNvSpPr/>
          <p:nvPr/>
        </p:nvSpPr>
        <p:spPr>
          <a:xfrm>
            <a:off x="8746422" y="1855131"/>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29" name="Google Shape;1529;p95"/>
          <p:cNvSpPr txBox="1"/>
          <p:nvPr/>
        </p:nvSpPr>
        <p:spPr>
          <a:xfrm>
            <a:off x="8853006" y="1928650"/>
            <a:ext cx="2715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1</a:t>
            </a:r>
            <a:endParaRPr sz="2025" b="1">
              <a:solidFill>
                <a:schemeClr val="lt2"/>
              </a:solidFill>
              <a:latin typeface="Optimistic Text"/>
              <a:ea typeface="Optimistic Text"/>
              <a:cs typeface="Optimistic Text"/>
              <a:sym typeface="Optimistic Text"/>
            </a:endParaRPr>
          </a:p>
        </p:txBody>
      </p:sp>
      <p:sp>
        <p:nvSpPr>
          <p:cNvPr id="1530" name="Google Shape;1530;p95"/>
          <p:cNvSpPr txBox="1"/>
          <p:nvPr/>
        </p:nvSpPr>
        <p:spPr>
          <a:xfrm>
            <a:off x="9400346" y="1760043"/>
            <a:ext cx="2870100" cy="8832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Vrai ou Faux</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Tout contenu généré par l'IA est évidemment faux.</a:t>
            </a:r>
            <a:endParaRPr sz="1800">
              <a:solidFill>
                <a:srgbClr val="4B0550"/>
              </a:solidFill>
              <a:latin typeface="Optimistic Text"/>
              <a:ea typeface="Optimistic Text"/>
              <a:cs typeface="Optimistic Text"/>
              <a:sym typeface="Optimistic Text"/>
            </a:endParaRPr>
          </a:p>
        </p:txBody>
      </p:sp>
      <p:sp>
        <p:nvSpPr>
          <p:cNvPr id="1531" name="Google Shape;1531;p95"/>
          <p:cNvSpPr/>
          <p:nvPr/>
        </p:nvSpPr>
        <p:spPr>
          <a:xfrm>
            <a:off x="8444750" y="3510077"/>
            <a:ext cx="6477000" cy="28386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32" name="Google Shape;1532;p95"/>
          <p:cNvSpPr/>
          <p:nvPr/>
        </p:nvSpPr>
        <p:spPr>
          <a:xfrm>
            <a:off x="8746422" y="3805094"/>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33" name="Google Shape;1533;p95"/>
          <p:cNvSpPr txBox="1"/>
          <p:nvPr/>
        </p:nvSpPr>
        <p:spPr>
          <a:xfrm>
            <a:off x="8802829" y="3892638"/>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2</a:t>
            </a:r>
            <a:endParaRPr sz="2025" b="1">
              <a:solidFill>
                <a:schemeClr val="lt2"/>
              </a:solidFill>
              <a:latin typeface="Optimistic Text"/>
              <a:ea typeface="Optimistic Text"/>
              <a:cs typeface="Optimistic Text"/>
              <a:sym typeface="Optimistic Text"/>
            </a:endParaRPr>
          </a:p>
        </p:txBody>
      </p:sp>
      <p:sp>
        <p:nvSpPr>
          <p:cNvPr id="1534" name="Google Shape;1534;p95"/>
          <p:cNvSpPr txBox="1"/>
          <p:nvPr/>
        </p:nvSpPr>
        <p:spPr>
          <a:xfrm>
            <a:off x="9548600" y="3700800"/>
            <a:ext cx="3371400" cy="24936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Choix Multiples</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est la meilleure façon de vérifier si une information d'IA est vraie?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Croyez votre ami</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Utilisez la méthode TRACE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 </a:t>
            </a:r>
            <a:r>
              <a:rPr lang="en" sz="1800">
                <a:solidFill>
                  <a:srgbClr val="4B0550"/>
                </a:solidFill>
                <a:latin typeface="Optimistic Text"/>
                <a:ea typeface="Optimistic Text"/>
                <a:cs typeface="Optimistic Text"/>
                <a:sym typeface="Optimistic Text"/>
              </a:rPr>
              <a:t>Faites simplement confiance à l'appli</a:t>
            </a:r>
            <a:endParaRPr sz="1800">
              <a:solidFill>
                <a:srgbClr val="4B0550"/>
              </a:solidFill>
              <a:latin typeface="Optimistic Text"/>
              <a:ea typeface="Optimistic Text"/>
              <a:cs typeface="Optimistic Text"/>
              <a:sym typeface="Optimistic Text"/>
            </a:endParaRPr>
          </a:p>
        </p:txBody>
      </p:sp>
      <p:sp>
        <p:nvSpPr>
          <p:cNvPr id="1535" name="Google Shape;1535;p95"/>
          <p:cNvSpPr/>
          <p:nvPr/>
        </p:nvSpPr>
        <p:spPr>
          <a:xfrm>
            <a:off x="8444750" y="6689850"/>
            <a:ext cx="6477000" cy="22335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36" name="Google Shape;1536;p95"/>
          <p:cNvSpPr/>
          <p:nvPr/>
        </p:nvSpPr>
        <p:spPr>
          <a:xfrm>
            <a:off x="8746422" y="6939343"/>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37" name="Google Shape;1537;p95"/>
          <p:cNvSpPr txBox="1"/>
          <p:nvPr/>
        </p:nvSpPr>
        <p:spPr>
          <a:xfrm>
            <a:off x="8812616" y="7026887"/>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3</a:t>
            </a:r>
            <a:endParaRPr sz="2025" b="1">
              <a:solidFill>
                <a:schemeClr val="lt2"/>
              </a:solidFill>
              <a:latin typeface="Optimistic Text"/>
              <a:ea typeface="Optimistic Text"/>
              <a:cs typeface="Optimistic Text"/>
              <a:sym typeface="Optimistic Text"/>
            </a:endParaRPr>
          </a:p>
        </p:txBody>
      </p:sp>
      <p:sp>
        <p:nvSpPr>
          <p:cNvPr id="1538" name="Google Shape;1538;p95"/>
          <p:cNvSpPr txBox="1"/>
          <p:nvPr/>
        </p:nvSpPr>
        <p:spPr>
          <a:xfrm>
            <a:off x="9400346" y="6863900"/>
            <a:ext cx="4612800" cy="11601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Scénario</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Votre ami vous montre une "nouvelle" générée par l’IA qui vous semble fausse. Que faites-vous?</a:t>
            </a:r>
            <a:endParaRPr sz="1800">
              <a:solidFill>
                <a:srgbClr val="4B0550"/>
              </a:solidFill>
              <a:latin typeface="Optimistic Text"/>
              <a:ea typeface="Optimistic Text"/>
              <a:cs typeface="Optimistic Text"/>
              <a:sym typeface="Optimistic Text"/>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542"/>
        <p:cNvGrpSpPr/>
        <p:nvPr/>
      </p:nvGrpSpPr>
      <p:grpSpPr>
        <a:xfrm>
          <a:off x="0" y="0"/>
          <a:ext cx="0" cy="0"/>
          <a:chOff x="0" y="0"/>
          <a:chExt cx="0" cy="0"/>
        </a:xfrm>
      </p:grpSpPr>
      <p:sp>
        <p:nvSpPr>
          <p:cNvPr id="1543" name="Google Shape;1543;p96"/>
          <p:cNvSpPr/>
          <p:nvPr/>
        </p:nvSpPr>
        <p:spPr>
          <a:xfrm>
            <a:off x="8597150" y="6872035"/>
            <a:ext cx="6477000" cy="22335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44" name="Google Shape;1544;p96"/>
          <p:cNvSpPr/>
          <p:nvPr/>
        </p:nvSpPr>
        <p:spPr>
          <a:xfrm>
            <a:off x="8597150" y="3662478"/>
            <a:ext cx="6477000" cy="28386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45" name="Google Shape;1545;p96"/>
          <p:cNvSpPr/>
          <p:nvPr/>
        </p:nvSpPr>
        <p:spPr>
          <a:xfrm>
            <a:off x="8597150" y="1716438"/>
            <a:ext cx="6477000" cy="15549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46" name="Google Shape;1546;p96"/>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CONCLUSION ET ÉVALUATION</a:t>
            </a:r>
            <a:endParaRPr sz="900" b="1">
              <a:solidFill>
                <a:srgbClr val="4B0550"/>
              </a:solidFill>
              <a:latin typeface="Optimistic Display"/>
              <a:ea typeface="Optimistic Display"/>
              <a:cs typeface="Optimistic Display"/>
              <a:sym typeface="Optimistic Display"/>
            </a:endParaRPr>
          </a:p>
        </p:txBody>
      </p:sp>
      <p:sp>
        <p:nvSpPr>
          <p:cNvPr id="1547" name="Google Shape;1547;p96"/>
          <p:cNvSpPr txBox="1"/>
          <p:nvPr/>
        </p:nvSpPr>
        <p:spPr>
          <a:xfrm>
            <a:off x="1403300" y="2000575"/>
            <a:ext cx="5818200" cy="43290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600" b="1">
                <a:solidFill>
                  <a:srgbClr val="4B0550"/>
                </a:solidFill>
                <a:latin typeface="Optimistic Text"/>
                <a:ea typeface="Optimistic Text"/>
                <a:cs typeface="Optimistic Text"/>
                <a:sym typeface="Optimistic Text"/>
              </a:rPr>
              <a:t>Vérification rapide de connaissances - Montrez ce que vous savez!</a:t>
            </a:r>
            <a:endParaRPr sz="5600" b="1">
              <a:solidFill>
                <a:srgbClr val="4B0550"/>
              </a:solidFill>
              <a:latin typeface="Optimistic Text"/>
              <a:ea typeface="Optimistic Text"/>
              <a:cs typeface="Optimistic Text"/>
              <a:sym typeface="Optimistic Text"/>
            </a:endParaRPr>
          </a:p>
        </p:txBody>
      </p:sp>
      <p:sp>
        <p:nvSpPr>
          <p:cNvPr id="1548" name="Google Shape;1548;p96"/>
          <p:cNvSpPr/>
          <p:nvPr/>
        </p:nvSpPr>
        <p:spPr>
          <a:xfrm>
            <a:off x="8444750" y="1564038"/>
            <a:ext cx="6477000" cy="15549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49" name="Google Shape;1549;p96"/>
          <p:cNvSpPr/>
          <p:nvPr/>
        </p:nvSpPr>
        <p:spPr>
          <a:xfrm>
            <a:off x="8746422" y="1855131"/>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0" name="Google Shape;1550;p96"/>
          <p:cNvSpPr txBox="1"/>
          <p:nvPr/>
        </p:nvSpPr>
        <p:spPr>
          <a:xfrm>
            <a:off x="8853006" y="1928650"/>
            <a:ext cx="2715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1</a:t>
            </a:r>
            <a:endParaRPr sz="2025" b="1">
              <a:solidFill>
                <a:schemeClr val="lt2"/>
              </a:solidFill>
              <a:latin typeface="Optimistic Text"/>
              <a:ea typeface="Optimistic Text"/>
              <a:cs typeface="Optimistic Text"/>
              <a:sym typeface="Optimistic Text"/>
            </a:endParaRPr>
          </a:p>
        </p:txBody>
      </p:sp>
      <p:sp>
        <p:nvSpPr>
          <p:cNvPr id="1551" name="Google Shape;1551;p96"/>
          <p:cNvSpPr txBox="1"/>
          <p:nvPr/>
        </p:nvSpPr>
        <p:spPr>
          <a:xfrm>
            <a:off x="9400346" y="1760043"/>
            <a:ext cx="2870100" cy="8832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Vrai ou Faux</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Tout contenu généré par l'IA est évidemment faux.</a:t>
            </a:r>
            <a:endParaRPr sz="1800">
              <a:solidFill>
                <a:srgbClr val="4B0550"/>
              </a:solidFill>
              <a:latin typeface="Optimistic Text"/>
              <a:ea typeface="Optimistic Text"/>
              <a:cs typeface="Optimistic Text"/>
              <a:sym typeface="Optimistic Text"/>
            </a:endParaRPr>
          </a:p>
        </p:txBody>
      </p:sp>
      <p:sp>
        <p:nvSpPr>
          <p:cNvPr id="1552" name="Google Shape;1552;p96"/>
          <p:cNvSpPr/>
          <p:nvPr/>
        </p:nvSpPr>
        <p:spPr>
          <a:xfrm>
            <a:off x="8444750" y="3510077"/>
            <a:ext cx="6477000" cy="28386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3" name="Google Shape;1553;p96"/>
          <p:cNvSpPr/>
          <p:nvPr/>
        </p:nvSpPr>
        <p:spPr>
          <a:xfrm>
            <a:off x="8746422" y="3805094"/>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4" name="Google Shape;1554;p96"/>
          <p:cNvSpPr txBox="1"/>
          <p:nvPr/>
        </p:nvSpPr>
        <p:spPr>
          <a:xfrm>
            <a:off x="8802829" y="3892638"/>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2</a:t>
            </a:r>
            <a:endParaRPr sz="2025" b="1">
              <a:solidFill>
                <a:schemeClr val="lt2"/>
              </a:solidFill>
              <a:latin typeface="Optimistic Text"/>
              <a:ea typeface="Optimistic Text"/>
              <a:cs typeface="Optimistic Text"/>
              <a:sym typeface="Optimistic Text"/>
            </a:endParaRPr>
          </a:p>
        </p:txBody>
      </p:sp>
      <p:sp>
        <p:nvSpPr>
          <p:cNvPr id="1555" name="Google Shape;1555;p96"/>
          <p:cNvSpPr txBox="1"/>
          <p:nvPr/>
        </p:nvSpPr>
        <p:spPr>
          <a:xfrm>
            <a:off x="9548600" y="3700800"/>
            <a:ext cx="3371400" cy="24936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Choix Multiples</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est la meilleure façon de vérifier si une information d'IA est vraie?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Croyez votre ami</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Utilisez la méthode TRACE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 </a:t>
            </a:r>
            <a:r>
              <a:rPr lang="en" sz="1800">
                <a:solidFill>
                  <a:srgbClr val="4B0550"/>
                </a:solidFill>
                <a:latin typeface="Optimistic Text"/>
                <a:ea typeface="Optimistic Text"/>
                <a:cs typeface="Optimistic Text"/>
                <a:sym typeface="Optimistic Text"/>
              </a:rPr>
              <a:t>Faites simplement confiance à l'appli</a:t>
            </a:r>
            <a:endParaRPr sz="1800">
              <a:solidFill>
                <a:srgbClr val="4B0550"/>
              </a:solidFill>
              <a:latin typeface="Optimistic Text"/>
              <a:ea typeface="Optimistic Text"/>
              <a:cs typeface="Optimistic Text"/>
              <a:sym typeface="Optimistic Text"/>
            </a:endParaRPr>
          </a:p>
        </p:txBody>
      </p:sp>
      <p:sp>
        <p:nvSpPr>
          <p:cNvPr id="1556" name="Google Shape;1556;p96"/>
          <p:cNvSpPr/>
          <p:nvPr/>
        </p:nvSpPr>
        <p:spPr>
          <a:xfrm>
            <a:off x="8444750" y="6689850"/>
            <a:ext cx="6477000" cy="22335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7" name="Google Shape;1557;p96"/>
          <p:cNvSpPr/>
          <p:nvPr/>
        </p:nvSpPr>
        <p:spPr>
          <a:xfrm>
            <a:off x="8746422" y="6939343"/>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58" name="Google Shape;1558;p96"/>
          <p:cNvSpPr txBox="1"/>
          <p:nvPr/>
        </p:nvSpPr>
        <p:spPr>
          <a:xfrm>
            <a:off x="8812616" y="7026887"/>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3</a:t>
            </a:r>
            <a:endParaRPr sz="2025" b="1">
              <a:solidFill>
                <a:schemeClr val="lt2"/>
              </a:solidFill>
              <a:latin typeface="Optimistic Text"/>
              <a:ea typeface="Optimistic Text"/>
              <a:cs typeface="Optimistic Text"/>
              <a:sym typeface="Optimistic Text"/>
            </a:endParaRPr>
          </a:p>
        </p:txBody>
      </p:sp>
      <p:sp>
        <p:nvSpPr>
          <p:cNvPr id="1559" name="Google Shape;1559;p96"/>
          <p:cNvSpPr txBox="1"/>
          <p:nvPr/>
        </p:nvSpPr>
        <p:spPr>
          <a:xfrm>
            <a:off x="9400346" y="6863900"/>
            <a:ext cx="4612800" cy="11601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Scénario</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Votre ami vous montre une "nouvelle" générée par l’IA qui vous semble fausse. Que faites-vous?</a:t>
            </a:r>
            <a:endParaRPr sz="1800">
              <a:solidFill>
                <a:srgbClr val="4B0550"/>
              </a:solidFill>
              <a:latin typeface="Optimistic Text"/>
              <a:ea typeface="Optimistic Text"/>
              <a:cs typeface="Optimistic Text"/>
              <a:sym typeface="Optimistic Text"/>
            </a:endParaRPr>
          </a:p>
        </p:txBody>
      </p:sp>
      <p:sp>
        <p:nvSpPr>
          <p:cNvPr id="1560" name="Google Shape;1560;p96"/>
          <p:cNvSpPr/>
          <p:nvPr/>
        </p:nvSpPr>
        <p:spPr>
          <a:xfrm>
            <a:off x="12786000" y="2457569"/>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61" name="Google Shape;1561;p96"/>
          <p:cNvSpPr txBox="1"/>
          <p:nvPr/>
        </p:nvSpPr>
        <p:spPr>
          <a:xfrm>
            <a:off x="13237197" y="2553269"/>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False</a:t>
            </a:r>
            <a:endParaRPr sz="1800">
              <a:solidFill>
                <a:schemeClr val="lt2"/>
              </a:solidFill>
              <a:latin typeface="Optimistic Text"/>
              <a:ea typeface="Optimistic Text"/>
              <a:cs typeface="Optimistic Text"/>
              <a:sym typeface="Optimistic Text"/>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565"/>
        <p:cNvGrpSpPr/>
        <p:nvPr/>
      </p:nvGrpSpPr>
      <p:grpSpPr>
        <a:xfrm>
          <a:off x="0" y="0"/>
          <a:ext cx="0" cy="0"/>
          <a:chOff x="0" y="0"/>
          <a:chExt cx="0" cy="0"/>
        </a:xfrm>
      </p:grpSpPr>
      <p:sp>
        <p:nvSpPr>
          <p:cNvPr id="1566" name="Google Shape;1566;p97"/>
          <p:cNvSpPr/>
          <p:nvPr/>
        </p:nvSpPr>
        <p:spPr>
          <a:xfrm>
            <a:off x="8597150" y="6872035"/>
            <a:ext cx="6477000" cy="22335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67" name="Google Shape;1567;p97"/>
          <p:cNvSpPr/>
          <p:nvPr/>
        </p:nvSpPr>
        <p:spPr>
          <a:xfrm>
            <a:off x="8597150" y="3662478"/>
            <a:ext cx="6477000" cy="28386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68" name="Google Shape;1568;p97"/>
          <p:cNvSpPr/>
          <p:nvPr/>
        </p:nvSpPr>
        <p:spPr>
          <a:xfrm>
            <a:off x="8597150" y="1716438"/>
            <a:ext cx="6477000" cy="15549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69" name="Google Shape;1569;p97"/>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CONCLUSION ET ÉVALUATION</a:t>
            </a:r>
            <a:endParaRPr sz="900" b="1">
              <a:solidFill>
                <a:srgbClr val="4B0550"/>
              </a:solidFill>
              <a:latin typeface="Optimistic Display"/>
              <a:ea typeface="Optimistic Display"/>
              <a:cs typeface="Optimistic Display"/>
              <a:sym typeface="Optimistic Display"/>
            </a:endParaRPr>
          </a:p>
        </p:txBody>
      </p:sp>
      <p:sp>
        <p:nvSpPr>
          <p:cNvPr id="1570" name="Google Shape;1570;p97"/>
          <p:cNvSpPr txBox="1"/>
          <p:nvPr/>
        </p:nvSpPr>
        <p:spPr>
          <a:xfrm>
            <a:off x="1403300" y="2000575"/>
            <a:ext cx="5818200" cy="43290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600" b="1">
                <a:solidFill>
                  <a:srgbClr val="4B0550"/>
                </a:solidFill>
                <a:latin typeface="Optimistic Text"/>
                <a:ea typeface="Optimistic Text"/>
                <a:cs typeface="Optimistic Text"/>
                <a:sym typeface="Optimistic Text"/>
              </a:rPr>
              <a:t>Vérification rapide de connaissances - Montrez ce que vous savez!</a:t>
            </a:r>
            <a:endParaRPr sz="5600" b="1">
              <a:solidFill>
                <a:srgbClr val="4B0550"/>
              </a:solidFill>
              <a:latin typeface="Optimistic Text"/>
              <a:ea typeface="Optimistic Text"/>
              <a:cs typeface="Optimistic Text"/>
              <a:sym typeface="Optimistic Text"/>
            </a:endParaRPr>
          </a:p>
        </p:txBody>
      </p:sp>
      <p:sp>
        <p:nvSpPr>
          <p:cNvPr id="1571" name="Google Shape;1571;p97"/>
          <p:cNvSpPr/>
          <p:nvPr/>
        </p:nvSpPr>
        <p:spPr>
          <a:xfrm>
            <a:off x="8444750" y="1564038"/>
            <a:ext cx="6477000" cy="15549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72" name="Google Shape;1572;p97"/>
          <p:cNvSpPr/>
          <p:nvPr/>
        </p:nvSpPr>
        <p:spPr>
          <a:xfrm>
            <a:off x="8746422" y="1855131"/>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73" name="Google Shape;1573;p97"/>
          <p:cNvSpPr txBox="1"/>
          <p:nvPr/>
        </p:nvSpPr>
        <p:spPr>
          <a:xfrm>
            <a:off x="8853006" y="1928650"/>
            <a:ext cx="2715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1</a:t>
            </a:r>
            <a:endParaRPr sz="2025" b="1">
              <a:solidFill>
                <a:schemeClr val="lt2"/>
              </a:solidFill>
              <a:latin typeface="Optimistic Text"/>
              <a:ea typeface="Optimistic Text"/>
              <a:cs typeface="Optimistic Text"/>
              <a:sym typeface="Optimistic Text"/>
            </a:endParaRPr>
          </a:p>
        </p:txBody>
      </p:sp>
      <p:sp>
        <p:nvSpPr>
          <p:cNvPr id="1574" name="Google Shape;1574;p97"/>
          <p:cNvSpPr txBox="1"/>
          <p:nvPr/>
        </p:nvSpPr>
        <p:spPr>
          <a:xfrm>
            <a:off x="9400346" y="1760043"/>
            <a:ext cx="2870100" cy="8832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Vrai ou Faux</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Tout contenu généré par l'IA est évidemment faux.</a:t>
            </a:r>
            <a:endParaRPr sz="1800">
              <a:solidFill>
                <a:srgbClr val="4B0550"/>
              </a:solidFill>
              <a:latin typeface="Optimistic Text"/>
              <a:ea typeface="Optimistic Text"/>
              <a:cs typeface="Optimistic Text"/>
              <a:sym typeface="Optimistic Text"/>
            </a:endParaRPr>
          </a:p>
        </p:txBody>
      </p:sp>
      <p:sp>
        <p:nvSpPr>
          <p:cNvPr id="1575" name="Google Shape;1575;p97"/>
          <p:cNvSpPr/>
          <p:nvPr/>
        </p:nvSpPr>
        <p:spPr>
          <a:xfrm>
            <a:off x="8444750" y="3510077"/>
            <a:ext cx="6477000" cy="28386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76" name="Google Shape;1576;p97"/>
          <p:cNvSpPr/>
          <p:nvPr/>
        </p:nvSpPr>
        <p:spPr>
          <a:xfrm>
            <a:off x="8746422" y="3805094"/>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77" name="Google Shape;1577;p97"/>
          <p:cNvSpPr txBox="1"/>
          <p:nvPr/>
        </p:nvSpPr>
        <p:spPr>
          <a:xfrm>
            <a:off x="8802829" y="3892638"/>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2</a:t>
            </a:r>
            <a:endParaRPr sz="2025" b="1">
              <a:solidFill>
                <a:schemeClr val="lt2"/>
              </a:solidFill>
              <a:latin typeface="Optimistic Text"/>
              <a:ea typeface="Optimistic Text"/>
              <a:cs typeface="Optimistic Text"/>
              <a:sym typeface="Optimistic Text"/>
            </a:endParaRPr>
          </a:p>
        </p:txBody>
      </p:sp>
      <p:sp>
        <p:nvSpPr>
          <p:cNvPr id="1578" name="Google Shape;1578;p97"/>
          <p:cNvSpPr txBox="1"/>
          <p:nvPr/>
        </p:nvSpPr>
        <p:spPr>
          <a:xfrm>
            <a:off x="9548600" y="3700800"/>
            <a:ext cx="3371400" cy="24936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Choix Multiples</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est la meilleure façon de vérifier si une information d'IA est vraie?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Croyez votre ami</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Utilisez la méthode TRACE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 </a:t>
            </a:r>
            <a:r>
              <a:rPr lang="en" sz="1800">
                <a:solidFill>
                  <a:srgbClr val="4B0550"/>
                </a:solidFill>
                <a:latin typeface="Optimistic Text"/>
                <a:ea typeface="Optimistic Text"/>
                <a:cs typeface="Optimistic Text"/>
                <a:sym typeface="Optimistic Text"/>
              </a:rPr>
              <a:t>Faites simplement confiance à l'appli</a:t>
            </a:r>
            <a:endParaRPr sz="1800">
              <a:solidFill>
                <a:srgbClr val="4B0550"/>
              </a:solidFill>
              <a:latin typeface="Optimistic Text"/>
              <a:ea typeface="Optimistic Text"/>
              <a:cs typeface="Optimistic Text"/>
              <a:sym typeface="Optimistic Text"/>
            </a:endParaRPr>
          </a:p>
        </p:txBody>
      </p:sp>
      <p:sp>
        <p:nvSpPr>
          <p:cNvPr id="1579" name="Google Shape;1579;p97"/>
          <p:cNvSpPr/>
          <p:nvPr/>
        </p:nvSpPr>
        <p:spPr>
          <a:xfrm>
            <a:off x="8444750" y="6689850"/>
            <a:ext cx="6477000" cy="22335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80" name="Google Shape;1580;p97"/>
          <p:cNvSpPr/>
          <p:nvPr/>
        </p:nvSpPr>
        <p:spPr>
          <a:xfrm>
            <a:off x="8746422" y="6939343"/>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81" name="Google Shape;1581;p97"/>
          <p:cNvSpPr txBox="1"/>
          <p:nvPr/>
        </p:nvSpPr>
        <p:spPr>
          <a:xfrm>
            <a:off x="8812616" y="7026887"/>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3</a:t>
            </a:r>
            <a:endParaRPr sz="2025" b="1">
              <a:solidFill>
                <a:schemeClr val="lt2"/>
              </a:solidFill>
              <a:latin typeface="Optimistic Text"/>
              <a:ea typeface="Optimistic Text"/>
              <a:cs typeface="Optimistic Text"/>
              <a:sym typeface="Optimistic Text"/>
            </a:endParaRPr>
          </a:p>
        </p:txBody>
      </p:sp>
      <p:sp>
        <p:nvSpPr>
          <p:cNvPr id="1582" name="Google Shape;1582;p97"/>
          <p:cNvSpPr txBox="1"/>
          <p:nvPr/>
        </p:nvSpPr>
        <p:spPr>
          <a:xfrm>
            <a:off x="9400346" y="6863900"/>
            <a:ext cx="4612800" cy="11601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Scénario</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Votre ami vous montre une "nouvelle" générée par l’IA qui vous semble fausse. Que faites-vous?</a:t>
            </a:r>
            <a:endParaRPr sz="1800">
              <a:solidFill>
                <a:srgbClr val="4B0550"/>
              </a:solidFill>
              <a:latin typeface="Optimistic Text"/>
              <a:ea typeface="Optimistic Text"/>
              <a:cs typeface="Optimistic Text"/>
              <a:sym typeface="Optimistic Text"/>
            </a:endParaRPr>
          </a:p>
        </p:txBody>
      </p:sp>
      <p:sp>
        <p:nvSpPr>
          <p:cNvPr id="1583" name="Google Shape;1583;p97"/>
          <p:cNvSpPr/>
          <p:nvPr/>
        </p:nvSpPr>
        <p:spPr>
          <a:xfrm>
            <a:off x="12786000" y="2457569"/>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84" name="Google Shape;1584;p97"/>
          <p:cNvSpPr txBox="1"/>
          <p:nvPr/>
        </p:nvSpPr>
        <p:spPr>
          <a:xfrm>
            <a:off x="13237197" y="2553269"/>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False</a:t>
            </a:r>
            <a:endParaRPr sz="1800">
              <a:solidFill>
                <a:schemeClr val="lt2"/>
              </a:solidFill>
              <a:latin typeface="Optimistic Text"/>
              <a:ea typeface="Optimistic Text"/>
              <a:cs typeface="Optimistic Text"/>
              <a:sym typeface="Optimistic Text"/>
            </a:endParaRPr>
          </a:p>
        </p:txBody>
      </p:sp>
      <p:sp>
        <p:nvSpPr>
          <p:cNvPr id="1585" name="Google Shape;1585;p97"/>
          <p:cNvSpPr/>
          <p:nvPr/>
        </p:nvSpPr>
        <p:spPr>
          <a:xfrm>
            <a:off x="12786000" y="5756080"/>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86" name="Google Shape;1586;p97"/>
          <p:cNvSpPr txBox="1"/>
          <p:nvPr/>
        </p:nvSpPr>
        <p:spPr>
          <a:xfrm>
            <a:off x="13237197" y="5851780"/>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B</a:t>
            </a:r>
            <a:endParaRPr sz="1800">
              <a:solidFill>
                <a:schemeClr val="lt2"/>
              </a:solidFill>
              <a:latin typeface="Optimistic Text"/>
              <a:ea typeface="Optimistic Text"/>
              <a:cs typeface="Optimistic Text"/>
              <a:sym typeface="Optimistic Text"/>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1590"/>
        <p:cNvGrpSpPr/>
        <p:nvPr/>
      </p:nvGrpSpPr>
      <p:grpSpPr>
        <a:xfrm>
          <a:off x="0" y="0"/>
          <a:ext cx="0" cy="0"/>
          <a:chOff x="0" y="0"/>
          <a:chExt cx="0" cy="0"/>
        </a:xfrm>
      </p:grpSpPr>
      <p:sp>
        <p:nvSpPr>
          <p:cNvPr id="1591" name="Google Shape;1591;p98"/>
          <p:cNvSpPr/>
          <p:nvPr/>
        </p:nvSpPr>
        <p:spPr>
          <a:xfrm>
            <a:off x="8597150" y="6872035"/>
            <a:ext cx="6477000" cy="22335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2" name="Google Shape;1592;p98"/>
          <p:cNvSpPr/>
          <p:nvPr/>
        </p:nvSpPr>
        <p:spPr>
          <a:xfrm>
            <a:off x="8597150" y="3662478"/>
            <a:ext cx="6477000" cy="28386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3" name="Google Shape;1593;p98"/>
          <p:cNvSpPr/>
          <p:nvPr/>
        </p:nvSpPr>
        <p:spPr>
          <a:xfrm>
            <a:off x="8597150" y="1716438"/>
            <a:ext cx="6477000" cy="1554900"/>
          </a:xfrm>
          <a:prstGeom prst="roundRect">
            <a:avLst>
              <a:gd name="adj" fmla="val 720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4" name="Google Shape;1594;p98"/>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Clr>
                <a:schemeClr val="dk2"/>
              </a:buClr>
              <a:buSzPts val="1100"/>
              <a:buFont typeface="Arial"/>
              <a:buNone/>
            </a:pPr>
            <a:r>
              <a:rPr lang="en" sz="900" b="1">
                <a:solidFill>
                  <a:srgbClr val="4B0550"/>
                </a:solidFill>
                <a:latin typeface="Optimistic Display"/>
                <a:ea typeface="Optimistic Display"/>
                <a:cs typeface="Optimistic Display"/>
                <a:sym typeface="Optimistic Display"/>
              </a:rPr>
              <a:t>CONCLUSION ET ÉVALUATION</a:t>
            </a:r>
            <a:endParaRPr sz="900" b="1">
              <a:solidFill>
                <a:srgbClr val="4B0550"/>
              </a:solidFill>
              <a:latin typeface="Optimistic Display"/>
              <a:ea typeface="Optimistic Display"/>
              <a:cs typeface="Optimistic Display"/>
              <a:sym typeface="Optimistic Display"/>
            </a:endParaRPr>
          </a:p>
        </p:txBody>
      </p:sp>
      <p:sp>
        <p:nvSpPr>
          <p:cNvPr id="1595" name="Google Shape;1595;p98"/>
          <p:cNvSpPr txBox="1"/>
          <p:nvPr/>
        </p:nvSpPr>
        <p:spPr>
          <a:xfrm>
            <a:off x="1403300" y="2000575"/>
            <a:ext cx="5818200" cy="4329000"/>
          </a:xfrm>
          <a:prstGeom prst="rect">
            <a:avLst/>
          </a:prstGeom>
          <a:noFill/>
          <a:ln>
            <a:noFill/>
          </a:ln>
        </p:spPr>
        <p:txBody>
          <a:bodyPr spcFirstLastPara="1" wrap="square" lIns="0" tIns="19050" rIns="0" bIns="0" anchor="t" anchorCtr="0">
            <a:spAutoFit/>
          </a:bodyPr>
          <a:lstStyle/>
          <a:p>
            <a:pPr marL="19050" marR="397193" lvl="0" indent="0" algn="l" rtl="0">
              <a:lnSpc>
                <a:spcPct val="100000"/>
              </a:lnSpc>
              <a:spcBef>
                <a:spcPts val="0"/>
              </a:spcBef>
              <a:spcAft>
                <a:spcPts val="0"/>
              </a:spcAft>
              <a:buNone/>
            </a:pPr>
            <a:r>
              <a:rPr lang="en" sz="5600" b="1">
                <a:solidFill>
                  <a:srgbClr val="4B0550"/>
                </a:solidFill>
                <a:latin typeface="Optimistic Text"/>
                <a:ea typeface="Optimistic Text"/>
                <a:cs typeface="Optimistic Text"/>
                <a:sym typeface="Optimistic Text"/>
              </a:rPr>
              <a:t>Vérification rapide de connaissances - Montrez ce que vous savez!</a:t>
            </a:r>
            <a:endParaRPr sz="5600" b="1">
              <a:solidFill>
                <a:srgbClr val="4B0550"/>
              </a:solidFill>
              <a:latin typeface="Optimistic Text"/>
              <a:ea typeface="Optimistic Text"/>
              <a:cs typeface="Optimistic Text"/>
              <a:sym typeface="Optimistic Text"/>
            </a:endParaRPr>
          </a:p>
        </p:txBody>
      </p:sp>
      <p:sp>
        <p:nvSpPr>
          <p:cNvPr id="1596" name="Google Shape;1596;p98"/>
          <p:cNvSpPr/>
          <p:nvPr/>
        </p:nvSpPr>
        <p:spPr>
          <a:xfrm>
            <a:off x="8444750" y="1564038"/>
            <a:ext cx="6477000" cy="15549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7" name="Google Shape;1597;p98"/>
          <p:cNvSpPr/>
          <p:nvPr/>
        </p:nvSpPr>
        <p:spPr>
          <a:xfrm>
            <a:off x="8746422" y="1855131"/>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598" name="Google Shape;1598;p98"/>
          <p:cNvSpPr txBox="1"/>
          <p:nvPr/>
        </p:nvSpPr>
        <p:spPr>
          <a:xfrm>
            <a:off x="8853006" y="1928650"/>
            <a:ext cx="2715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1</a:t>
            </a:r>
            <a:endParaRPr sz="2025" b="1">
              <a:solidFill>
                <a:schemeClr val="lt2"/>
              </a:solidFill>
              <a:latin typeface="Optimistic Text"/>
              <a:ea typeface="Optimistic Text"/>
              <a:cs typeface="Optimistic Text"/>
              <a:sym typeface="Optimistic Text"/>
            </a:endParaRPr>
          </a:p>
        </p:txBody>
      </p:sp>
      <p:sp>
        <p:nvSpPr>
          <p:cNvPr id="1599" name="Google Shape;1599;p98"/>
          <p:cNvSpPr txBox="1"/>
          <p:nvPr/>
        </p:nvSpPr>
        <p:spPr>
          <a:xfrm>
            <a:off x="9400346" y="1760043"/>
            <a:ext cx="2870100" cy="8832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Vrai ou Faux</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Tout contenu généré par l'IA est évidemment faux.</a:t>
            </a:r>
            <a:endParaRPr sz="1800">
              <a:solidFill>
                <a:srgbClr val="4B0550"/>
              </a:solidFill>
              <a:latin typeface="Optimistic Text"/>
              <a:ea typeface="Optimistic Text"/>
              <a:cs typeface="Optimistic Text"/>
              <a:sym typeface="Optimistic Text"/>
            </a:endParaRPr>
          </a:p>
        </p:txBody>
      </p:sp>
      <p:sp>
        <p:nvSpPr>
          <p:cNvPr id="1600" name="Google Shape;1600;p98"/>
          <p:cNvSpPr/>
          <p:nvPr/>
        </p:nvSpPr>
        <p:spPr>
          <a:xfrm>
            <a:off x="8444750" y="3510077"/>
            <a:ext cx="6477000" cy="28386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1" name="Google Shape;1601;p98"/>
          <p:cNvSpPr/>
          <p:nvPr/>
        </p:nvSpPr>
        <p:spPr>
          <a:xfrm>
            <a:off x="8746422" y="3805094"/>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2" name="Google Shape;1602;p98"/>
          <p:cNvSpPr txBox="1"/>
          <p:nvPr/>
        </p:nvSpPr>
        <p:spPr>
          <a:xfrm>
            <a:off x="8802829" y="3892638"/>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2</a:t>
            </a:r>
            <a:endParaRPr sz="2025" b="1">
              <a:solidFill>
                <a:schemeClr val="lt2"/>
              </a:solidFill>
              <a:latin typeface="Optimistic Text"/>
              <a:ea typeface="Optimistic Text"/>
              <a:cs typeface="Optimistic Text"/>
              <a:sym typeface="Optimistic Text"/>
            </a:endParaRPr>
          </a:p>
        </p:txBody>
      </p:sp>
      <p:sp>
        <p:nvSpPr>
          <p:cNvPr id="1603" name="Google Shape;1603;p98"/>
          <p:cNvSpPr txBox="1"/>
          <p:nvPr/>
        </p:nvSpPr>
        <p:spPr>
          <a:xfrm>
            <a:off x="9548600" y="3700800"/>
            <a:ext cx="3371400" cy="24936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Choix Multiples</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est la meilleure façon de vérifier si une information d'IA est vraie?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A.</a:t>
            </a:r>
            <a:r>
              <a:rPr lang="en" sz="1800">
                <a:solidFill>
                  <a:srgbClr val="4B0550"/>
                </a:solidFill>
                <a:latin typeface="Optimistic Text"/>
                <a:ea typeface="Optimistic Text"/>
                <a:cs typeface="Optimistic Text"/>
                <a:sym typeface="Optimistic Text"/>
              </a:rPr>
              <a:t> Croyez votre ami</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B.</a:t>
            </a:r>
            <a:r>
              <a:rPr lang="en" sz="1800">
                <a:solidFill>
                  <a:srgbClr val="4B0550"/>
                </a:solidFill>
                <a:latin typeface="Optimistic Text"/>
                <a:ea typeface="Optimistic Text"/>
                <a:cs typeface="Optimistic Text"/>
                <a:sym typeface="Optimistic Text"/>
              </a:rPr>
              <a:t> Utilisez la méthode TRACE</a:t>
            </a:r>
            <a:endParaRPr sz="1800">
              <a:solidFill>
                <a:srgbClr val="4B0550"/>
              </a:solidFill>
              <a:latin typeface="Optimistic Text"/>
              <a:ea typeface="Optimistic Text"/>
              <a:cs typeface="Optimistic Text"/>
              <a:sym typeface="Optimistic Text"/>
            </a:endParaRPr>
          </a:p>
          <a:p>
            <a:pPr marL="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C. </a:t>
            </a:r>
            <a:r>
              <a:rPr lang="en" sz="1800">
                <a:solidFill>
                  <a:srgbClr val="4B0550"/>
                </a:solidFill>
                <a:latin typeface="Optimistic Text"/>
                <a:ea typeface="Optimistic Text"/>
                <a:cs typeface="Optimistic Text"/>
                <a:sym typeface="Optimistic Text"/>
              </a:rPr>
              <a:t>Faites simplement confiance à l'appli</a:t>
            </a:r>
            <a:endParaRPr sz="1800">
              <a:solidFill>
                <a:srgbClr val="4B0550"/>
              </a:solidFill>
              <a:latin typeface="Optimistic Text"/>
              <a:ea typeface="Optimistic Text"/>
              <a:cs typeface="Optimistic Text"/>
              <a:sym typeface="Optimistic Text"/>
            </a:endParaRPr>
          </a:p>
        </p:txBody>
      </p:sp>
      <p:sp>
        <p:nvSpPr>
          <p:cNvPr id="1604" name="Google Shape;1604;p98"/>
          <p:cNvSpPr/>
          <p:nvPr/>
        </p:nvSpPr>
        <p:spPr>
          <a:xfrm>
            <a:off x="8444750" y="6689850"/>
            <a:ext cx="6477000" cy="2233500"/>
          </a:xfrm>
          <a:prstGeom prst="roundRect">
            <a:avLst>
              <a:gd name="adj" fmla="val 7200"/>
            </a:avLst>
          </a:prstGeom>
          <a:solidFill>
            <a:srgbClr val="FFFFF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5" name="Google Shape;1605;p98"/>
          <p:cNvSpPr/>
          <p:nvPr/>
        </p:nvSpPr>
        <p:spPr>
          <a:xfrm>
            <a:off x="8746422" y="6939343"/>
            <a:ext cx="504000" cy="504000"/>
          </a:xfrm>
          <a:prstGeom prst="ellipse">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6" name="Google Shape;1606;p98"/>
          <p:cNvSpPr txBox="1"/>
          <p:nvPr/>
        </p:nvSpPr>
        <p:spPr>
          <a:xfrm>
            <a:off x="8812616" y="7026887"/>
            <a:ext cx="371700" cy="329100"/>
          </a:xfrm>
          <a:prstGeom prst="rect">
            <a:avLst/>
          </a:prstGeom>
          <a:noFill/>
          <a:ln>
            <a:noFill/>
          </a:ln>
        </p:spPr>
        <p:txBody>
          <a:bodyPr spcFirstLastPara="1" wrap="square" lIns="0" tIns="17150" rIns="0" bIns="0" anchor="t" anchorCtr="0">
            <a:spAutoFit/>
          </a:bodyPr>
          <a:lstStyle/>
          <a:p>
            <a:pPr marL="19050" lvl="0" indent="0" algn="ctr" rtl="0">
              <a:lnSpc>
                <a:spcPct val="100000"/>
              </a:lnSpc>
              <a:spcBef>
                <a:spcPts val="0"/>
              </a:spcBef>
              <a:spcAft>
                <a:spcPts val="0"/>
              </a:spcAft>
              <a:buNone/>
            </a:pPr>
            <a:r>
              <a:rPr lang="en" sz="2025" b="1">
                <a:solidFill>
                  <a:schemeClr val="lt2"/>
                </a:solidFill>
                <a:latin typeface="Optimistic Text"/>
                <a:ea typeface="Optimistic Text"/>
                <a:cs typeface="Optimistic Text"/>
                <a:sym typeface="Optimistic Text"/>
              </a:rPr>
              <a:t>3</a:t>
            </a:r>
            <a:endParaRPr sz="2025" b="1">
              <a:solidFill>
                <a:schemeClr val="lt2"/>
              </a:solidFill>
              <a:latin typeface="Optimistic Text"/>
              <a:ea typeface="Optimistic Text"/>
              <a:cs typeface="Optimistic Text"/>
              <a:sym typeface="Optimistic Text"/>
            </a:endParaRPr>
          </a:p>
        </p:txBody>
      </p:sp>
      <p:sp>
        <p:nvSpPr>
          <p:cNvPr id="1607" name="Google Shape;1607;p98"/>
          <p:cNvSpPr txBox="1"/>
          <p:nvPr/>
        </p:nvSpPr>
        <p:spPr>
          <a:xfrm>
            <a:off x="9400346" y="6863900"/>
            <a:ext cx="4612800" cy="1160100"/>
          </a:xfrm>
          <a:prstGeom prst="rect">
            <a:avLst/>
          </a:prstGeom>
          <a:noFill/>
          <a:ln>
            <a:noFill/>
          </a:ln>
        </p:spPr>
        <p:txBody>
          <a:bodyPr spcFirstLastPara="1" wrap="square" lIns="0" tIns="35225" rIns="0" bIns="0" anchor="t" anchorCtr="0">
            <a:spAutoFit/>
          </a:bodyPr>
          <a:lstStyle/>
          <a:p>
            <a:pPr marL="19050" lvl="0" indent="0" algn="l" rtl="0">
              <a:lnSpc>
                <a:spcPct val="100000"/>
              </a:lnSpc>
              <a:spcBef>
                <a:spcPts val="0"/>
              </a:spcBef>
              <a:spcAft>
                <a:spcPts val="0"/>
              </a:spcAft>
              <a:buNone/>
            </a:pPr>
            <a:r>
              <a:rPr lang="en" sz="1800" b="1">
                <a:solidFill>
                  <a:srgbClr val="4B0550"/>
                </a:solidFill>
                <a:latin typeface="Optimistic Text"/>
                <a:ea typeface="Optimistic Text"/>
                <a:cs typeface="Optimistic Text"/>
                <a:sym typeface="Optimistic Text"/>
              </a:rPr>
              <a:t>Scénario</a:t>
            </a:r>
            <a:endParaRPr sz="1800">
              <a:solidFill>
                <a:srgbClr val="4B0550"/>
              </a:solidFill>
              <a:latin typeface="Optimistic Text"/>
              <a:ea typeface="Optimistic Text"/>
              <a:cs typeface="Optimistic Text"/>
              <a:sym typeface="Optimistic Text"/>
            </a:endParaRPr>
          </a:p>
          <a:p>
            <a:pPr marL="19050" marR="7620" lvl="0" indent="0" algn="l" rtl="0">
              <a:lnSpc>
                <a:spcPct val="100000"/>
              </a:lnSpc>
              <a:spcBef>
                <a:spcPts val="128"/>
              </a:spcBef>
              <a:spcAft>
                <a:spcPts val="0"/>
              </a:spcAft>
              <a:buNone/>
            </a:pPr>
            <a:r>
              <a:rPr lang="en" sz="1800">
                <a:solidFill>
                  <a:srgbClr val="4B0550"/>
                </a:solidFill>
                <a:latin typeface="Optimistic Text"/>
                <a:ea typeface="Optimistic Text"/>
                <a:cs typeface="Optimistic Text"/>
                <a:sym typeface="Optimistic Text"/>
              </a:rPr>
              <a:t>Votre ami vous montre une "nouvelle" générée par l’IA qui vous semble fausse. Que faites-vous?</a:t>
            </a:r>
            <a:endParaRPr sz="1800">
              <a:solidFill>
                <a:srgbClr val="4B0550"/>
              </a:solidFill>
              <a:latin typeface="Optimistic Text"/>
              <a:ea typeface="Optimistic Text"/>
              <a:cs typeface="Optimistic Text"/>
              <a:sym typeface="Optimistic Text"/>
            </a:endParaRPr>
          </a:p>
        </p:txBody>
      </p:sp>
      <p:sp>
        <p:nvSpPr>
          <p:cNvPr id="1608" name="Google Shape;1608;p98"/>
          <p:cNvSpPr/>
          <p:nvPr/>
        </p:nvSpPr>
        <p:spPr>
          <a:xfrm>
            <a:off x="12786000" y="2457569"/>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09" name="Google Shape;1609;p98"/>
          <p:cNvSpPr txBox="1"/>
          <p:nvPr/>
        </p:nvSpPr>
        <p:spPr>
          <a:xfrm>
            <a:off x="13237197" y="2553269"/>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False</a:t>
            </a:r>
            <a:endParaRPr sz="1800">
              <a:solidFill>
                <a:schemeClr val="lt2"/>
              </a:solidFill>
              <a:latin typeface="Optimistic Text"/>
              <a:ea typeface="Optimistic Text"/>
              <a:cs typeface="Optimistic Text"/>
              <a:sym typeface="Optimistic Text"/>
            </a:endParaRPr>
          </a:p>
        </p:txBody>
      </p:sp>
      <p:sp>
        <p:nvSpPr>
          <p:cNvPr id="1610" name="Google Shape;1610;p98"/>
          <p:cNvSpPr/>
          <p:nvPr/>
        </p:nvSpPr>
        <p:spPr>
          <a:xfrm>
            <a:off x="12786000" y="5756080"/>
            <a:ext cx="1886100" cy="504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11" name="Google Shape;1611;p98"/>
          <p:cNvSpPr txBox="1"/>
          <p:nvPr/>
        </p:nvSpPr>
        <p:spPr>
          <a:xfrm>
            <a:off x="13237197" y="5851780"/>
            <a:ext cx="983700" cy="3126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800" b="1">
                <a:solidFill>
                  <a:schemeClr val="lt2"/>
                </a:solidFill>
                <a:latin typeface="Optimistic Text"/>
                <a:ea typeface="Optimistic Text"/>
                <a:cs typeface="Optimistic Text"/>
                <a:sym typeface="Optimistic Text"/>
              </a:rPr>
              <a:t>B</a:t>
            </a:r>
            <a:endParaRPr sz="1800">
              <a:solidFill>
                <a:schemeClr val="lt2"/>
              </a:solidFill>
              <a:latin typeface="Optimistic Text"/>
              <a:ea typeface="Optimistic Text"/>
              <a:cs typeface="Optimistic Text"/>
              <a:sym typeface="Optimistic Text"/>
            </a:endParaRPr>
          </a:p>
        </p:txBody>
      </p:sp>
      <p:sp>
        <p:nvSpPr>
          <p:cNvPr id="1612" name="Google Shape;1612;p98"/>
          <p:cNvSpPr/>
          <p:nvPr/>
        </p:nvSpPr>
        <p:spPr>
          <a:xfrm>
            <a:off x="8746425" y="8208599"/>
            <a:ext cx="5925600" cy="615000"/>
          </a:xfrm>
          <a:prstGeom prst="roundRect">
            <a:avLst>
              <a:gd name="adj" fmla="val 7200"/>
            </a:avLst>
          </a:prstGeom>
          <a:solidFill>
            <a:srgbClr val="733279"/>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13" name="Google Shape;1613;p98"/>
          <p:cNvSpPr txBox="1"/>
          <p:nvPr/>
        </p:nvSpPr>
        <p:spPr>
          <a:xfrm>
            <a:off x="9423800" y="8234212"/>
            <a:ext cx="4823700" cy="528000"/>
          </a:xfrm>
          <a:prstGeom prst="rect">
            <a:avLst/>
          </a:prstGeom>
          <a:noFill/>
          <a:ln>
            <a:noFill/>
          </a:ln>
        </p:spPr>
        <p:txBody>
          <a:bodyPr spcFirstLastPara="1" wrap="square" lIns="0" tIns="35225" rIns="0" bIns="0" anchor="t" anchorCtr="0">
            <a:spAutoFit/>
          </a:bodyPr>
          <a:lstStyle/>
          <a:p>
            <a:pPr marL="19050" lvl="0" indent="0" algn="ctr" rtl="0">
              <a:lnSpc>
                <a:spcPct val="100000"/>
              </a:lnSpc>
              <a:spcBef>
                <a:spcPts val="0"/>
              </a:spcBef>
              <a:spcAft>
                <a:spcPts val="0"/>
              </a:spcAft>
              <a:buNone/>
            </a:pPr>
            <a:r>
              <a:rPr lang="en" sz="1600" b="1">
                <a:solidFill>
                  <a:schemeClr val="lt2"/>
                </a:solidFill>
                <a:latin typeface="Optimistic Text"/>
                <a:ea typeface="Optimistic Text"/>
                <a:cs typeface="Optimistic Text"/>
                <a:sym typeface="Optimistic Text"/>
              </a:rPr>
              <a:t>Les élèves expliquent en utilisant TRACE ou signaler à un adulte</a:t>
            </a:r>
            <a:endParaRPr sz="1600" b="1">
              <a:solidFill>
                <a:schemeClr val="lt2"/>
              </a:solidFill>
              <a:latin typeface="Optimistic Text"/>
              <a:ea typeface="Optimistic Text"/>
              <a:cs typeface="Optimistic Text"/>
              <a:sym typeface="Optimistic Text"/>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1617"/>
        <p:cNvGrpSpPr/>
        <p:nvPr/>
      </p:nvGrpSpPr>
      <p:grpSpPr>
        <a:xfrm>
          <a:off x="0" y="0"/>
          <a:ext cx="0" cy="0"/>
          <a:chOff x="0" y="0"/>
          <a:chExt cx="0" cy="0"/>
        </a:xfrm>
      </p:grpSpPr>
      <p:sp>
        <p:nvSpPr>
          <p:cNvPr id="1618" name="Google Shape;1618;p99"/>
          <p:cNvSpPr/>
          <p:nvPr/>
        </p:nvSpPr>
        <p:spPr>
          <a:xfrm>
            <a:off x="3846378" y="2504313"/>
            <a:ext cx="5130000" cy="5501100"/>
          </a:xfrm>
          <a:prstGeom prst="roundRect">
            <a:avLst>
              <a:gd name="adj" fmla="val 409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19" name="Google Shape;1619;p99"/>
          <p:cNvSpPr/>
          <p:nvPr/>
        </p:nvSpPr>
        <p:spPr>
          <a:xfrm>
            <a:off x="9595240" y="2504313"/>
            <a:ext cx="5130000" cy="5501100"/>
          </a:xfrm>
          <a:prstGeom prst="roundRect">
            <a:avLst>
              <a:gd name="adj" fmla="val 4090"/>
            </a:avLst>
          </a:prstGeom>
          <a:solidFill>
            <a:srgbClr val="B49CBF"/>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20" name="Google Shape;1620;p99"/>
          <p:cNvSpPr/>
          <p:nvPr/>
        </p:nvSpPr>
        <p:spPr>
          <a:xfrm>
            <a:off x="3693978" y="2351913"/>
            <a:ext cx="5130000" cy="5501100"/>
          </a:xfrm>
          <a:prstGeom prst="roundRect">
            <a:avLst>
              <a:gd name="adj" fmla="val 4090"/>
            </a:avLst>
          </a:prstGeom>
          <a:solidFill>
            <a:schemeClr val="lt2"/>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21" name="Google Shape;1621;p99"/>
          <p:cNvSpPr txBox="1"/>
          <p:nvPr/>
        </p:nvSpPr>
        <p:spPr>
          <a:xfrm>
            <a:off x="4065076" y="3946975"/>
            <a:ext cx="3558600" cy="8505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700" b="1">
                <a:solidFill>
                  <a:srgbClr val="4B0550"/>
                </a:solidFill>
                <a:latin typeface="Optimistic Text"/>
                <a:ea typeface="Optimistic Text"/>
                <a:cs typeface="Optimistic Text"/>
                <a:sym typeface="Optimistic Text"/>
              </a:rPr>
              <a:t>Questions pour le cercle de réflexion</a:t>
            </a:r>
            <a:endParaRPr sz="2700">
              <a:solidFill>
                <a:srgbClr val="4B0550"/>
              </a:solidFill>
              <a:latin typeface="Optimistic Text"/>
              <a:ea typeface="Optimistic Text"/>
              <a:cs typeface="Optimistic Text"/>
              <a:sym typeface="Optimistic Text"/>
            </a:endParaRPr>
          </a:p>
        </p:txBody>
      </p:sp>
      <p:sp>
        <p:nvSpPr>
          <p:cNvPr id="1622" name="Google Shape;1622;p99"/>
          <p:cNvSpPr txBox="1"/>
          <p:nvPr/>
        </p:nvSpPr>
        <p:spPr>
          <a:xfrm>
            <a:off x="4065069" y="4910094"/>
            <a:ext cx="3705300" cy="628500"/>
          </a:xfrm>
          <a:prstGeom prst="rect">
            <a:avLst/>
          </a:prstGeom>
          <a:noFill/>
          <a:ln>
            <a:noFill/>
          </a:ln>
        </p:spPr>
        <p:txBody>
          <a:bodyPr spcFirstLastPara="1" wrap="square" lIns="0" tIns="65700" rIns="0" bIns="0" anchor="t" anchorCtr="0">
            <a:spAutoFit/>
          </a:bodyPr>
          <a:lstStyle/>
          <a:p>
            <a:pPr marL="19050" marR="7620" lvl="0" indent="0" algn="l" rtl="0">
              <a:lnSpc>
                <a:spcPct val="102857"/>
              </a:lnSpc>
              <a:spcBef>
                <a:spcPts val="0"/>
              </a:spcBef>
              <a:spcAft>
                <a:spcPts val="0"/>
              </a:spcAft>
              <a:buNone/>
            </a:pPr>
            <a:r>
              <a:rPr lang="en" sz="1800">
                <a:solidFill>
                  <a:srgbClr val="4B0550"/>
                </a:solidFill>
                <a:latin typeface="Optimistic Text"/>
                <a:ea typeface="Optimistic Text"/>
                <a:cs typeface="Optimistic Text"/>
                <a:sym typeface="Optimistic Text"/>
              </a:rPr>
              <a:t>Une chose qui vous a surpris à propos de l'IA aujourd'hui</a:t>
            </a:r>
            <a:endParaRPr sz="1800">
              <a:solidFill>
                <a:srgbClr val="4B0550"/>
              </a:solidFill>
              <a:latin typeface="Optimistic Text"/>
              <a:ea typeface="Optimistic Text"/>
              <a:cs typeface="Optimistic Text"/>
              <a:sym typeface="Optimistic Text"/>
            </a:endParaRPr>
          </a:p>
        </p:txBody>
      </p:sp>
      <p:sp>
        <p:nvSpPr>
          <p:cNvPr id="1623" name="Google Shape;1623;p99"/>
          <p:cNvSpPr txBox="1"/>
          <p:nvPr/>
        </p:nvSpPr>
        <p:spPr>
          <a:xfrm>
            <a:off x="4065069" y="5763534"/>
            <a:ext cx="4238700" cy="628500"/>
          </a:xfrm>
          <a:prstGeom prst="rect">
            <a:avLst/>
          </a:prstGeom>
          <a:noFill/>
          <a:ln>
            <a:noFill/>
          </a:ln>
        </p:spPr>
        <p:txBody>
          <a:bodyPr spcFirstLastPara="1" wrap="square" lIns="0" tIns="65700" rIns="0" bIns="0" anchor="t" anchorCtr="0">
            <a:spAutoFit/>
          </a:bodyPr>
          <a:lstStyle/>
          <a:p>
            <a:pPr marL="19050" marR="7620" lvl="0" indent="0" algn="l" rtl="0">
              <a:lnSpc>
                <a:spcPct val="102857"/>
              </a:lnSpc>
              <a:spcBef>
                <a:spcPts val="0"/>
              </a:spcBef>
              <a:spcAft>
                <a:spcPts val="0"/>
              </a:spcAft>
              <a:buNone/>
            </a:pPr>
            <a:r>
              <a:rPr lang="en" sz="1800">
                <a:solidFill>
                  <a:srgbClr val="4B0550"/>
                </a:solidFill>
                <a:latin typeface="Optimistic Text"/>
                <a:ea typeface="Optimistic Text"/>
                <a:cs typeface="Optimistic Text"/>
                <a:sym typeface="Optimistic Text"/>
              </a:rPr>
              <a:t>Comment utiliserez-vous l'IA différemment après cette session?</a:t>
            </a:r>
            <a:endParaRPr sz="1800">
              <a:solidFill>
                <a:srgbClr val="4B0550"/>
              </a:solidFill>
              <a:latin typeface="Optimistic Text"/>
              <a:ea typeface="Optimistic Text"/>
              <a:cs typeface="Optimistic Text"/>
              <a:sym typeface="Optimistic Text"/>
            </a:endParaRPr>
          </a:p>
        </p:txBody>
      </p:sp>
      <p:sp>
        <p:nvSpPr>
          <p:cNvPr id="1624" name="Google Shape;1624;p99"/>
          <p:cNvSpPr txBox="1"/>
          <p:nvPr/>
        </p:nvSpPr>
        <p:spPr>
          <a:xfrm>
            <a:off x="4065069" y="6616974"/>
            <a:ext cx="39936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Quelle question sur l'IA avez-vous encore?</a:t>
            </a:r>
            <a:endParaRPr sz="1800">
              <a:solidFill>
                <a:srgbClr val="4B0550"/>
              </a:solidFill>
              <a:latin typeface="Optimistic Text"/>
              <a:ea typeface="Optimistic Text"/>
              <a:cs typeface="Optimistic Text"/>
              <a:sym typeface="Optimistic Text"/>
            </a:endParaRPr>
          </a:p>
        </p:txBody>
      </p:sp>
      <p:sp>
        <p:nvSpPr>
          <p:cNvPr id="1625" name="Google Shape;1625;p99"/>
          <p:cNvSpPr/>
          <p:nvPr/>
        </p:nvSpPr>
        <p:spPr>
          <a:xfrm>
            <a:off x="9442840" y="2351913"/>
            <a:ext cx="5130000" cy="5501100"/>
          </a:xfrm>
          <a:prstGeom prst="roundRect">
            <a:avLst>
              <a:gd name="adj" fmla="val 4090"/>
            </a:avLst>
          </a:prstGeom>
          <a:solidFill>
            <a:schemeClr val="lt2"/>
          </a:solidFill>
          <a:ln>
            <a:noFill/>
          </a:ln>
        </p:spPr>
        <p:txBody>
          <a:bodyPr spcFirstLastPara="1" wrap="square" lIns="137150" tIns="137150" rIns="137150" bIns="137150" anchor="ctr" anchorCtr="0">
            <a:noAutofit/>
          </a:bodyPr>
          <a:lstStyle/>
          <a:p>
            <a:pPr marL="0" lvl="0" indent="0" algn="ctr" rtl="0">
              <a:spcBef>
                <a:spcPts val="0"/>
              </a:spcBef>
              <a:spcAft>
                <a:spcPts val="0"/>
              </a:spcAft>
              <a:buNone/>
            </a:pPr>
            <a:endParaRPr sz="2100"/>
          </a:p>
        </p:txBody>
      </p:sp>
      <p:sp>
        <p:nvSpPr>
          <p:cNvPr id="1626" name="Google Shape;1626;p99"/>
          <p:cNvSpPr txBox="1"/>
          <p:nvPr/>
        </p:nvSpPr>
        <p:spPr>
          <a:xfrm>
            <a:off x="9826681" y="3946973"/>
            <a:ext cx="2573700" cy="8505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2700" b="1">
                <a:solidFill>
                  <a:srgbClr val="4B0550"/>
                </a:solidFill>
                <a:latin typeface="Optimistic Text"/>
                <a:ea typeface="Optimistic Text"/>
                <a:cs typeface="Optimistic Text"/>
                <a:sym typeface="Optimistic Text"/>
              </a:rPr>
              <a:t>Défi à emporter:</a:t>
            </a:r>
            <a:endParaRPr sz="2700">
              <a:solidFill>
                <a:srgbClr val="4B0550"/>
              </a:solidFill>
              <a:latin typeface="Optimistic Text"/>
              <a:ea typeface="Optimistic Text"/>
              <a:cs typeface="Optimistic Text"/>
              <a:sym typeface="Optimistic Text"/>
            </a:endParaRPr>
          </a:p>
        </p:txBody>
      </p:sp>
      <p:sp>
        <p:nvSpPr>
          <p:cNvPr id="1627" name="Google Shape;1627;p99"/>
          <p:cNvSpPr txBox="1"/>
          <p:nvPr/>
        </p:nvSpPr>
        <p:spPr>
          <a:xfrm>
            <a:off x="9826674" y="4910100"/>
            <a:ext cx="39936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Trouvez un exemple d'IA dans votre vie quotidienne cette semaine</a:t>
            </a:r>
            <a:endParaRPr sz="1800">
              <a:solidFill>
                <a:srgbClr val="4B0550"/>
              </a:solidFill>
              <a:latin typeface="Optimistic Text"/>
              <a:ea typeface="Optimistic Text"/>
              <a:cs typeface="Optimistic Text"/>
              <a:sym typeface="Optimistic Text"/>
            </a:endParaRPr>
          </a:p>
        </p:txBody>
      </p:sp>
      <p:sp>
        <p:nvSpPr>
          <p:cNvPr id="1628" name="Google Shape;1628;p99"/>
          <p:cNvSpPr txBox="1"/>
          <p:nvPr/>
        </p:nvSpPr>
        <p:spPr>
          <a:xfrm>
            <a:off x="9826681" y="5790964"/>
            <a:ext cx="3917700" cy="573300"/>
          </a:xfrm>
          <a:prstGeom prst="rect">
            <a:avLst/>
          </a:prstGeom>
          <a:noFill/>
          <a:ln>
            <a:noFill/>
          </a:ln>
        </p:spPr>
        <p:txBody>
          <a:bodyPr spcFirstLastPara="1" wrap="square" lIns="0" tIns="19050" rIns="0" bIns="0" anchor="t" anchorCtr="0">
            <a:spAutoFit/>
          </a:bodyPr>
          <a:lstStyle/>
          <a:p>
            <a:pPr marL="19050" lvl="0" indent="0" algn="l" rtl="0">
              <a:lnSpc>
                <a:spcPct val="100000"/>
              </a:lnSpc>
              <a:spcBef>
                <a:spcPts val="0"/>
              </a:spcBef>
              <a:spcAft>
                <a:spcPts val="0"/>
              </a:spcAft>
              <a:buNone/>
            </a:pPr>
            <a:r>
              <a:rPr lang="en" sz="1800">
                <a:solidFill>
                  <a:srgbClr val="4B0550"/>
                </a:solidFill>
                <a:latin typeface="Optimistic Text"/>
                <a:ea typeface="Optimistic Text"/>
                <a:cs typeface="Optimistic Text"/>
                <a:sym typeface="Optimistic Text"/>
              </a:rPr>
              <a:t>Mettez en pratique la méthode TRACE sur un contenu en ligne</a:t>
            </a:r>
            <a:endParaRPr sz="1800">
              <a:solidFill>
                <a:srgbClr val="4B0550"/>
              </a:solidFill>
              <a:latin typeface="Optimistic Text"/>
              <a:ea typeface="Optimistic Text"/>
              <a:cs typeface="Optimistic Text"/>
              <a:sym typeface="Optimistic Text"/>
            </a:endParaRPr>
          </a:p>
        </p:txBody>
      </p:sp>
      <p:sp>
        <p:nvSpPr>
          <p:cNvPr id="1629" name="Google Shape;1629;p99"/>
          <p:cNvSpPr txBox="1"/>
          <p:nvPr/>
        </p:nvSpPr>
        <p:spPr>
          <a:xfrm>
            <a:off x="9826674" y="6562075"/>
            <a:ext cx="3917700" cy="913500"/>
          </a:xfrm>
          <a:prstGeom prst="rect">
            <a:avLst/>
          </a:prstGeom>
          <a:noFill/>
          <a:ln>
            <a:noFill/>
          </a:ln>
        </p:spPr>
        <p:txBody>
          <a:bodyPr spcFirstLastPara="1" wrap="square" lIns="0" tIns="65700" rIns="0" bIns="0" anchor="t" anchorCtr="0">
            <a:spAutoFit/>
          </a:bodyPr>
          <a:lstStyle/>
          <a:p>
            <a:pPr marL="19050" marR="7620" lvl="0" indent="0" algn="l" rtl="0">
              <a:lnSpc>
                <a:spcPct val="102857"/>
              </a:lnSpc>
              <a:spcBef>
                <a:spcPts val="0"/>
              </a:spcBef>
              <a:spcAft>
                <a:spcPts val="0"/>
              </a:spcAft>
              <a:buNone/>
            </a:pPr>
            <a:r>
              <a:rPr lang="en" sz="1800">
                <a:solidFill>
                  <a:srgbClr val="4B0550"/>
                </a:solidFill>
                <a:latin typeface="Optimistic Text"/>
                <a:ea typeface="Optimistic Text"/>
                <a:cs typeface="Optimistic Text"/>
                <a:sym typeface="Optimistic Text"/>
              </a:rPr>
              <a:t>Partagez une découverte IA intéressante (et sûre) avec votre famille</a:t>
            </a:r>
            <a:endParaRPr sz="1800">
              <a:solidFill>
                <a:srgbClr val="4B0550"/>
              </a:solidFill>
              <a:latin typeface="Optimistic Text"/>
              <a:ea typeface="Optimistic Text"/>
              <a:cs typeface="Optimistic Text"/>
              <a:sym typeface="Optimistic Text"/>
            </a:endParaRPr>
          </a:p>
        </p:txBody>
      </p:sp>
      <p:sp>
        <p:nvSpPr>
          <p:cNvPr id="1630" name="Google Shape;1630;p99"/>
          <p:cNvSpPr txBox="1"/>
          <p:nvPr/>
        </p:nvSpPr>
        <p:spPr>
          <a:xfrm>
            <a:off x="704101" y="700100"/>
            <a:ext cx="2811900" cy="309900"/>
          </a:xfrm>
          <a:prstGeom prst="rect">
            <a:avLst/>
          </a:prstGeom>
          <a:noFill/>
          <a:ln>
            <a:noFill/>
          </a:ln>
        </p:spPr>
        <p:txBody>
          <a:bodyPr spcFirstLastPara="1" wrap="square" lIns="0" tIns="0" rIns="0" bIns="0" anchor="t" anchorCtr="0">
            <a:noAutofit/>
          </a:bodyPr>
          <a:lstStyle/>
          <a:p>
            <a:pPr marL="0" lvl="0" indent="0" algn="l" rtl="0">
              <a:lnSpc>
                <a:spcPct val="125000"/>
              </a:lnSpc>
              <a:spcBef>
                <a:spcPts val="0"/>
              </a:spcBef>
              <a:spcAft>
                <a:spcPts val="0"/>
              </a:spcAft>
              <a:buNone/>
            </a:pPr>
            <a:r>
              <a:rPr lang="en" sz="900" b="1">
                <a:solidFill>
                  <a:schemeClr val="lt2"/>
                </a:solidFill>
                <a:latin typeface="Optimistic Display"/>
                <a:ea typeface="Optimistic Display"/>
                <a:cs typeface="Optimistic Display"/>
                <a:sym typeface="Optimistic Display"/>
              </a:rPr>
              <a:t>CONCLUSION ET ÉVALUATION</a:t>
            </a:r>
            <a:endParaRPr sz="900" b="1">
              <a:solidFill>
                <a:schemeClr val="lt2"/>
              </a:solidFill>
              <a:latin typeface="Optimistic Display"/>
              <a:ea typeface="Optimistic Display"/>
              <a:cs typeface="Optimistic Display"/>
              <a:sym typeface="Optimistic Display"/>
            </a:endParaRPr>
          </a:p>
        </p:txBody>
      </p:sp>
      <p:sp>
        <p:nvSpPr>
          <p:cNvPr id="1631" name="Google Shape;1631;p99"/>
          <p:cNvSpPr/>
          <p:nvPr/>
        </p:nvSpPr>
        <p:spPr>
          <a:xfrm>
            <a:off x="12854265" y="2646050"/>
            <a:ext cx="1351800" cy="1351800"/>
          </a:xfrm>
          <a:prstGeom prst="ellipse">
            <a:avLst/>
          </a:prstGeom>
          <a:solidFill>
            <a:srgbClr val="733279"/>
          </a:solidFill>
          <a:ln>
            <a:noFill/>
          </a:ln>
        </p:spPr>
        <p:txBody>
          <a:bodyPr spcFirstLastPara="1" wrap="square" lIns="130400" tIns="130400" rIns="130400" bIns="130400" anchor="ctr" anchorCtr="0">
            <a:noAutofit/>
          </a:bodyPr>
          <a:lstStyle/>
          <a:p>
            <a:pPr marL="0" lvl="0" indent="0" algn="ctr" rtl="0">
              <a:spcBef>
                <a:spcPts val="0"/>
              </a:spcBef>
              <a:spcAft>
                <a:spcPts val="0"/>
              </a:spcAft>
              <a:buNone/>
            </a:pPr>
            <a:endParaRPr sz="1997"/>
          </a:p>
        </p:txBody>
      </p:sp>
      <p:pic>
        <p:nvPicPr>
          <p:cNvPr id="1632" name="Google Shape;1632;p99" title="Asset 113.png"/>
          <p:cNvPicPr preferRelativeResize="0"/>
          <p:nvPr/>
        </p:nvPicPr>
        <p:blipFill rotWithShape="1">
          <a:blip r:embed="rId3">
            <a:alphaModFix/>
          </a:blip>
          <a:srcRect/>
          <a:stretch/>
        </p:blipFill>
        <p:spPr>
          <a:xfrm>
            <a:off x="13345940" y="2961100"/>
            <a:ext cx="368375" cy="721625"/>
          </a:xfrm>
          <a:prstGeom prst="rect">
            <a:avLst/>
          </a:prstGeom>
          <a:noFill/>
          <a:ln>
            <a:noFill/>
          </a:ln>
        </p:spPr>
      </p:pic>
      <p:sp>
        <p:nvSpPr>
          <p:cNvPr id="1633" name="Google Shape;1633;p99"/>
          <p:cNvSpPr/>
          <p:nvPr/>
        </p:nvSpPr>
        <p:spPr>
          <a:xfrm>
            <a:off x="7106465" y="2646050"/>
            <a:ext cx="1351800" cy="1351800"/>
          </a:xfrm>
          <a:prstGeom prst="ellipse">
            <a:avLst/>
          </a:prstGeom>
          <a:solidFill>
            <a:srgbClr val="733279"/>
          </a:solidFill>
          <a:ln>
            <a:noFill/>
          </a:ln>
        </p:spPr>
        <p:txBody>
          <a:bodyPr spcFirstLastPara="1" wrap="square" lIns="130400" tIns="130400" rIns="130400" bIns="130400" anchor="ctr" anchorCtr="0">
            <a:noAutofit/>
          </a:bodyPr>
          <a:lstStyle/>
          <a:p>
            <a:pPr marL="0" lvl="0" indent="0" algn="ctr" rtl="0">
              <a:spcBef>
                <a:spcPts val="0"/>
              </a:spcBef>
              <a:spcAft>
                <a:spcPts val="0"/>
              </a:spcAft>
              <a:buNone/>
            </a:pPr>
            <a:endParaRPr sz="1997"/>
          </a:p>
        </p:txBody>
      </p:sp>
      <p:pic>
        <p:nvPicPr>
          <p:cNvPr id="1634" name="Google Shape;1634;p99" title="Asset 114.png"/>
          <p:cNvPicPr preferRelativeResize="0"/>
          <p:nvPr/>
        </p:nvPicPr>
        <p:blipFill rotWithShape="1">
          <a:blip r:embed="rId4">
            <a:alphaModFix/>
          </a:blip>
          <a:srcRect l="-6460" t="-6371" r="-6471" b="-6382"/>
          <a:stretch/>
        </p:blipFill>
        <p:spPr>
          <a:xfrm>
            <a:off x="7378690" y="2980325"/>
            <a:ext cx="807275" cy="683175"/>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1638"/>
        <p:cNvGrpSpPr/>
        <p:nvPr/>
      </p:nvGrpSpPr>
      <p:grpSpPr>
        <a:xfrm>
          <a:off x="0" y="0"/>
          <a:ext cx="0" cy="0"/>
          <a:chOff x="0" y="0"/>
          <a:chExt cx="0" cy="0"/>
        </a:xfrm>
      </p:grpSpPr>
      <p:sp>
        <p:nvSpPr>
          <p:cNvPr id="1639" name="Google Shape;1639;p100"/>
          <p:cNvSpPr txBox="1"/>
          <p:nvPr/>
        </p:nvSpPr>
        <p:spPr>
          <a:xfrm>
            <a:off x="700488" y="1586000"/>
            <a:ext cx="16085400" cy="7647600"/>
          </a:xfrm>
          <a:prstGeom prst="rect">
            <a:avLst/>
          </a:prstGeom>
          <a:noFill/>
          <a:ln>
            <a:noFill/>
          </a:ln>
        </p:spPr>
        <p:txBody>
          <a:bodyPr spcFirstLastPara="1" wrap="square" lIns="137150" tIns="137150" rIns="137150" bIns="137150" anchor="t" anchorCtr="0">
            <a:noAutofit/>
          </a:bodyPr>
          <a:lstStyle/>
          <a:p>
            <a:pPr marL="685800" lvl="0" indent="-438150" algn="l" rtl="0">
              <a:lnSpc>
                <a:spcPct val="115000"/>
              </a:lnSpc>
              <a:spcBef>
                <a:spcPts val="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AGI (Intelligence Artificielle Générale): Un type d’IA capable de penser, d’apprendre et de résoudre des problèmes au même niveau qu’un humain dans de nombreuses tâches différentes.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ChatGPT: Un grand modèle de langue développé par OpenAI, capable de générer des réponses textuelles semblables à celles d'un humain et d'engager des conversations.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Confidentialité: L’état d’être à l’abri de toute intrusion ou observation non autorisée dans sa vie personnelle, y compris le contrôle sur ses informations personnelles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DALL-E: Un programme d'IA développé par OpenAI qui génère des images à partir de descriptions textuelles.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 IA (Intelligence Artificielle): La capacité des machines à effectuer des tâches qui nécessitent généralement l'intelligence humaine, comme l'apprentissage, la résolution de problèmes et la prise de décision.</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IA Générative: Un type d’IA capable de créer du nouveau contenu, comme des images, de la musique ou du texte, en apprenant à partir de données existantes.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Instructions: Instructions ou entrées données à un système d’IA, en particulier à une IA générative, pour guider sa production. Par exemple, un prompt textuel indique à un modèle de langage sur quoi écrire, ou un prompt d’image indique à un générateur d’images ce qu’il doit créer.</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Meta AI: Nom donné à la famille d’outils et de technologies d’intelligence artificielle de Meta, comme l’assistant de chat Meta AI dans WhatsApp. </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Méthode TRACE: Une méthode de vérification des faits pour évaluer le contenu en ligne: Tracer la source, Recherche d’image inversée, Avis d’un expert, Croiser les sources, Évaluer.</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Reconnaissance de Motifs: Le processus par lequel l’IA identifie et catégorise les informations en fonction de motifs ou structures récurrents dans les données.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0"/>
              </a:spcAft>
              <a:buClr>
                <a:srgbClr val="FFFFFF"/>
              </a:buClr>
              <a:buSzPts val="1500"/>
              <a:buChar char="●"/>
            </a:pPr>
            <a:r>
              <a:rPr lang="en" sz="1500">
                <a:solidFill>
                  <a:srgbClr val="FFFFFF"/>
                </a:solidFill>
                <a:latin typeface="Optimistic Text"/>
                <a:ea typeface="Optimistic Text"/>
                <a:cs typeface="Optimistic Text"/>
                <a:sym typeface="Optimistic Text"/>
              </a:rPr>
              <a:t>Traitement des Données: La collecte, la manipulation et l’organisation des données pour en extraire des informations significatives. En IA, cela désigne la manière dont les systèmes d’IA traitent et apprennent à partir de grandes quantités de données.</a:t>
            </a:r>
            <a:endParaRPr sz="1500">
              <a:solidFill>
                <a:srgbClr val="FFFFFF"/>
              </a:solidFill>
              <a:latin typeface="Optimistic Text"/>
              <a:ea typeface="Optimistic Text"/>
              <a:cs typeface="Optimistic Text"/>
              <a:sym typeface="Optimistic Text"/>
            </a:endParaRPr>
          </a:p>
          <a:p>
            <a:pPr marL="685800" lvl="0" indent="-438150" algn="l" rtl="0">
              <a:lnSpc>
                <a:spcPct val="115000"/>
              </a:lnSpc>
              <a:spcBef>
                <a:spcPts val="1500"/>
              </a:spcBef>
              <a:spcAft>
                <a:spcPts val="1500"/>
              </a:spcAft>
              <a:buClr>
                <a:srgbClr val="FFFFFF"/>
              </a:buClr>
              <a:buSzPts val="1500"/>
              <a:buChar char="●"/>
            </a:pPr>
            <a:r>
              <a:rPr lang="en" sz="1500">
                <a:solidFill>
                  <a:srgbClr val="FFFFFF"/>
                </a:solidFill>
                <a:latin typeface="Optimistic Text"/>
                <a:ea typeface="Optimistic Text"/>
                <a:cs typeface="Optimistic Text"/>
                <a:sym typeface="Optimistic Text"/>
              </a:rPr>
              <a:t>Vérification des Faits: Le processus de vérification d’informations, de revendications ou de déclarations pour déterminer leur exactitude et leur véracité, souvent en consultant des sources fiables.</a:t>
            </a:r>
            <a:endParaRPr sz="1500">
              <a:solidFill>
                <a:srgbClr val="FFFFFF"/>
              </a:solidFill>
              <a:latin typeface="Optimistic Text"/>
              <a:ea typeface="Optimistic Text"/>
              <a:cs typeface="Optimistic Text"/>
              <a:sym typeface="Optimistic Text"/>
            </a:endParaRPr>
          </a:p>
        </p:txBody>
      </p:sp>
      <p:sp>
        <p:nvSpPr>
          <p:cNvPr id="1640" name="Google Shape;1640;p100"/>
          <p:cNvSpPr txBox="1"/>
          <p:nvPr/>
        </p:nvSpPr>
        <p:spPr>
          <a:xfrm>
            <a:off x="700471" y="531331"/>
            <a:ext cx="16942800" cy="942900"/>
          </a:xfrm>
          <a:prstGeom prst="rect">
            <a:avLst/>
          </a:prstGeom>
          <a:noFill/>
          <a:ln>
            <a:noFill/>
          </a:ln>
        </p:spPr>
        <p:txBody>
          <a:bodyPr spcFirstLastPara="1" wrap="square" lIns="0" tIns="19050" rIns="0" bIns="0" anchor="t" anchorCtr="0">
            <a:spAutoFit/>
          </a:bodyPr>
          <a:lstStyle/>
          <a:p>
            <a:pPr marL="0" lvl="0" indent="0" algn="l" rtl="0">
              <a:spcBef>
                <a:spcPts val="0"/>
              </a:spcBef>
              <a:spcAft>
                <a:spcPts val="0"/>
              </a:spcAft>
              <a:buNone/>
            </a:pPr>
            <a:r>
              <a:rPr lang="en" sz="6000" b="1">
                <a:solidFill>
                  <a:srgbClr val="FFFFFF"/>
                </a:solidFill>
                <a:latin typeface="Optimistic Display"/>
                <a:ea typeface="Optimistic Display"/>
                <a:cs typeface="Optimistic Display"/>
                <a:sym typeface="Optimistic Display"/>
              </a:rPr>
              <a:t>Glossaire Des Termes</a:t>
            </a:r>
            <a:endParaRPr sz="2250" b="1">
              <a:solidFill>
                <a:srgbClr val="FFFFFF"/>
              </a:solidFill>
              <a:latin typeface="Optimistic Display"/>
              <a:ea typeface="Optimistic Display"/>
              <a:cs typeface="Optimistic Display"/>
              <a:sym typeface="Optimistic Display"/>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4B0550"/>
        </a:solidFill>
        <a:effectLst/>
      </p:bgPr>
    </p:bg>
    <p:spTree>
      <p:nvGrpSpPr>
        <p:cNvPr id="1" name="Shape 1644"/>
        <p:cNvGrpSpPr/>
        <p:nvPr/>
      </p:nvGrpSpPr>
      <p:grpSpPr>
        <a:xfrm>
          <a:off x="0" y="0"/>
          <a:ext cx="0" cy="0"/>
          <a:chOff x="0" y="0"/>
          <a:chExt cx="0" cy="0"/>
        </a:xfrm>
      </p:grpSpPr>
      <p:sp>
        <p:nvSpPr>
          <p:cNvPr id="1645" name="Google Shape;1645;p101"/>
          <p:cNvSpPr txBox="1">
            <a:spLocks noGrp="1"/>
          </p:cNvSpPr>
          <p:nvPr>
            <p:ph type="ctrTitle"/>
          </p:nvPr>
        </p:nvSpPr>
        <p:spPr>
          <a:xfrm>
            <a:off x="6987750" y="3211050"/>
            <a:ext cx="4314900" cy="17481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a:solidFill>
                  <a:schemeClr val="lt2"/>
                </a:solidFill>
                <a:latin typeface="Optimistic Display"/>
                <a:ea typeface="Optimistic Display"/>
                <a:cs typeface="Optimistic Display"/>
                <a:sym typeface="Optimistic Display"/>
              </a:rPr>
              <a:t>Merci à Tous</a:t>
            </a:r>
            <a:endParaRPr>
              <a:solidFill>
                <a:schemeClr val="lt2"/>
              </a:solidFill>
              <a:latin typeface="Optimistic Display"/>
              <a:ea typeface="Optimistic Display"/>
              <a:cs typeface="Optimistic Display"/>
              <a:sym typeface="Optimistic Display"/>
            </a:endParaRPr>
          </a:p>
        </p:txBody>
      </p:sp>
      <p:pic>
        <p:nvPicPr>
          <p:cNvPr id="1646" name="Google Shape;1646;p101" title="Meta_Lockup_MonoWhite_RGB.png"/>
          <p:cNvPicPr preferRelativeResize="0"/>
          <p:nvPr/>
        </p:nvPicPr>
        <p:blipFill rotWithShape="1">
          <a:blip r:embed="rId3">
            <a:alphaModFix/>
          </a:blip>
          <a:srcRect t="80" b="70"/>
          <a:stretch/>
        </p:blipFill>
        <p:spPr>
          <a:xfrm>
            <a:off x="12191988" y="8736737"/>
            <a:ext cx="2877123" cy="1237175"/>
          </a:xfrm>
          <a:prstGeom prst="rect">
            <a:avLst/>
          </a:prstGeom>
          <a:noFill/>
          <a:ln>
            <a:noFill/>
          </a:ln>
        </p:spPr>
      </p:pic>
      <p:pic>
        <p:nvPicPr>
          <p:cNvPr id="1647" name="Google Shape;1647;p101"/>
          <p:cNvPicPr preferRelativeResize="0"/>
          <p:nvPr/>
        </p:nvPicPr>
        <p:blipFill>
          <a:blip r:embed="rId4">
            <a:alphaModFix/>
          </a:blip>
          <a:stretch>
            <a:fillRect/>
          </a:stretch>
        </p:blipFill>
        <p:spPr>
          <a:xfrm>
            <a:off x="15808961" y="9143300"/>
            <a:ext cx="1797375" cy="424050"/>
          </a:xfrm>
          <a:prstGeom prst="rect">
            <a:avLst/>
          </a:prstGeom>
          <a:noFill/>
          <a:ln>
            <a:noFill/>
          </a:ln>
        </p:spPr>
      </p:pic>
      <p:cxnSp>
        <p:nvCxnSpPr>
          <p:cNvPr id="1648" name="Google Shape;1648;p101"/>
          <p:cNvCxnSpPr/>
          <p:nvPr/>
        </p:nvCxnSpPr>
        <p:spPr>
          <a:xfrm>
            <a:off x="15245842" y="8703875"/>
            <a:ext cx="0" cy="1302900"/>
          </a:xfrm>
          <a:prstGeom prst="straightConnector1">
            <a:avLst/>
          </a:prstGeom>
          <a:noFill/>
          <a:ln w="19050" cap="flat" cmpd="sng">
            <a:solidFill>
              <a:schemeClr val="lt2"/>
            </a:solidFill>
            <a:prstDash val="solid"/>
            <a:round/>
            <a:headEnd type="none" w="med" len="med"/>
            <a:tailEnd type="none" w="med" len="med"/>
          </a:ln>
        </p:spPr>
      </p:cxn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aster A">
  <a:themeElements>
    <a:clrScheme name="Facebook company">
      <a:dk1>
        <a:srgbClr val="67788A"/>
      </a:dk1>
      <a:lt1>
        <a:srgbClr val="F1F4F7"/>
      </a:lt1>
      <a:dk2>
        <a:srgbClr val="000000"/>
      </a:dk2>
      <a:lt2>
        <a:srgbClr val="FFFFFF"/>
      </a:lt2>
      <a:accent1>
        <a:srgbClr val="4B4196"/>
      </a:accent1>
      <a:accent2>
        <a:srgbClr val="0061A0"/>
      </a:accent2>
      <a:accent3>
        <a:srgbClr val="0073AA"/>
      </a:accent3>
      <a:accent4>
        <a:srgbClr val="007A80"/>
      </a:accent4>
      <a:accent5>
        <a:srgbClr val="007E59"/>
      </a:accent5>
      <a:accent6>
        <a:srgbClr val="E69600"/>
      </a:accent6>
      <a:hlink>
        <a:srgbClr val="0061A0"/>
      </a:hlink>
      <a:folHlink>
        <a:srgbClr val="007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12483</Words>
  <Application>Microsoft Macintosh PowerPoint</Application>
  <PresentationFormat>Custom</PresentationFormat>
  <Paragraphs>1114</Paragraphs>
  <Slides>59</Slides>
  <Notes>59</Notes>
  <HiddenSlides>0</HiddenSlides>
  <MMClips>0</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59</vt:i4>
      </vt:variant>
    </vt:vector>
  </HeadingPairs>
  <TitlesOfParts>
    <vt:vector size="73" baseType="lpstr">
      <vt:lpstr>Optimistic Text</vt:lpstr>
      <vt:lpstr>Optimistic Text Light</vt:lpstr>
      <vt:lpstr>Optimistic Display</vt:lpstr>
      <vt:lpstr>Optimistic Display Medium</vt:lpstr>
      <vt:lpstr>Optimistic Display Light</vt:lpstr>
      <vt:lpstr>Arial</vt:lpstr>
      <vt:lpstr>Roboto Condensed</vt:lpstr>
      <vt:lpstr>Inter</vt:lpstr>
      <vt:lpstr>Montserrat SemiBold</vt:lpstr>
      <vt:lpstr>Montserrat</vt:lpstr>
      <vt:lpstr>Montserrat Medium</vt:lpstr>
      <vt:lpstr>Simple Light</vt:lpstr>
      <vt:lpstr>Master A</vt:lpstr>
      <vt:lpstr>Master A</vt:lpstr>
      <vt:lpstr>L’IA dans votre Monde Numérique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 faire quand l’IA dépasse les limites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Merci à Tous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Ece Ogan</cp:lastModifiedBy>
  <cp:revision>1</cp:revision>
  <dcterms:modified xsi:type="dcterms:W3CDTF">2026-04-02T12:24:54Z</dcterms:modified>
</cp:coreProperties>
</file>