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87" r:id="rId1"/>
    <p:sldMasterId id="2147483688" r:id="rId2"/>
    <p:sldMasterId id="2147483689" r:id="rId3"/>
  </p:sldMasterIdLst>
  <p:notesMasterIdLst>
    <p:notesMasterId r:id="rId6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Lst>
  <p:sldSz cx="18288000" cy="10287000"/>
  <p:notesSz cx="6858000" cy="9144000"/>
  <p:embeddedFontLst>
    <p:embeddedFont>
      <p:font typeface="Inter" panose="02000503000000020004" pitchFamily="2" charset="0"/>
      <p:regular r:id="rId64"/>
      <p:bold r:id="rId65"/>
      <p:italic r:id="rId66"/>
      <p:boldItalic r:id="rId67"/>
    </p:embeddedFont>
    <p:embeddedFont>
      <p:font typeface="Montserrat" pitchFamily="2" charset="77"/>
      <p:regular r:id="rId68"/>
      <p:bold r:id="rId69"/>
      <p:italic r:id="rId70"/>
      <p:boldItalic r:id="rId71"/>
    </p:embeddedFont>
    <p:embeddedFont>
      <p:font typeface="Montserrat Medium" pitchFamily="2" charset="77"/>
      <p:regular r:id="rId72"/>
      <p:bold r:id="rId73"/>
      <p:italic r:id="rId74"/>
      <p:boldItalic r:id="rId75"/>
    </p:embeddedFont>
    <p:embeddedFont>
      <p:font typeface="Montserrat SemiBold" panose="020F0502020204030204" pitchFamily="34" charset="0"/>
      <p:regular r:id="rId76"/>
      <p:bold r:id="rId77"/>
      <p:italic r:id="rId78"/>
      <p:boldItalic r:id="rId79"/>
    </p:embeddedFont>
    <p:embeddedFont>
      <p:font typeface="Optimistic Display" panose="020B0503020203020204" pitchFamily="34" charset="0"/>
      <p:regular r:id="rId80"/>
      <p:bold r:id="rId81"/>
      <p:italic r:id="rId82"/>
      <p:boldItalic r:id="rId83"/>
    </p:embeddedFont>
    <p:embeddedFont>
      <p:font typeface="Optimistic Display Light" panose="020B0503020203020204" pitchFamily="34" charset="0"/>
      <p:regular r:id="rId84"/>
      <p:bold r:id="rId85"/>
      <p:italic r:id="rId86"/>
      <p:boldItalic r:id="rId87"/>
    </p:embeddedFont>
    <p:embeddedFont>
      <p:font typeface="Optimistic Display Medium" panose="020B0503020203020204" pitchFamily="34" charset="0"/>
      <p:regular r:id="rId88"/>
      <p:bold r:id="rId89"/>
      <p:italic r:id="rId90"/>
    </p:embeddedFont>
    <p:embeddedFont>
      <p:font typeface="Optimistic Text" panose="020B0503020203020204" pitchFamily="34" charset="0"/>
      <p:regular r:id="rId91"/>
      <p:bold r:id="rId92"/>
    </p:embeddedFont>
    <p:embeddedFont>
      <p:font typeface="Optimistic Text Light" panose="020B0403020203020204" pitchFamily="34" charset="0"/>
      <p:regular r:id="rId93"/>
      <p:bold r:id="rId94"/>
    </p:embeddedFont>
    <p:embeddedFont>
      <p:font typeface="Roboto Condensed" panose="020F0502020204030204" pitchFamily="34" charset="0"/>
      <p:regular r:id="rId95"/>
      <p:bold r:id="rId96"/>
      <p:italic r:id="rId97"/>
      <p:boldItalic r:id="rId9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3840">
          <p15:clr>
            <a:srgbClr val="FF0000"/>
          </p15:clr>
        </p15:guide>
        <p15:guide id="2" pos="5760">
          <p15:clr>
            <a:srgbClr val="FF0000"/>
          </p15:clr>
        </p15:guide>
        <p15:guide id="3" pos="7680">
          <p15:clr>
            <a:srgbClr val="FF0000"/>
          </p15:clr>
        </p15:guide>
        <p15:guide id="4" orient="horz" pos="2160">
          <p15:clr>
            <a:srgbClr val="FF0000"/>
          </p15:clr>
        </p15:guide>
        <p15:guide id="5" orient="horz" pos="4314">
          <p15:clr>
            <a:srgbClr val="FF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824"/>
    <p:restoredTop sz="59985"/>
  </p:normalViewPr>
  <p:slideViewPr>
    <p:cSldViewPr snapToGrid="0">
      <p:cViewPr varScale="1">
        <p:scale>
          <a:sx n="44" d="100"/>
          <a:sy n="44" d="100"/>
        </p:scale>
        <p:origin x="1856" y="216"/>
      </p:cViewPr>
      <p:guideLst>
        <p:guide pos="3840"/>
        <p:guide pos="5760"/>
        <p:guide pos="7680"/>
        <p:guide orient="horz" pos="2160"/>
        <p:guide orient="horz" pos="431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notesMaster" Target="notesMasters/notesMaster1.xml"/><Relationship Id="rId68" Type="http://schemas.openxmlformats.org/officeDocument/2006/relationships/font" Target="fonts/font5.fntdata"/><Relationship Id="rId84" Type="http://schemas.openxmlformats.org/officeDocument/2006/relationships/font" Target="fonts/font21.fntdata"/><Relationship Id="rId89" Type="http://schemas.openxmlformats.org/officeDocument/2006/relationships/font" Target="fonts/font26.fntdata"/><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font" Target="fonts/font11.fntdata"/><Relationship Id="rId79" Type="http://schemas.openxmlformats.org/officeDocument/2006/relationships/font" Target="fonts/font16.fntdata"/><Relationship Id="rId102" Type="http://schemas.openxmlformats.org/officeDocument/2006/relationships/tableStyles" Target="tableStyles.xml"/><Relationship Id="rId5" Type="http://schemas.openxmlformats.org/officeDocument/2006/relationships/slide" Target="slides/slide2.xml"/><Relationship Id="rId90" Type="http://schemas.openxmlformats.org/officeDocument/2006/relationships/font" Target="fonts/font27.fntdata"/><Relationship Id="rId95" Type="http://schemas.openxmlformats.org/officeDocument/2006/relationships/font" Target="fonts/font32.fntdata"/><Relationship Id="rId22" Type="http://schemas.openxmlformats.org/officeDocument/2006/relationships/slide" Target="slides/slide19.xml"/><Relationship Id="rId27" Type="http://schemas.openxmlformats.org/officeDocument/2006/relationships/slide" Target="slides/slide24.xml"/><Relationship Id="rId43" Type="http://schemas.openxmlformats.org/officeDocument/2006/relationships/slide" Target="slides/slide40.xml"/><Relationship Id="rId48" Type="http://schemas.openxmlformats.org/officeDocument/2006/relationships/slide" Target="slides/slide45.xml"/><Relationship Id="rId64" Type="http://schemas.openxmlformats.org/officeDocument/2006/relationships/font" Target="fonts/font1.fntdata"/><Relationship Id="rId69" Type="http://schemas.openxmlformats.org/officeDocument/2006/relationships/font" Target="fonts/font6.fntdata"/><Relationship Id="rId80" Type="http://schemas.openxmlformats.org/officeDocument/2006/relationships/font" Target="fonts/font17.fntdata"/><Relationship Id="rId85" Type="http://schemas.openxmlformats.org/officeDocument/2006/relationships/font" Target="fonts/font22.fntdata"/><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font" Target="fonts/font4.fntdata"/><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font" Target="fonts/font7.fntdata"/><Relationship Id="rId75" Type="http://schemas.openxmlformats.org/officeDocument/2006/relationships/font" Target="fonts/font12.fntdata"/><Relationship Id="rId83" Type="http://schemas.openxmlformats.org/officeDocument/2006/relationships/font" Target="fonts/font20.fntdata"/><Relationship Id="rId88" Type="http://schemas.openxmlformats.org/officeDocument/2006/relationships/font" Target="fonts/font25.fntdata"/><Relationship Id="rId91" Type="http://schemas.openxmlformats.org/officeDocument/2006/relationships/font" Target="fonts/font28.fntdata"/><Relationship Id="rId96" Type="http://schemas.openxmlformats.org/officeDocument/2006/relationships/font" Target="fonts/font33.fntdata"/><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font" Target="fonts/font2.fntdata"/><Relationship Id="rId73" Type="http://schemas.openxmlformats.org/officeDocument/2006/relationships/font" Target="fonts/font10.fntdata"/><Relationship Id="rId78" Type="http://schemas.openxmlformats.org/officeDocument/2006/relationships/font" Target="fonts/font15.fntdata"/><Relationship Id="rId81" Type="http://schemas.openxmlformats.org/officeDocument/2006/relationships/font" Target="fonts/font18.fntdata"/><Relationship Id="rId86" Type="http://schemas.openxmlformats.org/officeDocument/2006/relationships/font" Target="fonts/font23.fntdata"/><Relationship Id="rId94" Type="http://schemas.openxmlformats.org/officeDocument/2006/relationships/font" Target="fonts/font31.fntdata"/><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font" Target="fonts/font13.fntdata"/><Relationship Id="rId97" Type="http://schemas.openxmlformats.org/officeDocument/2006/relationships/font" Target="fonts/font34.fntdata"/><Relationship Id="rId7" Type="http://schemas.openxmlformats.org/officeDocument/2006/relationships/slide" Target="slides/slide4.xml"/><Relationship Id="rId71" Type="http://schemas.openxmlformats.org/officeDocument/2006/relationships/font" Target="fonts/font8.fntdata"/><Relationship Id="rId92" Type="http://schemas.openxmlformats.org/officeDocument/2006/relationships/font" Target="fonts/font29.fntdata"/><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font" Target="fonts/font3.fntdata"/><Relationship Id="rId87" Type="http://schemas.openxmlformats.org/officeDocument/2006/relationships/font" Target="fonts/font24.fntdata"/><Relationship Id="rId61" Type="http://schemas.openxmlformats.org/officeDocument/2006/relationships/slide" Target="slides/slide58.xml"/><Relationship Id="rId82" Type="http://schemas.openxmlformats.org/officeDocument/2006/relationships/font" Target="fonts/font19.fntdata"/><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font" Target="fonts/font14.fntdata"/><Relationship Id="rId100"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font" Target="fonts/font9.fntdata"/><Relationship Id="rId93" Type="http://schemas.openxmlformats.org/officeDocument/2006/relationships/font" Target="fonts/font30.fntdata"/><Relationship Id="rId98" Type="http://schemas.openxmlformats.org/officeDocument/2006/relationships/font" Target="fonts/font35.fntdata"/><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llama.com/"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3d038071d8d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5" name="Google Shape;335;g3d038071d8d_0_15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800"/>
              </a:spcBef>
              <a:spcAft>
                <a:spcPts val="0"/>
              </a:spcAft>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800"/>
              </a:spcBef>
              <a:spcAft>
                <a:spcPts val="0"/>
              </a:spcAft>
              <a:buNone/>
            </a:pPr>
            <a:r>
              <a:rPr lang="en" sz="1200" b="1" dirty="0" err="1">
                <a:solidFill>
                  <a:schemeClr val="dk1"/>
                </a:solidFill>
                <a:latin typeface="Inter"/>
                <a:ea typeface="Inter"/>
                <a:cs typeface="Inter"/>
                <a:sym typeface="Inter"/>
              </a:rPr>
              <a:t>Préparation</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avant</a:t>
            </a:r>
            <a:r>
              <a:rPr lang="en" sz="1200" b="1" dirty="0">
                <a:solidFill>
                  <a:schemeClr val="dk1"/>
                </a:solidFill>
                <a:latin typeface="Inter"/>
                <a:ea typeface="Inter"/>
                <a:cs typeface="Inter"/>
                <a:sym typeface="Inter"/>
              </a:rPr>
              <a:t> la session (5 minutes </a:t>
            </a:r>
            <a:r>
              <a:rPr lang="en" sz="1200" b="1" dirty="0" err="1">
                <a:solidFill>
                  <a:schemeClr val="dk1"/>
                </a:solidFill>
                <a:latin typeface="Inter"/>
                <a:ea typeface="Inter"/>
                <a:cs typeface="Inter"/>
                <a:sym typeface="Inter"/>
              </a:rPr>
              <a:t>avant</a:t>
            </a:r>
            <a:r>
              <a:rPr lang="en" sz="1200" b="1" dirty="0">
                <a:solidFill>
                  <a:schemeClr val="dk1"/>
                </a:solidFill>
                <a:latin typeface="Inter"/>
                <a:ea typeface="Inter"/>
                <a:cs typeface="Inter"/>
                <a:sym typeface="Inter"/>
              </a:rPr>
              <a:t> le début)</a:t>
            </a:r>
            <a:endParaRPr sz="1200" b="1" dirty="0">
              <a:solidFill>
                <a:schemeClr val="dk1"/>
              </a:solidFill>
              <a:latin typeface="Inter"/>
              <a:ea typeface="Inter"/>
              <a:cs typeface="Inter"/>
              <a:sym typeface="Inter"/>
            </a:endParaRPr>
          </a:p>
          <a:p>
            <a:pPr marL="0" lvl="0" indent="0" algn="l" rtl="0">
              <a:lnSpc>
                <a:spcPct val="115000"/>
              </a:lnSpc>
              <a:spcBef>
                <a:spcPts val="1400"/>
              </a:spcBef>
              <a:spcAft>
                <a:spcPts val="0"/>
              </a:spcAft>
              <a:buNone/>
            </a:pPr>
            <a:r>
              <a:rPr lang="en" sz="1200" b="1" dirty="0" err="1">
                <a:solidFill>
                  <a:schemeClr val="dk1"/>
                </a:solidFill>
                <a:latin typeface="Inter"/>
                <a:ea typeface="Inter"/>
                <a:cs typeface="Inter"/>
                <a:sym typeface="Inter"/>
              </a:rPr>
              <a:t>Vérification</a:t>
            </a:r>
            <a:r>
              <a:rPr lang="en" sz="1200" b="1" dirty="0">
                <a:solidFill>
                  <a:schemeClr val="dk1"/>
                </a:solidFill>
                <a:latin typeface="Inter"/>
                <a:ea typeface="Inter"/>
                <a:cs typeface="Inter"/>
                <a:sym typeface="Inter"/>
              </a:rPr>
              <a:t> du matériel:</a:t>
            </a:r>
            <a:endParaRPr sz="1200" b="1"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L’appareil</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présentation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fonctionne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Matériaux</a:t>
            </a:r>
            <a:r>
              <a:rPr lang="en" sz="1200" dirty="0">
                <a:solidFill>
                  <a:schemeClr val="dk1"/>
                </a:solidFill>
                <a:latin typeface="Inter"/>
                <a:ea typeface="Inter"/>
                <a:cs typeface="Inter"/>
                <a:sym typeface="Inter"/>
              </a:rPr>
              <a:t> de secours hors </a:t>
            </a:r>
            <a:r>
              <a:rPr lang="en" sz="1200" dirty="0" err="1">
                <a:solidFill>
                  <a:schemeClr val="dk1"/>
                </a:solidFill>
                <a:latin typeface="Inter"/>
                <a:ea typeface="Inter"/>
                <a:cs typeface="Inter"/>
                <a:sym typeface="Inter"/>
              </a:rPr>
              <a:t>ligne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prêt (</a:t>
            </a:r>
            <a:r>
              <a:rPr lang="en" sz="1200" dirty="0" err="1">
                <a:solidFill>
                  <a:schemeClr val="dk1"/>
                </a:solidFill>
                <a:latin typeface="Inter"/>
                <a:ea typeface="Inter"/>
                <a:cs typeface="Inter"/>
                <a:sym typeface="Inter"/>
              </a:rPr>
              <a:t>exemples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imprimés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cartes</a:t>
            </a:r>
            <a:r>
              <a:rPr lang="en" sz="1200" dirty="0">
                <a:solidFill>
                  <a:schemeClr val="dk1"/>
                </a:solidFill>
                <a:latin typeface="Inter"/>
                <a:ea typeface="Inter"/>
                <a:cs typeface="Inter"/>
                <a:sym typeface="Inter"/>
              </a:rPr>
              <a:t> de vote)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Niveau</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connectivité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confirmé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élevé</a:t>
            </a:r>
            <a:r>
              <a:rPr lang="en" sz="1200" dirty="0">
                <a:solidFill>
                  <a:schemeClr val="dk1"/>
                </a:solidFill>
                <a:latin typeface="Inter"/>
                <a:ea typeface="Inter"/>
                <a:cs typeface="Inter"/>
                <a:sym typeface="Inter"/>
              </a:rPr>
              <a:t>/moyen/</a:t>
            </a:r>
            <a:r>
              <a:rPr lang="en" sz="1200" dirty="0" err="1">
                <a:solidFill>
                  <a:schemeClr val="dk1"/>
                </a:solidFill>
                <a:latin typeface="Inter"/>
                <a:ea typeface="Inter"/>
                <a:cs typeface="Inter"/>
                <a:sym typeface="Inter"/>
              </a:rPr>
              <a:t>faible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Documents des </a:t>
            </a:r>
            <a:r>
              <a:rPr lang="en" sz="1200" dirty="0" err="1">
                <a:solidFill>
                  <a:schemeClr val="dk1"/>
                </a:solidFill>
                <a:latin typeface="Inter"/>
                <a:ea typeface="Inter"/>
                <a:cs typeface="Inter"/>
                <a:sym typeface="Inter"/>
              </a:rPr>
              <a:t>étudiants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distribués</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Fiches "Grille de </a:t>
            </a:r>
            <a:r>
              <a:rPr lang="en" sz="1200" dirty="0" err="1">
                <a:solidFill>
                  <a:schemeClr val="dk1"/>
                </a:solidFill>
                <a:latin typeface="Inter"/>
                <a:ea typeface="Inter"/>
                <a:cs typeface="Inter"/>
                <a:sym typeface="Inter"/>
              </a:rPr>
              <a:t>détection</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prêtes</a:t>
            </a:r>
            <a:endParaRPr sz="1200" dirty="0">
              <a:solidFill>
                <a:schemeClr val="dk1"/>
              </a:solidFill>
              <a:latin typeface="Inter"/>
              <a:ea typeface="Inter"/>
              <a:cs typeface="Inter"/>
              <a:sym typeface="Inter"/>
            </a:endParaRPr>
          </a:p>
          <a:p>
            <a:pPr marL="0" lvl="0" indent="0" algn="l" rtl="0">
              <a:lnSpc>
                <a:spcPct val="115000"/>
              </a:lnSpc>
              <a:spcBef>
                <a:spcPts val="1400"/>
              </a:spcBef>
              <a:spcAft>
                <a:spcPts val="0"/>
              </a:spcAft>
              <a:buNone/>
            </a:pPr>
            <a:r>
              <a:rPr lang="en" sz="1200" b="1" dirty="0">
                <a:solidFill>
                  <a:schemeClr val="dk1"/>
                </a:solidFill>
                <a:latin typeface="Inter"/>
                <a:ea typeface="Inter"/>
                <a:cs typeface="Inter"/>
                <a:sym typeface="Inter"/>
              </a:rPr>
              <a:t>Mise </a:t>
            </a:r>
            <a:r>
              <a:rPr lang="en" sz="1200" b="1" dirty="0" err="1">
                <a:solidFill>
                  <a:schemeClr val="dk1"/>
                </a:solidFill>
                <a:latin typeface="Inter"/>
                <a:ea typeface="Inter"/>
                <a:cs typeface="Inter"/>
                <a:sym typeface="Inter"/>
              </a:rPr>
              <a:t>en</a:t>
            </a:r>
            <a:r>
              <a:rPr lang="en" sz="1200" b="1" dirty="0">
                <a:solidFill>
                  <a:schemeClr val="dk1"/>
                </a:solidFill>
                <a:latin typeface="Inter"/>
                <a:ea typeface="Inter"/>
                <a:cs typeface="Inter"/>
                <a:sym typeface="Inter"/>
              </a:rPr>
              <a:t> place de la salle:</a:t>
            </a:r>
            <a:endParaRPr sz="1200" b="1"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Disposez</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sièges</a:t>
            </a:r>
            <a:r>
              <a:rPr lang="en" sz="1200" dirty="0">
                <a:solidFill>
                  <a:schemeClr val="dk1"/>
                </a:solidFill>
                <a:latin typeface="Inter"/>
                <a:ea typeface="Inter"/>
                <a:cs typeface="Inter"/>
                <a:sym typeface="Inter"/>
              </a:rPr>
              <a:t> de façon à </a:t>
            </a:r>
            <a:r>
              <a:rPr lang="en" sz="1200" dirty="0" err="1">
                <a:solidFill>
                  <a:schemeClr val="dk1"/>
                </a:solidFill>
                <a:latin typeface="Inter"/>
                <a:ea typeface="Inter"/>
                <a:cs typeface="Inter"/>
                <a:sym typeface="Inter"/>
              </a:rPr>
              <a:t>faciliter</a:t>
            </a:r>
            <a:r>
              <a:rPr lang="en" sz="1200" dirty="0">
                <a:solidFill>
                  <a:schemeClr val="dk1"/>
                </a:solidFill>
                <a:latin typeface="Inter"/>
                <a:ea typeface="Inter"/>
                <a:cs typeface="Inter"/>
                <a:sym typeface="Inter"/>
              </a:rPr>
              <a:t> les discussions </a:t>
            </a:r>
            <a:r>
              <a:rPr lang="en" sz="1200" dirty="0" err="1">
                <a:solidFill>
                  <a:schemeClr val="dk1"/>
                </a:solidFill>
                <a:latin typeface="Inter"/>
                <a:ea typeface="Inter"/>
                <a:cs typeface="Inter"/>
                <a:sym typeface="Inter"/>
              </a:rPr>
              <a:t>binômes</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Assurez-vous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tous</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peuvent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voir</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présentation</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Testez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tous</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outils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ligne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utilisez</a:t>
            </a:r>
            <a:r>
              <a:rPr lang="en" sz="1200" dirty="0">
                <a:solidFill>
                  <a:schemeClr val="dk1"/>
                </a:solidFill>
                <a:latin typeface="Inter"/>
                <a:ea typeface="Inter"/>
                <a:cs typeface="Inter"/>
                <a:sym typeface="Inter"/>
              </a:rPr>
              <a:t> la version avec </a:t>
            </a:r>
            <a:r>
              <a:rPr lang="en" sz="1200" dirty="0" err="1">
                <a:solidFill>
                  <a:schemeClr val="dk1"/>
                </a:solidFill>
                <a:latin typeface="Inter"/>
                <a:ea typeface="Inter"/>
                <a:cs typeface="Inter"/>
                <a:sym typeface="Inter"/>
              </a:rPr>
              <a:t>connexion</a:t>
            </a:r>
            <a:r>
              <a:rPr lang="en" sz="1200" dirty="0">
                <a:solidFill>
                  <a:schemeClr val="dk1"/>
                </a:solidFill>
                <a:latin typeface="Inter"/>
                <a:ea typeface="Inter"/>
                <a:cs typeface="Inter"/>
                <a:sym typeface="Inter"/>
              </a:rPr>
              <a:t> haut </a:t>
            </a:r>
            <a:r>
              <a:rPr lang="en" sz="1200" dirty="0" err="1">
                <a:solidFill>
                  <a:schemeClr val="dk1"/>
                </a:solidFill>
                <a:latin typeface="Inter"/>
                <a:ea typeface="Inter"/>
                <a:cs typeface="Inter"/>
                <a:sym typeface="Inter"/>
              </a:rPr>
              <a:t>débit</a:t>
            </a:r>
            <a:endParaRPr sz="1200" b="1" dirty="0">
              <a:solidFill>
                <a:schemeClr val="dk1"/>
              </a:solidFill>
              <a:latin typeface="Inter"/>
              <a:ea typeface="Inter"/>
              <a:cs typeface="Inter"/>
              <a:sym typeface="Inte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3d038071d8d_0_3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3d038071d8d_0_3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800"/>
              </a:spcBef>
              <a:spcAft>
                <a:spcPts val="0"/>
              </a:spcAft>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800"/>
              </a:spcBef>
              <a:spcAft>
                <a:spcPts val="0"/>
              </a:spcAft>
              <a:buNone/>
            </a:pPr>
            <a:r>
              <a:rPr lang="en" sz="1200" b="1" dirty="0">
                <a:solidFill>
                  <a:schemeClr val="dk1"/>
                </a:solidFill>
                <a:latin typeface="Inter"/>
                <a:ea typeface="Inter"/>
                <a:cs typeface="Inter"/>
                <a:sym typeface="Inter"/>
              </a:rPr>
              <a:t>Plan de la Session </a:t>
            </a:r>
            <a:r>
              <a:rPr lang="en" sz="1200" dirty="0">
                <a:solidFill>
                  <a:schemeClr val="dk1"/>
                </a:solidFill>
                <a:latin typeface="Inter"/>
                <a:ea typeface="Inter"/>
                <a:cs typeface="Inter"/>
                <a:sym typeface="Inter"/>
              </a:rPr>
              <a:t>(1 minute)</a:t>
            </a:r>
            <a:endParaRPr sz="1200" dirty="0">
              <a:solidFill>
                <a:schemeClr val="dk1"/>
              </a:solidFill>
              <a:latin typeface="Inter"/>
              <a:ea typeface="Inter"/>
              <a:cs typeface="Inter"/>
              <a:sym typeface="Inter"/>
            </a:endParaRPr>
          </a:p>
          <a:p>
            <a:pPr marL="0" lvl="0" indent="0" algn="l" rtl="0">
              <a:lnSpc>
                <a:spcPct val="115000"/>
              </a:lnSpc>
              <a:spcBef>
                <a:spcPts val="1400"/>
              </a:spcBef>
              <a:spcAft>
                <a:spcPts val="0"/>
              </a:spcAft>
              <a:buNone/>
            </a:pPr>
            <a:r>
              <a:rPr lang="en" sz="1200" dirty="0" err="1">
                <a:solidFill>
                  <a:schemeClr val="dk1"/>
                </a:solidFill>
                <a:latin typeface="Inter"/>
                <a:ea typeface="Inter"/>
                <a:cs typeface="Inter"/>
                <a:sym typeface="Inter"/>
              </a:rPr>
              <a:t>Décrivez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la session </a:t>
            </a:r>
            <a:r>
              <a:rPr lang="en" sz="1200" dirty="0" err="1">
                <a:solidFill>
                  <a:schemeClr val="dk1"/>
                </a:solidFill>
                <a:latin typeface="Inter"/>
                <a:ea typeface="Inter"/>
                <a:cs typeface="Inter"/>
                <a:sym typeface="Inter"/>
              </a:rPr>
              <a:t>couvrira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combien</a:t>
            </a:r>
            <a:r>
              <a:rPr lang="en" sz="1200" dirty="0">
                <a:solidFill>
                  <a:schemeClr val="dk1"/>
                </a:solidFill>
                <a:latin typeface="Inter"/>
                <a:ea typeface="Inter"/>
                <a:cs typeface="Inter"/>
                <a:sym typeface="Inter"/>
              </a:rPr>
              <a:t> de temps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durera</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quels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sont</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principaux</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objectifs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d’apprentissage</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457200" lvl="0" indent="-304800" algn="l" rtl="0">
              <a:lnSpc>
                <a:spcPct val="115000"/>
              </a:lnSpc>
              <a:spcBef>
                <a:spcPts val="140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La session </a:t>
            </a:r>
            <a:r>
              <a:rPr lang="en" sz="1200" dirty="0" err="1">
                <a:solidFill>
                  <a:schemeClr val="dk1"/>
                </a:solidFill>
                <a:latin typeface="Inter"/>
                <a:ea typeface="Inter"/>
                <a:cs typeface="Inter"/>
                <a:sym typeface="Inter"/>
              </a:rPr>
              <a:t>durera</a:t>
            </a:r>
            <a:r>
              <a:rPr lang="en" sz="1200" dirty="0">
                <a:solidFill>
                  <a:schemeClr val="dk1"/>
                </a:solidFill>
                <a:latin typeface="Inter"/>
                <a:ea typeface="Inter"/>
                <a:cs typeface="Inter"/>
                <a:sym typeface="Inter"/>
              </a:rPr>
              <a:t> 60 minutes.</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Nous </a:t>
            </a:r>
            <a:r>
              <a:rPr lang="en" sz="1200" dirty="0" err="1">
                <a:solidFill>
                  <a:schemeClr val="dk1"/>
                </a:solidFill>
                <a:latin typeface="Inter"/>
                <a:ea typeface="Inter"/>
                <a:cs typeface="Inter"/>
                <a:sym typeface="Inter"/>
              </a:rPr>
              <a:t>allons</a:t>
            </a:r>
            <a:r>
              <a:rPr lang="en" sz="1200" dirty="0">
                <a:solidFill>
                  <a:schemeClr val="dk1"/>
                </a:solidFill>
                <a:latin typeface="Inter"/>
                <a:ea typeface="Inter"/>
                <a:cs typeface="Inter"/>
                <a:sym typeface="Inter"/>
              </a:rPr>
              <a:t> explorer 6 modules </a:t>
            </a:r>
            <a:r>
              <a:rPr lang="en" sz="1200" dirty="0" err="1">
                <a:solidFill>
                  <a:schemeClr val="dk1"/>
                </a:solidFill>
                <a:latin typeface="Inter"/>
                <a:ea typeface="Inter"/>
                <a:cs typeface="Inter"/>
                <a:sym typeface="Inter"/>
              </a:rPr>
              <a:t>interactifs</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aideront</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mieux</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créer</a:t>
            </a:r>
            <a:r>
              <a:rPr lang="en" sz="1200" dirty="0">
                <a:solidFill>
                  <a:schemeClr val="dk1"/>
                </a:solidFill>
                <a:latin typeface="Inter"/>
                <a:ea typeface="Inter"/>
                <a:cs typeface="Inter"/>
                <a:sym typeface="Inter"/>
              </a:rPr>
              <a:t> avec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rester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sécurité</a:t>
            </a:r>
            <a:r>
              <a:rPr lang="en" sz="1200" dirty="0">
                <a:solidFill>
                  <a:schemeClr val="dk1"/>
                </a:solidFill>
                <a:latin typeface="Inter"/>
                <a:ea typeface="Inter"/>
                <a:cs typeface="Inter"/>
                <a:sym typeface="Inter"/>
              </a:rPr>
              <a:t> avec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découvrir</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rôle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jouer</a:t>
            </a:r>
            <a:r>
              <a:rPr lang="en" sz="1200" dirty="0">
                <a:solidFill>
                  <a:schemeClr val="dk1"/>
                </a:solidFill>
                <a:latin typeface="Inter"/>
                <a:ea typeface="Inter"/>
                <a:cs typeface="Inter"/>
                <a:sym typeface="Inter"/>
              </a:rPr>
              <a:t> dans </a:t>
            </a:r>
            <a:r>
              <a:rPr lang="en" sz="1200" dirty="0" err="1">
                <a:solidFill>
                  <a:schemeClr val="dk1"/>
                </a:solidFill>
                <a:latin typeface="Inter"/>
                <a:ea typeface="Inter"/>
                <a:cs typeface="Inter"/>
                <a:sym typeface="Inter"/>
              </a:rPr>
              <a:t>l’avenir</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endParaRPr sz="1200" b="1" dirty="0">
              <a:solidFill>
                <a:schemeClr val="dk1"/>
              </a:solidFill>
              <a:latin typeface="Inter"/>
              <a:ea typeface="Inter"/>
              <a:cs typeface="Inter"/>
              <a:sym typeface="Inter"/>
            </a:endParaRPr>
          </a:p>
          <a:p>
            <a:pPr marL="0" lvl="0" indent="0" algn="l" rtl="0">
              <a:spcBef>
                <a:spcPts val="40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8"/>
        <p:cNvGrpSpPr/>
        <p:nvPr/>
      </p:nvGrpSpPr>
      <p:grpSpPr>
        <a:xfrm>
          <a:off x="0" y="0"/>
          <a:ext cx="0" cy="0"/>
          <a:chOff x="0" y="0"/>
          <a:chExt cx="0" cy="0"/>
        </a:xfrm>
      </p:grpSpPr>
      <p:sp>
        <p:nvSpPr>
          <p:cNvPr id="409" name="Google Shape;409;g3d038071d8d_0_10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0" name="Google Shape;410;g3d038071d8d_0_10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1200"/>
              </a:spcAft>
              <a:buClr>
                <a:schemeClr val="dk1"/>
              </a:buClr>
              <a:buSzPts val="1100"/>
              <a:buFont typeface="Arial"/>
              <a:buNone/>
            </a:pPr>
            <a:r>
              <a:rPr lang="en" sz="1200" b="1" dirty="0">
                <a:solidFill>
                  <a:schemeClr val="dk1"/>
                </a:solidFill>
                <a:latin typeface="Inter"/>
                <a:ea typeface="Inter"/>
                <a:cs typeface="Inter"/>
                <a:sym typeface="Inter"/>
              </a:rPr>
              <a:t>Objectif </a:t>
            </a:r>
            <a:r>
              <a:rPr lang="en" sz="1200" b="1" dirty="0" err="1">
                <a:solidFill>
                  <a:schemeClr val="dk1"/>
                </a:solidFill>
                <a:latin typeface="Inter"/>
                <a:ea typeface="Inter"/>
                <a:cs typeface="Inter"/>
                <a:sym typeface="Inter"/>
              </a:rPr>
              <a:t>d'apprentissage</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vont</a:t>
            </a:r>
            <a:r>
              <a:rPr lang="en" sz="1200" dirty="0">
                <a:solidFill>
                  <a:schemeClr val="dk1"/>
                </a:solidFill>
                <a:latin typeface="Inter"/>
                <a:ea typeface="Inter"/>
                <a:cs typeface="Inter"/>
                <a:sym typeface="Inter"/>
              </a:rPr>
              <a:t> explorer et </a:t>
            </a:r>
            <a:r>
              <a:rPr lang="en" sz="1200" dirty="0" err="1">
                <a:solidFill>
                  <a:schemeClr val="dk1"/>
                </a:solidFill>
                <a:latin typeface="Inter"/>
                <a:ea typeface="Inter"/>
                <a:cs typeface="Inter"/>
                <a:sym typeface="Inter"/>
              </a:rPr>
              <a:t>discuter</a:t>
            </a:r>
            <a:r>
              <a:rPr lang="en" sz="1200" dirty="0">
                <a:solidFill>
                  <a:schemeClr val="dk1"/>
                </a:solidFill>
                <a:latin typeface="Inter"/>
                <a:ea typeface="Inter"/>
                <a:cs typeface="Inter"/>
                <a:sym typeface="Inter"/>
              </a:rPr>
              <a:t> de la façon </a:t>
            </a:r>
            <a:r>
              <a:rPr lang="en" sz="1200" dirty="0" err="1">
                <a:solidFill>
                  <a:schemeClr val="dk1"/>
                </a:solidFill>
                <a:latin typeface="Inter"/>
                <a:ea typeface="Inter"/>
                <a:cs typeface="Inter"/>
                <a:sym typeface="Inter"/>
              </a:rPr>
              <a:t>dont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fait déjà </a:t>
            </a:r>
            <a:r>
              <a:rPr lang="en" sz="1200" dirty="0" err="1">
                <a:solidFill>
                  <a:schemeClr val="dk1"/>
                </a:solidFill>
                <a:latin typeface="Inter"/>
                <a:ea typeface="Inter"/>
                <a:cs typeface="Inter"/>
                <a:sym typeface="Inter"/>
              </a:rPr>
              <a:t>partie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leur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quotidien</a:t>
            </a:r>
            <a:r>
              <a:rPr lang="en" sz="1200" dirty="0">
                <a:solidFill>
                  <a:schemeClr val="dk1"/>
                </a:solidFill>
                <a:latin typeface="Inter"/>
                <a:ea typeface="Inter"/>
                <a:cs typeface="Inter"/>
                <a:sym typeface="Inter"/>
              </a:rPr>
              <a:t>, à travers les applications </a:t>
            </a:r>
            <a:r>
              <a:rPr lang="en" sz="1200" dirty="0" err="1">
                <a:solidFill>
                  <a:schemeClr val="dk1"/>
                </a:solidFill>
                <a:latin typeface="Inter"/>
                <a:ea typeface="Inter"/>
                <a:cs typeface="Inter"/>
                <a:sym typeface="Inter"/>
              </a:rPr>
              <a:t>qu’ils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utilisent</a:t>
            </a:r>
            <a:r>
              <a:rPr lang="en" sz="1200" dirty="0">
                <a:solidFill>
                  <a:schemeClr val="dk1"/>
                </a:solidFill>
                <a:latin typeface="Inter"/>
                <a:ea typeface="Inter"/>
                <a:cs typeface="Inter"/>
                <a:sym typeface="Inter"/>
              </a:rPr>
              <a:t> et les technologies qui les </a:t>
            </a:r>
            <a:r>
              <a:rPr lang="en" sz="1200" dirty="0" err="1">
                <a:solidFill>
                  <a:schemeClr val="dk1"/>
                </a:solidFill>
                <a:latin typeface="Inter"/>
                <a:ea typeface="Inter"/>
                <a:cs typeface="Inter"/>
                <a:sym typeface="Inter"/>
              </a:rPr>
              <a:t>entourent</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4"/>
        <p:cNvGrpSpPr/>
        <p:nvPr/>
      </p:nvGrpSpPr>
      <p:grpSpPr>
        <a:xfrm>
          <a:off x="0" y="0"/>
          <a:ext cx="0" cy="0"/>
          <a:chOff x="0" y="0"/>
          <a:chExt cx="0" cy="0"/>
        </a:xfrm>
      </p:grpSpPr>
      <p:sp>
        <p:nvSpPr>
          <p:cNvPr id="415" name="Google Shape;415;g3d038071d8d_0_14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6" name="Google Shape;416;g3d038071d8d_0_14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Script </a:t>
            </a:r>
            <a:r>
              <a:rPr lang="en" sz="1200" b="1" dirty="0" err="1">
                <a:solidFill>
                  <a:schemeClr val="dk1"/>
                </a:solidFill>
                <a:latin typeface="Inter"/>
                <a:ea typeface="Inter"/>
                <a:cs typeface="Inter"/>
                <a:sym typeface="Inter"/>
              </a:rPr>
              <a:t>d’ouverture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dirty="0">
                <a:solidFill>
                  <a:schemeClr val="dk1"/>
                </a:solidFill>
                <a:latin typeface="Inter"/>
                <a:ea typeface="Inter"/>
                <a:cs typeface="Inter"/>
                <a:sym typeface="Inter"/>
              </a:rPr>
              <a:t>«Bienvenue à </a:t>
            </a:r>
            <a:r>
              <a:rPr lang="en" sz="1200" dirty="0" err="1">
                <a:solidFill>
                  <a:schemeClr val="dk1"/>
                </a:solidFill>
                <a:latin typeface="Inter"/>
                <a:ea typeface="Inter"/>
                <a:cs typeface="Inter"/>
                <a:sym typeface="Inter"/>
              </a:rPr>
              <a:t>toutes</a:t>
            </a:r>
            <a:r>
              <a:rPr lang="en" sz="1200" dirty="0">
                <a:solidFill>
                  <a:schemeClr val="dk1"/>
                </a:solidFill>
                <a:latin typeface="Inter"/>
                <a:ea typeface="Inter"/>
                <a:cs typeface="Inter"/>
                <a:sym typeface="Inter"/>
              </a:rPr>
              <a:t> et à </a:t>
            </a:r>
            <a:r>
              <a:rPr lang="en" sz="1200" dirty="0" err="1">
                <a:solidFill>
                  <a:schemeClr val="dk1"/>
                </a:solidFill>
                <a:latin typeface="Inter"/>
                <a:ea typeface="Inter"/>
                <a:cs typeface="Inter"/>
                <a:sym typeface="Inter"/>
              </a:rPr>
              <a:t>tous</a:t>
            </a:r>
            <a:r>
              <a:rPr lang="en" sz="1200" dirty="0">
                <a:solidFill>
                  <a:schemeClr val="dk1"/>
                </a:solidFill>
                <a:latin typeface="Inter"/>
                <a:ea typeface="Inter"/>
                <a:cs typeface="Inter"/>
                <a:sym typeface="Inter"/>
              </a:rPr>
              <a:t>! Avant de commencer,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petite question – qui a </a:t>
            </a:r>
            <a:r>
              <a:rPr lang="en" sz="1200" dirty="0" err="1">
                <a:solidFill>
                  <a:schemeClr val="dk1"/>
                </a:solidFill>
                <a:latin typeface="Inter"/>
                <a:ea typeface="Inter"/>
                <a:cs typeface="Inter"/>
                <a:sym typeface="Inter"/>
              </a:rPr>
              <a:t>utilisé</a:t>
            </a:r>
            <a:r>
              <a:rPr lang="en" sz="1200" dirty="0">
                <a:solidFill>
                  <a:schemeClr val="dk1"/>
                </a:solidFill>
                <a:latin typeface="Inter"/>
                <a:ea typeface="Inter"/>
                <a:cs typeface="Inter"/>
                <a:sym typeface="Inter"/>
              </a:rPr>
              <a:t> son </a:t>
            </a:r>
            <a:r>
              <a:rPr lang="en" sz="1200" dirty="0" err="1">
                <a:solidFill>
                  <a:schemeClr val="dk1"/>
                </a:solidFill>
                <a:latin typeface="Inter"/>
                <a:ea typeface="Inter"/>
                <a:cs typeface="Inter"/>
                <a:sym typeface="Inter"/>
              </a:rPr>
              <a:t>téléphone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matin? </a:t>
            </a:r>
            <a:r>
              <a:rPr lang="en" sz="1200" dirty="0" err="1">
                <a:solidFill>
                  <a:schemeClr val="dk1"/>
                </a:solidFill>
                <a:latin typeface="Inter"/>
                <a:ea typeface="Inter"/>
                <a:cs typeface="Inter"/>
                <a:sym typeface="Inter"/>
              </a:rPr>
              <a:t>Gardez</a:t>
            </a:r>
            <a:r>
              <a:rPr lang="en" sz="1200" dirty="0">
                <a:solidFill>
                  <a:schemeClr val="dk1"/>
                </a:solidFill>
                <a:latin typeface="Inter"/>
                <a:ea typeface="Inter"/>
                <a:cs typeface="Inter"/>
                <a:sym typeface="Inter"/>
              </a:rPr>
              <a:t> la main levée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utilisé</a:t>
            </a:r>
            <a:r>
              <a:rPr lang="en" sz="1200" dirty="0">
                <a:solidFill>
                  <a:schemeClr val="dk1"/>
                </a:solidFill>
                <a:latin typeface="Inter"/>
                <a:ea typeface="Inter"/>
                <a:cs typeface="Inter"/>
                <a:sym typeface="Inter"/>
              </a:rPr>
              <a:t> WhatsApp... Instagram... YouTube... Super! </a:t>
            </a:r>
            <a:endParaRPr sz="1200" b="1" dirty="0">
              <a:solidFill>
                <a:schemeClr val="dk1"/>
              </a:solidFill>
              <a:latin typeface="Inter"/>
              <a:ea typeface="Inter"/>
              <a:cs typeface="Inter"/>
              <a:sym typeface="Inte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
        <p:cNvGrpSpPr/>
        <p:nvPr/>
      </p:nvGrpSpPr>
      <p:grpSpPr>
        <a:xfrm>
          <a:off x="0" y="0"/>
          <a:ext cx="0" cy="0"/>
          <a:chOff x="0" y="0"/>
          <a:chExt cx="0" cy="0"/>
        </a:xfrm>
      </p:grpSpPr>
      <p:sp>
        <p:nvSpPr>
          <p:cNvPr id="424" name="Google Shape;424;g3d038071d8d_0_10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5" name="Google Shape;425;g3d038071d8d_0_10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Script </a:t>
            </a:r>
            <a:r>
              <a:rPr lang="en" sz="1200" b="1" dirty="0" err="1">
                <a:solidFill>
                  <a:schemeClr val="dk1"/>
                </a:solidFill>
                <a:latin typeface="Inter"/>
                <a:ea typeface="Inter"/>
                <a:cs typeface="Inter"/>
                <a:sym typeface="Inter"/>
              </a:rPr>
              <a:t>d’ouverture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Maintenant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voici</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partie</a:t>
            </a:r>
            <a:r>
              <a:rPr lang="en" sz="1200" dirty="0">
                <a:solidFill>
                  <a:schemeClr val="dk1"/>
                </a:solidFill>
                <a:latin typeface="Inter"/>
                <a:ea typeface="Inter"/>
                <a:cs typeface="Inter"/>
                <a:sym typeface="Inter"/>
              </a:rPr>
              <a:t> la plus </a:t>
            </a:r>
            <a:r>
              <a:rPr lang="en" sz="1200" dirty="0" err="1">
                <a:solidFill>
                  <a:schemeClr val="dk1"/>
                </a:solidFill>
                <a:latin typeface="Inter"/>
                <a:ea typeface="Inter"/>
                <a:cs typeface="Inter"/>
                <a:sym typeface="Inter"/>
              </a:rPr>
              <a:t>intéressante</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sans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le savoir. </a:t>
            </a:r>
            <a:r>
              <a:rPr lang="en" sz="1200" dirty="0" err="1">
                <a:solidFill>
                  <a:schemeClr val="dk1"/>
                </a:solidFill>
                <a:latin typeface="Inter"/>
                <a:ea typeface="Inter"/>
                <a:cs typeface="Inter"/>
                <a:sym typeface="Inter"/>
              </a:rPr>
              <a:t>Aujourd'hui</a:t>
            </a:r>
            <a:r>
              <a:rPr lang="en" sz="1200" dirty="0">
                <a:solidFill>
                  <a:schemeClr val="dk1"/>
                </a:solidFill>
                <a:latin typeface="Inter"/>
                <a:ea typeface="Inter"/>
                <a:cs typeface="Inter"/>
                <a:sym typeface="Inter"/>
              </a:rPr>
              <a:t>, nous </a:t>
            </a:r>
            <a:r>
              <a:rPr lang="en" sz="1200" dirty="0" err="1">
                <a:solidFill>
                  <a:schemeClr val="dk1"/>
                </a:solidFill>
                <a:latin typeface="Inter"/>
                <a:ea typeface="Inter"/>
                <a:cs typeface="Inter"/>
                <a:sym typeface="Inter"/>
              </a:rPr>
              <a:t>allons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devenir</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détectives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découvrir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qui fait déjà </a:t>
            </a:r>
            <a:r>
              <a:rPr lang="en" sz="1200" dirty="0" err="1">
                <a:solidFill>
                  <a:schemeClr val="dk1"/>
                </a:solidFill>
                <a:latin typeface="Inter"/>
                <a:ea typeface="Inter"/>
                <a:cs typeface="Inter"/>
                <a:sym typeface="Inter"/>
              </a:rPr>
              <a:t>partie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vie </a:t>
            </a:r>
            <a:r>
              <a:rPr lang="en" sz="1200" dirty="0" err="1">
                <a:solidFill>
                  <a:schemeClr val="dk1"/>
                </a:solidFill>
                <a:latin typeface="Inter"/>
                <a:ea typeface="Inter"/>
                <a:cs typeface="Inter"/>
                <a:sym typeface="Inter"/>
              </a:rPr>
              <a:t>quotidienne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g3d038071d8d_0_14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0" name="Google Shape;440;g3d038071d8d_0_14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Défi</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Détective</a:t>
            </a:r>
            <a:r>
              <a:rPr lang="en" sz="1200" b="1" dirty="0">
                <a:solidFill>
                  <a:schemeClr val="dk1"/>
                </a:solidFill>
                <a:latin typeface="Inter"/>
                <a:ea typeface="Inter"/>
                <a:cs typeface="Inter"/>
                <a:sym typeface="Inter"/>
              </a:rPr>
              <a:t> de </a:t>
            </a:r>
            <a:r>
              <a:rPr lang="en" sz="1200" b="1" dirty="0" err="1">
                <a:solidFill>
                  <a:schemeClr val="dk1"/>
                </a:solidFill>
                <a:latin typeface="Inter"/>
                <a:ea typeface="Inter"/>
                <a:cs typeface="Inter"/>
                <a:sym typeface="Inter"/>
              </a:rPr>
              <a:t>l’IA</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(3 minutes)</a:t>
            </a:r>
            <a:r>
              <a:rPr lang="en" sz="1200" b="1" dirty="0">
                <a:solidFill>
                  <a:schemeClr val="dk1"/>
                </a:solidFill>
                <a:latin typeface="Inter"/>
                <a:ea typeface="Inter"/>
                <a:cs typeface="Inter"/>
                <a:sym typeface="Inter"/>
              </a:rPr>
              <a:t>: Instructions: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«Je </a:t>
            </a:r>
            <a:r>
              <a:rPr lang="en" sz="1200" dirty="0" err="1">
                <a:solidFill>
                  <a:schemeClr val="dk1"/>
                </a:solidFill>
                <a:latin typeface="Inter"/>
                <a:ea typeface="Inter"/>
                <a:cs typeface="Inter"/>
                <a:sym typeface="Inter"/>
              </a:rPr>
              <a:t>vais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montrer</a:t>
            </a:r>
            <a:r>
              <a:rPr lang="en" sz="1200" dirty="0">
                <a:solidFill>
                  <a:schemeClr val="dk1"/>
                </a:solidFill>
                <a:latin typeface="Inter"/>
                <a:ea typeface="Inter"/>
                <a:cs typeface="Inter"/>
                <a:sym typeface="Inter"/>
              </a:rPr>
              <a:t> 6 </a:t>
            </a:r>
            <a:r>
              <a:rPr lang="en" sz="1200" dirty="0" err="1">
                <a:solidFill>
                  <a:schemeClr val="dk1"/>
                </a:solidFill>
                <a:latin typeface="Inter"/>
                <a:ea typeface="Inter"/>
                <a:cs typeface="Inter"/>
                <a:sym typeface="Inter"/>
              </a:rPr>
              <a:t>applis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fonctionnalités</a:t>
            </a:r>
            <a:r>
              <a:rPr lang="en" sz="1200" dirty="0">
                <a:solidFill>
                  <a:schemeClr val="dk1"/>
                </a:solidFill>
                <a:latin typeface="Inter"/>
                <a:ea typeface="Inter"/>
                <a:cs typeface="Inter"/>
                <a:sym typeface="Inter"/>
              </a:rPr>
              <a:t>. Quand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repérez</a:t>
            </a:r>
            <a:r>
              <a:rPr lang="en" sz="1200" dirty="0">
                <a:solidFill>
                  <a:schemeClr val="dk1"/>
                </a:solidFill>
                <a:latin typeface="Inter"/>
                <a:ea typeface="Inter"/>
                <a:cs typeface="Inter"/>
                <a:sym typeface="Inter"/>
              </a:rPr>
              <a:t> quelque chose qui </a:t>
            </a:r>
            <a:r>
              <a:rPr lang="en" sz="1200" dirty="0" err="1">
                <a:solidFill>
                  <a:schemeClr val="dk1"/>
                </a:solidFill>
                <a:latin typeface="Inter"/>
                <a:ea typeface="Inter"/>
                <a:cs typeface="Inter"/>
                <a:sym typeface="Inter"/>
              </a:rPr>
              <a:t>utilise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levez</a:t>
            </a:r>
            <a:r>
              <a:rPr lang="en" sz="1200" dirty="0">
                <a:solidFill>
                  <a:schemeClr val="dk1"/>
                </a:solidFill>
                <a:latin typeface="Inter"/>
                <a:ea typeface="Inter"/>
                <a:cs typeface="Inter"/>
                <a:sym typeface="Inter"/>
              </a:rPr>
              <a:t> la main. Ne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inquiétez</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trompez</a:t>
            </a:r>
            <a:r>
              <a:rPr lang="en" sz="1200" dirty="0">
                <a:solidFill>
                  <a:schemeClr val="dk1"/>
                </a:solidFill>
                <a:latin typeface="Inter"/>
                <a:ea typeface="Inter"/>
                <a:cs typeface="Inter"/>
                <a:sym typeface="Inter"/>
              </a:rPr>
              <a:t> – on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là</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sz="120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1"/>
        <p:cNvGrpSpPr/>
        <p:nvPr/>
      </p:nvGrpSpPr>
      <p:grpSpPr>
        <a:xfrm>
          <a:off x="0" y="0"/>
          <a:ext cx="0" cy="0"/>
          <a:chOff x="0" y="0"/>
          <a:chExt cx="0" cy="0"/>
        </a:xfrm>
      </p:grpSpPr>
      <p:sp>
        <p:nvSpPr>
          <p:cNvPr id="452" name="Google Shape;452;g3d038071d8d_0_10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3" name="Google Shape;453;g3d038071d8d_0_10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err="1">
                <a:solidFill>
                  <a:schemeClr val="dk1"/>
                </a:solidFill>
                <a:latin typeface="Inter"/>
                <a:ea typeface="Inter"/>
                <a:cs typeface="Inter"/>
                <a:sym typeface="Inter"/>
              </a:rPr>
              <a:t>Défi</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Détective</a:t>
            </a:r>
            <a:r>
              <a:rPr lang="en" sz="1200" b="1" dirty="0">
                <a:solidFill>
                  <a:schemeClr val="dk1"/>
                </a:solidFill>
                <a:latin typeface="Inter"/>
                <a:ea typeface="Inter"/>
                <a:cs typeface="Inter"/>
                <a:sym typeface="Inter"/>
              </a:rPr>
              <a:t> de </a:t>
            </a:r>
            <a:r>
              <a:rPr lang="en" sz="1200" b="1" dirty="0" err="1">
                <a:solidFill>
                  <a:schemeClr val="dk1"/>
                </a:solidFill>
                <a:latin typeface="Inter"/>
                <a:ea typeface="Inter"/>
                <a:cs typeface="Inter"/>
                <a:sym typeface="Inter"/>
              </a:rPr>
              <a:t>l’IA</a:t>
            </a:r>
            <a:r>
              <a:rPr lang="en" sz="1200" b="1"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err="1">
                <a:solidFill>
                  <a:schemeClr val="dk1"/>
                </a:solidFill>
                <a:latin typeface="Inter"/>
                <a:ea typeface="Inter"/>
                <a:cs typeface="Inter"/>
                <a:sym typeface="Inter"/>
              </a:rPr>
              <a:t>Exemples</a:t>
            </a:r>
            <a:r>
              <a:rPr lang="en" sz="1200" b="1" dirty="0">
                <a:solidFill>
                  <a:schemeClr val="dk1"/>
                </a:solidFill>
                <a:latin typeface="Inter"/>
                <a:ea typeface="Inter"/>
                <a:cs typeface="Inter"/>
                <a:sym typeface="Inter"/>
              </a:rPr>
              <a:t> à </a:t>
            </a:r>
            <a:r>
              <a:rPr lang="en" sz="1200" b="1" dirty="0" err="1">
                <a:solidFill>
                  <a:schemeClr val="dk1"/>
                </a:solidFill>
                <a:latin typeface="Inter"/>
                <a:ea typeface="Inter"/>
                <a:cs typeface="Inter"/>
                <a:sym typeface="Inter"/>
              </a:rPr>
              <a:t>montrer</a:t>
            </a:r>
            <a:r>
              <a:rPr lang="en" sz="1200" b="1"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AutoNum type="arabicPeriod"/>
            </a:pPr>
            <a:r>
              <a:rPr lang="en" sz="1200" b="1" dirty="0" err="1">
                <a:solidFill>
                  <a:schemeClr val="dk1"/>
                </a:solidFill>
                <a:latin typeface="Inter"/>
                <a:ea typeface="Inter"/>
                <a:cs typeface="Inter"/>
                <a:sym typeface="Inter"/>
              </a:rPr>
              <a:t>Filtres</a:t>
            </a:r>
            <a:r>
              <a:rPr lang="en" sz="1200" b="1" dirty="0">
                <a:solidFill>
                  <a:schemeClr val="dk1"/>
                </a:solidFill>
                <a:latin typeface="Inter"/>
                <a:ea typeface="Inter"/>
                <a:cs typeface="Inter"/>
                <a:sym typeface="Inter"/>
              </a:rPr>
              <a:t> de visage Instagram – </a:t>
            </a:r>
            <a:r>
              <a:rPr lang="en" sz="1200" i="1" dirty="0">
                <a:solidFill>
                  <a:schemeClr val="dk1"/>
                </a:solidFill>
                <a:latin typeface="Inter"/>
                <a:ea typeface="Inter"/>
                <a:cs typeface="Inter"/>
                <a:sym typeface="Inter"/>
              </a:rPr>
              <a:t>L'IA </a:t>
            </a:r>
            <a:r>
              <a:rPr lang="en" sz="1200" i="1" dirty="0" err="1">
                <a:solidFill>
                  <a:schemeClr val="dk1"/>
                </a:solidFill>
                <a:latin typeface="Inter"/>
                <a:ea typeface="Inter"/>
                <a:cs typeface="Inter"/>
                <a:sym typeface="Inter"/>
              </a:rPr>
              <a:t>reconnaît</a:t>
            </a:r>
            <a:r>
              <a:rPr lang="en" sz="1200" i="1" dirty="0">
                <a:solidFill>
                  <a:schemeClr val="dk1"/>
                </a:solidFill>
                <a:latin typeface="Inter"/>
                <a:ea typeface="Inter"/>
                <a:cs typeface="Inter"/>
                <a:sym typeface="Inter"/>
              </a:rPr>
              <a:t> les visages et </a:t>
            </a:r>
            <a:r>
              <a:rPr lang="en" sz="1200" i="1" dirty="0" err="1">
                <a:solidFill>
                  <a:schemeClr val="dk1"/>
                </a:solidFill>
                <a:latin typeface="Inter"/>
                <a:ea typeface="Inter"/>
                <a:cs typeface="Inter"/>
                <a:sym typeface="Inter"/>
              </a:rPr>
              <a:t>ajoute</a:t>
            </a:r>
            <a:r>
              <a:rPr lang="en" sz="1200" i="1" dirty="0">
                <a:solidFill>
                  <a:schemeClr val="dk1"/>
                </a:solidFill>
                <a:latin typeface="Inter"/>
                <a:ea typeface="Inter"/>
                <a:cs typeface="Inter"/>
                <a:sym typeface="Inter"/>
              </a:rPr>
              <a:t> des </a:t>
            </a:r>
            <a:r>
              <a:rPr lang="en" sz="1200" i="1" dirty="0" err="1">
                <a:solidFill>
                  <a:schemeClr val="dk1"/>
                </a:solidFill>
                <a:latin typeface="Inter"/>
                <a:ea typeface="Inter"/>
                <a:cs typeface="Inter"/>
                <a:sym typeface="Inter"/>
              </a:rPr>
              <a:t>effets</a:t>
            </a:r>
            <a:endParaRPr sz="1200" i="1"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b="1" dirty="0">
                <a:solidFill>
                  <a:schemeClr val="dk1"/>
                </a:solidFill>
                <a:latin typeface="Inter"/>
                <a:ea typeface="Inter"/>
                <a:cs typeface="Inter"/>
                <a:sym typeface="Inter"/>
              </a:rPr>
              <a:t>Transcription des messages </a:t>
            </a:r>
            <a:r>
              <a:rPr lang="en" sz="1200" b="1" dirty="0" err="1">
                <a:solidFill>
                  <a:schemeClr val="dk1"/>
                </a:solidFill>
                <a:latin typeface="Inter"/>
                <a:ea typeface="Inter"/>
                <a:cs typeface="Inter"/>
                <a:sym typeface="Inter"/>
              </a:rPr>
              <a:t>vocaux</a:t>
            </a:r>
            <a:r>
              <a:rPr lang="en" sz="1200" b="1" dirty="0">
                <a:solidFill>
                  <a:schemeClr val="dk1"/>
                </a:solidFill>
                <a:latin typeface="Inter"/>
                <a:ea typeface="Inter"/>
                <a:cs typeface="Inter"/>
                <a:sym typeface="Inter"/>
              </a:rPr>
              <a:t> sur WhatsApp –</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l’IA</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convertit</a:t>
            </a:r>
            <a:r>
              <a:rPr lang="en" sz="1200" i="1" dirty="0">
                <a:solidFill>
                  <a:schemeClr val="dk1"/>
                </a:solidFill>
                <a:latin typeface="Inter"/>
                <a:ea typeface="Inter"/>
                <a:cs typeface="Inter"/>
                <a:sym typeface="Inter"/>
              </a:rPr>
              <a:t> le </a:t>
            </a:r>
            <a:r>
              <a:rPr lang="en" sz="1200" i="1" dirty="0" err="1">
                <a:solidFill>
                  <a:schemeClr val="dk1"/>
                </a:solidFill>
                <a:latin typeface="Inter"/>
                <a:ea typeface="Inter"/>
                <a:cs typeface="Inter"/>
                <a:sym typeface="Inter"/>
              </a:rPr>
              <a:t>discours</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en</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texte</a:t>
            </a:r>
            <a:endParaRPr sz="1200" i="1"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b="1" dirty="0" err="1">
                <a:solidFill>
                  <a:schemeClr val="dk1"/>
                </a:solidFill>
                <a:latin typeface="Inter"/>
                <a:ea typeface="Inter"/>
                <a:cs typeface="Inter"/>
                <a:sym typeface="Inter"/>
              </a:rPr>
              <a:t>Fonctionnalité</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caméra</a:t>
            </a:r>
            <a:r>
              <a:rPr lang="en" sz="1200" b="1" dirty="0">
                <a:solidFill>
                  <a:schemeClr val="dk1"/>
                </a:solidFill>
                <a:latin typeface="Inter"/>
                <a:ea typeface="Inter"/>
                <a:cs typeface="Inter"/>
                <a:sym typeface="Inter"/>
              </a:rPr>
              <a:t> de Google </a:t>
            </a:r>
            <a:r>
              <a:rPr lang="en" sz="1200" b="1" dirty="0" err="1">
                <a:solidFill>
                  <a:schemeClr val="dk1"/>
                </a:solidFill>
                <a:latin typeface="Inter"/>
                <a:ea typeface="Inter"/>
                <a:cs typeface="Inter"/>
                <a:sym typeface="Inter"/>
              </a:rPr>
              <a:t>Traduction</a:t>
            </a:r>
            <a:r>
              <a:rPr lang="en" sz="1200" b="1" dirty="0">
                <a:solidFill>
                  <a:schemeClr val="dk1"/>
                </a:solidFill>
                <a:latin typeface="Inter"/>
                <a:ea typeface="Inter"/>
                <a:cs typeface="Inter"/>
                <a:sym typeface="Inter"/>
              </a:rPr>
              <a:t> – </a:t>
            </a:r>
            <a:r>
              <a:rPr lang="en" sz="1200" i="1" dirty="0" err="1">
                <a:solidFill>
                  <a:schemeClr val="dk1"/>
                </a:solidFill>
                <a:latin typeface="Inter"/>
                <a:ea typeface="Inter"/>
                <a:cs typeface="Inter"/>
                <a:sym typeface="Inter"/>
              </a:rPr>
              <a:t>l’IA</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traduit</a:t>
            </a:r>
            <a:r>
              <a:rPr lang="en" sz="1200" i="1" dirty="0">
                <a:solidFill>
                  <a:schemeClr val="dk1"/>
                </a:solidFill>
                <a:latin typeface="Inter"/>
                <a:ea typeface="Inter"/>
                <a:cs typeface="Inter"/>
                <a:sym typeface="Inter"/>
              </a:rPr>
              <a:t> du </a:t>
            </a:r>
            <a:r>
              <a:rPr lang="en" sz="1200" i="1" dirty="0" err="1">
                <a:solidFill>
                  <a:schemeClr val="dk1"/>
                </a:solidFill>
                <a:latin typeface="Inter"/>
                <a:ea typeface="Inter"/>
                <a:cs typeface="Inter"/>
                <a:sym typeface="Inter"/>
              </a:rPr>
              <a:t>texte</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en</a:t>
            </a:r>
            <a:r>
              <a:rPr lang="en" sz="1200" i="1" dirty="0">
                <a:solidFill>
                  <a:schemeClr val="dk1"/>
                </a:solidFill>
                <a:latin typeface="Inter"/>
                <a:ea typeface="Inter"/>
                <a:cs typeface="Inter"/>
                <a:sym typeface="Inter"/>
              </a:rPr>
              <a:t> temps </a:t>
            </a:r>
            <a:r>
              <a:rPr lang="en" sz="1200" i="1" dirty="0" err="1">
                <a:solidFill>
                  <a:schemeClr val="dk1"/>
                </a:solidFill>
                <a:latin typeface="Inter"/>
                <a:ea typeface="Inter"/>
                <a:cs typeface="Inter"/>
                <a:sym typeface="Inter"/>
              </a:rPr>
              <a:t>réel</a:t>
            </a:r>
            <a:endParaRPr sz="1200" i="1"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b="1" dirty="0" err="1">
                <a:solidFill>
                  <a:schemeClr val="dk1"/>
                </a:solidFill>
                <a:latin typeface="Inter"/>
                <a:ea typeface="Inter"/>
                <a:cs typeface="Inter"/>
                <a:sym typeface="Inter"/>
              </a:rPr>
              <a:t>Vidéos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recommandées</a:t>
            </a:r>
            <a:r>
              <a:rPr lang="en" sz="1200" b="1" dirty="0">
                <a:solidFill>
                  <a:schemeClr val="dk1"/>
                </a:solidFill>
                <a:latin typeface="Inter"/>
                <a:ea typeface="Inter"/>
                <a:cs typeface="Inter"/>
                <a:sym typeface="Inter"/>
              </a:rPr>
              <a:t> sur YouTube – </a:t>
            </a:r>
            <a:r>
              <a:rPr lang="en" sz="1200" i="1" dirty="0" err="1">
                <a:solidFill>
                  <a:schemeClr val="dk1"/>
                </a:solidFill>
                <a:latin typeface="Inter"/>
                <a:ea typeface="Inter"/>
                <a:cs typeface="Inter"/>
                <a:sym typeface="Inter"/>
              </a:rPr>
              <a:t>l’IA</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apprend</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vos</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préférences</a:t>
            </a:r>
            <a:endParaRPr sz="1200" i="1"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b="1" dirty="0">
                <a:solidFill>
                  <a:schemeClr val="dk1"/>
                </a:solidFill>
                <a:latin typeface="Inter"/>
                <a:ea typeface="Inter"/>
                <a:cs typeface="Inter"/>
                <a:sym typeface="Inter"/>
              </a:rPr>
              <a:t>Page “Pour </a:t>
            </a:r>
            <a:r>
              <a:rPr lang="en" sz="1200" b="1" dirty="0" err="1">
                <a:solidFill>
                  <a:schemeClr val="dk1"/>
                </a:solidFill>
                <a:latin typeface="Inter"/>
                <a:ea typeface="Inter"/>
                <a:cs typeface="Inter"/>
                <a:sym typeface="Inter"/>
              </a:rPr>
              <a:t>toi</a:t>
            </a:r>
            <a:r>
              <a:rPr lang="en" sz="1200" b="1" dirty="0">
                <a:solidFill>
                  <a:schemeClr val="dk1"/>
                </a:solidFill>
                <a:latin typeface="Inter"/>
                <a:ea typeface="Inter"/>
                <a:cs typeface="Inter"/>
                <a:sym typeface="Inter"/>
              </a:rPr>
              <a:t>” de TikTok – </a:t>
            </a:r>
            <a:r>
              <a:rPr lang="en" sz="1200" i="1" dirty="0" err="1">
                <a:solidFill>
                  <a:schemeClr val="dk1"/>
                </a:solidFill>
                <a:latin typeface="Inter"/>
                <a:ea typeface="Inter"/>
                <a:cs typeface="Inter"/>
                <a:sym typeface="Inter"/>
              </a:rPr>
              <a:t>l’IA</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sélectionne</a:t>
            </a:r>
            <a:r>
              <a:rPr lang="en" sz="1200" i="1" dirty="0">
                <a:solidFill>
                  <a:schemeClr val="dk1"/>
                </a:solidFill>
                <a:latin typeface="Inter"/>
                <a:ea typeface="Inter"/>
                <a:cs typeface="Inter"/>
                <a:sym typeface="Inter"/>
              </a:rPr>
              <a:t> du </a:t>
            </a:r>
            <a:r>
              <a:rPr lang="en" sz="1200" i="1" dirty="0" err="1">
                <a:solidFill>
                  <a:schemeClr val="dk1"/>
                </a:solidFill>
                <a:latin typeface="Inter"/>
                <a:ea typeface="Inter"/>
                <a:cs typeface="Inter"/>
                <a:sym typeface="Inter"/>
              </a:rPr>
              <a:t>contenu</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personnalisé</a:t>
            </a:r>
            <a:endParaRPr sz="1200" i="1"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b="1" dirty="0" err="1">
                <a:solidFill>
                  <a:schemeClr val="dk1"/>
                </a:solidFill>
                <a:latin typeface="Inter"/>
                <a:ea typeface="Inter"/>
                <a:cs typeface="Inter"/>
                <a:sym typeface="Inter"/>
              </a:rPr>
              <a:t>Regroupement</a:t>
            </a:r>
            <a:r>
              <a:rPr lang="en" sz="1200" b="1" dirty="0">
                <a:solidFill>
                  <a:schemeClr val="dk1"/>
                </a:solidFill>
                <a:latin typeface="Inter"/>
                <a:ea typeface="Inter"/>
                <a:cs typeface="Inter"/>
                <a:sym typeface="Inter"/>
              </a:rPr>
              <a:t> de visages dans Google Photos – </a:t>
            </a:r>
            <a:r>
              <a:rPr lang="en" sz="1200" i="1" dirty="0" err="1">
                <a:solidFill>
                  <a:schemeClr val="dk1"/>
                </a:solidFill>
                <a:latin typeface="Inter"/>
                <a:ea typeface="Inter"/>
                <a:cs typeface="Inter"/>
                <a:sym typeface="Inter"/>
              </a:rPr>
              <a:t>l’IA</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reconnaît</a:t>
            </a:r>
            <a:r>
              <a:rPr lang="en" sz="1200" i="1" dirty="0">
                <a:solidFill>
                  <a:schemeClr val="dk1"/>
                </a:solidFill>
                <a:latin typeface="Inter"/>
                <a:ea typeface="Inter"/>
                <a:cs typeface="Inter"/>
                <a:sym typeface="Inter"/>
              </a:rPr>
              <a:t> les </a:t>
            </a:r>
            <a:r>
              <a:rPr lang="en" sz="1200" i="1" dirty="0" err="1">
                <a:solidFill>
                  <a:schemeClr val="dk1"/>
                </a:solidFill>
                <a:latin typeface="Inter"/>
                <a:ea typeface="Inter"/>
                <a:cs typeface="Inter"/>
                <a:sym typeface="Inter"/>
              </a:rPr>
              <a:t>personnes</a:t>
            </a:r>
            <a:r>
              <a:rPr lang="en" sz="1200" i="1" dirty="0">
                <a:solidFill>
                  <a:schemeClr val="dk1"/>
                </a:solidFill>
                <a:latin typeface="Inter"/>
                <a:ea typeface="Inter"/>
                <a:cs typeface="Inter"/>
                <a:sym typeface="Inter"/>
              </a:rPr>
              <a:t> sur </a:t>
            </a:r>
            <a:r>
              <a:rPr lang="en" sz="1200" i="1" dirty="0" err="1">
                <a:solidFill>
                  <a:schemeClr val="dk1"/>
                </a:solidFill>
                <a:latin typeface="Inter"/>
                <a:ea typeface="Inter"/>
                <a:cs typeface="Inter"/>
                <a:sym typeface="Inter"/>
              </a:rPr>
              <a:t>vos</a:t>
            </a:r>
            <a:r>
              <a:rPr lang="en" sz="1200" i="1" dirty="0">
                <a:solidFill>
                  <a:schemeClr val="dk1"/>
                </a:solidFill>
                <a:latin typeface="Inter"/>
                <a:ea typeface="Inter"/>
                <a:cs typeface="Inter"/>
                <a:sym typeface="Inter"/>
              </a:rPr>
              <a:t> photos</a:t>
            </a:r>
            <a:endParaRPr sz="1200" i="1"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Conseils </a:t>
            </a:r>
            <a:r>
              <a:rPr lang="en" sz="1200" b="1" dirty="0" err="1">
                <a:solidFill>
                  <a:schemeClr val="dk1"/>
                </a:solidFill>
                <a:latin typeface="Inter"/>
                <a:ea typeface="Inter"/>
                <a:cs typeface="Inter"/>
                <a:sym typeface="Inter"/>
              </a:rPr>
              <a:t>d’animation</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Valorisez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chaque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réponse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incorrecte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Demandez</a:t>
            </a:r>
            <a:r>
              <a:rPr lang="en" sz="1200" dirty="0">
                <a:solidFill>
                  <a:schemeClr val="dk1"/>
                </a:solidFill>
                <a:latin typeface="Inter"/>
                <a:ea typeface="Inter"/>
                <a:cs typeface="Inter"/>
                <a:sym typeface="Inter"/>
              </a:rPr>
              <a:t> aux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d’expliquer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leur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raisonnement</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Pourquoi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penses-tu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Fais le lien avec </a:t>
            </a:r>
            <a:r>
              <a:rPr lang="en" sz="1200" dirty="0" err="1">
                <a:solidFill>
                  <a:schemeClr val="dk1"/>
                </a:solidFill>
                <a:latin typeface="Inter"/>
                <a:ea typeface="Inter"/>
                <a:cs typeface="Inter"/>
                <a:sym typeface="Inter"/>
              </a:rPr>
              <a:t>leurs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propres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expériences</a:t>
            </a:r>
            <a:r>
              <a:rPr lang="en" sz="1200" dirty="0">
                <a:solidFill>
                  <a:schemeClr val="dk1"/>
                </a:solidFill>
                <a:latin typeface="Inter"/>
                <a:ea typeface="Inter"/>
                <a:cs typeface="Inter"/>
                <a:sym typeface="Inter"/>
              </a:rPr>
              <a:t> : «Est-</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quelqu'un</a:t>
            </a:r>
            <a:r>
              <a:rPr lang="en" sz="1200" dirty="0">
                <a:solidFill>
                  <a:schemeClr val="dk1"/>
                </a:solidFill>
                <a:latin typeface="Inter"/>
                <a:ea typeface="Inter"/>
                <a:cs typeface="Inter"/>
                <a:sym typeface="Inter"/>
              </a:rPr>
              <a:t> a déjà </a:t>
            </a:r>
            <a:r>
              <a:rPr lang="en" sz="1200" dirty="0" err="1">
                <a:solidFill>
                  <a:schemeClr val="dk1"/>
                </a:solidFill>
                <a:latin typeface="Inter"/>
                <a:ea typeface="Inter"/>
                <a:cs typeface="Inter"/>
                <a:sym typeface="Inter"/>
              </a:rPr>
              <a:t>remarqué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YouTube </a:t>
            </a:r>
            <a:r>
              <a:rPr lang="en" sz="1200" dirty="0" err="1">
                <a:solidFill>
                  <a:schemeClr val="dk1"/>
                </a:solidFill>
                <a:latin typeface="Inter"/>
                <a:ea typeface="Inter"/>
                <a:cs typeface="Inter"/>
                <a:sym typeface="Inter"/>
              </a:rPr>
              <a:t>suggère</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vidéos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similaires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celles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venez</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regarder</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Notes de Sensibilité Culturelle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Certains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peuvent</a:t>
            </a:r>
            <a:r>
              <a:rPr lang="en" sz="1200" dirty="0">
                <a:solidFill>
                  <a:schemeClr val="dk1"/>
                </a:solidFill>
                <a:latin typeface="Inter"/>
                <a:ea typeface="Inter"/>
                <a:cs typeface="Inter"/>
                <a:sym typeface="Inter"/>
              </a:rPr>
              <a:t> ne pas </a:t>
            </a:r>
            <a:r>
              <a:rPr lang="en" sz="1200" dirty="0" err="1">
                <a:solidFill>
                  <a:schemeClr val="dk1"/>
                </a:solidFill>
                <a:latin typeface="Inter"/>
                <a:ea typeface="Inter"/>
                <a:cs typeface="Inter"/>
                <a:sym typeface="Inter"/>
              </a:rPr>
              <a:t>avoir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accès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toutes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applis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reconnaissez</a:t>
            </a:r>
            <a:r>
              <a:rPr lang="en" sz="1200" dirty="0">
                <a:solidFill>
                  <a:schemeClr val="dk1"/>
                </a:solidFill>
                <a:latin typeface="Inter"/>
                <a:ea typeface="Inter"/>
                <a:cs typeface="Inter"/>
                <a:sym typeface="Inter"/>
              </a:rPr>
              <a:t>-le </a:t>
            </a:r>
            <a:r>
              <a:rPr lang="en" sz="1200" dirty="0" err="1">
                <a:solidFill>
                  <a:schemeClr val="dk1"/>
                </a:solidFill>
                <a:latin typeface="Inter"/>
                <a:ea typeface="Inter"/>
                <a:cs typeface="Inter"/>
                <a:sym typeface="Inter"/>
              </a:rPr>
              <a:t>ouvertement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Incluez</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exemples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pertinents</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différents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contextes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économiques</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exemple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téléphones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basiques</a:t>
            </a:r>
            <a:r>
              <a:rPr lang="en" sz="1200" dirty="0">
                <a:solidFill>
                  <a:schemeClr val="dk1"/>
                </a:solidFill>
                <a:latin typeface="Inter"/>
                <a:ea typeface="Inter"/>
                <a:cs typeface="Inter"/>
                <a:sym typeface="Inter"/>
              </a:rPr>
              <a:t> vs. smartphones). </a:t>
            </a: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Soyez</a:t>
            </a:r>
            <a:r>
              <a:rPr lang="en" sz="1200" dirty="0">
                <a:solidFill>
                  <a:schemeClr val="dk1"/>
                </a:solidFill>
                <a:latin typeface="Inter"/>
                <a:ea typeface="Inter"/>
                <a:cs typeface="Inter"/>
                <a:sym typeface="Inter"/>
              </a:rPr>
              <a:t> conscient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coût</a:t>
            </a:r>
            <a:r>
              <a:rPr lang="en" sz="1200" dirty="0">
                <a:solidFill>
                  <a:schemeClr val="dk1"/>
                </a:solidFill>
                <a:latin typeface="Inter"/>
                <a:ea typeface="Inter"/>
                <a:cs typeface="Inter"/>
                <a:sym typeface="Inter"/>
              </a:rPr>
              <a:t> des données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limiter </a:t>
            </a:r>
            <a:r>
              <a:rPr lang="en" sz="1200" dirty="0" err="1">
                <a:solidFill>
                  <a:schemeClr val="dk1"/>
                </a:solidFill>
                <a:latin typeface="Inter"/>
                <a:ea typeface="Inter"/>
                <a:cs typeface="Inter"/>
                <a:sym typeface="Inter"/>
              </a:rPr>
              <a:t>l’utilisation</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certaines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applis</a:t>
            </a:r>
            <a:r>
              <a:rPr lang="en" sz="1200" dirty="0">
                <a:solidFill>
                  <a:schemeClr val="dk1"/>
                </a:solidFill>
                <a:latin typeface="Inter"/>
                <a:ea typeface="Inter"/>
                <a:cs typeface="Inter"/>
                <a:sym typeface="Inter"/>
              </a:rPr>
              <a:t>, </a:t>
            </a:r>
            <a:r>
              <a:rPr lang="en" sz="1200" b="1" dirty="0">
                <a:solidFill>
                  <a:schemeClr val="dk1"/>
                </a:solidFill>
                <a:latin typeface="Inter"/>
                <a:ea typeface="Inter"/>
                <a:cs typeface="Inter"/>
                <a:sym typeface="Inter"/>
              </a:rPr>
              <a:t>surtout dans les zones rurales des deux pays</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sz="120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2"/>
        <p:cNvGrpSpPr/>
        <p:nvPr/>
      </p:nvGrpSpPr>
      <p:grpSpPr>
        <a:xfrm>
          <a:off x="0" y="0"/>
          <a:ext cx="0" cy="0"/>
          <a:chOff x="0" y="0"/>
          <a:chExt cx="0" cy="0"/>
        </a:xfrm>
      </p:grpSpPr>
      <p:sp>
        <p:nvSpPr>
          <p:cNvPr id="483" name="Google Shape;483;g3d038071d8d_0_149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4" name="Google Shape;484;g3d038071d8d_0_14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 :</a:t>
            </a:r>
            <a:endParaRPr sz="1200" b="1" dirty="0">
              <a:solidFill>
                <a:schemeClr val="dk1"/>
              </a:solidFill>
              <a:latin typeface="Inter"/>
              <a:ea typeface="Inter"/>
              <a:cs typeface="Inter"/>
              <a:sym typeface="Inter"/>
            </a:endParaRPr>
          </a:p>
          <a:p>
            <a:pPr marL="0" marR="381000" lvl="0" indent="0" algn="l" rtl="0">
              <a:lnSpc>
                <a:spcPct val="115000"/>
              </a:lnSpc>
              <a:spcBef>
                <a:spcPts val="0"/>
              </a:spcBef>
              <a:spcAft>
                <a:spcPts val="0"/>
              </a:spcAft>
              <a:buClr>
                <a:schemeClr val="dk1"/>
              </a:buClr>
              <a:buSzPts val="1100"/>
              <a:buFont typeface="Arial"/>
              <a:buNone/>
            </a:pPr>
            <a:endParaRPr sz="1200" b="1" dirty="0">
              <a:solidFill>
                <a:schemeClr val="dk1"/>
              </a:solidFill>
              <a:latin typeface="Inter"/>
              <a:ea typeface="Inter"/>
              <a:cs typeface="Inter"/>
              <a:sym typeface="Inter"/>
            </a:endParaRPr>
          </a:p>
          <a:p>
            <a:pPr marL="0" marR="38100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Cette section </a:t>
            </a:r>
            <a:r>
              <a:rPr lang="en" sz="1200" dirty="0" err="1">
                <a:solidFill>
                  <a:schemeClr val="dk1"/>
                </a:solidFill>
                <a:latin typeface="Inter"/>
                <a:ea typeface="Inter"/>
                <a:cs typeface="Inter"/>
                <a:sym typeface="Inter"/>
              </a:rPr>
              <a:t>définit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l'intelligence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artificielle</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explique</a:t>
            </a:r>
            <a:r>
              <a:rPr lang="en" sz="1200" dirty="0">
                <a:solidFill>
                  <a:schemeClr val="dk1"/>
                </a:solidFill>
                <a:latin typeface="Inter"/>
                <a:ea typeface="Inter"/>
                <a:cs typeface="Inter"/>
                <a:sym typeface="Inter"/>
              </a:rPr>
              <a:t> son </a:t>
            </a:r>
            <a:r>
              <a:rPr lang="en" sz="1200" dirty="0" err="1">
                <a:solidFill>
                  <a:schemeClr val="dk1"/>
                </a:solidFill>
                <a:latin typeface="Inter"/>
                <a:ea typeface="Inter"/>
                <a:cs typeface="Inter"/>
                <a:sym typeface="Inter"/>
              </a:rPr>
              <a:t>fonctionnement</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0" marR="381000" lvl="0" indent="0" algn="l" rtl="0">
              <a:lnSpc>
                <a:spcPct val="115000"/>
              </a:lnSpc>
              <a:spcBef>
                <a:spcPts val="0"/>
              </a:spcBef>
              <a:spcAft>
                <a:spcPts val="0"/>
              </a:spcAft>
              <a:buClr>
                <a:schemeClr val="dk1"/>
              </a:buClr>
              <a:buSzPts val="1100"/>
              <a:buFont typeface="Arial"/>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p:cNvGrpSpPr/>
        <p:nvPr/>
      </p:nvGrpSpPr>
      <p:grpSpPr>
        <a:xfrm>
          <a:off x="0" y="0"/>
          <a:ext cx="0" cy="0"/>
          <a:chOff x="0" y="0"/>
          <a:chExt cx="0" cy="0"/>
        </a:xfrm>
      </p:grpSpPr>
      <p:sp>
        <p:nvSpPr>
          <p:cNvPr id="492" name="Google Shape;492;g3d038071d8d_0_114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3" name="Google Shape;493;g3d038071d8d_0_11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«Avant de continuer, </a:t>
            </a:r>
            <a:r>
              <a:rPr lang="en" sz="1200" dirty="0" err="1">
                <a:solidFill>
                  <a:schemeClr val="dk1"/>
                </a:solidFill>
                <a:latin typeface="Inter"/>
                <a:ea typeface="Inter"/>
                <a:cs typeface="Inter"/>
                <a:sym typeface="Inter"/>
              </a:rPr>
              <a:t>qu’est-ce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l’Intelligence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Artificielle</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dirty="0">
                <a:solidFill>
                  <a:schemeClr val="dk1"/>
                </a:solidFill>
                <a:latin typeface="Inter"/>
                <a:ea typeface="Inter"/>
                <a:cs typeface="Inter"/>
                <a:sym typeface="Inter"/>
              </a:rPr>
              <a:t>«L’IA,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Intelligence </a:t>
            </a:r>
            <a:r>
              <a:rPr lang="en" sz="1200" dirty="0" err="1">
                <a:solidFill>
                  <a:schemeClr val="dk1"/>
                </a:solidFill>
                <a:latin typeface="Inter"/>
                <a:ea typeface="Inter"/>
                <a:cs typeface="Inter"/>
                <a:sym typeface="Inter"/>
              </a:rPr>
              <a:t>Artificielle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quand</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ordinateurs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des machines </a:t>
            </a:r>
            <a:r>
              <a:rPr lang="en" sz="1200" dirty="0" err="1">
                <a:solidFill>
                  <a:schemeClr val="dk1"/>
                </a:solidFill>
                <a:latin typeface="Inter"/>
                <a:ea typeface="Inter"/>
                <a:cs typeface="Inter"/>
                <a:sym typeface="Inter"/>
              </a:rPr>
              <a:t>sont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conçus</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penser</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humains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peuvent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répondre</a:t>
            </a:r>
            <a:r>
              <a:rPr lang="en" sz="1200" dirty="0">
                <a:solidFill>
                  <a:schemeClr val="dk1"/>
                </a:solidFill>
                <a:latin typeface="Inter"/>
                <a:ea typeface="Inter"/>
                <a:cs typeface="Inter"/>
                <a:sym typeface="Inter"/>
              </a:rPr>
              <a:t> à des questions,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aider à </a:t>
            </a:r>
            <a:r>
              <a:rPr lang="en" sz="1200" dirty="0" err="1">
                <a:solidFill>
                  <a:schemeClr val="dk1"/>
                </a:solidFill>
                <a:latin typeface="Inter"/>
                <a:ea typeface="Inter"/>
                <a:cs typeface="Inter"/>
                <a:sym typeface="Inter"/>
              </a:rPr>
              <a:t>trouver</a:t>
            </a:r>
            <a:r>
              <a:rPr lang="en" sz="1200" dirty="0">
                <a:solidFill>
                  <a:schemeClr val="dk1"/>
                </a:solidFill>
                <a:latin typeface="Inter"/>
                <a:ea typeface="Inter"/>
                <a:cs typeface="Inter"/>
                <a:sym typeface="Inter"/>
              </a:rPr>
              <a:t> des choses,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discuter</a:t>
            </a:r>
            <a:r>
              <a:rPr lang="en" sz="1200" dirty="0">
                <a:solidFill>
                  <a:schemeClr val="dk1"/>
                </a:solidFill>
                <a:latin typeface="Inter"/>
                <a:ea typeface="Inter"/>
                <a:cs typeface="Inter"/>
                <a:sym typeface="Inter"/>
              </a:rPr>
              <a:t> avec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 un peu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ami</a:t>
            </a:r>
            <a:r>
              <a:rPr lang="en" sz="1200" dirty="0">
                <a:solidFill>
                  <a:schemeClr val="dk1"/>
                </a:solidFill>
                <a:latin typeface="Inter"/>
                <a:ea typeface="Inter"/>
                <a:cs typeface="Inter"/>
                <a:sym typeface="Inter"/>
              </a:rPr>
              <a:t> robot super intelligent!» </a:t>
            </a:r>
            <a:endParaRPr sz="1200" dirty="0">
              <a:solidFill>
                <a:schemeClr val="dk1"/>
              </a:solidFill>
              <a:latin typeface="Inter"/>
              <a:ea typeface="Inter"/>
              <a:cs typeface="Inter"/>
              <a:sym typeface="Inte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6"/>
        <p:cNvGrpSpPr/>
        <p:nvPr/>
      </p:nvGrpSpPr>
      <p:grpSpPr>
        <a:xfrm>
          <a:off x="0" y="0"/>
          <a:ext cx="0" cy="0"/>
          <a:chOff x="0" y="0"/>
          <a:chExt cx="0" cy="0"/>
        </a:xfrm>
      </p:grpSpPr>
      <p:sp>
        <p:nvSpPr>
          <p:cNvPr id="507" name="Google Shape;507;g3d1bfa2b17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8" name="Google Shape;508;g3d1bfa2b17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«Alors, comment </a:t>
            </a:r>
            <a:r>
              <a:rPr lang="en" sz="1200" dirty="0" err="1">
                <a:solidFill>
                  <a:schemeClr val="dk1"/>
                </a:solidFill>
                <a:latin typeface="Inter"/>
                <a:ea typeface="Inter"/>
                <a:cs typeface="Inter"/>
                <a:sym typeface="Inter"/>
              </a:rPr>
              <a:t>ça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fonctionne</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partir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d’exemples</a:t>
            </a:r>
            <a:r>
              <a:rPr lang="en" sz="1200" dirty="0">
                <a:solidFill>
                  <a:schemeClr val="dk1"/>
                </a:solidFill>
                <a:latin typeface="Inter"/>
                <a:ea typeface="Inter"/>
                <a:cs typeface="Inter"/>
                <a:sym typeface="Inter"/>
              </a:rPr>
              <a:t>: L’IA examine de très </a:t>
            </a:r>
            <a:r>
              <a:rPr lang="en" sz="1200" dirty="0" err="1">
                <a:solidFill>
                  <a:schemeClr val="dk1"/>
                </a:solidFill>
                <a:latin typeface="Inter"/>
                <a:ea typeface="Inter"/>
                <a:cs typeface="Inter"/>
                <a:sym typeface="Inter"/>
              </a:rPr>
              <a:t>nombreuses</a:t>
            </a:r>
            <a:r>
              <a:rPr lang="en" sz="1200" dirty="0">
                <a:solidFill>
                  <a:schemeClr val="dk1"/>
                </a:solidFill>
                <a:latin typeface="Inter"/>
                <a:ea typeface="Inter"/>
                <a:cs typeface="Inter"/>
                <a:sym typeface="Inter"/>
              </a:rPr>
              <a:t> images, de mots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de sons – un peu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des devoirs – pour </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modèles</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exemple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pourrait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regarder</a:t>
            </a:r>
            <a:r>
              <a:rPr lang="en" sz="1200" dirty="0">
                <a:solidFill>
                  <a:schemeClr val="dk1"/>
                </a:solidFill>
                <a:latin typeface="Inter"/>
                <a:ea typeface="Inter"/>
                <a:cs typeface="Inter"/>
                <a:sym typeface="Inter"/>
              </a:rPr>
              <a:t> 1 000 images de chats pour </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 à quoi </a:t>
            </a:r>
            <a:r>
              <a:rPr lang="en" sz="1200" dirty="0" err="1">
                <a:solidFill>
                  <a:schemeClr val="dk1"/>
                </a:solidFill>
                <a:latin typeface="Inter"/>
                <a:ea typeface="Inter"/>
                <a:cs typeface="Inter"/>
                <a:sym typeface="Inter"/>
              </a:rPr>
              <a:t>ressemble</a:t>
            </a:r>
            <a:r>
              <a:rPr lang="en" sz="1200" dirty="0">
                <a:solidFill>
                  <a:schemeClr val="dk1"/>
                </a:solidFill>
                <a:latin typeface="Inter"/>
                <a:ea typeface="Inter"/>
                <a:cs typeface="Inter"/>
                <a:sym typeface="Inter"/>
              </a:rPr>
              <a:t> un chat.»</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S’exercer</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devenir</a:t>
            </a:r>
            <a:r>
              <a:rPr lang="en" sz="1200" dirty="0">
                <a:solidFill>
                  <a:schemeClr val="dk1"/>
                </a:solidFill>
                <a:latin typeface="Inter"/>
                <a:ea typeface="Inter"/>
                <a:cs typeface="Inter"/>
                <a:sym typeface="Inter"/>
              </a:rPr>
              <a:t> plus intelligent(e): Tout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progressez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entraînant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continue </a:t>
            </a:r>
            <a:r>
              <a:rPr lang="en" sz="1200" dirty="0" err="1">
                <a:solidFill>
                  <a:schemeClr val="dk1"/>
                </a:solidFill>
                <a:latin typeface="Inter"/>
                <a:ea typeface="Inter"/>
                <a:cs typeface="Inter"/>
                <a:sym typeface="Inter"/>
              </a:rPr>
              <a:t>d’apprendre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essayant</a:t>
            </a:r>
            <a:r>
              <a:rPr lang="en" sz="1200" dirty="0">
                <a:solidFill>
                  <a:schemeClr val="dk1"/>
                </a:solidFill>
                <a:latin typeface="Inter"/>
                <a:ea typeface="Inter"/>
                <a:cs typeface="Inter"/>
                <a:sym typeface="Inter"/>
              </a:rPr>
              <a:t> encore et encore, et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vérifiant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 raison.»</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«Faire des </a:t>
            </a:r>
            <a:r>
              <a:rPr lang="en" sz="1200" dirty="0" err="1">
                <a:solidFill>
                  <a:schemeClr val="dk1"/>
                </a:solidFill>
                <a:latin typeface="Inter"/>
                <a:ea typeface="Inter"/>
                <a:cs typeface="Inter"/>
                <a:sym typeface="Inter"/>
              </a:rPr>
              <a:t>prédictions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des choix: Une </a:t>
            </a:r>
            <a:r>
              <a:rPr lang="en" sz="1200" dirty="0" err="1">
                <a:solidFill>
                  <a:schemeClr val="dk1"/>
                </a:solidFill>
                <a:latin typeface="Inter"/>
                <a:ea typeface="Inter"/>
                <a:cs typeface="Inter"/>
                <a:sym typeface="Inter"/>
              </a:rPr>
              <a:t>fois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qu’elle</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assez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appris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deviner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qu’est</a:t>
            </a:r>
            <a:r>
              <a:rPr lang="en" sz="1200" dirty="0">
                <a:solidFill>
                  <a:schemeClr val="dk1"/>
                </a:solidFill>
                <a:latin typeface="Inter"/>
                <a:ea typeface="Inter"/>
                <a:cs typeface="Inter"/>
                <a:sym typeface="Inter"/>
              </a:rPr>
              <a:t> quelque chose, </a:t>
            </a:r>
            <a:r>
              <a:rPr lang="en" sz="1200" dirty="0" err="1">
                <a:solidFill>
                  <a:schemeClr val="dk1"/>
                </a:solidFill>
                <a:latin typeface="Inter"/>
                <a:ea typeface="Inter"/>
                <a:cs typeface="Inter"/>
                <a:sym typeface="Inter"/>
              </a:rPr>
              <a:t>écrire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phrase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parler</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se </a:t>
            </a:r>
            <a:r>
              <a:rPr lang="en" sz="1200" dirty="0" err="1">
                <a:solidFill>
                  <a:schemeClr val="dk1"/>
                </a:solidFill>
                <a:latin typeface="Inter"/>
                <a:ea typeface="Inter"/>
                <a:cs typeface="Inter"/>
                <a:sym typeface="Inter"/>
              </a:rPr>
              <a:t>basant</a:t>
            </a:r>
            <a:r>
              <a:rPr lang="en" sz="1200" dirty="0">
                <a:solidFill>
                  <a:schemeClr val="dk1"/>
                </a:solidFill>
                <a:latin typeface="Inter"/>
                <a:ea typeface="Inter"/>
                <a:cs typeface="Inter"/>
                <a:sym typeface="Inter"/>
              </a:rPr>
              <a:t> sur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qu’elle</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appris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«Vous aider à faire les choses plus </a:t>
            </a:r>
            <a:r>
              <a:rPr lang="en" sz="1200" dirty="0" err="1">
                <a:solidFill>
                  <a:schemeClr val="dk1"/>
                </a:solidFill>
                <a:latin typeface="Inter"/>
                <a:ea typeface="Inter"/>
                <a:cs typeface="Inter"/>
                <a:sym typeface="Inter"/>
              </a:rPr>
              <a:t>vite</a:t>
            </a:r>
            <a:r>
              <a:rPr lang="en" sz="1200" dirty="0">
                <a:solidFill>
                  <a:schemeClr val="dk1"/>
                </a:solidFill>
                <a:latin typeface="Inter"/>
                <a:ea typeface="Inter"/>
                <a:cs typeface="Inter"/>
                <a:sym typeface="Inter"/>
              </a:rPr>
              <a:t> : L’IA </a:t>
            </a:r>
            <a:r>
              <a:rPr lang="en" sz="1200" dirty="0" err="1">
                <a:solidFill>
                  <a:schemeClr val="dk1"/>
                </a:solidFill>
                <a:latin typeface="Inter"/>
                <a:ea typeface="Inter"/>
                <a:cs typeface="Inter"/>
                <a:sym typeface="Inter"/>
              </a:rPr>
              <a:t>utilise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sait</a:t>
            </a:r>
            <a:r>
              <a:rPr lang="en" sz="1200" dirty="0">
                <a:solidFill>
                  <a:schemeClr val="dk1"/>
                </a:solidFill>
                <a:latin typeface="Inter"/>
                <a:ea typeface="Inter"/>
                <a:cs typeface="Inter"/>
                <a:sym typeface="Inter"/>
              </a:rPr>
              <a:t> pour aider les gens – par </a:t>
            </a:r>
            <a:r>
              <a:rPr lang="en" sz="1200" dirty="0" err="1">
                <a:solidFill>
                  <a:schemeClr val="dk1"/>
                </a:solidFill>
                <a:latin typeface="Inter"/>
                <a:ea typeface="Inter"/>
                <a:cs typeface="Inter"/>
                <a:sym typeface="Inter"/>
              </a:rPr>
              <a:t>exemple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suggérant</a:t>
            </a:r>
            <a:r>
              <a:rPr lang="en" sz="1200" dirty="0">
                <a:solidFill>
                  <a:schemeClr val="dk1"/>
                </a:solidFill>
                <a:latin typeface="Inter"/>
                <a:ea typeface="Inter"/>
                <a:cs typeface="Inter"/>
                <a:sym typeface="Inter"/>
              </a:rPr>
              <a:t> des chansons,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dessinant</a:t>
            </a:r>
            <a:r>
              <a:rPr lang="en" sz="1200" dirty="0">
                <a:solidFill>
                  <a:schemeClr val="dk1"/>
                </a:solidFill>
                <a:latin typeface="Inter"/>
                <a:ea typeface="Inter"/>
                <a:cs typeface="Inter"/>
                <a:sym typeface="Inter"/>
              </a:rPr>
              <a:t> des images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répondant</a:t>
            </a:r>
            <a:r>
              <a:rPr lang="en" sz="1200" dirty="0">
                <a:solidFill>
                  <a:schemeClr val="dk1"/>
                </a:solidFill>
                <a:latin typeface="Inter"/>
                <a:ea typeface="Inter"/>
                <a:cs typeface="Inter"/>
                <a:sym typeface="Inter"/>
              </a:rPr>
              <a:t> à des questions !»</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spcBef>
                <a:spcPts val="0"/>
              </a:spcBef>
              <a:spcAft>
                <a:spcPts val="0"/>
              </a:spcAft>
              <a:buNone/>
            </a:pPr>
            <a:endParaRPr sz="120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2"/>
        <p:cNvGrpSpPr/>
        <p:nvPr/>
      </p:nvGrpSpPr>
      <p:grpSpPr>
        <a:xfrm>
          <a:off x="0" y="0"/>
          <a:ext cx="0" cy="0"/>
          <a:chOff x="0" y="0"/>
          <a:chExt cx="0" cy="0"/>
        </a:xfrm>
      </p:grpSpPr>
      <p:sp>
        <p:nvSpPr>
          <p:cNvPr id="533" name="Google Shape;533;g3d038071d8d_0_150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4" name="Google Shape;534;g3d038071d8d_0_15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err="1">
                <a:solidFill>
                  <a:schemeClr val="dk1"/>
                </a:solidFill>
                <a:latin typeface="Inter"/>
                <a:ea typeface="Inter"/>
                <a:cs typeface="Inter"/>
                <a:sym typeface="Inter"/>
              </a:rPr>
              <a:t>L’objectif</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cette</a:t>
            </a:r>
            <a:r>
              <a:rPr lang="en" sz="1200" dirty="0">
                <a:solidFill>
                  <a:schemeClr val="dk1"/>
                </a:solidFill>
                <a:latin typeface="Inter"/>
                <a:ea typeface="Inter"/>
                <a:cs typeface="Inter"/>
                <a:sym typeface="Inter"/>
              </a:rPr>
              <a:t> section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rassurer</a:t>
            </a:r>
            <a:r>
              <a:rPr lang="en" sz="1200" dirty="0">
                <a:solidFill>
                  <a:schemeClr val="dk1"/>
                </a:solidFill>
                <a:latin typeface="Inter"/>
                <a:ea typeface="Inter"/>
                <a:cs typeface="Inter"/>
                <a:sym typeface="Inter"/>
              </a:rPr>
              <a:t> les participants et de </a:t>
            </a:r>
            <a:r>
              <a:rPr lang="en" sz="1200" dirty="0" err="1">
                <a:solidFill>
                  <a:schemeClr val="dk1"/>
                </a:solidFill>
                <a:latin typeface="Inter"/>
                <a:ea typeface="Inter"/>
                <a:cs typeface="Inter"/>
                <a:sym typeface="Inter"/>
              </a:rPr>
              <a:t>définir</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bonnes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attentes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concernant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Insistez</a:t>
            </a:r>
            <a:r>
              <a:rPr lang="en" sz="1200" dirty="0">
                <a:solidFill>
                  <a:schemeClr val="dk1"/>
                </a:solidFill>
                <a:latin typeface="Inter"/>
                <a:ea typeface="Inter"/>
                <a:cs typeface="Inter"/>
                <a:sym typeface="Inter"/>
              </a:rPr>
              <a:t> sur le fait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là</a:t>
            </a:r>
            <a:r>
              <a:rPr lang="en" sz="1200" dirty="0">
                <a:solidFill>
                  <a:schemeClr val="dk1"/>
                </a:solidFill>
                <a:latin typeface="Inter"/>
                <a:ea typeface="Inter"/>
                <a:cs typeface="Inter"/>
                <a:sym typeface="Inter"/>
              </a:rPr>
              <a:t> pour les </a:t>
            </a:r>
            <a:r>
              <a:rPr lang="en" sz="1200" dirty="0" err="1">
                <a:solidFill>
                  <a:schemeClr val="dk1"/>
                </a:solidFill>
                <a:latin typeface="Inter"/>
                <a:ea typeface="Inter"/>
                <a:cs typeface="Inter"/>
                <a:sym typeface="Inter"/>
              </a:rPr>
              <a:t>soutenir</a:t>
            </a:r>
            <a:r>
              <a:rPr lang="en" sz="1200" dirty="0">
                <a:solidFill>
                  <a:schemeClr val="dk1"/>
                </a:solidFill>
                <a:latin typeface="Inter"/>
                <a:ea typeface="Inter"/>
                <a:cs typeface="Inter"/>
                <a:sym typeface="Inter"/>
              </a:rPr>
              <a:t>, pas pour les </a:t>
            </a:r>
            <a:r>
              <a:rPr lang="en" sz="1200" dirty="0" err="1">
                <a:solidFill>
                  <a:schemeClr val="dk1"/>
                </a:solidFill>
                <a:latin typeface="Inter"/>
                <a:ea typeface="Inter"/>
                <a:cs typeface="Inter"/>
                <a:sym typeface="Inter"/>
              </a:rPr>
              <a:t>remplacer</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1"/>
        <p:cNvGrpSpPr/>
        <p:nvPr/>
      </p:nvGrpSpPr>
      <p:grpSpPr>
        <a:xfrm>
          <a:off x="0" y="0"/>
          <a:ext cx="0" cy="0"/>
          <a:chOff x="0" y="0"/>
          <a:chExt cx="0" cy="0"/>
        </a:xfrm>
      </p:grpSpPr>
      <p:sp>
        <p:nvSpPr>
          <p:cNvPr id="542" name="Google Shape;542;g3d038071d8d_0_12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3" name="Google Shape;543;g3d038071d8d_0_12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«L’IA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accélérer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certaines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tâches</a:t>
            </a:r>
            <a:r>
              <a:rPr lang="en" sz="1200" dirty="0">
                <a:solidFill>
                  <a:schemeClr val="dk1"/>
                </a:solidFill>
                <a:latin typeface="Inter"/>
                <a:ea typeface="Inter"/>
                <a:cs typeface="Inter"/>
                <a:sym typeface="Inter"/>
              </a:rPr>
              <a:t>, aider à explorer des </a:t>
            </a:r>
            <a:r>
              <a:rPr lang="en" sz="1200" dirty="0" err="1">
                <a:solidFill>
                  <a:schemeClr val="dk1"/>
                </a:solidFill>
                <a:latin typeface="Inter"/>
                <a:ea typeface="Inter"/>
                <a:cs typeface="Inter"/>
                <a:sym typeface="Inter"/>
              </a:rPr>
              <a:t>idées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faciliter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l’apprentissage</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repose </a:t>
            </a:r>
            <a:r>
              <a:rPr lang="en" sz="1200" dirty="0" err="1">
                <a:solidFill>
                  <a:schemeClr val="dk1"/>
                </a:solidFill>
                <a:latin typeface="Inter"/>
                <a:ea typeface="Inter"/>
                <a:cs typeface="Inter"/>
                <a:sym typeface="Inter"/>
              </a:rPr>
              <a:t>toujours</a:t>
            </a:r>
            <a:r>
              <a:rPr lang="en" sz="1200" dirty="0">
                <a:solidFill>
                  <a:schemeClr val="dk1"/>
                </a:solidFill>
                <a:latin typeface="Inter"/>
                <a:ea typeface="Inter"/>
                <a:cs typeface="Inter"/>
                <a:sym typeface="Inter"/>
              </a:rPr>
              <a:t> sur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créativité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jugement</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orientation.»</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Utilisez</a:t>
            </a:r>
            <a:r>
              <a:rPr lang="en" sz="1200" b="1" dirty="0">
                <a:solidFill>
                  <a:schemeClr val="dk1"/>
                </a:solidFill>
                <a:latin typeface="Inter"/>
                <a:ea typeface="Inter"/>
                <a:cs typeface="Inter"/>
                <a:sym typeface="Inter"/>
              </a:rPr>
              <a:t> des </a:t>
            </a:r>
            <a:r>
              <a:rPr lang="en" sz="1200" b="1" dirty="0" err="1">
                <a:solidFill>
                  <a:schemeClr val="dk1"/>
                </a:solidFill>
                <a:latin typeface="Inter"/>
                <a:ea typeface="Inter"/>
                <a:cs typeface="Inter"/>
                <a:sym typeface="Inter"/>
              </a:rPr>
              <a:t>exemples</a:t>
            </a:r>
            <a:r>
              <a:rPr lang="en" sz="1200" b="1" dirty="0">
                <a:solidFill>
                  <a:schemeClr val="dk1"/>
                </a:solidFill>
                <a:latin typeface="Inter"/>
                <a:ea typeface="Inter"/>
                <a:cs typeface="Inter"/>
                <a:sym typeface="Inter"/>
              </a:rPr>
              <a:t> simples: brainstorming </a:t>
            </a:r>
            <a:r>
              <a:rPr lang="en" sz="1200" b="1" dirty="0" err="1">
                <a:solidFill>
                  <a:schemeClr val="dk1"/>
                </a:solidFill>
                <a:latin typeface="Inter"/>
                <a:ea typeface="Inter"/>
                <a:cs typeface="Inter"/>
                <a:sym typeface="Inter"/>
              </a:rPr>
              <a:t>d’idées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rédaction</a:t>
            </a:r>
            <a:r>
              <a:rPr lang="en" sz="1200" b="1" dirty="0">
                <a:solidFill>
                  <a:schemeClr val="dk1"/>
                </a:solidFill>
                <a:latin typeface="Inter"/>
                <a:ea typeface="Inter"/>
                <a:cs typeface="Inter"/>
                <a:sym typeface="Inter"/>
              </a:rPr>
              <a:t> de messages, résumé de notes.</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Analogie</a:t>
            </a:r>
            <a:r>
              <a:rPr lang="en" sz="1200" dirty="0">
                <a:solidFill>
                  <a:schemeClr val="dk1"/>
                </a:solidFill>
                <a:latin typeface="Inter"/>
                <a:ea typeface="Inter"/>
                <a:cs typeface="Inter"/>
                <a:sym typeface="Inter"/>
              </a:rPr>
              <a:t> de la </a:t>
            </a:r>
            <a:r>
              <a:rPr lang="en" sz="1200" dirty="0" err="1">
                <a:solidFill>
                  <a:schemeClr val="dk1"/>
                </a:solidFill>
                <a:latin typeface="Inter"/>
                <a:ea typeface="Inter"/>
                <a:cs typeface="Inter"/>
                <a:sym typeface="Inter"/>
              </a:rPr>
              <a:t>boîte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outils</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n’est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qu’un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outil</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parmi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d’autres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tournevis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pinceau</a:t>
            </a:r>
            <a:r>
              <a:rPr lang="en" sz="1200" dirty="0">
                <a:solidFill>
                  <a:schemeClr val="dk1"/>
                </a:solidFill>
                <a:latin typeface="Inter"/>
                <a:ea typeface="Inter"/>
                <a:cs typeface="Inter"/>
                <a:sym typeface="Inter"/>
              </a:rPr>
              <a:t>. Elle </a:t>
            </a:r>
            <a:r>
              <a:rPr lang="en" sz="1200" dirty="0" err="1">
                <a:solidFill>
                  <a:schemeClr val="dk1"/>
                </a:solidFill>
                <a:latin typeface="Inter"/>
                <a:ea typeface="Inter"/>
                <a:cs typeface="Inter"/>
                <a:sym typeface="Inter"/>
              </a:rPr>
              <a:t>facilite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certaines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tâches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ne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rien faire de </a:t>
            </a:r>
            <a:r>
              <a:rPr lang="en" sz="1200" dirty="0" err="1">
                <a:solidFill>
                  <a:schemeClr val="dk1"/>
                </a:solidFill>
                <a:latin typeface="Inter"/>
                <a:ea typeface="Inter"/>
                <a:cs typeface="Inter"/>
                <a:sym typeface="Inter"/>
              </a:rPr>
              <a:t>significatif</a:t>
            </a:r>
            <a:r>
              <a:rPr lang="en" sz="1200" dirty="0">
                <a:solidFill>
                  <a:schemeClr val="dk1"/>
                </a:solidFill>
                <a:latin typeface="Inter"/>
                <a:ea typeface="Inter"/>
                <a:cs typeface="Inter"/>
                <a:sym typeface="Inter"/>
              </a:rPr>
              <a:t> sans la </a:t>
            </a:r>
            <a:r>
              <a:rPr lang="en" sz="1200" dirty="0" err="1">
                <a:solidFill>
                  <a:schemeClr val="dk1"/>
                </a:solidFill>
                <a:latin typeface="Inter"/>
                <a:ea typeface="Inter"/>
                <a:cs typeface="Inter"/>
                <a:sym typeface="Inter"/>
              </a:rPr>
              <a:t>personne</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l’utilise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«Comme pour tout </a:t>
            </a:r>
            <a:r>
              <a:rPr lang="en" sz="1200" dirty="0" err="1">
                <a:solidFill>
                  <a:schemeClr val="dk1"/>
                </a:solidFill>
                <a:latin typeface="Inter"/>
                <a:ea typeface="Inter"/>
                <a:cs typeface="Inter"/>
                <a:sym typeface="Inter"/>
              </a:rPr>
              <a:t>autre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outil</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restez</a:t>
            </a:r>
            <a:r>
              <a:rPr lang="en" sz="1200" dirty="0">
                <a:solidFill>
                  <a:schemeClr val="dk1"/>
                </a:solidFill>
                <a:latin typeface="Inter"/>
                <a:ea typeface="Inter"/>
                <a:cs typeface="Inter"/>
                <a:sym typeface="Inter"/>
              </a:rPr>
              <a:t> aux </a:t>
            </a:r>
            <a:r>
              <a:rPr lang="en" sz="1200" dirty="0" err="1">
                <a:solidFill>
                  <a:schemeClr val="dk1"/>
                </a:solidFill>
                <a:latin typeface="Inter"/>
                <a:ea typeface="Inter"/>
                <a:cs typeface="Inter"/>
                <a:sym typeface="Inter"/>
              </a:rPr>
              <a:t>commandes</a:t>
            </a:r>
            <a:r>
              <a:rPr lang="en" sz="1200" dirty="0">
                <a:solidFill>
                  <a:schemeClr val="dk1"/>
                </a:solidFill>
                <a:latin typeface="Inter"/>
                <a:ea typeface="Inter"/>
                <a:cs typeface="Inter"/>
                <a:sym typeface="Inter"/>
              </a:rPr>
              <a:t>. Vous </a:t>
            </a:r>
            <a:r>
              <a:rPr lang="en" sz="1200" dirty="0" err="1">
                <a:solidFill>
                  <a:schemeClr val="dk1"/>
                </a:solidFill>
                <a:latin typeface="Inter"/>
                <a:ea typeface="Inter"/>
                <a:cs typeface="Inter"/>
                <a:sym typeface="Inter"/>
              </a:rPr>
              <a:t>décidez</a:t>
            </a:r>
            <a:r>
              <a:rPr lang="en" sz="1200" dirty="0">
                <a:solidFill>
                  <a:schemeClr val="dk1"/>
                </a:solidFill>
                <a:latin typeface="Inter"/>
                <a:ea typeface="Inter"/>
                <a:cs typeface="Inter"/>
                <a:sym typeface="Inter"/>
              </a:rPr>
              <a:t> quoi demander, quoi accepter et quoi modifier. </a:t>
            </a:r>
            <a:r>
              <a:rPr lang="en" sz="1200" dirty="0" err="1">
                <a:solidFill>
                  <a:schemeClr val="dk1"/>
                </a:solidFill>
                <a:latin typeface="Inter"/>
                <a:ea typeface="Inter"/>
                <a:cs typeface="Inter"/>
                <a:sym typeface="Inter"/>
              </a:rPr>
              <a:t>Examinez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toujours</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résultats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réfléchissez</a:t>
            </a:r>
            <a:r>
              <a:rPr lang="en" sz="1200" dirty="0">
                <a:solidFill>
                  <a:schemeClr val="dk1"/>
                </a:solidFill>
                <a:latin typeface="Inter"/>
                <a:ea typeface="Inter"/>
                <a:cs typeface="Inter"/>
                <a:sym typeface="Inter"/>
              </a:rPr>
              <a:t> de manière critique.»</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«Vos forces </a:t>
            </a:r>
            <a:r>
              <a:rPr lang="en" sz="1200" dirty="0" err="1">
                <a:solidFill>
                  <a:schemeClr val="dk1"/>
                </a:solidFill>
                <a:latin typeface="Inter"/>
                <a:ea typeface="Inter"/>
                <a:cs typeface="Inter"/>
                <a:sym typeface="Inter"/>
              </a:rPr>
              <a:t>humaines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créativité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empathie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résolution</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problèmes</a:t>
            </a:r>
            <a:r>
              <a:rPr lang="en" sz="1200" dirty="0">
                <a:solidFill>
                  <a:schemeClr val="dk1"/>
                </a:solidFill>
                <a:latin typeface="Inter"/>
                <a:ea typeface="Inter"/>
                <a:cs typeface="Inter"/>
                <a:sym typeface="Inter"/>
              </a:rPr>
              <a:t> et leadership — </a:t>
            </a:r>
            <a:r>
              <a:rPr lang="en" sz="1200" dirty="0" err="1">
                <a:solidFill>
                  <a:schemeClr val="dk1"/>
                </a:solidFill>
                <a:latin typeface="Inter"/>
                <a:ea typeface="Inter"/>
                <a:cs typeface="Inter"/>
                <a:sym typeface="Inter"/>
              </a:rPr>
              <a:t>restent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essentielles</a:t>
            </a:r>
            <a:r>
              <a:rPr lang="en" sz="1200" dirty="0">
                <a:solidFill>
                  <a:schemeClr val="dk1"/>
                </a:solidFill>
                <a:latin typeface="Inter"/>
                <a:ea typeface="Inter"/>
                <a:cs typeface="Inter"/>
                <a:sym typeface="Inter"/>
              </a:rPr>
              <a:t> et ne </a:t>
            </a:r>
            <a:r>
              <a:rPr lang="en" sz="1200" dirty="0" err="1">
                <a:solidFill>
                  <a:schemeClr val="dk1"/>
                </a:solidFill>
                <a:latin typeface="Inter"/>
                <a:ea typeface="Inter"/>
                <a:cs typeface="Inter"/>
                <a:sym typeface="Inter"/>
              </a:rPr>
              <a:t>peuvent</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être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remplacées</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renforce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compétences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ne les </a:t>
            </a:r>
            <a:r>
              <a:rPr lang="en" sz="1200" dirty="0" err="1">
                <a:solidFill>
                  <a:schemeClr val="dk1"/>
                </a:solidFill>
                <a:latin typeface="Inter"/>
                <a:ea typeface="Inter"/>
                <a:cs typeface="Inter"/>
                <a:sym typeface="Inter"/>
              </a:rPr>
              <a:t>diminue</a:t>
            </a:r>
            <a:r>
              <a:rPr lang="en" sz="1200" dirty="0">
                <a:solidFill>
                  <a:schemeClr val="dk1"/>
                </a:solidFill>
                <a:latin typeface="Inter"/>
                <a:ea typeface="Inter"/>
                <a:cs typeface="Inter"/>
                <a:sym typeface="Inter"/>
              </a:rPr>
              <a:t> pas.»</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sz="1200"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5"/>
        <p:cNvGrpSpPr/>
        <p:nvPr/>
      </p:nvGrpSpPr>
      <p:grpSpPr>
        <a:xfrm>
          <a:off x="0" y="0"/>
          <a:ext cx="0" cy="0"/>
          <a:chOff x="0" y="0"/>
          <a:chExt cx="0" cy="0"/>
        </a:xfrm>
      </p:grpSpPr>
      <p:sp>
        <p:nvSpPr>
          <p:cNvPr id="566" name="Google Shape;566;g3d038071d8d_0_150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7" name="Google Shape;567;g3d038071d8d_0_15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Script de Transition</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dirty="0">
                <a:solidFill>
                  <a:schemeClr val="dk1"/>
                </a:solidFill>
                <a:latin typeface="Inter"/>
                <a:ea typeface="Inter"/>
                <a:cs typeface="Inter"/>
                <a:sym typeface="Inter"/>
              </a:rPr>
              <a:t>«Super! Vous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savez</a:t>
            </a:r>
            <a:r>
              <a:rPr lang="en" sz="1200" dirty="0">
                <a:solidFill>
                  <a:schemeClr val="dk1"/>
                </a:solidFill>
                <a:latin typeface="Inter"/>
                <a:ea typeface="Inter"/>
                <a:cs typeface="Inter"/>
                <a:sym typeface="Inter"/>
              </a:rPr>
              <a:t> déjà plus sur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ne le </a:t>
            </a:r>
            <a:r>
              <a:rPr lang="en" sz="1200" dirty="0" err="1">
                <a:solidFill>
                  <a:schemeClr val="dk1"/>
                </a:solidFill>
                <a:latin typeface="Inter"/>
                <a:ea typeface="Inter"/>
                <a:cs typeface="Inter"/>
                <a:sym typeface="Inter"/>
              </a:rPr>
              <a:t>pensiez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Aujourd’hui</a:t>
            </a:r>
            <a:r>
              <a:rPr lang="en" sz="1200" dirty="0">
                <a:solidFill>
                  <a:schemeClr val="dk1"/>
                </a:solidFill>
                <a:latin typeface="Inter"/>
                <a:ea typeface="Inter"/>
                <a:cs typeface="Inter"/>
                <a:sym typeface="Inter"/>
              </a:rPr>
              <a:t>, nous </a:t>
            </a:r>
            <a:r>
              <a:rPr lang="en" sz="1200" dirty="0" err="1">
                <a:solidFill>
                  <a:schemeClr val="dk1"/>
                </a:solidFill>
                <a:latin typeface="Inter"/>
                <a:ea typeface="Inter"/>
                <a:cs typeface="Inter"/>
                <a:sym typeface="Inter"/>
              </a:rPr>
              <a:t>allons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partir</a:t>
            </a:r>
            <a:r>
              <a:rPr lang="en" sz="1200" dirty="0">
                <a:solidFill>
                  <a:schemeClr val="dk1"/>
                </a:solidFill>
                <a:latin typeface="Inter"/>
                <a:ea typeface="Inter"/>
                <a:cs typeface="Inter"/>
                <a:sym typeface="Inter"/>
              </a:rPr>
              <a:t> pour un voyage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6 étapes, un peu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un jeu </a:t>
            </a:r>
            <a:r>
              <a:rPr lang="en" sz="1200" dirty="0" err="1">
                <a:solidFill>
                  <a:schemeClr val="dk1"/>
                </a:solidFill>
                <a:latin typeface="Inter"/>
                <a:ea typeface="Inter"/>
                <a:cs typeface="Inter"/>
                <a:sym typeface="Inter"/>
              </a:rPr>
              <a:t>vidéo</a:t>
            </a:r>
            <a:r>
              <a:rPr lang="en" sz="1200" dirty="0">
                <a:solidFill>
                  <a:schemeClr val="dk1"/>
                </a:solidFill>
                <a:latin typeface="Inter"/>
                <a:ea typeface="Inter"/>
                <a:cs typeface="Inter"/>
                <a:sym typeface="Inter"/>
              </a:rPr>
              <a:t> avec </a:t>
            </a:r>
            <a:r>
              <a:rPr lang="en" sz="1200" dirty="0" err="1">
                <a:solidFill>
                  <a:schemeClr val="dk1"/>
                </a:solidFill>
                <a:latin typeface="Inter"/>
                <a:ea typeface="Inter"/>
                <a:cs typeface="Inter"/>
                <a:sym typeface="Inter"/>
              </a:rPr>
              <a:t>différents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niveaux</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chaque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niveau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allez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acquérir</a:t>
            </a:r>
            <a:r>
              <a:rPr lang="en" sz="1200" dirty="0">
                <a:solidFill>
                  <a:schemeClr val="dk1"/>
                </a:solidFill>
                <a:latin typeface="Inter"/>
                <a:ea typeface="Inter"/>
                <a:cs typeface="Inter"/>
                <a:sym typeface="Inter"/>
              </a:rPr>
              <a:t> de nouveaux super-</a:t>
            </a:r>
            <a:r>
              <a:rPr lang="en" sz="1200" dirty="0" err="1">
                <a:solidFill>
                  <a:schemeClr val="dk1"/>
                </a:solidFill>
                <a:latin typeface="Inter"/>
                <a:ea typeface="Inter"/>
                <a:cs typeface="Inter"/>
                <a:sym typeface="Inter"/>
              </a:rPr>
              <a:t>pouvoirs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liés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4"/>
        <p:cNvGrpSpPr/>
        <p:nvPr/>
      </p:nvGrpSpPr>
      <p:grpSpPr>
        <a:xfrm>
          <a:off x="0" y="0"/>
          <a:ext cx="0" cy="0"/>
          <a:chOff x="0" y="0"/>
          <a:chExt cx="0" cy="0"/>
        </a:xfrm>
      </p:grpSpPr>
      <p:sp>
        <p:nvSpPr>
          <p:cNvPr id="575" name="Google Shape;575;g3d038071d8d_0_12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6" name="Google Shape;576;g3d038071d8d_0_12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NOTES DE L’INTERVENANT: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err="1">
                <a:solidFill>
                  <a:schemeClr val="dk1"/>
                </a:solidFill>
                <a:latin typeface="Inter"/>
                <a:ea typeface="Inter"/>
                <a:cs typeface="Inter"/>
                <a:sym typeface="Inter"/>
              </a:rPr>
              <a:t>Élément</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interactif</a:t>
            </a:r>
            <a:r>
              <a:rPr lang="en" sz="1200" b="1" dirty="0">
                <a:solidFill>
                  <a:schemeClr val="dk1"/>
                </a:solidFill>
                <a:latin typeface="Inter"/>
                <a:ea typeface="Inter"/>
                <a:cs typeface="Inter"/>
                <a:sym typeface="Inter"/>
              </a:rPr>
              <a:t> – </a:t>
            </a:r>
            <a:r>
              <a:rPr lang="en" sz="1200" b="1" dirty="0" err="1">
                <a:solidFill>
                  <a:schemeClr val="dk1"/>
                </a:solidFill>
                <a:latin typeface="Inter"/>
                <a:ea typeface="Inter"/>
                <a:cs typeface="Inter"/>
                <a:sym typeface="Inter"/>
              </a:rPr>
              <a:t>Définir</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votre</a:t>
            </a:r>
            <a:r>
              <a:rPr lang="en" sz="1200" b="1" dirty="0">
                <a:solidFill>
                  <a:schemeClr val="dk1"/>
                </a:solidFill>
                <a:latin typeface="Inter"/>
                <a:ea typeface="Inter"/>
                <a:cs typeface="Inter"/>
                <a:sym typeface="Inter"/>
              </a:rPr>
              <a:t> super-</a:t>
            </a:r>
            <a:r>
              <a:rPr lang="en" sz="1200" b="1" dirty="0" err="1">
                <a:solidFill>
                  <a:schemeClr val="dk1"/>
                </a:solidFill>
                <a:latin typeface="Inter"/>
                <a:ea typeface="Inter"/>
                <a:cs typeface="Inter"/>
                <a:sym typeface="Inter"/>
              </a:rPr>
              <a:t>pouvoir</a:t>
            </a:r>
            <a:r>
              <a:rPr lang="en" sz="1200" b="1" dirty="0">
                <a:solidFill>
                  <a:schemeClr val="dk1"/>
                </a:solidFill>
                <a:latin typeface="Inter"/>
                <a:ea typeface="Inter"/>
                <a:cs typeface="Inter"/>
                <a:sym typeface="Inter"/>
              </a:rPr>
              <a:t> IA</a:t>
            </a:r>
            <a:r>
              <a:rPr lang="en" sz="1200" dirty="0">
                <a:solidFill>
                  <a:schemeClr val="dk1"/>
                </a:solidFill>
                <a:latin typeface="Inter"/>
                <a:ea typeface="Inter"/>
                <a:cs typeface="Inter"/>
                <a:sym typeface="Inter"/>
              </a:rPr>
              <a:t> (3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dirty="0">
                <a:solidFill>
                  <a:schemeClr val="dk1"/>
                </a:solidFill>
                <a:latin typeface="Inter"/>
                <a:ea typeface="Inter"/>
                <a:cs typeface="Inter"/>
                <a:sym typeface="Inter"/>
              </a:rPr>
              <a:t>«Avant de commencer, </a:t>
            </a:r>
            <a:r>
              <a:rPr lang="en" sz="1200" dirty="0" err="1">
                <a:solidFill>
                  <a:schemeClr val="dk1"/>
                </a:solidFill>
                <a:latin typeface="Inter"/>
                <a:ea typeface="Inter"/>
                <a:cs typeface="Inter"/>
                <a:sym typeface="Inter"/>
              </a:rPr>
              <a:t>réfléchissez</a:t>
            </a:r>
            <a:r>
              <a:rPr lang="en" sz="1200" dirty="0">
                <a:solidFill>
                  <a:schemeClr val="dk1"/>
                </a:solidFill>
                <a:latin typeface="Inter"/>
                <a:ea typeface="Inter"/>
                <a:cs typeface="Inter"/>
                <a:sym typeface="Inter"/>
              </a:rPr>
              <a:t> au super-</a:t>
            </a:r>
            <a:r>
              <a:rPr lang="en" sz="1200" dirty="0" err="1">
                <a:solidFill>
                  <a:schemeClr val="dk1"/>
                </a:solidFill>
                <a:latin typeface="Inter"/>
                <a:ea typeface="Inter"/>
                <a:cs typeface="Inter"/>
                <a:sym typeface="Inter"/>
              </a:rPr>
              <a:t>pouvoir</a:t>
            </a:r>
            <a:r>
              <a:rPr lang="en" sz="1200" dirty="0">
                <a:solidFill>
                  <a:schemeClr val="dk1"/>
                </a:solidFill>
                <a:latin typeface="Inter"/>
                <a:ea typeface="Inter"/>
                <a:cs typeface="Inter"/>
                <a:sym typeface="Inter"/>
              </a:rPr>
              <a:t> IA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souhaitez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avoir</a:t>
            </a:r>
            <a:r>
              <a:rPr lang="en" sz="1200" dirty="0">
                <a:solidFill>
                  <a:schemeClr val="dk1"/>
                </a:solidFill>
                <a:latin typeface="Inter"/>
                <a:ea typeface="Inter"/>
                <a:cs typeface="Inter"/>
                <a:sym typeface="Inter"/>
              </a:rPr>
              <a:t> à la fin </a:t>
            </a:r>
            <a:r>
              <a:rPr lang="en" sz="1200" dirty="0" err="1">
                <a:solidFill>
                  <a:schemeClr val="dk1"/>
                </a:solidFill>
                <a:latin typeface="Inter"/>
                <a:ea typeface="Inter"/>
                <a:cs typeface="Inter"/>
                <a:sym typeface="Inter"/>
              </a:rPr>
              <a:t>d’aujourd’hui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Êtes-vous</a:t>
            </a:r>
            <a:r>
              <a:rPr lang="en" sz="1200" dirty="0">
                <a:solidFill>
                  <a:schemeClr val="dk1"/>
                </a:solidFill>
                <a:latin typeface="Inter"/>
                <a:ea typeface="Inter"/>
                <a:cs typeface="Inter"/>
                <a:sym typeface="Inter"/>
              </a:rPr>
              <a:t> le plus </a:t>
            </a:r>
            <a:r>
              <a:rPr lang="en" sz="1200" dirty="0" err="1">
                <a:solidFill>
                  <a:schemeClr val="dk1"/>
                </a:solidFill>
                <a:latin typeface="Inter"/>
                <a:ea typeface="Inter"/>
                <a:cs typeface="Inter"/>
                <a:sym typeface="Inter"/>
              </a:rPr>
              <a:t>excité</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l’idée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devenir</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Détective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Créateur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Gardien</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Tournez-vous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vers</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personne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côté</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partagez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choix.»</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Notes pour </a:t>
            </a:r>
            <a:r>
              <a:rPr lang="en" sz="1200" b="1" dirty="0" err="1">
                <a:solidFill>
                  <a:schemeClr val="dk1"/>
                </a:solidFill>
                <a:latin typeface="Inter"/>
                <a:ea typeface="Inter"/>
                <a:cs typeface="Inter"/>
                <a:sym typeface="Inter"/>
              </a:rPr>
              <a:t>l’intervenant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Donnez</a:t>
            </a:r>
            <a:r>
              <a:rPr lang="en" sz="1200" dirty="0">
                <a:solidFill>
                  <a:schemeClr val="dk1"/>
                </a:solidFill>
                <a:latin typeface="Inter"/>
                <a:ea typeface="Inter"/>
                <a:cs typeface="Inter"/>
                <a:sym typeface="Inter"/>
              </a:rPr>
              <a:t> aux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1 minute pour </a:t>
            </a:r>
            <a:r>
              <a:rPr lang="en" sz="1200" dirty="0" err="1">
                <a:solidFill>
                  <a:schemeClr val="dk1"/>
                </a:solidFill>
                <a:latin typeface="Inter"/>
                <a:ea typeface="Inter"/>
                <a:cs typeface="Inter"/>
                <a:sym typeface="Inter"/>
              </a:rPr>
              <a:t>discuter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binômes</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Demandez</a:t>
            </a:r>
            <a:r>
              <a:rPr lang="en" sz="1200" dirty="0">
                <a:solidFill>
                  <a:schemeClr val="dk1"/>
                </a:solidFill>
                <a:latin typeface="Inter"/>
                <a:ea typeface="Inter"/>
                <a:cs typeface="Inter"/>
                <a:sym typeface="Inter"/>
              </a:rPr>
              <a:t> à 2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3 </a:t>
            </a:r>
            <a:r>
              <a:rPr lang="en" sz="1200" dirty="0" err="1">
                <a:solidFill>
                  <a:schemeClr val="dk1"/>
                </a:solidFill>
                <a:latin typeface="Inter"/>
                <a:ea typeface="Inter"/>
                <a:cs typeface="Inter"/>
                <a:sym typeface="Inter"/>
              </a:rPr>
              <a:t>volontaires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partager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objectifs</a:t>
            </a:r>
            <a:r>
              <a:rPr lang="en" sz="1200" dirty="0">
                <a:solidFill>
                  <a:schemeClr val="dk1"/>
                </a:solidFill>
                <a:latin typeface="Inter"/>
                <a:ea typeface="Inter"/>
                <a:cs typeface="Inter"/>
                <a:sym typeface="Inter"/>
              </a:rPr>
              <a:t> avec la </a:t>
            </a:r>
            <a:r>
              <a:rPr lang="en" sz="1200" dirty="0" err="1">
                <a:solidFill>
                  <a:schemeClr val="dk1"/>
                </a:solidFill>
                <a:latin typeface="Inter"/>
                <a:ea typeface="Inter"/>
                <a:cs typeface="Inter"/>
                <a:sym typeface="Inter"/>
              </a:rPr>
              <a:t>classe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Faites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référence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objectifs</a:t>
            </a:r>
            <a:r>
              <a:rPr lang="en" sz="1200" dirty="0">
                <a:solidFill>
                  <a:schemeClr val="dk1"/>
                </a:solidFill>
                <a:latin typeface="Inter"/>
                <a:ea typeface="Inter"/>
                <a:cs typeface="Inter"/>
                <a:sym typeface="Inter"/>
              </a:rPr>
              <a:t> tout au long de la session: «Les </a:t>
            </a:r>
            <a:r>
              <a:rPr lang="en" sz="1200" dirty="0" err="1">
                <a:solidFill>
                  <a:schemeClr val="dk1"/>
                </a:solidFill>
                <a:latin typeface="Inter"/>
                <a:ea typeface="Inter"/>
                <a:cs typeface="Inter"/>
                <a:sym typeface="Inter"/>
              </a:rPr>
              <a:t>détectives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cette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partie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1"/>
        <p:cNvGrpSpPr/>
        <p:nvPr/>
      </p:nvGrpSpPr>
      <p:grpSpPr>
        <a:xfrm>
          <a:off x="0" y="0"/>
          <a:ext cx="0" cy="0"/>
          <a:chOff x="0" y="0"/>
          <a:chExt cx="0" cy="0"/>
        </a:xfrm>
      </p:grpSpPr>
      <p:sp>
        <p:nvSpPr>
          <p:cNvPr id="612" name="Google Shape;612;g3d038071d8d_0_13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3" name="Google Shape;613;g3d038071d8d_0_13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1200"/>
              </a:spcAft>
              <a:buClr>
                <a:schemeClr val="dk1"/>
              </a:buClr>
              <a:buSzPts val="1100"/>
              <a:buFont typeface="Arial"/>
              <a:buNone/>
            </a:pPr>
            <a:r>
              <a:rPr lang="en" sz="1200" b="1" dirty="0">
                <a:solidFill>
                  <a:schemeClr val="dk1"/>
                </a:solidFill>
                <a:latin typeface="Inter"/>
                <a:ea typeface="Inter"/>
                <a:cs typeface="Inter"/>
                <a:sym typeface="Inter"/>
              </a:rPr>
              <a:t>Objectif </a:t>
            </a:r>
            <a:r>
              <a:rPr lang="en" sz="1200" b="1" dirty="0" err="1">
                <a:solidFill>
                  <a:schemeClr val="dk1"/>
                </a:solidFill>
                <a:latin typeface="Inter"/>
                <a:ea typeface="Inter"/>
                <a:cs typeface="Inter"/>
                <a:sym typeface="Inter"/>
              </a:rPr>
              <a:t>d’apprentissage</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pourront</a:t>
            </a:r>
            <a:r>
              <a:rPr lang="en" sz="1200" dirty="0">
                <a:solidFill>
                  <a:schemeClr val="dk1"/>
                </a:solidFill>
                <a:latin typeface="Inter"/>
                <a:ea typeface="Inter"/>
                <a:cs typeface="Inter"/>
                <a:sym typeface="Inter"/>
              </a:rPr>
              <a:t> identifier les </a:t>
            </a:r>
            <a:r>
              <a:rPr lang="en" sz="1200" dirty="0" err="1">
                <a:solidFill>
                  <a:schemeClr val="dk1"/>
                </a:solidFill>
                <a:latin typeface="Inter"/>
                <a:ea typeface="Inter"/>
                <a:cs typeface="Inter"/>
                <a:sym typeface="Inter"/>
              </a:rPr>
              <a:t>signes</a:t>
            </a:r>
            <a:r>
              <a:rPr lang="en" sz="1200" dirty="0">
                <a:solidFill>
                  <a:schemeClr val="dk1"/>
                </a:solidFill>
                <a:latin typeface="Inter"/>
                <a:ea typeface="Inter"/>
                <a:cs typeface="Inter"/>
                <a:sym typeface="Inter"/>
              </a:rPr>
              <a:t> de base d’un </a:t>
            </a:r>
            <a:r>
              <a:rPr lang="en" sz="1200" dirty="0" err="1">
                <a:solidFill>
                  <a:schemeClr val="dk1"/>
                </a:solidFill>
                <a:latin typeface="Inter"/>
                <a:ea typeface="Inter"/>
                <a:cs typeface="Inter"/>
                <a:sym typeface="Inter"/>
              </a:rPr>
              <a:t>contenu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généré</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pourquoi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cette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compétence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importante</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8"/>
        <p:cNvGrpSpPr/>
        <p:nvPr/>
      </p:nvGrpSpPr>
      <p:grpSpPr>
        <a:xfrm>
          <a:off x="0" y="0"/>
          <a:ext cx="0" cy="0"/>
          <a:chOff x="0" y="0"/>
          <a:chExt cx="0" cy="0"/>
        </a:xfrm>
      </p:grpSpPr>
      <p:sp>
        <p:nvSpPr>
          <p:cNvPr id="619" name="Google Shape;619;g3d038071d8d_0_1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0" name="Google Shape;620;g3d038071d8d_0_1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Script de mise </a:t>
            </a:r>
            <a:r>
              <a:rPr lang="en" sz="1200" b="1" dirty="0" err="1">
                <a:solidFill>
                  <a:schemeClr val="dk1"/>
                </a:solidFill>
                <a:latin typeface="Inter"/>
                <a:ea typeface="Inter"/>
                <a:cs typeface="Inter"/>
                <a:sym typeface="Inter"/>
              </a:rPr>
              <a:t>en</a:t>
            </a:r>
            <a:r>
              <a:rPr lang="en" sz="1200" b="1" dirty="0">
                <a:solidFill>
                  <a:schemeClr val="dk1"/>
                </a:solidFill>
                <a:latin typeface="Inter"/>
                <a:ea typeface="Inter"/>
                <a:cs typeface="Inter"/>
                <a:sym typeface="Inter"/>
              </a:rPr>
              <a:t> place</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dirty="0">
                <a:solidFill>
                  <a:schemeClr val="dk1"/>
                </a:solidFill>
                <a:latin typeface="Inter"/>
                <a:ea typeface="Inter"/>
                <a:cs typeface="Inter"/>
                <a:sym typeface="Inter"/>
              </a:rPr>
              <a:t>«Bienvenue dans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première mission de </a:t>
            </a:r>
            <a:r>
              <a:rPr lang="en" sz="1200" dirty="0" err="1">
                <a:solidFill>
                  <a:schemeClr val="dk1"/>
                </a:solidFill>
                <a:latin typeface="Inter"/>
                <a:ea typeface="Inter"/>
                <a:cs typeface="Inter"/>
                <a:sym typeface="Inter"/>
              </a:rPr>
              <a:t>détective</a:t>
            </a:r>
            <a:r>
              <a:rPr lang="en" sz="1200" dirty="0">
                <a:solidFill>
                  <a:schemeClr val="dk1"/>
                </a:solidFill>
                <a:latin typeface="Inter"/>
                <a:ea typeface="Inter"/>
                <a:cs typeface="Inter"/>
                <a:sym typeface="Inter"/>
              </a:rPr>
              <a:t> ! Je </a:t>
            </a:r>
            <a:r>
              <a:rPr lang="en" sz="1200" dirty="0" err="1">
                <a:solidFill>
                  <a:schemeClr val="dk1"/>
                </a:solidFill>
                <a:latin typeface="Inter"/>
                <a:ea typeface="Inter"/>
                <a:cs typeface="Inter"/>
                <a:sym typeface="Inter"/>
              </a:rPr>
              <a:t>vais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montrer</a:t>
            </a:r>
            <a:r>
              <a:rPr lang="en" sz="1200" dirty="0">
                <a:solidFill>
                  <a:schemeClr val="dk1"/>
                </a:solidFill>
                <a:latin typeface="Inter"/>
                <a:ea typeface="Inter"/>
                <a:cs typeface="Inter"/>
                <a:sym typeface="Inter"/>
              </a:rPr>
              <a:t> deux photos du Moyen-Orient. </a:t>
            </a:r>
            <a:r>
              <a:rPr lang="en" sz="1200" dirty="0" err="1">
                <a:solidFill>
                  <a:schemeClr val="dk1"/>
                </a:solidFill>
                <a:latin typeface="Inter"/>
                <a:ea typeface="Inter"/>
                <a:cs typeface="Inter"/>
                <a:sym typeface="Inter"/>
              </a:rPr>
              <a:t>L’une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l’autre</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été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générée</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Regardez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attentivement</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détails</a:t>
            </a:r>
            <a:r>
              <a:rPr lang="en" sz="1200" dirty="0">
                <a:solidFill>
                  <a:schemeClr val="dk1"/>
                </a:solidFill>
                <a:latin typeface="Inter"/>
                <a:ea typeface="Inter"/>
                <a:cs typeface="Inter"/>
                <a:sym typeface="Inter"/>
              </a:rPr>
              <a:t> – les </a:t>
            </a:r>
            <a:r>
              <a:rPr lang="en" sz="1200" dirty="0" err="1">
                <a:solidFill>
                  <a:schemeClr val="dk1"/>
                </a:solidFill>
                <a:latin typeface="Inter"/>
                <a:ea typeface="Inter"/>
                <a:cs typeface="Inter"/>
                <a:sym typeface="Inter"/>
              </a:rPr>
              <a:t>yeux</a:t>
            </a:r>
            <a:r>
              <a:rPr lang="en" sz="1200" dirty="0">
                <a:solidFill>
                  <a:schemeClr val="dk1"/>
                </a:solidFill>
                <a:latin typeface="Inter"/>
                <a:ea typeface="Inter"/>
                <a:cs typeface="Inter"/>
                <a:sym typeface="Inter"/>
              </a:rPr>
              <a:t>, les mains, </a:t>
            </a:r>
            <a:r>
              <a:rPr lang="en" sz="1200" dirty="0" err="1">
                <a:solidFill>
                  <a:schemeClr val="dk1"/>
                </a:solidFill>
                <a:latin typeface="Inter"/>
                <a:ea typeface="Inter"/>
                <a:cs typeface="Inter"/>
                <a:sym typeface="Inter"/>
              </a:rPr>
              <a:t>l’arrière</a:t>
            </a:r>
            <a:r>
              <a:rPr lang="en" sz="1200" dirty="0">
                <a:solidFill>
                  <a:schemeClr val="dk1"/>
                </a:solidFill>
                <a:latin typeface="Inter"/>
                <a:ea typeface="Inter"/>
                <a:cs typeface="Inter"/>
                <a:sym typeface="Inter"/>
              </a:rPr>
              <a:t>-plan. Vous </a:t>
            </a:r>
            <a:r>
              <a:rPr lang="en" sz="1200" dirty="0" err="1">
                <a:solidFill>
                  <a:schemeClr val="dk1"/>
                </a:solidFill>
                <a:latin typeface="Inter"/>
                <a:ea typeface="Inter"/>
                <a:cs typeface="Inter"/>
                <a:sym typeface="Inter"/>
              </a:rPr>
              <a:t>avez</a:t>
            </a:r>
            <a:r>
              <a:rPr lang="en" sz="1200" dirty="0">
                <a:solidFill>
                  <a:schemeClr val="dk1"/>
                </a:solidFill>
                <a:latin typeface="Inter"/>
                <a:ea typeface="Inter"/>
                <a:cs typeface="Inter"/>
                <a:sym typeface="Inter"/>
              </a:rPr>
              <a:t> 30 </a:t>
            </a:r>
            <a:r>
              <a:rPr lang="en" sz="1200" dirty="0" err="1">
                <a:solidFill>
                  <a:schemeClr val="dk1"/>
                </a:solidFill>
                <a:latin typeface="Inter"/>
                <a:ea typeface="Inter"/>
                <a:cs typeface="Inter"/>
                <a:sym typeface="Inter"/>
              </a:rPr>
              <a:t>secondes</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décider</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Version haute </a:t>
            </a:r>
            <a:r>
              <a:rPr lang="en" sz="1200" b="1" dirty="0" err="1">
                <a:solidFill>
                  <a:schemeClr val="dk1"/>
                </a:solidFill>
                <a:latin typeface="Inter"/>
                <a:ea typeface="Inter"/>
                <a:cs typeface="Inter"/>
                <a:sym typeface="Inter"/>
              </a:rPr>
              <a:t>connectivité</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Utilisez</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vrais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exemples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générateurs</a:t>
            </a:r>
            <a:r>
              <a:rPr lang="en" sz="1200" dirty="0">
                <a:solidFill>
                  <a:schemeClr val="dk1"/>
                </a:solidFill>
                <a:latin typeface="Inter"/>
                <a:ea typeface="Inter"/>
                <a:cs typeface="Inter"/>
                <a:sym typeface="Inter"/>
              </a:rPr>
              <a:t> de visages IA (par ex. </a:t>
            </a:r>
            <a:r>
              <a:rPr lang="en" sz="1200" dirty="0" err="1">
                <a:solidFill>
                  <a:schemeClr val="dk1"/>
                </a:solidFill>
                <a:latin typeface="Inter"/>
                <a:ea typeface="Inter"/>
                <a:cs typeface="Inter"/>
                <a:sym typeface="Inter"/>
              </a:rPr>
              <a:t>ThisPersonDoesNotExist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Affichez</a:t>
            </a:r>
            <a:r>
              <a:rPr lang="en" sz="1200" dirty="0">
                <a:solidFill>
                  <a:schemeClr val="dk1"/>
                </a:solidFill>
                <a:latin typeface="Inter"/>
                <a:ea typeface="Inter"/>
                <a:cs typeface="Inter"/>
                <a:sym typeface="Inter"/>
              </a:rPr>
              <a:t> les photos </a:t>
            </a:r>
            <a:r>
              <a:rPr lang="en" sz="1200" dirty="0" err="1">
                <a:solidFill>
                  <a:schemeClr val="dk1"/>
                </a:solidFill>
                <a:latin typeface="Inter"/>
                <a:ea typeface="Inter"/>
                <a:cs typeface="Inter"/>
                <a:sym typeface="Inter"/>
              </a:rPr>
              <a:t>côte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côte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clairement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identifiées</a:t>
            </a:r>
            <a:r>
              <a:rPr lang="en" sz="1200" dirty="0">
                <a:solidFill>
                  <a:schemeClr val="dk1"/>
                </a:solidFill>
                <a:latin typeface="Inter"/>
                <a:ea typeface="Inter"/>
                <a:cs typeface="Inter"/>
                <a:sym typeface="Inter"/>
              </a:rPr>
              <a:t> «Photo A» et «Photo B»</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Version Basse </a:t>
            </a:r>
            <a:r>
              <a:rPr lang="en" sz="1200" b="1" dirty="0" err="1">
                <a:solidFill>
                  <a:schemeClr val="dk1"/>
                </a:solidFill>
                <a:latin typeface="Inter"/>
                <a:ea typeface="Inter"/>
                <a:cs typeface="Inter"/>
                <a:sym typeface="Inter"/>
              </a:rPr>
              <a:t>Connectivité</a:t>
            </a:r>
            <a:r>
              <a:rPr lang="en" sz="1200" b="1" dirty="0">
                <a:solidFill>
                  <a:schemeClr val="dk1"/>
                </a:solidFill>
                <a:latin typeface="Inter"/>
                <a:ea typeface="Inter"/>
                <a:cs typeface="Inter"/>
                <a:sym typeface="Inter"/>
              </a:rPr>
              <a: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Utilisez</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exemples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imprimés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préparés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l’avance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Faites</a:t>
            </a:r>
            <a:r>
              <a:rPr lang="en" sz="1200" dirty="0">
                <a:solidFill>
                  <a:schemeClr val="dk1"/>
                </a:solidFill>
                <a:latin typeface="Inter"/>
                <a:ea typeface="Inter"/>
                <a:cs typeface="Inter"/>
                <a:sym typeface="Inter"/>
              </a:rPr>
              <a:t>-les </a:t>
            </a:r>
            <a:r>
              <a:rPr lang="en" sz="1200" dirty="0" err="1">
                <a:solidFill>
                  <a:schemeClr val="dk1"/>
                </a:solidFill>
                <a:latin typeface="Inter"/>
                <a:ea typeface="Inter"/>
                <a:cs typeface="Inter"/>
                <a:sym typeface="Inter"/>
              </a:rPr>
              <a:t>circuler</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tout le monde </a:t>
            </a:r>
            <a:r>
              <a:rPr lang="en" sz="1200" dirty="0" err="1">
                <a:solidFill>
                  <a:schemeClr val="dk1"/>
                </a:solidFill>
                <a:latin typeface="Inter"/>
                <a:ea typeface="Inter"/>
                <a:cs typeface="Inter"/>
                <a:sym typeface="Inter"/>
              </a:rPr>
              <a:t>puisse</a:t>
            </a:r>
            <a:r>
              <a:rPr lang="en" sz="1200" dirty="0">
                <a:solidFill>
                  <a:schemeClr val="dk1"/>
                </a:solidFill>
                <a:latin typeface="Inter"/>
                <a:ea typeface="Inter"/>
                <a:cs typeface="Inter"/>
                <a:sym typeface="Inter"/>
              </a:rPr>
              <a:t> les examiner de près</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Processus de Vote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dirty="0">
                <a:solidFill>
                  <a:schemeClr val="dk1"/>
                </a:solidFill>
                <a:latin typeface="Inter"/>
                <a:ea typeface="Inter"/>
                <a:cs typeface="Inter"/>
                <a:sym typeface="Inter"/>
              </a:rPr>
              <a:t>«Tout le monde </a:t>
            </a:r>
            <a:r>
              <a:rPr lang="en" sz="1200" dirty="0" err="1">
                <a:solidFill>
                  <a:schemeClr val="dk1"/>
                </a:solidFill>
                <a:latin typeface="Inter"/>
                <a:ea typeface="Inter"/>
                <a:cs typeface="Inter"/>
                <a:sym typeface="Inter"/>
              </a:rPr>
              <a:t>va</a:t>
            </a:r>
            <a:r>
              <a:rPr lang="en" sz="1200" dirty="0">
                <a:solidFill>
                  <a:schemeClr val="dk1"/>
                </a:solidFill>
                <a:latin typeface="Inter"/>
                <a:ea typeface="Inter"/>
                <a:cs typeface="Inter"/>
                <a:sym typeface="Inter"/>
              </a:rPr>
              <a:t> voter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pointant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vers</a:t>
            </a:r>
            <a:r>
              <a:rPr lang="en" sz="1200" dirty="0">
                <a:solidFill>
                  <a:schemeClr val="dk1"/>
                </a:solidFill>
                <a:latin typeface="Inter"/>
                <a:ea typeface="Inter"/>
                <a:cs typeface="Inter"/>
                <a:sym typeface="Inter"/>
              </a:rPr>
              <a:t> la gauche pour la Photo A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vers</a:t>
            </a:r>
            <a:r>
              <a:rPr lang="en" sz="1200" dirty="0">
                <a:solidFill>
                  <a:schemeClr val="dk1"/>
                </a:solidFill>
                <a:latin typeface="Inter"/>
                <a:ea typeface="Inter"/>
                <a:cs typeface="Inter"/>
                <a:sym typeface="Inter"/>
              </a:rPr>
              <a:t> la droite pour la Photo B. On ne change pas </a:t>
            </a:r>
            <a:r>
              <a:rPr lang="en" sz="1200" dirty="0" err="1">
                <a:solidFill>
                  <a:schemeClr val="dk1"/>
                </a:solidFill>
                <a:latin typeface="Inter"/>
                <a:ea typeface="Inter"/>
                <a:cs typeface="Inter"/>
                <a:sym typeface="Inter"/>
              </a:rPr>
              <a:t>d'avis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Maintenant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voyons</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réponse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err="1">
                <a:solidFill>
                  <a:schemeClr val="dk1"/>
                </a:solidFill>
                <a:latin typeface="Inter"/>
                <a:ea typeface="Inter"/>
                <a:cs typeface="Inter"/>
                <a:sym typeface="Inter"/>
              </a:rPr>
              <a:t>Révélation</a:t>
            </a:r>
            <a:r>
              <a:rPr lang="en" sz="1200" b="1" dirty="0">
                <a:solidFill>
                  <a:schemeClr val="dk1"/>
                </a:solidFill>
                <a:latin typeface="Inter"/>
                <a:ea typeface="Inter"/>
                <a:cs typeface="Inter"/>
                <a:sym typeface="Inter"/>
              </a:rPr>
              <a:t> et Moment </a:t>
            </a:r>
            <a:r>
              <a:rPr lang="en" sz="1200" b="1" dirty="0" err="1">
                <a:solidFill>
                  <a:schemeClr val="dk1"/>
                </a:solidFill>
                <a:latin typeface="Inter"/>
                <a:ea typeface="Inter"/>
                <a:cs typeface="Inter"/>
                <a:sym typeface="Inter"/>
              </a:rPr>
              <a:t>Pédagogique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dirty="0">
                <a:solidFill>
                  <a:schemeClr val="dk1"/>
                </a:solidFill>
                <a:latin typeface="Inter"/>
                <a:ea typeface="Inter"/>
                <a:cs typeface="Inter"/>
                <a:sym typeface="Inter"/>
              </a:rPr>
              <a:t>«La Photo B a </a:t>
            </a:r>
            <a:r>
              <a:rPr lang="en" sz="1200" dirty="0" err="1">
                <a:solidFill>
                  <a:schemeClr val="dk1"/>
                </a:solidFill>
                <a:latin typeface="Inter"/>
                <a:ea typeface="Inter"/>
                <a:cs typeface="Inter"/>
                <a:sym typeface="Inter"/>
              </a:rPr>
              <a:t>été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générée</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Laissez-</a:t>
            </a:r>
            <a:r>
              <a:rPr lang="en" sz="1200" dirty="0" err="1">
                <a:solidFill>
                  <a:schemeClr val="dk1"/>
                </a:solidFill>
                <a:latin typeface="Inter"/>
                <a:ea typeface="Inter"/>
                <a:cs typeface="Inter"/>
                <a:sym typeface="Inter"/>
              </a:rPr>
              <a:t>moi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montrer</a:t>
            </a:r>
            <a:r>
              <a:rPr lang="en" sz="1200" dirty="0">
                <a:solidFill>
                  <a:schemeClr val="dk1"/>
                </a:solidFill>
                <a:latin typeface="Inter"/>
                <a:ea typeface="Inter"/>
                <a:cs typeface="Inter"/>
                <a:sym typeface="Inter"/>
              </a:rPr>
              <a:t> les indices: </a:t>
            </a:r>
            <a:r>
              <a:rPr lang="en" sz="1200" dirty="0" err="1">
                <a:solidFill>
                  <a:schemeClr val="dk1"/>
                </a:solidFill>
                <a:latin typeface="Inter"/>
                <a:ea typeface="Inter"/>
                <a:cs typeface="Inter"/>
                <a:sym typeface="Inter"/>
              </a:rPr>
              <a:t>remarquez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oreilles</a:t>
            </a:r>
            <a:r>
              <a:rPr lang="en" sz="1200" dirty="0">
                <a:solidFill>
                  <a:schemeClr val="dk1"/>
                </a:solidFill>
                <a:latin typeface="Inter"/>
                <a:ea typeface="Inter"/>
                <a:cs typeface="Inter"/>
                <a:sym typeface="Inter"/>
              </a:rPr>
              <a:t> ne correspondent pas tout à fait,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l’arrière</a:t>
            </a:r>
            <a:r>
              <a:rPr lang="en" sz="1200" dirty="0">
                <a:solidFill>
                  <a:schemeClr val="dk1"/>
                </a:solidFill>
                <a:latin typeface="Inter"/>
                <a:ea typeface="Inter"/>
                <a:cs typeface="Inter"/>
                <a:sym typeface="Inter"/>
              </a:rPr>
              <a:t>-plan </a:t>
            </a:r>
            <a:r>
              <a:rPr lang="en" sz="1200" dirty="0" err="1">
                <a:solidFill>
                  <a:schemeClr val="dk1"/>
                </a:solidFill>
                <a:latin typeface="Inter"/>
                <a:ea typeface="Inter"/>
                <a:cs typeface="Inter"/>
                <a:sym typeface="Inter"/>
              </a:rPr>
              <a:t>présente</a:t>
            </a:r>
            <a:r>
              <a:rPr lang="en" sz="1200" dirty="0">
                <a:solidFill>
                  <a:schemeClr val="dk1"/>
                </a:solidFill>
                <a:latin typeface="Inter"/>
                <a:ea typeface="Inter"/>
                <a:cs typeface="Inter"/>
                <a:sym typeface="Inter"/>
              </a:rPr>
              <a:t> un mélange </a:t>
            </a:r>
            <a:r>
              <a:rPr lang="en" sz="1200" dirty="0" err="1">
                <a:solidFill>
                  <a:schemeClr val="dk1"/>
                </a:solidFill>
                <a:latin typeface="Inter"/>
                <a:ea typeface="Inter"/>
                <a:cs typeface="Inter"/>
                <a:sym typeface="Inter"/>
              </a:rPr>
              <a:t>étrange</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l’éclairage</a:t>
            </a:r>
            <a:r>
              <a:rPr lang="en" sz="1200" dirty="0">
                <a:solidFill>
                  <a:schemeClr val="dk1"/>
                </a:solidFill>
                <a:latin typeface="Inter"/>
                <a:ea typeface="Inter"/>
                <a:cs typeface="Inter"/>
                <a:sym typeface="Inter"/>
              </a:rPr>
              <a:t> sur le visage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incohérent</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s’améliore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 encore du mal avec les petits </a:t>
            </a:r>
            <a:r>
              <a:rPr lang="en" sz="1200" dirty="0" err="1">
                <a:solidFill>
                  <a:schemeClr val="dk1"/>
                </a:solidFill>
                <a:latin typeface="Inter"/>
                <a:ea typeface="Inter"/>
                <a:cs typeface="Inter"/>
                <a:sym typeface="Inter"/>
              </a:rPr>
              <a:t>détails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Question de Discussion</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Pourquoi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pourrait</a:t>
            </a:r>
            <a:r>
              <a:rPr lang="en" sz="1200" dirty="0">
                <a:solidFill>
                  <a:schemeClr val="dk1"/>
                </a:solidFill>
                <a:latin typeface="Inter"/>
                <a:ea typeface="Inter"/>
                <a:cs typeface="Inter"/>
                <a:sym typeface="Inter"/>
              </a:rPr>
              <a:t>-il </a:t>
            </a:r>
            <a:r>
              <a:rPr lang="en" sz="1200" dirty="0" err="1">
                <a:solidFill>
                  <a:schemeClr val="dk1"/>
                </a:solidFill>
                <a:latin typeface="Inter"/>
                <a:ea typeface="Inter"/>
                <a:cs typeface="Inter"/>
                <a:sym typeface="Inter"/>
              </a:rPr>
              <a:t>être</a:t>
            </a:r>
            <a:r>
              <a:rPr lang="en" sz="1200" dirty="0">
                <a:solidFill>
                  <a:schemeClr val="dk1"/>
                </a:solidFill>
                <a:latin typeface="Inter"/>
                <a:ea typeface="Inter"/>
                <a:cs typeface="Inter"/>
                <a:sym typeface="Inter"/>
              </a:rPr>
              <a:t> important de </a:t>
            </a:r>
            <a:r>
              <a:rPr lang="en" sz="1200" dirty="0" err="1">
                <a:solidFill>
                  <a:schemeClr val="dk1"/>
                </a:solidFill>
                <a:latin typeface="Inter"/>
                <a:ea typeface="Inter"/>
                <a:cs typeface="Inter"/>
                <a:sym typeface="Inter"/>
              </a:rPr>
              <a:t>distinguer</a:t>
            </a:r>
            <a:r>
              <a:rPr lang="en" sz="1200" dirty="0">
                <a:solidFill>
                  <a:schemeClr val="dk1"/>
                </a:solidFill>
                <a:latin typeface="Inter"/>
                <a:ea typeface="Inter"/>
                <a:cs typeface="Inter"/>
                <a:sym typeface="Inter"/>
              </a:rPr>
              <a:t> les photos </a:t>
            </a:r>
            <a:r>
              <a:rPr lang="en" sz="1200" dirty="0" err="1">
                <a:solidFill>
                  <a:schemeClr val="dk1"/>
                </a:solidFill>
                <a:latin typeface="Inter"/>
                <a:ea typeface="Inter"/>
                <a:cs typeface="Inter"/>
                <a:sym typeface="Inter"/>
              </a:rPr>
              <a:t>réelles</a:t>
            </a:r>
            <a:r>
              <a:rPr lang="en" sz="1200" dirty="0">
                <a:solidFill>
                  <a:schemeClr val="dk1"/>
                </a:solidFill>
                <a:latin typeface="Inter"/>
                <a:ea typeface="Inter"/>
                <a:cs typeface="Inter"/>
                <a:sym typeface="Inter"/>
              </a:rPr>
              <a:t> des photos </a:t>
            </a:r>
            <a:r>
              <a:rPr lang="en" sz="1200" dirty="0" err="1">
                <a:solidFill>
                  <a:schemeClr val="dk1"/>
                </a:solidFill>
                <a:latin typeface="Inter"/>
                <a:ea typeface="Inter"/>
                <a:cs typeface="Inter"/>
                <a:sym typeface="Inter"/>
              </a:rPr>
              <a:t>créées</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err="1">
                <a:solidFill>
                  <a:schemeClr val="dk1"/>
                </a:solidFill>
                <a:latin typeface="Inter"/>
                <a:ea typeface="Inter"/>
                <a:cs typeface="Inter"/>
                <a:sym typeface="Inter"/>
              </a:rPr>
              <a:t>Réponses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attendues</a:t>
            </a:r>
            <a:r>
              <a:rPr lang="en" sz="1200" b="1" dirty="0">
                <a:solidFill>
                  <a:schemeClr val="dk1"/>
                </a:solidFill>
                <a:latin typeface="Inter"/>
                <a:ea typeface="Inter"/>
                <a:cs typeface="Inter"/>
                <a:sym typeface="Inter"/>
              </a:rPr>
              <a:t> des </a:t>
            </a:r>
            <a:r>
              <a:rPr lang="en" sz="1200" b="1" dirty="0" err="1">
                <a:solidFill>
                  <a:schemeClr val="dk1"/>
                </a:solidFill>
                <a:latin typeface="Inter"/>
                <a:ea typeface="Inter"/>
                <a:cs typeface="Inter"/>
                <a:sym typeface="Inter"/>
              </a:rPr>
              <a:t>élèves</a:t>
            </a:r>
            <a:r>
              <a:rPr lang="en" sz="1200" b="1" dirty="0">
                <a:solidFill>
                  <a:schemeClr val="dk1"/>
                </a:solidFill>
                <a:latin typeface="Inter"/>
                <a:ea typeface="Inter"/>
                <a:cs typeface="Inter"/>
                <a:sym typeface="Inter"/>
              </a:rPr>
              <a:t> et </a:t>
            </a:r>
            <a:r>
              <a:rPr lang="en" sz="1200" b="1" dirty="0" err="1">
                <a:solidFill>
                  <a:schemeClr val="dk1"/>
                </a:solidFill>
                <a:latin typeface="Inter"/>
                <a:ea typeface="Inter"/>
                <a:cs typeface="Inter"/>
                <a:sym typeface="Inter"/>
              </a:rPr>
              <a:t>Suivis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«Pour ne pas se faire </a:t>
            </a:r>
            <a:r>
              <a:rPr lang="en" sz="1200" dirty="0" err="1">
                <a:solidFill>
                  <a:schemeClr val="dk1"/>
                </a:solidFill>
                <a:latin typeface="Inter"/>
                <a:ea typeface="Inter"/>
                <a:cs typeface="Inter"/>
                <a:sym typeface="Inter"/>
              </a:rPr>
              <a:t>avoir</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Exactement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pourrait</a:t>
            </a:r>
            <a:r>
              <a:rPr lang="en" sz="1200" dirty="0">
                <a:solidFill>
                  <a:schemeClr val="dk1"/>
                </a:solidFill>
                <a:latin typeface="Inter"/>
                <a:ea typeface="Inter"/>
                <a:cs typeface="Inter"/>
                <a:sym typeface="Inter"/>
              </a:rPr>
              <a:t>-il se passer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quelqu’un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partageait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fausse</a:t>
            </a:r>
            <a:r>
              <a:rPr lang="en" sz="1200" dirty="0">
                <a:solidFill>
                  <a:schemeClr val="dk1"/>
                </a:solidFill>
                <a:latin typeface="Inter"/>
                <a:ea typeface="Inter"/>
                <a:cs typeface="Inter"/>
                <a:sym typeface="Inter"/>
              </a:rPr>
              <a:t> photo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prétendant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vraie</a:t>
            </a:r>
            <a:r>
              <a:rPr lang="en" sz="1200" dirty="0">
                <a:solidFill>
                  <a:schemeClr val="dk1"/>
                </a:solidFill>
                <a:latin typeface="Inter"/>
                <a:ea typeface="Inter"/>
                <a:cs typeface="Inter"/>
                <a:sym typeface="Inter"/>
              </a:rPr>
              <a:t> information?»</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«Pour les </a:t>
            </a:r>
            <a:r>
              <a:rPr lang="en" sz="1200" dirty="0" err="1">
                <a:solidFill>
                  <a:schemeClr val="dk1"/>
                </a:solidFill>
                <a:latin typeface="Inter"/>
                <a:ea typeface="Inter"/>
                <a:cs typeface="Inter"/>
                <a:sym typeface="Inter"/>
              </a:rPr>
              <a:t>projets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scolaires</a:t>
            </a:r>
            <a:r>
              <a:rPr lang="en" sz="1200" dirty="0">
                <a:solidFill>
                  <a:schemeClr val="dk1"/>
                </a:solidFill>
                <a:latin typeface="Inter"/>
                <a:ea typeface="Inter"/>
                <a:cs typeface="Inter"/>
                <a:sym typeface="Inter"/>
              </a:rPr>
              <a:t>» → « Bien </a:t>
            </a:r>
            <a:r>
              <a:rPr lang="en" sz="1200" dirty="0" err="1">
                <a:solidFill>
                  <a:schemeClr val="dk1"/>
                </a:solidFill>
                <a:latin typeface="Inter"/>
                <a:ea typeface="Inter"/>
                <a:cs typeface="Inter"/>
                <a:sym typeface="Inter"/>
              </a:rPr>
              <a:t>pensé</a:t>
            </a:r>
            <a:r>
              <a:rPr lang="en" sz="1200" dirty="0">
                <a:solidFill>
                  <a:schemeClr val="dk1"/>
                </a:solidFill>
                <a:latin typeface="Inter"/>
                <a:ea typeface="Inter"/>
                <a:cs typeface="Inter"/>
                <a:sym typeface="Inter"/>
              </a:rPr>
              <a:t>! Comment ton </a:t>
            </a:r>
            <a:r>
              <a:rPr lang="en" sz="1200" dirty="0" err="1">
                <a:solidFill>
                  <a:schemeClr val="dk1"/>
                </a:solidFill>
                <a:latin typeface="Inter"/>
                <a:ea typeface="Inter"/>
                <a:cs typeface="Inter"/>
                <a:sym typeface="Inter"/>
              </a:rPr>
              <a:t>professeur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pourrait</a:t>
            </a:r>
            <a:r>
              <a:rPr lang="en" sz="1200" dirty="0">
                <a:solidFill>
                  <a:schemeClr val="dk1"/>
                </a:solidFill>
                <a:latin typeface="Inter"/>
                <a:ea typeface="Inter"/>
                <a:cs typeface="Inter"/>
                <a:sym typeface="Inter"/>
              </a:rPr>
              <a:t>-il </a:t>
            </a:r>
            <a:r>
              <a:rPr lang="en" sz="1200" dirty="0" err="1">
                <a:solidFill>
                  <a:schemeClr val="dk1"/>
                </a:solidFill>
                <a:latin typeface="Inter"/>
                <a:ea typeface="Inter"/>
                <a:cs typeface="Inter"/>
                <a:sym typeface="Inter"/>
              </a:rPr>
              <a:t>réagir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photo </a:t>
            </a:r>
            <a:r>
              <a:rPr lang="en" sz="1200" dirty="0" err="1">
                <a:solidFill>
                  <a:schemeClr val="dk1"/>
                </a:solidFill>
                <a:latin typeface="Inter"/>
                <a:ea typeface="Inter"/>
                <a:cs typeface="Inter"/>
                <a:sym typeface="Inter"/>
              </a:rPr>
              <a:t>générée</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sans le dire?»</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9"/>
        <p:cNvGrpSpPr/>
        <p:nvPr/>
      </p:nvGrpSpPr>
      <p:grpSpPr>
        <a:xfrm>
          <a:off x="0" y="0"/>
          <a:ext cx="0" cy="0"/>
          <a:chOff x="0" y="0"/>
          <a:chExt cx="0" cy="0"/>
        </a:xfrm>
      </p:grpSpPr>
      <p:sp>
        <p:nvSpPr>
          <p:cNvPr id="650" name="Google Shape;650;g3d2b19044c1_0_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1" name="Google Shape;651;g3d2b19044c1_0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Configuration du </a:t>
            </a:r>
            <a:r>
              <a:rPr lang="en" sz="1200" b="1" dirty="0" err="1">
                <a:solidFill>
                  <a:schemeClr val="dk1"/>
                </a:solidFill>
                <a:latin typeface="Inter"/>
                <a:ea typeface="Inter"/>
                <a:cs typeface="Inter"/>
                <a:sym typeface="Inter"/>
              </a:rPr>
              <a:t>contexte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culturel</a:t>
            </a:r>
            <a:r>
              <a:rPr lang="en" sz="1200" dirty="0">
                <a:solidFill>
                  <a:schemeClr val="dk1"/>
                </a:solidFill>
                <a:latin typeface="Inter"/>
                <a:ea typeface="Inter"/>
                <a:cs typeface="Inter"/>
                <a:sym typeface="Inter"/>
              </a:rPr>
              <a:t> (1 minute):</a:t>
            </a:r>
          </a:p>
          <a:p>
            <a:pPr marL="0" lvl="0" indent="0" algn="l" rtl="0">
              <a:lnSpc>
                <a:spcPct val="115000"/>
              </a:lnSpc>
              <a:spcBef>
                <a:spcPts val="1200"/>
              </a:spcBef>
              <a:spcAft>
                <a:spcPts val="0"/>
              </a:spcAft>
              <a:buClr>
                <a:schemeClr val="dk1"/>
              </a:buClr>
              <a:buSzPts val="1100"/>
              <a:buFont typeface="Arial"/>
              <a:buNone/>
            </a:pPr>
            <a:r>
              <a:rPr lang="en-US" sz="1200" dirty="0"/>
              <a:t>«Le Moyen-Orient </a:t>
            </a:r>
            <a:r>
              <a:rPr lang="en-US" sz="1200" dirty="0" err="1"/>
              <a:t>compte</a:t>
            </a:r>
            <a:r>
              <a:rPr lang="en-US" sz="1200" dirty="0"/>
              <a:t> des </a:t>
            </a:r>
            <a:r>
              <a:rPr lang="en-US" sz="1200" dirty="0" err="1"/>
              <a:t>musiciens</a:t>
            </a:r>
            <a:r>
              <a:rPr lang="en-US" sz="1200" dirty="0"/>
              <a:t> </a:t>
            </a:r>
            <a:r>
              <a:rPr lang="en-US" sz="1200" dirty="0" err="1"/>
              <a:t>incroyables</a:t>
            </a:r>
            <a:r>
              <a:rPr lang="en-US" sz="1200" dirty="0"/>
              <a:t> </a:t>
            </a:r>
            <a:r>
              <a:rPr lang="en-US" sz="1200" dirty="0" err="1"/>
              <a:t>comme</a:t>
            </a:r>
            <a:r>
              <a:rPr lang="en-US" sz="1200" dirty="0"/>
              <a:t> Amr Diab </a:t>
            </a:r>
            <a:r>
              <a:rPr lang="en-US" sz="1200" dirty="0" err="1"/>
              <a:t>en</a:t>
            </a:r>
            <a:r>
              <a:rPr lang="en-US" sz="1200" dirty="0"/>
              <a:t> </a:t>
            </a:r>
            <a:r>
              <a:rPr lang="en-US" sz="1200" dirty="0" err="1"/>
              <a:t>Égypte</a:t>
            </a:r>
            <a:r>
              <a:rPr lang="en-US" sz="1200" dirty="0"/>
              <a:t>, Fairouz au Liban et Mohammed Abdu </a:t>
            </a:r>
            <a:r>
              <a:rPr lang="en-US" sz="1200" dirty="0" err="1"/>
              <a:t>en</a:t>
            </a:r>
            <a:r>
              <a:rPr lang="en-US" sz="1200" dirty="0"/>
              <a:t> Arabie </a:t>
            </a:r>
            <a:r>
              <a:rPr lang="en-US" sz="1200" dirty="0" err="1"/>
              <a:t>saoudite</a:t>
            </a:r>
            <a:r>
              <a:rPr lang="en-US" sz="1200" dirty="0"/>
              <a:t>. Le Maroc nous a </a:t>
            </a:r>
            <a:r>
              <a:rPr lang="en-US" sz="1200" dirty="0" err="1"/>
              <a:t>donné</a:t>
            </a:r>
            <a:r>
              <a:rPr lang="en-US" sz="1200" dirty="0"/>
              <a:t> Saad </a:t>
            </a:r>
            <a:r>
              <a:rPr lang="en-US" sz="1200" dirty="0" err="1"/>
              <a:t>Lamjarred</a:t>
            </a:r>
            <a:r>
              <a:rPr lang="en-US" sz="1200" dirty="0"/>
              <a:t>, la </a:t>
            </a:r>
            <a:r>
              <a:rPr lang="en-US" sz="1200" dirty="0" err="1"/>
              <a:t>Tunisie</a:t>
            </a:r>
            <a:r>
              <a:rPr lang="en-US" sz="1200" dirty="0"/>
              <a:t> a Amel </a:t>
            </a:r>
            <a:r>
              <a:rPr lang="en-US" sz="1200" dirty="0" err="1"/>
              <a:t>Mathlouthi</a:t>
            </a:r>
            <a:r>
              <a:rPr lang="en-US" sz="1200" dirty="0"/>
              <a:t>, et Hussain Al </a:t>
            </a:r>
            <a:r>
              <a:rPr lang="en-US" sz="1200" dirty="0" err="1"/>
              <a:t>Jassmi</a:t>
            </a:r>
            <a:r>
              <a:rPr lang="en-US" sz="1200" dirty="0"/>
              <a:t> des </a:t>
            </a:r>
            <a:r>
              <a:rPr lang="en-US" sz="1200" dirty="0" err="1"/>
              <a:t>Émirats</a:t>
            </a:r>
            <a:r>
              <a:rPr lang="en-US" sz="1200" dirty="0"/>
              <a:t> </a:t>
            </a:r>
            <a:r>
              <a:rPr lang="en-US" sz="1200" dirty="0" err="1"/>
              <a:t>arabes</a:t>
            </a:r>
            <a:r>
              <a:rPr lang="en-US" sz="1200" dirty="0"/>
              <a:t> unis </a:t>
            </a:r>
            <a:r>
              <a:rPr lang="en-US" sz="1200" dirty="0" err="1"/>
              <a:t>représente</a:t>
            </a:r>
            <a:r>
              <a:rPr lang="en-US" sz="1200" dirty="0"/>
              <a:t> la musique </a:t>
            </a:r>
            <a:r>
              <a:rPr lang="en-US" sz="1200" dirty="0" err="1"/>
              <a:t>moderne</a:t>
            </a:r>
            <a:r>
              <a:rPr lang="en-US" sz="1200" dirty="0"/>
              <a:t> du Golfe. Mais </a:t>
            </a:r>
            <a:r>
              <a:rPr lang="en-US" sz="1200" dirty="0" err="1"/>
              <a:t>aujourd’hui</a:t>
            </a:r>
            <a:r>
              <a:rPr lang="en-US" sz="1200" dirty="0"/>
              <a:t>, </a:t>
            </a:r>
            <a:r>
              <a:rPr lang="en-US" sz="1200" dirty="0" err="1"/>
              <a:t>l’IA</a:t>
            </a:r>
            <a:r>
              <a:rPr lang="en-US" sz="1200" dirty="0"/>
              <a:t> </a:t>
            </a:r>
            <a:r>
              <a:rPr lang="en-US" sz="1200" dirty="0" err="1"/>
              <a:t>peut</a:t>
            </a:r>
            <a:r>
              <a:rPr lang="en-US" sz="1200" dirty="0"/>
              <a:t> </a:t>
            </a:r>
            <a:r>
              <a:rPr lang="en-US" sz="1200" dirty="0" err="1"/>
              <a:t>aussi</a:t>
            </a:r>
            <a:r>
              <a:rPr lang="en-US" sz="1200" dirty="0"/>
              <a:t> </a:t>
            </a:r>
            <a:r>
              <a:rPr lang="en-US" sz="1200" dirty="0" err="1"/>
              <a:t>créer</a:t>
            </a:r>
            <a:r>
              <a:rPr lang="en-US" sz="1200" dirty="0"/>
              <a:t> de la musique. </a:t>
            </a:r>
            <a:r>
              <a:rPr lang="en-US" sz="1200" dirty="0" err="1"/>
              <a:t>Mettons</a:t>
            </a:r>
            <a:r>
              <a:rPr lang="en-US" sz="1200" dirty="0"/>
              <a:t> </a:t>
            </a:r>
            <a:r>
              <a:rPr lang="en-US" sz="1200" dirty="0" err="1"/>
              <a:t>votre</a:t>
            </a:r>
            <a:r>
              <a:rPr lang="en-US" sz="1200" dirty="0"/>
              <a:t> </a:t>
            </a:r>
            <a:r>
              <a:rPr lang="en-US" sz="1200" dirty="0" err="1"/>
              <a:t>oreille</a:t>
            </a:r>
            <a:r>
              <a:rPr lang="en-US" sz="1200" dirty="0"/>
              <a:t> à </a:t>
            </a:r>
            <a:r>
              <a:rPr lang="en-US" sz="1200" dirty="0" err="1"/>
              <a:t>l’épreuve</a:t>
            </a:r>
            <a:r>
              <a:rPr lang="en-US" sz="1200" dirty="0"/>
              <a:t> !»</a:t>
            </a: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Comparaison</a:t>
            </a:r>
            <a:r>
              <a:rPr lang="en" sz="1200" b="1" dirty="0">
                <a:solidFill>
                  <a:schemeClr val="dk1"/>
                </a:solidFill>
                <a:latin typeface="Inter"/>
                <a:ea typeface="Inter"/>
                <a:cs typeface="Inter"/>
                <a:sym typeface="Inter"/>
              </a:rPr>
              <a:t> Audio</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Char char="●"/>
            </a:pPr>
            <a:r>
              <a:rPr lang="en" sz="1200" b="1" dirty="0" err="1">
                <a:solidFill>
                  <a:schemeClr val="dk1"/>
                </a:solidFill>
                <a:latin typeface="Inter"/>
                <a:ea typeface="Inter"/>
                <a:cs typeface="Inter"/>
                <a:sym typeface="Inter"/>
              </a:rPr>
              <a:t>Piste</a:t>
            </a:r>
            <a:r>
              <a:rPr lang="en" sz="1200" b="1" dirty="0">
                <a:solidFill>
                  <a:schemeClr val="dk1"/>
                </a:solidFill>
                <a:latin typeface="Inter"/>
                <a:ea typeface="Inter"/>
                <a:cs typeface="Inter"/>
                <a:sym typeface="Inter"/>
              </a:rPr>
              <a:t> 1: </a:t>
            </a:r>
            <a:r>
              <a:rPr lang="en-US" sz="1200" dirty="0">
                <a:solidFill>
                  <a:schemeClr val="dk1"/>
                </a:solidFill>
                <a:latin typeface="Inter"/>
                <a:ea typeface="Inter"/>
                <a:cs typeface="Inter"/>
                <a:sym typeface="Inter"/>
              </a:rPr>
              <a:t>Un extrait de 30 </a:t>
            </a:r>
            <a:r>
              <a:rPr lang="en-US" sz="1200" dirty="0" err="1">
                <a:solidFill>
                  <a:schemeClr val="dk1"/>
                </a:solidFill>
                <a:latin typeface="Inter"/>
                <a:ea typeface="Inter"/>
                <a:cs typeface="Inter"/>
                <a:sym typeface="Inter"/>
              </a:rPr>
              <a:t>secondes</a:t>
            </a:r>
            <a:r>
              <a:rPr lang="en-US" sz="1200" dirty="0">
                <a:solidFill>
                  <a:schemeClr val="dk1"/>
                </a:solidFill>
                <a:latin typeface="Inter"/>
                <a:ea typeface="Inter"/>
                <a:cs typeface="Inter"/>
                <a:sym typeface="Inter"/>
              </a:rPr>
              <a:t> de musique pop </a:t>
            </a:r>
            <a:r>
              <a:rPr lang="en-US" sz="1200" dirty="0" err="1">
                <a:solidFill>
                  <a:schemeClr val="dk1"/>
                </a:solidFill>
                <a:latin typeface="Inter"/>
                <a:ea typeface="Inter"/>
                <a:cs typeface="Inter"/>
                <a:sym typeface="Inter"/>
              </a:rPr>
              <a:t>arabe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authentique</a:t>
            </a:r>
            <a:r>
              <a:rPr lang="en-US" sz="1200" dirty="0">
                <a:solidFill>
                  <a:schemeClr val="dk1"/>
                </a:solidFill>
                <a:latin typeface="Inter"/>
                <a:ea typeface="Inter"/>
                <a:cs typeface="Inter"/>
                <a:sym typeface="Inter"/>
              </a:rPr>
              <a:t> (style Amr Diab), </a:t>
            </a:r>
            <a:r>
              <a:rPr lang="en-US" sz="1200" dirty="0" err="1">
                <a:solidFill>
                  <a:schemeClr val="dk1"/>
                </a:solidFill>
                <a:latin typeface="Inter"/>
                <a:ea typeface="Inter"/>
                <a:cs typeface="Inter"/>
                <a:sym typeface="Inter"/>
              </a:rPr>
              <a:t>ou</a:t>
            </a:r>
            <a:r>
              <a:rPr lang="en-US" sz="1200" dirty="0">
                <a:solidFill>
                  <a:schemeClr val="dk1"/>
                </a:solidFill>
                <a:latin typeface="Inter"/>
                <a:ea typeface="Inter"/>
                <a:cs typeface="Inter"/>
                <a:sym typeface="Inter"/>
              </a:rPr>
              <a:t> de musique </a:t>
            </a:r>
            <a:r>
              <a:rPr lang="en-US" sz="1200" dirty="0" err="1">
                <a:solidFill>
                  <a:schemeClr val="dk1"/>
                </a:solidFill>
                <a:latin typeface="Inter"/>
                <a:ea typeface="Inter"/>
                <a:cs typeface="Inter"/>
                <a:sym typeface="Inter"/>
              </a:rPr>
              <a:t>raï</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maghrébine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ou</a:t>
            </a:r>
            <a:r>
              <a:rPr lang="en-US" sz="1200" dirty="0">
                <a:solidFill>
                  <a:schemeClr val="dk1"/>
                </a:solidFill>
                <a:latin typeface="Inter"/>
                <a:ea typeface="Inter"/>
                <a:cs typeface="Inter"/>
                <a:sym typeface="Inter"/>
              </a:rPr>
              <a:t> de musique </a:t>
            </a:r>
            <a:r>
              <a:rPr lang="en-US" sz="1200" dirty="0" err="1">
                <a:solidFill>
                  <a:schemeClr val="dk1"/>
                </a:solidFill>
                <a:latin typeface="Inter"/>
                <a:ea typeface="Inter"/>
                <a:cs typeface="Inter"/>
                <a:sym typeface="Inter"/>
              </a:rPr>
              <a:t>traditionnelle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émiratie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choisir</a:t>
            </a:r>
            <a:r>
              <a:rPr lang="en-US" sz="1200" dirty="0">
                <a:solidFill>
                  <a:schemeClr val="dk1"/>
                </a:solidFill>
                <a:latin typeface="Inter"/>
                <a:ea typeface="Inter"/>
                <a:cs typeface="Inter"/>
                <a:sym typeface="Inter"/>
              </a:rPr>
              <a:t> des extraits </a:t>
            </a:r>
            <a:r>
              <a:rPr lang="en-US" sz="1200" dirty="0" err="1">
                <a:solidFill>
                  <a:schemeClr val="dk1"/>
                </a:solidFill>
                <a:latin typeface="Inter"/>
                <a:ea typeface="Inter"/>
                <a:cs typeface="Inter"/>
                <a:sym typeface="Inter"/>
              </a:rPr>
              <a:t>populaires</a:t>
            </a:r>
            <a:r>
              <a:rPr lang="en-US" sz="1200" dirty="0">
                <a:solidFill>
                  <a:schemeClr val="dk1"/>
                </a:solidFill>
                <a:latin typeface="Inter"/>
                <a:ea typeface="Inter"/>
                <a:cs typeface="Inter"/>
                <a:sym typeface="Inter"/>
              </a:rPr>
              <a:t> avec des paroles </a:t>
            </a:r>
            <a:r>
              <a:rPr lang="en-US" sz="1200" dirty="0" err="1">
                <a:solidFill>
                  <a:schemeClr val="dk1"/>
                </a:solidFill>
                <a:latin typeface="Inter"/>
                <a:ea typeface="Inter"/>
                <a:cs typeface="Inter"/>
                <a:sym typeface="Inter"/>
              </a:rPr>
              <a:t>appropriées</a:t>
            </a:r>
            <a:r>
              <a:rPr lang="en-US" sz="1200" dirty="0">
                <a:solidFill>
                  <a:schemeClr val="dk1"/>
                </a:solidFill>
                <a:latin typeface="Inter"/>
                <a:ea typeface="Inter"/>
                <a:cs typeface="Inter"/>
                <a:sym typeface="Inter"/>
              </a:rPr>
              <a:t>).</a:t>
            </a:r>
          </a:p>
          <a:p>
            <a:pPr marL="457200" lvl="0" indent="-304800" algn="l" rtl="0">
              <a:lnSpc>
                <a:spcPct val="115000"/>
              </a:lnSpc>
              <a:spcBef>
                <a:spcPts val="1200"/>
              </a:spcBef>
              <a:spcAft>
                <a:spcPts val="0"/>
              </a:spcAft>
              <a:buClr>
                <a:schemeClr val="dk1"/>
              </a:buClr>
              <a:buSzPts val="1200"/>
              <a:buChar char="●"/>
            </a:pPr>
            <a:r>
              <a:rPr lang="en" sz="1200" b="1" dirty="0" err="1">
                <a:solidFill>
                  <a:schemeClr val="dk1"/>
                </a:solidFill>
                <a:latin typeface="Inter"/>
                <a:ea typeface="Inter"/>
                <a:cs typeface="Inter"/>
                <a:sym typeface="Inter"/>
              </a:rPr>
              <a:t>Piste</a:t>
            </a:r>
            <a:r>
              <a:rPr lang="en" sz="1200" b="1" dirty="0">
                <a:solidFill>
                  <a:schemeClr val="dk1"/>
                </a:solidFill>
                <a:latin typeface="Inter"/>
                <a:ea typeface="Inter"/>
                <a:cs typeface="Inter"/>
                <a:sym typeface="Inter"/>
              </a:rPr>
              <a:t> 2: </a:t>
            </a:r>
            <a:r>
              <a:rPr lang="en-US" sz="1200" b="0" dirty="0">
                <a:solidFill>
                  <a:schemeClr val="dk1"/>
                </a:solidFill>
                <a:latin typeface="Inter"/>
                <a:ea typeface="Inter"/>
                <a:cs typeface="Inter"/>
                <a:sym typeface="Inter"/>
              </a:rPr>
              <a:t>M</a:t>
            </a:r>
            <a:r>
              <a:rPr lang="en-US" sz="1200" dirty="0">
                <a:solidFill>
                  <a:schemeClr val="dk1"/>
                </a:solidFill>
                <a:latin typeface="Inter"/>
                <a:ea typeface="Inter"/>
                <a:cs typeface="Inter"/>
                <a:sym typeface="Inter"/>
              </a:rPr>
              <a:t>usique </a:t>
            </a:r>
            <a:r>
              <a:rPr lang="en-US" sz="1200" dirty="0" err="1">
                <a:solidFill>
                  <a:schemeClr val="dk1"/>
                </a:solidFill>
                <a:latin typeface="Inter"/>
                <a:ea typeface="Inter"/>
                <a:cs typeface="Inter"/>
                <a:sym typeface="Inter"/>
              </a:rPr>
              <a:t>générée</a:t>
            </a:r>
            <a:r>
              <a:rPr lang="en-US" sz="1200" dirty="0">
                <a:solidFill>
                  <a:schemeClr val="dk1"/>
                </a:solidFill>
                <a:latin typeface="Inter"/>
                <a:ea typeface="Inter"/>
                <a:cs typeface="Inter"/>
                <a:sym typeface="Inter"/>
              </a:rPr>
              <a:t> par </a:t>
            </a:r>
            <a:r>
              <a:rPr lang="en-US" sz="1200" dirty="0" err="1">
                <a:solidFill>
                  <a:schemeClr val="dk1"/>
                </a:solidFill>
                <a:latin typeface="Inter"/>
                <a:ea typeface="Inter"/>
                <a:cs typeface="Inter"/>
                <a:sym typeface="Inter"/>
              </a:rPr>
              <a:t>l’IA</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imitant</a:t>
            </a:r>
            <a:r>
              <a:rPr lang="en-US" sz="1200" dirty="0">
                <a:solidFill>
                  <a:schemeClr val="dk1"/>
                </a:solidFill>
                <a:latin typeface="Inter"/>
                <a:ea typeface="Inter"/>
                <a:cs typeface="Inter"/>
                <a:sym typeface="Inter"/>
              </a:rPr>
              <a:t> les styles </a:t>
            </a:r>
            <a:r>
              <a:rPr lang="en-US" sz="1200" dirty="0" err="1">
                <a:solidFill>
                  <a:schemeClr val="dk1"/>
                </a:solidFill>
                <a:latin typeface="Inter"/>
                <a:ea typeface="Inter"/>
                <a:cs typeface="Inter"/>
                <a:sym typeface="Inter"/>
              </a:rPr>
              <a:t>musicaux</a:t>
            </a:r>
            <a:r>
              <a:rPr lang="en-US" sz="1200" dirty="0">
                <a:solidFill>
                  <a:schemeClr val="dk1"/>
                </a:solidFill>
                <a:latin typeface="Inter"/>
                <a:ea typeface="Inter"/>
                <a:cs typeface="Inter"/>
                <a:sym typeface="Inter"/>
              </a:rPr>
              <a:t> du Moyen-Orient.</a:t>
            </a:r>
          </a:p>
          <a:p>
            <a:pPr marL="0" lvl="0" indent="0" algn="l" rtl="0">
              <a:lnSpc>
                <a:spcPct val="115000"/>
              </a:lnSpc>
              <a:spcBef>
                <a:spcPts val="1200"/>
              </a:spcBef>
              <a:spcAft>
                <a:spcPts val="0"/>
              </a:spcAft>
              <a:buClr>
                <a:schemeClr val="dk1"/>
              </a:buClr>
              <a:buSzPts val="1100"/>
              <a:buFont typeface="Arial"/>
              <a:buNone/>
            </a:pPr>
            <a:r>
              <a:rPr lang="en-US" sz="1200" b="1" dirty="0">
                <a:solidFill>
                  <a:schemeClr val="dk1"/>
                </a:solidFill>
                <a:latin typeface="Inter"/>
                <a:ea typeface="Inter"/>
                <a:cs typeface="Inter"/>
                <a:sym typeface="Inter"/>
              </a:rPr>
              <a:t>Animation pour </a:t>
            </a:r>
            <a:r>
              <a:rPr lang="en-US" sz="1200" b="1" dirty="0" err="1">
                <a:solidFill>
                  <a:schemeClr val="dk1"/>
                </a:solidFill>
                <a:latin typeface="Inter"/>
                <a:ea typeface="Inter"/>
                <a:cs typeface="Inter"/>
                <a:sym typeface="Inter"/>
              </a:rPr>
              <a:t>Faible</a:t>
            </a:r>
            <a:r>
              <a:rPr lang="en-US" sz="1200" b="1" dirty="0">
                <a:solidFill>
                  <a:schemeClr val="dk1"/>
                </a:solidFill>
                <a:latin typeface="Inter"/>
                <a:ea typeface="Inter"/>
                <a:cs typeface="Inter"/>
                <a:sym typeface="Inter"/>
              </a:rPr>
              <a:t> </a:t>
            </a:r>
            <a:r>
              <a:rPr lang="en-US" sz="1200" b="1" dirty="0" err="1">
                <a:solidFill>
                  <a:schemeClr val="dk1"/>
                </a:solidFill>
                <a:latin typeface="Inter"/>
                <a:ea typeface="Inter"/>
                <a:cs typeface="Inter"/>
                <a:sym typeface="Inter"/>
              </a:rPr>
              <a:t>Connectivité</a:t>
            </a:r>
            <a:r>
              <a:rPr lang="en-US" sz="1200" b="1" dirty="0">
                <a:solidFill>
                  <a:schemeClr val="dk1"/>
                </a:solidFill>
                <a:latin typeface="Inter"/>
                <a:ea typeface="Inter"/>
                <a:cs typeface="Inter"/>
                <a:sym typeface="Inter"/>
              </a:rPr>
              <a:t>:</a:t>
            </a:r>
            <a:r>
              <a:rPr lang="en-US" sz="1200" dirty="0">
                <a:solidFill>
                  <a:schemeClr val="dk1"/>
                </a:solidFill>
                <a:latin typeface="Inter"/>
                <a:ea typeface="Inter"/>
                <a:cs typeface="Inter"/>
                <a:sym typeface="Inter"/>
              </a:rPr>
              <a:t>:</a:t>
            </a:r>
          </a:p>
          <a:p>
            <a:pPr marL="457200" lvl="0" indent="-304800" algn="l" rtl="0">
              <a:lnSpc>
                <a:spcPct val="115000"/>
              </a:lnSpc>
              <a:spcBef>
                <a:spcPts val="120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Si </a:t>
            </a:r>
            <a:r>
              <a:rPr lang="en" sz="1200" dirty="0" err="1">
                <a:solidFill>
                  <a:schemeClr val="dk1"/>
                </a:solidFill>
                <a:latin typeface="Inter"/>
                <a:ea typeface="Inter"/>
                <a:cs typeface="Inter"/>
                <a:sym typeface="Inter"/>
              </a:rPr>
              <a:t>aucun</a:t>
            </a:r>
            <a:r>
              <a:rPr lang="en" sz="1200" dirty="0">
                <a:solidFill>
                  <a:schemeClr val="dk1"/>
                </a:solidFill>
                <a:latin typeface="Inter"/>
                <a:ea typeface="Inter"/>
                <a:cs typeface="Inter"/>
                <a:sym typeface="Inter"/>
              </a:rPr>
              <a:t> audio </a:t>
            </a:r>
            <a:r>
              <a:rPr lang="en" sz="1200" dirty="0" err="1">
                <a:solidFill>
                  <a:schemeClr val="dk1"/>
                </a:solidFill>
                <a:latin typeface="Inter"/>
                <a:ea typeface="Inter"/>
                <a:cs typeface="Inter"/>
                <a:sym typeface="Inter"/>
              </a:rPr>
              <a:t>n’est</a:t>
            </a:r>
            <a:r>
              <a:rPr lang="en" sz="1200" dirty="0">
                <a:solidFill>
                  <a:schemeClr val="dk1"/>
                </a:solidFill>
                <a:latin typeface="Inter"/>
                <a:ea typeface="Inter"/>
                <a:cs typeface="Inter"/>
                <a:sym typeface="Inter"/>
              </a:rPr>
              <a:t> disponible, </a:t>
            </a:r>
            <a:r>
              <a:rPr lang="en" sz="1200" dirty="0" err="1">
                <a:solidFill>
                  <a:schemeClr val="dk1"/>
                </a:solidFill>
                <a:latin typeface="Inter"/>
                <a:ea typeface="Inter"/>
                <a:cs typeface="Inter"/>
                <a:sym typeface="Inter"/>
              </a:rPr>
              <a:t>décrivez</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différences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utilisez</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exemples</a:t>
            </a:r>
            <a:r>
              <a:rPr lang="en" sz="1200" dirty="0">
                <a:solidFill>
                  <a:schemeClr val="dk1"/>
                </a:solidFill>
                <a:latin typeface="Inter"/>
                <a:ea typeface="Inter"/>
                <a:cs typeface="Inter"/>
                <a:sym typeface="Inter"/>
              </a:rPr>
              <a:t> de paroles à la place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Montrez les paroles </a:t>
            </a:r>
            <a:r>
              <a:rPr lang="en" sz="1200" dirty="0" err="1">
                <a:solidFill>
                  <a:schemeClr val="dk1"/>
                </a:solidFill>
                <a:latin typeface="Inter"/>
                <a:ea typeface="Inter"/>
                <a:cs typeface="Inter"/>
                <a:sym typeface="Inter"/>
              </a:rPr>
              <a:t>imprimées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demandez</a:t>
            </a:r>
            <a:r>
              <a:rPr lang="en" sz="1200" dirty="0">
                <a:solidFill>
                  <a:schemeClr val="dk1"/>
                </a:solidFill>
                <a:latin typeface="Inter"/>
                <a:ea typeface="Inter"/>
                <a:cs typeface="Inter"/>
                <a:sym typeface="Inter"/>
              </a:rPr>
              <a:t> aux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d’identifier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celles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écrites</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par un </a:t>
            </a:r>
            <a:r>
              <a:rPr lang="en" sz="1200" dirty="0" err="1">
                <a:solidFill>
                  <a:schemeClr val="dk1"/>
                </a:solidFill>
                <a:latin typeface="Inter"/>
                <a:ea typeface="Inter"/>
                <a:cs typeface="Inter"/>
                <a:sym typeface="Inter"/>
              </a:rPr>
              <a:t>humain</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Moment </a:t>
            </a:r>
            <a:r>
              <a:rPr lang="en" sz="1200" b="1" dirty="0" err="1">
                <a:solidFill>
                  <a:schemeClr val="dk1"/>
                </a:solidFill>
                <a:latin typeface="Inter"/>
                <a:ea typeface="Inter"/>
                <a:cs typeface="Inter"/>
                <a:sym typeface="Inter"/>
              </a:rPr>
              <a:t>Pédagogique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US" sz="1200" dirty="0">
                <a:solidFill>
                  <a:schemeClr val="dk1"/>
                </a:solidFill>
                <a:latin typeface="Inter"/>
                <a:ea typeface="Inter"/>
                <a:cs typeface="Inter"/>
                <a:sym typeface="Inter"/>
              </a:rPr>
              <a:t>La musique au Moyen-Orient </a:t>
            </a:r>
            <a:r>
              <a:rPr lang="en-US" sz="1200" dirty="0" err="1">
                <a:solidFill>
                  <a:schemeClr val="dk1"/>
                </a:solidFill>
                <a:latin typeface="Inter"/>
                <a:ea typeface="Inter"/>
                <a:cs typeface="Inter"/>
                <a:sym typeface="Inter"/>
              </a:rPr>
              <a:t>porte</a:t>
            </a:r>
            <a:r>
              <a:rPr lang="en-US" sz="1200" dirty="0">
                <a:solidFill>
                  <a:schemeClr val="dk1"/>
                </a:solidFill>
                <a:latin typeface="Inter"/>
                <a:ea typeface="Inter"/>
                <a:cs typeface="Inter"/>
                <a:sym typeface="Inter"/>
              </a:rPr>
              <a:t> des siècles </a:t>
            </a:r>
            <a:r>
              <a:rPr lang="en-US" sz="1200" dirty="0" err="1">
                <a:solidFill>
                  <a:schemeClr val="dk1"/>
                </a:solidFill>
                <a:latin typeface="Inter"/>
                <a:ea typeface="Inter"/>
                <a:cs typeface="Inter"/>
                <a:sym typeface="Inter"/>
              </a:rPr>
              <a:t>d’héritage</a:t>
            </a:r>
            <a:r>
              <a:rPr lang="en-US" sz="1200" dirty="0">
                <a:solidFill>
                  <a:schemeClr val="dk1"/>
                </a:solidFill>
                <a:latin typeface="Inter"/>
                <a:ea typeface="Inter"/>
                <a:cs typeface="Inter"/>
                <a:sym typeface="Inter"/>
              </a:rPr>
              <a:t> — de </a:t>
            </a:r>
            <a:r>
              <a:rPr lang="en-US" sz="1200" dirty="0" err="1">
                <a:solidFill>
                  <a:schemeClr val="dk1"/>
                </a:solidFill>
                <a:latin typeface="Inter"/>
                <a:ea typeface="Inter"/>
                <a:cs typeface="Inter"/>
                <a:sym typeface="Inter"/>
              </a:rPr>
              <a:t>l’émotion</a:t>
            </a:r>
            <a:r>
              <a:rPr lang="en-US" sz="1200" dirty="0">
                <a:solidFill>
                  <a:schemeClr val="dk1"/>
                </a:solidFill>
                <a:latin typeface="Inter"/>
                <a:ea typeface="Inter"/>
                <a:cs typeface="Inter"/>
                <a:sym typeface="Inter"/>
              </a:rPr>
              <a:t> profonde des chansons </a:t>
            </a:r>
            <a:r>
              <a:rPr lang="en-US" sz="1200" dirty="0" err="1">
                <a:solidFill>
                  <a:schemeClr val="dk1"/>
                </a:solidFill>
                <a:latin typeface="Inter"/>
                <a:ea typeface="Inter"/>
                <a:cs typeface="Inter"/>
                <a:sym typeface="Inter"/>
              </a:rPr>
              <a:t>d’Umm</a:t>
            </a:r>
            <a:r>
              <a:rPr lang="en-US" sz="1200" dirty="0">
                <a:solidFill>
                  <a:schemeClr val="dk1"/>
                </a:solidFill>
                <a:latin typeface="Inter"/>
                <a:ea typeface="Inter"/>
                <a:cs typeface="Inter"/>
                <a:sym typeface="Inter"/>
              </a:rPr>
              <a:t> Kulthum à la pop </a:t>
            </a:r>
            <a:r>
              <a:rPr lang="en-US" sz="1200" dirty="0" err="1">
                <a:solidFill>
                  <a:schemeClr val="dk1"/>
                </a:solidFill>
                <a:latin typeface="Inter"/>
                <a:ea typeface="Inter"/>
                <a:cs typeface="Inter"/>
                <a:sym typeface="Inter"/>
              </a:rPr>
              <a:t>arabe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moderne</a:t>
            </a:r>
            <a:r>
              <a:rPr lang="en-US" sz="1200" dirty="0">
                <a:solidFill>
                  <a:schemeClr val="dk1"/>
                </a:solidFill>
                <a:latin typeface="Inter"/>
                <a:ea typeface="Inter"/>
                <a:cs typeface="Inter"/>
                <a:sym typeface="Inter"/>
              </a:rPr>
              <a:t>, et de </a:t>
            </a:r>
            <a:r>
              <a:rPr lang="en-US" sz="1200" dirty="0" err="1">
                <a:solidFill>
                  <a:schemeClr val="dk1"/>
                </a:solidFill>
                <a:latin typeface="Inter"/>
                <a:ea typeface="Inter"/>
                <a:cs typeface="Inter"/>
                <a:sym typeface="Inter"/>
              </a:rPr>
              <a:t>l’influence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andalouse</a:t>
            </a:r>
            <a:r>
              <a:rPr lang="en-US" sz="1200" dirty="0">
                <a:solidFill>
                  <a:schemeClr val="dk1"/>
                </a:solidFill>
                <a:latin typeface="Inter"/>
                <a:ea typeface="Inter"/>
                <a:cs typeface="Inter"/>
                <a:sym typeface="Inter"/>
              </a:rPr>
              <a:t> au Maroc aux chants des </a:t>
            </a:r>
            <a:r>
              <a:rPr lang="en-US" sz="1200" dirty="0" err="1">
                <a:solidFill>
                  <a:schemeClr val="dk1"/>
                </a:solidFill>
                <a:latin typeface="Inter"/>
                <a:ea typeface="Inter"/>
                <a:cs typeface="Inter"/>
                <a:sym typeface="Inter"/>
              </a:rPr>
              <a:t>plongeurs</a:t>
            </a:r>
            <a:r>
              <a:rPr lang="en-US" sz="1200" dirty="0">
                <a:solidFill>
                  <a:schemeClr val="dk1"/>
                </a:solidFill>
                <a:latin typeface="Inter"/>
                <a:ea typeface="Inter"/>
                <a:cs typeface="Inter"/>
                <a:sym typeface="Inter"/>
              </a:rPr>
              <a:t> de </a:t>
            </a:r>
            <a:r>
              <a:rPr lang="en-US" sz="1200" dirty="0" err="1">
                <a:solidFill>
                  <a:schemeClr val="dk1"/>
                </a:solidFill>
                <a:latin typeface="Inter"/>
                <a:ea typeface="Inter"/>
                <a:cs typeface="Inter"/>
                <a:sym typeface="Inter"/>
              </a:rPr>
              <a:t>perles</a:t>
            </a:r>
            <a:r>
              <a:rPr lang="en-US" sz="1200" dirty="0">
                <a:solidFill>
                  <a:schemeClr val="dk1"/>
                </a:solidFill>
                <a:latin typeface="Inter"/>
                <a:ea typeface="Inter"/>
                <a:cs typeface="Inter"/>
                <a:sym typeface="Inter"/>
              </a:rPr>
              <a:t> dans le Golfe. </a:t>
            </a:r>
            <a:r>
              <a:rPr lang="en-US" sz="1200" dirty="0" err="1">
                <a:solidFill>
                  <a:schemeClr val="dk1"/>
                </a:solidFill>
                <a:latin typeface="Inter"/>
                <a:ea typeface="Inter"/>
                <a:cs typeface="Inter"/>
                <a:sym typeface="Inter"/>
              </a:rPr>
              <a:t>L’intelligence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artificielle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peut</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imiter</a:t>
            </a:r>
            <a:r>
              <a:rPr lang="en-US" sz="1200" dirty="0">
                <a:solidFill>
                  <a:schemeClr val="dk1"/>
                </a:solidFill>
                <a:latin typeface="Inter"/>
                <a:ea typeface="Inter"/>
                <a:cs typeface="Inter"/>
                <a:sym typeface="Inter"/>
              </a:rPr>
              <a:t> les </a:t>
            </a:r>
            <a:r>
              <a:rPr lang="en-US" sz="1200" dirty="0" err="1">
                <a:solidFill>
                  <a:schemeClr val="dk1"/>
                </a:solidFill>
                <a:latin typeface="Inter"/>
                <a:ea typeface="Inter"/>
                <a:cs typeface="Inter"/>
                <a:sym typeface="Inter"/>
              </a:rPr>
              <a:t>maqâms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mais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elle</a:t>
            </a:r>
            <a:r>
              <a:rPr lang="en-US" sz="1200" dirty="0">
                <a:solidFill>
                  <a:schemeClr val="dk1"/>
                </a:solidFill>
                <a:latin typeface="Inter"/>
                <a:ea typeface="Inter"/>
                <a:cs typeface="Inter"/>
                <a:sym typeface="Inter"/>
              </a:rPr>
              <a:t> manque de </a:t>
            </a:r>
            <a:r>
              <a:rPr lang="en-US" sz="1200" dirty="0" err="1">
                <a:solidFill>
                  <a:schemeClr val="dk1"/>
                </a:solidFill>
                <a:latin typeface="Inter"/>
                <a:ea typeface="Inter"/>
                <a:cs typeface="Inter"/>
                <a:sym typeface="Inter"/>
              </a:rPr>
              <a:t>l’esprit</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culturel</a:t>
            </a:r>
            <a:r>
              <a:rPr lang="en-US" sz="1200" dirty="0">
                <a:solidFill>
                  <a:schemeClr val="dk1"/>
                </a:solidFill>
                <a:latin typeface="Inter"/>
                <a:ea typeface="Inter"/>
                <a:cs typeface="Inter"/>
                <a:sym typeface="Inter"/>
              </a:rPr>
              <a:t> et du </a:t>
            </a:r>
            <a:r>
              <a:rPr lang="en-US" sz="1200" dirty="0" err="1">
                <a:solidFill>
                  <a:schemeClr val="dk1"/>
                </a:solidFill>
                <a:latin typeface="Inter"/>
                <a:ea typeface="Inter"/>
                <a:cs typeface="Inter"/>
                <a:sym typeface="Inter"/>
              </a:rPr>
              <a:t>contexte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historique</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3d038071d8d_0_14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3d038071d8d_0_1413:notes"/>
          <p:cNvSpPr txBox="1">
            <a:spLocks noGrp="1"/>
          </p:cNvSpPr>
          <p:nvPr>
            <p:ph type="body" idx="1"/>
          </p:nvPr>
        </p:nvSpPr>
        <p:spPr>
          <a:xfrm>
            <a:off x="66548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Mise </a:t>
            </a:r>
            <a:r>
              <a:rPr lang="en" sz="1200" b="1" dirty="0" err="1">
                <a:solidFill>
                  <a:schemeClr val="dk1"/>
                </a:solidFill>
                <a:latin typeface="Inter"/>
                <a:ea typeface="Inter"/>
                <a:cs typeface="Inter"/>
                <a:sym typeface="Inter"/>
              </a:rPr>
              <a:t>en</a:t>
            </a:r>
            <a:r>
              <a:rPr lang="en" sz="1200" b="1" dirty="0">
                <a:solidFill>
                  <a:schemeClr val="dk1"/>
                </a:solidFill>
                <a:latin typeface="Inter"/>
                <a:ea typeface="Inter"/>
                <a:cs typeface="Inter"/>
                <a:sym typeface="Inter"/>
              </a:rPr>
              <a:t> Place </a:t>
            </a:r>
            <a:r>
              <a:rPr lang="en" sz="1200" dirty="0">
                <a:solidFill>
                  <a:schemeClr val="dk1"/>
                </a:solidFill>
                <a:latin typeface="Inter"/>
                <a:ea typeface="Inter"/>
                <a:cs typeface="Inter"/>
                <a:sym typeface="Inter"/>
              </a:rPr>
              <a:t>(1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Dernière</a:t>
            </a:r>
            <a:r>
              <a:rPr lang="en" sz="1200" dirty="0">
                <a:solidFill>
                  <a:schemeClr val="dk1"/>
                </a:solidFill>
                <a:latin typeface="Inter"/>
                <a:ea typeface="Inter"/>
                <a:cs typeface="Inter"/>
                <a:sym typeface="Inter"/>
              </a:rPr>
              <a:t> mission de </a:t>
            </a:r>
            <a:r>
              <a:rPr lang="en" sz="1200" dirty="0" err="1">
                <a:solidFill>
                  <a:schemeClr val="dk1"/>
                </a:solidFill>
                <a:latin typeface="Inter"/>
                <a:ea typeface="Inter"/>
                <a:cs typeface="Inter"/>
                <a:sym typeface="Inter"/>
              </a:rPr>
              <a:t>détective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Voici</a:t>
            </a:r>
            <a:r>
              <a:rPr lang="en" sz="1200" dirty="0">
                <a:solidFill>
                  <a:schemeClr val="dk1"/>
                </a:solidFill>
                <a:latin typeface="Inter"/>
                <a:ea typeface="Inter"/>
                <a:cs typeface="Inter"/>
                <a:sym typeface="Inter"/>
              </a:rPr>
              <a:t> deux publications sur les réseaux </a:t>
            </a:r>
            <a:r>
              <a:rPr lang="en" sz="1200" dirty="0" err="1">
                <a:solidFill>
                  <a:schemeClr val="dk1"/>
                </a:solidFill>
                <a:latin typeface="Inter"/>
                <a:ea typeface="Inter"/>
                <a:cs typeface="Inter"/>
                <a:sym typeface="Inter"/>
              </a:rPr>
              <a:t>sociaux</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propos</a:t>
            </a:r>
            <a:r>
              <a:rPr lang="en" sz="1200" dirty="0">
                <a:solidFill>
                  <a:schemeClr val="dk1"/>
                </a:solidFill>
                <a:latin typeface="Inter"/>
                <a:ea typeface="Inter"/>
                <a:cs typeface="Inter"/>
                <a:sym typeface="Inter"/>
              </a:rPr>
              <a:t> de la vie </a:t>
            </a:r>
            <a:r>
              <a:rPr lang="en" sz="1200" dirty="0" err="1">
                <a:solidFill>
                  <a:schemeClr val="dk1"/>
                </a:solidFill>
                <a:latin typeface="Inter"/>
                <a:ea typeface="Inter"/>
                <a:cs typeface="Inter"/>
                <a:sym typeface="Inter"/>
              </a:rPr>
              <a:t>scolaire</a:t>
            </a:r>
            <a:r>
              <a:rPr lang="en" sz="1200" dirty="0">
                <a:solidFill>
                  <a:schemeClr val="dk1"/>
                </a:solidFill>
                <a:latin typeface="Inter"/>
                <a:ea typeface="Inter"/>
                <a:cs typeface="Inter"/>
                <a:sym typeface="Inter"/>
              </a:rPr>
              <a:t> à Abidjan. </a:t>
            </a:r>
            <a:r>
              <a:rPr lang="en" sz="1200" dirty="0" err="1">
                <a:solidFill>
                  <a:schemeClr val="dk1"/>
                </a:solidFill>
                <a:latin typeface="Inter"/>
                <a:ea typeface="Inter"/>
                <a:cs typeface="Inter"/>
                <a:sym typeface="Inter"/>
              </a:rPr>
              <a:t>L’une</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été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écrite</a:t>
            </a:r>
            <a:r>
              <a:rPr lang="en" sz="1200" dirty="0">
                <a:solidFill>
                  <a:schemeClr val="dk1"/>
                </a:solidFill>
                <a:latin typeface="Inter"/>
                <a:ea typeface="Inter"/>
                <a:cs typeface="Inter"/>
                <a:sym typeface="Inter"/>
              </a:rPr>
              <a:t> par un </a:t>
            </a:r>
            <a:r>
              <a:rPr lang="en" sz="1200" dirty="0" err="1">
                <a:solidFill>
                  <a:schemeClr val="dk1"/>
                </a:solidFill>
                <a:latin typeface="Inter"/>
                <a:ea typeface="Inter"/>
                <a:cs typeface="Inter"/>
                <a:sym typeface="Inter"/>
              </a:rPr>
              <a:t>vrai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élève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l’autre</a:t>
            </a:r>
            <a:r>
              <a:rPr lang="en" sz="1200" dirty="0">
                <a:solidFill>
                  <a:schemeClr val="dk1"/>
                </a:solidFill>
                <a:latin typeface="Inter"/>
                <a:ea typeface="Inter"/>
                <a:cs typeface="Inter"/>
                <a:sym typeface="Inter"/>
              </a:rPr>
              <a:t> par ChatGPT.»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Exemples</a:t>
            </a:r>
            <a:r>
              <a:rPr lang="en" sz="1200" b="1" dirty="0">
                <a:solidFill>
                  <a:schemeClr val="dk1"/>
                </a:solidFill>
                <a:latin typeface="Inter"/>
                <a:ea typeface="Inter"/>
                <a:cs typeface="Inter"/>
                <a:sym typeface="Inter"/>
              </a:rPr>
              <a:t> de Publications: Publication A (</a:t>
            </a:r>
            <a:r>
              <a:rPr lang="en" sz="1200" b="1" dirty="0" err="1">
                <a:solidFill>
                  <a:schemeClr val="dk1"/>
                </a:solidFill>
                <a:latin typeface="Inter"/>
                <a:ea typeface="Inter"/>
                <a:cs typeface="Inter"/>
                <a:sym typeface="Inter"/>
              </a:rPr>
              <a:t>écrite</a:t>
            </a:r>
            <a:r>
              <a:rPr lang="en" sz="1200" b="1" dirty="0">
                <a:solidFill>
                  <a:schemeClr val="dk1"/>
                </a:solidFill>
                <a:latin typeface="Inter"/>
                <a:ea typeface="Inter"/>
                <a:cs typeface="Inter"/>
                <a:sym typeface="Inter"/>
              </a:rPr>
              <a:t> par un </a:t>
            </a:r>
            <a:r>
              <a:rPr lang="en" sz="1200" b="1" dirty="0" err="1">
                <a:solidFill>
                  <a:schemeClr val="dk1"/>
                </a:solidFill>
                <a:latin typeface="Inter"/>
                <a:ea typeface="Inter"/>
                <a:cs typeface="Inter"/>
                <a:sym typeface="Inter"/>
              </a:rPr>
              <a:t>humain</a:t>
            </a:r>
            <a:r>
              <a:rPr lang="en" sz="1200" b="1"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«Wooo! La </a:t>
            </a:r>
            <a:r>
              <a:rPr lang="en" sz="1200" dirty="0" err="1">
                <a:solidFill>
                  <a:schemeClr val="dk1"/>
                </a:solidFill>
                <a:latin typeface="Inter"/>
                <a:ea typeface="Inter"/>
                <a:cs typeface="Inter"/>
                <a:sym typeface="Inter"/>
              </a:rPr>
              <a:t>pluie</a:t>
            </a:r>
            <a:r>
              <a:rPr lang="en" sz="1200" dirty="0">
                <a:solidFill>
                  <a:schemeClr val="dk1"/>
                </a:solidFill>
                <a:latin typeface="Inter"/>
                <a:ea typeface="Inter"/>
                <a:cs typeface="Inter"/>
                <a:sym typeface="Inter"/>
              </a:rPr>
              <a:t> à Abidjan </a:t>
            </a:r>
            <a:r>
              <a:rPr lang="en" sz="1200" dirty="0" err="1">
                <a:solidFill>
                  <a:schemeClr val="dk1"/>
                </a:solidFill>
                <a:latin typeface="Inter"/>
                <a:ea typeface="Inter"/>
                <a:cs typeface="Inter"/>
                <a:sym typeface="Inter"/>
              </a:rPr>
              <a:t>aujourd’hui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était</a:t>
            </a:r>
            <a:r>
              <a:rPr lang="en" sz="1200" dirty="0">
                <a:solidFill>
                  <a:schemeClr val="dk1"/>
                </a:solidFill>
                <a:latin typeface="Inter"/>
                <a:ea typeface="Inter"/>
                <a:cs typeface="Inter"/>
                <a:sym typeface="Inter"/>
              </a:rPr>
              <a:t> trop forte! 😭 </a:t>
            </a:r>
            <a:r>
              <a:rPr lang="en" sz="1200" dirty="0" err="1">
                <a:solidFill>
                  <a:schemeClr val="dk1"/>
                </a:solidFill>
                <a:latin typeface="Inter"/>
                <a:ea typeface="Inter"/>
                <a:cs typeface="Inter"/>
                <a:sym typeface="Inter"/>
              </a:rPr>
              <a:t>Coincé</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l’école</a:t>
            </a:r>
            <a:r>
              <a:rPr lang="en" sz="1200" dirty="0">
                <a:solidFill>
                  <a:schemeClr val="dk1"/>
                </a:solidFill>
                <a:latin typeface="Inter"/>
                <a:ea typeface="Inter"/>
                <a:cs typeface="Inter"/>
                <a:sym typeface="Inter"/>
              </a:rPr>
              <a:t> sans </a:t>
            </a:r>
            <a:r>
              <a:rPr lang="en" sz="1200" dirty="0" err="1">
                <a:solidFill>
                  <a:schemeClr val="dk1"/>
                </a:solidFill>
                <a:latin typeface="Inter"/>
                <a:ea typeface="Inter"/>
                <a:cs typeface="Inter"/>
                <a:sym typeface="Inter"/>
              </a:rPr>
              <a:t>parapluie</a:t>
            </a:r>
            <a:r>
              <a:rPr lang="en" sz="1200" dirty="0">
                <a:solidFill>
                  <a:schemeClr val="dk1"/>
                </a:solidFill>
                <a:latin typeface="Inter"/>
                <a:ea typeface="Inter"/>
                <a:cs typeface="Inter"/>
                <a:sym typeface="Inter"/>
              </a:rPr>
              <a:t>, je suis </a:t>
            </a:r>
            <a:r>
              <a:rPr lang="en" sz="1200" dirty="0" err="1">
                <a:solidFill>
                  <a:schemeClr val="dk1"/>
                </a:solidFill>
                <a:latin typeface="Inter"/>
                <a:ea typeface="Inter"/>
                <a:cs typeface="Inter"/>
                <a:sym typeface="Inter"/>
              </a:rPr>
              <a:t>trempé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jusqu’aux</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os</a:t>
            </a:r>
            <a:r>
              <a:rPr lang="en" sz="1200" dirty="0">
                <a:solidFill>
                  <a:schemeClr val="dk1"/>
                </a:solidFill>
                <a:latin typeface="Inter"/>
                <a:ea typeface="Inter"/>
                <a:cs typeface="Inter"/>
                <a:sym typeface="Inter"/>
              </a:rPr>
              <a:t>. Bon, au </a:t>
            </a:r>
            <a:r>
              <a:rPr lang="en" sz="1200" dirty="0" err="1">
                <a:solidFill>
                  <a:schemeClr val="dk1"/>
                </a:solidFill>
                <a:latin typeface="Inter"/>
                <a:ea typeface="Inter"/>
                <a:cs typeface="Inter"/>
                <a:sym typeface="Inter"/>
              </a:rPr>
              <a:t>moins</a:t>
            </a:r>
            <a:r>
              <a:rPr lang="en" sz="1200" dirty="0">
                <a:solidFill>
                  <a:schemeClr val="dk1"/>
                </a:solidFill>
                <a:latin typeface="Inter"/>
                <a:ea typeface="Inter"/>
                <a:cs typeface="Inter"/>
                <a:sym typeface="Inter"/>
              </a:rPr>
              <a:t> il fait frais pour </a:t>
            </a:r>
            <a:r>
              <a:rPr lang="en" sz="1200" dirty="0" err="1">
                <a:solidFill>
                  <a:schemeClr val="dk1"/>
                </a:solidFill>
                <a:latin typeface="Inter"/>
                <a:ea typeface="Inter"/>
                <a:cs typeface="Inter"/>
                <a:sym typeface="Inter"/>
              </a:rPr>
              <a:t>étudier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PluieAbidjan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VieScolaire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Galère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Publication B (</a:t>
            </a:r>
            <a:r>
              <a:rPr lang="en" sz="1200" b="1" dirty="0" err="1">
                <a:solidFill>
                  <a:schemeClr val="dk1"/>
                </a:solidFill>
                <a:latin typeface="Inter"/>
                <a:ea typeface="Inter"/>
                <a:cs typeface="Inter"/>
                <a:sym typeface="Inter"/>
              </a:rPr>
              <a:t>générée</a:t>
            </a:r>
            <a:r>
              <a:rPr lang="en" sz="1200" b="1" dirty="0">
                <a:solidFill>
                  <a:schemeClr val="dk1"/>
                </a:solidFill>
                <a:latin typeface="Inter"/>
                <a:ea typeface="Inter"/>
                <a:cs typeface="Inter"/>
                <a:sym typeface="Inter"/>
              </a:rPr>
              <a:t> par </a:t>
            </a:r>
            <a:r>
              <a:rPr lang="en" sz="1200" b="1" dirty="0" err="1">
                <a:solidFill>
                  <a:schemeClr val="dk1"/>
                </a:solidFill>
                <a:latin typeface="Inter"/>
                <a:ea typeface="Inter"/>
                <a:cs typeface="Inter"/>
                <a:sym typeface="Inter"/>
              </a:rPr>
              <a:t>l’IA</a:t>
            </a:r>
            <a:r>
              <a:rPr lang="en" sz="1200" b="1"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«Les conditions </a:t>
            </a:r>
            <a:r>
              <a:rPr lang="en" sz="1200" dirty="0" err="1">
                <a:solidFill>
                  <a:schemeClr val="dk1"/>
                </a:solidFill>
                <a:latin typeface="Inter"/>
                <a:ea typeface="Inter"/>
                <a:cs typeface="Inter"/>
                <a:sym typeface="Inter"/>
              </a:rPr>
              <a:t>météorologiques</a:t>
            </a:r>
            <a:r>
              <a:rPr lang="en" sz="1200" dirty="0">
                <a:solidFill>
                  <a:schemeClr val="dk1"/>
                </a:solidFill>
                <a:latin typeface="Inter"/>
                <a:ea typeface="Inter"/>
                <a:cs typeface="Inter"/>
                <a:sym typeface="Inter"/>
              </a:rPr>
              <a:t> dans la </a:t>
            </a:r>
            <a:r>
              <a:rPr lang="en" sz="1200" dirty="0" err="1">
                <a:solidFill>
                  <a:schemeClr val="dk1"/>
                </a:solidFill>
                <a:latin typeface="Inter"/>
                <a:ea typeface="Inter"/>
                <a:cs typeface="Inter"/>
                <a:sym typeface="Inter"/>
              </a:rPr>
              <a:t>capitale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économique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ivoirienne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aujourd’hui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posé</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sérieux</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défis</a:t>
            </a:r>
            <a:r>
              <a:rPr lang="en" sz="1200" dirty="0">
                <a:solidFill>
                  <a:schemeClr val="dk1"/>
                </a:solidFill>
                <a:latin typeface="Inter"/>
                <a:ea typeface="Inter"/>
                <a:cs typeface="Inter"/>
                <a:sym typeface="Inter"/>
              </a:rPr>
              <a:t> pour 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dans le cadre de </a:t>
            </a:r>
            <a:r>
              <a:rPr lang="en" sz="1200" dirty="0" err="1">
                <a:solidFill>
                  <a:schemeClr val="dk1"/>
                </a:solidFill>
                <a:latin typeface="Inter"/>
                <a:ea typeface="Inter"/>
                <a:cs typeface="Inter"/>
                <a:sym typeface="Inter"/>
              </a:rPr>
              <a:t>leurs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activités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scolaires</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précipitations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inattendues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causé</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désagréments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considérables</a:t>
            </a:r>
            <a:r>
              <a:rPr lang="en" sz="1200" dirty="0">
                <a:solidFill>
                  <a:schemeClr val="dk1"/>
                </a:solidFill>
                <a:latin typeface="Inter"/>
                <a:ea typeface="Inter"/>
                <a:cs typeface="Inter"/>
                <a:sym typeface="Inter"/>
              </a:rPr>
              <a:t> pour 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dépourvus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d’équipements</a:t>
            </a:r>
            <a:r>
              <a:rPr lang="en" sz="1200" dirty="0">
                <a:solidFill>
                  <a:schemeClr val="dk1"/>
                </a:solidFill>
                <a:latin typeface="Inter"/>
                <a:ea typeface="Inter"/>
                <a:cs typeface="Inter"/>
                <a:sym typeface="Inter"/>
              </a:rPr>
              <a:t> de protection </a:t>
            </a:r>
            <a:r>
              <a:rPr lang="en" sz="1200" dirty="0" err="1">
                <a:solidFill>
                  <a:schemeClr val="dk1"/>
                </a:solidFill>
                <a:latin typeface="Inter"/>
                <a:ea typeface="Inter"/>
                <a:cs typeface="Inter"/>
                <a:sym typeface="Inter"/>
              </a:rPr>
              <a:t>adéquats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Néanmoins</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rafraîchissement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l’atmosphère</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offert</a:t>
            </a:r>
            <a:r>
              <a:rPr lang="en" sz="1200" dirty="0">
                <a:solidFill>
                  <a:schemeClr val="dk1"/>
                </a:solidFill>
                <a:latin typeface="Inter"/>
                <a:ea typeface="Inter"/>
                <a:cs typeface="Inter"/>
                <a:sym typeface="Inter"/>
              </a:rPr>
              <a:t> des conditions plus </a:t>
            </a:r>
            <a:r>
              <a:rPr lang="en" sz="1200" dirty="0" err="1">
                <a:solidFill>
                  <a:schemeClr val="dk1"/>
                </a:solidFill>
                <a:latin typeface="Inter"/>
                <a:ea typeface="Inter"/>
                <a:cs typeface="Inter"/>
                <a:sym typeface="Inter"/>
              </a:rPr>
              <a:t>favorables</a:t>
            </a:r>
            <a:r>
              <a:rPr lang="en" sz="1200" dirty="0">
                <a:solidFill>
                  <a:schemeClr val="dk1"/>
                </a:solidFill>
                <a:latin typeface="Inter"/>
                <a:ea typeface="Inter"/>
                <a:cs typeface="Inter"/>
                <a:sym typeface="Inter"/>
              </a:rPr>
              <a:t> à la concentration </a:t>
            </a:r>
            <a:r>
              <a:rPr lang="en" sz="1200" dirty="0" err="1">
                <a:solidFill>
                  <a:schemeClr val="dk1"/>
                </a:solidFill>
                <a:latin typeface="Inter"/>
                <a:ea typeface="Inter"/>
                <a:cs typeface="Inter"/>
                <a:sym typeface="Inter"/>
              </a:rPr>
              <a:t>éducative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Discussion </a:t>
            </a:r>
            <a:r>
              <a:rPr lang="en" sz="1200" b="1" dirty="0" err="1">
                <a:solidFill>
                  <a:schemeClr val="dk1"/>
                </a:solidFill>
                <a:latin typeface="Inter"/>
                <a:ea typeface="Inter"/>
                <a:cs typeface="Inter"/>
                <a:sym typeface="Inter"/>
              </a:rPr>
              <a:t>d’Analyse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Quelles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différences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remarquez-vous</a:t>
            </a:r>
            <a:r>
              <a:rPr lang="en" sz="1200" dirty="0">
                <a:solidFill>
                  <a:schemeClr val="dk1"/>
                </a:solidFill>
                <a:latin typeface="Inter"/>
                <a:ea typeface="Inter"/>
                <a:cs typeface="Inter"/>
                <a:sym typeface="Inter"/>
              </a:rPr>
              <a:t> dans la façon </a:t>
            </a:r>
            <a:r>
              <a:rPr lang="en" sz="1200" dirty="0" err="1">
                <a:solidFill>
                  <a:schemeClr val="dk1"/>
                </a:solidFill>
                <a:latin typeface="Inter"/>
                <a:ea typeface="Inter"/>
                <a:cs typeface="Inter"/>
                <a:sym typeface="Inter"/>
              </a:rPr>
              <a:t>dont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textes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écrits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Points </a:t>
            </a:r>
            <a:r>
              <a:rPr lang="en" sz="1200" b="1" dirty="0" err="1">
                <a:solidFill>
                  <a:schemeClr val="dk1"/>
                </a:solidFill>
                <a:latin typeface="Inter"/>
                <a:ea typeface="Inter"/>
                <a:cs typeface="Inter"/>
                <a:sym typeface="Inter"/>
              </a:rPr>
              <a:t>clés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d’Enseignement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La publication humaine </a:t>
            </a:r>
            <a:r>
              <a:rPr lang="en" sz="1200" dirty="0" err="1">
                <a:solidFill>
                  <a:schemeClr val="dk1"/>
                </a:solidFill>
                <a:latin typeface="Inter"/>
                <a:ea typeface="Inter"/>
                <a:cs typeface="Inter"/>
                <a:sym typeface="Inter"/>
              </a:rPr>
              <a:t>utilise</a:t>
            </a:r>
            <a:r>
              <a:rPr lang="en" sz="1200" dirty="0">
                <a:solidFill>
                  <a:schemeClr val="dk1"/>
                </a:solidFill>
                <a:latin typeface="Inter"/>
                <a:ea typeface="Inter"/>
                <a:cs typeface="Inter"/>
                <a:sym typeface="Inter"/>
              </a:rPr>
              <a:t> de </a:t>
            </a:r>
            <a:r>
              <a:rPr lang="en" sz="1200" b="1" dirty="0" err="1">
                <a:solidFill>
                  <a:schemeClr val="dk1"/>
                </a:solidFill>
                <a:latin typeface="Inter"/>
                <a:ea typeface="Inter"/>
                <a:cs typeface="Inter"/>
                <a:sym typeface="Inter"/>
              </a:rPr>
              <a:t>l'argot</a:t>
            </a:r>
            <a:r>
              <a:rPr lang="en" sz="1200" b="1" dirty="0">
                <a:solidFill>
                  <a:schemeClr val="dk1"/>
                </a:solidFill>
                <a:latin typeface="Inter"/>
                <a:ea typeface="Inter"/>
                <a:cs typeface="Inter"/>
                <a:sym typeface="Inter"/>
              </a:rPr>
              <a:t> local («Wooo!», «Trop Forte», «</a:t>
            </a:r>
            <a:r>
              <a:rPr lang="en" sz="1200" b="1" dirty="0" err="1">
                <a:solidFill>
                  <a:schemeClr val="dk1"/>
                </a:solidFill>
                <a:latin typeface="Inter"/>
                <a:ea typeface="Inter"/>
                <a:cs typeface="Inter"/>
                <a:sym typeface="Inter"/>
              </a:rPr>
              <a:t>Trempé</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jusqu’aux</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os</a:t>
            </a:r>
            <a:r>
              <a:rPr lang="en" sz="1200" b="1"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La publication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 un ton </a:t>
            </a:r>
            <a:r>
              <a:rPr lang="en" sz="1200" dirty="0" err="1">
                <a:solidFill>
                  <a:schemeClr val="dk1"/>
                </a:solidFill>
                <a:latin typeface="Inter"/>
                <a:ea typeface="Inter"/>
                <a:cs typeface="Inter"/>
                <a:sym typeface="Inter"/>
              </a:rPr>
              <a:t>formel</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n'utilise</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d'expressions</a:t>
            </a:r>
            <a:r>
              <a:rPr lang="en" sz="1200" dirty="0">
                <a:solidFill>
                  <a:schemeClr val="dk1"/>
                </a:solidFill>
                <a:latin typeface="Inter"/>
                <a:ea typeface="Inter"/>
                <a:cs typeface="Inter"/>
                <a:sym typeface="Inter"/>
              </a:rPr>
              <a:t> locales.</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La publication humaine </a:t>
            </a:r>
            <a:r>
              <a:rPr lang="en" sz="1200" dirty="0" err="1">
                <a:solidFill>
                  <a:schemeClr val="dk1"/>
                </a:solidFill>
                <a:latin typeface="Inter"/>
                <a:ea typeface="Inter"/>
                <a:cs typeface="Inter"/>
                <a:sym typeface="Inter"/>
              </a:rPr>
              <a:t>inclut</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réactions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émotionnelles</a:t>
            </a:r>
            <a:r>
              <a:rPr lang="en" sz="1200" dirty="0">
                <a:solidFill>
                  <a:schemeClr val="dk1"/>
                </a:solidFill>
                <a:latin typeface="Inter"/>
                <a:ea typeface="Inter"/>
                <a:cs typeface="Inter"/>
                <a:sym typeface="Inter"/>
              </a:rPr>
              <a:t> (😅) et des hashtags</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L’IA manque de </a:t>
            </a:r>
            <a:r>
              <a:rPr lang="en" sz="1200" dirty="0" err="1">
                <a:solidFill>
                  <a:schemeClr val="dk1"/>
                </a:solidFill>
                <a:latin typeface="Inter"/>
                <a:ea typeface="Inter"/>
                <a:cs typeface="Inter"/>
                <a:sym typeface="Inter"/>
              </a:rPr>
              <a:t>contexte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culturel</a:t>
            </a:r>
            <a:r>
              <a:rPr lang="en" sz="1200" dirty="0">
                <a:solidFill>
                  <a:schemeClr val="dk1"/>
                </a:solidFill>
                <a:latin typeface="Inter"/>
                <a:ea typeface="Inter"/>
                <a:cs typeface="Inter"/>
                <a:sym typeface="Inter"/>
              </a:rPr>
              <a:t> et de voix </a:t>
            </a:r>
            <a:r>
              <a:rPr lang="en" sz="1200" dirty="0" err="1">
                <a:solidFill>
                  <a:schemeClr val="dk1"/>
                </a:solidFill>
                <a:latin typeface="Inter"/>
                <a:ea typeface="Inter"/>
                <a:cs typeface="Inter"/>
                <a:sym typeface="Inter"/>
              </a:rPr>
              <a:t>authentique</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Conclusion</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Félicitations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détectives</a:t>
            </a:r>
            <a:r>
              <a:rPr lang="en" sz="1200" dirty="0">
                <a:solidFill>
                  <a:schemeClr val="dk1"/>
                </a:solidFill>
                <a:latin typeface="Inter"/>
                <a:ea typeface="Inter"/>
                <a:cs typeface="Inter"/>
                <a:sym typeface="Inter"/>
              </a:rPr>
              <a:t>! Vous </a:t>
            </a:r>
            <a:r>
              <a:rPr lang="en" sz="1200" dirty="0" err="1">
                <a:solidFill>
                  <a:schemeClr val="dk1"/>
                </a:solidFill>
                <a:latin typeface="Inter"/>
                <a:ea typeface="Inter"/>
                <a:cs typeface="Inter"/>
                <a:sym typeface="Inter"/>
              </a:rPr>
              <a:t>apprenez</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repérer</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contenu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généré</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N’oubliez</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s’améliore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alors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restez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toujours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curieux</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posez</a:t>
            </a:r>
            <a:r>
              <a:rPr lang="en" sz="1200" dirty="0">
                <a:solidFill>
                  <a:schemeClr val="dk1"/>
                </a:solidFill>
                <a:latin typeface="Inter"/>
                <a:ea typeface="Inter"/>
                <a:cs typeface="Inter"/>
                <a:sym typeface="Inter"/>
              </a:rPr>
              <a:t> des questions.»</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1"/>
        <p:cNvGrpSpPr/>
        <p:nvPr/>
      </p:nvGrpSpPr>
      <p:grpSpPr>
        <a:xfrm>
          <a:off x="0" y="0"/>
          <a:ext cx="0" cy="0"/>
          <a:chOff x="0" y="0"/>
          <a:chExt cx="0" cy="0"/>
        </a:xfrm>
      </p:grpSpPr>
      <p:sp>
        <p:nvSpPr>
          <p:cNvPr id="722" name="Google Shape;722;g3d08ea5fbc3_1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3" name="Google Shape;723;g3d08ea5fbc3_1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Objectif </a:t>
            </a:r>
            <a:r>
              <a:rPr lang="en" sz="1200" b="1" dirty="0" err="1">
                <a:solidFill>
                  <a:schemeClr val="dk1"/>
                </a:solidFill>
                <a:latin typeface="Inter"/>
                <a:ea typeface="Inter"/>
                <a:cs typeface="Inter"/>
                <a:sym typeface="Inter"/>
              </a:rPr>
              <a:t>d’apprentissage</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comprennent</a:t>
            </a:r>
            <a:r>
              <a:rPr lang="en" sz="1200" dirty="0">
                <a:solidFill>
                  <a:schemeClr val="dk1"/>
                </a:solidFill>
                <a:latin typeface="Inter"/>
                <a:ea typeface="Inter"/>
                <a:cs typeface="Inter"/>
                <a:sym typeface="Inter"/>
              </a:rPr>
              <a:t> les concepts de base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utilisant</a:t>
            </a:r>
            <a:r>
              <a:rPr lang="en" sz="1200" dirty="0">
                <a:solidFill>
                  <a:schemeClr val="dk1"/>
                </a:solidFill>
                <a:latin typeface="Inter"/>
                <a:ea typeface="Inter"/>
                <a:cs typeface="Inter"/>
                <a:sym typeface="Inter"/>
              </a:rPr>
              <a:t> des analogies </a:t>
            </a:r>
            <a:r>
              <a:rPr lang="en" sz="1200" dirty="0" err="1">
                <a:solidFill>
                  <a:schemeClr val="dk1"/>
                </a:solidFill>
                <a:latin typeface="Inter"/>
                <a:ea typeface="Inter"/>
                <a:cs typeface="Inter"/>
                <a:sym typeface="Inter"/>
              </a:rPr>
              <a:t>pertinentes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adaptées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leur</a:t>
            </a:r>
            <a:r>
              <a:rPr lang="en" sz="1200" dirty="0">
                <a:solidFill>
                  <a:schemeClr val="dk1"/>
                </a:solidFill>
                <a:latin typeface="Inter"/>
                <a:ea typeface="Inter"/>
                <a:cs typeface="Inter"/>
                <a:sym typeface="Inter"/>
              </a:rPr>
              <a:t> culture.</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8"/>
        <p:cNvGrpSpPr/>
        <p:nvPr/>
      </p:nvGrpSpPr>
      <p:grpSpPr>
        <a:xfrm>
          <a:off x="0" y="0"/>
          <a:ext cx="0" cy="0"/>
          <a:chOff x="0" y="0"/>
          <a:chExt cx="0" cy="0"/>
        </a:xfrm>
      </p:grpSpPr>
      <p:sp>
        <p:nvSpPr>
          <p:cNvPr id="729" name="Google Shape;729;g3d08ea5fbc3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0" name="Google Shape;730;g3d08ea5fbc3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Introduction à </a:t>
            </a:r>
            <a:r>
              <a:rPr lang="en" sz="1200" b="1" dirty="0" err="1">
                <a:solidFill>
                  <a:schemeClr val="dk1"/>
                </a:solidFill>
                <a:latin typeface="Inter"/>
                <a:ea typeface="Inter"/>
                <a:cs typeface="Inter"/>
                <a:sym typeface="Inter"/>
              </a:rPr>
              <a:t>l'Analogie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US" sz="1200" dirty="0">
                <a:solidFill>
                  <a:schemeClr val="dk1"/>
                </a:solidFill>
                <a:latin typeface="Inter"/>
                <a:ea typeface="Inter"/>
                <a:cs typeface="Inter"/>
                <a:sym typeface="Inter"/>
              </a:rPr>
              <a:t>«</a:t>
            </a:r>
            <a:r>
              <a:rPr lang="en-US" sz="1200" dirty="0" err="1"/>
              <a:t>Pensez</a:t>
            </a:r>
            <a:r>
              <a:rPr lang="en-US" sz="1200" dirty="0"/>
              <a:t> à </a:t>
            </a:r>
            <a:r>
              <a:rPr lang="en-US" sz="1200" dirty="0" err="1"/>
              <a:t>l’apprentissage</a:t>
            </a:r>
            <a:r>
              <a:rPr lang="en-US" sz="1200" dirty="0"/>
              <a:t> </a:t>
            </a:r>
            <a:r>
              <a:rPr lang="en-US" sz="1200" dirty="0" err="1"/>
              <a:t>d’une</a:t>
            </a:r>
            <a:r>
              <a:rPr lang="en-US" sz="1200" dirty="0"/>
              <a:t> langue. Si </a:t>
            </a:r>
            <a:r>
              <a:rPr lang="en-US" sz="1200" dirty="0" err="1"/>
              <a:t>vous</a:t>
            </a:r>
            <a:r>
              <a:rPr lang="en-US" sz="1200" dirty="0"/>
              <a:t> </a:t>
            </a:r>
            <a:r>
              <a:rPr lang="en-US" sz="1200" dirty="0" err="1"/>
              <a:t>parlez</a:t>
            </a:r>
            <a:r>
              <a:rPr lang="en-US" sz="1200" dirty="0"/>
              <a:t> </a:t>
            </a:r>
            <a:r>
              <a:rPr lang="en-US" sz="1200" dirty="0" err="1"/>
              <a:t>arabe</a:t>
            </a:r>
            <a:r>
              <a:rPr lang="en-US" sz="1200" dirty="0"/>
              <a:t> et </a:t>
            </a:r>
            <a:r>
              <a:rPr lang="en-US" sz="1200" dirty="0" err="1"/>
              <a:t>apprenez</a:t>
            </a:r>
            <a:r>
              <a:rPr lang="en-US" sz="1200" dirty="0"/>
              <a:t> </a:t>
            </a:r>
            <a:r>
              <a:rPr lang="en-US" sz="1200" dirty="0" err="1"/>
              <a:t>l’anglais</a:t>
            </a:r>
            <a:r>
              <a:rPr lang="en-US" sz="1200" dirty="0"/>
              <a:t>, </a:t>
            </a:r>
            <a:r>
              <a:rPr lang="en-US" sz="1200" dirty="0" err="1"/>
              <a:t>ou</a:t>
            </a:r>
            <a:r>
              <a:rPr lang="en-US" sz="1200" dirty="0"/>
              <a:t> </a:t>
            </a:r>
            <a:r>
              <a:rPr lang="en-US" sz="1200" dirty="0" err="1"/>
              <a:t>si</a:t>
            </a:r>
            <a:r>
              <a:rPr lang="en-US" sz="1200" dirty="0"/>
              <a:t> </a:t>
            </a:r>
            <a:r>
              <a:rPr lang="en-US" sz="1200" dirty="0" err="1"/>
              <a:t>vous</a:t>
            </a:r>
            <a:r>
              <a:rPr lang="en-US" sz="1200" dirty="0"/>
              <a:t> </a:t>
            </a:r>
            <a:r>
              <a:rPr lang="en-US" sz="1200" dirty="0" err="1"/>
              <a:t>parlez</a:t>
            </a:r>
            <a:r>
              <a:rPr lang="en-US" sz="1200" dirty="0"/>
              <a:t> </a:t>
            </a:r>
            <a:r>
              <a:rPr lang="en-US" sz="1200" dirty="0" err="1"/>
              <a:t>berbère</a:t>
            </a:r>
            <a:r>
              <a:rPr lang="en-US" sz="1200" dirty="0"/>
              <a:t> et </a:t>
            </a:r>
            <a:r>
              <a:rPr lang="en-US" sz="1200" dirty="0" err="1"/>
              <a:t>apprenez</a:t>
            </a:r>
            <a:r>
              <a:rPr lang="en-US" sz="1200" dirty="0"/>
              <a:t> </a:t>
            </a:r>
            <a:r>
              <a:rPr lang="en-US" sz="1200" dirty="0" err="1"/>
              <a:t>l’arabe</a:t>
            </a:r>
            <a:r>
              <a:rPr lang="en-US" sz="1200" dirty="0"/>
              <a:t>, </a:t>
            </a:r>
            <a:r>
              <a:rPr lang="en-US" sz="1200" dirty="0" err="1"/>
              <a:t>ou</a:t>
            </a:r>
            <a:r>
              <a:rPr lang="en-US" sz="1200" dirty="0"/>
              <a:t> encore </a:t>
            </a:r>
            <a:r>
              <a:rPr lang="en-US" sz="1200" dirty="0" err="1"/>
              <a:t>si</a:t>
            </a:r>
            <a:r>
              <a:rPr lang="en-US" sz="1200" dirty="0"/>
              <a:t> </a:t>
            </a:r>
            <a:r>
              <a:rPr lang="en-US" sz="1200" dirty="0" err="1"/>
              <a:t>vous</a:t>
            </a:r>
            <a:r>
              <a:rPr lang="en-US" sz="1200" dirty="0"/>
              <a:t> </a:t>
            </a:r>
            <a:r>
              <a:rPr lang="en-US" sz="1200" dirty="0" err="1"/>
              <a:t>êtes</a:t>
            </a:r>
            <a:r>
              <a:rPr lang="en-US" sz="1200" dirty="0"/>
              <a:t> </a:t>
            </a:r>
            <a:r>
              <a:rPr lang="en-US" sz="1200" dirty="0" err="1"/>
              <a:t>Égyptien</a:t>
            </a:r>
            <a:r>
              <a:rPr lang="en-US" sz="1200" dirty="0"/>
              <a:t> et </a:t>
            </a:r>
            <a:r>
              <a:rPr lang="en-US" sz="1200" dirty="0" err="1"/>
              <a:t>apprenez</a:t>
            </a:r>
            <a:r>
              <a:rPr lang="en-US" sz="1200" dirty="0"/>
              <a:t> le </a:t>
            </a:r>
            <a:r>
              <a:rPr lang="en-US" sz="1200" dirty="0" err="1"/>
              <a:t>dialecte</a:t>
            </a:r>
            <a:r>
              <a:rPr lang="en-US" sz="1200" dirty="0"/>
              <a:t> du Golfe, </a:t>
            </a:r>
            <a:r>
              <a:rPr lang="en-US" sz="1200" dirty="0" err="1"/>
              <a:t>vous</a:t>
            </a:r>
            <a:r>
              <a:rPr lang="en-US" sz="1200" dirty="0"/>
              <a:t> </a:t>
            </a:r>
            <a:r>
              <a:rPr lang="en-US" sz="1200" dirty="0" err="1"/>
              <a:t>écoutez</a:t>
            </a:r>
            <a:r>
              <a:rPr lang="en-US" sz="1200" dirty="0"/>
              <a:t> comment les gens </a:t>
            </a:r>
            <a:r>
              <a:rPr lang="en-US" sz="1200" dirty="0" err="1"/>
              <a:t>parlent</a:t>
            </a:r>
            <a:r>
              <a:rPr lang="en-US" sz="1200" dirty="0"/>
              <a:t>, </a:t>
            </a:r>
            <a:r>
              <a:rPr lang="en-US" sz="1200" dirty="0" err="1"/>
              <a:t>vous</a:t>
            </a:r>
            <a:r>
              <a:rPr lang="en-US" sz="1200" dirty="0"/>
              <a:t> </a:t>
            </a:r>
            <a:r>
              <a:rPr lang="en-US" sz="1200" dirty="0" err="1"/>
              <a:t>faites</a:t>
            </a:r>
            <a:r>
              <a:rPr lang="en-US" sz="1200" dirty="0"/>
              <a:t> des </a:t>
            </a:r>
            <a:r>
              <a:rPr lang="en-US" sz="1200" dirty="0" err="1"/>
              <a:t>erreurs</a:t>
            </a:r>
            <a:r>
              <a:rPr lang="en-US" sz="1200" dirty="0"/>
              <a:t>, </a:t>
            </a:r>
            <a:r>
              <a:rPr lang="en-US" sz="1200" dirty="0" err="1"/>
              <a:t>vous</a:t>
            </a:r>
            <a:r>
              <a:rPr lang="en-US" sz="1200" dirty="0"/>
              <a:t> </a:t>
            </a:r>
            <a:r>
              <a:rPr lang="en-US" sz="1200" dirty="0" err="1"/>
              <a:t>pratiquez</a:t>
            </a:r>
            <a:r>
              <a:rPr lang="en-US" sz="1200" dirty="0"/>
              <a:t>. L’IA </a:t>
            </a:r>
            <a:r>
              <a:rPr lang="en-US" sz="1200" dirty="0" err="1"/>
              <a:t>apprend</a:t>
            </a:r>
            <a:r>
              <a:rPr lang="en-US" sz="1200" dirty="0"/>
              <a:t> de manière </a:t>
            </a:r>
            <a:r>
              <a:rPr lang="en-US" sz="1200" dirty="0" err="1"/>
              <a:t>similaire</a:t>
            </a:r>
            <a:r>
              <a:rPr lang="en-US" sz="1200" dirty="0"/>
              <a:t>, </a:t>
            </a:r>
            <a:r>
              <a:rPr lang="en-US" sz="1200" dirty="0" err="1"/>
              <a:t>mais</a:t>
            </a:r>
            <a:r>
              <a:rPr lang="en-US" sz="1200" dirty="0"/>
              <a:t> au lieu </a:t>
            </a:r>
            <a:r>
              <a:rPr lang="en-US" sz="1200" dirty="0" err="1"/>
              <a:t>d’écouter</a:t>
            </a:r>
            <a:r>
              <a:rPr lang="en-US" sz="1200" dirty="0"/>
              <a:t> la </a:t>
            </a:r>
            <a:r>
              <a:rPr lang="en-US" sz="1200" dirty="0" err="1"/>
              <a:t>famille</a:t>
            </a:r>
            <a:r>
              <a:rPr lang="en-US" sz="1200" dirty="0"/>
              <a:t> et les </a:t>
            </a:r>
            <a:r>
              <a:rPr lang="en-US" sz="1200" dirty="0" err="1"/>
              <a:t>amis</a:t>
            </a:r>
            <a:r>
              <a:rPr lang="en-US" sz="1200" dirty="0"/>
              <a:t>, </a:t>
            </a:r>
            <a:r>
              <a:rPr lang="en-US" sz="1200" dirty="0" err="1"/>
              <a:t>elle</a:t>
            </a:r>
            <a:r>
              <a:rPr lang="en-US" sz="1200" dirty="0"/>
              <a:t> “</a:t>
            </a:r>
            <a:r>
              <a:rPr lang="en-US" sz="1200" dirty="0" err="1"/>
              <a:t>écoute</a:t>
            </a:r>
            <a:r>
              <a:rPr lang="en-US" sz="1200" dirty="0"/>
              <a:t>” des millions </a:t>
            </a:r>
            <a:r>
              <a:rPr lang="en-US" sz="1200" dirty="0" err="1"/>
              <a:t>d’exemples</a:t>
            </a:r>
            <a:r>
              <a:rPr lang="en-US" sz="1200" dirty="0"/>
              <a:t> </a:t>
            </a:r>
            <a:r>
              <a:rPr lang="en-US" sz="1200" dirty="0" err="1"/>
              <a:t>issus</a:t>
            </a:r>
            <a:r>
              <a:rPr lang="en-US" sz="1200" dirty="0"/>
              <a:t> de livres, de sites web et de conversations. </a:t>
            </a:r>
            <a:r>
              <a:rPr lang="en-US" sz="1200" dirty="0">
                <a:solidFill>
                  <a:schemeClr val="dk1"/>
                </a:solidFill>
                <a:latin typeface="Inter"/>
                <a:ea typeface="Inter"/>
                <a:cs typeface="Inter"/>
                <a:sym typeface="Inter"/>
              </a:rPr>
              <a:t>»</a:t>
            </a: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Discussion Interactive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Qu’est-ce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cerveau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faire </a:t>
            </a:r>
            <a:r>
              <a:rPr lang="en" sz="1200" dirty="0" err="1">
                <a:solidFill>
                  <a:schemeClr val="dk1"/>
                </a:solidFill>
                <a:latin typeface="Inter"/>
                <a:ea typeface="Inter"/>
                <a:cs typeface="Inter"/>
                <a:sym typeface="Inter"/>
              </a:rPr>
              <a:t>qu’un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ordinateur</a:t>
            </a:r>
            <a:r>
              <a:rPr lang="en" sz="1200" dirty="0">
                <a:solidFill>
                  <a:schemeClr val="dk1"/>
                </a:solidFill>
                <a:latin typeface="Inter"/>
                <a:ea typeface="Inter"/>
                <a:cs typeface="Inter"/>
                <a:sym typeface="Inter"/>
              </a:rPr>
              <a:t> ne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pas faire?»</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Réponses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Attendues</a:t>
            </a:r>
            <a:r>
              <a:rPr lang="en" sz="1200" b="1" dirty="0">
                <a:solidFill>
                  <a:schemeClr val="dk1"/>
                </a:solidFill>
                <a:latin typeface="Inter"/>
                <a:ea typeface="Inter"/>
                <a:cs typeface="Inter"/>
                <a:sym typeface="Inter"/>
              </a:rPr>
              <a:t> et Conseils:</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Ressentir</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émotions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Exactement</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reconnaître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émotions</a:t>
            </a:r>
            <a:r>
              <a:rPr lang="en" sz="1200" dirty="0">
                <a:solidFill>
                  <a:schemeClr val="dk1"/>
                </a:solidFill>
                <a:latin typeface="Inter"/>
                <a:ea typeface="Inter"/>
                <a:cs typeface="Inter"/>
                <a:sym typeface="Inter"/>
              </a:rPr>
              <a:t> dans un </a:t>
            </a:r>
            <a:r>
              <a:rPr lang="en" sz="1200" dirty="0" err="1">
                <a:solidFill>
                  <a:schemeClr val="dk1"/>
                </a:solidFill>
                <a:latin typeface="Inter"/>
                <a:ea typeface="Inter"/>
                <a:cs typeface="Inter"/>
                <a:sym typeface="Inter"/>
              </a:rPr>
              <a:t>texte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ne les </a:t>
            </a:r>
            <a:r>
              <a:rPr lang="en" sz="1200" dirty="0" err="1">
                <a:solidFill>
                  <a:schemeClr val="dk1"/>
                </a:solidFill>
                <a:latin typeface="Inter"/>
                <a:ea typeface="Inter"/>
                <a:cs typeface="Inter"/>
                <a:sym typeface="Inter"/>
              </a:rPr>
              <a:t>ressent</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vraiment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blagues</a:t>
            </a:r>
            <a:r>
              <a:rPr lang="en" sz="1200" dirty="0">
                <a:solidFill>
                  <a:schemeClr val="dk1"/>
                </a:solidFill>
                <a:latin typeface="Inter"/>
                <a:ea typeface="Inter"/>
                <a:cs typeface="Inter"/>
                <a:sym typeface="Inter"/>
              </a:rPr>
              <a:t>» → «Très bon point! L’IA a du mal avec </a:t>
            </a:r>
            <a:r>
              <a:rPr lang="en" sz="1200" dirty="0" err="1">
                <a:solidFill>
                  <a:schemeClr val="dk1"/>
                </a:solidFill>
                <a:latin typeface="Inter"/>
                <a:ea typeface="Inter"/>
                <a:cs typeface="Inter"/>
                <a:sym typeface="Inter"/>
              </a:rPr>
              <a:t>l’humour</a:t>
            </a:r>
            <a:r>
              <a:rPr lang="en" sz="1200" dirty="0">
                <a:solidFill>
                  <a:schemeClr val="dk1"/>
                </a:solidFill>
                <a:latin typeface="Inter"/>
                <a:ea typeface="Inter"/>
                <a:cs typeface="Inter"/>
                <a:sym typeface="Inter"/>
              </a:rPr>
              <a:t>, surtout les </a:t>
            </a:r>
            <a:r>
              <a:rPr lang="en" sz="1200" dirty="0" err="1">
                <a:solidFill>
                  <a:schemeClr val="dk1"/>
                </a:solidFill>
                <a:latin typeface="Inter"/>
                <a:ea typeface="Inter"/>
                <a:cs typeface="Inter"/>
                <a:sym typeface="Inter"/>
              </a:rPr>
              <a:t>blagues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culturelles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Être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créative</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Intéressant</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combiner des </a:t>
            </a:r>
            <a:r>
              <a:rPr lang="en" sz="1200" dirty="0" err="1">
                <a:solidFill>
                  <a:schemeClr val="dk1"/>
                </a:solidFill>
                <a:latin typeface="Inter"/>
                <a:ea typeface="Inter"/>
                <a:cs typeface="Inter"/>
                <a:sym typeface="Inter"/>
              </a:rPr>
              <a:t>idées</a:t>
            </a:r>
            <a:r>
              <a:rPr lang="en" sz="1200" dirty="0">
                <a:solidFill>
                  <a:schemeClr val="dk1"/>
                </a:solidFill>
                <a:latin typeface="Inter"/>
                <a:ea typeface="Inter"/>
                <a:cs typeface="Inter"/>
                <a:sym typeface="Inter"/>
              </a:rPr>
              <a:t> de manière nouvelle,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besoin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d’humains</a:t>
            </a:r>
            <a:r>
              <a:rPr lang="en" sz="1200" dirty="0">
                <a:solidFill>
                  <a:schemeClr val="dk1"/>
                </a:solidFill>
                <a:latin typeface="Inter"/>
                <a:ea typeface="Inter"/>
                <a:cs typeface="Inter"/>
                <a:sym typeface="Inter"/>
              </a:rPr>
              <a:t> pour guider </a:t>
            </a:r>
            <a:r>
              <a:rPr lang="en" sz="1200" dirty="0" err="1">
                <a:solidFill>
                  <a:schemeClr val="dk1"/>
                </a:solidFill>
                <a:latin typeface="Inter"/>
                <a:ea typeface="Inter"/>
                <a:cs typeface="Inter"/>
                <a:sym typeface="Inter"/>
              </a:rPr>
              <a:t>sa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créativité</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«Prier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avoir</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foi</a:t>
            </a:r>
            <a:r>
              <a:rPr lang="en" sz="1200" dirty="0">
                <a:solidFill>
                  <a:schemeClr val="dk1"/>
                </a:solidFill>
                <a:latin typeface="Inter"/>
                <a:ea typeface="Inter"/>
                <a:cs typeface="Inter"/>
                <a:sym typeface="Inter"/>
              </a:rPr>
              <a:t>» → «Belle </a:t>
            </a:r>
            <a:r>
              <a:rPr lang="en" sz="1200" dirty="0" err="1">
                <a:solidFill>
                  <a:schemeClr val="dk1"/>
                </a:solidFill>
                <a:latin typeface="Inter"/>
                <a:ea typeface="Inter"/>
                <a:cs typeface="Inter"/>
                <a:sym typeface="Inter"/>
              </a:rPr>
              <a:t>réflexion</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analyser</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textes</a:t>
            </a:r>
            <a:r>
              <a:rPr lang="en" sz="1200" dirty="0">
                <a:solidFill>
                  <a:schemeClr val="dk1"/>
                </a:solidFill>
                <a:latin typeface="Inter"/>
                <a:ea typeface="Inter"/>
                <a:cs typeface="Inter"/>
                <a:sym typeface="Inter"/>
              </a:rPr>
              <a:t> religieux,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n’a</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d’expérience</a:t>
            </a:r>
            <a:r>
              <a:rPr lang="en" sz="1200" dirty="0">
                <a:solidFill>
                  <a:schemeClr val="dk1"/>
                </a:solidFill>
                <a:latin typeface="Inter"/>
                <a:ea typeface="Inter"/>
                <a:cs typeface="Inter"/>
                <a:sym typeface="Inter"/>
              </a:rPr>
              <a:t> spirituelle.»</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Pont </a:t>
            </a:r>
            <a:r>
              <a:rPr lang="en" sz="1200" b="1" dirty="0" err="1">
                <a:solidFill>
                  <a:schemeClr val="dk1"/>
                </a:solidFill>
                <a:latin typeface="Inter"/>
                <a:ea typeface="Inter"/>
                <a:cs typeface="Inter"/>
                <a:sym typeface="Inter"/>
              </a:rPr>
              <a:t>Culturel</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US" sz="1200" dirty="0">
                <a:solidFill>
                  <a:schemeClr val="dk1"/>
                </a:solidFill>
                <a:latin typeface="Inter"/>
                <a:ea typeface="Inter"/>
                <a:cs typeface="Inter"/>
                <a:sym typeface="Inter"/>
              </a:rPr>
              <a:t>«</a:t>
            </a:r>
            <a:r>
              <a:rPr lang="en-US" sz="1200" dirty="0"/>
              <a:t>Quand </a:t>
            </a:r>
            <a:r>
              <a:rPr lang="en-US" sz="1200" dirty="0" err="1"/>
              <a:t>vous</a:t>
            </a:r>
            <a:r>
              <a:rPr lang="en-US" sz="1200" dirty="0"/>
              <a:t> </a:t>
            </a:r>
            <a:r>
              <a:rPr lang="en-US" sz="1200" dirty="0" err="1"/>
              <a:t>passez</a:t>
            </a:r>
            <a:r>
              <a:rPr lang="en-US" sz="1200" dirty="0"/>
              <a:t> de </a:t>
            </a:r>
            <a:r>
              <a:rPr lang="en-US" sz="1200" dirty="0" err="1"/>
              <a:t>l’arabe</a:t>
            </a:r>
            <a:r>
              <a:rPr lang="en-US" sz="1200" dirty="0"/>
              <a:t> au français au Maroc </a:t>
            </a:r>
            <a:r>
              <a:rPr lang="en-US" sz="1200" dirty="0" err="1"/>
              <a:t>ou</a:t>
            </a:r>
            <a:r>
              <a:rPr lang="en-US" sz="1200" dirty="0"/>
              <a:t> </a:t>
            </a:r>
            <a:r>
              <a:rPr lang="en-US" sz="1200" dirty="0" err="1"/>
              <a:t>en</a:t>
            </a:r>
            <a:r>
              <a:rPr lang="en-US" sz="1200" dirty="0"/>
              <a:t> </a:t>
            </a:r>
            <a:r>
              <a:rPr lang="en-US" sz="1200" dirty="0" err="1"/>
              <a:t>Tunisie</a:t>
            </a:r>
            <a:r>
              <a:rPr lang="en-US" sz="1200" dirty="0"/>
              <a:t>, </a:t>
            </a:r>
            <a:r>
              <a:rPr lang="en-US" sz="1200" dirty="0" err="1"/>
              <a:t>ou</a:t>
            </a:r>
            <a:r>
              <a:rPr lang="en-US" sz="1200" dirty="0"/>
              <a:t> de </a:t>
            </a:r>
            <a:r>
              <a:rPr lang="en-US" sz="1200" dirty="0" err="1"/>
              <a:t>l’arabe</a:t>
            </a:r>
            <a:r>
              <a:rPr lang="en-US" sz="1200" dirty="0"/>
              <a:t> à </a:t>
            </a:r>
            <a:r>
              <a:rPr lang="en-US" sz="1200" dirty="0" err="1"/>
              <a:t>l’anglais</a:t>
            </a:r>
            <a:r>
              <a:rPr lang="en-US" sz="1200" dirty="0"/>
              <a:t> aux </a:t>
            </a:r>
            <a:r>
              <a:rPr lang="en-US" sz="1200" dirty="0" err="1"/>
              <a:t>Émirats</a:t>
            </a:r>
            <a:r>
              <a:rPr lang="en-US" sz="1200" dirty="0"/>
              <a:t> </a:t>
            </a:r>
            <a:r>
              <a:rPr lang="en-US" sz="1200" dirty="0" err="1"/>
              <a:t>arabes</a:t>
            </a:r>
            <a:r>
              <a:rPr lang="en-US" sz="1200" dirty="0"/>
              <a:t> unis, </a:t>
            </a:r>
            <a:r>
              <a:rPr lang="en-US" sz="1200" dirty="0" err="1"/>
              <a:t>ou</a:t>
            </a:r>
            <a:r>
              <a:rPr lang="en-US" sz="1200" dirty="0"/>
              <a:t> encore de </a:t>
            </a:r>
            <a:r>
              <a:rPr lang="en-US" sz="1200" dirty="0" err="1"/>
              <a:t>l’arabe</a:t>
            </a:r>
            <a:r>
              <a:rPr lang="en-US" sz="1200" dirty="0"/>
              <a:t> standard </a:t>
            </a:r>
            <a:r>
              <a:rPr lang="en-US" sz="1200" dirty="0" err="1"/>
              <a:t>moderne</a:t>
            </a:r>
            <a:r>
              <a:rPr lang="en-US" sz="1200" dirty="0"/>
              <a:t> à </a:t>
            </a:r>
            <a:r>
              <a:rPr lang="en-US" sz="1200" dirty="0" err="1"/>
              <a:t>votre</a:t>
            </a:r>
            <a:r>
              <a:rPr lang="en-US" sz="1200" dirty="0"/>
              <a:t> </a:t>
            </a:r>
            <a:r>
              <a:rPr lang="en-US" sz="1200" dirty="0" err="1"/>
              <a:t>dialecte</a:t>
            </a:r>
            <a:r>
              <a:rPr lang="en-US" sz="1200" dirty="0"/>
              <a:t> local (</a:t>
            </a:r>
            <a:r>
              <a:rPr lang="en-US" sz="1200" dirty="0" err="1"/>
              <a:t>darija</a:t>
            </a:r>
            <a:r>
              <a:rPr lang="en-US" sz="1200" dirty="0"/>
              <a:t>, </a:t>
            </a:r>
            <a:r>
              <a:rPr lang="en-US" sz="1200" dirty="0" err="1"/>
              <a:t>égyptien</a:t>
            </a:r>
            <a:r>
              <a:rPr lang="en-US" sz="1200" dirty="0"/>
              <a:t>, du Golfe) </a:t>
            </a:r>
            <a:r>
              <a:rPr lang="en-US" sz="1200" dirty="0" err="1"/>
              <a:t>selon</a:t>
            </a:r>
            <a:r>
              <a:rPr lang="en-US" sz="1200" dirty="0"/>
              <a:t> </a:t>
            </a:r>
            <a:r>
              <a:rPr lang="en-US" sz="1200" dirty="0" err="1"/>
              <a:t>votre</a:t>
            </a:r>
            <a:r>
              <a:rPr lang="en-US" sz="1200" dirty="0"/>
              <a:t> </a:t>
            </a:r>
            <a:r>
              <a:rPr lang="en-US" sz="1200" dirty="0" err="1"/>
              <a:t>interlocuteur</a:t>
            </a:r>
            <a:r>
              <a:rPr lang="en-US" sz="1200" dirty="0"/>
              <a:t> — </a:t>
            </a:r>
            <a:r>
              <a:rPr lang="en-US" sz="1200" dirty="0" err="1"/>
              <a:t>c’est</a:t>
            </a:r>
            <a:r>
              <a:rPr lang="en-US" sz="1200" dirty="0"/>
              <a:t> quelque chose </a:t>
            </a:r>
            <a:r>
              <a:rPr lang="en-US" sz="1200" dirty="0" err="1"/>
              <a:t>que</a:t>
            </a:r>
            <a:r>
              <a:rPr lang="en-US" sz="1200" dirty="0"/>
              <a:t> </a:t>
            </a:r>
            <a:r>
              <a:rPr lang="en-US" sz="1200" dirty="0" err="1"/>
              <a:t>l’intelligence</a:t>
            </a:r>
            <a:r>
              <a:rPr lang="en-US" sz="1200" dirty="0"/>
              <a:t> </a:t>
            </a:r>
            <a:r>
              <a:rPr lang="en-US" sz="1200" dirty="0" err="1"/>
              <a:t>artificielle</a:t>
            </a:r>
            <a:r>
              <a:rPr lang="en-US" sz="1200" dirty="0"/>
              <a:t> ne </a:t>
            </a:r>
            <a:r>
              <a:rPr lang="en-US" sz="1200" dirty="0" err="1"/>
              <a:t>peut</a:t>
            </a:r>
            <a:r>
              <a:rPr lang="en-US" sz="1200" dirty="0"/>
              <a:t> pas encore faire. Vous </a:t>
            </a:r>
            <a:r>
              <a:rPr lang="en-US" sz="1200" dirty="0" err="1"/>
              <a:t>comprenez</a:t>
            </a:r>
            <a:r>
              <a:rPr lang="en-US" sz="1200" dirty="0"/>
              <a:t> le </a:t>
            </a:r>
            <a:r>
              <a:rPr lang="en-US" sz="1200" dirty="0" err="1"/>
              <a:t>contexte</a:t>
            </a:r>
            <a:r>
              <a:rPr lang="en-US" sz="1200" dirty="0"/>
              <a:t> et la culture </a:t>
            </a:r>
            <a:r>
              <a:rPr lang="en-US" sz="1200" dirty="0" err="1"/>
              <a:t>d’une</a:t>
            </a:r>
            <a:r>
              <a:rPr lang="en-US" sz="1200" dirty="0"/>
              <a:t> manière qui </a:t>
            </a:r>
            <a:r>
              <a:rPr lang="en-US" sz="1200" dirty="0" err="1"/>
              <a:t>vous</a:t>
            </a:r>
            <a:r>
              <a:rPr lang="en-US" sz="1200" dirty="0"/>
              <a:t> rend unique </a:t>
            </a:r>
            <a:r>
              <a:rPr lang="en-US" sz="1200" dirty="0" err="1"/>
              <a:t>en</a:t>
            </a:r>
            <a:r>
              <a:rPr lang="en-US" sz="1200" dirty="0"/>
              <a:t> tant </a:t>
            </a:r>
            <a:r>
              <a:rPr lang="en-US" sz="1200" dirty="0" err="1"/>
              <a:t>qu’être</a:t>
            </a:r>
            <a:r>
              <a:rPr lang="en-US" sz="1200" dirty="0"/>
              <a:t> </a:t>
            </a:r>
            <a:r>
              <a:rPr lang="en-US" sz="1200" dirty="0" err="1"/>
              <a:t>humain</a:t>
            </a:r>
            <a:r>
              <a:rPr lang="en-US" sz="1200" dirty="0"/>
              <a:t>.</a:t>
            </a:r>
            <a:r>
              <a:rPr lang="en-TR" sz="1200" dirty="0"/>
              <a:t>»</a:t>
            </a:r>
            <a:endParaRPr sz="1200" b="1" dirty="0">
              <a:solidFill>
                <a:schemeClr val="dk1"/>
              </a:solidFill>
              <a:latin typeface="Inter"/>
              <a:ea typeface="Inter"/>
              <a:cs typeface="Inter"/>
              <a:sym typeface="Inte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6"/>
        <p:cNvGrpSpPr/>
        <p:nvPr/>
      </p:nvGrpSpPr>
      <p:grpSpPr>
        <a:xfrm>
          <a:off x="0" y="0"/>
          <a:ext cx="0" cy="0"/>
          <a:chOff x="0" y="0"/>
          <a:chExt cx="0" cy="0"/>
        </a:xfrm>
      </p:grpSpPr>
      <p:sp>
        <p:nvSpPr>
          <p:cNvPr id="777" name="Google Shape;777;g3d08ea5fbc3_1_9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8" name="Google Shape;778;g3d08ea5fbc3_1_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Voici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frise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chronologique</a:t>
            </a:r>
            <a:r>
              <a:rPr lang="en" sz="1200" dirty="0">
                <a:solidFill>
                  <a:schemeClr val="dk1"/>
                </a:solidFill>
                <a:latin typeface="Inter"/>
                <a:ea typeface="Inter"/>
                <a:cs typeface="Inter"/>
                <a:sym typeface="Inter"/>
              </a:rPr>
              <a:t> du </a:t>
            </a:r>
            <a:r>
              <a:rPr lang="en" sz="1200" dirty="0" err="1">
                <a:solidFill>
                  <a:schemeClr val="dk1"/>
                </a:solidFill>
                <a:latin typeface="Inter"/>
                <a:ea typeface="Inter"/>
                <a:cs typeface="Inter"/>
                <a:sym typeface="Inter"/>
              </a:rPr>
              <a:t>développement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l’intelligence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artificielle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Années</a:t>
            </a:r>
            <a:r>
              <a:rPr lang="en" sz="1200" dirty="0">
                <a:solidFill>
                  <a:schemeClr val="dk1"/>
                </a:solidFill>
                <a:latin typeface="Inter"/>
                <a:ea typeface="Inter"/>
                <a:cs typeface="Inter"/>
                <a:sym typeface="Inter"/>
              </a:rPr>
              <a:t> 1950: </a:t>
            </a:r>
            <a:r>
              <a:rPr lang="en" sz="1200" dirty="0" err="1">
                <a:solidFill>
                  <a:schemeClr val="dk1"/>
                </a:solidFill>
                <a:latin typeface="Inter"/>
                <a:ea typeface="Inter"/>
                <a:cs typeface="Inter"/>
                <a:sym typeface="Inter"/>
              </a:rPr>
              <a:t>Certains</a:t>
            </a:r>
            <a:r>
              <a:rPr lang="en" sz="1200" dirty="0">
                <a:solidFill>
                  <a:schemeClr val="dk1"/>
                </a:solidFill>
                <a:latin typeface="Inter"/>
                <a:ea typeface="Inter"/>
                <a:cs typeface="Inter"/>
                <a:sym typeface="Inter"/>
              </a:rPr>
              <a:t> esprits </a:t>
            </a:r>
            <a:r>
              <a:rPr lang="en" sz="1200" dirty="0" err="1">
                <a:solidFill>
                  <a:schemeClr val="dk1"/>
                </a:solidFill>
                <a:latin typeface="Inter"/>
                <a:ea typeface="Inter"/>
                <a:cs typeface="Inter"/>
                <a:sym typeface="Inter"/>
              </a:rPr>
              <a:t>brillants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commencé</a:t>
            </a:r>
            <a:r>
              <a:rPr lang="en" sz="1200" dirty="0">
                <a:solidFill>
                  <a:schemeClr val="dk1"/>
                </a:solidFill>
                <a:latin typeface="Inter"/>
                <a:ea typeface="Inter"/>
                <a:cs typeface="Inter"/>
                <a:sym typeface="Inter"/>
              </a:rPr>
              <a:t> à se demander: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-on </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 aux machines à </a:t>
            </a:r>
            <a:r>
              <a:rPr lang="en" sz="1200" dirty="0" err="1">
                <a:solidFill>
                  <a:schemeClr val="dk1"/>
                </a:solidFill>
                <a:latin typeface="Inter"/>
                <a:ea typeface="Inter"/>
                <a:cs typeface="Inter"/>
                <a:sym typeface="Inter"/>
              </a:rPr>
              <a:t>penser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humains</a:t>
            </a:r>
            <a:r>
              <a:rPr lang="en" sz="1200" dirty="0">
                <a:solidFill>
                  <a:schemeClr val="dk1"/>
                </a:solidFill>
                <a:latin typeface="Inter"/>
                <a:ea typeface="Inter"/>
                <a:cs typeface="Inter"/>
                <a:sym typeface="Inter"/>
              </a:rPr>
              <a:t>? Un homme </a:t>
            </a:r>
            <a:r>
              <a:rPr lang="en" sz="1200" dirty="0" err="1">
                <a:solidFill>
                  <a:schemeClr val="dk1"/>
                </a:solidFill>
                <a:latin typeface="Inter"/>
                <a:ea typeface="Inter"/>
                <a:cs typeface="Inter"/>
                <a:sym typeface="Inter"/>
              </a:rPr>
              <a:t>appelé</a:t>
            </a:r>
            <a:r>
              <a:rPr lang="en" sz="1200" dirty="0">
                <a:solidFill>
                  <a:schemeClr val="dk1"/>
                </a:solidFill>
                <a:latin typeface="Inter"/>
                <a:ea typeface="Inter"/>
                <a:cs typeface="Inter"/>
                <a:sym typeface="Inter"/>
              </a:rPr>
              <a:t> Alan Turing a </a:t>
            </a:r>
            <a:r>
              <a:rPr lang="en" sz="1200" dirty="0" err="1">
                <a:solidFill>
                  <a:schemeClr val="dk1"/>
                </a:solidFill>
                <a:latin typeface="Inter"/>
                <a:ea typeface="Inter"/>
                <a:cs typeface="Inter"/>
                <a:sym typeface="Inter"/>
              </a:rPr>
              <a:t>posé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question célèbre: «Une machine </a:t>
            </a:r>
            <a:r>
              <a:rPr lang="en" sz="1200" dirty="0" err="1">
                <a:solidFill>
                  <a:schemeClr val="dk1"/>
                </a:solidFill>
                <a:latin typeface="Inter"/>
                <a:ea typeface="Inter"/>
                <a:cs typeface="Inter"/>
                <a:sym typeface="Inter"/>
              </a:rPr>
              <a:t>peut-elle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penser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là</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rêve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né!»</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Années</a:t>
            </a:r>
            <a:r>
              <a:rPr lang="en" sz="1200" dirty="0">
                <a:solidFill>
                  <a:schemeClr val="dk1"/>
                </a:solidFill>
                <a:latin typeface="Inter"/>
                <a:ea typeface="Inter"/>
                <a:cs typeface="Inter"/>
                <a:sym typeface="Inter"/>
              </a:rPr>
              <a:t> 1956 - 1970: Lors </a:t>
            </a:r>
            <a:r>
              <a:rPr lang="en" sz="1200" dirty="0" err="1">
                <a:solidFill>
                  <a:schemeClr val="dk1"/>
                </a:solidFill>
                <a:latin typeface="Inter"/>
                <a:ea typeface="Inter"/>
                <a:cs typeface="Inter"/>
                <a:sym typeface="Inter"/>
              </a:rPr>
              <a:t>d’une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réunion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1956, le mot «Intelligence </a:t>
            </a:r>
            <a:r>
              <a:rPr lang="en" sz="1200" dirty="0" err="1">
                <a:solidFill>
                  <a:schemeClr val="dk1"/>
                </a:solidFill>
                <a:latin typeface="Inter"/>
                <a:ea typeface="Inter"/>
                <a:cs typeface="Inter"/>
                <a:sym typeface="Inter"/>
              </a:rPr>
              <a:t>Artificielle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né. Les </a:t>
            </a:r>
            <a:r>
              <a:rPr lang="en" sz="1200" dirty="0" err="1">
                <a:solidFill>
                  <a:schemeClr val="dk1"/>
                </a:solidFill>
                <a:latin typeface="Inter"/>
                <a:ea typeface="Inter"/>
                <a:cs typeface="Inter"/>
                <a:sym typeface="Inter"/>
              </a:rPr>
              <a:t>scientifiques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commencé</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créer</a:t>
            </a:r>
            <a:r>
              <a:rPr lang="en" sz="1200" dirty="0">
                <a:solidFill>
                  <a:schemeClr val="dk1"/>
                </a:solidFill>
                <a:latin typeface="Inter"/>
                <a:ea typeface="Inter"/>
                <a:cs typeface="Inter"/>
                <a:sym typeface="Inter"/>
              </a:rPr>
              <a:t> de simples </a:t>
            </a:r>
            <a:r>
              <a:rPr lang="en" sz="1200" dirty="0" err="1">
                <a:solidFill>
                  <a:schemeClr val="dk1"/>
                </a:solidFill>
                <a:latin typeface="Inter"/>
                <a:ea typeface="Inter"/>
                <a:cs typeface="Inter"/>
                <a:sym typeface="Inter"/>
              </a:rPr>
              <a:t>programmes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informatiques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capables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jouer</a:t>
            </a:r>
            <a:r>
              <a:rPr lang="en" sz="1200" dirty="0">
                <a:solidFill>
                  <a:schemeClr val="dk1"/>
                </a:solidFill>
                <a:latin typeface="Inter"/>
                <a:ea typeface="Inter"/>
                <a:cs typeface="Inter"/>
                <a:sym typeface="Inter"/>
              </a:rPr>
              <a:t> à des jeux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échecs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résoudre</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problèmes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maths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Années</a:t>
            </a:r>
            <a:r>
              <a:rPr lang="en" sz="1200" dirty="0">
                <a:solidFill>
                  <a:schemeClr val="dk1"/>
                </a:solidFill>
                <a:latin typeface="Inter"/>
                <a:ea typeface="Inter"/>
                <a:cs typeface="Inter"/>
                <a:sym typeface="Inter"/>
              </a:rPr>
              <a:t> 1980–1990 : Les gens </a:t>
            </a:r>
            <a:r>
              <a:rPr lang="en" sz="1200" dirty="0" err="1">
                <a:solidFill>
                  <a:schemeClr val="dk1"/>
                </a:solidFill>
                <a:latin typeface="Inter"/>
                <a:ea typeface="Inter"/>
                <a:cs typeface="Inter"/>
                <a:sym typeface="Inter"/>
              </a:rPr>
              <a:t>pensaient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allait</a:t>
            </a:r>
            <a:r>
              <a:rPr lang="en" sz="1200" dirty="0">
                <a:solidFill>
                  <a:schemeClr val="dk1"/>
                </a:solidFill>
                <a:latin typeface="Inter"/>
                <a:ea typeface="Inter"/>
                <a:cs typeface="Inter"/>
                <a:sym typeface="Inter"/>
              </a:rPr>
              <a:t> se </a:t>
            </a:r>
            <a:r>
              <a:rPr lang="en" sz="1200" dirty="0" err="1">
                <a:solidFill>
                  <a:schemeClr val="dk1"/>
                </a:solidFill>
                <a:latin typeface="Inter"/>
                <a:ea typeface="Inter"/>
                <a:cs typeface="Inter"/>
                <a:sym typeface="Inter"/>
              </a:rPr>
              <a:t>développer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rapidement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 aux machines </a:t>
            </a:r>
            <a:r>
              <a:rPr lang="en" sz="1200" dirty="0" err="1">
                <a:solidFill>
                  <a:schemeClr val="dk1"/>
                </a:solidFill>
                <a:latin typeface="Inter"/>
                <a:ea typeface="Inter"/>
                <a:cs typeface="Inter"/>
                <a:sym typeface="Inter"/>
              </a:rPr>
              <a:t>était</a:t>
            </a:r>
            <a:r>
              <a:rPr lang="en" sz="1200" dirty="0">
                <a:solidFill>
                  <a:schemeClr val="dk1"/>
                </a:solidFill>
                <a:latin typeface="Inter"/>
                <a:ea typeface="Inter"/>
                <a:cs typeface="Inter"/>
                <a:sym typeface="Inter"/>
              </a:rPr>
              <a:t> plus difficile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prévu</a:t>
            </a:r>
            <a:r>
              <a:rPr lang="en" sz="1200" dirty="0">
                <a:solidFill>
                  <a:schemeClr val="dk1"/>
                </a:solidFill>
                <a:latin typeface="Inter"/>
                <a:ea typeface="Inter"/>
                <a:cs typeface="Inter"/>
                <a:sym typeface="Inter"/>
              </a:rPr>
              <a:t>. Elles </a:t>
            </a:r>
            <a:r>
              <a:rPr lang="en" sz="1200" dirty="0" err="1">
                <a:solidFill>
                  <a:schemeClr val="dk1"/>
                </a:solidFill>
                <a:latin typeface="Inter"/>
                <a:ea typeface="Inter"/>
                <a:cs typeface="Inter"/>
                <a:sym typeface="Inter"/>
              </a:rPr>
              <a:t>avaient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besoin</a:t>
            </a:r>
            <a:r>
              <a:rPr lang="en" sz="1200" dirty="0">
                <a:solidFill>
                  <a:schemeClr val="dk1"/>
                </a:solidFill>
                <a:latin typeface="Inter"/>
                <a:ea typeface="Inter"/>
                <a:cs typeface="Inter"/>
                <a:sym typeface="Inter"/>
              </a:rPr>
              <a:t> de plus de données, </a:t>
            </a:r>
            <a:r>
              <a:rPr lang="en" sz="1200" dirty="0" err="1">
                <a:solidFill>
                  <a:schemeClr val="dk1"/>
                </a:solidFill>
                <a:latin typeface="Inter"/>
                <a:ea typeface="Inter"/>
                <a:cs typeface="Inter"/>
                <a:sym typeface="Inter"/>
              </a:rPr>
              <a:t>d'ordinateurs</a:t>
            </a:r>
            <a:r>
              <a:rPr lang="en" sz="1200" dirty="0">
                <a:solidFill>
                  <a:schemeClr val="dk1"/>
                </a:solidFill>
                <a:latin typeface="Inter"/>
                <a:ea typeface="Inter"/>
                <a:cs typeface="Inter"/>
                <a:sym typeface="Inter"/>
              </a:rPr>
              <a:t> plus </a:t>
            </a:r>
            <a:r>
              <a:rPr lang="en" sz="1200" dirty="0" err="1">
                <a:solidFill>
                  <a:schemeClr val="dk1"/>
                </a:solidFill>
                <a:latin typeface="Inter"/>
                <a:ea typeface="Inter"/>
                <a:cs typeface="Inter"/>
                <a:sym typeface="Inter"/>
              </a:rPr>
              <a:t>rapides</a:t>
            </a:r>
            <a:r>
              <a:rPr lang="en" sz="1200" dirty="0">
                <a:solidFill>
                  <a:schemeClr val="dk1"/>
                </a:solidFill>
                <a:latin typeface="Inter"/>
                <a:ea typeface="Inter"/>
                <a:cs typeface="Inter"/>
                <a:sym typeface="Inter"/>
              </a:rPr>
              <a:t> et de </a:t>
            </a:r>
            <a:r>
              <a:rPr lang="en" sz="1200" dirty="0" err="1">
                <a:solidFill>
                  <a:schemeClr val="dk1"/>
                </a:solidFill>
                <a:latin typeface="Inter"/>
                <a:ea typeface="Inter"/>
                <a:cs typeface="Inter"/>
                <a:sym typeface="Inter"/>
              </a:rPr>
              <a:t>meilleures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idées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Années</a:t>
            </a:r>
            <a:r>
              <a:rPr lang="en" sz="1200" dirty="0">
                <a:solidFill>
                  <a:schemeClr val="dk1"/>
                </a:solidFill>
                <a:latin typeface="Inter"/>
                <a:ea typeface="Inter"/>
                <a:cs typeface="Inter"/>
                <a:sym typeface="Inter"/>
              </a:rPr>
              <a:t> 2000–2010:  Avec le </a:t>
            </a:r>
            <a:r>
              <a:rPr lang="en" sz="1200" dirty="0" err="1">
                <a:solidFill>
                  <a:schemeClr val="dk1"/>
                </a:solidFill>
                <a:latin typeface="Inter"/>
                <a:ea typeface="Inter"/>
                <a:cs typeface="Inter"/>
                <a:sym typeface="Inter"/>
              </a:rPr>
              <a:t>développement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l’Internet</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ordinateurs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accès</a:t>
            </a:r>
            <a:r>
              <a:rPr lang="en" sz="1200" dirty="0">
                <a:solidFill>
                  <a:schemeClr val="dk1"/>
                </a:solidFill>
                <a:latin typeface="Inter"/>
                <a:ea typeface="Inter"/>
                <a:cs typeface="Inter"/>
                <a:sym typeface="Inter"/>
              </a:rPr>
              <a:t> à des </a:t>
            </a:r>
            <a:r>
              <a:rPr lang="en" sz="1200" dirty="0" err="1">
                <a:solidFill>
                  <a:schemeClr val="dk1"/>
                </a:solidFill>
                <a:latin typeface="Inter"/>
                <a:ea typeface="Inter"/>
                <a:cs typeface="Inter"/>
                <a:sym typeface="Inter"/>
              </a:rPr>
              <a:t>tonnes</a:t>
            </a:r>
            <a:r>
              <a:rPr lang="en" sz="1200" dirty="0">
                <a:solidFill>
                  <a:schemeClr val="dk1"/>
                </a:solidFill>
                <a:latin typeface="Inter"/>
                <a:ea typeface="Inter"/>
                <a:cs typeface="Inter"/>
                <a:sym typeface="Inter"/>
              </a:rPr>
              <a:t> de données. Grâce à des </a:t>
            </a:r>
            <a:r>
              <a:rPr lang="en" sz="1200" dirty="0" err="1">
                <a:solidFill>
                  <a:schemeClr val="dk1"/>
                </a:solidFill>
                <a:latin typeface="Inter"/>
                <a:ea typeface="Inter"/>
                <a:cs typeface="Inter"/>
                <a:sym typeface="Inter"/>
              </a:rPr>
              <a:t>ordinateurs</a:t>
            </a:r>
            <a:r>
              <a:rPr lang="en" sz="1200" dirty="0">
                <a:solidFill>
                  <a:schemeClr val="dk1"/>
                </a:solidFill>
                <a:latin typeface="Inter"/>
                <a:ea typeface="Inter"/>
                <a:cs typeface="Inter"/>
                <a:sym typeface="Inter"/>
              </a:rPr>
              <a:t> plus </a:t>
            </a:r>
            <a:r>
              <a:rPr lang="en" sz="1200" dirty="0" err="1">
                <a:solidFill>
                  <a:schemeClr val="dk1"/>
                </a:solidFill>
                <a:latin typeface="Inter"/>
                <a:ea typeface="Inter"/>
                <a:cs typeface="Inter"/>
                <a:sym typeface="Inter"/>
              </a:rPr>
              <a:t>puissants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pu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réapprendre</a:t>
            </a:r>
            <a:r>
              <a:rPr lang="en" sz="1200" dirty="0">
                <a:solidFill>
                  <a:schemeClr val="dk1"/>
                </a:solidFill>
                <a:latin typeface="Inter"/>
                <a:ea typeface="Inter"/>
                <a:cs typeface="Inter"/>
                <a:sym typeface="Inter"/>
              </a:rPr>
              <a:t>! Elle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reconnaître</a:t>
            </a:r>
            <a:r>
              <a:rPr lang="en" sz="1200" dirty="0">
                <a:solidFill>
                  <a:schemeClr val="dk1"/>
                </a:solidFill>
                <a:latin typeface="Inter"/>
                <a:ea typeface="Inter"/>
                <a:cs typeface="Inter"/>
                <a:sym typeface="Inter"/>
              </a:rPr>
              <a:t> des visages, </a:t>
            </a:r>
            <a:r>
              <a:rPr lang="en" sz="1200" dirty="0" err="1">
                <a:solidFill>
                  <a:schemeClr val="dk1"/>
                </a:solidFill>
                <a:latin typeface="Inter"/>
                <a:ea typeface="Inter"/>
                <a:cs typeface="Inter"/>
                <a:sym typeface="Inter"/>
              </a:rPr>
              <a:t>traduire</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langues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battre</a:t>
            </a:r>
            <a:r>
              <a:rPr lang="en" sz="1200" dirty="0">
                <a:solidFill>
                  <a:schemeClr val="dk1"/>
                </a:solidFill>
                <a:latin typeface="Inter"/>
                <a:ea typeface="Inter"/>
                <a:cs typeface="Inter"/>
                <a:sym typeface="Inter"/>
              </a:rPr>
              <a:t> des champions du monde à des jeux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le Go!»</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Aujourd’hui</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partout</a:t>
            </a:r>
            <a:r>
              <a:rPr lang="en" sz="1200" dirty="0">
                <a:solidFill>
                  <a:schemeClr val="dk1"/>
                </a:solidFill>
                <a:latin typeface="Inter"/>
                <a:ea typeface="Inter"/>
                <a:cs typeface="Inter"/>
                <a:sym typeface="Inter"/>
              </a:rPr>
              <a:t> ! Elle aide dans les </a:t>
            </a:r>
            <a:r>
              <a:rPr lang="en" sz="1200" dirty="0" err="1">
                <a:solidFill>
                  <a:schemeClr val="dk1"/>
                </a:solidFill>
                <a:latin typeface="Inter"/>
                <a:ea typeface="Inter"/>
                <a:cs typeface="Inter"/>
                <a:sym typeface="Inter"/>
              </a:rPr>
              <a:t>recherches</a:t>
            </a:r>
            <a:r>
              <a:rPr lang="en" sz="1200" dirty="0">
                <a:solidFill>
                  <a:schemeClr val="dk1"/>
                </a:solidFill>
                <a:latin typeface="Inter"/>
                <a:ea typeface="Inter"/>
                <a:cs typeface="Inter"/>
                <a:sym typeface="Inter"/>
              </a:rPr>
              <a:t> Google, les suggestions sur YouTube, les assistants </a:t>
            </a:r>
            <a:r>
              <a:rPr lang="en" sz="1200" dirty="0" err="1">
                <a:solidFill>
                  <a:schemeClr val="dk1"/>
                </a:solidFill>
                <a:latin typeface="Inter"/>
                <a:ea typeface="Inter"/>
                <a:cs typeface="Inter"/>
                <a:sym typeface="Inter"/>
              </a:rPr>
              <a:t>vocaux</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les voitures </a:t>
            </a:r>
            <a:r>
              <a:rPr lang="en" sz="1200" dirty="0" err="1">
                <a:solidFill>
                  <a:schemeClr val="dk1"/>
                </a:solidFill>
                <a:latin typeface="Inter"/>
                <a:ea typeface="Inter"/>
                <a:cs typeface="Inter"/>
                <a:sym typeface="Inter"/>
              </a:rPr>
              <a:t>autonomes</a:t>
            </a:r>
            <a:r>
              <a:rPr lang="en" sz="1200" dirty="0">
                <a:solidFill>
                  <a:schemeClr val="dk1"/>
                </a:solidFill>
                <a:latin typeface="Inter"/>
                <a:ea typeface="Inter"/>
                <a:cs typeface="Inter"/>
                <a:sym typeface="Inter"/>
              </a:rPr>
              <a:t>! Mais nous devons </a:t>
            </a:r>
            <a:r>
              <a:rPr lang="en" sz="1200" dirty="0" err="1">
                <a:solidFill>
                  <a:schemeClr val="dk1"/>
                </a:solidFill>
                <a:latin typeface="Inter"/>
                <a:ea typeface="Inter"/>
                <a:cs typeface="Inter"/>
                <a:sym typeface="Inter"/>
              </a:rPr>
              <a:t>aussi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l’utiliser</a:t>
            </a:r>
            <a:r>
              <a:rPr lang="en" sz="1200" dirty="0">
                <a:solidFill>
                  <a:schemeClr val="dk1"/>
                </a:solidFill>
                <a:latin typeface="Inter"/>
                <a:ea typeface="Inter"/>
                <a:cs typeface="Inter"/>
                <a:sym typeface="Inter"/>
              </a:rPr>
              <a:t> avec prudence et </a:t>
            </a:r>
            <a:r>
              <a:rPr lang="en" sz="1200" dirty="0" err="1">
                <a:solidFill>
                  <a:schemeClr val="dk1"/>
                </a:solidFill>
                <a:latin typeface="Inter"/>
                <a:ea typeface="Inter"/>
                <a:cs typeface="Inter"/>
                <a:sym typeface="Inter"/>
              </a:rPr>
              <a:t>bienveillance</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0" lvl="0" indent="0" algn="l" rtl="0">
              <a:spcBef>
                <a:spcPts val="0"/>
              </a:spcBef>
              <a:spcAft>
                <a:spcPts val="0"/>
              </a:spcAft>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2"/>
        <p:cNvGrpSpPr/>
        <p:nvPr/>
      </p:nvGrpSpPr>
      <p:grpSpPr>
        <a:xfrm>
          <a:off x="0" y="0"/>
          <a:ext cx="0" cy="0"/>
          <a:chOff x="0" y="0"/>
          <a:chExt cx="0" cy="0"/>
        </a:xfrm>
      </p:grpSpPr>
      <p:sp>
        <p:nvSpPr>
          <p:cNvPr id="813" name="Google Shape;813;g3d08ea5fbc3_1_1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4" name="Google Shape;814;g3d08ea5fbc3_1_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dirty="0">
                <a:solidFill>
                  <a:schemeClr val="dk1"/>
                </a:solidFill>
                <a:latin typeface="Inter"/>
                <a:ea typeface="Inter"/>
                <a:cs typeface="Inter"/>
                <a:sym typeface="Inter"/>
              </a:rPr>
              <a:t>Explication Simple</a:t>
            </a:r>
            <a:r>
              <a:rPr lang="en" dirty="0">
                <a:solidFill>
                  <a:schemeClr val="dk1"/>
                </a:solidFill>
                <a:latin typeface="Inter"/>
                <a:ea typeface="Inter"/>
                <a:cs typeface="Inter"/>
                <a:sym typeface="Inter"/>
              </a:rPr>
              <a:t> (3 minutes):</a:t>
            </a:r>
            <a:endParaRPr dirty="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dirty="0">
                <a:solidFill>
                  <a:schemeClr val="dk1"/>
                </a:solidFill>
                <a:latin typeface="Inter"/>
                <a:ea typeface="Inter"/>
                <a:cs typeface="Inter"/>
                <a:sym typeface="Inter"/>
              </a:rPr>
              <a:t>«L’IA </a:t>
            </a:r>
            <a:r>
              <a:rPr lang="en" dirty="0" err="1">
                <a:solidFill>
                  <a:schemeClr val="dk1"/>
                </a:solidFill>
                <a:latin typeface="Inter"/>
                <a:ea typeface="Inter"/>
                <a:cs typeface="Inter"/>
                <a:sym typeface="Inter"/>
              </a:rPr>
              <a:t>générative</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c’est</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comme</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une</a:t>
            </a:r>
            <a:r>
              <a:rPr lang="en" dirty="0">
                <a:solidFill>
                  <a:schemeClr val="dk1"/>
                </a:solidFill>
                <a:latin typeface="Inter"/>
                <a:ea typeface="Inter"/>
                <a:cs typeface="Inter"/>
                <a:sym typeface="Inter"/>
              </a:rPr>
              <a:t> version très </a:t>
            </a:r>
            <a:r>
              <a:rPr lang="en" dirty="0" err="1">
                <a:solidFill>
                  <a:schemeClr val="dk1"/>
                </a:solidFill>
                <a:latin typeface="Inter"/>
                <a:ea typeface="Inter"/>
                <a:cs typeface="Inter"/>
                <a:sym typeface="Inter"/>
              </a:rPr>
              <a:t>avancée</a:t>
            </a:r>
            <a:r>
              <a:rPr lang="en" dirty="0">
                <a:solidFill>
                  <a:schemeClr val="dk1"/>
                </a:solidFill>
                <a:latin typeface="Inter"/>
                <a:ea typeface="Inter"/>
                <a:cs typeface="Inter"/>
                <a:sym typeface="Inter"/>
              </a:rPr>
              <a:t> de la </a:t>
            </a:r>
            <a:r>
              <a:rPr lang="en" dirty="0" err="1">
                <a:solidFill>
                  <a:schemeClr val="dk1"/>
                </a:solidFill>
                <a:latin typeface="Inter"/>
                <a:ea typeface="Inter"/>
                <a:cs typeface="Inter"/>
                <a:sym typeface="Inter"/>
              </a:rPr>
              <a:t>saisie</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automatique</a:t>
            </a:r>
            <a:r>
              <a:rPr lang="en" dirty="0">
                <a:solidFill>
                  <a:schemeClr val="dk1"/>
                </a:solidFill>
                <a:latin typeface="Inter"/>
                <a:ea typeface="Inter"/>
                <a:cs typeface="Inter"/>
                <a:sym typeface="Inter"/>
              </a:rPr>
              <a:t>. Vous </a:t>
            </a:r>
            <a:r>
              <a:rPr lang="en" dirty="0" err="1">
                <a:solidFill>
                  <a:schemeClr val="dk1"/>
                </a:solidFill>
                <a:latin typeface="Inter"/>
                <a:ea typeface="Inter"/>
                <a:cs typeface="Inter"/>
                <a:sym typeface="Inter"/>
              </a:rPr>
              <a:t>savez</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quand</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votre</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téléphone</a:t>
            </a:r>
            <a:r>
              <a:rPr lang="en" dirty="0">
                <a:solidFill>
                  <a:schemeClr val="dk1"/>
                </a:solidFill>
                <a:latin typeface="Inter"/>
                <a:ea typeface="Inter"/>
                <a:cs typeface="Inter"/>
                <a:sym typeface="Inter"/>
              </a:rPr>
              <a:t> propose le mot </a:t>
            </a:r>
            <a:r>
              <a:rPr lang="en" dirty="0" err="1">
                <a:solidFill>
                  <a:schemeClr val="dk1"/>
                </a:solidFill>
                <a:latin typeface="Inter"/>
                <a:ea typeface="Inter"/>
                <a:cs typeface="Inter"/>
                <a:sym typeface="Inter"/>
              </a:rPr>
              <a:t>suivant</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quand</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vous</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écrivez</a:t>
            </a:r>
            <a:r>
              <a:rPr lang="en" dirty="0">
                <a:solidFill>
                  <a:schemeClr val="dk1"/>
                </a:solidFill>
                <a:latin typeface="Inter"/>
                <a:ea typeface="Inter"/>
                <a:cs typeface="Inter"/>
                <a:sym typeface="Inter"/>
              </a:rPr>
              <a:t> un message? Eh bien, </a:t>
            </a:r>
            <a:r>
              <a:rPr lang="en" dirty="0" err="1">
                <a:solidFill>
                  <a:schemeClr val="dk1"/>
                </a:solidFill>
                <a:latin typeface="Inter"/>
                <a:ea typeface="Inter"/>
                <a:cs typeface="Inter"/>
                <a:sym typeface="Inter"/>
              </a:rPr>
              <a:t>l’IA</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générative</a:t>
            </a:r>
            <a:r>
              <a:rPr lang="en" dirty="0">
                <a:solidFill>
                  <a:schemeClr val="dk1"/>
                </a:solidFill>
                <a:latin typeface="Inter"/>
                <a:ea typeface="Inter"/>
                <a:cs typeface="Inter"/>
                <a:sym typeface="Inter"/>
              </a:rPr>
              <a:t> fait la </a:t>
            </a:r>
            <a:r>
              <a:rPr lang="en" dirty="0" err="1">
                <a:solidFill>
                  <a:schemeClr val="dk1"/>
                </a:solidFill>
                <a:latin typeface="Inter"/>
                <a:ea typeface="Inter"/>
                <a:cs typeface="Inter"/>
                <a:sym typeface="Inter"/>
              </a:rPr>
              <a:t>même</a:t>
            </a:r>
            <a:r>
              <a:rPr lang="en" dirty="0">
                <a:solidFill>
                  <a:schemeClr val="dk1"/>
                </a:solidFill>
                <a:latin typeface="Inter"/>
                <a:ea typeface="Inter"/>
                <a:cs typeface="Inter"/>
                <a:sym typeface="Inter"/>
              </a:rPr>
              <a:t> chose, </a:t>
            </a:r>
            <a:r>
              <a:rPr lang="en" dirty="0" err="1">
                <a:solidFill>
                  <a:schemeClr val="dk1"/>
                </a:solidFill>
                <a:latin typeface="Inter"/>
                <a:ea typeface="Inter"/>
                <a:cs typeface="Inter"/>
                <a:sym typeface="Inter"/>
              </a:rPr>
              <a:t>mais</a:t>
            </a:r>
            <a:r>
              <a:rPr lang="en" dirty="0">
                <a:solidFill>
                  <a:schemeClr val="dk1"/>
                </a:solidFill>
                <a:latin typeface="Inter"/>
                <a:ea typeface="Inter"/>
                <a:cs typeface="Inter"/>
                <a:sym typeface="Inter"/>
              </a:rPr>
              <a:t> pour des histoires </a:t>
            </a:r>
            <a:r>
              <a:rPr lang="en" dirty="0" err="1">
                <a:solidFill>
                  <a:schemeClr val="dk1"/>
                </a:solidFill>
                <a:latin typeface="Inter"/>
                <a:ea typeface="Inter"/>
                <a:cs typeface="Inter"/>
                <a:sym typeface="Inter"/>
              </a:rPr>
              <a:t>entières</a:t>
            </a:r>
            <a:r>
              <a:rPr lang="en" dirty="0">
                <a:solidFill>
                  <a:schemeClr val="dk1"/>
                </a:solidFill>
                <a:latin typeface="Inter"/>
                <a:ea typeface="Inter"/>
                <a:cs typeface="Inter"/>
                <a:sym typeface="Inter"/>
              </a:rPr>
              <a:t>, des images </a:t>
            </a:r>
            <a:r>
              <a:rPr lang="en" dirty="0" err="1">
                <a:solidFill>
                  <a:schemeClr val="dk1"/>
                </a:solidFill>
                <a:latin typeface="Inter"/>
                <a:ea typeface="Inter"/>
                <a:cs typeface="Inter"/>
                <a:sym typeface="Inter"/>
              </a:rPr>
              <a:t>ou</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même</a:t>
            </a:r>
            <a:r>
              <a:rPr lang="en" dirty="0">
                <a:solidFill>
                  <a:schemeClr val="dk1"/>
                </a:solidFill>
                <a:latin typeface="Inter"/>
                <a:ea typeface="Inter"/>
                <a:cs typeface="Inter"/>
                <a:sym typeface="Inter"/>
              </a:rPr>
              <a:t> des chansons.»</a:t>
            </a:r>
            <a:endParaRPr b="1"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1"/>
        <p:cNvGrpSpPr/>
        <p:nvPr/>
      </p:nvGrpSpPr>
      <p:grpSpPr>
        <a:xfrm>
          <a:off x="0" y="0"/>
          <a:ext cx="0" cy="0"/>
          <a:chOff x="0" y="0"/>
          <a:chExt cx="0" cy="0"/>
        </a:xfrm>
      </p:grpSpPr>
      <p:sp>
        <p:nvSpPr>
          <p:cNvPr id="822" name="Google Shape;822;g3d08ea5fbc3_1_1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3" name="Google Shape;823;g3d08ea5fbc3_1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Exemple</a:t>
            </a:r>
            <a:r>
              <a:rPr lang="en" sz="1200" b="1" dirty="0">
                <a:solidFill>
                  <a:schemeClr val="dk1"/>
                </a:solidFill>
                <a:latin typeface="Inter"/>
                <a:ea typeface="Inter"/>
                <a:cs typeface="Inter"/>
                <a:sym typeface="Inter"/>
              </a:rPr>
              <a:t> de </a:t>
            </a:r>
            <a:r>
              <a:rPr lang="en" sz="1200" b="1" dirty="0" err="1">
                <a:solidFill>
                  <a:schemeClr val="dk1"/>
                </a:solidFill>
                <a:latin typeface="Inter"/>
                <a:ea typeface="Inter"/>
                <a:cs typeface="Inter"/>
                <a:sym typeface="Inter"/>
              </a:rPr>
              <a:t>démonstration</a:t>
            </a:r>
            <a:r>
              <a:rPr lang="en" sz="1200" b="1"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"Si je </a:t>
            </a:r>
            <a:r>
              <a:rPr lang="en" sz="1200" dirty="0" err="1">
                <a:solidFill>
                  <a:schemeClr val="dk1"/>
                </a:solidFill>
                <a:latin typeface="Inter"/>
                <a:ea typeface="Inter"/>
                <a:cs typeface="Inter"/>
                <a:sym typeface="Inter"/>
              </a:rPr>
              <a:t>demande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de Meta : '</a:t>
            </a:r>
            <a:r>
              <a:rPr lang="en" sz="1200" dirty="0" err="1">
                <a:solidFill>
                  <a:schemeClr val="dk1"/>
                </a:solidFill>
                <a:latin typeface="Inter"/>
                <a:ea typeface="Inter"/>
                <a:cs typeface="Inter"/>
                <a:sym typeface="Inter"/>
              </a:rPr>
              <a:t>Écris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histoire sur  la circulation dans </a:t>
            </a:r>
            <a:r>
              <a:rPr lang="en" sz="1200" dirty="0" err="1">
                <a:solidFill>
                  <a:schemeClr val="dk1"/>
                </a:solidFill>
                <a:latin typeface="Inter"/>
                <a:ea typeface="Inter"/>
                <a:cs typeface="Inter"/>
                <a:sym typeface="Inter"/>
              </a:rPr>
              <a:t>cette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ville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analyse</a:t>
            </a:r>
            <a:r>
              <a:rPr lang="en" sz="1200" dirty="0">
                <a:solidFill>
                  <a:schemeClr val="dk1"/>
                </a:solidFill>
                <a:latin typeface="Inter"/>
                <a:ea typeface="Inter"/>
                <a:cs typeface="Inter"/>
                <a:sym typeface="Inter"/>
              </a:rPr>
              <a:t> des millions </a:t>
            </a:r>
            <a:r>
              <a:rPr lang="en" sz="1200" dirty="0" err="1">
                <a:solidFill>
                  <a:schemeClr val="dk1"/>
                </a:solidFill>
                <a:latin typeface="Inter"/>
                <a:ea typeface="Inter"/>
                <a:cs typeface="Inter"/>
                <a:sym typeface="Inter"/>
              </a:rPr>
              <a:t>d'histoires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qu'elle</a:t>
            </a:r>
            <a:r>
              <a:rPr lang="en" sz="1200" dirty="0">
                <a:solidFill>
                  <a:schemeClr val="dk1"/>
                </a:solidFill>
                <a:latin typeface="Inter"/>
                <a:ea typeface="Inter"/>
                <a:cs typeface="Inter"/>
                <a:sym typeface="Inter"/>
              </a:rPr>
              <a:t> a apprises sur les villes, la circulation et </a:t>
            </a:r>
            <a:r>
              <a:rPr lang="en" sz="1200" dirty="0" err="1">
                <a:solidFill>
                  <a:schemeClr val="dk1"/>
                </a:solidFill>
                <a:latin typeface="Inter"/>
                <a:ea typeface="Inter"/>
                <a:cs typeface="Inter"/>
                <a:sym typeface="Inter"/>
              </a:rPr>
              <a:t>notre</a:t>
            </a:r>
            <a:r>
              <a:rPr lang="en" sz="1200" dirty="0">
                <a:solidFill>
                  <a:schemeClr val="dk1"/>
                </a:solidFill>
                <a:latin typeface="Inter"/>
                <a:ea typeface="Inter"/>
                <a:cs typeface="Inter"/>
                <a:sym typeface="Inter"/>
              </a:rPr>
              <a:t> propre </a:t>
            </a:r>
            <a:r>
              <a:rPr lang="en" sz="1200" dirty="0" err="1">
                <a:solidFill>
                  <a:schemeClr val="dk1"/>
                </a:solidFill>
                <a:latin typeface="Inter"/>
                <a:ea typeface="Inter"/>
                <a:cs typeface="Inter"/>
                <a:sym typeface="Inter"/>
              </a:rPr>
              <a:t>ville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puis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combine </a:t>
            </a:r>
            <a:r>
              <a:rPr lang="en" sz="1200" dirty="0" err="1">
                <a:solidFill>
                  <a:schemeClr val="dk1"/>
                </a:solidFill>
                <a:latin typeface="Inter"/>
                <a:ea typeface="Inter"/>
                <a:cs typeface="Inter"/>
                <a:sym typeface="Inter"/>
              </a:rPr>
              <a:t>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schémas</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créer</a:t>
            </a:r>
            <a:r>
              <a:rPr lang="en" sz="1200" dirty="0">
                <a:solidFill>
                  <a:schemeClr val="dk1"/>
                </a:solidFill>
                <a:latin typeface="Inter"/>
                <a:ea typeface="Inter"/>
                <a:cs typeface="Inter"/>
                <a:sym typeface="Inter"/>
              </a:rPr>
              <a:t> quelque chose de nouveau. Ce </a:t>
            </a:r>
            <a:r>
              <a:rPr lang="en" sz="1200" dirty="0" err="1">
                <a:solidFill>
                  <a:schemeClr val="dk1"/>
                </a:solidFill>
                <a:latin typeface="Inter"/>
                <a:ea typeface="Inter"/>
                <a:cs typeface="Inter"/>
                <a:sym typeface="Inter"/>
              </a:rPr>
              <a:t>n'est</a:t>
            </a:r>
            <a:r>
              <a:rPr lang="en" sz="1200" dirty="0">
                <a:solidFill>
                  <a:schemeClr val="dk1"/>
                </a:solidFill>
                <a:latin typeface="Inter"/>
                <a:ea typeface="Inter"/>
                <a:cs typeface="Inter"/>
                <a:sym typeface="Inter"/>
              </a:rPr>
              <a:t> pas de la </a:t>
            </a:r>
            <a:r>
              <a:rPr lang="en" sz="1200" dirty="0" err="1">
                <a:solidFill>
                  <a:schemeClr val="dk1"/>
                </a:solidFill>
                <a:latin typeface="Inter"/>
                <a:ea typeface="Inter"/>
                <a:cs typeface="Inter"/>
                <a:sym typeface="Inter"/>
              </a:rPr>
              <a:t>copie</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plutôt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lorsque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racontez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histoire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inspirant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d'idées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provenant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différents</a:t>
            </a:r>
            <a:r>
              <a:rPr lang="en" sz="1200" dirty="0">
                <a:solidFill>
                  <a:schemeClr val="dk1"/>
                </a:solidFill>
                <a:latin typeface="Inter"/>
                <a:ea typeface="Inter"/>
                <a:cs typeface="Inter"/>
                <a:sym typeface="Inter"/>
              </a:rPr>
              <a:t> films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vus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L’IA de Meta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exemple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générative</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Activité</a:t>
            </a:r>
            <a:r>
              <a:rPr lang="en" sz="1200" b="1" dirty="0">
                <a:solidFill>
                  <a:schemeClr val="dk1"/>
                </a:solidFill>
                <a:latin typeface="Inter"/>
                <a:ea typeface="Inter"/>
                <a:cs typeface="Inter"/>
                <a:sym typeface="Inter"/>
              </a:rPr>
              <a:t> pour les </a:t>
            </a:r>
            <a:r>
              <a:rPr lang="en" sz="1200" b="1"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Tournez-vous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vers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voisin</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proposez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instruction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aimeriez</a:t>
            </a:r>
            <a:r>
              <a:rPr lang="en" sz="1200" dirty="0">
                <a:solidFill>
                  <a:schemeClr val="dk1"/>
                </a:solidFill>
                <a:latin typeface="Inter"/>
                <a:ea typeface="Inter"/>
                <a:cs typeface="Inter"/>
                <a:sym typeface="Inter"/>
              </a:rPr>
              <a:t> donner à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Choisissez</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sujet</a:t>
            </a:r>
            <a:r>
              <a:rPr lang="en" sz="1200" dirty="0">
                <a:solidFill>
                  <a:schemeClr val="dk1"/>
                </a:solidFill>
                <a:latin typeface="Inter"/>
                <a:ea typeface="Inter"/>
                <a:cs typeface="Inter"/>
                <a:sym typeface="Inter"/>
              </a:rPr>
              <a:t> sur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pays: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école,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quartier, </a:t>
            </a:r>
            <a:r>
              <a:rPr lang="en" sz="1200" dirty="0" err="1">
                <a:solidFill>
                  <a:schemeClr val="dk1"/>
                </a:solidFill>
                <a:latin typeface="Inter"/>
                <a:ea typeface="Inter"/>
                <a:cs typeface="Inter"/>
                <a:sym typeface="Inter"/>
              </a:rPr>
              <a:t>notre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nourriture</a:t>
            </a:r>
            <a:r>
              <a:rPr lang="en" sz="1200" dirty="0">
                <a:solidFill>
                  <a:schemeClr val="dk1"/>
                </a:solidFill>
                <a:latin typeface="Inter"/>
                <a:ea typeface="Inter"/>
                <a:cs typeface="Inter"/>
                <a:sym typeface="Inter"/>
              </a:rPr>
              <a:t> locale… </a:t>
            </a:r>
            <a:r>
              <a:rPr lang="en" sz="1200" dirty="0" err="1">
                <a:solidFill>
                  <a:schemeClr val="dk1"/>
                </a:solidFill>
                <a:latin typeface="Inter"/>
                <a:ea typeface="Inter"/>
                <a:cs typeface="Inter"/>
                <a:sym typeface="Inter"/>
              </a:rPr>
              <a:t>n’importe</a:t>
            </a:r>
            <a:r>
              <a:rPr lang="en" sz="1200" dirty="0">
                <a:solidFill>
                  <a:schemeClr val="dk1"/>
                </a:solidFill>
                <a:latin typeface="Inter"/>
                <a:ea typeface="Inter"/>
                <a:cs typeface="Inter"/>
                <a:sym typeface="Inter"/>
              </a:rPr>
              <a:t> quoi!»</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Collectez</a:t>
            </a:r>
            <a:r>
              <a:rPr lang="en" sz="1200" b="1" dirty="0">
                <a:solidFill>
                  <a:schemeClr val="dk1"/>
                </a:solidFill>
                <a:latin typeface="Inter"/>
                <a:ea typeface="Inter"/>
                <a:cs typeface="Inter"/>
                <a:sym typeface="Inter"/>
              </a:rPr>
              <a:t> 3 </a:t>
            </a:r>
            <a:r>
              <a:rPr lang="en" sz="1200" b="1" dirty="0" err="1">
                <a:solidFill>
                  <a:schemeClr val="dk1"/>
                </a:solidFill>
                <a:latin typeface="Inter"/>
                <a:ea typeface="Inter"/>
                <a:cs typeface="Inter"/>
                <a:sym typeface="Inter"/>
              </a:rPr>
              <a:t>ou</a:t>
            </a:r>
            <a:r>
              <a:rPr lang="en" sz="1200" b="1" dirty="0">
                <a:solidFill>
                  <a:schemeClr val="dk1"/>
                </a:solidFill>
                <a:latin typeface="Inter"/>
                <a:ea typeface="Inter"/>
                <a:cs typeface="Inter"/>
                <a:sym typeface="Inter"/>
              </a:rPr>
              <a:t> 4 propositions et </a:t>
            </a:r>
            <a:r>
              <a:rPr lang="en" sz="1200" b="1" dirty="0" err="1">
                <a:solidFill>
                  <a:schemeClr val="dk1"/>
                </a:solidFill>
                <a:latin typeface="Inter"/>
                <a:ea typeface="Inter"/>
                <a:cs typeface="Inter"/>
                <a:sym typeface="Inter"/>
              </a:rPr>
              <a:t>discutez</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brièvement</a:t>
            </a:r>
            <a:r>
              <a:rPr lang="en" sz="1200" b="1" dirty="0">
                <a:solidFill>
                  <a:schemeClr val="dk1"/>
                </a:solidFill>
                <a:latin typeface="Inter"/>
                <a:ea typeface="Inter"/>
                <a:cs typeface="Inter"/>
                <a:sym typeface="Inter"/>
              </a:rPr>
              <a:t> de </a:t>
            </a:r>
            <a:r>
              <a:rPr lang="en" sz="1200" b="1" dirty="0" err="1">
                <a:solidFill>
                  <a:schemeClr val="dk1"/>
                </a:solidFill>
                <a:latin typeface="Inter"/>
                <a:ea typeface="Inter"/>
                <a:cs typeface="Inter"/>
                <a:sym typeface="Inter"/>
              </a:rPr>
              <a:t>ce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que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l’IA</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peut</a:t>
            </a:r>
            <a:r>
              <a:rPr lang="en" sz="1200" b="1" dirty="0">
                <a:solidFill>
                  <a:schemeClr val="dk1"/>
                </a:solidFill>
                <a:latin typeface="Inter"/>
                <a:ea typeface="Inter"/>
                <a:cs typeface="Inter"/>
                <a:sym typeface="Inter"/>
              </a:rPr>
              <a:t> faire avec </a:t>
            </a:r>
            <a:r>
              <a:rPr lang="en" sz="1200" b="1" dirty="0" err="1">
                <a:solidFill>
                  <a:schemeClr val="dk1"/>
                </a:solidFill>
                <a:latin typeface="Inter"/>
                <a:ea typeface="Inter"/>
                <a:cs typeface="Inter"/>
                <a:sym typeface="Inter"/>
              </a:rPr>
              <a:t>chacune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d'elles</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5"/>
        <p:cNvGrpSpPr/>
        <p:nvPr/>
      </p:nvGrpSpPr>
      <p:grpSpPr>
        <a:xfrm>
          <a:off x="0" y="0"/>
          <a:ext cx="0" cy="0"/>
          <a:chOff x="0" y="0"/>
          <a:chExt cx="0" cy="0"/>
        </a:xfrm>
      </p:grpSpPr>
      <p:sp>
        <p:nvSpPr>
          <p:cNvPr id="846" name="Google Shape;846;g3d08ea5fbc3_1_1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7" name="Google Shape;847;g3d08ea5fbc3_1_1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Exploration de </a:t>
            </a:r>
            <a:r>
              <a:rPr lang="en" sz="1200" b="1" dirty="0" err="1">
                <a:solidFill>
                  <a:schemeClr val="dk1"/>
                </a:solidFill>
                <a:latin typeface="Inter"/>
                <a:ea typeface="Inter"/>
                <a:cs typeface="Inter"/>
                <a:sym typeface="Inter"/>
              </a:rPr>
              <a:t>l’interface</a:t>
            </a:r>
            <a:r>
              <a:rPr lang="en" sz="1200" b="1" dirty="0">
                <a:solidFill>
                  <a:schemeClr val="dk1"/>
                </a:solidFill>
                <a:latin typeface="Inter"/>
                <a:ea typeface="Inter"/>
                <a:cs typeface="Inter"/>
                <a:sym typeface="Inter"/>
              </a:rPr>
              <a:t> du Smartphone</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Regardons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maintenant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téléphone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des experts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IA. À </a:t>
            </a:r>
            <a:r>
              <a:rPr lang="en" sz="1200" dirty="0" err="1">
                <a:solidFill>
                  <a:schemeClr val="dk1"/>
                </a:solidFill>
                <a:latin typeface="Inter"/>
                <a:ea typeface="Inter"/>
                <a:cs typeface="Inter"/>
                <a:sym typeface="Inter"/>
              </a:rPr>
              <a:t>chaque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fois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je </a:t>
            </a:r>
            <a:r>
              <a:rPr lang="en" sz="1200" dirty="0" err="1">
                <a:solidFill>
                  <a:schemeClr val="dk1"/>
                </a:solidFill>
                <a:latin typeface="Inter"/>
                <a:ea typeface="Inter"/>
                <a:cs typeface="Inter"/>
                <a:sym typeface="Inter"/>
              </a:rPr>
              <a:t>mentionne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fonctionnalité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levez</a:t>
            </a:r>
            <a:r>
              <a:rPr lang="en" sz="1200" dirty="0">
                <a:solidFill>
                  <a:schemeClr val="dk1"/>
                </a:solidFill>
                <a:latin typeface="Inter"/>
                <a:ea typeface="Inter"/>
                <a:cs typeface="Inter"/>
                <a:sym typeface="Inter"/>
              </a:rPr>
              <a:t> la main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l’avez</a:t>
            </a:r>
            <a:r>
              <a:rPr lang="en" sz="1200" dirty="0">
                <a:solidFill>
                  <a:schemeClr val="dk1"/>
                </a:solidFill>
                <a:latin typeface="Inter"/>
                <a:ea typeface="Inter"/>
                <a:cs typeface="Inter"/>
                <a:sym typeface="Inter"/>
              </a:rPr>
              <a:t> déjà </a:t>
            </a:r>
            <a:r>
              <a:rPr lang="en" sz="1200" dirty="0" err="1">
                <a:solidFill>
                  <a:schemeClr val="dk1"/>
                </a:solidFill>
                <a:latin typeface="Inter"/>
                <a:ea typeface="Inter"/>
                <a:cs typeface="Inter"/>
                <a:sym typeface="Inter"/>
              </a:rPr>
              <a:t>utilisée</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endParaRPr sz="1200" dirty="0">
              <a:solidFill>
                <a:schemeClr val="dk1"/>
              </a:solidFill>
            </a:endParaRPr>
          </a:p>
          <a:p>
            <a:pPr marL="0" lvl="0" indent="0" algn="l" rtl="0">
              <a:spcBef>
                <a:spcPts val="1200"/>
              </a:spcBef>
              <a:spcAft>
                <a:spcPts val="0"/>
              </a:spcAft>
              <a:buNone/>
            </a:pPr>
            <a:endParaRPr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8"/>
        <p:cNvGrpSpPr/>
        <p:nvPr/>
      </p:nvGrpSpPr>
      <p:grpSpPr>
        <a:xfrm>
          <a:off x="0" y="0"/>
          <a:ext cx="0" cy="0"/>
          <a:chOff x="0" y="0"/>
          <a:chExt cx="0" cy="0"/>
        </a:xfrm>
      </p:grpSpPr>
      <p:sp>
        <p:nvSpPr>
          <p:cNvPr id="859" name="Google Shape;859;g3d08ea5fbc3_1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0" name="Google Shape;860;g3d08ea5fbc3_1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Passez</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en</a:t>
            </a:r>
            <a:r>
              <a:rPr lang="en" sz="1200" b="1" dirty="0">
                <a:solidFill>
                  <a:schemeClr val="dk1"/>
                </a:solidFill>
                <a:latin typeface="Inter"/>
                <a:ea typeface="Inter"/>
                <a:cs typeface="Inter"/>
                <a:sym typeface="Inter"/>
              </a:rPr>
              <a:t> revue </a:t>
            </a:r>
            <a:r>
              <a:rPr lang="en" sz="1200" b="1" dirty="0" err="1">
                <a:solidFill>
                  <a:schemeClr val="dk1"/>
                </a:solidFill>
                <a:latin typeface="Inter"/>
                <a:ea typeface="Inter"/>
                <a:cs typeface="Inter"/>
                <a:sym typeface="Inter"/>
              </a:rPr>
              <a:t>chaque</a:t>
            </a:r>
            <a:r>
              <a:rPr lang="en" sz="1200" b="1" dirty="0">
                <a:solidFill>
                  <a:schemeClr val="dk1"/>
                </a:solidFill>
                <a:latin typeface="Inter"/>
                <a:ea typeface="Inter"/>
                <a:cs typeface="Inter"/>
                <a:sym typeface="Inter"/>
              </a:rPr>
              <a:t> type avec des </a:t>
            </a:r>
            <a:r>
              <a:rPr lang="en" sz="1200" b="1" dirty="0" err="1">
                <a:solidFill>
                  <a:schemeClr val="dk1"/>
                </a:solidFill>
                <a:latin typeface="Inter"/>
                <a:ea typeface="Inter"/>
                <a:cs typeface="Inter"/>
                <a:sym typeface="Inter"/>
              </a:rPr>
              <a:t>exemples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1. IA de </a:t>
            </a:r>
            <a:r>
              <a:rPr lang="en" sz="1200" b="1" dirty="0" err="1">
                <a:solidFill>
                  <a:schemeClr val="dk1"/>
                </a:solidFill>
                <a:latin typeface="Inter"/>
                <a:ea typeface="Inter"/>
                <a:cs typeface="Inter"/>
                <a:sym typeface="Inter"/>
              </a:rPr>
              <a:t>recommandation</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defTabSz="914400" rtl="0" eaLnBrk="1" fontAlgn="auto" latinLnBrk="0" hangingPunct="1">
              <a:lnSpc>
                <a:spcPct val="115000"/>
              </a:lnSpc>
              <a:spcBef>
                <a:spcPts val="1200"/>
              </a:spcBef>
              <a:spcAft>
                <a:spcPts val="0"/>
              </a:spcAft>
              <a:buClr>
                <a:schemeClr val="dk1"/>
              </a:buClr>
              <a:buSzPts val="1100"/>
              <a:buFont typeface="Arial"/>
              <a:buNone/>
              <a:tabLst/>
              <a:defRPr/>
            </a:pPr>
            <a:r>
              <a:rPr lang="en-US" sz="1200" dirty="0"/>
              <a:t>« YouTube </a:t>
            </a:r>
            <a:r>
              <a:rPr lang="en-US" sz="1200" dirty="0" err="1"/>
              <a:t>vous</a:t>
            </a:r>
            <a:r>
              <a:rPr lang="en-US" sz="1200" dirty="0"/>
              <a:t> </a:t>
            </a:r>
            <a:r>
              <a:rPr lang="en-US" sz="1200" dirty="0" err="1"/>
              <a:t>suggère</a:t>
            </a:r>
            <a:r>
              <a:rPr lang="en-US" sz="1200" dirty="0"/>
              <a:t> Burna Boy après </a:t>
            </a:r>
            <a:r>
              <a:rPr lang="en-US" sz="1200" dirty="0" err="1"/>
              <a:t>avoir</a:t>
            </a:r>
            <a:r>
              <a:rPr lang="en-US" sz="1200" dirty="0"/>
              <a:t> </a:t>
            </a:r>
            <a:r>
              <a:rPr lang="en-US" sz="1200" dirty="0" err="1"/>
              <a:t>écouté</a:t>
            </a:r>
            <a:r>
              <a:rPr lang="en-US" sz="1200" dirty="0"/>
              <a:t> Wizkid — </a:t>
            </a:r>
            <a:r>
              <a:rPr lang="en-US" sz="1200" dirty="0" err="1"/>
              <a:t>c’est</a:t>
            </a:r>
            <a:r>
              <a:rPr lang="en-US" sz="1200" dirty="0"/>
              <a:t> </a:t>
            </a:r>
            <a:r>
              <a:rPr lang="en-US" sz="1200" dirty="0" err="1"/>
              <a:t>l’IA</a:t>
            </a:r>
            <a:r>
              <a:rPr lang="en-US" sz="1200" dirty="0"/>
              <a:t> qui </a:t>
            </a:r>
            <a:r>
              <a:rPr lang="en-US" sz="1200" dirty="0" err="1"/>
              <a:t>repère</a:t>
            </a:r>
            <a:r>
              <a:rPr lang="en-US" sz="1200" dirty="0"/>
              <a:t> des </a:t>
            </a:r>
            <a:r>
              <a:rPr lang="en-US" sz="1200" dirty="0" err="1"/>
              <a:t>schémas</a:t>
            </a:r>
            <a:r>
              <a:rPr lang="en-US" sz="1200" dirty="0"/>
              <a:t> dans </a:t>
            </a:r>
            <a:r>
              <a:rPr lang="en-US" sz="1200" dirty="0" err="1"/>
              <a:t>vos</a:t>
            </a:r>
            <a:r>
              <a:rPr lang="en-US" sz="1200" dirty="0"/>
              <a:t> </a:t>
            </a:r>
            <a:r>
              <a:rPr lang="en-US" sz="1200" dirty="0" err="1"/>
              <a:t>préférences</a:t>
            </a:r>
            <a:r>
              <a:rPr lang="en-US" sz="1200" dirty="0"/>
              <a:t> musicales. </a:t>
            </a:r>
            <a:r>
              <a:rPr lang="en-US" sz="1200" dirty="0" err="1"/>
              <a:t>Quelqu’un</a:t>
            </a:r>
            <a:r>
              <a:rPr lang="en-US" sz="1200" dirty="0"/>
              <a:t> a-t-il déjà </a:t>
            </a:r>
            <a:r>
              <a:rPr lang="en-US" sz="1200" dirty="0" err="1"/>
              <a:t>remarqué</a:t>
            </a:r>
            <a:r>
              <a:rPr lang="en-US" sz="1200" dirty="0"/>
              <a:t> </a:t>
            </a:r>
            <a:r>
              <a:rPr lang="en-US" sz="1200" dirty="0" err="1"/>
              <a:t>cela</a:t>
            </a:r>
            <a:r>
              <a:rPr lang="en-US" sz="1200" dirty="0"/>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2. IA de </a:t>
            </a:r>
            <a:r>
              <a:rPr lang="en" sz="1200" b="1" dirty="0" err="1">
                <a:solidFill>
                  <a:schemeClr val="dk1"/>
                </a:solidFill>
                <a:latin typeface="Inter"/>
                <a:ea typeface="Inter"/>
                <a:cs typeface="Inter"/>
                <a:sym typeface="Inter"/>
              </a:rPr>
              <a:t>Traduction</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defTabSz="914400" rtl="0" eaLnBrk="1" fontAlgn="auto" latinLnBrk="0" hangingPunct="1">
              <a:lnSpc>
                <a:spcPct val="115000"/>
              </a:lnSpc>
              <a:spcBef>
                <a:spcPts val="1200"/>
              </a:spcBef>
              <a:spcAft>
                <a:spcPts val="0"/>
              </a:spcAft>
              <a:buClr>
                <a:schemeClr val="dk1"/>
              </a:buClr>
              <a:buSzPts val="1100"/>
              <a:buFont typeface="Arial"/>
              <a:buNone/>
              <a:tabLst/>
              <a:defRPr/>
            </a:pPr>
            <a:r>
              <a:rPr lang="en" sz="1200" dirty="0">
                <a:solidFill>
                  <a:schemeClr val="dk1"/>
                </a:solidFill>
                <a:latin typeface="Inter"/>
                <a:ea typeface="Inter"/>
                <a:cs typeface="Inter"/>
                <a:sym typeface="Inter"/>
              </a:rPr>
              <a:t>«</a:t>
            </a:r>
            <a:r>
              <a:rPr lang="en-US" sz="1200" dirty="0">
                <a:solidFill>
                  <a:schemeClr val="dk1"/>
                </a:solidFill>
                <a:latin typeface="Inter"/>
                <a:ea typeface="Inter"/>
                <a:cs typeface="Inter"/>
                <a:sym typeface="Inter"/>
              </a:rPr>
              <a:t>Google </a:t>
            </a:r>
            <a:r>
              <a:rPr lang="en-US" sz="1200" dirty="0" err="1"/>
              <a:t>Traduction</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fonctionne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désormais</a:t>
            </a:r>
            <a:r>
              <a:rPr lang="en-US" sz="1200" dirty="0">
                <a:solidFill>
                  <a:schemeClr val="dk1"/>
                </a:solidFill>
                <a:latin typeface="Inter"/>
                <a:ea typeface="Inter"/>
                <a:cs typeface="Inter"/>
                <a:sym typeface="Inter"/>
              </a:rPr>
              <a:t> avec </a:t>
            </a:r>
            <a:r>
              <a:rPr lang="en-US" sz="1200" dirty="0" err="1">
                <a:solidFill>
                  <a:schemeClr val="dk1"/>
                </a:solidFill>
                <a:latin typeface="Inter"/>
                <a:ea typeface="Inter"/>
                <a:cs typeface="Inter"/>
                <a:sym typeface="Inter"/>
              </a:rPr>
              <a:t>l’arabe-anglais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l’arabe</a:t>
            </a:r>
            <a:r>
              <a:rPr lang="en-US" sz="1200" dirty="0">
                <a:solidFill>
                  <a:schemeClr val="dk1"/>
                </a:solidFill>
                <a:latin typeface="Inter"/>
                <a:ea typeface="Inter"/>
                <a:cs typeface="Inter"/>
                <a:sym typeface="Inter"/>
              </a:rPr>
              <a:t>-français et </a:t>
            </a:r>
            <a:r>
              <a:rPr lang="en-US" sz="1200" dirty="0" err="1">
                <a:solidFill>
                  <a:schemeClr val="dk1"/>
                </a:solidFill>
                <a:latin typeface="Inter"/>
                <a:ea typeface="Inter"/>
                <a:cs typeface="Inter"/>
                <a:sym typeface="Inter"/>
              </a:rPr>
              <a:t>même</a:t>
            </a:r>
            <a:r>
              <a:rPr lang="en-US" sz="1200" dirty="0">
                <a:solidFill>
                  <a:schemeClr val="dk1"/>
                </a:solidFill>
                <a:latin typeface="Inter"/>
                <a:ea typeface="Inter"/>
                <a:cs typeface="Inter"/>
                <a:sym typeface="Inter"/>
              </a:rPr>
              <a:t> de </a:t>
            </a:r>
            <a:r>
              <a:rPr lang="en-US" sz="1200" dirty="0" err="1">
                <a:solidFill>
                  <a:schemeClr val="dk1"/>
                </a:solidFill>
                <a:latin typeface="Inter"/>
                <a:ea typeface="Inter"/>
                <a:cs typeface="Inter"/>
                <a:sym typeface="Inter"/>
              </a:rPr>
              <a:t>l’arabe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classique</a:t>
            </a:r>
            <a:r>
              <a:rPr lang="en-US" sz="1200" dirty="0">
                <a:solidFill>
                  <a:schemeClr val="dk1"/>
                </a:solidFill>
                <a:latin typeface="Inter"/>
                <a:ea typeface="Inter"/>
                <a:cs typeface="Inter"/>
                <a:sym typeface="Inter"/>
              </a:rPr>
              <a:t> à </a:t>
            </a:r>
            <a:r>
              <a:rPr lang="en-US" sz="1200" dirty="0" err="1">
                <a:solidFill>
                  <a:schemeClr val="dk1"/>
                </a:solidFill>
                <a:latin typeface="Inter"/>
                <a:ea typeface="Inter"/>
                <a:cs typeface="Inter"/>
                <a:sym typeface="Inter"/>
              </a:rPr>
              <a:t>l’arabe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moderne</a:t>
            </a:r>
            <a:r>
              <a:rPr lang="en-US" sz="1200" dirty="0">
                <a:solidFill>
                  <a:schemeClr val="dk1"/>
                </a:solidFill>
                <a:latin typeface="Inter"/>
                <a:ea typeface="Inter"/>
                <a:cs typeface="Inter"/>
                <a:sym typeface="Inter"/>
              </a:rPr>
              <a:t>. Il a </a:t>
            </a:r>
            <a:r>
              <a:rPr lang="en-US" sz="1200" dirty="0" err="1">
                <a:solidFill>
                  <a:schemeClr val="dk1"/>
                </a:solidFill>
                <a:latin typeface="Inter"/>
                <a:ea typeface="Inter"/>
                <a:cs typeface="Inter"/>
                <a:sym typeface="Inter"/>
              </a:rPr>
              <a:t>appris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ces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langues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en</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étudiant</a:t>
            </a:r>
            <a:r>
              <a:rPr lang="en-US" sz="1200" dirty="0">
                <a:solidFill>
                  <a:schemeClr val="dk1"/>
                </a:solidFill>
                <a:latin typeface="Inter"/>
                <a:ea typeface="Inter"/>
                <a:cs typeface="Inter"/>
                <a:sym typeface="Inter"/>
              </a:rPr>
              <a:t> des millions de </a:t>
            </a:r>
            <a:r>
              <a:rPr lang="en-US" sz="1200" dirty="0" err="1">
                <a:solidFill>
                  <a:schemeClr val="dk1"/>
                </a:solidFill>
                <a:latin typeface="Inter"/>
                <a:ea typeface="Inter"/>
                <a:cs typeface="Inter"/>
                <a:sym typeface="Inter"/>
              </a:rPr>
              <a:t>traductions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Combien</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d’entre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vous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l’ont</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utilisé</a:t>
            </a:r>
            <a:r>
              <a:rPr lang="en-US" sz="1200" dirty="0">
                <a:solidFill>
                  <a:schemeClr val="dk1"/>
                </a:solidFill>
                <a:latin typeface="Inter"/>
                <a:ea typeface="Inter"/>
                <a:cs typeface="Inter"/>
                <a:sym typeface="Inter"/>
              </a:rPr>
              <a:t> pour aider aux devoirs </a:t>
            </a:r>
            <a:r>
              <a:rPr lang="en-US" sz="1200" dirty="0" err="1">
                <a:solidFill>
                  <a:schemeClr val="dk1"/>
                </a:solidFill>
                <a:latin typeface="Inter"/>
                <a:ea typeface="Inter"/>
                <a:cs typeface="Inter"/>
                <a:sym typeface="Inter"/>
              </a:rPr>
              <a:t>ou</a:t>
            </a:r>
            <a:r>
              <a:rPr lang="en-US" sz="1200" dirty="0">
                <a:solidFill>
                  <a:schemeClr val="dk1"/>
                </a:solidFill>
                <a:latin typeface="Inter"/>
                <a:ea typeface="Inter"/>
                <a:cs typeface="Inter"/>
                <a:sym typeface="Inter"/>
              </a:rPr>
              <a:t> pour </a:t>
            </a:r>
            <a:r>
              <a:rPr lang="en-US" sz="1200" dirty="0" err="1">
                <a:solidFill>
                  <a:schemeClr val="dk1"/>
                </a:solidFill>
                <a:latin typeface="Inter"/>
                <a:ea typeface="Inter"/>
                <a:cs typeface="Inter"/>
                <a:sym typeface="Inter"/>
              </a:rPr>
              <a:t>comprendre</a:t>
            </a:r>
            <a:r>
              <a:rPr lang="en-US" sz="1200" dirty="0">
                <a:solidFill>
                  <a:schemeClr val="dk1"/>
                </a:solidFill>
                <a:latin typeface="Inter"/>
                <a:ea typeface="Inter"/>
                <a:cs typeface="Inter"/>
                <a:sym typeface="Inter"/>
              </a:rPr>
              <a:t> des versets du Coran?</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3. IA </a:t>
            </a:r>
            <a:r>
              <a:rPr lang="en" sz="1200" b="1" dirty="0" err="1">
                <a:solidFill>
                  <a:schemeClr val="dk1"/>
                </a:solidFill>
                <a:latin typeface="Inter"/>
                <a:ea typeface="Inter"/>
                <a:cs typeface="Inter"/>
                <a:sym typeface="Inter"/>
              </a:rPr>
              <a:t>Créative</a:t>
            </a:r>
            <a:r>
              <a:rPr lang="en" sz="1200" dirty="0">
                <a:solidFill>
                  <a:schemeClr val="dk1"/>
                </a:solidFill>
                <a:latin typeface="Inter"/>
                <a:ea typeface="Inter"/>
                <a:cs typeface="Inter"/>
                <a:sym typeface="Inter"/>
              </a:rPr>
              <a:t> (1 minute):</a:t>
            </a:r>
          </a:p>
          <a:p>
            <a:pPr marL="0" lvl="0" indent="0" algn="l" rtl="0">
              <a:lnSpc>
                <a:spcPct val="115000"/>
              </a:lnSpc>
              <a:spcBef>
                <a:spcPts val="1200"/>
              </a:spcBef>
              <a:spcAft>
                <a:spcPts val="0"/>
              </a:spcAft>
              <a:buClr>
                <a:schemeClr val="dk1"/>
              </a:buClr>
              <a:buSzPts val="1100"/>
              <a:buFont typeface="Arial"/>
              <a:buNone/>
            </a:pPr>
            <a:r>
              <a:rPr lang="en-US" sz="1200" dirty="0"/>
              <a:t>«Les </a:t>
            </a:r>
            <a:r>
              <a:rPr lang="en-US" sz="1200" dirty="0" err="1"/>
              <a:t>filtres</a:t>
            </a:r>
            <a:r>
              <a:rPr lang="en-US" sz="1200" dirty="0"/>
              <a:t> Instagram et TikTok qui </a:t>
            </a:r>
            <a:r>
              <a:rPr lang="en-US" sz="1200" dirty="0" err="1"/>
              <a:t>ajoutent</a:t>
            </a:r>
            <a:r>
              <a:rPr lang="en-US" sz="1200" dirty="0"/>
              <a:t> des bijoux </a:t>
            </a:r>
            <a:r>
              <a:rPr lang="en-US" sz="1200" dirty="0" err="1"/>
              <a:t>virtuels</a:t>
            </a:r>
            <a:r>
              <a:rPr lang="en-US" sz="1200" dirty="0"/>
              <a:t> sur </a:t>
            </a:r>
            <a:r>
              <a:rPr lang="en-US" sz="1200" dirty="0" err="1"/>
              <a:t>votre</a:t>
            </a:r>
            <a:r>
              <a:rPr lang="en-US" sz="1200" dirty="0"/>
              <a:t> visage </a:t>
            </a:r>
            <a:r>
              <a:rPr lang="en-US" sz="1200" dirty="0" err="1"/>
              <a:t>ou</a:t>
            </a:r>
            <a:r>
              <a:rPr lang="en-US" sz="1200" dirty="0"/>
              <a:t> </a:t>
            </a:r>
            <a:r>
              <a:rPr lang="en-US" sz="1200" dirty="0" err="1"/>
              <a:t>changent</a:t>
            </a:r>
            <a:r>
              <a:rPr lang="en-US" sz="1200" dirty="0"/>
              <a:t> </a:t>
            </a:r>
            <a:r>
              <a:rPr lang="en-US" sz="1200" dirty="0" err="1"/>
              <a:t>votre</a:t>
            </a:r>
            <a:r>
              <a:rPr lang="en-US" sz="1200" dirty="0"/>
              <a:t> arrière-plan — </a:t>
            </a:r>
            <a:r>
              <a:rPr lang="en-US" sz="1200" dirty="0" err="1"/>
              <a:t>c’est</a:t>
            </a:r>
            <a:r>
              <a:rPr lang="en-US" sz="1200" dirty="0"/>
              <a:t> </a:t>
            </a:r>
            <a:r>
              <a:rPr lang="en-US" sz="1200" dirty="0" err="1"/>
              <a:t>l’IA</a:t>
            </a:r>
            <a:r>
              <a:rPr lang="en-US" sz="1200" dirty="0"/>
              <a:t> qui </a:t>
            </a:r>
            <a:r>
              <a:rPr lang="en-US" sz="1200" dirty="0" err="1"/>
              <a:t>comprend</a:t>
            </a:r>
            <a:r>
              <a:rPr lang="en-US" sz="1200" dirty="0"/>
              <a:t> </a:t>
            </a:r>
            <a:r>
              <a:rPr lang="en-US" sz="1200" dirty="0" err="1"/>
              <a:t>où</a:t>
            </a:r>
            <a:r>
              <a:rPr lang="en-US" sz="1200" dirty="0"/>
              <a:t> se </a:t>
            </a:r>
            <a:r>
              <a:rPr lang="en-US" sz="1200" dirty="0" err="1"/>
              <a:t>trouve</a:t>
            </a:r>
            <a:r>
              <a:rPr lang="en-US" sz="1200" dirty="0"/>
              <a:t> </a:t>
            </a:r>
            <a:r>
              <a:rPr lang="en-US" sz="1200" dirty="0" err="1"/>
              <a:t>votre</a:t>
            </a:r>
            <a:r>
              <a:rPr lang="en-US" sz="1200" dirty="0"/>
              <a:t> visage et </a:t>
            </a:r>
            <a:r>
              <a:rPr lang="en-US" sz="1200" dirty="0" err="1"/>
              <a:t>ce</a:t>
            </a:r>
            <a:r>
              <a:rPr lang="en-US" sz="1200" dirty="0"/>
              <a:t> </a:t>
            </a:r>
            <a:r>
              <a:rPr lang="en-US" sz="1200" dirty="0" err="1"/>
              <a:t>qu’il</a:t>
            </a:r>
            <a:r>
              <a:rPr lang="en-US" sz="1200" dirty="0"/>
              <a:t> faut modifier. »</a:t>
            </a: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4. </a:t>
            </a:r>
            <a:r>
              <a:rPr lang="en" sz="1200" b="1" dirty="0" err="1">
                <a:solidFill>
                  <a:schemeClr val="dk1"/>
                </a:solidFill>
                <a:latin typeface="Inter"/>
                <a:ea typeface="Inter"/>
                <a:cs typeface="Inter"/>
                <a:sym typeface="Inter"/>
              </a:rPr>
              <a:t>Assistante</a:t>
            </a:r>
            <a:r>
              <a:rPr lang="en" sz="1200" b="1" dirty="0">
                <a:solidFill>
                  <a:schemeClr val="dk1"/>
                </a:solidFill>
                <a:latin typeface="Inter"/>
                <a:ea typeface="Inter"/>
                <a:cs typeface="Inter"/>
                <a:sym typeface="Inter"/>
              </a:rPr>
              <a:t> IA </a:t>
            </a:r>
            <a:r>
              <a:rPr lang="en" sz="1200" dirty="0">
                <a:solidFill>
                  <a:schemeClr val="dk1"/>
                </a:solidFill>
                <a:latin typeface="Inter"/>
                <a:ea typeface="Inter"/>
                <a:cs typeface="Inter"/>
                <a:sym typeface="Inter"/>
              </a:rPr>
              <a:t>(1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US" sz="1200" dirty="0">
                <a:solidFill>
                  <a:schemeClr val="dk1"/>
                </a:solidFill>
                <a:latin typeface="Inter"/>
                <a:ea typeface="Inter"/>
                <a:cs typeface="Inter"/>
                <a:sym typeface="Inter"/>
              </a:rPr>
              <a:t>« Siri et Google Assistant </a:t>
            </a:r>
            <a:r>
              <a:rPr lang="en-US" sz="1200" dirty="0" err="1">
                <a:solidFill>
                  <a:schemeClr val="dk1"/>
                </a:solidFill>
                <a:latin typeface="Inter"/>
                <a:ea typeface="Inter"/>
                <a:cs typeface="Inter"/>
                <a:sym typeface="Inter"/>
              </a:rPr>
              <a:t>comprennent</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l’arabe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égyptien</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l’arabe</a:t>
            </a:r>
            <a:r>
              <a:rPr lang="en-US" sz="1200" dirty="0">
                <a:solidFill>
                  <a:schemeClr val="dk1"/>
                </a:solidFill>
                <a:latin typeface="Inter"/>
                <a:ea typeface="Inter"/>
                <a:cs typeface="Inter"/>
                <a:sym typeface="Inter"/>
              </a:rPr>
              <a:t> marocain </a:t>
            </a:r>
            <a:r>
              <a:rPr lang="en-US" sz="1200" dirty="0" err="1">
                <a:solidFill>
                  <a:schemeClr val="dk1"/>
                </a:solidFill>
                <a:latin typeface="Inter"/>
                <a:ea typeface="Inter"/>
                <a:cs typeface="Inter"/>
                <a:sym typeface="Inter"/>
              </a:rPr>
              <a:t>ou</a:t>
            </a:r>
            <a:r>
              <a:rPr lang="en-US" sz="1200" dirty="0">
                <a:solidFill>
                  <a:schemeClr val="dk1"/>
                </a:solidFill>
                <a:latin typeface="Inter"/>
                <a:ea typeface="Inter"/>
                <a:cs typeface="Inter"/>
                <a:sym typeface="Inter"/>
              </a:rPr>
              <a:t> encore les expressions du </a:t>
            </a:r>
            <a:r>
              <a:rPr lang="en-US" sz="1200" dirty="0" err="1">
                <a:solidFill>
                  <a:schemeClr val="dk1"/>
                </a:solidFill>
                <a:latin typeface="Inter"/>
                <a:ea typeface="Inter"/>
                <a:cs typeface="Inter"/>
                <a:sym typeface="Inter"/>
              </a:rPr>
              <a:t>dialecte</a:t>
            </a:r>
            <a:r>
              <a:rPr lang="en-US" sz="1200" dirty="0">
                <a:solidFill>
                  <a:schemeClr val="dk1"/>
                </a:solidFill>
                <a:latin typeface="Inter"/>
                <a:ea typeface="Inter"/>
                <a:cs typeface="Inter"/>
                <a:sym typeface="Inter"/>
              </a:rPr>
              <a:t> du Golfe — </a:t>
            </a:r>
            <a:r>
              <a:rPr lang="en-US" sz="1200" dirty="0" err="1">
                <a:solidFill>
                  <a:schemeClr val="dk1"/>
                </a:solidFill>
                <a:latin typeface="Inter"/>
                <a:ea typeface="Inter"/>
                <a:cs typeface="Inter"/>
                <a:sym typeface="Inter"/>
              </a:rPr>
              <a:t>cette</a:t>
            </a:r>
            <a:r>
              <a:rPr lang="en-US" sz="1200" dirty="0">
                <a:solidFill>
                  <a:schemeClr val="dk1"/>
                </a:solidFill>
                <a:latin typeface="Inter"/>
                <a:ea typeface="Inter"/>
                <a:cs typeface="Inter"/>
                <a:sym typeface="Inter"/>
              </a:rPr>
              <a:t> IA a </a:t>
            </a:r>
            <a:r>
              <a:rPr lang="en-US" sz="1200" dirty="0" err="1">
                <a:solidFill>
                  <a:schemeClr val="dk1"/>
                </a:solidFill>
                <a:latin typeface="Inter"/>
                <a:ea typeface="Inter"/>
                <a:cs typeface="Inter"/>
                <a:sym typeface="Inter"/>
              </a:rPr>
              <a:t>dû</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apprendre</a:t>
            </a:r>
            <a:r>
              <a:rPr lang="en-US" sz="1200" dirty="0">
                <a:solidFill>
                  <a:schemeClr val="dk1"/>
                </a:solidFill>
                <a:latin typeface="Inter"/>
                <a:ea typeface="Inter"/>
                <a:cs typeface="Inter"/>
                <a:sym typeface="Inter"/>
              </a:rPr>
              <a:t> comment les </a:t>
            </a:r>
            <a:r>
              <a:rPr lang="en-US" sz="1200" dirty="0" err="1">
                <a:solidFill>
                  <a:schemeClr val="dk1"/>
                </a:solidFill>
                <a:latin typeface="Inter"/>
                <a:ea typeface="Inter"/>
                <a:cs typeface="Inter"/>
                <a:sym typeface="Inter"/>
              </a:rPr>
              <a:t>Arabes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parlent</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différemment</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selon</a:t>
            </a:r>
            <a:r>
              <a:rPr lang="en-US" sz="1200" dirty="0">
                <a:solidFill>
                  <a:schemeClr val="dk1"/>
                </a:solidFill>
                <a:latin typeface="Inter"/>
                <a:ea typeface="Inter"/>
                <a:cs typeface="Inter"/>
                <a:sym typeface="Inter"/>
              </a:rPr>
              <a:t> les </a:t>
            </a:r>
            <a:r>
              <a:rPr lang="en-US" sz="1200" dirty="0" err="1">
                <a:solidFill>
                  <a:schemeClr val="dk1"/>
                </a:solidFill>
                <a:latin typeface="Inter"/>
                <a:ea typeface="Inter"/>
                <a:cs typeface="Inter"/>
                <a:sym typeface="Inter"/>
              </a:rPr>
              <a:t>régions</a:t>
            </a:r>
            <a:r>
              <a:rPr lang="en-US" sz="1200" dirty="0">
                <a:solidFill>
                  <a:schemeClr val="dk1"/>
                </a:solidFill>
                <a:latin typeface="Inter"/>
                <a:ea typeface="Inter"/>
                <a:cs typeface="Inter"/>
                <a:sym typeface="Inter"/>
              </a:rPr>
              <a:t>, de « </a:t>
            </a:r>
            <a:r>
              <a:rPr lang="en-US" sz="1200" dirty="0" err="1">
                <a:solidFill>
                  <a:schemeClr val="dk1"/>
                </a:solidFill>
                <a:latin typeface="Inter"/>
                <a:ea typeface="Inter"/>
                <a:cs typeface="Inter"/>
                <a:sym typeface="Inter"/>
              </a:rPr>
              <a:t>yalla</a:t>
            </a:r>
            <a:r>
              <a:rPr lang="en-US" sz="1200" dirty="0">
                <a:solidFill>
                  <a:schemeClr val="dk1"/>
                </a:solidFill>
                <a:latin typeface="Inter"/>
                <a:ea typeface="Inter"/>
                <a:cs typeface="Inter"/>
                <a:sym typeface="Inter"/>
              </a:rPr>
              <a:t> » à « inshallah », </a:t>
            </a:r>
            <a:r>
              <a:rPr lang="en-US" sz="1200" dirty="0" err="1">
                <a:solidFill>
                  <a:schemeClr val="dk1"/>
                </a:solidFill>
                <a:latin typeface="Inter"/>
                <a:ea typeface="Inter"/>
                <a:cs typeface="Inter"/>
                <a:sym typeface="Inter"/>
              </a:rPr>
              <a:t>en</a:t>
            </a:r>
            <a:r>
              <a:rPr lang="en-US" sz="1200" dirty="0">
                <a:solidFill>
                  <a:schemeClr val="dk1"/>
                </a:solidFill>
                <a:latin typeface="Inter"/>
                <a:ea typeface="Inter"/>
                <a:cs typeface="Inter"/>
                <a:sym typeface="Inter"/>
              </a:rPr>
              <a:t> passant par les salutations locales. »</a:t>
            </a:r>
          </a:p>
          <a:p>
            <a:pPr marL="0" marR="38100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5. L’IA </a:t>
            </a:r>
            <a:r>
              <a:rPr lang="en" sz="1200" b="1" dirty="0" err="1">
                <a:solidFill>
                  <a:schemeClr val="dk1"/>
                </a:solidFill>
                <a:latin typeface="Inter"/>
                <a:ea typeface="Inter"/>
                <a:cs typeface="Inter"/>
                <a:sym typeface="Inter"/>
              </a:rPr>
              <a:t>Générative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 Méta-IA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aidant à </a:t>
            </a:r>
            <a:r>
              <a:rPr lang="en" sz="1200" dirty="0" err="1">
                <a:solidFill>
                  <a:schemeClr val="dk1"/>
                </a:solidFill>
                <a:latin typeface="Inter"/>
                <a:ea typeface="Inter"/>
                <a:cs typeface="Inter"/>
                <a:sym typeface="Inter"/>
              </a:rPr>
              <a:t>créer</a:t>
            </a:r>
            <a:r>
              <a:rPr lang="en" sz="1200" dirty="0">
                <a:solidFill>
                  <a:schemeClr val="dk1"/>
                </a:solidFill>
                <a:latin typeface="Inter"/>
                <a:ea typeface="Inter"/>
                <a:cs typeface="Inter"/>
                <a:sym typeface="Inter"/>
              </a:rPr>
              <a:t> des images, des </a:t>
            </a:r>
            <a:r>
              <a:rPr lang="en" sz="1200" dirty="0" err="1">
                <a:solidFill>
                  <a:schemeClr val="dk1"/>
                </a:solidFill>
                <a:latin typeface="Inter"/>
                <a:ea typeface="Inter"/>
                <a:cs typeface="Inter"/>
                <a:sym typeface="Inter"/>
              </a:rPr>
              <a:t>vidéos</a:t>
            </a:r>
            <a:r>
              <a:rPr lang="en" sz="1200" dirty="0">
                <a:solidFill>
                  <a:schemeClr val="dk1"/>
                </a:solidFill>
                <a:latin typeface="Inter"/>
                <a:ea typeface="Inter"/>
                <a:cs typeface="Inter"/>
                <a:sym typeface="Inter"/>
              </a:rPr>
              <a:t>, du </a:t>
            </a:r>
            <a:r>
              <a:rPr lang="en" sz="1200" dirty="0" err="1">
                <a:solidFill>
                  <a:schemeClr val="dk1"/>
                </a:solidFill>
                <a:latin typeface="Inter"/>
                <a:ea typeface="Inter"/>
                <a:cs typeface="Inter"/>
                <a:sym typeface="Inter"/>
              </a:rPr>
              <a:t>texte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répondre</a:t>
            </a:r>
            <a:r>
              <a:rPr lang="en" sz="1200" dirty="0">
                <a:solidFill>
                  <a:schemeClr val="dk1"/>
                </a:solidFill>
                <a:latin typeface="Inter"/>
                <a:ea typeface="Inter"/>
                <a:cs typeface="Inter"/>
                <a:sym typeface="Inter"/>
              </a:rPr>
              <a:t> à des questions de recherche, etc. »</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Transition </a:t>
            </a:r>
            <a:r>
              <a:rPr lang="en" sz="1200" b="1" dirty="0" err="1">
                <a:solidFill>
                  <a:schemeClr val="dk1"/>
                </a:solidFill>
                <a:latin typeface="Inter"/>
                <a:ea typeface="Inter"/>
                <a:cs typeface="Inter"/>
                <a:sym typeface="Inter"/>
              </a:rPr>
              <a:t>vers</a:t>
            </a:r>
            <a:r>
              <a:rPr lang="en" sz="1200" b="1" dirty="0">
                <a:solidFill>
                  <a:schemeClr val="dk1"/>
                </a:solidFill>
                <a:latin typeface="Inter"/>
                <a:ea typeface="Inter"/>
                <a:cs typeface="Inter"/>
                <a:sym typeface="Inter"/>
              </a:rPr>
              <a:t> la pratique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Maintenant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comprenez</a:t>
            </a:r>
            <a:r>
              <a:rPr lang="en" sz="1200" dirty="0">
                <a:solidFill>
                  <a:schemeClr val="dk1"/>
                </a:solidFill>
                <a:latin typeface="Inter"/>
                <a:ea typeface="Inter"/>
                <a:cs typeface="Inter"/>
                <a:sym typeface="Inter"/>
              </a:rPr>
              <a:t> comment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fonctionne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créons</a:t>
            </a:r>
            <a:r>
              <a:rPr lang="en" sz="1200" dirty="0">
                <a:solidFill>
                  <a:schemeClr val="dk1"/>
                </a:solidFill>
                <a:latin typeface="Inter"/>
                <a:ea typeface="Inter"/>
                <a:cs typeface="Inter"/>
                <a:sym typeface="Inter"/>
              </a:rPr>
              <a:t> quelque chose avec!»</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sz="1200"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5"/>
        <p:cNvGrpSpPr/>
        <p:nvPr/>
      </p:nvGrpSpPr>
      <p:grpSpPr>
        <a:xfrm>
          <a:off x="0" y="0"/>
          <a:ext cx="0" cy="0"/>
          <a:chOff x="0" y="0"/>
          <a:chExt cx="0" cy="0"/>
        </a:xfrm>
      </p:grpSpPr>
      <p:sp>
        <p:nvSpPr>
          <p:cNvPr id="876" name="Google Shape;876;g3d08ea5fbc3_1_2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7" name="Google Shape;877;g3d08ea5fbc3_1_2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1200"/>
              </a:spcAft>
              <a:buClr>
                <a:schemeClr val="dk1"/>
              </a:buClr>
              <a:buSzPts val="1100"/>
              <a:buFont typeface="Arial"/>
              <a:buNone/>
            </a:pPr>
            <a:r>
              <a:rPr lang="en" sz="1200" b="1" dirty="0">
                <a:solidFill>
                  <a:schemeClr val="dk1"/>
                </a:solidFill>
                <a:latin typeface="Inter"/>
                <a:ea typeface="Inter"/>
                <a:cs typeface="Inter"/>
                <a:sym typeface="Inter"/>
              </a:rPr>
              <a:t>Objectif </a:t>
            </a:r>
            <a:r>
              <a:rPr lang="en" sz="1200" b="1" dirty="0" err="1">
                <a:solidFill>
                  <a:schemeClr val="dk1"/>
                </a:solidFill>
                <a:latin typeface="Inter"/>
                <a:ea typeface="Inter"/>
                <a:cs typeface="Inter"/>
                <a:sym typeface="Inter"/>
              </a:rPr>
              <a:t>d’apprentissage</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expérimentent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outil</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créatif</a:t>
            </a:r>
            <a:r>
              <a:rPr lang="en" sz="1200" dirty="0">
                <a:solidFill>
                  <a:schemeClr val="dk1"/>
                </a:solidFill>
                <a:latin typeface="Inter"/>
                <a:ea typeface="Inter"/>
                <a:cs typeface="Inter"/>
                <a:sym typeface="Inter"/>
              </a:rPr>
              <a:t> tout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comprenant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limites</a:t>
            </a:r>
            <a:r>
              <a:rPr lang="en" sz="1200" dirty="0">
                <a:solidFill>
                  <a:schemeClr val="dk1"/>
                </a:solidFill>
                <a:latin typeface="Inter"/>
                <a:ea typeface="Inter"/>
                <a:cs typeface="Inter"/>
                <a:sym typeface="Inter"/>
              </a:rPr>
              <a:t> et la </a:t>
            </a:r>
            <a:r>
              <a:rPr lang="en" sz="1200" dirty="0" err="1">
                <a:solidFill>
                  <a:schemeClr val="dk1"/>
                </a:solidFill>
                <a:latin typeface="Inter"/>
                <a:ea typeface="Inter"/>
                <a:cs typeface="Inter"/>
                <a:sym typeface="Inter"/>
              </a:rPr>
              <a:t>nécessité</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l’accompagnement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humain</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2"/>
        <p:cNvGrpSpPr/>
        <p:nvPr/>
      </p:nvGrpSpPr>
      <p:grpSpPr>
        <a:xfrm>
          <a:off x="0" y="0"/>
          <a:ext cx="0" cy="0"/>
          <a:chOff x="0" y="0"/>
          <a:chExt cx="0" cy="0"/>
        </a:xfrm>
      </p:grpSpPr>
      <p:sp>
        <p:nvSpPr>
          <p:cNvPr id="883" name="Google Shape;883;g3d15734d4c7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4" name="Google Shape;884;g3d15734d4c7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Démonstration</a:t>
            </a:r>
            <a:r>
              <a:rPr lang="en" sz="1200" b="1" dirty="0">
                <a:solidFill>
                  <a:schemeClr val="dk1"/>
                </a:solidFill>
                <a:latin typeface="Inter"/>
                <a:ea typeface="Inter"/>
                <a:cs typeface="Inter"/>
                <a:sym typeface="Inter"/>
              </a:rPr>
              <a:t> de Haute </a:t>
            </a:r>
            <a:r>
              <a:rPr lang="en" sz="1200" b="1" dirty="0" err="1">
                <a:solidFill>
                  <a:schemeClr val="dk1"/>
                </a:solidFill>
                <a:latin typeface="Inter"/>
                <a:ea typeface="Inter"/>
                <a:cs typeface="Inter"/>
                <a:sym typeface="Inter"/>
              </a:rPr>
              <a:t>Connectivité</a:t>
            </a:r>
            <a:r>
              <a:rPr lang="en" sz="1200" b="1" dirty="0">
                <a:solidFill>
                  <a:schemeClr val="dk1"/>
                </a:solidFill>
                <a:latin typeface="Inter"/>
                <a:ea typeface="Inter"/>
                <a:cs typeface="Inter"/>
                <a:sym typeface="Inter"/>
              </a:rPr>
              <a:t> (3 minutes):</a:t>
            </a:r>
            <a:endParaRPr sz="1200" b="1"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Nous </a:t>
            </a:r>
            <a:r>
              <a:rPr lang="en" sz="1200" dirty="0" err="1">
                <a:solidFill>
                  <a:schemeClr val="dk1"/>
                </a:solidFill>
                <a:latin typeface="Inter"/>
                <a:ea typeface="Inter"/>
                <a:cs typeface="Inter"/>
                <a:sym typeface="Inter"/>
              </a:rPr>
              <a:t>allons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maintenant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voir</a:t>
            </a:r>
            <a:r>
              <a:rPr lang="en" sz="1200" dirty="0">
                <a:solidFill>
                  <a:schemeClr val="dk1"/>
                </a:solidFill>
                <a:latin typeface="Inter"/>
                <a:ea typeface="Inter"/>
                <a:cs typeface="Inter"/>
                <a:sym typeface="Inter"/>
              </a:rPr>
              <a:t> comment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de Meta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aider dans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rédaction</a:t>
            </a:r>
            <a:r>
              <a:rPr lang="en" sz="1200" dirty="0">
                <a:solidFill>
                  <a:schemeClr val="dk1"/>
                </a:solidFill>
                <a:latin typeface="Inter"/>
                <a:ea typeface="Inter"/>
                <a:cs typeface="Inter"/>
                <a:sym typeface="Inter"/>
              </a:rPr>
              <a:t>. Il </a:t>
            </a:r>
            <a:r>
              <a:rPr lang="en" sz="1200" dirty="0" err="1">
                <a:solidFill>
                  <a:schemeClr val="dk1"/>
                </a:solidFill>
                <a:latin typeface="Inter"/>
                <a:ea typeface="Inter"/>
                <a:cs typeface="Inter"/>
                <a:sym typeface="Inter"/>
              </a:rPr>
              <a:t>s’agit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d’utiliser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améliorer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écriture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générer</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nouvelles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idées</a:t>
            </a:r>
            <a:r>
              <a:rPr lang="en" sz="1200" dirty="0">
                <a:solidFill>
                  <a:schemeClr val="dk1"/>
                </a:solidFill>
                <a:latin typeface="Inter"/>
                <a:ea typeface="Inter"/>
                <a:cs typeface="Inter"/>
                <a:sym typeface="Inter"/>
              </a:rPr>
              <a:t> et explorer </a:t>
            </a:r>
            <a:r>
              <a:rPr lang="en" sz="1200" dirty="0" err="1">
                <a:solidFill>
                  <a:schemeClr val="dk1"/>
                </a:solidFill>
                <a:latin typeface="Inter"/>
                <a:ea typeface="Inter"/>
                <a:cs typeface="Inter"/>
                <a:sym typeface="Inter"/>
              </a:rPr>
              <a:t>différentes</a:t>
            </a:r>
            <a:r>
              <a:rPr lang="en" sz="1200" dirty="0">
                <a:solidFill>
                  <a:schemeClr val="dk1"/>
                </a:solidFill>
                <a:latin typeface="Inter"/>
                <a:ea typeface="Inter"/>
                <a:cs typeface="Inter"/>
                <a:sym typeface="Inter"/>
              </a:rPr>
              <a:t> manières </a:t>
            </a:r>
            <a:r>
              <a:rPr lang="en" sz="1200" dirty="0" err="1">
                <a:solidFill>
                  <a:schemeClr val="dk1"/>
                </a:solidFill>
                <a:latin typeface="Inter"/>
                <a:ea typeface="Inter"/>
                <a:cs typeface="Inter"/>
                <a:sym typeface="Inter"/>
              </a:rPr>
              <a:t>d’exprimer</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chose.</a:t>
            </a:r>
            <a:endParaRPr sz="1200"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Qu'est-ce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que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l’IA</a:t>
            </a:r>
            <a:r>
              <a:rPr lang="en" sz="1200" b="1" dirty="0">
                <a:solidFill>
                  <a:schemeClr val="dk1"/>
                </a:solidFill>
                <a:latin typeface="Inter"/>
                <a:ea typeface="Inter"/>
                <a:cs typeface="Inter"/>
                <a:sym typeface="Inter"/>
              </a:rPr>
              <a:t> de Meta?</a:t>
            </a:r>
            <a:endParaRPr sz="1200" b="1"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L’IA de Meta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un assistant numérique </a:t>
            </a:r>
            <a:r>
              <a:rPr lang="en" sz="1200" dirty="0" err="1">
                <a:solidFill>
                  <a:schemeClr val="dk1"/>
                </a:solidFill>
                <a:latin typeface="Inter"/>
                <a:ea typeface="Inter"/>
                <a:cs typeface="Inter"/>
                <a:sym typeface="Inter"/>
              </a:rPr>
              <a:t>alimenté</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l’intelligence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artificielle</a:t>
            </a:r>
            <a:r>
              <a:rPr lang="en" sz="1200" dirty="0">
                <a:solidFill>
                  <a:schemeClr val="dk1"/>
                </a:solidFill>
                <a:latin typeface="Inter"/>
                <a:ea typeface="Inter"/>
                <a:cs typeface="Inter"/>
                <a:sym typeface="Inter"/>
              </a:rPr>
              <a:t> qui aide les </a:t>
            </a:r>
            <a:r>
              <a:rPr lang="en" sz="1200" dirty="0" err="1">
                <a:solidFill>
                  <a:schemeClr val="dk1"/>
                </a:solidFill>
                <a:latin typeface="Inter"/>
                <a:ea typeface="Inter"/>
                <a:cs typeface="Inter"/>
                <a:sym typeface="Inter"/>
              </a:rPr>
              <a:t>utilisateurs</a:t>
            </a:r>
            <a:r>
              <a:rPr lang="en" sz="1200" dirty="0">
                <a:solidFill>
                  <a:schemeClr val="dk1"/>
                </a:solidFill>
                <a:latin typeface="Inter"/>
                <a:ea typeface="Inter"/>
                <a:cs typeface="Inter"/>
                <a:sym typeface="Inter"/>
              </a:rPr>
              <a:t> dans </a:t>
            </a:r>
            <a:r>
              <a:rPr lang="en" sz="1200" dirty="0" err="1">
                <a:solidFill>
                  <a:schemeClr val="dk1"/>
                </a:solidFill>
                <a:latin typeface="Inter"/>
                <a:ea typeface="Inter"/>
                <a:cs typeface="Inter"/>
                <a:sym typeface="Inter"/>
              </a:rPr>
              <a:t>leurs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tâches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quotidiennes</a:t>
            </a:r>
            <a:r>
              <a:rPr lang="en" sz="1200" dirty="0">
                <a:solidFill>
                  <a:schemeClr val="dk1"/>
                </a:solidFill>
                <a:latin typeface="Inter"/>
                <a:ea typeface="Inter"/>
                <a:cs typeface="Inter"/>
                <a:sym typeface="Inter"/>
              </a:rPr>
              <a:t>. Il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disponible au sein </a:t>
            </a:r>
            <a:r>
              <a:rPr lang="en" sz="1200" dirty="0" err="1">
                <a:solidFill>
                  <a:schemeClr val="dk1"/>
                </a:solidFill>
                <a:latin typeface="Inter"/>
                <a:ea typeface="Inter"/>
                <a:cs typeface="Inter"/>
                <a:sym typeface="Inter"/>
              </a:rPr>
              <a:t>d'applications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Facebook, WhatsApp, Messenger et Instagram, et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également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être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utilisé</a:t>
            </a:r>
            <a:r>
              <a:rPr lang="en" sz="1200" dirty="0">
                <a:solidFill>
                  <a:schemeClr val="dk1"/>
                </a:solidFill>
                <a:latin typeface="Inter"/>
                <a:ea typeface="Inter"/>
                <a:cs typeface="Inter"/>
                <a:sym typeface="Inter"/>
              </a:rPr>
              <a:t> de manière </a:t>
            </a:r>
            <a:r>
              <a:rPr lang="en" sz="1200" dirty="0" err="1">
                <a:solidFill>
                  <a:schemeClr val="dk1"/>
                </a:solidFill>
                <a:latin typeface="Inter"/>
                <a:ea typeface="Inter"/>
                <a:cs typeface="Inter"/>
                <a:sym typeface="Inter"/>
              </a:rPr>
              <a:t>indépendante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Alimenté</a:t>
            </a:r>
            <a:r>
              <a:rPr lang="en" sz="1200" dirty="0">
                <a:solidFill>
                  <a:schemeClr val="dk1"/>
                </a:solidFill>
                <a:latin typeface="Inter"/>
                <a:ea typeface="Inter"/>
                <a:cs typeface="Inter"/>
                <a:sym typeface="Inter"/>
              </a:rPr>
              <a:t> par </a:t>
            </a:r>
            <a:r>
              <a:rPr lang="en" sz="1200" u="sng" dirty="0">
                <a:solidFill>
                  <a:schemeClr val="hlink"/>
                </a:solidFill>
                <a:latin typeface="Inter"/>
                <a:ea typeface="Inter"/>
                <a:cs typeface="Inter"/>
                <a:sym typeface="Inter"/>
                <a:hlinkClick r:id="rId3"/>
              </a:rPr>
              <a:t>Llama</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modèle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langage</a:t>
            </a:r>
            <a:r>
              <a:rPr lang="en" sz="1200" dirty="0">
                <a:solidFill>
                  <a:schemeClr val="dk1"/>
                </a:solidFill>
                <a:latin typeface="Inter"/>
                <a:ea typeface="Inter"/>
                <a:cs typeface="Inter"/>
                <a:sym typeface="Inter"/>
              </a:rPr>
              <a:t> de Meta, il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conçu</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les gens </a:t>
            </a:r>
            <a:r>
              <a:rPr lang="en" sz="1200" dirty="0" err="1">
                <a:solidFill>
                  <a:schemeClr val="dk1"/>
                </a:solidFill>
                <a:latin typeface="Inter"/>
                <a:ea typeface="Inter"/>
                <a:cs typeface="Inter"/>
                <a:sym typeface="Inter"/>
              </a:rPr>
              <a:t>disent</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répondre</a:t>
            </a:r>
            <a:r>
              <a:rPr lang="en" sz="1200" dirty="0">
                <a:solidFill>
                  <a:schemeClr val="dk1"/>
                </a:solidFill>
                <a:latin typeface="Inter"/>
                <a:ea typeface="Inter"/>
                <a:cs typeface="Inter"/>
                <a:sym typeface="Inter"/>
              </a:rPr>
              <a:t> de manière utile. Les </a:t>
            </a:r>
            <a:r>
              <a:rPr lang="en" sz="1200" dirty="0" err="1">
                <a:solidFill>
                  <a:schemeClr val="dk1"/>
                </a:solidFill>
                <a:latin typeface="Inter"/>
                <a:ea typeface="Inter"/>
                <a:cs typeface="Inter"/>
                <a:sym typeface="Inter"/>
              </a:rPr>
              <a:t>utilisateurs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peuvent</a:t>
            </a:r>
            <a:r>
              <a:rPr lang="en" sz="1200" dirty="0">
                <a:solidFill>
                  <a:schemeClr val="dk1"/>
                </a:solidFill>
                <a:latin typeface="Inter"/>
                <a:ea typeface="Inter"/>
                <a:cs typeface="Inter"/>
                <a:sym typeface="Inter"/>
              </a:rPr>
              <a:t> poser des questions, </a:t>
            </a:r>
            <a:r>
              <a:rPr lang="en" sz="1200" dirty="0" err="1">
                <a:solidFill>
                  <a:schemeClr val="dk1"/>
                </a:solidFill>
                <a:latin typeface="Inter"/>
                <a:ea typeface="Inter"/>
                <a:cs typeface="Inter"/>
                <a:sym typeface="Inter"/>
              </a:rPr>
              <a:t>rédiger</a:t>
            </a:r>
            <a:r>
              <a:rPr lang="en" sz="1200" dirty="0">
                <a:solidFill>
                  <a:schemeClr val="dk1"/>
                </a:solidFill>
                <a:latin typeface="Inter"/>
                <a:ea typeface="Inter"/>
                <a:cs typeface="Inter"/>
                <a:sym typeface="Inter"/>
              </a:rPr>
              <a:t> du </a:t>
            </a:r>
            <a:r>
              <a:rPr lang="en" sz="1200" dirty="0" err="1">
                <a:solidFill>
                  <a:schemeClr val="dk1"/>
                </a:solidFill>
                <a:latin typeface="Inter"/>
                <a:ea typeface="Inter"/>
                <a:cs typeface="Inter"/>
                <a:sym typeface="Inter"/>
              </a:rPr>
              <a:t>contenu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créer</a:t>
            </a:r>
            <a:r>
              <a:rPr lang="en" sz="1200" dirty="0">
                <a:solidFill>
                  <a:schemeClr val="dk1"/>
                </a:solidFill>
                <a:latin typeface="Inter"/>
                <a:ea typeface="Inter"/>
                <a:cs typeface="Inter"/>
                <a:sym typeface="Inter"/>
              </a:rPr>
              <a:t> des images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obtenir</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l'aide</a:t>
            </a:r>
            <a:r>
              <a:rPr lang="en" sz="1200" dirty="0">
                <a:solidFill>
                  <a:schemeClr val="dk1"/>
                </a:solidFill>
                <a:latin typeface="Inter"/>
                <a:ea typeface="Inter"/>
                <a:cs typeface="Inter"/>
                <a:sym typeface="Inter"/>
              </a:rPr>
              <a:t> pour des </a:t>
            </a:r>
            <a:r>
              <a:rPr lang="en" sz="1200" dirty="0" err="1">
                <a:solidFill>
                  <a:schemeClr val="dk1"/>
                </a:solidFill>
                <a:latin typeface="Inter"/>
                <a:ea typeface="Inter"/>
                <a:cs typeface="Inter"/>
                <a:sym typeface="Inter"/>
              </a:rPr>
              <a:t>tâches</a:t>
            </a:r>
            <a:r>
              <a:rPr lang="en" sz="1200" dirty="0">
                <a:solidFill>
                  <a:schemeClr val="dk1"/>
                </a:solidFill>
                <a:latin typeface="Inter"/>
                <a:ea typeface="Inter"/>
                <a:cs typeface="Inter"/>
                <a:sym typeface="Inter"/>
              </a:rPr>
              <a:t> du </a:t>
            </a:r>
            <a:r>
              <a:rPr lang="en" sz="1200" dirty="0" err="1">
                <a:solidFill>
                  <a:schemeClr val="dk1"/>
                </a:solidFill>
                <a:latin typeface="Inter"/>
                <a:ea typeface="Inter"/>
                <a:cs typeface="Inter"/>
                <a:sym typeface="Inter"/>
              </a:rPr>
              <a:t>quotidien</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20000"/>
              </a:lnSpc>
              <a:spcBef>
                <a:spcPts val="1200"/>
              </a:spcBef>
              <a:spcAft>
                <a:spcPts val="1200"/>
              </a:spcAft>
              <a:buClr>
                <a:schemeClr val="dk1"/>
              </a:buClr>
              <a:buSzPts val="1100"/>
              <a:buFont typeface="Arial"/>
              <a:buNone/>
            </a:pPr>
            <a:r>
              <a:rPr lang="en" sz="1200" dirty="0" err="1">
                <a:solidFill>
                  <a:schemeClr val="dk1"/>
                </a:solidFill>
                <a:latin typeface="Inter"/>
                <a:ea typeface="Inter"/>
                <a:cs typeface="Inter"/>
                <a:sym typeface="Inter"/>
              </a:rPr>
              <a:t>Considérez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de Meta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un assistant </a:t>
            </a:r>
            <a:r>
              <a:rPr lang="en" sz="1200" dirty="0" err="1">
                <a:solidFill>
                  <a:schemeClr val="dk1"/>
                </a:solidFill>
                <a:latin typeface="Inter"/>
                <a:ea typeface="Inter"/>
                <a:cs typeface="Inter"/>
                <a:sym typeface="Inter"/>
              </a:rPr>
              <a:t>créatif</a:t>
            </a:r>
            <a:r>
              <a:rPr lang="en" sz="1200" dirty="0">
                <a:solidFill>
                  <a:schemeClr val="dk1"/>
                </a:solidFill>
                <a:latin typeface="Inter"/>
                <a:ea typeface="Inter"/>
                <a:cs typeface="Inter"/>
                <a:sym typeface="Inter"/>
              </a:rPr>
              <a:t>. Vous </a:t>
            </a:r>
            <a:r>
              <a:rPr lang="en" sz="1200" dirty="0" err="1">
                <a:solidFill>
                  <a:schemeClr val="dk1"/>
                </a:solidFill>
                <a:latin typeface="Inter"/>
                <a:ea typeface="Inter"/>
                <a:cs typeface="Inter"/>
                <a:sym typeface="Inter"/>
              </a:rPr>
              <a:t>apportez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l'idée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l'audience</a:t>
            </a:r>
            <a:r>
              <a:rPr lang="en" sz="1200" dirty="0">
                <a:solidFill>
                  <a:schemeClr val="dk1"/>
                </a:solidFill>
                <a:latin typeface="Inter"/>
                <a:ea typeface="Inter"/>
                <a:cs typeface="Inter"/>
                <a:sym typeface="Inter"/>
              </a:rPr>
              <a:t> et le ton, et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aide à les </a:t>
            </a:r>
            <a:r>
              <a:rPr lang="en" sz="1200" dirty="0" err="1">
                <a:solidFill>
                  <a:schemeClr val="dk1"/>
                </a:solidFill>
                <a:latin typeface="Inter"/>
                <a:ea typeface="Inter"/>
                <a:cs typeface="Inter"/>
                <a:sym typeface="Inter"/>
              </a:rPr>
              <a:t>mettre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forme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4"/>
        <p:cNvGrpSpPr/>
        <p:nvPr/>
      </p:nvGrpSpPr>
      <p:grpSpPr>
        <a:xfrm>
          <a:off x="0" y="0"/>
          <a:ext cx="0" cy="0"/>
          <a:chOff x="0" y="0"/>
          <a:chExt cx="0" cy="0"/>
        </a:xfrm>
      </p:grpSpPr>
      <p:sp>
        <p:nvSpPr>
          <p:cNvPr id="895" name="Google Shape;895;g3d08ea5fbc3_1_15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6" name="Google Shape;896;g3d08ea5fbc3_1_1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Démonstration de Haute Connectivité (3 minutes):</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Brainstorming d'idées en direct (Collaboratif):</a:t>
            </a:r>
            <a:endParaRPr sz="1200" b="1">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Avant d’écrire quoi que ce soit, mettons-nous d’accord sur une tâche de rédaction ensemble. Par exemple, nous pourrions créer des titres pour un article de blog sur l'apprentissage numérique.</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Guidez les participants à proposer:</a:t>
            </a:r>
            <a:endParaRPr sz="1200">
              <a:solidFill>
                <a:schemeClr val="dk1"/>
              </a:solidFill>
              <a:latin typeface="Inter"/>
              <a:ea typeface="Inter"/>
              <a:cs typeface="Inter"/>
              <a:sym typeface="Inter"/>
            </a:endParaRPr>
          </a:p>
          <a:p>
            <a:pPr marL="457200" lvl="0" indent="-304800" algn="l" rtl="0">
              <a:lnSpc>
                <a:spcPct val="12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À qui s’adresse ce texte ? (étudiants, enseignants, parents, grand public)</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Quel est le message principal?</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Quel ton devrait-il avoir? (amusant, informatif, inspirant)</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Remarquez comment le fait de répondre à ces questions nous aide à rédiger un meilleur prompt.</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Démonstration:</a:t>
            </a:r>
            <a:endParaRPr sz="1200" b="1">
              <a:solidFill>
                <a:schemeClr val="dk1"/>
              </a:solidFill>
              <a:latin typeface="Inter"/>
              <a:ea typeface="Inter"/>
              <a:cs typeface="Inter"/>
              <a:sym typeface="Inter"/>
            </a:endParaRPr>
          </a:p>
          <a:p>
            <a:pPr marL="457200" lvl="0" indent="-304800" algn="l" rtl="0">
              <a:lnSpc>
                <a:spcPct val="12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Saisissez le prompt convenu dans l’IA de Meta</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Générez le texte en direct</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Lisez quelques résultats à voix haute</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Demandez aux participants lesquels ils préfèrent et pourquoi</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Affinement:</a:t>
            </a:r>
            <a:br>
              <a:rPr lang="en" sz="1200" b="1">
                <a:solidFill>
                  <a:schemeClr val="dk1"/>
                </a:solidFill>
                <a:latin typeface="Inter"/>
                <a:ea typeface="Inter"/>
                <a:cs typeface="Inter"/>
                <a:sym typeface="Inter"/>
              </a:rPr>
            </a:br>
            <a:r>
              <a:rPr lang="en" sz="1200">
                <a:solidFill>
                  <a:schemeClr val="dk1"/>
                </a:solidFill>
                <a:latin typeface="Inter"/>
                <a:ea typeface="Inter"/>
                <a:cs typeface="Inter"/>
                <a:sym typeface="Inter"/>
              </a:rPr>
              <a:t>“Améliorons le résultat en affinant le prompt — peut-être en changeant le ton, l’audience ou le format.”</a:t>
            </a:r>
            <a:endParaRPr sz="1200">
              <a:solidFill>
                <a:schemeClr val="dk1"/>
              </a:solidFill>
              <a:latin typeface="Inter"/>
              <a:ea typeface="Inter"/>
              <a:cs typeface="Inter"/>
              <a:sym typeface="Inter"/>
            </a:endParaRPr>
          </a:p>
          <a:p>
            <a:pPr marL="457200" lvl="0" indent="-304800" algn="l" rtl="0">
              <a:lnSpc>
                <a:spcPct val="12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Modifiez légèrement le prompt</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Générez à nouveau le texte</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Comparez le nouveau résultat avec la première version</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Message de Clôture:</a:t>
            </a:r>
            <a:endParaRPr sz="1200" b="1">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“Une bonne rédaction avec l'IA commence par une réflexion claire. Plus vous êtes précis sur l'audience, le ton et l'objectif, plus le résultat sera utile — et vous pouvez toujours modifier, remixer ou essayer à nouveau.”</a:t>
            </a:r>
            <a:endParaRPr sz="1200">
              <a:solidFill>
                <a:schemeClr val="dk1"/>
              </a:solidFill>
              <a:latin typeface="Inter"/>
              <a:ea typeface="Inter"/>
              <a:cs typeface="Inter"/>
              <a:sym typeface="Inter"/>
            </a:endParaRPr>
          </a:p>
          <a:p>
            <a:pPr marL="0" lvl="0" indent="0" algn="l" rtl="0">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7"/>
        <p:cNvGrpSpPr/>
        <p:nvPr/>
      </p:nvGrpSpPr>
      <p:grpSpPr>
        <a:xfrm>
          <a:off x="0" y="0"/>
          <a:ext cx="0" cy="0"/>
          <a:chOff x="0" y="0"/>
          <a:chExt cx="0" cy="0"/>
        </a:xfrm>
      </p:grpSpPr>
      <p:sp>
        <p:nvSpPr>
          <p:cNvPr id="928" name="Google Shape;928;g3d15734d4c7_1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9" name="Google Shape;929;g3d15734d4c7_1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Version </a:t>
            </a:r>
            <a:r>
              <a:rPr lang="en" sz="1200" b="1" dirty="0" err="1">
                <a:solidFill>
                  <a:schemeClr val="dk1"/>
                </a:solidFill>
                <a:latin typeface="Inter"/>
                <a:ea typeface="Inter"/>
                <a:cs typeface="Inter"/>
                <a:sym typeface="Inter"/>
              </a:rPr>
              <a:t>basse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connectivité</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(4 minutes)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Activité</a:t>
            </a:r>
            <a:r>
              <a:rPr lang="en" sz="1200" b="1" dirty="0">
                <a:solidFill>
                  <a:schemeClr val="dk1"/>
                </a:solidFill>
                <a:latin typeface="Inter"/>
                <a:ea typeface="Inter"/>
                <a:cs typeface="Inter"/>
                <a:sym typeface="Inter"/>
              </a:rPr>
              <a:t> avec des </a:t>
            </a:r>
            <a:r>
              <a:rPr lang="en" sz="1200" b="1" dirty="0" err="1">
                <a:solidFill>
                  <a:schemeClr val="dk1"/>
                </a:solidFill>
                <a:latin typeface="Inter"/>
                <a:ea typeface="Inter"/>
                <a:cs typeface="Inter"/>
                <a:sym typeface="Inter"/>
              </a:rPr>
              <a:t>poèmes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d’IA</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préparés</a:t>
            </a:r>
            <a:r>
              <a:rPr lang="en" sz="1200" b="1" dirty="0">
                <a:solidFill>
                  <a:schemeClr val="dk1"/>
                </a:solidFill>
                <a:latin typeface="Inter"/>
                <a:ea typeface="Inter"/>
                <a:cs typeface="Inter"/>
                <a:sym typeface="Inter"/>
              </a:rPr>
              <a:t> à </a:t>
            </a:r>
            <a:r>
              <a:rPr lang="en" sz="1200" b="1" dirty="0" err="1">
                <a:solidFill>
                  <a:schemeClr val="dk1"/>
                </a:solidFill>
                <a:latin typeface="Inter"/>
                <a:ea typeface="Inter"/>
                <a:cs typeface="Inter"/>
                <a:sym typeface="Inter"/>
              </a:rPr>
              <a:t>l’avance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J’ai</a:t>
            </a:r>
            <a:r>
              <a:rPr lang="en" sz="1200" dirty="0">
                <a:solidFill>
                  <a:schemeClr val="dk1"/>
                </a:solidFill>
                <a:latin typeface="Inter"/>
                <a:ea typeface="Inter"/>
                <a:cs typeface="Inter"/>
                <a:sym typeface="Inter"/>
              </a:rPr>
              <a:t> trois </a:t>
            </a:r>
            <a:r>
              <a:rPr lang="en" sz="1200" dirty="0" err="1">
                <a:solidFill>
                  <a:schemeClr val="dk1"/>
                </a:solidFill>
                <a:latin typeface="Inter"/>
                <a:ea typeface="Inter"/>
                <a:cs typeface="Inter"/>
                <a:sym typeface="Inter"/>
              </a:rPr>
              <a:t>poèmes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écrits</a:t>
            </a:r>
            <a:r>
              <a:rPr lang="en" sz="1200" dirty="0">
                <a:solidFill>
                  <a:schemeClr val="dk1"/>
                </a:solidFill>
                <a:latin typeface="Inter"/>
                <a:ea typeface="Inter"/>
                <a:cs typeface="Inter"/>
                <a:sym typeface="Inter"/>
              </a:rPr>
              <a:t> sur les écoles.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mission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de les </a:t>
            </a:r>
            <a:r>
              <a:rPr lang="en" sz="1200" dirty="0" err="1">
                <a:solidFill>
                  <a:schemeClr val="dk1"/>
                </a:solidFill>
                <a:latin typeface="Inter"/>
                <a:ea typeface="Inter"/>
                <a:cs typeface="Inter"/>
                <a:sym typeface="Inter"/>
              </a:rPr>
              <a:t>améliorer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ajoutant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vraies</a:t>
            </a:r>
            <a:r>
              <a:rPr lang="en" sz="1200" dirty="0">
                <a:solidFill>
                  <a:schemeClr val="dk1"/>
                </a:solidFill>
                <a:latin typeface="Inter"/>
                <a:ea typeface="Inter"/>
                <a:cs typeface="Inter"/>
                <a:sym typeface="Inter"/>
              </a:rPr>
              <a:t> voix </a:t>
            </a:r>
            <a:r>
              <a:rPr lang="en" sz="1200" dirty="0" err="1">
                <a:solidFill>
                  <a:schemeClr val="dk1"/>
                </a:solidFill>
                <a:latin typeface="Inter"/>
                <a:ea typeface="Inter"/>
                <a:cs typeface="Inter"/>
                <a:sym typeface="Inter"/>
              </a:rPr>
              <a:t>d’élèves</a:t>
            </a:r>
            <a:r>
              <a:rPr lang="en" sz="1200" dirty="0">
                <a:solidFill>
                  <a:schemeClr val="dk1"/>
                </a:solidFill>
                <a:latin typeface="Inter"/>
                <a:ea typeface="Inter"/>
                <a:cs typeface="Inter"/>
                <a:sym typeface="Inter"/>
              </a:rPr>
              <a:t> et des expressions locales.»</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Exemple</a:t>
            </a:r>
            <a:r>
              <a:rPr lang="en" sz="1200" b="1" dirty="0">
                <a:solidFill>
                  <a:schemeClr val="dk1"/>
                </a:solidFill>
                <a:latin typeface="Inter"/>
                <a:ea typeface="Inter"/>
                <a:cs typeface="Inter"/>
                <a:sym typeface="Inter"/>
              </a:rPr>
              <a:t> de Poème Pré-</a:t>
            </a:r>
            <a:r>
              <a:rPr lang="en" sz="1200" b="1" dirty="0" err="1">
                <a:solidFill>
                  <a:schemeClr val="dk1"/>
                </a:solidFill>
                <a:latin typeface="Inter"/>
                <a:ea typeface="Inter"/>
                <a:cs typeface="Inter"/>
                <a:sym typeface="Inter"/>
              </a:rPr>
              <a:t>Généré</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se </a:t>
            </a:r>
            <a:r>
              <a:rPr lang="en" sz="1200" dirty="0" err="1">
                <a:solidFill>
                  <a:schemeClr val="dk1"/>
                </a:solidFill>
                <a:latin typeface="Inter"/>
                <a:ea typeface="Inter"/>
                <a:cs typeface="Inter"/>
                <a:sym typeface="Inter"/>
              </a:rPr>
              <a:t>rassemblent</a:t>
            </a:r>
            <a:r>
              <a:rPr lang="en" sz="1200" dirty="0">
                <a:solidFill>
                  <a:schemeClr val="dk1"/>
                </a:solidFill>
                <a:latin typeface="Inter"/>
                <a:ea typeface="Inter"/>
                <a:cs typeface="Inter"/>
                <a:sym typeface="Inter"/>
              </a:rPr>
              <a:t> dans les couloirs de </a:t>
            </a:r>
            <a:r>
              <a:rPr lang="en" sz="1200" dirty="0" err="1">
                <a:solidFill>
                  <a:schemeClr val="dk1"/>
                </a:solidFill>
                <a:latin typeface="Inter"/>
                <a:ea typeface="Inter"/>
                <a:cs typeface="Inter"/>
                <a:sym typeface="Inter"/>
              </a:rPr>
              <a:t>l’apprentissage</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Livres et savoir, </a:t>
            </a:r>
            <a:r>
              <a:rPr lang="en" sz="1200" dirty="0" err="1">
                <a:solidFill>
                  <a:schemeClr val="dk1"/>
                </a:solidFill>
                <a:latin typeface="Inter"/>
                <a:ea typeface="Inter"/>
                <a:cs typeface="Inter"/>
                <a:sym typeface="Inter"/>
              </a:rPr>
              <a:t>ils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retirent</a:t>
            </a:r>
            <a:r>
              <a:rPr lang="en" sz="1200" dirty="0">
                <a:solidFill>
                  <a:schemeClr val="dk1"/>
                </a:solidFill>
                <a:latin typeface="Inter"/>
                <a:ea typeface="Inter"/>
                <a:cs typeface="Inter"/>
                <a:sym typeface="Inter"/>
              </a:rPr>
              <a:t> plein </a:t>
            </a:r>
            <a:r>
              <a:rPr lang="en" sz="1200" dirty="0" err="1">
                <a:solidFill>
                  <a:schemeClr val="dk1"/>
                </a:solidFill>
                <a:latin typeface="Inter"/>
                <a:ea typeface="Inter"/>
                <a:cs typeface="Inter"/>
                <a:sym typeface="Inter"/>
              </a:rPr>
              <a:t>d’avantages</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Dans </a:t>
            </a:r>
            <a:r>
              <a:rPr lang="en" sz="1200" dirty="0" err="1">
                <a:solidFill>
                  <a:schemeClr val="dk1"/>
                </a:solidFill>
                <a:latin typeface="Inter"/>
                <a:ea typeface="Inter"/>
                <a:cs typeface="Inter"/>
                <a:sym typeface="Inter"/>
              </a:rPr>
              <a:t>notre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ville</a:t>
            </a:r>
            <a:r>
              <a:rPr lang="en" sz="1200" dirty="0">
                <a:solidFill>
                  <a:schemeClr val="dk1"/>
                </a:solidFill>
                <a:latin typeface="Inter"/>
                <a:ea typeface="Inter"/>
                <a:cs typeface="Inter"/>
                <a:sym typeface="Inter"/>
              </a:rPr>
              <a:t> Ouest-</a:t>
            </a:r>
            <a:r>
              <a:rPr lang="en" sz="1200" dirty="0" err="1">
                <a:solidFill>
                  <a:schemeClr val="dk1"/>
                </a:solidFill>
                <a:latin typeface="Inter"/>
                <a:ea typeface="Inter"/>
                <a:cs typeface="Inter"/>
                <a:sym typeface="Inter"/>
              </a:rPr>
              <a:t>Africaine</a:t>
            </a:r>
            <a:r>
              <a:rPr lang="en" sz="1200" dirty="0">
                <a:solidFill>
                  <a:schemeClr val="dk1"/>
                </a:solidFill>
                <a:latin typeface="Inter"/>
                <a:ea typeface="Inter"/>
                <a:cs typeface="Inter"/>
                <a:sym typeface="Inter"/>
              </a:rPr>
              <a:t>, les esprits </a:t>
            </a:r>
            <a:r>
              <a:rPr lang="en" sz="1200" dirty="0" err="1">
                <a:solidFill>
                  <a:schemeClr val="dk1"/>
                </a:solidFill>
                <a:latin typeface="Inter"/>
                <a:ea typeface="Inter"/>
                <a:cs typeface="Inter"/>
                <a:sym typeface="Inter"/>
              </a:rPr>
              <a:t>s’éclairent</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err="1">
                <a:solidFill>
                  <a:schemeClr val="dk1"/>
                </a:solidFill>
                <a:latin typeface="Inter"/>
                <a:ea typeface="Inter"/>
                <a:cs typeface="Inter"/>
                <a:sym typeface="Inter"/>
              </a:rPr>
              <a:t>L’éducation</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remplit</a:t>
            </a:r>
            <a:r>
              <a:rPr lang="en" sz="1200" dirty="0">
                <a:solidFill>
                  <a:schemeClr val="dk1"/>
                </a:solidFill>
                <a:latin typeface="Inter"/>
                <a:ea typeface="Inter"/>
                <a:cs typeface="Inter"/>
                <a:sym typeface="Inter"/>
              </a:rPr>
              <a:t> de joie et de lumière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Exemple</a:t>
            </a:r>
            <a:r>
              <a:rPr lang="en" sz="1200" b="1" dirty="0">
                <a:solidFill>
                  <a:schemeClr val="dk1"/>
                </a:solidFill>
                <a:latin typeface="Inter"/>
                <a:ea typeface="Inter"/>
                <a:cs typeface="Inter"/>
                <a:sym typeface="Inter"/>
              </a:rPr>
              <a:t> de Poème Pré-</a:t>
            </a:r>
            <a:r>
              <a:rPr lang="en" sz="1200" b="1" dirty="0" err="1">
                <a:solidFill>
                  <a:schemeClr val="dk1"/>
                </a:solidFill>
                <a:latin typeface="Inter"/>
                <a:ea typeface="Inter"/>
                <a:cs typeface="Inter"/>
                <a:sym typeface="Inter"/>
              </a:rPr>
              <a:t>Généré</a:t>
            </a:r>
            <a:r>
              <a:rPr lang="en" sz="1200" b="1" dirty="0">
                <a:solidFill>
                  <a:schemeClr val="dk1"/>
                </a:solidFill>
                <a:latin typeface="Inter"/>
                <a:ea typeface="Inter"/>
                <a:cs typeface="Inter"/>
                <a:sym typeface="Inter"/>
              </a:rPr>
              <a:t> 2:</a:t>
            </a:r>
            <a:endParaRPr sz="1200" b="1"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Les écoles </a:t>
            </a:r>
            <a:r>
              <a:rPr lang="en" sz="1200" dirty="0" err="1">
                <a:solidFill>
                  <a:schemeClr val="dk1"/>
                </a:solidFill>
                <a:latin typeface="Inter"/>
                <a:ea typeface="Inter"/>
                <a:cs typeface="Inter"/>
                <a:sym typeface="Inter"/>
              </a:rPr>
              <a:t>sont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lumineuses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amusantes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Un </a:t>
            </a:r>
            <a:r>
              <a:rPr lang="en" sz="1200" dirty="0" err="1">
                <a:solidFill>
                  <a:schemeClr val="dk1"/>
                </a:solidFill>
                <a:latin typeface="Inter"/>
                <a:ea typeface="Inter"/>
                <a:cs typeface="Inter"/>
                <a:sym typeface="Inter"/>
              </a:rPr>
              <a:t>endroit</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 pour tout le monde.</a:t>
            </a:r>
            <a:endParaRPr sz="1200" dirty="0">
              <a:solidFill>
                <a:schemeClr val="dk1"/>
              </a:solidFill>
              <a:latin typeface="Inter"/>
              <a:ea typeface="Inter"/>
              <a:cs typeface="Inter"/>
              <a:sym typeface="Inter"/>
            </a:endParaRPr>
          </a:p>
          <a:p>
            <a:pPr marL="0" marR="38100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Des </a:t>
            </a:r>
            <a:r>
              <a:rPr lang="en" sz="1200" dirty="0" err="1">
                <a:solidFill>
                  <a:schemeClr val="dk1"/>
                </a:solidFill>
                <a:latin typeface="Inter"/>
                <a:ea typeface="Inter"/>
                <a:cs typeface="Inter"/>
                <a:sym typeface="Inter"/>
              </a:rPr>
              <a:t>grandes</a:t>
            </a:r>
            <a:r>
              <a:rPr lang="en" sz="1200" dirty="0">
                <a:solidFill>
                  <a:schemeClr val="dk1"/>
                </a:solidFill>
                <a:latin typeface="Inter"/>
                <a:ea typeface="Inter"/>
                <a:cs typeface="Inter"/>
                <a:sym typeface="Inter"/>
              </a:rPr>
              <a:t> villes aux petits villages,</a:t>
            </a:r>
            <a:endParaRPr sz="1200" dirty="0">
              <a:solidFill>
                <a:schemeClr val="dk1"/>
              </a:solidFill>
              <a:latin typeface="Inter"/>
              <a:ea typeface="Inter"/>
              <a:cs typeface="Inter"/>
              <a:sym typeface="Inter"/>
            </a:endParaRPr>
          </a:p>
          <a:p>
            <a:pPr marL="0" marR="381000" lvl="0" indent="0" algn="l" rtl="0">
              <a:lnSpc>
                <a:spcPct val="115000"/>
              </a:lnSpc>
              <a:spcBef>
                <a:spcPts val="0"/>
              </a:spcBef>
              <a:spcAft>
                <a:spcPts val="0"/>
              </a:spcAft>
              <a:buClr>
                <a:schemeClr val="dk1"/>
              </a:buClr>
              <a:buSzPts val="1100"/>
              <a:buFont typeface="Arial"/>
              <a:buNone/>
            </a:pPr>
            <a:r>
              <a:rPr lang="en" sz="1200" dirty="0" err="1">
                <a:solidFill>
                  <a:schemeClr val="dk1"/>
                </a:solidFill>
                <a:latin typeface="Inter"/>
                <a:ea typeface="Inter"/>
                <a:cs typeface="Inter"/>
                <a:sym typeface="Inter"/>
              </a:rPr>
              <a:t>L’éducation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là</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toutes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tous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Tâche</a:t>
            </a:r>
            <a:r>
              <a:rPr lang="en" sz="1200" b="1" dirty="0">
                <a:solidFill>
                  <a:schemeClr val="dk1"/>
                </a:solidFill>
                <a:latin typeface="Inter"/>
                <a:ea typeface="Inter"/>
                <a:cs typeface="Inter"/>
                <a:sym typeface="Inter"/>
              </a:rPr>
              <a:t> pour les </a:t>
            </a:r>
            <a:r>
              <a:rPr lang="en" sz="1200" b="1" dirty="0" err="1">
                <a:solidFill>
                  <a:schemeClr val="dk1"/>
                </a:solidFill>
                <a:latin typeface="Inter"/>
                <a:ea typeface="Inter"/>
                <a:cs typeface="Inter"/>
                <a:sym typeface="Inter"/>
              </a:rPr>
              <a:t>élèves</a:t>
            </a:r>
            <a:r>
              <a:rPr lang="en" sz="1200" b="1" dirty="0">
                <a:solidFill>
                  <a:schemeClr val="dk1"/>
                </a:solidFill>
                <a:latin typeface="Inter"/>
                <a:ea typeface="Inter"/>
                <a:cs typeface="Inter"/>
                <a:sym typeface="Inter"/>
              </a:rPr>
              <a:t>:</a:t>
            </a:r>
            <a:r>
              <a:rPr lang="en" sz="1200" dirty="0">
                <a:solidFill>
                  <a:schemeClr val="dk1"/>
                </a:solidFill>
                <a:latin typeface="Inter"/>
                <a:ea typeface="Inter"/>
                <a:cs typeface="Inter"/>
                <a:sym typeface="Inter"/>
              </a:rPr>
              <a:t> «</a:t>
            </a:r>
            <a:r>
              <a:rPr lang="en-US" sz="1200" dirty="0">
                <a:solidFill>
                  <a:schemeClr val="dk1"/>
                </a:solidFill>
                <a:latin typeface="Inter"/>
                <a:ea typeface="Inter"/>
                <a:cs typeface="Inter"/>
                <a:sym typeface="Inter"/>
              </a:rPr>
              <a:t>Rendez </a:t>
            </a:r>
            <a:r>
              <a:rPr lang="en-US" sz="1200" dirty="0" err="1">
                <a:solidFill>
                  <a:schemeClr val="dk1"/>
                </a:solidFill>
                <a:latin typeface="Inter"/>
                <a:ea typeface="Inter"/>
                <a:cs typeface="Inter"/>
                <a:sym typeface="Inter"/>
              </a:rPr>
              <a:t>ce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poème</a:t>
            </a:r>
            <a:r>
              <a:rPr lang="en-US" sz="1200" dirty="0">
                <a:solidFill>
                  <a:schemeClr val="dk1"/>
                </a:solidFill>
                <a:latin typeface="Inter"/>
                <a:ea typeface="Inter"/>
                <a:cs typeface="Inter"/>
                <a:sym typeface="Inter"/>
              </a:rPr>
              <a:t> plus </a:t>
            </a:r>
            <a:r>
              <a:rPr lang="en-US" sz="1200" dirty="0" err="1">
                <a:solidFill>
                  <a:schemeClr val="dk1"/>
                </a:solidFill>
                <a:latin typeface="Inter"/>
                <a:ea typeface="Inter"/>
                <a:cs typeface="Inter"/>
                <a:sym typeface="Inter"/>
              </a:rPr>
              <a:t>authentique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comme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si</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c'était</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vous</a:t>
            </a:r>
            <a:r>
              <a:rPr lang="en-US" sz="1200" dirty="0">
                <a:solidFill>
                  <a:schemeClr val="dk1"/>
                </a:solidFill>
                <a:latin typeface="Inter"/>
                <a:ea typeface="Inter"/>
                <a:cs typeface="Inter"/>
                <a:sym typeface="Inter"/>
              </a:rPr>
              <a:t> et </a:t>
            </a:r>
            <a:r>
              <a:rPr lang="en-US" sz="1200" dirty="0" err="1">
                <a:solidFill>
                  <a:schemeClr val="dk1"/>
                </a:solidFill>
                <a:latin typeface="Inter"/>
                <a:ea typeface="Inter"/>
                <a:cs typeface="Inter"/>
                <a:sym typeface="Inter"/>
              </a:rPr>
              <a:t>vos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amis</a:t>
            </a:r>
            <a:r>
              <a:rPr lang="en-US" sz="1200" dirty="0">
                <a:solidFill>
                  <a:schemeClr val="dk1"/>
                </a:solidFill>
                <a:latin typeface="Inter"/>
                <a:ea typeface="Inter"/>
                <a:cs typeface="Inter"/>
                <a:sym typeface="Inter"/>
              </a:rPr>
              <a:t> qui </a:t>
            </a:r>
            <a:r>
              <a:rPr lang="en-US" sz="1200" dirty="0" err="1">
                <a:solidFill>
                  <a:schemeClr val="dk1"/>
                </a:solidFill>
                <a:latin typeface="Inter"/>
                <a:ea typeface="Inter"/>
                <a:cs typeface="Inter"/>
                <a:sym typeface="Inter"/>
              </a:rPr>
              <a:t>parliez</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vraiment</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Ajoute</a:t>
            </a:r>
            <a:r>
              <a:rPr lang="en-US" sz="1200" dirty="0">
                <a:solidFill>
                  <a:schemeClr val="dk1"/>
                </a:solidFill>
                <a:latin typeface="Inter"/>
                <a:ea typeface="Inter"/>
                <a:cs typeface="Inter"/>
                <a:sym typeface="Inter"/>
              </a:rPr>
              <a:t> des expressions locales de ton pays et </a:t>
            </a:r>
            <a:r>
              <a:rPr lang="en-US" sz="1200" dirty="0" err="1">
                <a:solidFill>
                  <a:schemeClr val="dk1"/>
                </a:solidFill>
                <a:latin typeface="Inter"/>
                <a:ea typeface="Inter"/>
                <a:cs typeface="Inter"/>
                <a:sym typeface="Inter"/>
              </a:rPr>
              <a:t>corrige</a:t>
            </a:r>
            <a:r>
              <a:rPr lang="en-US" sz="1200" dirty="0">
                <a:solidFill>
                  <a:schemeClr val="dk1"/>
                </a:solidFill>
                <a:latin typeface="Inter"/>
                <a:ea typeface="Inter"/>
                <a:cs typeface="Inter"/>
                <a:sym typeface="Inter"/>
              </a:rPr>
              <a:t> tout </a:t>
            </a:r>
            <a:r>
              <a:rPr lang="en-US" sz="1200" dirty="0" err="1">
                <a:solidFill>
                  <a:schemeClr val="dk1"/>
                </a:solidFill>
                <a:latin typeface="Inter"/>
                <a:ea typeface="Inter"/>
                <a:cs typeface="Inter"/>
                <a:sym typeface="Inter"/>
              </a:rPr>
              <a:t>ce</a:t>
            </a:r>
            <a:r>
              <a:rPr lang="en-US" sz="1200" dirty="0">
                <a:solidFill>
                  <a:schemeClr val="dk1"/>
                </a:solidFill>
                <a:latin typeface="Inter"/>
                <a:ea typeface="Inter"/>
                <a:cs typeface="Inter"/>
                <a:sym typeface="Inter"/>
              </a:rPr>
              <a:t> qui </a:t>
            </a:r>
            <a:r>
              <a:rPr lang="en-US" sz="1200" dirty="0" err="1">
                <a:solidFill>
                  <a:schemeClr val="dk1"/>
                </a:solidFill>
                <a:latin typeface="Inter"/>
                <a:ea typeface="Inter"/>
                <a:cs typeface="Inter"/>
                <a:sym typeface="Inter"/>
              </a:rPr>
              <a:t>paraît</a:t>
            </a:r>
            <a:r>
              <a:rPr lang="en-US" sz="1200" dirty="0">
                <a:solidFill>
                  <a:schemeClr val="dk1"/>
                </a:solidFill>
                <a:latin typeface="Inter"/>
                <a:ea typeface="Inter"/>
                <a:cs typeface="Inter"/>
                <a:sym typeface="Inter"/>
              </a:rPr>
              <a:t> trop </a:t>
            </a:r>
            <a:r>
              <a:rPr lang="en-US" sz="1200" dirty="0" err="1">
                <a:solidFill>
                  <a:schemeClr val="dk1"/>
                </a:solidFill>
                <a:latin typeface="Inter"/>
                <a:ea typeface="Inter"/>
                <a:cs typeface="Inter"/>
                <a:sym typeface="Inter"/>
              </a:rPr>
              <a:t>formel</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1200"/>
              </a:spcAft>
              <a:buClr>
                <a:schemeClr val="dk1"/>
              </a:buClr>
              <a:buSzPts val="1100"/>
              <a:buFont typeface="Arial"/>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0"/>
        <p:cNvGrpSpPr/>
        <p:nvPr/>
      </p:nvGrpSpPr>
      <p:grpSpPr>
        <a:xfrm>
          <a:off x="0" y="0"/>
          <a:ext cx="0" cy="0"/>
          <a:chOff x="0" y="0"/>
          <a:chExt cx="0" cy="0"/>
        </a:xfrm>
      </p:grpSpPr>
      <p:sp>
        <p:nvSpPr>
          <p:cNvPr id="951" name="Google Shape;951;g3d15734d4c7_1_7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2" name="Google Shape;952;g3d15734d4c7_1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b="1">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Maintenant, nous allons utiliser l’IA de Meta pour créer une image à partir de nos idées. Considérez-vous comme des réalisateurs : c'est vous qui dites à l'IA ce qu'elle doit créer.</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sz="120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2"/>
        <p:cNvGrpSpPr/>
        <p:nvPr/>
      </p:nvGrpSpPr>
      <p:grpSpPr>
        <a:xfrm>
          <a:off x="0" y="0"/>
          <a:ext cx="0" cy="0"/>
          <a:chOff x="0" y="0"/>
          <a:chExt cx="0" cy="0"/>
        </a:xfrm>
      </p:grpSpPr>
      <p:sp>
        <p:nvSpPr>
          <p:cNvPr id="963" name="Google Shape;963;g3d15734d4c7_1_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4" name="Google Shape;964;g3d15734d4c7_1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Démonstration</a:t>
            </a:r>
            <a:r>
              <a:rPr lang="en" sz="1200" b="1" dirty="0">
                <a:solidFill>
                  <a:schemeClr val="dk1"/>
                </a:solidFill>
                <a:latin typeface="Inter"/>
                <a:ea typeface="Inter"/>
                <a:cs typeface="Inter"/>
                <a:sym typeface="Inter"/>
              </a:rPr>
              <a:t> de Haute </a:t>
            </a:r>
            <a:r>
              <a:rPr lang="en" sz="1200" b="1" dirty="0" err="1">
                <a:solidFill>
                  <a:schemeClr val="dk1"/>
                </a:solidFill>
                <a:latin typeface="Inter"/>
                <a:ea typeface="Inter"/>
                <a:cs typeface="Inter"/>
                <a:sym typeface="Inter"/>
              </a:rPr>
              <a:t>Connectivité</a:t>
            </a:r>
            <a:r>
              <a:rPr lang="en" sz="1200" b="1" dirty="0">
                <a:solidFill>
                  <a:schemeClr val="dk1"/>
                </a:solidFill>
                <a:latin typeface="Inter"/>
                <a:ea typeface="Inter"/>
                <a:cs typeface="Inter"/>
                <a:sym typeface="Inter"/>
              </a:rPr>
              <a:t> (3 minutes):</a:t>
            </a:r>
            <a:endParaRPr sz="1200"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Création</a:t>
            </a:r>
            <a:r>
              <a:rPr lang="en" sz="1200" b="1" dirty="0">
                <a:solidFill>
                  <a:schemeClr val="dk1"/>
                </a:solidFill>
                <a:latin typeface="Inter"/>
                <a:ea typeface="Inter"/>
                <a:cs typeface="Inter"/>
                <a:sym typeface="Inter"/>
              </a:rPr>
              <a:t> de prompt </a:t>
            </a:r>
            <a:r>
              <a:rPr lang="en" sz="1200" b="1" dirty="0" err="1">
                <a:solidFill>
                  <a:schemeClr val="dk1"/>
                </a:solidFill>
                <a:latin typeface="Inter"/>
                <a:ea typeface="Inter"/>
                <a:cs typeface="Inter"/>
                <a:sym typeface="Inter"/>
              </a:rPr>
              <a:t>en</a:t>
            </a:r>
            <a:r>
              <a:rPr lang="en" sz="1200" b="1" dirty="0">
                <a:solidFill>
                  <a:schemeClr val="dk1"/>
                </a:solidFill>
                <a:latin typeface="Inter"/>
                <a:ea typeface="Inter"/>
                <a:cs typeface="Inter"/>
                <a:sym typeface="Inter"/>
              </a:rPr>
              <a:t> direct (Collaborative):</a:t>
            </a:r>
            <a:endParaRPr sz="1200" b="1"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Imaginons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cela</a:t>
            </a:r>
            <a:r>
              <a:rPr lang="en" sz="1200" dirty="0">
                <a:solidFill>
                  <a:schemeClr val="dk1"/>
                </a:solidFill>
                <a:latin typeface="Inter"/>
                <a:ea typeface="Inter"/>
                <a:cs typeface="Inter"/>
                <a:sym typeface="Inter"/>
              </a:rPr>
              <a:t> ensemble: </a:t>
            </a:r>
            <a:r>
              <a:rPr lang="en" sz="1200" i="1" dirty="0" err="1">
                <a:solidFill>
                  <a:schemeClr val="dk1"/>
                </a:solidFill>
                <a:latin typeface="Inter"/>
                <a:ea typeface="Inter"/>
                <a:cs typeface="Inter"/>
                <a:sym typeface="Inter"/>
              </a:rPr>
              <a:t>Générez</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une</a:t>
            </a:r>
            <a:r>
              <a:rPr lang="en" sz="1200" i="1" dirty="0">
                <a:solidFill>
                  <a:schemeClr val="dk1"/>
                </a:solidFill>
                <a:latin typeface="Inter"/>
                <a:ea typeface="Inter"/>
                <a:cs typeface="Inter"/>
                <a:sym typeface="Inter"/>
              </a:rPr>
              <a:t> image </a:t>
            </a:r>
            <a:r>
              <a:rPr lang="en" sz="1200" i="1" dirty="0" err="1">
                <a:solidFill>
                  <a:schemeClr val="dk1"/>
                </a:solidFill>
                <a:latin typeface="Inter"/>
                <a:ea typeface="Inter"/>
                <a:cs typeface="Inter"/>
                <a:sym typeface="Inter"/>
              </a:rPr>
              <a:t>d’étudiants</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en</a:t>
            </a:r>
            <a:r>
              <a:rPr lang="en" sz="1200" i="1" dirty="0">
                <a:solidFill>
                  <a:schemeClr val="dk1"/>
                </a:solidFill>
                <a:latin typeface="Inter"/>
                <a:ea typeface="Inter"/>
                <a:cs typeface="Inter"/>
                <a:sym typeface="Inter"/>
              </a:rPr>
              <a:t> sortie </a:t>
            </a:r>
            <a:r>
              <a:rPr lang="en" sz="1200" i="1" dirty="0" err="1">
                <a:solidFill>
                  <a:schemeClr val="dk1"/>
                </a:solidFill>
                <a:latin typeface="Inter"/>
                <a:ea typeface="Inter"/>
                <a:cs typeface="Inter"/>
                <a:sym typeface="Inter"/>
              </a:rPr>
              <a:t>scolaire</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explorant</a:t>
            </a:r>
            <a:r>
              <a:rPr lang="en" sz="1200" i="1" dirty="0">
                <a:solidFill>
                  <a:schemeClr val="dk1"/>
                </a:solidFill>
                <a:latin typeface="Inter"/>
                <a:ea typeface="Inter"/>
                <a:cs typeface="Inter"/>
                <a:sym typeface="Inter"/>
              </a:rPr>
              <a:t> un </a:t>
            </a:r>
            <a:r>
              <a:rPr lang="en" sz="1200" i="1" dirty="0" err="1">
                <a:solidFill>
                  <a:schemeClr val="dk1"/>
                </a:solidFill>
                <a:latin typeface="Inter"/>
                <a:ea typeface="Inter"/>
                <a:cs typeface="Inter"/>
                <a:sym typeface="Inter"/>
              </a:rPr>
              <a:t>musée</a:t>
            </a:r>
            <a:r>
              <a:rPr lang="en" sz="1200" i="1" dirty="0">
                <a:solidFill>
                  <a:schemeClr val="dk1"/>
                </a:solidFill>
                <a:latin typeface="Inter"/>
                <a:ea typeface="Inter"/>
                <a:cs typeface="Inter"/>
                <a:sym typeface="Inter"/>
              </a:rPr>
              <a:t> des sciences</a:t>
            </a:r>
            <a:br>
              <a:rPr lang="en" sz="1200" i="1" dirty="0">
                <a:solidFill>
                  <a:schemeClr val="dk1"/>
                </a:solidFill>
                <a:latin typeface="Inter"/>
                <a:ea typeface="Inter"/>
                <a:cs typeface="Inter"/>
                <a:sym typeface="Inter"/>
              </a:rPr>
            </a:br>
            <a:r>
              <a:rPr lang="en" sz="1200" dirty="0">
                <a:solidFill>
                  <a:schemeClr val="dk1"/>
                </a:solidFill>
                <a:latin typeface="Inter"/>
                <a:ea typeface="Inter"/>
                <a:cs typeface="Inter"/>
                <a:sym typeface="Inter"/>
              </a:rPr>
              <a:t>Avant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je ne </a:t>
            </a:r>
            <a:r>
              <a:rPr lang="en" sz="1200" dirty="0" err="1">
                <a:solidFill>
                  <a:schemeClr val="dk1"/>
                </a:solidFill>
                <a:latin typeface="Inter"/>
                <a:ea typeface="Inter"/>
                <a:cs typeface="Inter"/>
                <a:sym typeface="Inter"/>
              </a:rPr>
              <a:t>valide</a:t>
            </a:r>
            <a:r>
              <a:rPr lang="en" sz="1200" dirty="0">
                <a:solidFill>
                  <a:schemeClr val="dk1"/>
                </a:solidFill>
                <a:latin typeface="Inter"/>
                <a:ea typeface="Inter"/>
                <a:cs typeface="Inter"/>
                <a:sym typeface="Inter"/>
              </a:rPr>
              <a:t> le prompt, </a:t>
            </a:r>
            <a:r>
              <a:rPr lang="en" sz="1200" dirty="0" err="1">
                <a:solidFill>
                  <a:schemeClr val="dk1"/>
                </a:solidFill>
                <a:latin typeface="Inter"/>
                <a:ea typeface="Inter"/>
                <a:cs typeface="Inter"/>
                <a:sym typeface="Inter"/>
              </a:rPr>
              <a:t>quels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détails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devrions</a:t>
            </a:r>
            <a:r>
              <a:rPr lang="en" sz="1200" dirty="0">
                <a:solidFill>
                  <a:schemeClr val="dk1"/>
                </a:solidFill>
                <a:latin typeface="Inter"/>
                <a:ea typeface="Inter"/>
                <a:cs typeface="Inter"/>
                <a:sym typeface="Inter"/>
              </a:rPr>
              <a:t>-nous </a:t>
            </a:r>
            <a:r>
              <a:rPr lang="en" sz="1200" dirty="0" err="1">
                <a:solidFill>
                  <a:schemeClr val="dk1"/>
                </a:solidFill>
                <a:latin typeface="Inter"/>
                <a:ea typeface="Inter"/>
                <a:cs typeface="Inter"/>
                <a:sym typeface="Inter"/>
              </a:rPr>
              <a:t>ajouter</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rendre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cette</a:t>
            </a:r>
            <a:r>
              <a:rPr lang="en" sz="1200" dirty="0">
                <a:solidFill>
                  <a:schemeClr val="dk1"/>
                </a:solidFill>
                <a:latin typeface="Inter"/>
                <a:ea typeface="Inter"/>
                <a:cs typeface="Inter"/>
                <a:sym typeface="Inter"/>
              </a:rPr>
              <a:t> image plus </a:t>
            </a:r>
            <a:r>
              <a:rPr lang="en" sz="1200" dirty="0" err="1">
                <a:solidFill>
                  <a:schemeClr val="dk1"/>
                </a:solidFill>
                <a:latin typeface="Inter"/>
                <a:ea typeface="Inter"/>
                <a:cs typeface="Inter"/>
                <a:sym typeface="Inter"/>
              </a:rPr>
              <a:t>personnelle</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intéressante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Orientez</a:t>
            </a:r>
            <a:r>
              <a:rPr lang="en" sz="1200" b="1" dirty="0">
                <a:solidFill>
                  <a:schemeClr val="dk1"/>
                </a:solidFill>
                <a:latin typeface="Inter"/>
                <a:ea typeface="Inter"/>
                <a:cs typeface="Inter"/>
                <a:sym typeface="Inter"/>
              </a:rPr>
              <a:t> les suggestions des participants </a:t>
            </a:r>
            <a:r>
              <a:rPr lang="en" sz="1200" b="1" dirty="0" err="1">
                <a:solidFill>
                  <a:schemeClr val="dk1"/>
                </a:solidFill>
                <a:latin typeface="Inter"/>
                <a:ea typeface="Inter"/>
                <a:cs typeface="Inter"/>
                <a:sym typeface="Inter"/>
              </a:rPr>
              <a:t>vers</a:t>
            </a:r>
            <a:r>
              <a:rPr lang="en" sz="1200" b="1"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457200" lvl="0" indent="-304800" algn="l" rtl="0">
              <a:lnSpc>
                <a:spcPct val="120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portent les </a:t>
            </a:r>
            <a:r>
              <a:rPr lang="en" sz="1200" dirty="0" err="1">
                <a:solidFill>
                  <a:schemeClr val="dk1"/>
                </a:solidFill>
                <a:latin typeface="Inter"/>
                <a:ea typeface="Inter"/>
                <a:cs typeface="Inter"/>
                <a:sym typeface="Inter"/>
              </a:rPr>
              <a:t>étudiants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Y a-t-il un </a:t>
            </a:r>
            <a:r>
              <a:rPr lang="en" sz="1200" dirty="0" err="1">
                <a:solidFill>
                  <a:schemeClr val="dk1"/>
                </a:solidFill>
                <a:latin typeface="Inter"/>
                <a:ea typeface="Inter"/>
                <a:cs typeface="Inter"/>
                <a:sym typeface="Inter"/>
              </a:rPr>
              <a:t>enseignant</a:t>
            </a:r>
            <a:r>
              <a:rPr lang="en" sz="1200" dirty="0">
                <a:solidFill>
                  <a:schemeClr val="dk1"/>
                </a:solidFill>
                <a:latin typeface="Inter"/>
                <a:ea typeface="Inter"/>
                <a:cs typeface="Inter"/>
                <a:sym typeface="Inter"/>
              </a:rPr>
              <a:t> avec les </a:t>
            </a:r>
            <a:r>
              <a:rPr lang="en" sz="1200" dirty="0" err="1">
                <a:solidFill>
                  <a:schemeClr val="dk1"/>
                </a:solidFill>
                <a:latin typeface="Inter"/>
                <a:ea typeface="Inter"/>
                <a:cs typeface="Inter"/>
                <a:sym typeface="Inter"/>
              </a:rPr>
              <a:t>étudiants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Y a-t-il un guide du </a:t>
            </a:r>
            <a:r>
              <a:rPr lang="en" sz="1200" dirty="0" err="1">
                <a:solidFill>
                  <a:schemeClr val="dk1"/>
                </a:solidFill>
                <a:latin typeface="Inter"/>
                <a:ea typeface="Inter"/>
                <a:cs typeface="Inter"/>
                <a:sym typeface="Inter"/>
              </a:rPr>
              <a:t>musée</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accompagne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étudiants</a:t>
            </a:r>
            <a:r>
              <a:rPr lang="en" sz="1200" dirty="0">
                <a:solidFill>
                  <a:schemeClr val="dk1"/>
                </a:solidFill>
                <a:latin typeface="Inter"/>
                <a:ea typeface="Inter"/>
                <a:cs typeface="Inter"/>
                <a:sym typeface="Inter"/>
              </a:rPr>
              <a:t> dans </a:t>
            </a:r>
            <a:r>
              <a:rPr lang="en" sz="1200" dirty="0" err="1">
                <a:solidFill>
                  <a:schemeClr val="dk1"/>
                </a:solidFill>
                <a:latin typeface="Inter"/>
                <a:ea typeface="Inter"/>
                <a:cs typeface="Inter"/>
                <a:sym typeface="Inter"/>
              </a:rPr>
              <a:t>leur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visite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Quels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outils</a:t>
            </a:r>
            <a:r>
              <a:rPr lang="en" sz="1200" dirty="0">
                <a:solidFill>
                  <a:schemeClr val="dk1"/>
                </a:solidFill>
                <a:latin typeface="Inter"/>
                <a:ea typeface="Inter"/>
                <a:cs typeface="Inter"/>
                <a:sym typeface="Inter"/>
              </a:rPr>
              <a:t>, machines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inventions se </a:t>
            </a:r>
            <a:r>
              <a:rPr lang="en" sz="1200" dirty="0" err="1">
                <a:solidFill>
                  <a:schemeClr val="dk1"/>
                </a:solidFill>
                <a:latin typeface="Inter"/>
                <a:ea typeface="Inter"/>
                <a:cs typeface="Inter"/>
                <a:sym typeface="Inter"/>
              </a:rPr>
              <a:t>trouvent</a:t>
            </a:r>
            <a:r>
              <a:rPr lang="en" sz="1200" dirty="0">
                <a:solidFill>
                  <a:schemeClr val="dk1"/>
                </a:solidFill>
                <a:latin typeface="Inter"/>
                <a:ea typeface="Inter"/>
                <a:cs typeface="Inter"/>
                <a:sym typeface="Inter"/>
              </a:rPr>
              <a:t> dans le </a:t>
            </a:r>
            <a:r>
              <a:rPr lang="en" sz="1200" dirty="0" err="1">
                <a:solidFill>
                  <a:schemeClr val="dk1"/>
                </a:solidFill>
                <a:latin typeface="Inter"/>
                <a:ea typeface="Inter"/>
                <a:cs typeface="Inter"/>
                <a:sym typeface="Inter"/>
              </a:rPr>
              <a:t>musée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Quelle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l’ambiance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générale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le style de </a:t>
            </a:r>
            <a:r>
              <a:rPr lang="en" sz="1200" dirty="0" err="1">
                <a:solidFill>
                  <a:schemeClr val="dk1"/>
                </a:solidFill>
                <a:latin typeface="Inter"/>
                <a:ea typeface="Inter"/>
                <a:cs typeface="Inter"/>
                <a:sym typeface="Inter"/>
              </a:rPr>
              <a:t>l’image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“À </a:t>
            </a:r>
            <a:r>
              <a:rPr lang="en" sz="1200" dirty="0" err="1">
                <a:solidFill>
                  <a:schemeClr val="dk1"/>
                </a:solidFill>
                <a:latin typeface="Inter"/>
                <a:ea typeface="Inter"/>
                <a:cs typeface="Inter"/>
                <a:sym typeface="Inter"/>
              </a:rPr>
              <a:t>mesure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nous </a:t>
            </a:r>
            <a:r>
              <a:rPr lang="en" sz="1200" dirty="0" err="1">
                <a:solidFill>
                  <a:schemeClr val="dk1"/>
                </a:solidFill>
                <a:latin typeface="Inter"/>
                <a:ea typeface="Inter"/>
                <a:cs typeface="Inter"/>
                <a:sym typeface="Inter"/>
              </a:rPr>
              <a:t>ajoutons</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détails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remarquez</a:t>
            </a:r>
            <a:r>
              <a:rPr lang="en" sz="1200" dirty="0">
                <a:solidFill>
                  <a:schemeClr val="dk1"/>
                </a:solidFill>
                <a:latin typeface="Inter"/>
                <a:ea typeface="Inter"/>
                <a:cs typeface="Inter"/>
                <a:sym typeface="Inter"/>
              </a:rPr>
              <a:t> comment le prompt </a:t>
            </a:r>
            <a:r>
              <a:rPr lang="en" sz="1200" dirty="0" err="1">
                <a:solidFill>
                  <a:schemeClr val="dk1"/>
                </a:solidFill>
                <a:latin typeface="Inter"/>
                <a:ea typeface="Inter"/>
                <a:cs typeface="Inter"/>
                <a:sym typeface="Inter"/>
              </a:rPr>
              <a:t>devient</a:t>
            </a:r>
            <a:r>
              <a:rPr lang="en" sz="1200" dirty="0">
                <a:solidFill>
                  <a:schemeClr val="dk1"/>
                </a:solidFill>
                <a:latin typeface="Inter"/>
                <a:ea typeface="Inter"/>
                <a:cs typeface="Inter"/>
                <a:sym typeface="Inter"/>
              </a:rPr>
              <a:t> plus </a:t>
            </a:r>
            <a:r>
              <a:rPr lang="en" sz="1200" dirty="0" err="1">
                <a:solidFill>
                  <a:schemeClr val="dk1"/>
                </a:solidFill>
                <a:latin typeface="Inter"/>
                <a:ea typeface="Inter"/>
                <a:cs typeface="Inter"/>
                <a:sym typeface="Inter"/>
              </a:rPr>
              <a:t>clair</a:t>
            </a:r>
            <a:r>
              <a:rPr lang="en" sz="1200" dirty="0">
                <a:solidFill>
                  <a:schemeClr val="dk1"/>
                </a:solidFill>
                <a:latin typeface="Inter"/>
                <a:ea typeface="Inter"/>
                <a:cs typeface="Inter"/>
                <a:sym typeface="Inter"/>
              </a:rPr>
              <a:t> et plus </a:t>
            </a:r>
            <a:r>
              <a:rPr lang="en" sz="1200" dirty="0" err="1">
                <a:solidFill>
                  <a:schemeClr val="dk1"/>
                </a:solidFill>
                <a:latin typeface="Inter"/>
                <a:ea typeface="Inter"/>
                <a:cs typeface="Inter"/>
                <a:sym typeface="Inter"/>
              </a:rPr>
              <a:t>percutant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Démonstration</a:t>
            </a:r>
            <a:r>
              <a:rPr lang="en" sz="1200" b="1"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457200" lvl="0" indent="-304800" algn="l" rtl="0">
              <a:lnSpc>
                <a:spcPct val="120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Ouvrez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de Meta sur un </a:t>
            </a:r>
            <a:r>
              <a:rPr lang="en" sz="1200" dirty="0" err="1">
                <a:solidFill>
                  <a:schemeClr val="dk1"/>
                </a:solidFill>
                <a:latin typeface="Inter"/>
                <a:ea typeface="Inter"/>
                <a:cs typeface="Inter"/>
                <a:sym typeface="Inter"/>
              </a:rPr>
              <a:t>téléphone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ordinateur</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Saisissez</a:t>
            </a:r>
            <a:r>
              <a:rPr lang="en" sz="1200" dirty="0">
                <a:solidFill>
                  <a:schemeClr val="dk1"/>
                </a:solidFill>
                <a:latin typeface="Inter"/>
                <a:ea typeface="Inter"/>
                <a:cs typeface="Inter"/>
                <a:sym typeface="Inter"/>
              </a:rPr>
              <a:t> le prompt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direct dans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de Meta</a:t>
            </a:r>
            <a:endParaRPr sz="1200" dirty="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Générez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l’image</a:t>
            </a:r>
            <a:endParaRPr sz="1200" dirty="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Montrez le </a:t>
            </a:r>
            <a:r>
              <a:rPr lang="en" sz="1200" dirty="0" err="1">
                <a:solidFill>
                  <a:schemeClr val="dk1"/>
                </a:solidFill>
                <a:latin typeface="Inter"/>
                <a:ea typeface="Inter"/>
                <a:cs typeface="Inter"/>
                <a:sym typeface="Inter"/>
              </a:rPr>
              <a:t>résultat</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analysez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brièvement</a:t>
            </a:r>
            <a:r>
              <a:rPr lang="en" sz="1200" dirty="0">
                <a:solidFill>
                  <a:schemeClr val="dk1"/>
                </a:solidFill>
                <a:latin typeface="Inter"/>
                <a:ea typeface="Inter"/>
                <a:cs typeface="Inter"/>
                <a:sym typeface="Inter"/>
              </a:rPr>
              <a:t> comment les </a:t>
            </a:r>
            <a:r>
              <a:rPr lang="en" sz="1200" dirty="0" err="1">
                <a:solidFill>
                  <a:schemeClr val="dk1"/>
                </a:solidFill>
                <a:latin typeface="Inter"/>
                <a:ea typeface="Inter"/>
                <a:cs typeface="Inter"/>
                <a:sym typeface="Inter"/>
              </a:rPr>
              <a:t>détails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influencé</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résultat</a:t>
            </a:r>
            <a:endParaRPr sz="1200"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“L'IA </a:t>
            </a:r>
            <a:r>
              <a:rPr lang="en" sz="1200" dirty="0" err="1">
                <a:solidFill>
                  <a:schemeClr val="dk1"/>
                </a:solidFill>
                <a:latin typeface="Inter"/>
                <a:ea typeface="Inter"/>
                <a:cs typeface="Inter"/>
                <a:sym typeface="Inter"/>
              </a:rPr>
              <a:t>fonctionne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mieux</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quand</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êtes</a:t>
            </a:r>
            <a:r>
              <a:rPr lang="en" sz="1200" dirty="0">
                <a:solidFill>
                  <a:schemeClr val="dk1"/>
                </a:solidFill>
                <a:latin typeface="Inter"/>
                <a:ea typeface="Inter"/>
                <a:cs typeface="Inter"/>
                <a:sym typeface="Inter"/>
              </a:rPr>
              <a:t> précis. Plus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vision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claire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meilleur</a:t>
            </a:r>
            <a:r>
              <a:rPr lang="en" sz="1200" dirty="0">
                <a:solidFill>
                  <a:schemeClr val="dk1"/>
                </a:solidFill>
                <a:latin typeface="Inter"/>
                <a:ea typeface="Inter"/>
                <a:cs typeface="Inter"/>
                <a:sym typeface="Inter"/>
              </a:rPr>
              <a:t> sera le </a:t>
            </a:r>
            <a:r>
              <a:rPr lang="en" sz="1200" dirty="0" err="1">
                <a:solidFill>
                  <a:schemeClr val="dk1"/>
                </a:solidFill>
                <a:latin typeface="Inter"/>
                <a:ea typeface="Inter"/>
                <a:cs typeface="Inter"/>
                <a:sym typeface="Inter"/>
              </a:rPr>
              <a:t>résultat</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toujours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affiner</a:t>
            </a:r>
            <a:r>
              <a:rPr lang="en" sz="1200" dirty="0">
                <a:solidFill>
                  <a:schemeClr val="dk1"/>
                </a:solidFill>
                <a:latin typeface="Inter"/>
                <a:ea typeface="Inter"/>
                <a:cs typeface="Inter"/>
                <a:sym typeface="Inter"/>
              </a:rPr>
              <a:t> et essayer à nouveau.”</a:t>
            </a:r>
            <a:endParaRPr sz="1200"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 </a:t>
            </a:r>
            <a:r>
              <a:rPr lang="en" sz="1200" b="1" dirty="0" err="1">
                <a:solidFill>
                  <a:schemeClr val="dk1"/>
                </a:solidFill>
                <a:latin typeface="Inter"/>
                <a:ea typeface="Inter"/>
                <a:cs typeface="Inter"/>
                <a:sym typeface="Inter"/>
              </a:rPr>
              <a:t>supplémentaire</a:t>
            </a:r>
            <a:r>
              <a:rPr lang="en" sz="1200" b="1" dirty="0">
                <a:solidFill>
                  <a:schemeClr val="dk1"/>
                </a:solidFill>
                <a:latin typeface="Inter"/>
                <a:ea typeface="Inter"/>
                <a:cs typeface="Inter"/>
                <a:sym typeface="Inter"/>
              </a:rPr>
              <a:t> aux participants: </a:t>
            </a:r>
            <a:r>
              <a:rPr lang="en" sz="1200" dirty="0" err="1">
                <a:solidFill>
                  <a:schemeClr val="dk1"/>
                </a:solidFill>
                <a:latin typeface="Inter"/>
                <a:ea typeface="Inter"/>
                <a:cs typeface="Inter"/>
                <a:sym typeface="Inter"/>
              </a:rPr>
              <a:t>N’oubliez</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d’indiquer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tout </a:t>
            </a:r>
            <a:r>
              <a:rPr lang="en" sz="1200" dirty="0" err="1">
                <a:solidFill>
                  <a:schemeClr val="dk1"/>
                </a:solidFill>
                <a:latin typeface="Inter"/>
                <a:ea typeface="Inter"/>
                <a:cs typeface="Inter"/>
                <a:sym typeface="Inter"/>
              </a:rPr>
              <a:t>contenu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généré</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particulier </a:t>
            </a:r>
            <a:r>
              <a:rPr lang="en" sz="1200" dirty="0" err="1">
                <a:solidFill>
                  <a:schemeClr val="dk1"/>
                </a:solidFill>
                <a:latin typeface="Inter"/>
                <a:ea typeface="Inter"/>
                <a:cs typeface="Inter"/>
                <a:sym typeface="Inter"/>
              </a:rPr>
              <a:t>celui</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ressemble</a:t>
            </a:r>
            <a:r>
              <a:rPr lang="en" sz="1200" dirty="0">
                <a:solidFill>
                  <a:schemeClr val="dk1"/>
                </a:solidFill>
                <a:latin typeface="Inter"/>
                <a:ea typeface="Inter"/>
                <a:cs typeface="Inter"/>
                <a:sym typeface="Inter"/>
              </a:rPr>
              <a:t> à des </a:t>
            </a:r>
            <a:r>
              <a:rPr lang="en" sz="1200" dirty="0" err="1">
                <a:solidFill>
                  <a:schemeClr val="dk1"/>
                </a:solidFill>
                <a:latin typeface="Inter"/>
                <a:ea typeface="Inter"/>
                <a:cs typeface="Inter"/>
                <a:sym typeface="Inter"/>
              </a:rPr>
              <a:t>personnes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réelles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représente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généré</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l’intelligence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artificielle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lorsqu’il</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partagé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publiquement</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9"/>
        <p:cNvGrpSpPr/>
        <p:nvPr/>
      </p:nvGrpSpPr>
      <p:grpSpPr>
        <a:xfrm>
          <a:off x="0" y="0"/>
          <a:ext cx="0" cy="0"/>
          <a:chOff x="0" y="0"/>
          <a:chExt cx="0" cy="0"/>
        </a:xfrm>
      </p:grpSpPr>
      <p:sp>
        <p:nvSpPr>
          <p:cNvPr id="1000" name="Google Shape;1000;g3d15734d4c7_1_1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1" name="Google Shape;1001;g3d15734d4c7_1_1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Alternative </a:t>
            </a:r>
            <a:r>
              <a:rPr lang="en" sz="1200" b="1" dirty="0" err="1">
                <a:solidFill>
                  <a:schemeClr val="dk1"/>
                </a:solidFill>
                <a:latin typeface="Inter"/>
                <a:ea typeface="Inter"/>
                <a:cs typeface="Inter"/>
                <a:sym typeface="Inter"/>
              </a:rPr>
              <a:t>faible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connectivité</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(3 minutes)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Activité</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d’analyse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d’images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générées</a:t>
            </a:r>
            <a:r>
              <a:rPr lang="en" sz="1200" b="1" dirty="0">
                <a:solidFill>
                  <a:schemeClr val="dk1"/>
                </a:solidFill>
                <a:latin typeface="Inter"/>
                <a:ea typeface="Inter"/>
                <a:cs typeface="Inter"/>
                <a:sym typeface="Inter"/>
              </a:rPr>
              <a:t> par </a:t>
            </a:r>
            <a:r>
              <a:rPr lang="en" sz="1200" b="1" dirty="0" err="1">
                <a:solidFill>
                  <a:schemeClr val="dk1"/>
                </a:solidFill>
                <a:latin typeface="Inter"/>
                <a:ea typeface="Inter"/>
                <a:cs typeface="Inter"/>
                <a:sym typeface="Inter"/>
              </a:rPr>
              <a:t>l’IA</a:t>
            </a:r>
            <a:endParaRPr sz="1200" dirty="0">
              <a:solidFill>
                <a:schemeClr val="dk1"/>
              </a:solidFill>
              <a:latin typeface="Inter"/>
              <a:ea typeface="Inter"/>
              <a:cs typeface="Inter"/>
              <a:sym typeface="Inter"/>
            </a:endParaRPr>
          </a:p>
          <a:p>
            <a:r>
              <a:rPr lang="en" sz="1200" dirty="0">
                <a:solidFill>
                  <a:schemeClr val="dk1"/>
                </a:solidFill>
                <a:latin typeface="Inter"/>
                <a:ea typeface="Inter"/>
                <a:cs typeface="Inter"/>
                <a:sym typeface="Inter"/>
              </a:rPr>
              <a:t>Montrez </a:t>
            </a:r>
            <a:r>
              <a:rPr lang="en-US" sz="1200" dirty="0"/>
              <a:t>4 à 5 images </a:t>
            </a:r>
            <a:r>
              <a:rPr lang="en-US" sz="1200" dirty="0" err="1"/>
              <a:t>imprimées</a:t>
            </a:r>
            <a:r>
              <a:rPr lang="en-US" sz="1200" dirty="0"/>
              <a:t> </a:t>
            </a:r>
            <a:r>
              <a:rPr lang="en-US" sz="1200" dirty="0" err="1"/>
              <a:t>générées</a:t>
            </a:r>
            <a:r>
              <a:rPr lang="en-US" sz="1200" dirty="0"/>
              <a:t> par </a:t>
            </a:r>
            <a:r>
              <a:rPr lang="en-US" sz="1200" dirty="0" err="1"/>
              <a:t>l’IA</a:t>
            </a:r>
            <a:r>
              <a:rPr lang="en-US" sz="1200" dirty="0"/>
              <a:t> </a:t>
            </a:r>
            <a:r>
              <a:rPr lang="en-US" sz="1200" dirty="0" err="1"/>
              <a:t>provenant</a:t>
            </a:r>
            <a:r>
              <a:rPr lang="en-US" sz="1200" dirty="0"/>
              <a:t> de </a:t>
            </a:r>
            <a:r>
              <a:rPr lang="en-US" sz="1200" dirty="0" err="1"/>
              <a:t>différents</a:t>
            </a:r>
            <a:r>
              <a:rPr lang="en-US" sz="1200" dirty="0"/>
              <a:t> pays du Moyen-Orient.</a:t>
            </a: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identifient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Qu’est-ce</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semble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réaliste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Qu’est-ce</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paraît</a:t>
            </a:r>
            <a:r>
              <a:rPr lang="en" sz="1200" dirty="0">
                <a:solidFill>
                  <a:schemeClr val="dk1"/>
                </a:solidFill>
                <a:latin typeface="Inter"/>
                <a:ea typeface="Inter"/>
                <a:cs typeface="Inter"/>
                <a:sym typeface="Inter"/>
              </a:rPr>
              <a:t> “bizarre”? Quelle histoire </a:t>
            </a:r>
            <a:r>
              <a:rPr lang="en" sz="1200" dirty="0" err="1">
                <a:solidFill>
                  <a:schemeClr val="dk1"/>
                </a:solidFill>
                <a:latin typeface="Inter"/>
                <a:ea typeface="Inter"/>
                <a:cs typeface="Inter"/>
                <a:sym typeface="Inter"/>
              </a:rPr>
              <a:t>cette</a:t>
            </a:r>
            <a:r>
              <a:rPr lang="en" sz="1200" dirty="0">
                <a:solidFill>
                  <a:schemeClr val="dk1"/>
                </a:solidFill>
                <a:latin typeface="Inter"/>
                <a:ea typeface="Inter"/>
                <a:cs typeface="Inter"/>
                <a:sym typeface="Inter"/>
              </a:rPr>
              <a:t> image </a:t>
            </a:r>
            <a:r>
              <a:rPr lang="en" sz="1200" dirty="0" err="1">
                <a:solidFill>
                  <a:schemeClr val="dk1"/>
                </a:solidFill>
                <a:latin typeface="Inter"/>
                <a:ea typeface="Inter"/>
                <a:cs typeface="Inter"/>
                <a:sym typeface="Inter"/>
              </a:rPr>
              <a:t>raconte</a:t>
            </a:r>
            <a:r>
              <a:rPr lang="en" sz="1200" dirty="0">
                <a:solidFill>
                  <a:schemeClr val="dk1"/>
                </a:solidFill>
                <a:latin typeface="Inter"/>
                <a:ea typeface="Inter"/>
                <a:cs typeface="Inter"/>
                <a:sym typeface="Inter"/>
              </a:rPr>
              <a:t>-t-</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Est-</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cela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représente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exactement</a:t>
            </a:r>
            <a:r>
              <a:rPr lang="en" sz="1200" dirty="0">
                <a:solidFill>
                  <a:schemeClr val="dk1"/>
                </a:solidFill>
                <a:latin typeface="Inter"/>
                <a:ea typeface="Inter"/>
                <a:cs typeface="Inter"/>
                <a:sym typeface="Inter"/>
              </a:rPr>
              <a:t> la vie des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à Dakar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à Abidjan?»</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Créez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collaboration un "prompt pour </a:t>
            </a:r>
            <a:r>
              <a:rPr lang="en" sz="1200" dirty="0" err="1">
                <a:solidFill>
                  <a:schemeClr val="dk1"/>
                </a:solidFill>
                <a:latin typeface="Inter"/>
                <a:ea typeface="Inter"/>
                <a:cs typeface="Inter"/>
                <a:sym typeface="Inter"/>
              </a:rPr>
              <a:t>l'art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sur papier: «Si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pouviez</a:t>
            </a:r>
            <a:r>
              <a:rPr lang="en" sz="1200" dirty="0">
                <a:solidFill>
                  <a:schemeClr val="dk1"/>
                </a:solidFill>
                <a:latin typeface="Inter"/>
                <a:ea typeface="Inter"/>
                <a:cs typeface="Inter"/>
                <a:sym typeface="Inter"/>
              </a:rPr>
              <a:t> demander à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dessiner</a:t>
            </a:r>
            <a:r>
              <a:rPr lang="en" sz="1200" dirty="0">
                <a:solidFill>
                  <a:schemeClr val="dk1"/>
                </a:solidFill>
                <a:latin typeface="Inter"/>
                <a:ea typeface="Inter"/>
                <a:cs typeface="Inter"/>
                <a:sym typeface="Inter"/>
              </a:rPr>
              <a:t> quelque chose sur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vie </a:t>
            </a:r>
            <a:r>
              <a:rPr lang="en-US" sz="1200" dirty="0">
                <a:solidFill>
                  <a:schemeClr val="dk1"/>
                </a:solidFill>
                <a:latin typeface="Inter"/>
                <a:ea typeface="Inter"/>
                <a:cs typeface="Inter"/>
                <a:sym typeface="Inter"/>
              </a:rPr>
              <a:t>dans </a:t>
            </a:r>
            <a:r>
              <a:rPr lang="en-US" sz="1200" dirty="0" err="1">
                <a:solidFill>
                  <a:schemeClr val="dk1"/>
                </a:solidFill>
                <a:latin typeface="Inter"/>
                <a:ea typeface="Inter"/>
                <a:cs typeface="Inter"/>
                <a:sym typeface="Inter"/>
              </a:rPr>
              <a:t>ce</a:t>
            </a:r>
            <a:r>
              <a:rPr lang="en-US" sz="1200" dirty="0">
                <a:solidFill>
                  <a:schemeClr val="dk1"/>
                </a:solidFill>
                <a:latin typeface="Inter"/>
                <a:ea typeface="Inter"/>
                <a:cs typeface="Inter"/>
                <a:sym typeface="Inter"/>
              </a:rPr>
              <a:t> pays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choisiriez-vous</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1"/>
        <p:cNvGrpSpPr/>
        <p:nvPr/>
      </p:nvGrpSpPr>
      <p:grpSpPr>
        <a:xfrm>
          <a:off x="0" y="0"/>
          <a:ext cx="0" cy="0"/>
          <a:chOff x="0" y="0"/>
          <a:chExt cx="0" cy="0"/>
        </a:xfrm>
      </p:grpSpPr>
      <p:sp>
        <p:nvSpPr>
          <p:cNvPr id="1012" name="Google Shape;1012;g3d15734d4c7_1_18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3" name="Google Shape;1013;g3d15734d4c7_1_1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 sz="1300" b="1">
                <a:solidFill>
                  <a:schemeClr val="dk1"/>
                </a:solidFill>
                <a:latin typeface="Inter"/>
                <a:ea typeface="Inter"/>
                <a:cs typeface="Inter"/>
                <a:sym typeface="Inter"/>
              </a:rPr>
              <a:t>NOTES DE L’INTERVENANT:</a:t>
            </a:r>
            <a:endParaRPr sz="1300" b="1">
              <a:solidFill>
                <a:schemeClr val="dk1"/>
              </a:solidFill>
              <a:latin typeface="Inter"/>
              <a:ea typeface="Inter"/>
              <a:cs typeface="Inter"/>
              <a:sym typeface="Inter"/>
            </a:endParaRPr>
          </a:p>
          <a:p>
            <a:pPr marL="0" lvl="0" indent="0" algn="l" rtl="0">
              <a:lnSpc>
                <a:spcPct val="150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Démonstration de Haute Connectivité (3 minutes):</a:t>
            </a:r>
            <a:endParaRPr b="1">
              <a:solidFill>
                <a:schemeClr val="dk1"/>
              </a:solidFill>
              <a:latin typeface="Inter"/>
              <a:ea typeface="Inter"/>
              <a:cs typeface="Inter"/>
              <a:sym typeface="Inter"/>
            </a:endParaRPr>
          </a:p>
          <a:p>
            <a:pPr marL="0" lvl="0" indent="0" algn="l" rtl="0">
              <a:lnSpc>
                <a:spcPct val="150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“Ensuite, nous allons découvrir comment l'IA peut générer de courtes vidéos en utilisant uniquement du texte. Cela signifie que nous ne téléchargeons ni images ni séquences vidéo — nous décrivons simplement ce que nous voulons voir, et l'IA crée un clip vidéo à partir de cette description.”</a:t>
            </a:r>
            <a:endParaRPr>
              <a:solidFill>
                <a:schemeClr val="dk1"/>
              </a:solidFill>
              <a:latin typeface="Inter"/>
              <a:ea typeface="Inter"/>
              <a:cs typeface="Inter"/>
              <a:sym typeface="Inter"/>
            </a:endParaRPr>
          </a:p>
          <a:p>
            <a:pPr marL="0" lvl="0" indent="0" algn="l" rtl="0">
              <a:lnSpc>
                <a:spcPct val="150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“Encore une fois, je veux que vous pensiez comme des réalisateurs. Vous déciderez à quoi ressemble scène, ce qui s'y passe et l’ambiance générale de la vidéo.”</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sz="120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3"/>
        <p:cNvGrpSpPr/>
        <p:nvPr/>
      </p:nvGrpSpPr>
      <p:grpSpPr>
        <a:xfrm>
          <a:off x="0" y="0"/>
          <a:ext cx="0" cy="0"/>
          <a:chOff x="0" y="0"/>
          <a:chExt cx="0" cy="0"/>
        </a:xfrm>
      </p:grpSpPr>
      <p:sp>
        <p:nvSpPr>
          <p:cNvPr id="1024" name="Google Shape;1024;g3d15734d4c7_1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5" name="Google Shape;1025;g3d15734d4c7_1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Démonstration</a:t>
            </a:r>
            <a:r>
              <a:rPr lang="en" sz="1200" b="1" dirty="0">
                <a:solidFill>
                  <a:schemeClr val="dk1"/>
                </a:solidFill>
                <a:latin typeface="Inter"/>
                <a:ea typeface="Inter"/>
                <a:cs typeface="Inter"/>
                <a:sym typeface="Inter"/>
              </a:rPr>
              <a:t> de Haute </a:t>
            </a:r>
            <a:r>
              <a:rPr lang="en" sz="1200" b="1" dirty="0" err="1">
                <a:solidFill>
                  <a:schemeClr val="dk1"/>
                </a:solidFill>
                <a:latin typeface="Inter"/>
                <a:ea typeface="Inter"/>
                <a:cs typeface="Inter"/>
                <a:sym typeface="Inter"/>
              </a:rPr>
              <a:t>Connectivité</a:t>
            </a:r>
            <a:r>
              <a:rPr lang="en" sz="1200" b="1" dirty="0">
                <a:solidFill>
                  <a:schemeClr val="dk1"/>
                </a:solidFill>
                <a:latin typeface="Inter"/>
                <a:ea typeface="Inter"/>
                <a:cs typeface="Inter"/>
                <a:sym typeface="Inter"/>
              </a:rPr>
              <a:t> (3 minutes):</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Création</a:t>
            </a:r>
            <a:r>
              <a:rPr lang="en" sz="1200" b="1" dirty="0">
                <a:solidFill>
                  <a:schemeClr val="dk1"/>
                </a:solidFill>
                <a:latin typeface="Inter"/>
                <a:ea typeface="Inter"/>
                <a:cs typeface="Inter"/>
                <a:sym typeface="Inter"/>
              </a:rPr>
              <a:t> de prompt </a:t>
            </a:r>
            <a:r>
              <a:rPr lang="en" sz="1200" b="1" dirty="0" err="1">
                <a:solidFill>
                  <a:schemeClr val="dk1"/>
                </a:solidFill>
                <a:latin typeface="Inter"/>
                <a:ea typeface="Inter"/>
                <a:cs typeface="Inter"/>
                <a:sym typeface="Inter"/>
              </a:rPr>
              <a:t>en</a:t>
            </a:r>
            <a:r>
              <a:rPr lang="en" sz="1200" b="1" dirty="0">
                <a:solidFill>
                  <a:schemeClr val="dk1"/>
                </a:solidFill>
                <a:latin typeface="Inter"/>
                <a:ea typeface="Inter"/>
                <a:cs typeface="Inter"/>
                <a:sym typeface="Inter"/>
              </a:rPr>
              <a:t> direct (Collaborative):</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err="1">
                <a:solidFill>
                  <a:schemeClr val="dk1"/>
                </a:solidFill>
                <a:latin typeface="Inter"/>
                <a:ea typeface="Inter"/>
                <a:cs typeface="Inter"/>
                <a:sym typeface="Inter"/>
              </a:rPr>
              <a:t>Génère</a:t>
            </a:r>
            <a:r>
              <a:rPr lang="en" sz="1200" dirty="0">
                <a:solidFill>
                  <a:schemeClr val="dk1"/>
                </a:solidFill>
                <a:latin typeface="Inter"/>
                <a:ea typeface="Inter"/>
                <a:cs typeface="Inter"/>
                <a:sym typeface="Inter"/>
              </a:rPr>
              <a:t> un court clip </a:t>
            </a:r>
            <a:r>
              <a:rPr lang="en" sz="1200" dirty="0" err="1">
                <a:solidFill>
                  <a:schemeClr val="dk1"/>
                </a:solidFill>
                <a:latin typeface="Inter"/>
                <a:ea typeface="Inter"/>
                <a:cs typeface="Inter"/>
                <a:sym typeface="Inter"/>
              </a:rPr>
              <a:t>vidéo</a:t>
            </a:r>
            <a:r>
              <a:rPr lang="en" sz="1200" dirty="0">
                <a:solidFill>
                  <a:schemeClr val="dk1"/>
                </a:solidFill>
                <a:latin typeface="Inter"/>
                <a:ea typeface="Inter"/>
                <a:cs typeface="Inter"/>
                <a:sym typeface="Inter"/>
              </a:rPr>
              <a:t> d'un </a:t>
            </a:r>
            <a:r>
              <a:rPr lang="en" sz="1200" dirty="0" err="1">
                <a:solidFill>
                  <a:schemeClr val="dk1"/>
                </a:solidFill>
                <a:latin typeface="Inter"/>
                <a:ea typeface="Inter"/>
                <a:cs typeface="Inter"/>
                <a:sym typeface="Inter"/>
              </a:rPr>
              <a:t>marché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urbain</a:t>
            </a:r>
            <a:r>
              <a:rPr lang="en" sz="1200" dirty="0">
                <a:solidFill>
                  <a:schemeClr val="dk1"/>
                </a:solidFill>
                <a:latin typeface="Inter"/>
                <a:ea typeface="Inter"/>
                <a:cs typeface="Inter"/>
                <a:sym typeface="Inter"/>
              </a:rPr>
              <a:t>.</a:t>
            </a: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Avant de le </a:t>
            </a:r>
            <a:r>
              <a:rPr lang="en" sz="1200" dirty="0" err="1">
                <a:solidFill>
                  <a:schemeClr val="dk1"/>
                </a:solidFill>
                <a:latin typeface="Inter"/>
                <a:ea typeface="Inter"/>
                <a:cs typeface="Inter"/>
                <a:sym typeface="Inter"/>
              </a:rPr>
              <a:t>générer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détails</a:t>
            </a:r>
            <a:r>
              <a:rPr lang="en" sz="1200" dirty="0">
                <a:solidFill>
                  <a:schemeClr val="dk1"/>
                </a:solidFill>
                <a:latin typeface="Inter"/>
                <a:ea typeface="Inter"/>
                <a:cs typeface="Inter"/>
                <a:sym typeface="Inter"/>
              </a:rPr>
              <a:t> devons-nous </a:t>
            </a:r>
            <a:r>
              <a:rPr lang="en" sz="1200" dirty="0" err="1">
                <a:solidFill>
                  <a:schemeClr val="dk1"/>
                </a:solidFill>
                <a:latin typeface="Inter"/>
                <a:ea typeface="Inter"/>
                <a:cs typeface="Inter"/>
                <a:sym typeface="Inter"/>
              </a:rPr>
              <a:t>ajouter</a:t>
            </a:r>
            <a:r>
              <a:rPr lang="en" sz="1200" dirty="0">
                <a:solidFill>
                  <a:schemeClr val="dk1"/>
                </a:solidFill>
                <a:latin typeface="Inter"/>
                <a:ea typeface="Inter"/>
                <a:cs typeface="Inter"/>
                <a:sym typeface="Inter"/>
              </a:rPr>
              <a:t> pour aider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mieux</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scène</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Guidez</a:t>
            </a:r>
            <a:r>
              <a:rPr lang="en" sz="1200" b="1" dirty="0">
                <a:solidFill>
                  <a:schemeClr val="dk1"/>
                </a:solidFill>
                <a:latin typeface="Inter"/>
                <a:ea typeface="Inter"/>
                <a:cs typeface="Inter"/>
                <a:sym typeface="Inter"/>
              </a:rPr>
              <a:t> les participants </a:t>
            </a:r>
            <a:r>
              <a:rPr lang="en" sz="1200" b="1" dirty="0" err="1">
                <a:solidFill>
                  <a:schemeClr val="dk1"/>
                </a:solidFill>
                <a:latin typeface="Inter"/>
                <a:ea typeface="Inter"/>
                <a:cs typeface="Inter"/>
                <a:sym typeface="Inter"/>
              </a:rPr>
              <a:t>vers</a:t>
            </a:r>
            <a:r>
              <a:rPr lang="en" sz="1200" b="1" dirty="0">
                <a:solidFill>
                  <a:schemeClr val="dk1"/>
                </a:solidFill>
                <a:latin typeface="Inter"/>
                <a:ea typeface="Inter"/>
                <a:cs typeface="Inter"/>
                <a:sym typeface="Inter"/>
              </a:rPr>
              <a:t> :</a:t>
            </a:r>
            <a:endParaRPr sz="1200" b="1"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Quel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le type du </a:t>
            </a:r>
            <a:r>
              <a:rPr lang="en" sz="1200" dirty="0" err="1">
                <a:solidFill>
                  <a:schemeClr val="dk1"/>
                </a:solidFill>
                <a:latin typeface="Inter"/>
                <a:ea typeface="Inter"/>
                <a:cs typeface="Inter"/>
                <a:sym typeface="Inter"/>
              </a:rPr>
              <a:t>marché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marché</a:t>
            </a:r>
            <a:r>
              <a:rPr lang="en" sz="1200" dirty="0">
                <a:solidFill>
                  <a:schemeClr val="dk1"/>
                </a:solidFill>
                <a:latin typeface="Inter"/>
                <a:ea typeface="Inter"/>
                <a:cs typeface="Inter"/>
                <a:sym typeface="Inter"/>
              </a:rPr>
              <a:t> de rue,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plein air, </a:t>
            </a:r>
            <a:r>
              <a:rPr lang="en" sz="1200" dirty="0" err="1">
                <a:solidFill>
                  <a:schemeClr val="dk1"/>
                </a:solidFill>
                <a:latin typeface="Inter"/>
                <a:ea typeface="Inter"/>
                <a:cs typeface="Inter"/>
                <a:sym typeface="Inter"/>
              </a:rPr>
              <a:t>moderne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traditionnel</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Où</a:t>
            </a:r>
            <a:r>
              <a:rPr lang="en" sz="1200" dirty="0">
                <a:solidFill>
                  <a:schemeClr val="dk1"/>
                </a:solidFill>
                <a:latin typeface="Inter"/>
                <a:ea typeface="Inter"/>
                <a:cs typeface="Inter"/>
                <a:sym typeface="Inter"/>
              </a:rPr>
              <a:t> se </a:t>
            </a:r>
            <a:r>
              <a:rPr lang="en" sz="1200" dirty="0" err="1">
                <a:solidFill>
                  <a:schemeClr val="dk1"/>
                </a:solidFill>
                <a:latin typeface="Inter"/>
                <a:ea typeface="Inter"/>
                <a:cs typeface="Inter"/>
                <a:sym typeface="Inter"/>
              </a:rPr>
              <a:t>situe</a:t>
            </a:r>
            <a:r>
              <a:rPr lang="en" sz="1200" dirty="0">
                <a:solidFill>
                  <a:schemeClr val="dk1"/>
                </a:solidFill>
                <a:latin typeface="Inter"/>
                <a:ea typeface="Inter"/>
                <a:cs typeface="Inter"/>
                <a:sym typeface="Inter"/>
              </a:rPr>
              <a:t>-t-il? (</a:t>
            </a:r>
            <a:r>
              <a:rPr lang="en" sz="1200" dirty="0" err="1">
                <a:solidFill>
                  <a:schemeClr val="dk1"/>
                </a:solidFill>
                <a:latin typeface="Inter"/>
                <a:ea typeface="Inter"/>
                <a:cs typeface="Inter"/>
                <a:sym typeface="Inter"/>
              </a:rPr>
              <a:t>centre-ville</a:t>
            </a:r>
            <a:r>
              <a:rPr lang="en" sz="1200" dirty="0">
                <a:solidFill>
                  <a:schemeClr val="dk1"/>
                </a:solidFill>
                <a:latin typeface="Inter"/>
                <a:ea typeface="Inter"/>
                <a:cs typeface="Inter"/>
                <a:sym typeface="Inter"/>
              </a:rPr>
              <a:t>, rue de quartier, </a:t>
            </a:r>
            <a:r>
              <a:rPr lang="en" sz="1200" dirty="0" err="1">
                <a:solidFill>
                  <a:schemeClr val="dk1"/>
                </a:solidFill>
                <a:latin typeface="Inter"/>
                <a:ea typeface="Inter"/>
                <a:cs typeface="Inter"/>
                <a:sym typeface="Inter"/>
              </a:rPr>
              <a:t>ville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côtière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Le moment de la </a:t>
            </a:r>
            <a:r>
              <a:rPr lang="en" sz="1200" dirty="0" err="1">
                <a:solidFill>
                  <a:schemeClr val="dk1"/>
                </a:solidFill>
                <a:latin typeface="Inter"/>
                <a:ea typeface="Inter"/>
                <a:cs typeface="Inter"/>
                <a:sym typeface="Inter"/>
              </a:rPr>
              <a:t>journée</a:t>
            </a:r>
            <a:r>
              <a:rPr lang="en" sz="1200" dirty="0">
                <a:solidFill>
                  <a:schemeClr val="dk1"/>
                </a:solidFill>
                <a:latin typeface="Inter"/>
                <a:ea typeface="Inter"/>
                <a:cs typeface="Inter"/>
                <a:sym typeface="Inter"/>
              </a:rPr>
              <a:t> (matin, après-midi, </a:t>
            </a:r>
            <a:r>
              <a:rPr lang="en" sz="1200" dirty="0" err="1">
                <a:solidFill>
                  <a:schemeClr val="dk1"/>
                </a:solidFill>
                <a:latin typeface="Inter"/>
                <a:ea typeface="Inter"/>
                <a:cs typeface="Inter"/>
                <a:sym typeface="Inter"/>
              </a:rPr>
              <a:t>soir</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Qui se </a:t>
            </a:r>
            <a:r>
              <a:rPr lang="en" sz="1200" dirty="0" err="1">
                <a:solidFill>
                  <a:schemeClr val="dk1"/>
                </a:solidFill>
                <a:latin typeface="Inter"/>
                <a:ea typeface="Inter"/>
                <a:cs typeface="Inter"/>
                <a:sym typeface="Inter"/>
              </a:rPr>
              <a:t>trouve</a:t>
            </a:r>
            <a:r>
              <a:rPr lang="en" sz="1200" dirty="0">
                <a:solidFill>
                  <a:schemeClr val="dk1"/>
                </a:solidFill>
                <a:latin typeface="Inter"/>
                <a:ea typeface="Inter"/>
                <a:cs typeface="Inter"/>
                <a:sym typeface="Inter"/>
              </a:rPr>
              <a:t> dans la </a:t>
            </a:r>
            <a:r>
              <a:rPr lang="en" sz="1200" dirty="0" err="1">
                <a:solidFill>
                  <a:schemeClr val="dk1"/>
                </a:solidFill>
                <a:latin typeface="Inter"/>
                <a:ea typeface="Inter"/>
                <a:cs typeface="Inter"/>
                <a:sym typeface="Inter"/>
              </a:rPr>
              <a:t>scène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vendeurs</a:t>
            </a:r>
            <a:r>
              <a:rPr lang="en" sz="1200" dirty="0">
                <a:solidFill>
                  <a:schemeClr val="dk1"/>
                </a:solidFill>
                <a:latin typeface="Inter"/>
                <a:ea typeface="Inter"/>
                <a:cs typeface="Inter"/>
                <a:sym typeface="Inter"/>
              </a:rPr>
              <a:t>, clients, </a:t>
            </a:r>
            <a:r>
              <a:rPr lang="en" sz="1200" dirty="0" err="1">
                <a:solidFill>
                  <a:schemeClr val="dk1"/>
                </a:solidFill>
                <a:latin typeface="Inter"/>
                <a:ea typeface="Inter"/>
                <a:cs typeface="Inter"/>
                <a:sym typeface="Inter"/>
              </a:rPr>
              <a:t>familles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touristes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Quelles</a:t>
            </a:r>
            <a:r>
              <a:rPr lang="en" sz="1200" dirty="0">
                <a:solidFill>
                  <a:schemeClr val="dk1"/>
                </a:solidFill>
                <a:latin typeface="Inter"/>
                <a:ea typeface="Inter"/>
                <a:cs typeface="Inter"/>
                <a:sym typeface="Inter"/>
              </a:rPr>
              <a:t> actions se </a:t>
            </a:r>
            <a:r>
              <a:rPr lang="en" sz="1200" dirty="0" err="1">
                <a:solidFill>
                  <a:schemeClr val="dk1"/>
                </a:solidFill>
                <a:latin typeface="Inter"/>
                <a:ea typeface="Inter"/>
                <a:cs typeface="Inter"/>
                <a:sym typeface="Inter"/>
              </a:rPr>
              <a:t>déroulent</a:t>
            </a:r>
            <a:r>
              <a:rPr lang="en" sz="1200" dirty="0">
                <a:solidFill>
                  <a:schemeClr val="dk1"/>
                </a:solidFill>
                <a:latin typeface="Inter"/>
                <a:ea typeface="Inter"/>
                <a:cs typeface="Inter"/>
                <a:sym typeface="Inter"/>
              </a:rPr>
              <a:t>? (des gens </a:t>
            </a:r>
            <a:r>
              <a:rPr lang="en" sz="1200" dirty="0" err="1">
                <a:solidFill>
                  <a:schemeClr val="dk1"/>
                </a:solidFill>
                <a:latin typeface="Inter"/>
                <a:ea typeface="Inter"/>
                <a:cs typeface="Inter"/>
                <a:sym typeface="Inter"/>
              </a:rPr>
              <a:t>marchent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vendent</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produits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cuisinent</a:t>
            </a:r>
            <a:r>
              <a:rPr lang="en" sz="1200" dirty="0">
                <a:solidFill>
                  <a:schemeClr val="dk1"/>
                </a:solidFill>
                <a:latin typeface="Inter"/>
                <a:ea typeface="Inter"/>
                <a:cs typeface="Inter"/>
                <a:sym typeface="Inter"/>
              </a:rPr>
              <a:t> de la </a:t>
            </a:r>
            <a:r>
              <a:rPr lang="en" sz="1200" dirty="0" err="1">
                <a:solidFill>
                  <a:schemeClr val="dk1"/>
                </a:solidFill>
                <a:latin typeface="Inter"/>
                <a:ea typeface="Inter"/>
                <a:cs typeface="Inter"/>
                <a:sym typeface="Inter"/>
              </a:rPr>
              <a:t>nourriture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“À </a:t>
            </a:r>
            <a:r>
              <a:rPr lang="en" sz="1200" dirty="0" err="1">
                <a:solidFill>
                  <a:schemeClr val="dk1"/>
                </a:solidFill>
                <a:latin typeface="Inter"/>
                <a:ea typeface="Inter"/>
                <a:cs typeface="Inter"/>
                <a:sym typeface="Inter"/>
              </a:rPr>
              <a:t>mesure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nous </a:t>
            </a:r>
            <a:r>
              <a:rPr lang="en" sz="1200" dirty="0" err="1">
                <a:solidFill>
                  <a:schemeClr val="dk1"/>
                </a:solidFill>
                <a:latin typeface="Inter"/>
                <a:ea typeface="Inter"/>
                <a:cs typeface="Inter"/>
                <a:sym typeface="Inter"/>
              </a:rPr>
              <a:t>ajoutons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détails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remarquez</a:t>
            </a:r>
            <a:r>
              <a:rPr lang="en" sz="1200" dirty="0">
                <a:solidFill>
                  <a:schemeClr val="dk1"/>
                </a:solidFill>
                <a:latin typeface="Inter"/>
                <a:ea typeface="Inter"/>
                <a:cs typeface="Inter"/>
                <a:sym typeface="Inter"/>
              </a:rPr>
              <a:t> comment le prompt </a:t>
            </a:r>
            <a:r>
              <a:rPr lang="en" sz="1200" dirty="0" err="1">
                <a:solidFill>
                  <a:schemeClr val="dk1"/>
                </a:solidFill>
                <a:latin typeface="Inter"/>
                <a:ea typeface="Inter"/>
                <a:cs typeface="Inter"/>
                <a:sym typeface="Inter"/>
              </a:rPr>
              <a:t>devient</a:t>
            </a:r>
            <a:r>
              <a:rPr lang="en" sz="1200" dirty="0">
                <a:solidFill>
                  <a:schemeClr val="dk1"/>
                </a:solidFill>
                <a:latin typeface="Inter"/>
                <a:ea typeface="Inter"/>
                <a:cs typeface="Inter"/>
                <a:sym typeface="Inter"/>
              </a:rPr>
              <a:t> plus précis et plus </a:t>
            </a:r>
            <a:r>
              <a:rPr lang="en" sz="1200" dirty="0" err="1">
                <a:solidFill>
                  <a:schemeClr val="dk1"/>
                </a:solidFill>
                <a:latin typeface="Inter"/>
                <a:ea typeface="Inter"/>
                <a:cs typeface="Inter"/>
                <a:sym typeface="Inter"/>
              </a:rPr>
              <a:t>visuel</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permet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générer</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résultat</a:t>
            </a:r>
            <a:r>
              <a:rPr lang="en" sz="1200" dirty="0">
                <a:solidFill>
                  <a:schemeClr val="dk1"/>
                </a:solidFill>
                <a:latin typeface="Inter"/>
                <a:ea typeface="Inter"/>
                <a:cs typeface="Inter"/>
                <a:sym typeface="Inter"/>
              </a:rPr>
              <a:t> qui correspond </a:t>
            </a:r>
            <a:r>
              <a:rPr lang="en" sz="1200" dirty="0" err="1">
                <a:solidFill>
                  <a:schemeClr val="dk1"/>
                </a:solidFill>
                <a:latin typeface="Inter"/>
                <a:ea typeface="Inter"/>
                <a:cs typeface="Inter"/>
                <a:sym typeface="Inter"/>
              </a:rPr>
              <a:t>davantage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imagination.”</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Démonstration</a:t>
            </a:r>
            <a:r>
              <a:rPr lang="en" sz="1200" b="1"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Saisissez</a:t>
            </a:r>
            <a:r>
              <a:rPr lang="en" sz="1200" dirty="0">
                <a:solidFill>
                  <a:schemeClr val="dk1"/>
                </a:solidFill>
                <a:latin typeface="Inter"/>
                <a:ea typeface="Inter"/>
                <a:cs typeface="Inter"/>
                <a:sym typeface="Inter"/>
              </a:rPr>
              <a:t> le prompt final dans </a:t>
            </a:r>
            <a:r>
              <a:rPr lang="en" sz="1200" dirty="0" err="1">
                <a:solidFill>
                  <a:schemeClr val="dk1"/>
                </a:solidFill>
                <a:latin typeface="Inter"/>
                <a:ea typeface="Inter"/>
                <a:cs typeface="Inter"/>
                <a:sym typeface="Inter"/>
              </a:rPr>
              <a:t>l'outil</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génération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vidéo</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Générez</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courte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vidéo</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Diffusez</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vidéo</a:t>
            </a:r>
            <a:r>
              <a:rPr lang="en" sz="1200" dirty="0">
                <a:solidFill>
                  <a:schemeClr val="dk1"/>
                </a:solidFill>
                <a:latin typeface="Inter"/>
                <a:ea typeface="Inter"/>
                <a:cs typeface="Inter"/>
                <a:sym typeface="Inter"/>
              </a:rPr>
              <a:t> pour le </a:t>
            </a:r>
            <a:r>
              <a:rPr lang="en" sz="1200" dirty="0" err="1">
                <a:solidFill>
                  <a:schemeClr val="dk1"/>
                </a:solidFill>
                <a:latin typeface="Inter"/>
                <a:ea typeface="Inter"/>
                <a:cs typeface="Inter"/>
                <a:sym typeface="Inter"/>
              </a:rPr>
              <a:t>groupe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Soulignez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brièvement</a:t>
            </a:r>
            <a:r>
              <a:rPr lang="en" sz="1200" dirty="0">
                <a:solidFill>
                  <a:schemeClr val="dk1"/>
                </a:solidFill>
                <a:latin typeface="Inter"/>
                <a:ea typeface="Inter"/>
                <a:cs typeface="Inter"/>
                <a:sym typeface="Inter"/>
              </a:rPr>
              <a:t> comment </a:t>
            </a:r>
            <a:r>
              <a:rPr lang="en" sz="1200" dirty="0" err="1">
                <a:solidFill>
                  <a:schemeClr val="dk1"/>
                </a:solidFill>
                <a:latin typeface="Inter"/>
                <a:ea typeface="Inter"/>
                <a:cs typeface="Inter"/>
                <a:sym typeface="Inter"/>
              </a:rPr>
              <a:t>certains</a:t>
            </a:r>
            <a:r>
              <a:rPr lang="en" sz="1200" dirty="0">
                <a:solidFill>
                  <a:schemeClr val="dk1"/>
                </a:solidFill>
                <a:latin typeface="Inter"/>
                <a:ea typeface="Inter"/>
                <a:cs typeface="Inter"/>
                <a:sym typeface="Inter"/>
              </a:rPr>
              <a:t> mots précis </a:t>
            </a:r>
            <a:r>
              <a:rPr lang="en" sz="1200" dirty="0" err="1">
                <a:solidFill>
                  <a:schemeClr val="dk1"/>
                </a:solidFill>
                <a:latin typeface="Inter"/>
                <a:ea typeface="Inter"/>
                <a:cs typeface="Inter"/>
                <a:sym typeface="Inter"/>
              </a:rPr>
              <a:t>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influencé</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mouvement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l’atmosphère</a:t>
            </a:r>
            <a:r>
              <a:rPr lang="en" sz="1200" dirty="0">
                <a:solidFill>
                  <a:schemeClr val="dk1"/>
                </a:solidFill>
                <a:latin typeface="Inter"/>
                <a:ea typeface="Inter"/>
                <a:cs typeface="Inter"/>
                <a:sym typeface="Inter"/>
              </a:rPr>
              <a:t> et le </a:t>
            </a:r>
            <a:r>
              <a:rPr lang="en" sz="1200" dirty="0" err="1">
                <a:solidFill>
                  <a:schemeClr val="dk1"/>
                </a:solidFill>
                <a:latin typeface="Inter"/>
                <a:ea typeface="Inter"/>
                <a:cs typeface="Inter"/>
                <a:sym typeface="Inter"/>
              </a:rPr>
              <a:t>réalisme</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Message de </a:t>
            </a:r>
            <a:r>
              <a:rPr lang="en" sz="1200" b="1" dirty="0" err="1">
                <a:solidFill>
                  <a:schemeClr val="dk1"/>
                </a:solidFill>
                <a:latin typeface="Inter"/>
                <a:ea typeface="Inter"/>
                <a:cs typeface="Inter"/>
                <a:sym typeface="Inter"/>
              </a:rPr>
              <a:t>clôture</a:t>
            </a:r>
            <a:r>
              <a:rPr lang="en" sz="1200" b="1"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“La </a:t>
            </a:r>
            <a:r>
              <a:rPr lang="en" sz="1200" dirty="0" err="1">
                <a:solidFill>
                  <a:schemeClr val="dk1"/>
                </a:solidFill>
                <a:latin typeface="Inter"/>
                <a:ea typeface="Inter"/>
                <a:cs typeface="Inter"/>
                <a:sym typeface="Inter"/>
              </a:rPr>
              <a:t>génération</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vidéos</a:t>
            </a:r>
            <a:r>
              <a:rPr lang="en" sz="1200" dirty="0">
                <a:solidFill>
                  <a:schemeClr val="dk1"/>
                </a:solidFill>
                <a:latin typeface="Inter"/>
                <a:ea typeface="Inter"/>
                <a:cs typeface="Inter"/>
                <a:sym typeface="Inter"/>
              </a:rPr>
              <a:t> par IA </a:t>
            </a:r>
            <a:r>
              <a:rPr lang="en" sz="1200" dirty="0" err="1">
                <a:solidFill>
                  <a:schemeClr val="dk1"/>
                </a:solidFill>
                <a:latin typeface="Inter"/>
                <a:ea typeface="Inter"/>
                <a:cs typeface="Inter"/>
                <a:sym typeface="Inter"/>
              </a:rPr>
              <a:t>fonctionne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mieux</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lorsque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décrivez</a:t>
            </a:r>
            <a:r>
              <a:rPr lang="en" sz="1200" dirty="0">
                <a:solidFill>
                  <a:schemeClr val="dk1"/>
                </a:solidFill>
                <a:latin typeface="Inter"/>
                <a:ea typeface="Inter"/>
                <a:cs typeface="Inter"/>
                <a:sym typeface="Inter"/>
              </a:rPr>
              <a:t> </a:t>
            </a:r>
            <a:r>
              <a:rPr lang="en" sz="1200" b="1" dirty="0">
                <a:solidFill>
                  <a:schemeClr val="dk1"/>
                </a:solidFill>
                <a:latin typeface="Inter"/>
                <a:ea typeface="Inter"/>
                <a:cs typeface="Inter"/>
                <a:sym typeface="Inter"/>
              </a:rPr>
              <a:t>le </a:t>
            </a:r>
            <a:r>
              <a:rPr lang="en" sz="1200" b="1" dirty="0" err="1">
                <a:solidFill>
                  <a:schemeClr val="dk1"/>
                </a:solidFill>
                <a:latin typeface="Inter"/>
                <a:ea typeface="Inter"/>
                <a:cs typeface="Inter"/>
                <a:sym typeface="Inter"/>
              </a:rPr>
              <a:t>mouvement</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l'action</a:t>
            </a:r>
            <a:r>
              <a:rPr lang="en" sz="1200" b="1" dirty="0">
                <a:solidFill>
                  <a:schemeClr val="dk1"/>
                </a:solidFill>
                <a:latin typeface="Inter"/>
                <a:ea typeface="Inter"/>
                <a:cs typeface="Inter"/>
                <a:sym typeface="Inter"/>
              </a:rPr>
              <a:t> et </a:t>
            </a:r>
            <a:r>
              <a:rPr lang="en" sz="1200" b="1" dirty="0" err="1">
                <a:solidFill>
                  <a:schemeClr val="dk1"/>
                </a:solidFill>
                <a:latin typeface="Inter"/>
                <a:ea typeface="Inter"/>
                <a:cs typeface="Inter"/>
                <a:sym typeface="Inter"/>
              </a:rPr>
              <a:t>l'atmosphère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des courts prompts </a:t>
            </a:r>
            <a:r>
              <a:rPr lang="en" sz="1200" dirty="0" err="1">
                <a:solidFill>
                  <a:schemeClr val="dk1"/>
                </a:solidFill>
                <a:latin typeface="Inter"/>
                <a:ea typeface="Inter"/>
                <a:cs typeface="Inter"/>
                <a:sym typeface="Inter"/>
              </a:rPr>
              <a:t>peuvent</a:t>
            </a:r>
            <a:r>
              <a:rPr lang="en" sz="1200" dirty="0">
                <a:solidFill>
                  <a:schemeClr val="dk1"/>
                </a:solidFill>
                <a:latin typeface="Inter"/>
                <a:ea typeface="Inter"/>
                <a:cs typeface="Inter"/>
                <a:sym typeface="Inter"/>
              </a:rPr>
              <a:t> donner des </a:t>
            </a:r>
            <a:r>
              <a:rPr lang="en" sz="1200" dirty="0" err="1">
                <a:solidFill>
                  <a:schemeClr val="dk1"/>
                </a:solidFill>
                <a:latin typeface="Inter"/>
                <a:ea typeface="Inter"/>
                <a:cs typeface="Inter"/>
                <a:sym typeface="Inter"/>
              </a:rPr>
              <a:t>résultats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intéressants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toujours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améliorer</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vidéo</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affinant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description et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essayant</a:t>
            </a:r>
            <a:r>
              <a:rPr lang="en" sz="1200" dirty="0">
                <a:solidFill>
                  <a:schemeClr val="dk1"/>
                </a:solidFill>
                <a:latin typeface="Inter"/>
                <a:ea typeface="Inter"/>
                <a:cs typeface="Inter"/>
                <a:sym typeface="Inter"/>
              </a:rPr>
              <a:t> à nouveau.”</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 </a:t>
            </a:r>
            <a:r>
              <a:rPr lang="en" sz="1200" b="1" dirty="0" err="1">
                <a:solidFill>
                  <a:schemeClr val="dk1"/>
                </a:solidFill>
                <a:latin typeface="Inter"/>
                <a:ea typeface="Inter"/>
                <a:cs typeface="Inter"/>
                <a:sym typeface="Inter"/>
              </a:rPr>
              <a:t>supplémentaire</a:t>
            </a:r>
            <a:r>
              <a:rPr lang="en" sz="1200" b="1" dirty="0">
                <a:solidFill>
                  <a:schemeClr val="dk1"/>
                </a:solidFill>
                <a:latin typeface="Inter"/>
                <a:ea typeface="Inter"/>
                <a:cs typeface="Inter"/>
                <a:sym typeface="Inter"/>
              </a:rPr>
              <a:t> aux participants: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N'oubliez</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d’indiquer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tout </a:t>
            </a:r>
            <a:r>
              <a:rPr lang="en" sz="1200" dirty="0" err="1">
                <a:solidFill>
                  <a:schemeClr val="dk1"/>
                </a:solidFill>
                <a:latin typeface="Inter"/>
                <a:ea typeface="Inter"/>
                <a:cs typeface="Inter"/>
                <a:sym typeface="Inter"/>
              </a:rPr>
              <a:t>contenu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généré</a:t>
            </a:r>
            <a:r>
              <a:rPr lang="en" sz="1200" dirty="0">
                <a:solidFill>
                  <a:schemeClr val="dk1"/>
                </a:solidFill>
                <a:latin typeface="Inter"/>
                <a:ea typeface="Inter"/>
                <a:cs typeface="Inter"/>
                <a:sym typeface="Inter"/>
              </a:rPr>
              <a:t> par IA,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particulier </a:t>
            </a:r>
            <a:r>
              <a:rPr lang="en" sz="1200" dirty="0" err="1">
                <a:solidFill>
                  <a:schemeClr val="dk1"/>
                </a:solidFill>
                <a:latin typeface="Inter"/>
                <a:ea typeface="Inter"/>
                <a:cs typeface="Inter"/>
                <a:sym typeface="Inter"/>
              </a:rPr>
              <a:t>celui</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ressemble</a:t>
            </a:r>
            <a:r>
              <a:rPr lang="en" sz="1200" dirty="0">
                <a:solidFill>
                  <a:schemeClr val="dk1"/>
                </a:solidFill>
                <a:latin typeface="Inter"/>
                <a:ea typeface="Inter"/>
                <a:cs typeface="Inter"/>
                <a:sym typeface="Inter"/>
              </a:rPr>
              <a:t> à des </a:t>
            </a:r>
            <a:r>
              <a:rPr lang="en" sz="1200" dirty="0" err="1">
                <a:solidFill>
                  <a:schemeClr val="dk1"/>
                </a:solidFill>
                <a:latin typeface="Inter"/>
                <a:ea typeface="Inter"/>
                <a:cs typeface="Inter"/>
                <a:sym typeface="Inter"/>
              </a:rPr>
              <a:t>personnes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réelles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représente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généré</a:t>
            </a:r>
            <a:r>
              <a:rPr lang="en" sz="1200" dirty="0">
                <a:solidFill>
                  <a:schemeClr val="dk1"/>
                </a:solidFill>
                <a:latin typeface="Inter"/>
                <a:ea typeface="Inter"/>
                <a:cs typeface="Inter"/>
                <a:sym typeface="Inter"/>
              </a:rPr>
              <a:t> par intelligence </a:t>
            </a:r>
            <a:r>
              <a:rPr lang="en" sz="1200" dirty="0" err="1">
                <a:solidFill>
                  <a:schemeClr val="dk1"/>
                </a:solidFill>
                <a:latin typeface="Inter"/>
                <a:ea typeface="Inter"/>
                <a:cs typeface="Inter"/>
                <a:sym typeface="Inter"/>
              </a:rPr>
              <a:t>artificielle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lorsqu'il</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partagé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publiquement</a:t>
            </a:r>
            <a:r>
              <a:rPr lang="en" sz="1200" dirty="0">
                <a:solidFill>
                  <a:schemeClr val="dk1"/>
                </a:solidFill>
                <a:latin typeface="Inter"/>
                <a:ea typeface="Inter"/>
                <a:cs typeface="Inter"/>
                <a:sym typeface="Inter"/>
              </a:rPr>
              <a:t>.”</a:t>
            </a:r>
            <a:endParaRPr sz="1200" b="1" dirty="0">
              <a:solidFill>
                <a:schemeClr val="dk1"/>
              </a:solidFill>
            </a:endParaRPr>
          </a:p>
          <a:p>
            <a:pPr marL="0" lvl="0" indent="0" algn="l" rtl="0">
              <a:lnSpc>
                <a:spcPct val="100000"/>
              </a:lnSpc>
              <a:spcBef>
                <a:spcPts val="1200"/>
              </a:spcBef>
              <a:spcAft>
                <a:spcPts val="0"/>
              </a:spcAft>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7"/>
        <p:cNvGrpSpPr/>
        <p:nvPr/>
      </p:nvGrpSpPr>
      <p:grpSpPr>
        <a:xfrm>
          <a:off x="0" y="0"/>
          <a:ext cx="0" cy="0"/>
          <a:chOff x="0" y="0"/>
          <a:chExt cx="0" cy="0"/>
        </a:xfrm>
      </p:grpSpPr>
      <p:sp>
        <p:nvSpPr>
          <p:cNvPr id="1058" name="Google Shape;1058;g3d15734d4c7_1_19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9" name="Google Shape;1059;g3d15734d4c7_1_1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Partage et Réflexion</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«Partageons ce que nous avons créé! Qui veut lire le poème que nous avons écrit ensemble? Qu’est-ce qui vous a surpris en travaillant avec l’IA?»</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Questions Pour la Discussion Guidée:</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«Est-ce que l'IA était créative, ou est-ce que c'est nous qui l'étions?»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«Qu’est-ce que l’IA a bien fait? Qu’est-ce qu’elle a manqué?»</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«Comment pourriez-vous utiliser l’IA de manière appropriée pour vos projets scolaires?»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Moment Pédagogique Clé </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«Remarquez comment l’IA a eu besoin de NOS idées, de NOS connaissances culturelles et de NOTRE créativité pour créer quelque chose de significatif. L’IA amplifie la créativité humaine — elle ne la remplace pas.»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Transition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«Créer avec l’IA, c’est amusant, mais il y a des choses importantes à savoir pour l’utiliser de manière responsable… »</a:t>
            </a:r>
            <a:endParaRPr sz="1200">
              <a:solidFill>
                <a:schemeClr val="dk1"/>
              </a:solidFill>
              <a:latin typeface="Inter"/>
              <a:ea typeface="Inter"/>
              <a:cs typeface="Inter"/>
              <a:sym typeface="Inter"/>
            </a:endParaRPr>
          </a:p>
          <a:p>
            <a:pPr marL="0" lvl="0" indent="0" algn="l" rtl="0">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9"/>
        <p:cNvGrpSpPr/>
        <p:nvPr/>
      </p:nvGrpSpPr>
      <p:grpSpPr>
        <a:xfrm>
          <a:off x="0" y="0"/>
          <a:ext cx="0" cy="0"/>
          <a:chOff x="0" y="0"/>
          <a:chExt cx="0" cy="0"/>
        </a:xfrm>
      </p:grpSpPr>
      <p:sp>
        <p:nvSpPr>
          <p:cNvPr id="1100" name="Google Shape;1100;g3d15734d4c7_1_2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1" name="Google Shape;1101;g3d15734d4c7_1_2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1200"/>
              </a:spcAft>
              <a:buClr>
                <a:schemeClr val="dk1"/>
              </a:buClr>
              <a:buSzPts val="1100"/>
              <a:buFont typeface="Arial"/>
              <a:buNone/>
            </a:pPr>
            <a:r>
              <a:rPr lang="en" sz="1200" b="1">
                <a:solidFill>
                  <a:schemeClr val="dk1"/>
                </a:solidFill>
                <a:latin typeface="Inter"/>
                <a:ea typeface="Inter"/>
                <a:cs typeface="Inter"/>
                <a:sym typeface="Inter"/>
              </a:rPr>
              <a:t>Objectif d'apprentissage: </a:t>
            </a:r>
            <a:r>
              <a:rPr lang="en" sz="1200">
                <a:solidFill>
                  <a:schemeClr val="dk1"/>
                </a:solidFill>
                <a:latin typeface="Inter"/>
                <a:ea typeface="Inter"/>
                <a:cs typeface="Inter"/>
                <a:sym typeface="Inter"/>
              </a:rPr>
              <a:t>Les élèves peuvent évaluer les scénarios d'utilisation de l'IA et prendre des décisions éthiques concernant l'IA dans leur vie scolaire et sociale.</a:t>
            </a:r>
            <a:endParaRPr sz="1200" b="1">
              <a:solidFill>
                <a:schemeClr val="dk1"/>
              </a:solidFill>
              <a:latin typeface="Inter"/>
              <a:ea typeface="Inter"/>
              <a:cs typeface="Inter"/>
              <a:sym typeface="Inte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6"/>
        <p:cNvGrpSpPr/>
        <p:nvPr/>
      </p:nvGrpSpPr>
      <p:grpSpPr>
        <a:xfrm>
          <a:off x="0" y="0"/>
          <a:ext cx="0" cy="0"/>
          <a:chOff x="0" y="0"/>
          <a:chExt cx="0" cy="0"/>
        </a:xfrm>
      </p:grpSpPr>
      <p:sp>
        <p:nvSpPr>
          <p:cNvPr id="1107" name="Google Shape;1107;g3d15734d4c7_1_2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8" name="Google Shape;1108;g3d15734d4c7_1_2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Voyons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faire et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qu’elle</a:t>
            </a:r>
            <a:r>
              <a:rPr lang="en" sz="1200" dirty="0">
                <a:solidFill>
                  <a:schemeClr val="dk1"/>
                </a:solidFill>
                <a:latin typeface="Inter"/>
                <a:ea typeface="Inter"/>
                <a:cs typeface="Inter"/>
                <a:sym typeface="Inter"/>
              </a:rPr>
              <a:t> ne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pas faire. </a:t>
            </a:r>
            <a:r>
              <a:rPr lang="en" sz="1200" dirty="0" err="1">
                <a:solidFill>
                  <a:schemeClr val="dk1"/>
                </a:solidFill>
                <a:latin typeface="Inter"/>
                <a:ea typeface="Inter"/>
                <a:cs typeface="Inter"/>
                <a:sym typeface="Inter"/>
              </a:rPr>
              <a:t>Voici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quelques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exemples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«L’IA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très </a:t>
            </a:r>
            <a:r>
              <a:rPr lang="en" sz="1200" dirty="0" err="1">
                <a:solidFill>
                  <a:schemeClr val="dk1"/>
                </a:solidFill>
                <a:latin typeface="Inter"/>
                <a:ea typeface="Inter"/>
                <a:cs typeface="Inter"/>
                <a:sym typeface="Inter"/>
              </a:rPr>
              <a:t>douée</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repérer</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modèles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savoir </a:t>
            </a:r>
            <a:r>
              <a:rPr lang="en" sz="1200" dirty="0" err="1">
                <a:solidFill>
                  <a:schemeClr val="dk1"/>
                </a:solidFill>
                <a:latin typeface="Inter"/>
                <a:ea typeface="Inter"/>
                <a:cs typeface="Inter"/>
                <a:sym typeface="Inter"/>
              </a:rPr>
              <a:t>quelles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vidéos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pourriez</a:t>
            </a:r>
            <a:r>
              <a:rPr lang="en" sz="1200" dirty="0">
                <a:solidFill>
                  <a:schemeClr val="dk1"/>
                </a:solidFill>
                <a:latin typeface="Inter"/>
                <a:ea typeface="Inter"/>
                <a:cs typeface="Inter"/>
                <a:sym typeface="Inter"/>
              </a:rPr>
              <a:t> aimer ensuite sur YouTube —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ne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être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heureuse</a:t>
            </a:r>
            <a:r>
              <a:rPr lang="en" sz="1200" dirty="0">
                <a:solidFill>
                  <a:schemeClr val="dk1"/>
                </a:solidFill>
                <a:latin typeface="Inter"/>
                <a:ea typeface="Inter"/>
                <a:cs typeface="Inter"/>
                <a:sym typeface="Inter"/>
              </a:rPr>
              <a:t>, triste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excitée</a:t>
            </a:r>
            <a:r>
              <a:rPr lang="en" sz="1200" dirty="0">
                <a:solidFill>
                  <a:schemeClr val="dk1"/>
                </a:solidFill>
                <a:latin typeface="Inter"/>
                <a:ea typeface="Inter"/>
                <a:cs typeface="Inter"/>
                <a:sym typeface="Inter"/>
              </a:rPr>
              <a:t>. Elle </a:t>
            </a:r>
            <a:r>
              <a:rPr lang="en" sz="1200" dirty="0" err="1">
                <a:solidFill>
                  <a:schemeClr val="dk1"/>
                </a:solidFill>
                <a:latin typeface="Inter"/>
                <a:ea typeface="Inter"/>
                <a:cs typeface="Inter"/>
                <a:sym typeface="Inter"/>
              </a:rPr>
              <a:t>n’a</a:t>
            </a:r>
            <a:r>
              <a:rPr lang="en" sz="1200" dirty="0">
                <a:solidFill>
                  <a:schemeClr val="dk1"/>
                </a:solidFill>
                <a:latin typeface="Inter"/>
                <a:ea typeface="Inter"/>
                <a:cs typeface="Inter"/>
                <a:sym typeface="Inter"/>
              </a:rPr>
              <a:t> pas de sentiments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«L’IA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discuter</a:t>
            </a:r>
            <a:r>
              <a:rPr lang="en" sz="1200" dirty="0">
                <a:solidFill>
                  <a:schemeClr val="dk1"/>
                </a:solidFill>
                <a:latin typeface="Inter"/>
                <a:ea typeface="Inter"/>
                <a:cs typeface="Inter"/>
                <a:sym typeface="Inter"/>
              </a:rPr>
              <a:t> avec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écrire</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poèmes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aider à </a:t>
            </a:r>
            <a:r>
              <a:rPr lang="en" sz="1200" dirty="0" err="1">
                <a:solidFill>
                  <a:schemeClr val="dk1"/>
                </a:solidFill>
                <a:latin typeface="Inter"/>
                <a:ea typeface="Inter"/>
                <a:cs typeface="Inter"/>
                <a:sym typeface="Inter"/>
              </a:rPr>
              <a:t>trouver</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idées</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vos</a:t>
            </a:r>
            <a:r>
              <a:rPr lang="en" sz="1200" dirty="0">
                <a:solidFill>
                  <a:schemeClr val="dk1"/>
                </a:solidFill>
                <a:latin typeface="Inter"/>
                <a:ea typeface="Inter"/>
                <a:cs typeface="Inter"/>
                <a:sym typeface="Inter"/>
              </a:rPr>
              <a:t> devoirs </a:t>
            </a:r>
            <a:r>
              <a:rPr lang="en" sz="1200" dirty="0" err="1">
                <a:solidFill>
                  <a:schemeClr val="dk1"/>
                </a:solidFill>
                <a:latin typeface="Inter"/>
                <a:ea typeface="Inter"/>
                <a:cs typeface="Inter"/>
                <a:sym typeface="Inter"/>
              </a:rPr>
              <a:t>scolaires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ne </a:t>
            </a:r>
            <a:r>
              <a:rPr lang="en" sz="1200" dirty="0" err="1">
                <a:solidFill>
                  <a:schemeClr val="dk1"/>
                </a:solidFill>
                <a:latin typeface="Inter"/>
                <a:ea typeface="Inter"/>
                <a:cs typeface="Inter"/>
                <a:sym typeface="Inter"/>
              </a:rPr>
              <a:t>comprend</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peut-être</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pourquoi</a:t>
            </a:r>
            <a:r>
              <a:rPr lang="en" sz="1200" dirty="0">
                <a:solidFill>
                  <a:schemeClr val="dk1"/>
                </a:solidFill>
                <a:latin typeface="Inter"/>
                <a:ea typeface="Inter"/>
                <a:cs typeface="Inter"/>
                <a:sym typeface="Inter"/>
              </a:rPr>
              <a:t> le thieboudienne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spécial</a:t>
            </a:r>
            <a:r>
              <a:rPr lang="en" sz="1200" dirty="0">
                <a:solidFill>
                  <a:schemeClr val="dk1"/>
                </a:solidFill>
                <a:latin typeface="Inter"/>
                <a:ea typeface="Inter"/>
                <a:cs typeface="Inter"/>
                <a:sym typeface="Inter"/>
              </a:rPr>
              <a:t> pour les </a:t>
            </a:r>
            <a:r>
              <a:rPr lang="en" sz="1200" dirty="0" err="1">
                <a:solidFill>
                  <a:schemeClr val="dk1"/>
                </a:solidFill>
                <a:latin typeface="Inter"/>
                <a:ea typeface="Inter"/>
                <a:cs typeface="Inter"/>
                <a:sym typeface="Inter"/>
              </a:rPr>
              <a:t>familles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sénégalaises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signifie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célébration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ivoirienne</a:t>
            </a:r>
            <a:r>
              <a:rPr lang="en" sz="1200" dirty="0">
                <a:solidFill>
                  <a:schemeClr val="dk1"/>
                </a:solidFill>
                <a:latin typeface="Inter"/>
                <a:ea typeface="Inter"/>
                <a:cs typeface="Inter"/>
                <a:sym typeface="Inter"/>
              </a:rPr>
              <a:t> avec des </a:t>
            </a:r>
            <a:r>
              <a:rPr lang="en" sz="1200" dirty="0" err="1">
                <a:solidFill>
                  <a:schemeClr val="dk1"/>
                </a:solidFill>
                <a:latin typeface="Inter"/>
                <a:ea typeface="Inter"/>
                <a:cs typeface="Inter"/>
                <a:sym typeface="Inter"/>
              </a:rPr>
              <a:t>noix</a:t>
            </a:r>
            <a:r>
              <a:rPr lang="en" sz="1200" dirty="0">
                <a:solidFill>
                  <a:schemeClr val="dk1"/>
                </a:solidFill>
                <a:latin typeface="Inter"/>
                <a:ea typeface="Inter"/>
                <a:cs typeface="Inter"/>
                <a:sym typeface="Inter"/>
              </a:rPr>
              <a:t> de kola —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besoin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humains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lui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expliquent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«L’IA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reconnaître</a:t>
            </a:r>
            <a:r>
              <a:rPr lang="en" sz="1200" dirty="0">
                <a:solidFill>
                  <a:schemeClr val="dk1"/>
                </a:solidFill>
                <a:latin typeface="Inter"/>
                <a:ea typeface="Inter"/>
                <a:cs typeface="Inter"/>
                <a:sym typeface="Inter"/>
              </a:rPr>
              <a:t> des visages sur des photos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voix,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quand</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dites</a:t>
            </a:r>
            <a:r>
              <a:rPr lang="en" sz="1200" dirty="0">
                <a:solidFill>
                  <a:schemeClr val="dk1"/>
                </a:solidFill>
                <a:latin typeface="Inter"/>
                <a:ea typeface="Inter"/>
                <a:cs typeface="Inter"/>
                <a:sym typeface="Inter"/>
              </a:rPr>
              <a:t> “Hey Google!”,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n'a</a:t>
            </a:r>
            <a:r>
              <a:rPr lang="en" sz="1200" dirty="0">
                <a:solidFill>
                  <a:schemeClr val="dk1"/>
                </a:solidFill>
                <a:latin typeface="Inter"/>
                <a:ea typeface="Inter"/>
                <a:cs typeface="Inter"/>
                <a:sym typeface="Inter"/>
              </a:rPr>
              <a:t> pas de bon </a:t>
            </a:r>
            <a:r>
              <a:rPr lang="en" sz="1200" dirty="0" err="1">
                <a:solidFill>
                  <a:schemeClr val="dk1"/>
                </a:solidFill>
                <a:latin typeface="Inter"/>
                <a:ea typeface="Inter"/>
                <a:cs typeface="Inter"/>
                <a:sym typeface="Inter"/>
              </a:rPr>
              <a:t>sens</a:t>
            </a:r>
            <a:r>
              <a:rPr lang="en" sz="1200" dirty="0">
                <a:solidFill>
                  <a:schemeClr val="dk1"/>
                </a:solidFill>
                <a:latin typeface="Inter"/>
                <a:ea typeface="Inter"/>
                <a:cs typeface="Inter"/>
                <a:sym typeface="Inter"/>
              </a:rPr>
              <a:t> et ne </a:t>
            </a:r>
            <a:r>
              <a:rPr lang="en" sz="1200" dirty="0" err="1">
                <a:solidFill>
                  <a:schemeClr val="dk1"/>
                </a:solidFill>
                <a:latin typeface="Inter"/>
                <a:ea typeface="Inter"/>
                <a:cs typeface="Inter"/>
                <a:sym typeface="Inter"/>
              </a:rPr>
              <a:t>sait</a:t>
            </a:r>
            <a:r>
              <a:rPr lang="en" sz="1200" dirty="0">
                <a:solidFill>
                  <a:schemeClr val="dk1"/>
                </a:solidFill>
                <a:latin typeface="Inter"/>
                <a:ea typeface="Inter"/>
                <a:cs typeface="Inter"/>
                <a:sym typeface="Inter"/>
              </a:rPr>
              <a:t> pas, par </a:t>
            </a:r>
            <a:r>
              <a:rPr lang="en" sz="1200" dirty="0" err="1">
                <a:solidFill>
                  <a:schemeClr val="dk1"/>
                </a:solidFill>
                <a:latin typeface="Inter"/>
                <a:ea typeface="Inter"/>
                <a:cs typeface="Inter"/>
                <a:sym typeface="Inter"/>
              </a:rPr>
              <a:t>elle-même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bien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mal.»</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«Plus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voit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d’exemples</a:t>
            </a:r>
            <a:r>
              <a:rPr lang="en" sz="1200" dirty="0">
                <a:solidFill>
                  <a:schemeClr val="dk1"/>
                </a:solidFill>
                <a:latin typeface="Inter"/>
                <a:ea typeface="Inter"/>
                <a:cs typeface="Inter"/>
                <a:sym typeface="Inter"/>
              </a:rPr>
              <a:t>, plus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s'améliore</a:t>
            </a:r>
            <a:r>
              <a:rPr lang="en" sz="1200" dirty="0">
                <a:solidFill>
                  <a:schemeClr val="dk1"/>
                </a:solidFill>
                <a:latin typeface="Inter"/>
                <a:ea typeface="Inter"/>
                <a:cs typeface="Inter"/>
                <a:sym typeface="Inter"/>
              </a:rPr>
              <a:t> — tout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la pratique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rend </a:t>
            </a:r>
            <a:r>
              <a:rPr lang="en" sz="1200" dirty="0" err="1">
                <a:solidFill>
                  <a:schemeClr val="dk1"/>
                </a:solidFill>
                <a:latin typeface="Inter"/>
                <a:ea typeface="Inter"/>
                <a:cs typeface="Inter"/>
                <a:sym typeface="Inter"/>
              </a:rPr>
              <a:t>meilleur</a:t>
            </a:r>
            <a:r>
              <a:rPr lang="en" sz="1200" dirty="0">
                <a:solidFill>
                  <a:schemeClr val="dk1"/>
                </a:solidFill>
                <a:latin typeface="Inter"/>
                <a:ea typeface="Inter"/>
                <a:cs typeface="Inter"/>
                <a:sym typeface="Inter"/>
              </a:rPr>
              <a:t> au football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au </a:t>
            </a:r>
            <a:r>
              <a:rPr lang="en" sz="1200" dirty="0" err="1">
                <a:solidFill>
                  <a:schemeClr val="dk1"/>
                </a:solidFill>
                <a:latin typeface="Inter"/>
                <a:ea typeface="Inter"/>
                <a:cs typeface="Inter"/>
                <a:sym typeface="Inter"/>
              </a:rPr>
              <a:t>djembé</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faire des </a:t>
            </a:r>
            <a:r>
              <a:rPr lang="en" sz="1200" dirty="0" err="1">
                <a:solidFill>
                  <a:schemeClr val="dk1"/>
                </a:solidFill>
                <a:latin typeface="Inter"/>
                <a:ea typeface="Inter"/>
                <a:cs typeface="Inter"/>
                <a:sym typeface="Inter"/>
              </a:rPr>
              <a:t>erreurs</a:t>
            </a:r>
            <a:r>
              <a:rPr lang="en" sz="1200" dirty="0">
                <a:solidFill>
                  <a:schemeClr val="dk1"/>
                </a:solidFill>
                <a:latin typeface="Inter"/>
                <a:ea typeface="Inter"/>
                <a:cs typeface="Inter"/>
                <a:sym typeface="Inter"/>
              </a:rPr>
              <a:t>! Parfois,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se trompe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donne</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réponses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absurdes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donc</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vérifiez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toujours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spcBef>
                <a:spcPts val="0"/>
              </a:spcBef>
              <a:spcAft>
                <a:spcPts val="0"/>
              </a:spcAft>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4"/>
        <p:cNvGrpSpPr/>
        <p:nvPr/>
      </p:nvGrpSpPr>
      <p:grpSpPr>
        <a:xfrm>
          <a:off x="0" y="0"/>
          <a:ext cx="0" cy="0"/>
          <a:chOff x="0" y="0"/>
          <a:chExt cx="0" cy="0"/>
        </a:xfrm>
      </p:grpSpPr>
      <p:sp>
        <p:nvSpPr>
          <p:cNvPr id="1155" name="Google Shape;1155;g3d15734d4c7_1_3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6" name="Google Shape;1156;g3d15734d4c7_1_3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a:solidFill>
                  <a:schemeClr val="dk1"/>
                </a:solidFill>
                <a:latin typeface="Inter"/>
                <a:ea typeface="Inter"/>
                <a:cs typeface="Inter"/>
                <a:sym typeface="Inter"/>
              </a:rPr>
              <a:t>Introduction Feu de Circulation</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a:solidFill>
                  <a:schemeClr val="dk1"/>
                </a:solidFill>
                <a:latin typeface="Inter"/>
                <a:ea typeface="Inter"/>
                <a:cs typeface="Inter"/>
                <a:sym typeface="Inter"/>
              </a:rPr>
              <a:t>«Tout comme les feux de circulation nous aident à naviguer en toute sécurité, nous avons besoin de règles pour utiliser l’IA de manière sûre. Regardons ensemble les scénarios verts, jaunes et rouges.»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a:solidFill>
                  <a:schemeClr val="dk1"/>
                </a:solidFill>
                <a:latin typeface="Inter"/>
                <a:ea typeface="Inter"/>
                <a:cs typeface="Inter"/>
                <a:sym typeface="Inter"/>
              </a:rPr>
              <a:t>Triage Interactif de Scénarios </a:t>
            </a:r>
            <a:r>
              <a:rPr lang="en" sz="1200">
                <a:solidFill>
                  <a:schemeClr val="dk1"/>
                </a:solidFill>
                <a:latin typeface="Inter"/>
                <a:ea typeface="Inter"/>
                <a:cs typeface="Inter"/>
                <a:sym typeface="Inter"/>
              </a:rPr>
              <a:t>(3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a:solidFill>
                  <a:schemeClr val="dk1"/>
                </a:solidFill>
                <a:latin typeface="Inter"/>
                <a:ea typeface="Inter"/>
                <a:cs typeface="Inter"/>
                <a:sym typeface="Inter"/>
              </a:rPr>
              <a:t>«Je vais vous donner des scénarios. Montrez-moi vert (pouce vers le haut), jaune (pouce sur le côté), ou rouge (pouce vers le bas) pour chacun:»</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a:solidFill>
                  <a:schemeClr val="dk1"/>
                </a:solidFill>
                <a:latin typeface="Inter"/>
                <a:ea typeface="Inter"/>
                <a:cs typeface="Inter"/>
                <a:sym typeface="Inter"/>
              </a:rPr>
              <a:t>Scénarios de Vote:</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«Utiliser Google Traduction pour vous aider à comprendre un passage en anglais pour les devoirs»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«Demander à ChatGPT d’écrire ta dissertation d’Anglais»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«Utiliser l’IA pour trouver des idées pour un projet de sciences»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«Créer une image avec l’IA et la publier en ligne en prétendant que vous l’avez dessinée»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«Utiliser l’IA pour vous aider à apprendre de nouveaux mots dans votre langue locale»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«Générer une fausse photo de votre directeur avec l’IA et la partager sur WhatsApp»</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a:solidFill>
                  <a:schemeClr val="dk1"/>
                </a:solidFill>
                <a:latin typeface="Inter"/>
                <a:ea typeface="Inter"/>
                <a:cs typeface="Inter"/>
                <a:sym typeface="Inter"/>
              </a:rPr>
              <a:t>Discussion après chaque vote:</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Demandez aux élèves d’expliquer leur raisonnement</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Soulignez la réflexion nuancée: «Pourquoi demander de l’aide pour trouver des idées est différent de demander à l’IA d’écrire tout l’essai?»</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sz="120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2"/>
        <p:cNvGrpSpPr/>
        <p:nvPr/>
      </p:nvGrpSpPr>
      <p:grpSpPr>
        <a:xfrm>
          <a:off x="0" y="0"/>
          <a:ext cx="0" cy="0"/>
          <a:chOff x="0" y="0"/>
          <a:chExt cx="0" cy="0"/>
        </a:xfrm>
      </p:grpSpPr>
      <p:sp>
        <p:nvSpPr>
          <p:cNvPr id="1213" name="Google Shape;1213;g3d15734d4c7_1_39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4" name="Google Shape;1214;g3d15734d4c7_1_3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Application au Monde Réel </a:t>
            </a:r>
            <a:r>
              <a:rPr lang="en" sz="1200">
                <a:solidFill>
                  <a:schemeClr val="dk1"/>
                </a:solidFill>
                <a:latin typeface="Inter"/>
                <a:ea typeface="Inter"/>
                <a:cs typeface="Inter"/>
                <a:sym typeface="Inter"/>
              </a:rPr>
              <a:t>(4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«On va s’entraîner à prendre de bonnes décisions. Je vais vous donner trois scénarios qui pourraient vraiment se produire. Discutez avec votre partenaire pendant 1 minute, puis nous écouterons vos solutions.»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Scénario 1</a:t>
            </a:r>
            <a:r>
              <a:rPr lang="en" sz="1200">
                <a:solidFill>
                  <a:schemeClr val="dk1"/>
                </a:solidFill>
                <a:latin typeface="Inter"/>
                <a:ea typeface="Inter"/>
                <a:cs typeface="Inter"/>
                <a:sym typeface="Inter"/>
              </a:rPr>
              <a:t> (1.5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«Votre ami partage sur WhatsApp un message avec une photo générée par l’IA montrant une inondation dans votre école, en disant que les cours sont annulés demain. La photo a l’air réelle et certains élèves prévoient déjà de rester chez eux. Que ferez-vous?»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Guide de Discussion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Écoutez les réponses qui mentionnent la vérification des faits, la consultation d'adultes de confiance ou la vérification de sources officielles.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Demandez: «Que pourrait-il se passer si une fausse information circule sur la fermeture de l’école?»</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Scénario 2</a:t>
            </a:r>
            <a:r>
              <a:rPr lang="en" sz="1200">
                <a:solidFill>
                  <a:schemeClr val="dk1"/>
                </a:solidFill>
                <a:latin typeface="Inter"/>
                <a:ea typeface="Inter"/>
                <a:cs typeface="Inter"/>
                <a:sym typeface="Inter"/>
              </a:rPr>
              <a:t> (1.5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«Vous avez une dissertation de français ou d'anglais à rendre demain et vous l'avez complètement oubliée. Votre cousin plus âgé vous propose d'utiliser ChatGPT pour l'écrire, puis de changer quelques mots pour que le professeur ne s’en rende pas compte. Que faites-vous?»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Guide de Discussion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Explorez les notions d'intégrité académique, d'apprentissage vs. les notes, et les solutions alternatives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Demandez: «Qu'est-ce que vous ratez si une IA écrit votre dissertation pour vous?»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Scénario 3</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«Quelqu’un à l’école crée une vidéo générée par l’IA d’un camarade de classe en train de danser maladroitement et dire des bêtises, puis la partage dans un groupe WhatsApp. La vidéo semble réelle mais vous savez que cette personne ne l’a jamais fait. Que faites-vous?»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Guide de Discussion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Concentrez-vous sur: la citoyenneté numérique, défendre les autres, les mécanismes de signalement</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Faites le lien avec les conséquences réelles du faux contenu (l'embarras, le harcèlement, l’atteintes à la réputation)</a:t>
            </a:r>
            <a:endParaRPr sz="1200" b="1">
              <a:solidFill>
                <a:schemeClr val="dk1"/>
              </a:solidFill>
              <a:latin typeface="Inter"/>
              <a:ea typeface="Inter"/>
              <a:cs typeface="Inter"/>
              <a:sym typeface="Inte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4"/>
        <p:cNvGrpSpPr/>
        <p:nvPr/>
      </p:nvGrpSpPr>
      <p:grpSpPr>
        <a:xfrm>
          <a:off x="0" y="0"/>
          <a:ext cx="0" cy="0"/>
          <a:chOff x="0" y="0"/>
          <a:chExt cx="0" cy="0"/>
        </a:xfrm>
      </p:grpSpPr>
      <p:sp>
        <p:nvSpPr>
          <p:cNvPr id="1235" name="Google Shape;1235;g3d15734d4c7_1_3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6" name="Google Shape;1236;g3d15734d4c7_1_3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NOTES DE L’INTERVENANT:</a:t>
            </a:r>
            <a:endParaRPr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Utilisation responsable de l’IA</a:t>
            </a:r>
            <a:r>
              <a:rPr lang="en">
                <a:solidFill>
                  <a:schemeClr val="dk1"/>
                </a:solidFill>
                <a:latin typeface="Inter"/>
                <a:ea typeface="Inter"/>
                <a:cs typeface="Inter"/>
                <a:sym typeface="Inter"/>
              </a:rPr>
              <a:t> (2 minutes):</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Respect</a:t>
            </a:r>
            <a:r>
              <a:rPr lang="en">
                <a:solidFill>
                  <a:schemeClr val="dk1"/>
                </a:solidFill>
                <a:latin typeface="Inter"/>
                <a:ea typeface="Inter"/>
                <a:cs typeface="Inter"/>
                <a:sym typeface="Inter"/>
              </a:rPr>
              <a:t> (30 seconds):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«Respectez les autres – ne créez pas de faux contenus sur vos camarades de classe, vos enseignants ou votre famille. Comment vous sentiriez-vous si quelqu’un créait de faux contenus sur vous?»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Responsabilité </a:t>
            </a:r>
            <a:r>
              <a:rPr lang="en">
                <a:solidFill>
                  <a:schemeClr val="dk1"/>
                </a:solidFill>
                <a:latin typeface="Inter"/>
                <a:ea typeface="Inter"/>
                <a:cs typeface="Inter"/>
                <a:sym typeface="Inter"/>
              </a:rPr>
              <a:t>(30 secondes):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«Assumez vos responsabilités – vérifiez toujours les informations générées par l’IA avant de les partager. Vous êtes responsable de ce que vous publiez, même si l’IA vous a aidé à le créer.»</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Droits </a:t>
            </a:r>
            <a:r>
              <a:rPr lang="en">
                <a:solidFill>
                  <a:schemeClr val="dk1"/>
                </a:solidFill>
                <a:latin typeface="Inter"/>
                <a:ea typeface="Inter"/>
                <a:cs typeface="Inter"/>
                <a:sym typeface="Inter"/>
              </a:rPr>
              <a:t>(30 secondes):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«Connaissez vos droits – comprenez quelles données les entreprises d’IA collectent sur vous. Lisez les conditions d’utilisation, ou demandez à des adultes de vous les expliquer.»</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Reconnaissance </a:t>
            </a:r>
            <a:r>
              <a:rPr lang="en">
                <a:solidFill>
                  <a:schemeClr val="dk1"/>
                </a:solidFill>
                <a:latin typeface="Inter"/>
                <a:ea typeface="Inter"/>
                <a:cs typeface="Inter"/>
                <a:sym typeface="Inter"/>
              </a:rPr>
              <a:t>(30 secondes):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«Faites preuve de reconnaissance – dites toujours quand l’IA vous a aidé à créer quelque chose. Soyez fiers de votre collaboration avec la technologie!»</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Vérification rapide:</a:t>
            </a:r>
            <a:endParaRPr b="1">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None/>
            </a:pPr>
            <a:r>
              <a:rPr lang="en">
                <a:solidFill>
                  <a:schemeClr val="dk1"/>
                </a:solidFill>
                <a:latin typeface="Inter"/>
                <a:ea typeface="Inter"/>
                <a:cs typeface="Inter"/>
                <a:sym typeface="Inter"/>
              </a:rPr>
              <a:t>«Lequel de ces quatre éléments est le plus difficile à retenir pour vous? Pourquoi?»</a:t>
            </a:r>
            <a:endParaRPr sz="1200" b="1">
              <a:solidFill>
                <a:schemeClr val="dk1"/>
              </a:solidFill>
              <a:latin typeface="Inter"/>
              <a:ea typeface="Inter"/>
              <a:cs typeface="Inter"/>
              <a:sym typeface="Inte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9"/>
        <p:cNvGrpSpPr/>
        <p:nvPr/>
      </p:nvGrpSpPr>
      <p:grpSpPr>
        <a:xfrm>
          <a:off x="0" y="0"/>
          <a:ext cx="0" cy="0"/>
          <a:chOff x="0" y="0"/>
          <a:chExt cx="0" cy="0"/>
        </a:xfrm>
      </p:grpSpPr>
      <p:sp>
        <p:nvSpPr>
          <p:cNvPr id="1270" name="Google Shape;1270;g3d15734d4c7_1_31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1" name="Google Shape;1271;g3d15734d4c7_1_31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Objectif d’apprentissage: </a:t>
            </a:r>
            <a:r>
              <a:rPr lang="en" sz="1200">
                <a:solidFill>
                  <a:schemeClr val="dk1"/>
                </a:solidFill>
                <a:latin typeface="Inter"/>
                <a:ea typeface="Inter"/>
                <a:cs typeface="Inter"/>
                <a:sym typeface="Inter"/>
              </a:rPr>
              <a:t>Les élèves acquièrent des compétences concrètes pour vérifier les faits générés par l’IA et pour protéger leur vie privée lorsqu’ils utilisent des outils d’IA.</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6"/>
        <p:cNvGrpSpPr/>
        <p:nvPr/>
      </p:nvGrpSpPr>
      <p:grpSpPr>
        <a:xfrm>
          <a:off x="0" y="0"/>
          <a:ext cx="0" cy="0"/>
          <a:chOff x="0" y="0"/>
          <a:chExt cx="0" cy="0"/>
        </a:xfrm>
      </p:grpSpPr>
      <p:sp>
        <p:nvSpPr>
          <p:cNvPr id="1277" name="Google Shape;1277;g3d15734d4c7_1_33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8" name="Google Shape;1278;g3d15734d4c7_1_33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Introduction aux Moyens Mnémotechniques</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«Vérifier les contenus générés par l’IA, c’est comme être un détective. Utilisez TRACE – c’est facile à retenir parce qu’on trace le chemin de la vérité!»</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Explication de la méthode TRACE</a:t>
            </a:r>
            <a:r>
              <a:rPr lang="en" sz="1200">
                <a:solidFill>
                  <a:schemeClr val="dk1"/>
                </a:solidFill>
                <a:latin typeface="Inter"/>
                <a:ea typeface="Inter"/>
                <a:cs typeface="Inter"/>
                <a:sym typeface="Inter"/>
              </a:rPr>
              <a:t> (4 minutes):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T - Tracer la Source</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«Qui a créé ce contenu? Vient-il d’un site d’actualités, des réseaux sociaux ou d’une source inconnue? Si vous ne trouvez pas qui l’a créé, soyez particulièrement prudent.»</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Exemple</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«Si vous voyez une nouvelle à propos du Président, vérifiez si elle vient d'une chaîne de télévision, d'un journal ou d'autres sources d'information nationales reconnues.»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R - Recherche d'Images Inversée</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«Cliquez droit sur les images et choisissez “rechercher l’image sur Google” ou utilisez Google Images. Cela vous montrera si la photo a déjà été utilisée ailleurs.»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Démonstration: </a:t>
            </a:r>
            <a:r>
              <a:rPr lang="en" sz="1200">
                <a:solidFill>
                  <a:schemeClr val="dk1"/>
                </a:solidFill>
                <a:latin typeface="Inter"/>
                <a:ea typeface="Inter"/>
                <a:cs typeface="Inter"/>
                <a:sym typeface="Inter"/>
              </a:rPr>
              <a:t>Montrez comment faire une recherche inversée d’image sur un téléphone et sur un ordinateur.</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A - Avis d’un Expert</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«En cas de doute, demandez à vos enseignants, à vos parents ou à d’autres adultes de confiance. Ils en savent peut-être plus sur le sujet ou sur la manière de vérifier les faits.»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C - Croiser les Sources</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«Est-ce que d’autres sources fiables disent la même chose? Si une seule source a l’information, soyez méfiants.»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E - Évaluer la Logique</a:t>
            </a:r>
            <a:r>
              <a:rPr lang="en" sz="1200">
                <a:solidFill>
                  <a:schemeClr val="dk1"/>
                </a:solidFill>
                <a:latin typeface="Inter"/>
                <a:ea typeface="Inter"/>
                <a:cs typeface="Inter"/>
                <a:sym typeface="Inter"/>
              </a:rPr>
              <a:t> (30 seconds):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«Est-ce que cela résonne avec ce que vous savez déjà? Si quelque chose semble trop incroyable ou trop effrayant pour être vrai, c’est peut-être faux.»</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Activité Pratique</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«Faisons une activité pratique! Si vous voyez une nouvelle générée par l’IA affirmant que votre école va recevoir des iPads gratuits pour chaque élève, comment utiliseriez-vous la méthode TRACE pour vérifier si c’est vrai?»</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Faites passer les élèves à travers chaque étape</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4"/>
        <p:cNvGrpSpPr/>
        <p:nvPr/>
      </p:nvGrpSpPr>
      <p:grpSpPr>
        <a:xfrm>
          <a:off x="0" y="0"/>
          <a:ext cx="0" cy="0"/>
          <a:chOff x="0" y="0"/>
          <a:chExt cx="0" cy="0"/>
        </a:xfrm>
      </p:grpSpPr>
      <p:sp>
        <p:nvSpPr>
          <p:cNvPr id="1325" name="Google Shape;1325;g3d15734d4c7_1_33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6" name="Google Shape;1326;g3d15734d4c7_1_33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Jeu de </a:t>
            </a:r>
            <a:r>
              <a:rPr lang="en" sz="1200" b="1" dirty="0" err="1">
                <a:solidFill>
                  <a:schemeClr val="dk1"/>
                </a:solidFill>
                <a:latin typeface="Inter"/>
                <a:ea typeface="Inter"/>
                <a:cs typeface="Inter"/>
                <a:sym typeface="Inter"/>
              </a:rPr>
              <a:t>Vérification</a:t>
            </a:r>
            <a:r>
              <a:rPr lang="en" sz="1200" b="1" dirty="0">
                <a:solidFill>
                  <a:schemeClr val="dk1"/>
                </a:solidFill>
                <a:latin typeface="Inter"/>
                <a:ea typeface="Inter"/>
                <a:cs typeface="Inter"/>
                <a:sym typeface="Inter"/>
              </a:rPr>
              <a:t> de la </a:t>
            </a:r>
            <a:r>
              <a:rPr lang="en" sz="1200" b="1" dirty="0" err="1">
                <a:solidFill>
                  <a:schemeClr val="dk1"/>
                </a:solidFill>
                <a:latin typeface="Inter"/>
                <a:ea typeface="Inter"/>
                <a:cs typeface="Inter"/>
                <a:sym typeface="Inter"/>
              </a:rPr>
              <a:t>Confidentialité</a:t>
            </a:r>
            <a:r>
              <a:rPr lang="en" sz="1200" dirty="0">
                <a:solidFill>
                  <a:schemeClr val="dk1"/>
                </a:solidFill>
                <a:latin typeface="Inter"/>
                <a:ea typeface="Inter"/>
                <a:cs typeface="Inter"/>
                <a:sym typeface="Inter"/>
              </a:rPr>
              <a:t> (3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Jouons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Vérification</a:t>
            </a:r>
            <a:r>
              <a:rPr lang="en" sz="1200" dirty="0">
                <a:solidFill>
                  <a:schemeClr val="dk1"/>
                </a:solidFill>
                <a:latin typeface="Inter"/>
                <a:ea typeface="Inter"/>
                <a:cs typeface="Inter"/>
                <a:sym typeface="Inter"/>
              </a:rPr>
              <a:t> de la </a:t>
            </a:r>
            <a:r>
              <a:rPr lang="en" sz="1200" dirty="0" err="1">
                <a:solidFill>
                  <a:schemeClr val="dk1"/>
                </a:solidFill>
                <a:latin typeface="Inter"/>
                <a:ea typeface="Inter"/>
                <a:cs typeface="Inter"/>
                <a:sym typeface="Inter"/>
              </a:rPr>
              <a:t>Confidentialité</a:t>
            </a:r>
            <a:r>
              <a:rPr lang="en" sz="1200" dirty="0">
                <a:solidFill>
                  <a:schemeClr val="dk1"/>
                </a:solidFill>
                <a:latin typeface="Inter"/>
                <a:ea typeface="Inter"/>
                <a:cs typeface="Inter"/>
                <a:sym typeface="Inter"/>
              </a:rPr>
              <a:t>'! Je </a:t>
            </a:r>
            <a:r>
              <a:rPr lang="en" sz="1200" dirty="0" err="1">
                <a:solidFill>
                  <a:schemeClr val="dk1"/>
                </a:solidFill>
                <a:latin typeface="Inter"/>
                <a:ea typeface="Inter"/>
                <a:cs typeface="Inter"/>
                <a:sym typeface="Inter"/>
              </a:rPr>
              <a:t>vais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montrer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différentes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applis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pourraient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demander. À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décider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sûr</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partager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non.»</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Scénarios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d'Autorisation</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AutoNum type="arabicPeriod"/>
            </a:pPr>
            <a:r>
              <a:rPr lang="en" sz="1200" dirty="0">
                <a:solidFill>
                  <a:schemeClr val="dk1"/>
                </a:solidFill>
                <a:latin typeface="Inter"/>
                <a:ea typeface="Inter"/>
                <a:cs typeface="Inter"/>
                <a:sym typeface="Inter"/>
              </a:rPr>
              <a:t>«Une </a:t>
            </a:r>
            <a:r>
              <a:rPr lang="en" sz="1200" dirty="0" err="1">
                <a:solidFill>
                  <a:schemeClr val="dk1"/>
                </a:solidFill>
                <a:latin typeface="Inter"/>
                <a:ea typeface="Inter"/>
                <a:cs typeface="Inter"/>
                <a:sym typeface="Inter"/>
              </a:rPr>
              <a:t>appli</a:t>
            </a:r>
            <a:r>
              <a:rPr lang="en" sz="1200" dirty="0">
                <a:solidFill>
                  <a:schemeClr val="dk1"/>
                </a:solidFill>
                <a:latin typeface="Inter"/>
                <a:ea typeface="Inter"/>
                <a:cs typeface="Inter"/>
                <a:sym typeface="Inter"/>
              </a:rPr>
              <a:t> photo IA </a:t>
            </a:r>
            <a:r>
              <a:rPr lang="en" sz="1200" dirty="0" err="1">
                <a:solidFill>
                  <a:schemeClr val="dk1"/>
                </a:solidFill>
                <a:latin typeface="Inter"/>
                <a:ea typeface="Inter"/>
                <a:cs typeface="Inter"/>
                <a:sym typeface="Inter"/>
              </a:rPr>
              <a:t>veut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accéder</a:t>
            </a:r>
            <a:r>
              <a:rPr lang="en" sz="1200" dirty="0">
                <a:solidFill>
                  <a:schemeClr val="dk1"/>
                </a:solidFill>
                <a:latin typeface="Inter"/>
                <a:ea typeface="Inter"/>
                <a:cs typeface="Inter"/>
                <a:sym typeface="Inter"/>
              </a:rPr>
              <a:t> à ta </a:t>
            </a:r>
            <a:r>
              <a:rPr lang="en" sz="1200" dirty="0" err="1">
                <a:solidFill>
                  <a:schemeClr val="dk1"/>
                </a:solidFill>
                <a:latin typeface="Inter"/>
                <a:ea typeface="Inter"/>
                <a:cs typeface="Inter"/>
                <a:sym typeface="Inter"/>
              </a:rPr>
              <a:t>caméra</a:t>
            </a:r>
            <a:r>
              <a:rPr lang="en" sz="1200" dirty="0">
                <a:solidFill>
                  <a:schemeClr val="dk1"/>
                </a:solidFill>
                <a:latin typeface="Inter"/>
                <a:ea typeface="Inter"/>
                <a:cs typeface="Inter"/>
                <a:sym typeface="Inter"/>
              </a:rPr>
              <a:t>» – SÛR (a </a:t>
            </a:r>
            <a:r>
              <a:rPr lang="en" sz="1200" dirty="0" err="1">
                <a:solidFill>
                  <a:schemeClr val="dk1"/>
                </a:solidFill>
                <a:latin typeface="Inter"/>
                <a:ea typeface="Inter"/>
                <a:cs typeface="Inter"/>
                <a:sym typeface="Inter"/>
              </a:rPr>
              <a:t>besoin</a:t>
            </a:r>
            <a:r>
              <a:rPr lang="en" sz="1200" dirty="0">
                <a:solidFill>
                  <a:schemeClr val="dk1"/>
                </a:solidFill>
                <a:latin typeface="Inter"/>
                <a:ea typeface="Inter"/>
                <a:cs typeface="Inter"/>
                <a:sym typeface="Inter"/>
              </a:rPr>
              <a:t> de la </a:t>
            </a:r>
            <a:r>
              <a:rPr lang="en" sz="1200" dirty="0" err="1">
                <a:solidFill>
                  <a:schemeClr val="dk1"/>
                </a:solidFill>
                <a:latin typeface="Inter"/>
                <a:ea typeface="Inter"/>
                <a:cs typeface="Inter"/>
                <a:sym typeface="Inter"/>
              </a:rPr>
              <a:t>caméra</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fonctionner</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dirty="0">
                <a:solidFill>
                  <a:schemeClr val="dk1"/>
                </a:solidFill>
                <a:latin typeface="Inter"/>
                <a:ea typeface="Inter"/>
                <a:cs typeface="Inter"/>
                <a:sym typeface="Inter"/>
              </a:rPr>
              <a:t>«Un assistant IA pour les devoirs </a:t>
            </a:r>
            <a:r>
              <a:rPr lang="en" sz="1200" dirty="0" err="1">
                <a:solidFill>
                  <a:schemeClr val="dk1"/>
                </a:solidFill>
                <a:latin typeface="Inter"/>
                <a:ea typeface="Inter"/>
                <a:cs typeface="Inter"/>
                <a:sym typeface="Inter"/>
              </a:rPr>
              <a:t>demande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accès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vos</a:t>
            </a:r>
            <a:r>
              <a:rPr lang="en" sz="1200" dirty="0">
                <a:solidFill>
                  <a:schemeClr val="dk1"/>
                </a:solidFill>
                <a:latin typeface="Inter"/>
                <a:ea typeface="Inter"/>
                <a:cs typeface="Inter"/>
                <a:sym typeface="Inter"/>
              </a:rPr>
              <a:t> contacts» – RISQUÉ (</a:t>
            </a:r>
            <a:r>
              <a:rPr lang="en" sz="1200" dirty="0" err="1">
                <a:solidFill>
                  <a:schemeClr val="dk1"/>
                </a:solidFill>
                <a:latin typeface="Inter"/>
                <a:ea typeface="Inter"/>
                <a:cs typeface="Inter"/>
                <a:sym typeface="Inter"/>
              </a:rPr>
              <a:t>pourquoi</a:t>
            </a:r>
            <a:r>
              <a:rPr lang="en" sz="1200" dirty="0">
                <a:solidFill>
                  <a:schemeClr val="dk1"/>
                </a:solidFill>
                <a:latin typeface="Inter"/>
                <a:ea typeface="Inter"/>
                <a:cs typeface="Inter"/>
                <a:sym typeface="Inter"/>
              </a:rPr>
              <a:t> a-t-il </a:t>
            </a:r>
            <a:r>
              <a:rPr lang="en" sz="1200" dirty="0" err="1">
                <a:solidFill>
                  <a:schemeClr val="dk1"/>
                </a:solidFill>
                <a:latin typeface="Inter"/>
                <a:ea typeface="Inter"/>
                <a:cs typeface="Inter"/>
                <a:sym typeface="Inter"/>
              </a:rPr>
              <a:t>besoin</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infos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vos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amis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dirty="0">
                <a:solidFill>
                  <a:schemeClr val="dk1"/>
                </a:solidFill>
                <a:latin typeface="Inter"/>
                <a:ea typeface="Inter"/>
                <a:cs typeface="Inter"/>
                <a:sym typeface="Inter"/>
              </a:rPr>
              <a:t>«Une </a:t>
            </a:r>
            <a:r>
              <a:rPr lang="en" sz="1200" dirty="0" err="1">
                <a:solidFill>
                  <a:schemeClr val="dk1"/>
                </a:solidFill>
                <a:latin typeface="Inter"/>
                <a:ea typeface="Inter"/>
                <a:cs typeface="Inter"/>
                <a:sym typeface="Inter"/>
              </a:rPr>
              <a:t>appli</a:t>
            </a:r>
            <a:r>
              <a:rPr lang="en" sz="1200" dirty="0">
                <a:solidFill>
                  <a:schemeClr val="dk1"/>
                </a:solidFill>
                <a:latin typeface="Inter"/>
                <a:ea typeface="Inter"/>
                <a:cs typeface="Inter"/>
                <a:sym typeface="Inter"/>
              </a:rPr>
              <a:t> de musique IA </a:t>
            </a:r>
            <a:r>
              <a:rPr lang="en" sz="1200" dirty="0" err="1">
                <a:solidFill>
                  <a:schemeClr val="dk1"/>
                </a:solidFill>
                <a:latin typeface="Inter"/>
                <a:ea typeface="Inter"/>
                <a:cs typeface="Inter"/>
                <a:sym typeface="Inter"/>
              </a:rPr>
              <a:t>veut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connaître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localisation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permanence» – RISQUÉ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besoin</a:t>
            </a:r>
            <a:r>
              <a:rPr lang="en" sz="1200" dirty="0">
                <a:solidFill>
                  <a:schemeClr val="dk1"/>
                </a:solidFill>
                <a:latin typeface="Inter"/>
                <a:ea typeface="Inter"/>
                <a:cs typeface="Inter"/>
                <a:sym typeface="Inter"/>
              </a:rPr>
              <a:t> de la </a:t>
            </a:r>
            <a:r>
              <a:rPr lang="en" sz="1200" dirty="0" err="1">
                <a:solidFill>
                  <a:schemeClr val="dk1"/>
                </a:solidFill>
                <a:latin typeface="Inter"/>
                <a:ea typeface="Inter"/>
                <a:cs typeface="Inter"/>
                <a:sym typeface="Inter"/>
              </a:rPr>
              <a:t>localisation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lorsqu’elle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utilisée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dirty="0">
                <a:solidFill>
                  <a:schemeClr val="dk1"/>
                </a:solidFill>
                <a:latin typeface="Inter"/>
                <a:ea typeface="Inter"/>
                <a:cs typeface="Inter"/>
                <a:sym typeface="Inter"/>
              </a:rPr>
              <a:t>«Un </a:t>
            </a:r>
            <a:r>
              <a:rPr lang="en" sz="1200" dirty="0" err="1">
                <a:solidFill>
                  <a:schemeClr val="dk1"/>
                </a:solidFill>
                <a:latin typeface="Inter"/>
                <a:ea typeface="Inter"/>
                <a:cs typeface="Inter"/>
                <a:sym typeface="Inter"/>
              </a:rPr>
              <a:t>tuteur</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langues</a:t>
            </a:r>
            <a:r>
              <a:rPr lang="en" sz="1200" dirty="0">
                <a:solidFill>
                  <a:schemeClr val="dk1"/>
                </a:solidFill>
                <a:latin typeface="Inter"/>
                <a:ea typeface="Inter"/>
                <a:cs typeface="Inter"/>
                <a:sym typeface="Inter"/>
              </a:rPr>
              <a:t> IA </a:t>
            </a:r>
            <a:r>
              <a:rPr lang="en" sz="1200" dirty="0" err="1">
                <a:solidFill>
                  <a:schemeClr val="dk1"/>
                </a:solidFill>
                <a:latin typeface="Inter"/>
                <a:ea typeface="Inter"/>
                <a:cs typeface="Inter"/>
                <a:sym typeface="Inter"/>
              </a:rPr>
              <a:t>veut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microphone» – SÛR (a </a:t>
            </a:r>
            <a:r>
              <a:rPr lang="en" sz="1200" dirty="0" err="1">
                <a:solidFill>
                  <a:schemeClr val="dk1"/>
                </a:solidFill>
                <a:latin typeface="Inter"/>
                <a:ea typeface="Inter"/>
                <a:cs typeface="Inter"/>
                <a:sym typeface="Inter"/>
              </a:rPr>
              <a:t>besoin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d’entendre</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prononciation</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dirty="0">
                <a:solidFill>
                  <a:schemeClr val="dk1"/>
                </a:solidFill>
                <a:latin typeface="Inter"/>
                <a:ea typeface="Inter"/>
                <a:cs typeface="Inter"/>
                <a:sym typeface="Inter"/>
              </a:rPr>
              <a:t>«Un jeu IA </a:t>
            </a:r>
            <a:r>
              <a:rPr lang="en" sz="1200" dirty="0" err="1">
                <a:solidFill>
                  <a:schemeClr val="dk1"/>
                </a:solidFill>
                <a:latin typeface="Inter"/>
                <a:ea typeface="Inter"/>
                <a:cs typeface="Inter"/>
                <a:sym typeface="Inter"/>
              </a:rPr>
              <a:t>gratuit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demande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l’accès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tes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appels</a:t>
            </a:r>
            <a:r>
              <a:rPr lang="en" sz="1200" dirty="0">
                <a:solidFill>
                  <a:schemeClr val="dk1"/>
                </a:solidFill>
                <a:latin typeface="Inter"/>
                <a:ea typeface="Inter"/>
                <a:cs typeface="Inter"/>
                <a:sym typeface="Inter"/>
              </a:rPr>
              <a:t>» – DANGEREUX (les jeux </a:t>
            </a:r>
            <a:r>
              <a:rPr lang="en" sz="1200" dirty="0" err="1">
                <a:solidFill>
                  <a:schemeClr val="dk1"/>
                </a:solidFill>
                <a:latin typeface="Inter"/>
                <a:ea typeface="Inter"/>
                <a:cs typeface="Inter"/>
                <a:sym typeface="Inter"/>
              </a:rPr>
              <a:t>n’ont</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besoin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d’accéder</a:t>
            </a:r>
            <a:r>
              <a:rPr lang="en" sz="1200" dirty="0">
                <a:solidFill>
                  <a:schemeClr val="dk1"/>
                </a:solidFill>
                <a:latin typeface="Inter"/>
                <a:ea typeface="Inter"/>
                <a:cs typeface="Inter"/>
                <a:sym typeface="Inter"/>
              </a:rPr>
              <a:t> aux </a:t>
            </a:r>
            <a:r>
              <a:rPr lang="en" sz="1200" dirty="0" err="1">
                <a:solidFill>
                  <a:schemeClr val="dk1"/>
                </a:solidFill>
                <a:latin typeface="Inter"/>
                <a:ea typeface="Inter"/>
                <a:cs typeface="Inter"/>
                <a:sym typeface="Inter"/>
              </a:rPr>
              <a:t>appels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Après </a:t>
            </a:r>
            <a:r>
              <a:rPr lang="en" sz="1200" b="1" dirty="0" err="1">
                <a:solidFill>
                  <a:schemeClr val="dk1"/>
                </a:solidFill>
                <a:latin typeface="Inter"/>
                <a:ea typeface="Inter"/>
                <a:cs typeface="Inter"/>
                <a:sym typeface="Inter"/>
              </a:rPr>
              <a:t>chaque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scénario</a:t>
            </a:r>
            <a:r>
              <a:rPr lang="en" sz="1200" b="1"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Demandez</a:t>
            </a:r>
            <a:r>
              <a:rPr lang="en" sz="1200" dirty="0">
                <a:solidFill>
                  <a:schemeClr val="dk1"/>
                </a:solidFill>
                <a:latin typeface="Inter"/>
                <a:ea typeface="Inter"/>
                <a:cs typeface="Inter"/>
                <a:sym typeface="Inter"/>
              </a:rPr>
              <a:t> aux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d’expliquer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leur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raisonnement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 sur le </a:t>
            </a:r>
            <a:r>
              <a:rPr lang="en" sz="1200" b="1" dirty="0" err="1">
                <a:solidFill>
                  <a:schemeClr val="dk1"/>
                </a:solidFill>
                <a:latin typeface="Inter"/>
                <a:ea typeface="Inter"/>
                <a:cs typeface="Inter"/>
                <a:sym typeface="Inter"/>
              </a:rPr>
              <a:t>Contexte</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Soyez</a:t>
            </a:r>
            <a:r>
              <a:rPr lang="en" sz="1200" dirty="0">
                <a:solidFill>
                  <a:schemeClr val="dk1"/>
                </a:solidFill>
                <a:latin typeface="Inter"/>
                <a:ea typeface="Inter"/>
                <a:cs typeface="Inter"/>
                <a:sym typeface="Inter"/>
              </a:rPr>
              <a:t> très </a:t>
            </a:r>
            <a:r>
              <a:rPr lang="en" sz="1200" dirty="0" err="1">
                <a:solidFill>
                  <a:schemeClr val="dk1"/>
                </a:solidFill>
                <a:latin typeface="Inter"/>
                <a:ea typeface="Inter"/>
                <a:cs typeface="Inter"/>
                <a:sym typeface="Inter"/>
              </a:rPr>
              <a:t>prudents</a:t>
            </a:r>
            <a:r>
              <a:rPr lang="en" sz="1200" dirty="0">
                <a:solidFill>
                  <a:schemeClr val="dk1"/>
                </a:solidFill>
                <a:latin typeface="Inter"/>
                <a:ea typeface="Inter"/>
                <a:cs typeface="Inter"/>
                <a:sym typeface="Inter"/>
              </a:rPr>
              <a:t> avec les </a:t>
            </a:r>
            <a:r>
              <a:rPr lang="en" sz="1200" dirty="0" err="1">
                <a:solidFill>
                  <a:schemeClr val="dk1"/>
                </a:solidFill>
                <a:latin typeface="Inter"/>
                <a:ea typeface="Inter"/>
                <a:cs typeface="Inter"/>
                <a:sym typeface="Inter"/>
              </a:rPr>
              <a:t>applis</a:t>
            </a:r>
            <a:r>
              <a:rPr lang="en" sz="1200" dirty="0">
                <a:solidFill>
                  <a:schemeClr val="dk1"/>
                </a:solidFill>
                <a:latin typeface="Inter"/>
                <a:ea typeface="Inter"/>
                <a:cs typeface="Inter"/>
                <a:sym typeface="Inter"/>
              </a:rPr>
              <a:t> qui ne </a:t>
            </a:r>
            <a:r>
              <a:rPr lang="en" sz="1200" dirty="0" err="1">
                <a:solidFill>
                  <a:schemeClr val="dk1"/>
                </a:solidFill>
                <a:latin typeface="Inter"/>
                <a:ea typeface="Inter"/>
                <a:cs typeface="Inter"/>
                <a:sym typeface="Inter"/>
              </a:rPr>
              <a:t>sont</a:t>
            </a:r>
            <a:r>
              <a:rPr lang="en" sz="1200" dirty="0">
                <a:solidFill>
                  <a:schemeClr val="dk1"/>
                </a:solidFill>
                <a:latin typeface="Inter"/>
                <a:ea typeface="Inter"/>
                <a:cs typeface="Inter"/>
                <a:sym typeface="Inter"/>
              </a:rPr>
              <a:t> pas très </a:t>
            </a:r>
            <a:r>
              <a:rPr lang="en" sz="1200" dirty="0" err="1">
                <a:solidFill>
                  <a:schemeClr val="dk1"/>
                </a:solidFill>
                <a:latin typeface="Inter"/>
                <a:ea typeface="Inter"/>
                <a:cs typeface="Inter"/>
                <a:sym typeface="Inter"/>
              </a:rPr>
              <a:t>connues</a:t>
            </a:r>
            <a:r>
              <a:rPr lang="en" sz="1200" dirty="0">
                <a:solidFill>
                  <a:schemeClr val="dk1"/>
                </a:solidFill>
                <a:latin typeface="Inter"/>
                <a:ea typeface="Inter"/>
                <a:cs typeface="Inter"/>
                <a:sym typeface="Inter"/>
              </a:rPr>
              <a:t> dans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pays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au Moyen-Orient. </a:t>
            </a:r>
            <a:r>
              <a:rPr lang="en" sz="1200" dirty="0" err="1">
                <a:solidFill>
                  <a:schemeClr val="dk1"/>
                </a:solidFill>
                <a:latin typeface="Inter"/>
                <a:ea typeface="Inter"/>
                <a:cs typeface="Inter"/>
                <a:sym typeface="Inter"/>
              </a:rPr>
              <a:t>Certaines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applis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pourraient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vendre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vos</a:t>
            </a:r>
            <a:r>
              <a:rPr lang="en" sz="1200" dirty="0">
                <a:solidFill>
                  <a:schemeClr val="dk1"/>
                </a:solidFill>
                <a:latin typeface="Inter"/>
                <a:ea typeface="Inter"/>
                <a:cs typeface="Inter"/>
                <a:sym typeface="Inter"/>
              </a:rPr>
              <a:t> données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utiliser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d’une</a:t>
            </a:r>
            <a:r>
              <a:rPr lang="en" sz="1200" dirty="0">
                <a:solidFill>
                  <a:schemeClr val="dk1"/>
                </a:solidFill>
                <a:latin typeface="Inter"/>
                <a:ea typeface="Inter"/>
                <a:cs typeface="Inter"/>
                <a:sym typeface="Inter"/>
              </a:rPr>
              <a:t> manière </a:t>
            </a:r>
            <a:r>
              <a:rPr lang="en" sz="1200" dirty="0" err="1">
                <a:solidFill>
                  <a:schemeClr val="dk1"/>
                </a:solidFill>
                <a:latin typeface="Inter"/>
                <a:ea typeface="Inter"/>
                <a:cs typeface="Inter"/>
                <a:sym typeface="Inter"/>
              </a:rPr>
              <a:t>inattendue</a:t>
            </a:r>
            <a:r>
              <a:rPr lang="en" sz="1200" dirty="0">
                <a:solidFill>
                  <a:schemeClr val="dk1"/>
                </a:solidFill>
                <a:latin typeface="Inter"/>
                <a:ea typeface="Inter"/>
                <a:cs typeface="Inter"/>
                <a:sym typeface="Inter"/>
              </a:rPr>
              <a:t>. Si possible, </a:t>
            </a:r>
            <a:r>
              <a:rPr lang="en" sz="1200" dirty="0" err="1">
                <a:solidFill>
                  <a:schemeClr val="dk1"/>
                </a:solidFill>
                <a:latin typeface="Inter"/>
                <a:ea typeface="Inter"/>
                <a:cs typeface="Inter"/>
                <a:sym typeface="Inter"/>
              </a:rPr>
              <a:t>utilisez</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outils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d’IA</a:t>
            </a:r>
            <a:r>
              <a:rPr lang="en" sz="1200" dirty="0">
                <a:solidFill>
                  <a:schemeClr val="dk1"/>
                </a:solidFill>
                <a:latin typeface="Inter"/>
                <a:ea typeface="Inter"/>
                <a:cs typeface="Inter"/>
                <a:sym typeface="Inter"/>
              </a:rPr>
              <a:t> qui ne </a:t>
            </a:r>
            <a:r>
              <a:rPr lang="en" sz="1200" dirty="0" err="1">
                <a:solidFill>
                  <a:schemeClr val="dk1"/>
                </a:solidFill>
                <a:latin typeface="Inter"/>
                <a:ea typeface="Inter"/>
                <a:cs typeface="Inter"/>
                <a:sym typeface="Inter"/>
              </a:rPr>
              <a:t>nécessitent</a:t>
            </a:r>
            <a:r>
              <a:rPr lang="en" sz="1200" dirty="0">
                <a:solidFill>
                  <a:schemeClr val="dk1"/>
                </a:solidFill>
                <a:latin typeface="Inter"/>
                <a:ea typeface="Inter"/>
                <a:cs typeface="Inter"/>
                <a:sym typeface="Inter"/>
              </a:rPr>
              <a:t> pas de </a:t>
            </a:r>
            <a:r>
              <a:rPr lang="en" sz="1200" dirty="0" err="1">
                <a:solidFill>
                  <a:schemeClr val="dk1"/>
                </a:solidFill>
                <a:latin typeface="Inter"/>
                <a:ea typeface="Inter"/>
                <a:cs typeface="Inter"/>
                <a:sym typeface="Inter"/>
              </a:rPr>
              <a:t>créer</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compte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ni</a:t>
            </a:r>
            <a:r>
              <a:rPr lang="en" sz="1200" dirty="0">
                <a:solidFill>
                  <a:schemeClr val="dk1"/>
                </a:solidFill>
                <a:latin typeface="Inter"/>
                <a:ea typeface="Inter"/>
                <a:cs typeface="Inter"/>
                <a:sym typeface="Inter"/>
              </a:rPr>
              <a:t> de donner </a:t>
            </a:r>
            <a:r>
              <a:rPr lang="en" sz="1200" dirty="0" err="1">
                <a:solidFill>
                  <a:schemeClr val="dk1"/>
                </a:solidFill>
                <a:latin typeface="Inter"/>
                <a:ea typeface="Inter"/>
                <a:cs typeface="Inter"/>
                <a:sym typeface="Inter"/>
              </a:rPr>
              <a:t>d’informations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personnelles</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1"/>
        <p:cNvGrpSpPr/>
        <p:nvPr/>
      </p:nvGrpSpPr>
      <p:grpSpPr>
        <a:xfrm>
          <a:off x="0" y="0"/>
          <a:ext cx="0" cy="0"/>
          <a:chOff x="0" y="0"/>
          <a:chExt cx="0" cy="0"/>
        </a:xfrm>
      </p:grpSpPr>
      <p:sp>
        <p:nvSpPr>
          <p:cNvPr id="1352" name="Google Shape;1352;g3d1828a3c8d_1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3" name="Google Shape;1353;g3d1828a3c8d_1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Plan </a:t>
            </a:r>
            <a:r>
              <a:rPr lang="en" sz="1200" b="1" dirty="0" err="1">
                <a:solidFill>
                  <a:schemeClr val="dk1"/>
                </a:solidFill>
                <a:latin typeface="Inter"/>
                <a:ea typeface="Inter"/>
                <a:cs typeface="Inter"/>
                <a:sym typeface="Inter"/>
              </a:rPr>
              <a:t>d’Action</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d’Urgence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«Parfois,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génère</a:t>
            </a:r>
            <a:r>
              <a:rPr lang="en" sz="1200" dirty="0">
                <a:solidFill>
                  <a:schemeClr val="dk1"/>
                </a:solidFill>
                <a:latin typeface="Inter"/>
                <a:ea typeface="Inter"/>
                <a:cs typeface="Inter"/>
                <a:sym typeface="Inter"/>
              </a:rPr>
              <a:t> du </a:t>
            </a:r>
            <a:r>
              <a:rPr lang="en" sz="1200" dirty="0" err="1">
                <a:solidFill>
                  <a:schemeClr val="dk1"/>
                </a:solidFill>
                <a:latin typeface="Inter"/>
                <a:ea typeface="Inter"/>
                <a:cs typeface="Inter"/>
                <a:sym typeface="Inter"/>
              </a:rPr>
              <a:t>contenu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nuisible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voyez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d’autres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personnes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utiliser</a:t>
            </a:r>
            <a:r>
              <a:rPr lang="en" sz="1200" dirty="0">
                <a:solidFill>
                  <a:schemeClr val="dk1"/>
                </a:solidFill>
                <a:latin typeface="Inter"/>
                <a:ea typeface="Inter"/>
                <a:cs typeface="Inter"/>
                <a:sym typeface="Inter"/>
              </a:rPr>
              <a:t> mal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Voici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qu’il</a:t>
            </a:r>
            <a:r>
              <a:rPr lang="en" sz="1200" dirty="0">
                <a:solidFill>
                  <a:schemeClr val="dk1"/>
                </a:solidFill>
                <a:latin typeface="Inter"/>
                <a:ea typeface="Inter"/>
                <a:cs typeface="Inter"/>
                <a:sym typeface="Inter"/>
              </a:rPr>
              <a:t> faut faire:»</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Si </a:t>
            </a:r>
            <a:r>
              <a:rPr lang="en" sz="1200" b="1" dirty="0" err="1">
                <a:solidFill>
                  <a:schemeClr val="dk1"/>
                </a:solidFill>
                <a:latin typeface="Inter"/>
                <a:ea typeface="Inter"/>
                <a:cs typeface="Inter"/>
                <a:sym typeface="Inter"/>
              </a:rPr>
              <a:t>vous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voyez</a:t>
            </a:r>
            <a:r>
              <a:rPr lang="en" sz="1200" b="1" dirty="0">
                <a:solidFill>
                  <a:schemeClr val="dk1"/>
                </a:solidFill>
                <a:latin typeface="Inter"/>
                <a:ea typeface="Inter"/>
                <a:cs typeface="Inter"/>
                <a:sym typeface="Inter"/>
              </a:rPr>
              <a:t> du </a:t>
            </a:r>
            <a:r>
              <a:rPr lang="en" sz="1200" b="1" dirty="0" err="1">
                <a:solidFill>
                  <a:schemeClr val="dk1"/>
                </a:solidFill>
                <a:latin typeface="Inter"/>
                <a:ea typeface="Inter"/>
                <a:cs typeface="Inter"/>
                <a:sym typeface="Inter"/>
              </a:rPr>
              <a:t>contenu</a:t>
            </a:r>
            <a:r>
              <a:rPr lang="en" sz="1200" b="1" dirty="0">
                <a:solidFill>
                  <a:schemeClr val="dk1"/>
                </a:solidFill>
                <a:latin typeface="Inter"/>
                <a:ea typeface="Inter"/>
                <a:cs typeface="Inter"/>
                <a:sym typeface="Inter"/>
              </a:rPr>
              <a:t> IA </a:t>
            </a:r>
            <a:r>
              <a:rPr lang="en" sz="1200" b="1" dirty="0" err="1">
                <a:solidFill>
                  <a:schemeClr val="dk1"/>
                </a:solidFill>
                <a:latin typeface="Inter"/>
                <a:ea typeface="Inter"/>
                <a:cs typeface="Inter"/>
                <a:sym typeface="Inter"/>
              </a:rPr>
              <a:t>nuisible</a:t>
            </a:r>
            <a:r>
              <a:rPr lang="en" sz="1200" b="1"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AutoNum type="arabicPeriod"/>
            </a:pPr>
            <a:r>
              <a:rPr lang="en" sz="1200" dirty="0">
                <a:solidFill>
                  <a:schemeClr val="dk1"/>
                </a:solidFill>
                <a:latin typeface="Inter"/>
                <a:ea typeface="Inter"/>
                <a:cs typeface="Inter"/>
                <a:sym typeface="Inter"/>
              </a:rPr>
              <a:t>Ne le </a:t>
            </a:r>
            <a:r>
              <a:rPr lang="en" sz="1200" dirty="0" err="1">
                <a:solidFill>
                  <a:schemeClr val="dk1"/>
                </a:solidFill>
                <a:latin typeface="Inter"/>
                <a:ea typeface="Inter"/>
                <a:cs typeface="Inter"/>
                <a:sym typeface="Inter"/>
              </a:rPr>
              <a:t>partagez</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davantage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dirty="0" err="1">
                <a:solidFill>
                  <a:schemeClr val="dk1"/>
                </a:solidFill>
                <a:latin typeface="Inter"/>
                <a:ea typeface="Inter"/>
                <a:cs typeface="Inter"/>
                <a:sym typeface="Inter"/>
              </a:rPr>
              <a:t>Signalez</a:t>
            </a:r>
            <a:r>
              <a:rPr lang="en" sz="1200" dirty="0">
                <a:solidFill>
                  <a:schemeClr val="dk1"/>
                </a:solidFill>
                <a:latin typeface="Inter"/>
                <a:ea typeface="Inter"/>
                <a:cs typeface="Inter"/>
                <a:sym typeface="Inter"/>
              </a:rPr>
              <a:t>-le sur la </a:t>
            </a:r>
            <a:r>
              <a:rPr lang="en" sz="1200" dirty="0" err="1">
                <a:solidFill>
                  <a:schemeClr val="dk1"/>
                </a:solidFill>
                <a:latin typeface="Inter"/>
                <a:ea typeface="Inter"/>
                <a:cs typeface="Inter"/>
                <a:sym typeface="Inter"/>
              </a:rPr>
              <a:t>plateforme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montrez</a:t>
            </a:r>
            <a:r>
              <a:rPr lang="en" sz="1200" dirty="0">
                <a:solidFill>
                  <a:schemeClr val="dk1"/>
                </a:solidFill>
                <a:latin typeface="Inter"/>
                <a:ea typeface="Inter"/>
                <a:cs typeface="Inter"/>
                <a:sym typeface="Inter"/>
              </a:rPr>
              <a:t> les boutons de </a:t>
            </a:r>
            <a:r>
              <a:rPr lang="en" sz="1200" dirty="0" err="1">
                <a:solidFill>
                  <a:schemeClr val="dk1"/>
                </a:solidFill>
                <a:latin typeface="Inter"/>
                <a:ea typeface="Inter"/>
                <a:cs typeface="Inter"/>
                <a:sym typeface="Inter"/>
              </a:rPr>
              <a:t>signalement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dirty="0" err="1">
                <a:solidFill>
                  <a:schemeClr val="dk1"/>
                </a:solidFill>
                <a:latin typeface="Inter"/>
                <a:ea typeface="Inter"/>
                <a:cs typeface="Inter"/>
                <a:sym typeface="Inter"/>
              </a:rPr>
              <a:t>Parlez-en</a:t>
            </a:r>
            <a:r>
              <a:rPr lang="en" sz="1200" dirty="0">
                <a:solidFill>
                  <a:schemeClr val="dk1"/>
                </a:solidFill>
                <a:latin typeface="Inter"/>
                <a:ea typeface="Inter"/>
                <a:cs typeface="Inter"/>
                <a:sym typeface="Inter"/>
              </a:rPr>
              <a:t> à un </a:t>
            </a:r>
            <a:r>
              <a:rPr lang="en" sz="1200" dirty="0" err="1">
                <a:solidFill>
                  <a:schemeClr val="dk1"/>
                </a:solidFill>
                <a:latin typeface="Inter"/>
                <a:ea typeface="Inter"/>
                <a:cs typeface="Inter"/>
                <a:sym typeface="Inter"/>
              </a:rPr>
              <a:t>adulte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confiance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dirty="0" err="1">
                <a:solidFill>
                  <a:schemeClr val="dk1"/>
                </a:solidFill>
                <a:latin typeface="Inter"/>
                <a:ea typeface="Inter"/>
                <a:cs typeface="Inter"/>
                <a:sym typeface="Inter"/>
              </a:rPr>
              <a:t>Prenez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capture </a:t>
            </a:r>
            <a:r>
              <a:rPr lang="en" sz="1200" dirty="0" err="1">
                <a:solidFill>
                  <a:schemeClr val="dk1"/>
                </a:solidFill>
                <a:latin typeface="Inter"/>
                <a:ea typeface="Inter"/>
                <a:cs typeface="Inter"/>
                <a:sym typeface="Inter"/>
              </a:rPr>
              <a:t>d'écran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preuve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cela</a:t>
            </a:r>
            <a:r>
              <a:rPr lang="en" sz="1200" dirty="0">
                <a:solidFill>
                  <a:schemeClr val="dk1"/>
                </a:solidFill>
                <a:latin typeface="Inter"/>
                <a:ea typeface="Inter"/>
                <a:cs typeface="Inter"/>
                <a:sym typeface="Inter"/>
              </a:rPr>
              <a:t> ne </a:t>
            </a:r>
            <a:r>
              <a:rPr lang="en" sz="1200" dirty="0" err="1">
                <a:solidFill>
                  <a:schemeClr val="dk1"/>
                </a:solidFill>
                <a:latin typeface="Inter"/>
                <a:ea typeface="Inter"/>
                <a:cs typeface="Inter"/>
                <a:sym typeface="Inter"/>
              </a:rPr>
              <a:t>présente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aucun</a:t>
            </a:r>
            <a:r>
              <a:rPr lang="en" sz="1200" dirty="0">
                <a:solidFill>
                  <a:schemeClr val="dk1"/>
                </a:solidFill>
                <a:latin typeface="Inter"/>
                <a:ea typeface="Inter"/>
                <a:cs typeface="Inter"/>
                <a:sym typeface="Inter"/>
              </a:rPr>
              <a:t> danger</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Si </a:t>
            </a:r>
            <a:r>
              <a:rPr lang="en" sz="1200" b="1" dirty="0" err="1">
                <a:solidFill>
                  <a:schemeClr val="dk1"/>
                </a:solidFill>
                <a:latin typeface="Inter"/>
                <a:ea typeface="Inter"/>
                <a:cs typeface="Inter"/>
                <a:sym typeface="Inter"/>
              </a:rPr>
              <a:t>l'IA</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vous</a:t>
            </a:r>
            <a:r>
              <a:rPr lang="en" sz="1200" b="1" dirty="0">
                <a:solidFill>
                  <a:schemeClr val="dk1"/>
                </a:solidFill>
                <a:latin typeface="Inter"/>
                <a:ea typeface="Inter"/>
                <a:cs typeface="Inter"/>
                <a:sym typeface="Inter"/>
              </a:rPr>
              <a:t> met mal à </a:t>
            </a:r>
            <a:r>
              <a:rPr lang="en" sz="1200" b="1" dirty="0" err="1">
                <a:solidFill>
                  <a:schemeClr val="dk1"/>
                </a:solidFill>
                <a:latin typeface="Inter"/>
                <a:ea typeface="Inter"/>
                <a:cs typeface="Inter"/>
                <a:sym typeface="Inter"/>
              </a:rPr>
              <a:t>l'aise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AutoNum type="arabicPeriod"/>
            </a:pPr>
            <a:r>
              <a:rPr lang="en" sz="1200" dirty="0" err="1">
                <a:solidFill>
                  <a:schemeClr val="dk1"/>
                </a:solidFill>
                <a:latin typeface="Inter"/>
                <a:ea typeface="Inter"/>
                <a:cs typeface="Inter"/>
                <a:sym typeface="Inter"/>
              </a:rPr>
              <a:t>Arrêtez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immédiatement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d’utiliser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l’outil</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dirty="0" err="1">
                <a:solidFill>
                  <a:schemeClr val="dk1"/>
                </a:solidFill>
                <a:latin typeface="Inter"/>
                <a:ea typeface="Inter"/>
                <a:cs typeface="Inter"/>
                <a:sym typeface="Inter"/>
              </a:rPr>
              <a:t>Parlez-en</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vos</a:t>
            </a:r>
            <a:r>
              <a:rPr lang="en" sz="1200" dirty="0">
                <a:solidFill>
                  <a:schemeClr val="dk1"/>
                </a:solidFill>
                <a:latin typeface="Inter"/>
                <a:ea typeface="Inter"/>
                <a:cs typeface="Inter"/>
                <a:sym typeface="Inter"/>
              </a:rPr>
              <a:t> parents, </a:t>
            </a:r>
            <a:r>
              <a:rPr lang="en" sz="1200" dirty="0" err="1">
                <a:solidFill>
                  <a:schemeClr val="dk1"/>
                </a:solidFill>
                <a:latin typeface="Inter"/>
                <a:ea typeface="Inter"/>
                <a:cs typeface="Inter"/>
                <a:sym typeface="Inter"/>
              </a:rPr>
              <a:t>enseignants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conseillers</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dirty="0" err="1">
                <a:solidFill>
                  <a:schemeClr val="dk1"/>
                </a:solidFill>
                <a:latin typeface="Inter"/>
                <a:ea typeface="Inter"/>
                <a:cs typeface="Inter"/>
                <a:sym typeface="Inter"/>
              </a:rPr>
              <a:t>N'oubliez</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toujours</a:t>
            </a:r>
            <a:r>
              <a:rPr lang="en" sz="1200" dirty="0">
                <a:solidFill>
                  <a:schemeClr val="dk1"/>
                </a:solidFill>
                <a:latin typeface="Inter"/>
                <a:ea typeface="Inter"/>
                <a:cs typeface="Inter"/>
                <a:sym typeface="Inter"/>
              </a:rPr>
              <a:t> le droit de dire non à la </a:t>
            </a:r>
            <a:r>
              <a:rPr lang="en" sz="1200" dirty="0" err="1">
                <a:solidFill>
                  <a:schemeClr val="dk1"/>
                </a:solidFill>
                <a:latin typeface="Inter"/>
                <a:ea typeface="Inter"/>
                <a:cs typeface="Inter"/>
                <a:sym typeface="Inter"/>
              </a:rPr>
              <a:t>technologie</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Ressources</a:t>
            </a:r>
            <a:r>
              <a:rPr lang="en" sz="1200" b="1" dirty="0">
                <a:solidFill>
                  <a:schemeClr val="dk1"/>
                </a:solidFill>
                <a:latin typeface="Inter"/>
                <a:ea typeface="Inter"/>
                <a:cs typeface="Inter"/>
                <a:sym typeface="Inter"/>
              </a:rPr>
              <a:t> au Moyen-Orient: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US" sz="1200" dirty="0">
                <a:solidFill>
                  <a:schemeClr val="dk1"/>
                </a:solidFill>
                <a:latin typeface="Inter"/>
                <a:ea typeface="Inter"/>
                <a:cs typeface="Inter"/>
                <a:sym typeface="Inter"/>
              </a:rPr>
              <a:t>« Dans </a:t>
            </a:r>
            <a:r>
              <a:rPr lang="en-US" sz="1200" dirty="0" err="1">
                <a:solidFill>
                  <a:schemeClr val="dk1"/>
                </a:solidFill>
                <a:latin typeface="Inter"/>
                <a:ea typeface="Inter"/>
                <a:cs typeface="Inter"/>
                <a:sym typeface="Inter"/>
              </a:rPr>
              <a:t>votre</a:t>
            </a:r>
            <a:r>
              <a:rPr lang="en-US" sz="1200" dirty="0">
                <a:solidFill>
                  <a:schemeClr val="dk1"/>
                </a:solidFill>
                <a:latin typeface="Inter"/>
                <a:ea typeface="Inter"/>
                <a:cs typeface="Inter"/>
                <a:sym typeface="Inter"/>
              </a:rPr>
              <a:t> pays, </a:t>
            </a:r>
            <a:r>
              <a:rPr lang="en-US" sz="1200" dirty="0" err="1">
                <a:solidFill>
                  <a:schemeClr val="dk1"/>
                </a:solidFill>
                <a:latin typeface="Inter"/>
                <a:ea typeface="Inter"/>
                <a:cs typeface="Inter"/>
                <a:sym typeface="Inter"/>
              </a:rPr>
              <a:t>vous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pouvez</a:t>
            </a:r>
            <a:r>
              <a:rPr lang="en-US" sz="1200" dirty="0">
                <a:solidFill>
                  <a:schemeClr val="dk1"/>
                </a:solidFill>
                <a:latin typeface="Inter"/>
                <a:ea typeface="Inter"/>
                <a:cs typeface="Inter"/>
                <a:sym typeface="Inter"/>
              </a:rPr>
              <a:t> signaler le </a:t>
            </a:r>
            <a:r>
              <a:rPr lang="en-US" sz="1200" dirty="0" err="1">
                <a:solidFill>
                  <a:schemeClr val="dk1"/>
                </a:solidFill>
                <a:latin typeface="Inter"/>
                <a:ea typeface="Inter"/>
                <a:cs typeface="Inter"/>
                <a:sym typeface="Inter"/>
              </a:rPr>
              <a:t>cyberharcèlement</a:t>
            </a:r>
            <a:r>
              <a:rPr lang="en-US" sz="1200" dirty="0">
                <a:solidFill>
                  <a:schemeClr val="dk1"/>
                </a:solidFill>
                <a:latin typeface="Inter"/>
                <a:ea typeface="Inter"/>
                <a:cs typeface="Inter"/>
                <a:sym typeface="Inter"/>
              </a:rPr>
              <a:t> aux </a:t>
            </a:r>
            <a:r>
              <a:rPr lang="en-US" sz="1200" dirty="0" err="1">
                <a:solidFill>
                  <a:schemeClr val="dk1"/>
                </a:solidFill>
                <a:latin typeface="Inter"/>
                <a:ea typeface="Inter"/>
                <a:cs typeface="Inter"/>
                <a:sym typeface="Inter"/>
              </a:rPr>
              <a:t>autorités</a:t>
            </a:r>
            <a:r>
              <a:rPr lang="en-US" sz="1200" dirty="0">
                <a:solidFill>
                  <a:schemeClr val="dk1"/>
                </a:solidFill>
                <a:latin typeface="Inter"/>
                <a:ea typeface="Inter"/>
                <a:cs typeface="Inter"/>
                <a:sym typeface="Inter"/>
              </a:rPr>
              <a:t> locales, </a:t>
            </a:r>
            <a:r>
              <a:rPr lang="en-US" sz="1200" dirty="0" err="1">
                <a:solidFill>
                  <a:schemeClr val="dk1"/>
                </a:solidFill>
                <a:latin typeface="Inter"/>
                <a:ea typeface="Inter"/>
                <a:cs typeface="Inter"/>
                <a:sym typeface="Inter"/>
              </a:rPr>
              <a:t>telles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que</a:t>
            </a:r>
            <a:r>
              <a:rPr lang="en-US" sz="1200" dirty="0">
                <a:solidFill>
                  <a:schemeClr val="dk1"/>
                </a:solidFill>
                <a:latin typeface="Inter"/>
                <a:ea typeface="Inter"/>
                <a:cs typeface="Inter"/>
                <a:sym typeface="Inter"/>
              </a:rPr>
              <a:t> la Telecommunications and Digital Government Regulatory Authority (TDRA) aux </a:t>
            </a:r>
            <a:r>
              <a:rPr lang="en-US" sz="1200" dirty="0" err="1">
                <a:solidFill>
                  <a:schemeClr val="dk1"/>
                </a:solidFill>
                <a:latin typeface="Inter"/>
                <a:ea typeface="Inter"/>
                <a:cs typeface="Inter"/>
                <a:sym typeface="Inter"/>
              </a:rPr>
              <a:t>Émirats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arabes</a:t>
            </a:r>
            <a:r>
              <a:rPr lang="en-US" sz="1200" dirty="0">
                <a:solidFill>
                  <a:schemeClr val="dk1"/>
                </a:solidFill>
                <a:latin typeface="Inter"/>
                <a:ea typeface="Inter"/>
                <a:cs typeface="Inter"/>
                <a:sym typeface="Inter"/>
              </a:rPr>
              <a:t> unis, la Communications, Space and Technology Commission (CST) </a:t>
            </a:r>
            <a:r>
              <a:rPr lang="en-US" sz="1200" dirty="0" err="1">
                <a:solidFill>
                  <a:schemeClr val="dk1"/>
                </a:solidFill>
                <a:latin typeface="Inter"/>
                <a:ea typeface="Inter"/>
                <a:cs typeface="Inter"/>
                <a:sym typeface="Inter"/>
              </a:rPr>
              <a:t>en</a:t>
            </a:r>
            <a:r>
              <a:rPr lang="en-US" sz="1200" dirty="0">
                <a:solidFill>
                  <a:schemeClr val="dk1"/>
                </a:solidFill>
                <a:latin typeface="Inter"/>
                <a:ea typeface="Inter"/>
                <a:cs typeface="Inter"/>
                <a:sym typeface="Inter"/>
              </a:rPr>
              <a:t> Arabie </a:t>
            </a:r>
            <a:r>
              <a:rPr lang="en-US" sz="1200" dirty="0" err="1">
                <a:solidFill>
                  <a:schemeClr val="dk1"/>
                </a:solidFill>
                <a:latin typeface="Inter"/>
                <a:ea typeface="Inter"/>
                <a:cs typeface="Inter"/>
                <a:sym typeface="Inter"/>
              </a:rPr>
              <a:t>saoudite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l’unité</a:t>
            </a:r>
            <a:r>
              <a:rPr lang="en-US" sz="1200" dirty="0">
                <a:solidFill>
                  <a:schemeClr val="dk1"/>
                </a:solidFill>
                <a:latin typeface="Inter"/>
                <a:ea typeface="Inter"/>
                <a:cs typeface="Inter"/>
                <a:sym typeface="Inter"/>
              </a:rPr>
              <a:t> de </a:t>
            </a:r>
            <a:r>
              <a:rPr lang="en-US" sz="1200" dirty="0" err="1">
                <a:solidFill>
                  <a:schemeClr val="dk1"/>
                </a:solidFill>
                <a:latin typeface="Inter"/>
                <a:ea typeface="Inter"/>
                <a:cs typeface="Inter"/>
                <a:sym typeface="Inter"/>
              </a:rPr>
              <a:t>lutte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contre</a:t>
            </a:r>
            <a:r>
              <a:rPr lang="en-US" sz="1200" dirty="0">
                <a:solidFill>
                  <a:schemeClr val="dk1"/>
                </a:solidFill>
                <a:latin typeface="Inter"/>
                <a:ea typeface="Inter"/>
                <a:cs typeface="Inter"/>
                <a:sym typeface="Inter"/>
              </a:rPr>
              <a:t> la </a:t>
            </a:r>
            <a:r>
              <a:rPr lang="en-US" sz="1200" dirty="0" err="1">
                <a:solidFill>
                  <a:schemeClr val="dk1"/>
                </a:solidFill>
                <a:latin typeface="Inter"/>
                <a:ea typeface="Inter"/>
                <a:cs typeface="Inter"/>
                <a:sym typeface="Inter"/>
              </a:rPr>
              <a:t>cybercriminalité</a:t>
            </a:r>
            <a:r>
              <a:rPr lang="en-US" sz="1200" dirty="0">
                <a:solidFill>
                  <a:schemeClr val="dk1"/>
                </a:solidFill>
                <a:latin typeface="Inter"/>
                <a:ea typeface="Inter"/>
                <a:cs typeface="Inter"/>
                <a:sym typeface="Inter"/>
              </a:rPr>
              <a:t> du </a:t>
            </a:r>
            <a:r>
              <a:rPr lang="en-US" sz="1200" dirty="0" err="1">
                <a:solidFill>
                  <a:schemeClr val="dk1"/>
                </a:solidFill>
                <a:latin typeface="Inter"/>
                <a:ea typeface="Inter"/>
                <a:cs typeface="Inter"/>
                <a:sym typeface="Inter"/>
              </a:rPr>
              <a:t>ministère</a:t>
            </a:r>
            <a:r>
              <a:rPr lang="en-US" sz="1200" dirty="0">
                <a:solidFill>
                  <a:schemeClr val="dk1"/>
                </a:solidFill>
                <a:latin typeface="Inter"/>
                <a:ea typeface="Inter"/>
                <a:cs typeface="Inter"/>
                <a:sym typeface="Inter"/>
              </a:rPr>
              <a:t> de </a:t>
            </a:r>
            <a:r>
              <a:rPr lang="en-US" sz="1200" dirty="0" err="1">
                <a:solidFill>
                  <a:schemeClr val="dk1"/>
                </a:solidFill>
                <a:latin typeface="Inter"/>
                <a:ea typeface="Inter"/>
                <a:cs typeface="Inter"/>
                <a:sym typeface="Inter"/>
              </a:rPr>
              <a:t>l’Intérieur</a:t>
            </a:r>
            <a:r>
              <a:rPr lang="en-US" sz="1200" dirty="0">
                <a:solidFill>
                  <a:schemeClr val="dk1"/>
                </a:solidFill>
                <a:latin typeface="Inter"/>
                <a:ea typeface="Inter"/>
                <a:cs typeface="Inter"/>
                <a:sym typeface="Inter"/>
              </a:rPr>
              <a:t> au Qatar, </a:t>
            </a:r>
            <a:r>
              <a:rPr lang="en-US" sz="1200" dirty="0" err="1">
                <a:solidFill>
                  <a:schemeClr val="dk1"/>
                </a:solidFill>
                <a:latin typeface="Inter"/>
                <a:ea typeface="Inter"/>
                <a:cs typeface="Inter"/>
                <a:sym typeface="Inter"/>
              </a:rPr>
              <a:t>ou</a:t>
            </a:r>
            <a:r>
              <a:rPr lang="en-US" sz="1200" dirty="0">
                <a:solidFill>
                  <a:schemeClr val="dk1"/>
                </a:solidFill>
                <a:latin typeface="Inter"/>
                <a:ea typeface="Inter"/>
                <a:cs typeface="Inter"/>
                <a:sym typeface="Inter"/>
              </a:rPr>
              <a:t> des </a:t>
            </a:r>
            <a:r>
              <a:rPr lang="en-US" sz="1200" dirty="0" err="1">
                <a:solidFill>
                  <a:schemeClr val="dk1"/>
                </a:solidFill>
                <a:latin typeface="Inter"/>
                <a:ea typeface="Inter"/>
                <a:cs typeface="Inter"/>
                <a:sym typeface="Inter"/>
              </a:rPr>
              <a:t>organismes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similaires</a:t>
            </a:r>
            <a:r>
              <a:rPr lang="en-US" sz="1200" dirty="0">
                <a:solidFill>
                  <a:schemeClr val="dk1"/>
                </a:solidFill>
                <a:latin typeface="Inter"/>
                <a:ea typeface="Inter"/>
                <a:cs typeface="Inter"/>
                <a:sym typeface="Inter"/>
              </a:rPr>
              <a:t> dans </a:t>
            </a:r>
            <a:r>
              <a:rPr lang="en-US" sz="1200" dirty="0" err="1">
                <a:solidFill>
                  <a:schemeClr val="dk1"/>
                </a:solidFill>
                <a:latin typeface="Inter"/>
                <a:ea typeface="Inter"/>
                <a:cs typeface="Inter"/>
                <a:sym typeface="Inter"/>
              </a:rPr>
              <a:t>votre</a:t>
            </a:r>
            <a:r>
              <a:rPr lang="en-US" sz="1200" dirty="0">
                <a:solidFill>
                  <a:schemeClr val="dk1"/>
                </a:solidFill>
                <a:latin typeface="Inter"/>
                <a:ea typeface="Inter"/>
                <a:cs typeface="Inter"/>
                <a:sym typeface="Inter"/>
              </a:rPr>
              <a:t> pays. Vous </a:t>
            </a:r>
            <a:r>
              <a:rPr lang="en-US" sz="1200" dirty="0" err="1">
                <a:solidFill>
                  <a:schemeClr val="dk1"/>
                </a:solidFill>
                <a:latin typeface="Inter"/>
                <a:ea typeface="Inter"/>
                <a:cs typeface="Inter"/>
                <a:sym typeface="Inter"/>
              </a:rPr>
              <a:t>pouvez</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également</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vous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tourner</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vers</a:t>
            </a:r>
            <a:r>
              <a:rPr lang="en-US" sz="1200" dirty="0">
                <a:solidFill>
                  <a:schemeClr val="dk1"/>
                </a:solidFill>
                <a:latin typeface="Inter"/>
                <a:ea typeface="Inter"/>
                <a:cs typeface="Inter"/>
                <a:sym typeface="Inter"/>
              </a:rPr>
              <a:t> des </a:t>
            </a:r>
            <a:r>
              <a:rPr lang="en-US" sz="1200" dirty="0" err="1">
                <a:solidFill>
                  <a:schemeClr val="dk1"/>
                </a:solidFill>
                <a:latin typeface="Inter"/>
                <a:ea typeface="Inter"/>
                <a:cs typeface="Inter"/>
                <a:sym typeface="Inter"/>
              </a:rPr>
              <a:t>conseillers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scolaires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ou</a:t>
            </a:r>
            <a:r>
              <a:rPr lang="en-US" sz="1200" dirty="0">
                <a:solidFill>
                  <a:schemeClr val="dk1"/>
                </a:solidFill>
                <a:latin typeface="Inter"/>
                <a:ea typeface="Inter"/>
                <a:cs typeface="Inter"/>
                <a:sym typeface="Inter"/>
              </a:rPr>
              <a:t> des </a:t>
            </a:r>
            <a:r>
              <a:rPr lang="en-US" sz="1200" dirty="0" err="1">
                <a:solidFill>
                  <a:schemeClr val="dk1"/>
                </a:solidFill>
                <a:latin typeface="Inter"/>
                <a:ea typeface="Inter"/>
                <a:cs typeface="Inter"/>
                <a:sym typeface="Inter"/>
              </a:rPr>
              <a:t>responsables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communautaires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N’oubliez</a:t>
            </a:r>
            <a:r>
              <a:rPr lang="en-US" sz="1200" dirty="0">
                <a:solidFill>
                  <a:schemeClr val="dk1"/>
                </a:solidFill>
                <a:latin typeface="Inter"/>
                <a:ea typeface="Inter"/>
                <a:cs typeface="Inter"/>
                <a:sym typeface="Inter"/>
              </a:rPr>
              <a:t> jamais — </a:t>
            </a:r>
            <a:r>
              <a:rPr lang="en-US" sz="1200" dirty="0" err="1">
                <a:solidFill>
                  <a:schemeClr val="dk1"/>
                </a:solidFill>
                <a:latin typeface="Inter"/>
                <a:ea typeface="Inter"/>
                <a:cs typeface="Inter"/>
                <a:sym typeface="Inter"/>
              </a:rPr>
              <a:t>vous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n’êtes</a:t>
            </a:r>
            <a:r>
              <a:rPr lang="en-US" sz="1200" dirty="0">
                <a:solidFill>
                  <a:schemeClr val="dk1"/>
                </a:solidFill>
                <a:latin typeface="Inter"/>
                <a:ea typeface="Inter"/>
                <a:cs typeface="Inter"/>
                <a:sym typeface="Inter"/>
              </a:rPr>
              <a:t> pas seul, et demander de </a:t>
            </a:r>
            <a:r>
              <a:rPr lang="en-US" sz="1200" dirty="0" err="1">
                <a:solidFill>
                  <a:schemeClr val="dk1"/>
                </a:solidFill>
                <a:latin typeface="Inter"/>
                <a:ea typeface="Inter"/>
                <a:cs typeface="Inter"/>
                <a:sym typeface="Inter"/>
              </a:rPr>
              <a:t>l’aide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est</a:t>
            </a:r>
            <a:r>
              <a:rPr lang="en-US" sz="1200" dirty="0">
                <a:solidFill>
                  <a:schemeClr val="dk1"/>
                </a:solidFill>
                <a:latin typeface="Inter"/>
                <a:ea typeface="Inter"/>
                <a:cs typeface="Inter"/>
                <a:sym typeface="Inter"/>
              </a:rPr>
              <a:t> un </a:t>
            </a:r>
            <a:r>
              <a:rPr lang="en-US" sz="1200" dirty="0" err="1">
                <a:solidFill>
                  <a:schemeClr val="dk1"/>
                </a:solidFill>
                <a:latin typeface="Inter"/>
                <a:ea typeface="Inter"/>
                <a:cs typeface="Inter"/>
                <a:sym typeface="Inter"/>
              </a:rPr>
              <a:t>signe</a:t>
            </a:r>
            <a:r>
              <a:rPr lang="en-US" sz="1200" dirty="0">
                <a:solidFill>
                  <a:schemeClr val="dk1"/>
                </a:solidFill>
                <a:latin typeface="Inter"/>
                <a:ea typeface="Inter"/>
                <a:cs typeface="Inter"/>
                <a:sym typeface="Inter"/>
              </a:rPr>
              <a:t> de </a:t>
            </a:r>
            <a:r>
              <a:rPr lang="en-US" sz="1200" dirty="0" err="1">
                <a:solidFill>
                  <a:schemeClr val="dk1"/>
                </a:solidFill>
                <a:latin typeface="Inter"/>
                <a:ea typeface="Inter"/>
                <a:cs typeface="Inter"/>
                <a:sym typeface="Inter"/>
              </a:rPr>
              <a:t>sagesse</a:t>
            </a:r>
            <a:r>
              <a:rPr lang="en-US" sz="1200" dirty="0">
                <a:solidFill>
                  <a:schemeClr val="dk1"/>
                </a:solidFill>
                <a:latin typeface="Inter"/>
                <a:ea typeface="Inter"/>
                <a:cs typeface="Inter"/>
                <a:sym typeface="Inter"/>
              </a:rPr>
              <a:t>, pas de faiblesse. »</a:t>
            </a:r>
            <a:endParaRPr sz="1200" b="1" dirty="0">
              <a:solidFill>
                <a:schemeClr val="dk1"/>
              </a:solidFill>
              <a:latin typeface="Inter"/>
              <a:ea typeface="Inter"/>
              <a:cs typeface="Inter"/>
              <a:sym typeface="Inte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8"/>
        <p:cNvGrpSpPr/>
        <p:nvPr/>
      </p:nvGrpSpPr>
      <p:grpSpPr>
        <a:xfrm>
          <a:off x="0" y="0"/>
          <a:ext cx="0" cy="0"/>
          <a:chOff x="0" y="0"/>
          <a:chExt cx="0" cy="0"/>
        </a:xfrm>
      </p:grpSpPr>
      <p:sp>
        <p:nvSpPr>
          <p:cNvPr id="1399" name="Google Shape;1399;g3d1828a3c8d_1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0" name="Google Shape;1400;g3d1828a3c8d_1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Objectif d’apprentissage: </a:t>
            </a:r>
            <a:r>
              <a:rPr lang="en" sz="1200">
                <a:solidFill>
                  <a:schemeClr val="dk1"/>
                </a:solidFill>
                <a:latin typeface="Inter"/>
                <a:ea typeface="Inter"/>
                <a:cs typeface="Inter"/>
                <a:sym typeface="Inter"/>
              </a:rPr>
              <a:t>Les élèves se sentent encouragés à explorer des opportunités liées à l’IA et se considèrent comme des créateurs, et non seulement des consommateurs, de la technologie de l’IA. </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5"/>
        <p:cNvGrpSpPr/>
        <p:nvPr/>
      </p:nvGrpSpPr>
      <p:grpSpPr>
        <a:xfrm>
          <a:off x="0" y="0"/>
          <a:ext cx="0" cy="0"/>
          <a:chOff x="0" y="0"/>
          <a:chExt cx="0" cy="0"/>
        </a:xfrm>
      </p:grpSpPr>
      <p:sp>
        <p:nvSpPr>
          <p:cNvPr id="1406" name="Google Shape;1406;g3d1828a3c8d_1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7" name="Google Shape;1407;g3d1828a3c8d_1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Inspiration et </a:t>
            </a:r>
            <a:r>
              <a:rPr lang="en" sz="1200" b="1" dirty="0" err="1">
                <a:solidFill>
                  <a:schemeClr val="dk1"/>
                </a:solidFill>
                <a:latin typeface="Inter"/>
                <a:ea typeface="Inter"/>
                <a:cs typeface="Inter"/>
                <a:sym typeface="Inter"/>
              </a:rPr>
              <a:t>Représentation</a:t>
            </a:r>
            <a:r>
              <a:rPr lang="en" sz="1200" dirty="0">
                <a:solidFill>
                  <a:schemeClr val="dk1"/>
                </a:solidFill>
                <a:latin typeface="Inter"/>
                <a:ea typeface="Inter"/>
                <a:cs typeface="Inter"/>
                <a:sym typeface="Inter"/>
              </a:rPr>
              <a:t> (3 minutes):</a:t>
            </a:r>
            <a:endParaRPr sz="1200" dirty="0">
              <a:solidFill>
                <a:schemeClr val="dk1"/>
              </a:solidFill>
              <a:latin typeface="Inter"/>
              <a:ea typeface="Inter"/>
              <a:cs typeface="Inter"/>
              <a:sym typeface="Inter"/>
            </a:endParaRPr>
          </a:p>
          <a:p>
            <a:pPr marL="0" marR="381000" lvl="0" indent="0" algn="l" defTabSz="914400" rtl="0" eaLnBrk="1" fontAlgn="auto" latinLnBrk="0" hangingPunct="1">
              <a:lnSpc>
                <a:spcPct val="115000"/>
              </a:lnSpc>
              <a:spcBef>
                <a:spcPts val="1200"/>
              </a:spcBef>
              <a:spcAft>
                <a:spcPts val="1200"/>
              </a:spcAft>
              <a:buClr>
                <a:schemeClr val="dk1"/>
              </a:buClr>
              <a:buSzPts val="1100"/>
              <a:buFont typeface="Arial"/>
              <a:buNone/>
              <a:tabLst/>
              <a:defRPr/>
            </a:pPr>
            <a:r>
              <a:rPr lang="en" sz="1200" dirty="0">
                <a:solidFill>
                  <a:schemeClr val="dk1"/>
                </a:solidFill>
                <a:latin typeface="Inter"/>
                <a:ea typeface="Inter"/>
                <a:cs typeface="Inter"/>
                <a:sym typeface="Inter"/>
              </a:rPr>
              <a:t>«L’IA ne se </a:t>
            </a:r>
            <a:r>
              <a:rPr lang="en" sz="1200" dirty="0" err="1">
                <a:solidFill>
                  <a:schemeClr val="dk1"/>
                </a:solidFill>
                <a:latin typeface="Inter"/>
                <a:ea typeface="Inter"/>
                <a:cs typeface="Inter"/>
                <a:sym typeface="Inter"/>
              </a:rPr>
              <a:t>développe</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seulement</a:t>
            </a:r>
            <a:r>
              <a:rPr lang="en" sz="1200" dirty="0">
                <a:solidFill>
                  <a:schemeClr val="dk1"/>
                </a:solidFill>
                <a:latin typeface="Inter"/>
                <a:ea typeface="Inter"/>
                <a:cs typeface="Inter"/>
                <a:sym typeface="Inter"/>
              </a:rPr>
              <a:t> à Silicon Valley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Chine –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se </a:t>
            </a:r>
            <a:r>
              <a:rPr lang="en" sz="1200" dirty="0" err="1">
                <a:solidFill>
                  <a:schemeClr val="dk1"/>
                </a:solidFill>
                <a:latin typeface="Inter"/>
                <a:ea typeface="Inter"/>
                <a:cs typeface="Inter"/>
                <a:sym typeface="Inter"/>
              </a:rPr>
              <a:t>développe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ici</a:t>
            </a:r>
            <a:r>
              <a:rPr lang="en" sz="1200" dirty="0">
                <a:solidFill>
                  <a:schemeClr val="dk1"/>
                </a:solidFill>
                <a:latin typeface="Inter"/>
                <a:ea typeface="Inter"/>
                <a:cs typeface="Inter"/>
                <a:sym typeface="Inter"/>
              </a:rPr>
              <a:t>, au Moyen-Orient! </a:t>
            </a:r>
            <a:r>
              <a:rPr lang="en-US" sz="1200" dirty="0"/>
              <a:t>Laissez-</a:t>
            </a:r>
            <a:r>
              <a:rPr lang="en-US" sz="1200" dirty="0" err="1"/>
              <a:t>moi</a:t>
            </a:r>
            <a:r>
              <a:rPr lang="en-US" sz="1200" dirty="0"/>
              <a:t> </a:t>
            </a:r>
            <a:r>
              <a:rPr lang="en-US" sz="1200" dirty="0" err="1"/>
              <a:t>vous</a:t>
            </a:r>
            <a:r>
              <a:rPr lang="en-US" sz="1200" dirty="0"/>
              <a:t> </a:t>
            </a:r>
            <a:r>
              <a:rPr lang="en-US" sz="1200" dirty="0" err="1"/>
              <a:t>montrer</a:t>
            </a:r>
            <a:r>
              <a:rPr lang="en-US" sz="1200" dirty="0"/>
              <a:t> </a:t>
            </a:r>
            <a:r>
              <a:rPr lang="en-US" sz="1200" dirty="0" err="1"/>
              <a:t>quelques</a:t>
            </a:r>
            <a:r>
              <a:rPr lang="en-US" sz="1200" dirty="0"/>
              <a:t> </a:t>
            </a:r>
            <a:r>
              <a:rPr lang="en-US" sz="1200" dirty="0" err="1"/>
              <a:t>exemples</a:t>
            </a:r>
            <a:r>
              <a:rPr lang="en-US" sz="1200" dirty="0"/>
              <a:t> de jeunes </a:t>
            </a:r>
            <a:r>
              <a:rPr lang="en-US" sz="1200" dirty="0" err="1"/>
              <a:t>Arabes</a:t>
            </a:r>
            <a:r>
              <a:rPr lang="en-US" sz="1200" dirty="0"/>
              <a:t> qui </a:t>
            </a:r>
            <a:r>
              <a:rPr lang="en-US" sz="1200" dirty="0" err="1"/>
              <a:t>travaillent</a:t>
            </a:r>
            <a:r>
              <a:rPr lang="en-US" sz="1200" dirty="0"/>
              <a:t> déjà dans le </a:t>
            </a:r>
            <a:r>
              <a:rPr lang="en-US" sz="1200" dirty="0" err="1"/>
              <a:t>domaine</a:t>
            </a:r>
            <a:r>
              <a:rPr lang="en-US" sz="1200" dirty="0"/>
              <a:t> de </a:t>
            </a:r>
            <a:r>
              <a:rPr lang="en-US" sz="1200" dirty="0" err="1"/>
              <a:t>l’IA</a:t>
            </a:r>
            <a:r>
              <a:rPr lang="en-US" sz="1200" dirty="0"/>
              <a:t>. »</a:t>
            </a:r>
          </a:p>
          <a:p>
            <a:pPr marL="0" marR="381000" lvl="0" indent="0" algn="l" rtl="0">
              <a:lnSpc>
                <a:spcPct val="115000"/>
              </a:lnSpc>
              <a:spcBef>
                <a:spcPts val="1200"/>
              </a:spcBef>
              <a:spcAft>
                <a:spcPts val="1200"/>
              </a:spcAft>
              <a:buClr>
                <a:schemeClr val="dk1"/>
              </a:buClr>
              <a:buSzPts val="1100"/>
              <a:buFont typeface="Arial"/>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5"/>
        <p:cNvGrpSpPr/>
        <p:nvPr/>
      </p:nvGrpSpPr>
      <p:grpSpPr>
        <a:xfrm>
          <a:off x="0" y="0"/>
          <a:ext cx="0" cy="0"/>
          <a:chOff x="0" y="0"/>
          <a:chExt cx="0" cy="0"/>
        </a:xfrm>
      </p:grpSpPr>
      <p:sp>
        <p:nvSpPr>
          <p:cNvPr id="1416" name="Google Shape;1416;g3d1828a3c8d_1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7" name="Google Shape;1417;g3d1828a3c8d_1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Focus sur les </a:t>
            </a:r>
            <a:r>
              <a:rPr lang="en" sz="1200" b="1" dirty="0" err="1">
                <a:solidFill>
                  <a:schemeClr val="dk1"/>
                </a:solidFill>
                <a:latin typeface="Inter"/>
                <a:ea typeface="Inter"/>
                <a:cs typeface="Inter"/>
                <a:sym typeface="Inter"/>
              </a:rPr>
              <a:t>carrières</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mentionner</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vrais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exemples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quand</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possible):</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Char char="●"/>
            </a:pPr>
            <a:r>
              <a:rPr lang="en" sz="1200" b="1" dirty="0" err="1">
                <a:solidFill>
                  <a:schemeClr val="dk1"/>
                </a:solidFill>
                <a:latin typeface="Inter"/>
                <a:ea typeface="Inter"/>
                <a:cs typeface="Inter"/>
                <a:sym typeface="Inter"/>
              </a:rPr>
              <a:t>Chercheurs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en</a:t>
            </a:r>
            <a:r>
              <a:rPr lang="en" sz="1200" b="1" dirty="0">
                <a:solidFill>
                  <a:schemeClr val="dk1"/>
                </a:solidFill>
                <a:latin typeface="Inter"/>
                <a:ea typeface="Inter"/>
                <a:cs typeface="Inter"/>
                <a:sym typeface="Inter"/>
              </a:rPr>
              <a:t> IA: </a:t>
            </a:r>
            <a:r>
              <a:rPr lang="en" sz="1200" dirty="0">
                <a:solidFill>
                  <a:schemeClr val="dk1"/>
                </a:solidFill>
                <a:latin typeface="Inter"/>
                <a:ea typeface="Inter"/>
                <a:cs typeface="Inter"/>
                <a:sym typeface="Inter"/>
              </a:rPr>
              <a:t>«</a:t>
            </a:r>
            <a:r>
              <a:rPr lang="en-US" sz="1200" dirty="0">
                <a:solidFill>
                  <a:schemeClr val="dk1"/>
                </a:solidFill>
                <a:latin typeface="Inter"/>
                <a:ea typeface="Inter"/>
                <a:cs typeface="Inter"/>
                <a:sym typeface="Inter"/>
              </a:rPr>
              <a:t>Des </a:t>
            </a:r>
            <a:r>
              <a:rPr lang="en-US" sz="1200" dirty="0" err="1">
                <a:solidFill>
                  <a:schemeClr val="dk1"/>
                </a:solidFill>
                <a:latin typeface="Inter"/>
                <a:ea typeface="Inter"/>
                <a:cs typeface="Inter"/>
                <a:sym typeface="Inter"/>
              </a:rPr>
              <a:t>chercheurs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d’institutions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telles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que</a:t>
            </a:r>
            <a:r>
              <a:rPr lang="en-US" sz="1200" dirty="0">
                <a:solidFill>
                  <a:schemeClr val="dk1"/>
                </a:solidFill>
                <a:latin typeface="Inter"/>
                <a:ea typeface="Inter"/>
                <a:cs typeface="Inter"/>
                <a:sym typeface="Inter"/>
              </a:rPr>
              <a:t> la King Abdullah University of Science and Technology (KAUST) </a:t>
            </a:r>
            <a:r>
              <a:rPr lang="en-US" sz="1200" dirty="0" err="1">
                <a:solidFill>
                  <a:schemeClr val="dk1"/>
                </a:solidFill>
                <a:latin typeface="Inter"/>
                <a:ea typeface="Inter"/>
                <a:cs typeface="Inter"/>
                <a:sym typeface="Inter"/>
              </a:rPr>
              <a:t>en</a:t>
            </a:r>
            <a:r>
              <a:rPr lang="en-US" sz="1200" dirty="0">
                <a:solidFill>
                  <a:schemeClr val="dk1"/>
                </a:solidFill>
                <a:latin typeface="Inter"/>
                <a:ea typeface="Inter"/>
                <a:cs typeface="Inter"/>
                <a:sym typeface="Inter"/>
              </a:rPr>
              <a:t> Arabie </a:t>
            </a:r>
            <a:r>
              <a:rPr lang="en-US" sz="1200" dirty="0" err="1">
                <a:solidFill>
                  <a:schemeClr val="dk1"/>
                </a:solidFill>
                <a:latin typeface="Inter"/>
                <a:ea typeface="Inter"/>
                <a:cs typeface="Inter"/>
                <a:sym typeface="Inter"/>
              </a:rPr>
              <a:t>saoudite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l’American</a:t>
            </a:r>
            <a:r>
              <a:rPr lang="en-US" sz="1200" dirty="0">
                <a:solidFill>
                  <a:schemeClr val="dk1"/>
                </a:solidFill>
                <a:latin typeface="Inter"/>
                <a:ea typeface="Inter"/>
                <a:cs typeface="Inter"/>
                <a:sym typeface="Inter"/>
              </a:rPr>
              <a:t> University of Beirut et </a:t>
            </a:r>
            <a:r>
              <a:rPr lang="en-US" sz="1200" dirty="0" err="1">
                <a:solidFill>
                  <a:schemeClr val="dk1"/>
                </a:solidFill>
                <a:latin typeface="Inter"/>
                <a:ea typeface="Inter"/>
                <a:cs typeface="Inter"/>
                <a:sym typeface="Inter"/>
              </a:rPr>
              <a:t>l’United</a:t>
            </a:r>
            <a:r>
              <a:rPr lang="en-US" sz="1200" dirty="0">
                <a:solidFill>
                  <a:schemeClr val="dk1"/>
                </a:solidFill>
                <a:latin typeface="Inter"/>
                <a:ea typeface="Inter"/>
                <a:cs typeface="Inter"/>
                <a:sym typeface="Inter"/>
              </a:rPr>
              <a:t> Arab Emirates University </a:t>
            </a:r>
            <a:r>
              <a:rPr lang="en-US" sz="1200" dirty="0" err="1">
                <a:solidFill>
                  <a:schemeClr val="dk1"/>
                </a:solidFill>
                <a:latin typeface="Inter"/>
                <a:ea typeface="Inter"/>
                <a:cs typeface="Inter"/>
                <a:sym typeface="Inter"/>
              </a:rPr>
              <a:t>développent</a:t>
            </a:r>
            <a:r>
              <a:rPr lang="en-US" sz="1200" dirty="0">
                <a:solidFill>
                  <a:schemeClr val="dk1"/>
                </a:solidFill>
                <a:latin typeface="Inter"/>
                <a:ea typeface="Inter"/>
                <a:cs typeface="Inter"/>
                <a:sym typeface="Inter"/>
              </a:rPr>
              <a:t> des </a:t>
            </a:r>
            <a:r>
              <a:rPr lang="en-US" sz="1200" dirty="0" err="1">
                <a:solidFill>
                  <a:schemeClr val="dk1"/>
                </a:solidFill>
                <a:latin typeface="Inter"/>
                <a:ea typeface="Inter"/>
                <a:cs typeface="Inter"/>
                <a:sym typeface="Inter"/>
              </a:rPr>
              <a:t>systèmes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permettant</a:t>
            </a:r>
            <a:r>
              <a:rPr lang="en-US" sz="1200" dirty="0">
                <a:solidFill>
                  <a:schemeClr val="dk1"/>
                </a:solidFill>
                <a:latin typeface="Inter"/>
                <a:ea typeface="Inter"/>
                <a:cs typeface="Inter"/>
                <a:sym typeface="Inter"/>
              </a:rPr>
              <a:t> à </a:t>
            </a:r>
            <a:r>
              <a:rPr lang="en-US" sz="1200" dirty="0" err="1">
                <a:solidFill>
                  <a:schemeClr val="dk1"/>
                </a:solidFill>
                <a:latin typeface="Inter"/>
                <a:ea typeface="Inter"/>
                <a:cs typeface="Inter"/>
                <a:sym typeface="Inter"/>
              </a:rPr>
              <a:t>l’IA</a:t>
            </a:r>
            <a:r>
              <a:rPr lang="en-US" sz="1200" dirty="0">
                <a:solidFill>
                  <a:schemeClr val="dk1"/>
                </a:solidFill>
                <a:latin typeface="Inter"/>
                <a:ea typeface="Inter"/>
                <a:cs typeface="Inter"/>
                <a:sym typeface="Inter"/>
              </a:rPr>
              <a:t> de </a:t>
            </a:r>
            <a:r>
              <a:rPr lang="en-US" sz="1200" dirty="0" err="1">
                <a:solidFill>
                  <a:schemeClr val="dk1"/>
                </a:solidFill>
                <a:latin typeface="Inter"/>
                <a:ea typeface="Inter"/>
                <a:cs typeface="Inter"/>
                <a:sym typeface="Inter"/>
              </a:rPr>
              <a:t>comprendre</a:t>
            </a:r>
            <a:r>
              <a:rPr lang="en-US" sz="1200" dirty="0">
                <a:solidFill>
                  <a:schemeClr val="dk1"/>
                </a:solidFill>
                <a:latin typeface="Inter"/>
                <a:ea typeface="Inter"/>
                <a:cs typeface="Inter"/>
                <a:sym typeface="Inter"/>
              </a:rPr>
              <a:t> les </a:t>
            </a:r>
            <a:r>
              <a:rPr lang="en-US" sz="1200" dirty="0" err="1">
                <a:solidFill>
                  <a:schemeClr val="dk1"/>
                </a:solidFill>
                <a:latin typeface="Inter"/>
                <a:ea typeface="Inter"/>
                <a:cs typeface="Inter"/>
                <a:sym typeface="Inter"/>
              </a:rPr>
              <a:t>dialectes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arabes</a:t>
            </a:r>
            <a:r>
              <a:rPr lang="en-US" sz="1200" dirty="0">
                <a:solidFill>
                  <a:schemeClr val="dk1"/>
                </a:solidFill>
                <a:latin typeface="Inter"/>
                <a:ea typeface="Inter"/>
                <a:cs typeface="Inter"/>
                <a:sym typeface="Inter"/>
              </a:rPr>
              <a:t> et les </a:t>
            </a:r>
            <a:r>
              <a:rPr lang="en-US" sz="1200" dirty="0" err="1">
                <a:solidFill>
                  <a:schemeClr val="dk1"/>
                </a:solidFill>
                <a:latin typeface="Inter"/>
                <a:ea typeface="Inter"/>
                <a:cs typeface="Inter"/>
                <a:sym typeface="Inter"/>
              </a:rPr>
              <a:t>contextes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culturels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Ils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sont</a:t>
            </a:r>
            <a:r>
              <a:rPr lang="en-US" sz="1200" dirty="0">
                <a:solidFill>
                  <a:schemeClr val="dk1"/>
                </a:solidFill>
                <a:latin typeface="Inter"/>
                <a:ea typeface="Inter"/>
                <a:cs typeface="Inter"/>
                <a:sym typeface="Inter"/>
              </a:rPr>
              <a:t> rejoints dans </a:t>
            </a:r>
            <a:r>
              <a:rPr lang="en-US" sz="1200" dirty="0" err="1">
                <a:solidFill>
                  <a:schemeClr val="dk1"/>
                </a:solidFill>
                <a:latin typeface="Inter"/>
                <a:ea typeface="Inter"/>
                <a:cs typeface="Inter"/>
                <a:sym typeface="Inter"/>
              </a:rPr>
              <a:t>ce</a:t>
            </a:r>
            <a:r>
              <a:rPr lang="en-US" sz="1200" dirty="0">
                <a:solidFill>
                  <a:schemeClr val="dk1"/>
                </a:solidFill>
                <a:latin typeface="Inter"/>
                <a:ea typeface="Inter"/>
                <a:cs typeface="Inter"/>
                <a:sym typeface="Inter"/>
              </a:rPr>
              <a:t> travail important par de jeunes </a:t>
            </a:r>
            <a:r>
              <a:rPr lang="en-US" sz="1200" dirty="0" err="1">
                <a:solidFill>
                  <a:schemeClr val="dk1"/>
                </a:solidFill>
                <a:latin typeface="Inter"/>
                <a:ea typeface="Inter"/>
                <a:cs typeface="Inter"/>
                <a:sym typeface="Inter"/>
              </a:rPr>
              <a:t>chercheurs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provenant</a:t>
            </a:r>
            <a:r>
              <a:rPr lang="en-US" sz="1200" dirty="0">
                <a:solidFill>
                  <a:schemeClr val="dk1"/>
                </a:solidFill>
                <a:latin typeface="Inter"/>
                <a:ea typeface="Inter"/>
                <a:cs typeface="Inter"/>
                <a:sym typeface="Inter"/>
              </a:rPr>
              <a:t> des </a:t>
            </a:r>
            <a:r>
              <a:rPr lang="en-US" sz="1200" dirty="0" err="1">
                <a:solidFill>
                  <a:schemeClr val="dk1"/>
                </a:solidFill>
                <a:latin typeface="Inter"/>
                <a:ea typeface="Inter"/>
                <a:cs typeface="Inter"/>
                <a:sym typeface="Inter"/>
              </a:rPr>
              <a:t>Émirats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arabes</a:t>
            </a:r>
            <a:r>
              <a:rPr lang="en-US" sz="1200" dirty="0">
                <a:solidFill>
                  <a:schemeClr val="dk1"/>
                </a:solidFill>
                <a:latin typeface="Inter"/>
                <a:ea typeface="Inter"/>
                <a:cs typeface="Inter"/>
                <a:sym typeface="Inter"/>
              </a:rPr>
              <a:t> unis, </a:t>
            </a:r>
            <a:r>
              <a:rPr lang="en-US" sz="1200" dirty="0" err="1">
                <a:solidFill>
                  <a:schemeClr val="dk1"/>
                </a:solidFill>
                <a:latin typeface="Inter"/>
                <a:ea typeface="Inter"/>
                <a:cs typeface="Inter"/>
                <a:sym typeface="Inter"/>
              </a:rPr>
              <a:t>d’Arabie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saoudite</a:t>
            </a:r>
            <a:r>
              <a:rPr lang="en-US" sz="1200" dirty="0">
                <a:solidFill>
                  <a:schemeClr val="dk1"/>
                </a:solidFill>
                <a:latin typeface="Inter"/>
                <a:ea typeface="Inter"/>
                <a:cs typeface="Inter"/>
                <a:sym typeface="Inter"/>
              </a:rPr>
              <a:t>, de </a:t>
            </a:r>
            <a:r>
              <a:rPr lang="en-US" sz="1200" dirty="0" err="1">
                <a:solidFill>
                  <a:schemeClr val="dk1"/>
                </a:solidFill>
                <a:latin typeface="Inter"/>
                <a:ea typeface="Inter"/>
                <a:cs typeface="Inter"/>
                <a:sym typeface="Inter"/>
              </a:rPr>
              <a:t>Jordanie</a:t>
            </a:r>
            <a:r>
              <a:rPr lang="en-US" sz="1200" dirty="0">
                <a:solidFill>
                  <a:schemeClr val="dk1"/>
                </a:solidFill>
                <a:latin typeface="Inter"/>
                <a:ea typeface="Inter"/>
                <a:cs typeface="Inter"/>
                <a:sym typeface="Inter"/>
              </a:rPr>
              <a:t> et du Qatar</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Char char="●"/>
            </a:pPr>
            <a:r>
              <a:rPr lang="en" sz="1200" b="1" dirty="0" err="1">
                <a:solidFill>
                  <a:schemeClr val="dk1"/>
                </a:solidFill>
                <a:latin typeface="Inter"/>
                <a:ea typeface="Inter"/>
                <a:cs typeface="Inter"/>
                <a:sym typeface="Inter"/>
              </a:rPr>
              <a:t>Scientifiques</a:t>
            </a:r>
            <a:r>
              <a:rPr lang="en" sz="1200" b="1" dirty="0">
                <a:solidFill>
                  <a:schemeClr val="dk1"/>
                </a:solidFill>
                <a:latin typeface="Inter"/>
                <a:ea typeface="Inter"/>
                <a:cs typeface="Inter"/>
                <a:sym typeface="Inter"/>
              </a:rPr>
              <a:t> des données: </a:t>
            </a:r>
            <a:r>
              <a:rPr lang="en" sz="1200" dirty="0">
                <a:solidFill>
                  <a:schemeClr val="dk1"/>
                </a:solidFill>
                <a:latin typeface="Inter"/>
                <a:ea typeface="Inter"/>
                <a:cs typeface="Inter"/>
                <a:sym typeface="Inter"/>
              </a:rPr>
              <a:t>«</a:t>
            </a:r>
            <a:r>
              <a:rPr lang="en-US" sz="1200" dirty="0">
                <a:solidFill>
                  <a:schemeClr val="dk1"/>
                </a:solidFill>
                <a:latin typeface="Inter"/>
                <a:ea typeface="Inter"/>
                <a:cs typeface="Inter"/>
                <a:sym typeface="Inter"/>
              </a:rPr>
              <a:t>Des </a:t>
            </a:r>
            <a:r>
              <a:rPr lang="en-US" sz="1200" dirty="0" err="1">
                <a:solidFill>
                  <a:schemeClr val="dk1"/>
                </a:solidFill>
                <a:latin typeface="Inter"/>
                <a:ea typeface="Inter"/>
                <a:cs typeface="Inter"/>
                <a:sym typeface="Inter"/>
              </a:rPr>
              <a:t>entreprises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comme</a:t>
            </a:r>
            <a:r>
              <a:rPr lang="en-US" sz="1200" dirty="0">
                <a:solidFill>
                  <a:schemeClr val="dk1"/>
                </a:solidFill>
                <a:latin typeface="Inter"/>
                <a:ea typeface="Inter"/>
                <a:cs typeface="Inter"/>
                <a:sym typeface="Inter"/>
              </a:rPr>
              <a:t> Careem, Noon et </a:t>
            </a:r>
            <a:r>
              <a:rPr lang="en-US" sz="1200" dirty="0" err="1">
                <a:solidFill>
                  <a:schemeClr val="dk1"/>
                </a:solidFill>
                <a:latin typeface="Inter"/>
                <a:ea typeface="Inter"/>
                <a:cs typeface="Inter"/>
                <a:sym typeface="Inter"/>
              </a:rPr>
              <a:t>Talabat</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utilisent</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l’intelligence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artificielle</a:t>
            </a:r>
            <a:r>
              <a:rPr lang="en-US" sz="1200" dirty="0">
                <a:solidFill>
                  <a:schemeClr val="dk1"/>
                </a:solidFill>
                <a:latin typeface="Inter"/>
                <a:ea typeface="Inter"/>
                <a:cs typeface="Inter"/>
                <a:sym typeface="Inter"/>
              </a:rPr>
              <a:t> pour </a:t>
            </a:r>
            <a:r>
              <a:rPr lang="en-US" sz="1200" dirty="0" err="1">
                <a:solidFill>
                  <a:schemeClr val="dk1"/>
                </a:solidFill>
                <a:latin typeface="Inter"/>
                <a:ea typeface="Inter"/>
                <a:cs typeface="Inter"/>
                <a:sym typeface="Inter"/>
              </a:rPr>
              <a:t>améliorer</a:t>
            </a:r>
            <a:r>
              <a:rPr lang="en-US" sz="1200" dirty="0">
                <a:solidFill>
                  <a:schemeClr val="dk1"/>
                </a:solidFill>
                <a:latin typeface="Inter"/>
                <a:ea typeface="Inter"/>
                <a:cs typeface="Inter"/>
                <a:sym typeface="Inter"/>
              </a:rPr>
              <a:t> les </a:t>
            </a:r>
            <a:r>
              <a:rPr lang="en-US" sz="1200" dirty="0" err="1">
                <a:solidFill>
                  <a:schemeClr val="dk1"/>
                </a:solidFill>
                <a:latin typeface="Inter"/>
                <a:ea typeface="Inter"/>
                <a:cs typeface="Inter"/>
                <a:sym typeface="Inter"/>
              </a:rPr>
              <a:t>itinéraires</a:t>
            </a:r>
            <a:r>
              <a:rPr lang="en-US" sz="1200" dirty="0">
                <a:solidFill>
                  <a:schemeClr val="dk1"/>
                </a:solidFill>
                <a:latin typeface="Inter"/>
                <a:ea typeface="Inter"/>
                <a:cs typeface="Inter"/>
                <a:sym typeface="Inter"/>
              </a:rPr>
              <a:t> de livraison et </a:t>
            </a:r>
            <a:r>
              <a:rPr lang="en-US" sz="1200" dirty="0" err="1">
                <a:solidFill>
                  <a:schemeClr val="dk1"/>
                </a:solidFill>
                <a:latin typeface="Inter"/>
                <a:ea typeface="Inter"/>
                <a:cs typeface="Inter"/>
                <a:sym typeface="Inter"/>
              </a:rPr>
              <a:t>prédire</a:t>
            </a:r>
            <a:r>
              <a:rPr lang="en-US" sz="1200" dirty="0">
                <a:solidFill>
                  <a:schemeClr val="dk1"/>
                </a:solidFill>
                <a:latin typeface="Inter"/>
                <a:ea typeface="Inter"/>
                <a:cs typeface="Inter"/>
                <a:sym typeface="Inter"/>
              </a:rPr>
              <a:t> les </a:t>
            </a:r>
            <a:r>
              <a:rPr lang="en-US" sz="1200" dirty="0" err="1">
                <a:solidFill>
                  <a:schemeClr val="dk1"/>
                </a:solidFill>
                <a:latin typeface="Inter"/>
                <a:ea typeface="Inter"/>
                <a:cs typeface="Inter"/>
                <a:sym typeface="Inter"/>
              </a:rPr>
              <a:t>préférences</a:t>
            </a:r>
            <a:r>
              <a:rPr lang="en-US" sz="1200" dirty="0">
                <a:solidFill>
                  <a:schemeClr val="dk1"/>
                </a:solidFill>
                <a:latin typeface="Inter"/>
                <a:ea typeface="Inter"/>
                <a:cs typeface="Inter"/>
                <a:sym typeface="Inter"/>
              </a:rPr>
              <a:t> des clients, </a:t>
            </a:r>
            <a:r>
              <a:rPr lang="en-US" sz="1200" dirty="0" err="1">
                <a:solidFill>
                  <a:schemeClr val="dk1"/>
                </a:solidFill>
                <a:latin typeface="Inter"/>
                <a:ea typeface="Inter"/>
                <a:cs typeface="Inter"/>
                <a:sym typeface="Inter"/>
              </a:rPr>
              <a:t>tandis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que</a:t>
            </a:r>
            <a:r>
              <a:rPr lang="en-US" sz="1200" dirty="0">
                <a:solidFill>
                  <a:schemeClr val="dk1"/>
                </a:solidFill>
                <a:latin typeface="Inter"/>
                <a:ea typeface="Inter"/>
                <a:cs typeface="Inter"/>
                <a:sym typeface="Inter"/>
              </a:rPr>
              <a:t> des </a:t>
            </a:r>
            <a:r>
              <a:rPr lang="en-US" sz="1200" dirty="0" err="1">
                <a:solidFill>
                  <a:schemeClr val="dk1"/>
                </a:solidFill>
                <a:latin typeface="Inter"/>
                <a:ea typeface="Inter"/>
                <a:cs typeface="Inter"/>
                <a:sym typeface="Inter"/>
              </a:rPr>
              <a:t>banques</a:t>
            </a:r>
            <a:r>
              <a:rPr lang="en-US" sz="1200" dirty="0">
                <a:solidFill>
                  <a:schemeClr val="dk1"/>
                </a:solidFill>
                <a:latin typeface="Inter"/>
                <a:ea typeface="Inter"/>
                <a:cs typeface="Inter"/>
                <a:sym typeface="Inter"/>
              </a:rPr>
              <a:t> à travers le Golfe </a:t>
            </a:r>
            <a:r>
              <a:rPr lang="en-US" sz="1200" dirty="0" err="1">
                <a:solidFill>
                  <a:schemeClr val="dk1"/>
                </a:solidFill>
                <a:latin typeface="Inter"/>
                <a:ea typeface="Inter"/>
                <a:cs typeface="Inter"/>
                <a:sym typeface="Inter"/>
              </a:rPr>
              <a:t>adoptent</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l’IA</a:t>
            </a:r>
            <a:r>
              <a:rPr lang="en-US" sz="1200" dirty="0">
                <a:solidFill>
                  <a:schemeClr val="dk1"/>
                </a:solidFill>
                <a:latin typeface="Inter"/>
                <a:ea typeface="Inter"/>
                <a:cs typeface="Inter"/>
                <a:sym typeface="Inter"/>
              </a:rPr>
              <a:t> pour </a:t>
            </a:r>
            <a:r>
              <a:rPr lang="en-US" sz="1200" dirty="0" err="1">
                <a:solidFill>
                  <a:schemeClr val="dk1"/>
                </a:solidFill>
                <a:latin typeface="Inter"/>
                <a:ea typeface="Inter"/>
                <a:cs typeface="Inter"/>
                <a:sym typeface="Inter"/>
              </a:rPr>
              <a:t>détecter</a:t>
            </a:r>
            <a:r>
              <a:rPr lang="en-US" sz="1200" dirty="0">
                <a:solidFill>
                  <a:schemeClr val="dk1"/>
                </a:solidFill>
                <a:latin typeface="Inter"/>
                <a:ea typeface="Inter"/>
                <a:cs typeface="Inter"/>
                <a:sym typeface="Inter"/>
              </a:rPr>
              <a:t> les </a:t>
            </a:r>
            <a:r>
              <a:rPr lang="en-US" sz="1200" dirty="0" err="1">
                <a:solidFill>
                  <a:schemeClr val="dk1"/>
                </a:solidFill>
                <a:latin typeface="Inter"/>
                <a:ea typeface="Inter"/>
                <a:cs typeface="Inter"/>
                <a:sym typeface="Inter"/>
              </a:rPr>
              <a:t>fraudes</a:t>
            </a:r>
            <a:r>
              <a:rPr lang="en-US" sz="1200" dirty="0">
                <a:solidFill>
                  <a:schemeClr val="dk1"/>
                </a:solidFill>
                <a:latin typeface="Inter"/>
                <a:ea typeface="Inter"/>
                <a:cs typeface="Inter"/>
                <a:sym typeface="Inter"/>
              </a:rPr>
              <a:t> et </a:t>
            </a:r>
            <a:r>
              <a:rPr lang="en-US" sz="1200" dirty="0" err="1">
                <a:solidFill>
                  <a:schemeClr val="dk1"/>
                </a:solidFill>
                <a:latin typeface="Inter"/>
                <a:ea typeface="Inter"/>
                <a:cs typeface="Inter"/>
                <a:sym typeface="Inter"/>
              </a:rPr>
              <a:t>améliorer</a:t>
            </a:r>
            <a:r>
              <a:rPr lang="en-US" sz="1200" dirty="0">
                <a:solidFill>
                  <a:schemeClr val="dk1"/>
                </a:solidFill>
                <a:latin typeface="Inter"/>
                <a:ea typeface="Inter"/>
                <a:cs typeface="Inter"/>
                <a:sym typeface="Inter"/>
              </a:rPr>
              <a:t> les services </a:t>
            </a:r>
            <a:r>
              <a:rPr lang="en-US" sz="1200" dirty="0" err="1">
                <a:solidFill>
                  <a:schemeClr val="dk1"/>
                </a:solidFill>
                <a:latin typeface="Inter"/>
                <a:ea typeface="Inter"/>
                <a:cs typeface="Inter"/>
                <a:sym typeface="Inter"/>
              </a:rPr>
              <a:t>bancaires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numériques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Char char="●"/>
            </a:pPr>
            <a:r>
              <a:rPr lang="en" sz="1200" b="1" dirty="0">
                <a:solidFill>
                  <a:schemeClr val="dk1"/>
                </a:solidFill>
                <a:latin typeface="Inter"/>
                <a:ea typeface="Inter"/>
                <a:cs typeface="Inter"/>
                <a:sym typeface="Inter"/>
              </a:rPr>
              <a:t>Artistes </a:t>
            </a:r>
            <a:r>
              <a:rPr lang="en" sz="1200" b="1" dirty="0" err="1">
                <a:solidFill>
                  <a:schemeClr val="dk1"/>
                </a:solidFill>
                <a:latin typeface="Inter"/>
                <a:ea typeface="Inter"/>
                <a:cs typeface="Inter"/>
                <a:sym typeface="Inter"/>
              </a:rPr>
              <a:t>en</a:t>
            </a:r>
            <a:r>
              <a:rPr lang="en" sz="1200" b="1" dirty="0">
                <a:solidFill>
                  <a:schemeClr val="dk1"/>
                </a:solidFill>
                <a:latin typeface="Inter"/>
                <a:ea typeface="Inter"/>
                <a:cs typeface="Inter"/>
                <a:sym typeface="Inter"/>
              </a:rPr>
              <a:t> IA: </a:t>
            </a:r>
            <a:r>
              <a:rPr lang="en" sz="1200" dirty="0">
                <a:solidFill>
                  <a:schemeClr val="dk1"/>
                </a:solidFill>
                <a:latin typeface="Inter"/>
                <a:ea typeface="Inter"/>
                <a:cs typeface="Inter"/>
                <a:sym typeface="Inter"/>
              </a:rPr>
              <a:t>«</a:t>
            </a:r>
            <a:r>
              <a:rPr lang="en-US" sz="1200" dirty="0">
                <a:solidFill>
                  <a:schemeClr val="dk1"/>
                </a:solidFill>
                <a:latin typeface="Inter"/>
                <a:ea typeface="Inter"/>
                <a:cs typeface="Inter"/>
                <a:sym typeface="Inter"/>
              </a:rPr>
              <a:t>Des artistes </a:t>
            </a:r>
            <a:r>
              <a:rPr lang="en-US" sz="1200" dirty="0" err="1">
                <a:solidFill>
                  <a:schemeClr val="dk1"/>
                </a:solidFill>
                <a:latin typeface="Inter"/>
                <a:ea typeface="Inter"/>
                <a:cs typeface="Inter"/>
                <a:sym typeface="Inter"/>
              </a:rPr>
              <a:t>numériques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utilisent</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l’intelligence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artificielle</a:t>
            </a:r>
            <a:r>
              <a:rPr lang="en-US" sz="1200" dirty="0">
                <a:solidFill>
                  <a:schemeClr val="dk1"/>
                </a:solidFill>
                <a:latin typeface="Inter"/>
                <a:ea typeface="Inter"/>
                <a:cs typeface="Inter"/>
                <a:sym typeface="Inter"/>
              </a:rPr>
              <a:t> pour </a:t>
            </a:r>
            <a:r>
              <a:rPr lang="en-US" sz="1200" dirty="0" err="1">
                <a:solidFill>
                  <a:schemeClr val="dk1"/>
                </a:solidFill>
                <a:latin typeface="Inter"/>
                <a:ea typeface="Inter"/>
                <a:cs typeface="Inter"/>
                <a:sym typeface="Inter"/>
              </a:rPr>
              <a:t>créer</a:t>
            </a:r>
            <a:r>
              <a:rPr lang="en-US" sz="1200" dirty="0">
                <a:solidFill>
                  <a:schemeClr val="dk1"/>
                </a:solidFill>
                <a:latin typeface="Inter"/>
                <a:ea typeface="Inter"/>
                <a:cs typeface="Inter"/>
                <a:sym typeface="Inter"/>
              </a:rPr>
              <a:t> de </a:t>
            </a:r>
            <a:r>
              <a:rPr lang="en-US" sz="1200" dirty="0" err="1">
                <a:solidFill>
                  <a:schemeClr val="dk1"/>
                </a:solidFill>
                <a:latin typeface="Inter"/>
                <a:ea typeface="Inter"/>
                <a:cs typeface="Inter"/>
                <a:sym typeface="Inter"/>
              </a:rPr>
              <a:t>nouvelles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formes</a:t>
            </a:r>
            <a:r>
              <a:rPr lang="en-US" sz="1200" dirty="0">
                <a:solidFill>
                  <a:schemeClr val="dk1"/>
                </a:solidFill>
                <a:latin typeface="Inter"/>
                <a:ea typeface="Inter"/>
                <a:cs typeface="Inter"/>
                <a:sym typeface="Inter"/>
              </a:rPr>
              <a:t> d’art du Moyen-Orient, </a:t>
            </a:r>
            <a:r>
              <a:rPr lang="en-US" sz="1200" dirty="0" err="1">
                <a:solidFill>
                  <a:schemeClr val="dk1"/>
                </a:solidFill>
                <a:latin typeface="Inter"/>
                <a:ea typeface="Inter"/>
                <a:cs typeface="Inter"/>
                <a:sym typeface="Inter"/>
              </a:rPr>
              <a:t>contribuer</a:t>
            </a:r>
            <a:r>
              <a:rPr lang="en-US" sz="1200" dirty="0">
                <a:solidFill>
                  <a:schemeClr val="dk1"/>
                </a:solidFill>
                <a:latin typeface="Inter"/>
                <a:ea typeface="Inter"/>
                <a:cs typeface="Inter"/>
                <a:sym typeface="Inter"/>
              </a:rPr>
              <a:t> à la production de films </a:t>
            </a:r>
            <a:r>
              <a:rPr lang="en-US" sz="1200" dirty="0" err="1">
                <a:solidFill>
                  <a:schemeClr val="dk1"/>
                </a:solidFill>
                <a:latin typeface="Inter"/>
                <a:ea typeface="Inter"/>
                <a:cs typeface="Inter"/>
                <a:sym typeface="Inter"/>
              </a:rPr>
              <a:t>régionaux</a:t>
            </a:r>
            <a:r>
              <a:rPr lang="en-US" sz="1200" dirty="0">
                <a:solidFill>
                  <a:schemeClr val="dk1"/>
                </a:solidFill>
                <a:latin typeface="Inter"/>
                <a:ea typeface="Inter"/>
                <a:cs typeface="Inter"/>
                <a:sym typeface="Inter"/>
              </a:rPr>
              <a:t> et </a:t>
            </a:r>
            <a:r>
              <a:rPr lang="en-US" sz="1200" dirty="0" err="1">
                <a:solidFill>
                  <a:schemeClr val="dk1"/>
                </a:solidFill>
                <a:latin typeface="Inter"/>
                <a:ea typeface="Inter"/>
                <a:cs typeface="Inter"/>
                <a:sym typeface="Inter"/>
              </a:rPr>
              <a:t>développer</a:t>
            </a:r>
            <a:r>
              <a:rPr lang="en-US" sz="1200" dirty="0">
                <a:solidFill>
                  <a:schemeClr val="dk1"/>
                </a:solidFill>
                <a:latin typeface="Inter"/>
                <a:ea typeface="Inter"/>
                <a:cs typeface="Inter"/>
                <a:sym typeface="Inter"/>
              </a:rPr>
              <a:t> du </a:t>
            </a:r>
            <a:r>
              <a:rPr lang="en-US" sz="1200" dirty="0" err="1">
                <a:solidFill>
                  <a:schemeClr val="dk1"/>
                </a:solidFill>
                <a:latin typeface="Inter"/>
                <a:ea typeface="Inter"/>
                <a:cs typeface="Inter"/>
                <a:sym typeface="Inter"/>
              </a:rPr>
              <a:t>contenu</a:t>
            </a:r>
            <a:r>
              <a:rPr lang="en-US" sz="1200" dirty="0">
                <a:solidFill>
                  <a:schemeClr val="dk1"/>
                </a:solidFill>
                <a:latin typeface="Inter"/>
                <a:ea typeface="Inter"/>
                <a:cs typeface="Inter"/>
                <a:sym typeface="Inter"/>
              </a:rPr>
              <a:t> de jeux </a:t>
            </a:r>
            <a:r>
              <a:rPr lang="en-US" sz="1200" dirty="0" err="1">
                <a:solidFill>
                  <a:schemeClr val="dk1"/>
                </a:solidFill>
                <a:latin typeface="Inter"/>
                <a:ea typeface="Inter"/>
                <a:cs typeface="Inter"/>
                <a:sym typeface="Inter"/>
              </a:rPr>
              <a:t>vidéo</a:t>
            </a:r>
            <a:r>
              <a:rPr lang="en-US" sz="1200" dirty="0">
                <a:solidFill>
                  <a:schemeClr val="dk1"/>
                </a:solidFill>
                <a:latin typeface="Inter"/>
                <a:ea typeface="Inter"/>
                <a:cs typeface="Inter"/>
                <a:sym typeface="Inter"/>
              </a:rPr>
              <a:t> qui </a:t>
            </a:r>
            <a:r>
              <a:rPr lang="en-US" sz="1200" dirty="0" err="1">
                <a:solidFill>
                  <a:schemeClr val="dk1"/>
                </a:solidFill>
                <a:latin typeface="Inter"/>
                <a:ea typeface="Inter"/>
                <a:cs typeface="Inter"/>
                <a:sym typeface="Inter"/>
              </a:rPr>
              <a:t>reflète</a:t>
            </a:r>
            <a:r>
              <a:rPr lang="en-US" sz="1200" dirty="0">
                <a:solidFill>
                  <a:schemeClr val="dk1"/>
                </a:solidFill>
                <a:latin typeface="Inter"/>
                <a:ea typeface="Inter"/>
                <a:cs typeface="Inter"/>
                <a:sym typeface="Inter"/>
              </a:rPr>
              <a:t> le </a:t>
            </a:r>
            <a:r>
              <a:rPr lang="en-US" sz="1200" dirty="0" err="1">
                <a:solidFill>
                  <a:schemeClr val="dk1"/>
                </a:solidFill>
                <a:latin typeface="Inter"/>
                <a:ea typeface="Inter"/>
                <a:cs typeface="Inter"/>
                <a:sym typeface="Inter"/>
              </a:rPr>
              <a:t>patrimoine</a:t>
            </a:r>
            <a:r>
              <a:rPr lang="en-US" sz="1200" dirty="0">
                <a:solidFill>
                  <a:schemeClr val="dk1"/>
                </a:solidFill>
                <a:latin typeface="Inter"/>
                <a:ea typeface="Inter"/>
                <a:cs typeface="Inter"/>
                <a:sym typeface="Inter"/>
              </a:rPr>
              <a:t> et les </a:t>
            </a:r>
            <a:r>
              <a:rPr lang="en-US" sz="1200" dirty="0" err="1">
                <a:solidFill>
                  <a:schemeClr val="dk1"/>
                </a:solidFill>
                <a:latin typeface="Inter"/>
                <a:ea typeface="Inter"/>
                <a:cs typeface="Inter"/>
                <a:sym typeface="Inter"/>
              </a:rPr>
              <a:t>valeurs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arabes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Char char="●"/>
            </a:pPr>
            <a:r>
              <a:rPr lang="en" sz="1200" b="1" dirty="0">
                <a:solidFill>
                  <a:schemeClr val="dk1"/>
                </a:solidFill>
                <a:latin typeface="Inter"/>
                <a:ea typeface="Inter"/>
                <a:cs typeface="Inter"/>
                <a:sym typeface="Inter"/>
              </a:rPr>
              <a:t>Entrepreneurs </a:t>
            </a:r>
            <a:r>
              <a:rPr lang="en" sz="1200" b="1" dirty="0" err="1">
                <a:solidFill>
                  <a:schemeClr val="dk1"/>
                </a:solidFill>
                <a:latin typeface="Inter"/>
                <a:ea typeface="Inter"/>
                <a:cs typeface="Inter"/>
                <a:sym typeface="Inter"/>
              </a:rPr>
              <a:t>en</a:t>
            </a:r>
            <a:r>
              <a:rPr lang="en" sz="1200" b="1" dirty="0">
                <a:solidFill>
                  <a:schemeClr val="dk1"/>
                </a:solidFill>
                <a:latin typeface="Inter"/>
                <a:ea typeface="Inter"/>
                <a:cs typeface="Inter"/>
                <a:sym typeface="Inter"/>
              </a:rPr>
              <a:t> IA: </a:t>
            </a:r>
            <a:r>
              <a:rPr lang="en" sz="1200" dirty="0">
                <a:solidFill>
                  <a:schemeClr val="dk1"/>
                </a:solidFill>
                <a:latin typeface="Inter"/>
                <a:ea typeface="Inter"/>
                <a:cs typeface="Inter"/>
                <a:sym typeface="Inter"/>
              </a:rPr>
              <a:t>«</a:t>
            </a:r>
            <a:r>
              <a:rPr lang="en-US" sz="1200" dirty="0">
                <a:solidFill>
                  <a:schemeClr val="dk1"/>
                </a:solidFill>
                <a:latin typeface="Inter"/>
                <a:ea typeface="Inter"/>
                <a:cs typeface="Inter"/>
                <a:sym typeface="Inter"/>
              </a:rPr>
              <a:t>Des jeunes à travers le Moyen-Orient </a:t>
            </a:r>
            <a:r>
              <a:rPr lang="en-US" sz="1200" dirty="0" err="1">
                <a:solidFill>
                  <a:schemeClr val="dk1"/>
                </a:solidFill>
                <a:latin typeface="Inter"/>
                <a:ea typeface="Inter"/>
                <a:cs typeface="Inter"/>
                <a:sym typeface="Inter"/>
              </a:rPr>
              <a:t>développent</a:t>
            </a:r>
            <a:r>
              <a:rPr lang="en-US" sz="1200" dirty="0">
                <a:solidFill>
                  <a:schemeClr val="dk1"/>
                </a:solidFill>
                <a:latin typeface="Inter"/>
                <a:ea typeface="Inter"/>
                <a:cs typeface="Inter"/>
                <a:sym typeface="Inter"/>
              </a:rPr>
              <a:t> des applications </a:t>
            </a:r>
            <a:r>
              <a:rPr lang="en-US" sz="1200" dirty="0" err="1">
                <a:solidFill>
                  <a:schemeClr val="dk1"/>
                </a:solidFill>
                <a:latin typeface="Inter"/>
                <a:ea typeface="Inter"/>
                <a:cs typeface="Inter"/>
                <a:sym typeface="Inter"/>
              </a:rPr>
              <a:t>d’intelligence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artificielle</a:t>
            </a:r>
            <a:r>
              <a:rPr lang="en-US" sz="1200" dirty="0">
                <a:solidFill>
                  <a:schemeClr val="dk1"/>
                </a:solidFill>
                <a:latin typeface="Inter"/>
                <a:ea typeface="Inter"/>
                <a:cs typeface="Inter"/>
                <a:sym typeface="Inter"/>
              </a:rPr>
              <a:t> pour </a:t>
            </a:r>
            <a:r>
              <a:rPr lang="en-US" sz="1200" dirty="0" err="1">
                <a:solidFill>
                  <a:schemeClr val="dk1"/>
                </a:solidFill>
                <a:latin typeface="Inter"/>
                <a:ea typeface="Inter"/>
                <a:cs typeface="Inter"/>
                <a:sym typeface="Inter"/>
              </a:rPr>
              <a:t>résoudre</a:t>
            </a:r>
            <a:r>
              <a:rPr lang="en-US" sz="1200" dirty="0">
                <a:solidFill>
                  <a:schemeClr val="dk1"/>
                </a:solidFill>
                <a:latin typeface="Inter"/>
                <a:ea typeface="Inter"/>
                <a:cs typeface="Inter"/>
                <a:sym typeface="Inter"/>
              </a:rPr>
              <a:t> des </a:t>
            </a:r>
            <a:r>
              <a:rPr lang="en-US" sz="1200" dirty="0" err="1">
                <a:solidFill>
                  <a:schemeClr val="dk1"/>
                </a:solidFill>
                <a:latin typeface="Inter"/>
                <a:ea typeface="Inter"/>
                <a:cs typeface="Inter"/>
                <a:sym typeface="Inter"/>
              </a:rPr>
              <a:t>défis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locaux</a:t>
            </a:r>
            <a:r>
              <a:rPr lang="en-US" sz="1200" dirty="0">
                <a:solidFill>
                  <a:schemeClr val="dk1"/>
                </a:solidFill>
                <a:latin typeface="Inter"/>
                <a:ea typeface="Inter"/>
                <a:cs typeface="Inter"/>
                <a:sym typeface="Inter"/>
              </a:rPr>
              <a:t> — </a:t>
            </a:r>
            <a:r>
              <a:rPr lang="en-US" sz="1200" dirty="0" err="1">
                <a:solidFill>
                  <a:schemeClr val="dk1"/>
                </a:solidFill>
                <a:latin typeface="Inter"/>
                <a:ea typeface="Inter"/>
                <a:cs typeface="Inter"/>
                <a:sym typeface="Inter"/>
              </a:rPr>
              <a:t>comme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soutenir</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l’apprentissage</a:t>
            </a:r>
            <a:r>
              <a:rPr lang="en-US" sz="1200" dirty="0">
                <a:solidFill>
                  <a:schemeClr val="dk1"/>
                </a:solidFill>
                <a:latin typeface="Inter"/>
                <a:ea typeface="Inter"/>
                <a:cs typeface="Inter"/>
                <a:sym typeface="Inter"/>
              </a:rPr>
              <a:t> de la langue </a:t>
            </a:r>
            <a:r>
              <a:rPr lang="en-US" sz="1200" dirty="0" err="1">
                <a:solidFill>
                  <a:schemeClr val="dk1"/>
                </a:solidFill>
                <a:latin typeface="Inter"/>
                <a:ea typeface="Inter"/>
                <a:cs typeface="Inter"/>
                <a:sym typeface="Inter"/>
              </a:rPr>
              <a:t>arabe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améliorer</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l’efficacité</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énergétique</a:t>
            </a:r>
            <a:r>
              <a:rPr lang="en-US" sz="1200" dirty="0">
                <a:solidFill>
                  <a:schemeClr val="dk1"/>
                </a:solidFill>
                <a:latin typeface="Inter"/>
                <a:ea typeface="Inter"/>
                <a:cs typeface="Inter"/>
                <a:sym typeface="Inter"/>
              </a:rPr>
              <a:t> dans les </a:t>
            </a:r>
            <a:r>
              <a:rPr lang="en-US" sz="1200" dirty="0" err="1">
                <a:solidFill>
                  <a:schemeClr val="dk1"/>
                </a:solidFill>
                <a:latin typeface="Inter"/>
                <a:ea typeface="Inter"/>
                <a:cs typeface="Inter"/>
                <a:sym typeface="Inter"/>
              </a:rPr>
              <a:t>climats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chauds</a:t>
            </a:r>
            <a:r>
              <a:rPr lang="en-US" sz="1200" dirty="0">
                <a:solidFill>
                  <a:schemeClr val="dk1"/>
                </a:solidFill>
                <a:latin typeface="Inter"/>
                <a:ea typeface="Inter"/>
                <a:cs typeface="Inter"/>
                <a:sym typeface="Inter"/>
              </a:rPr>
              <a:t> et </a:t>
            </a:r>
            <a:r>
              <a:rPr lang="en-US" sz="1200" dirty="0" err="1">
                <a:solidFill>
                  <a:schemeClr val="dk1"/>
                </a:solidFill>
                <a:latin typeface="Inter"/>
                <a:ea typeface="Inter"/>
                <a:cs typeface="Inter"/>
                <a:sym typeface="Inter"/>
              </a:rPr>
              <a:t>créer</a:t>
            </a:r>
            <a:r>
              <a:rPr lang="en-US" sz="1200" dirty="0">
                <a:solidFill>
                  <a:schemeClr val="dk1"/>
                </a:solidFill>
                <a:latin typeface="Inter"/>
                <a:ea typeface="Inter"/>
                <a:cs typeface="Inter"/>
                <a:sym typeface="Inter"/>
              </a:rPr>
              <a:t> des solutions </a:t>
            </a:r>
            <a:r>
              <a:rPr lang="en-US" sz="1200" dirty="0" err="1">
                <a:solidFill>
                  <a:schemeClr val="dk1"/>
                </a:solidFill>
                <a:latin typeface="Inter"/>
                <a:ea typeface="Inter"/>
                <a:cs typeface="Inter"/>
                <a:sym typeface="Inter"/>
              </a:rPr>
              <a:t>intelligentes</a:t>
            </a:r>
            <a:r>
              <a:rPr lang="en-US" sz="1200" dirty="0">
                <a:solidFill>
                  <a:schemeClr val="dk1"/>
                </a:solidFill>
                <a:latin typeface="Inter"/>
                <a:ea typeface="Inter"/>
                <a:cs typeface="Inter"/>
                <a:sym typeface="Inter"/>
              </a:rPr>
              <a:t> pour la gestion du Hajj et des transports </a:t>
            </a:r>
            <a:r>
              <a:rPr lang="en-US" sz="1200" dirty="0" err="1">
                <a:solidFill>
                  <a:schemeClr val="dk1"/>
                </a:solidFill>
                <a:latin typeface="Inter"/>
                <a:ea typeface="Inter"/>
                <a:cs typeface="Inter"/>
                <a:sym typeface="Inter"/>
              </a:rPr>
              <a:t>régionaux</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Élément</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Interactif</a:t>
            </a:r>
            <a:r>
              <a:rPr lang="en" sz="1200" b="1" dirty="0">
                <a:solidFill>
                  <a:schemeClr val="dk1"/>
                </a:solidFill>
                <a:latin typeface="Inter"/>
                <a:ea typeface="Inter"/>
                <a:cs typeface="Inter"/>
                <a:sym typeface="Inter"/>
              </a:rPr>
              <a: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Laquelle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carrières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semble</a:t>
            </a:r>
            <a:r>
              <a:rPr lang="en" sz="1200" dirty="0">
                <a:solidFill>
                  <a:schemeClr val="dk1"/>
                </a:solidFill>
                <a:latin typeface="Inter"/>
                <a:ea typeface="Inter"/>
                <a:cs typeface="Inter"/>
                <a:sym typeface="Inter"/>
              </a:rPr>
              <a:t> la plus </a:t>
            </a:r>
            <a:r>
              <a:rPr lang="en" sz="1200" dirty="0" err="1">
                <a:solidFill>
                  <a:schemeClr val="dk1"/>
                </a:solidFill>
                <a:latin typeface="Inter"/>
                <a:ea typeface="Inter"/>
                <a:cs typeface="Inter"/>
                <a:sym typeface="Inter"/>
              </a:rPr>
              <a:t>intéressante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Pourquoi</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3"/>
        <p:cNvGrpSpPr/>
        <p:nvPr/>
      </p:nvGrpSpPr>
      <p:grpSpPr>
        <a:xfrm>
          <a:off x="0" y="0"/>
          <a:ext cx="0" cy="0"/>
          <a:chOff x="0" y="0"/>
          <a:chExt cx="0" cy="0"/>
        </a:xfrm>
      </p:grpSpPr>
      <p:sp>
        <p:nvSpPr>
          <p:cNvPr id="1444" name="Google Shape;1444;g3d1828a3c8d_1_1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5" name="Google Shape;1445;g3d1828a3c8d_1_1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a:solidFill>
                  <a:schemeClr val="dk1"/>
                </a:solidFill>
                <a:latin typeface="Inter"/>
                <a:ea typeface="Inter"/>
                <a:cs typeface="Inter"/>
                <a:sym typeface="Inter"/>
              </a:rPr>
              <a:t>«Vous n’avez pas besoin de devenir programmeur informatique pour faire partie du futur de l’IA. Les compétences les plus importantes sont celles que vous êtes déjà en train de développer!»</a:t>
            </a:r>
            <a:endParaRPr sz="1200">
              <a:solidFill>
                <a:schemeClr val="dk1"/>
              </a:solidFill>
              <a:latin typeface="Inter"/>
              <a:ea typeface="Inter"/>
              <a:cs typeface="Inter"/>
              <a:sym typeface="Inte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2"/>
        <p:cNvGrpSpPr/>
        <p:nvPr/>
      </p:nvGrpSpPr>
      <p:grpSpPr>
        <a:xfrm>
          <a:off x="0" y="0"/>
          <a:ext cx="0" cy="0"/>
          <a:chOff x="0" y="0"/>
          <a:chExt cx="0" cy="0"/>
        </a:xfrm>
      </p:grpSpPr>
      <p:sp>
        <p:nvSpPr>
          <p:cNvPr id="1453" name="Google Shape;1453;g3d1828a3c8d_1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4" name="Google Shape;1454;g3d1828a3c8d_1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Cadre de Développement des </a:t>
            </a:r>
            <a:r>
              <a:rPr lang="en" sz="1200" b="1" dirty="0" err="1">
                <a:solidFill>
                  <a:schemeClr val="dk1"/>
                </a:solidFill>
                <a:latin typeface="Inter"/>
                <a:ea typeface="Inter"/>
                <a:cs typeface="Inter"/>
                <a:sym typeface="Inter"/>
              </a:rPr>
              <a:t>Compétences</a:t>
            </a:r>
            <a:r>
              <a:rPr lang="en" sz="1200" dirty="0">
                <a:solidFill>
                  <a:schemeClr val="dk1"/>
                </a:solidFill>
                <a:latin typeface="Inter"/>
                <a:ea typeface="Inter"/>
                <a:cs typeface="Inter"/>
                <a:sym typeface="Inter"/>
              </a:rPr>
              <a:t> (4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«Vous </a:t>
            </a:r>
            <a:r>
              <a:rPr lang="en" sz="1200" dirty="0" err="1">
                <a:solidFill>
                  <a:schemeClr val="dk1"/>
                </a:solidFill>
                <a:latin typeface="Inter"/>
                <a:ea typeface="Inter"/>
                <a:cs typeface="Inter"/>
                <a:sym typeface="Inter"/>
              </a:rPr>
              <a:t>n’avez</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besoin</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devenir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programmeur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informatique</a:t>
            </a:r>
            <a:r>
              <a:rPr lang="en" sz="1200" dirty="0">
                <a:solidFill>
                  <a:schemeClr val="dk1"/>
                </a:solidFill>
                <a:latin typeface="Inter"/>
                <a:ea typeface="Inter"/>
                <a:cs typeface="Inter"/>
                <a:sym typeface="Inter"/>
              </a:rPr>
              <a:t> pour faire </a:t>
            </a:r>
            <a:r>
              <a:rPr lang="en" sz="1200" dirty="0" err="1">
                <a:solidFill>
                  <a:schemeClr val="dk1"/>
                </a:solidFill>
                <a:latin typeface="Inter"/>
                <a:ea typeface="Inter"/>
                <a:cs typeface="Inter"/>
                <a:sym typeface="Inter"/>
              </a:rPr>
              <a:t>partie</a:t>
            </a:r>
            <a:r>
              <a:rPr lang="en" sz="1200" dirty="0">
                <a:solidFill>
                  <a:schemeClr val="dk1"/>
                </a:solidFill>
                <a:latin typeface="Inter"/>
                <a:ea typeface="Inter"/>
                <a:cs typeface="Inter"/>
                <a:sym typeface="Inter"/>
              </a:rPr>
              <a:t> du </a:t>
            </a:r>
            <a:r>
              <a:rPr lang="en" sz="1200" dirty="0" err="1">
                <a:solidFill>
                  <a:schemeClr val="dk1"/>
                </a:solidFill>
                <a:latin typeface="Inter"/>
                <a:ea typeface="Inter"/>
                <a:cs typeface="Inter"/>
                <a:sym typeface="Inter"/>
              </a:rPr>
              <a:t>futur</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compétences</a:t>
            </a:r>
            <a:r>
              <a:rPr lang="en" sz="1200" dirty="0">
                <a:solidFill>
                  <a:schemeClr val="dk1"/>
                </a:solidFill>
                <a:latin typeface="Inter"/>
                <a:ea typeface="Inter"/>
                <a:cs typeface="Inter"/>
                <a:sym typeface="Inter"/>
              </a:rPr>
              <a:t> les plus </a:t>
            </a:r>
            <a:r>
              <a:rPr lang="en" sz="1200" dirty="0" err="1">
                <a:solidFill>
                  <a:schemeClr val="dk1"/>
                </a:solidFill>
                <a:latin typeface="Inter"/>
                <a:ea typeface="Inter"/>
                <a:cs typeface="Inter"/>
                <a:sym typeface="Inter"/>
              </a:rPr>
              <a:t>importantes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celles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êtes</a:t>
            </a:r>
            <a:r>
              <a:rPr lang="en" sz="1200" dirty="0">
                <a:solidFill>
                  <a:schemeClr val="dk1"/>
                </a:solidFill>
                <a:latin typeface="Inter"/>
                <a:ea typeface="Inter"/>
                <a:cs typeface="Inter"/>
                <a:sym typeface="Inter"/>
              </a:rPr>
              <a:t> déjà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train de </a:t>
            </a:r>
            <a:r>
              <a:rPr lang="en" sz="1200" dirty="0" err="1">
                <a:solidFill>
                  <a:schemeClr val="dk1"/>
                </a:solidFill>
                <a:latin typeface="Inter"/>
                <a:ea typeface="Inter"/>
                <a:cs typeface="Inter"/>
                <a:sym typeface="Inter"/>
              </a:rPr>
              <a:t>développer</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Pensée Critique</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Remettez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question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voyez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ligne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demandez-vous</a:t>
            </a:r>
            <a:r>
              <a:rPr lang="en" sz="1200" dirty="0">
                <a:solidFill>
                  <a:schemeClr val="dk1"/>
                </a:solidFill>
                <a:latin typeface="Inter"/>
                <a:ea typeface="Inter"/>
                <a:cs typeface="Inter"/>
                <a:sym typeface="Inter"/>
              </a:rPr>
              <a:t>: ‘Comment </a:t>
            </a:r>
            <a:r>
              <a:rPr lang="en" sz="1200" dirty="0" err="1">
                <a:solidFill>
                  <a:schemeClr val="dk1"/>
                </a:solidFill>
                <a:latin typeface="Inter"/>
                <a:ea typeface="Inter"/>
                <a:cs typeface="Inter"/>
                <a:sym typeface="Inter"/>
              </a:rPr>
              <a:t>puis</a:t>
            </a:r>
            <a:r>
              <a:rPr lang="en" sz="1200" dirty="0">
                <a:solidFill>
                  <a:schemeClr val="dk1"/>
                </a:solidFill>
                <a:latin typeface="Inter"/>
                <a:ea typeface="Inter"/>
                <a:cs typeface="Inter"/>
                <a:sym typeface="Inter"/>
              </a:rPr>
              <a:t>-je savoir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vrai</a:t>
            </a:r>
            <a:r>
              <a:rPr lang="en" sz="1200" dirty="0">
                <a:solidFill>
                  <a:schemeClr val="dk1"/>
                </a:solidFill>
                <a:latin typeface="Inter"/>
                <a:ea typeface="Inter"/>
                <a:cs typeface="Inter"/>
                <a:sym typeface="Inter"/>
              </a:rPr>
              <a:t>?’ Cette </a:t>
            </a:r>
            <a:r>
              <a:rPr lang="en" sz="1200" dirty="0" err="1">
                <a:solidFill>
                  <a:schemeClr val="dk1"/>
                </a:solidFill>
                <a:latin typeface="Inter"/>
                <a:ea typeface="Inter"/>
                <a:cs typeface="Inter"/>
                <a:sym typeface="Inter"/>
              </a:rPr>
              <a:t>compétence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essentielle</a:t>
            </a:r>
            <a:r>
              <a:rPr lang="en" sz="1200" dirty="0">
                <a:solidFill>
                  <a:schemeClr val="dk1"/>
                </a:solidFill>
                <a:latin typeface="Inter"/>
                <a:ea typeface="Inter"/>
                <a:cs typeface="Inter"/>
                <a:sym typeface="Inter"/>
              </a:rPr>
              <a:t> car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créer</a:t>
            </a:r>
            <a:r>
              <a:rPr lang="en" sz="1200" dirty="0">
                <a:solidFill>
                  <a:schemeClr val="dk1"/>
                </a:solidFill>
                <a:latin typeface="Inter"/>
                <a:ea typeface="Inter"/>
                <a:cs typeface="Inter"/>
                <a:sym typeface="Inter"/>
              </a:rPr>
              <a:t> du </a:t>
            </a:r>
            <a:r>
              <a:rPr lang="en" sz="1200" dirty="0" err="1">
                <a:solidFill>
                  <a:schemeClr val="dk1"/>
                </a:solidFill>
                <a:latin typeface="Inter"/>
                <a:ea typeface="Inter"/>
                <a:cs typeface="Inter"/>
                <a:sym typeface="Inter"/>
              </a:rPr>
              <a:t>contenu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sont</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humains</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décident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qui mérite d’être </a:t>
            </a:r>
            <a:r>
              <a:rPr lang="en" sz="1200" dirty="0" err="1">
                <a:solidFill>
                  <a:schemeClr val="dk1"/>
                </a:solidFill>
                <a:latin typeface="Inter"/>
                <a:ea typeface="Inter"/>
                <a:cs typeface="Inter"/>
                <a:sym typeface="Inter"/>
              </a:rPr>
              <a:t>créé</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partagé</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Exemple</a:t>
            </a:r>
            <a:r>
              <a:rPr lang="en" sz="1200" b="1"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US" sz="1200" dirty="0"/>
              <a:t>Quand </a:t>
            </a:r>
            <a:r>
              <a:rPr lang="en-US" sz="1200" dirty="0" err="1"/>
              <a:t>vous</a:t>
            </a:r>
            <a:r>
              <a:rPr lang="en-US" sz="1200" dirty="0"/>
              <a:t> </a:t>
            </a:r>
            <a:r>
              <a:rPr lang="en-US" sz="1200" dirty="0" err="1"/>
              <a:t>voyez</a:t>
            </a:r>
            <a:r>
              <a:rPr lang="en-US" sz="1200" dirty="0"/>
              <a:t> des </a:t>
            </a:r>
            <a:r>
              <a:rPr lang="en-US" sz="1200" dirty="0" err="1"/>
              <a:t>informations</a:t>
            </a:r>
            <a:r>
              <a:rPr lang="en-US" sz="1200" dirty="0"/>
              <a:t> sur la politique </a:t>
            </a:r>
            <a:r>
              <a:rPr lang="en-US" sz="1200" dirty="0" err="1"/>
              <a:t>ou</a:t>
            </a:r>
            <a:r>
              <a:rPr lang="en-US" sz="1200" dirty="0"/>
              <a:t> </a:t>
            </a:r>
            <a:r>
              <a:rPr lang="en-US" sz="1200" dirty="0" err="1"/>
              <a:t>l’économie</a:t>
            </a:r>
            <a:r>
              <a:rPr lang="en-US" sz="1200" dirty="0"/>
              <a:t> aux </a:t>
            </a:r>
            <a:r>
              <a:rPr lang="en-US" sz="1200" dirty="0" err="1"/>
              <a:t>Émirats</a:t>
            </a:r>
            <a:r>
              <a:rPr lang="en-US" sz="1200" dirty="0"/>
              <a:t> </a:t>
            </a:r>
            <a:r>
              <a:rPr lang="en-US" sz="1200" dirty="0" err="1"/>
              <a:t>arabes</a:t>
            </a:r>
            <a:r>
              <a:rPr lang="en-US" sz="1200" dirty="0"/>
              <a:t> unis, </a:t>
            </a:r>
            <a:r>
              <a:rPr lang="en-US" sz="1200" dirty="0" err="1"/>
              <a:t>en</a:t>
            </a:r>
            <a:r>
              <a:rPr lang="en-US" sz="1200" dirty="0"/>
              <a:t> Arabie </a:t>
            </a:r>
            <a:r>
              <a:rPr lang="en-US" sz="1200" dirty="0" err="1"/>
              <a:t>saoudite</a:t>
            </a:r>
            <a:r>
              <a:rPr lang="en-US" sz="1200" dirty="0"/>
              <a:t>, </a:t>
            </a:r>
            <a:r>
              <a:rPr lang="en-US" sz="1200" dirty="0" err="1"/>
              <a:t>en</a:t>
            </a:r>
            <a:r>
              <a:rPr lang="en-US" sz="1200" dirty="0"/>
              <a:t> </a:t>
            </a:r>
            <a:r>
              <a:rPr lang="en-US" sz="1200" dirty="0" err="1"/>
              <a:t>Jordanie</a:t>
            </a:r>
            <a:r>
              <a:rPr lang="en-US" sz="1200" dirty="0"/>
              <a:t> </a:t>
            </a:r>
            <a:r>
              <a:rPr lang="en-US" sz="1200" dirty="0" err="1"/>
              <a:t>ou</a:t>
            </a:r>
            <a:r>
              <a:rPr lang="en-US" sz="1200" dirty="0"/>
              <a:t> au Qatar, </a:t>
            </a:r>
            <a:r>
              <a:rPr lang="en-US" sz="1200" dirty="0" err="1"/>
              <a:t>votre</a:t>
            </a:r>
            <a:r>
              <a:rPr lang="en-US" sz="1200" dirty="0"/>
              <a:t> </a:t>
            </a:r>
            <a:r>
              <a:rPr lang="en-US" sz="1200" dirty="0" err="1"/>
              <a:t>capacité</a:t>
            </a:r>
            <a:r>
              <a:rPr lang="en-US" sz="1200" dirty="0"/>
              <a:t> à faire </a:t>
            </a:r>
            <a:r>
              <a:rPr lang="en-US" sz="1200" dirty="0" err="1"/>
              <a:t>preuve</a:t>
            </a:r>
            <a:r>
              <a:rPr lang="en-US" sz="1200" dirty="0"/>
              <a:t> d'esprit critique sur les sources et les </a:t>
            </a:r>
            <a:r>
              <a:rPr lang="en-US" sz="1200" dirty="0" err="1"/>
              <a:t>préjugés</a:t>
            </a:r>
            <a:r>
              <a:rPr lang="en-US" sz="1200" dirty="0"/>
              <a:t> </a:t>
            </a:r>
            <a:r>
              <a:rPr lang="en-US" sz="1200" dirty="0" err="1"/>
              <a:t>est</a:t>
            </a:r>
            <a:r>
              <a:rPr lang="en-US" sz="1200" dirty="0"/>
              <a:t> très précieuse, surtout </a:t>
            </a:r>
            <a:r>
              <a:rPr lang="en-US" sz="1200" dirty="0" err="1"/>
              <a:t>maintenant</a:t>
            </a:r>
            <a:r>
              <a:rPr lang="en-US" sz="1200" dirty="0"/>
              <a:t> </a:t>
            </a:r>
            <a:r>
              <a:rPr lang="en-US" sz="1200" dirty="0" err="1"/>
              <a:t>que</a:t>
            </a:r>
            <a:r>
              <a:rPr lang="en-US" sz="1200" dirty="0"/>
              <a:t> </a:t>
            </a:r>
            <a:r>
              <a:rPr lang="en-US" sz="1200" dirty="0" err="1"/>
              <a:t>l’IA</a:t>
            </a:r>
            <a:r>
              <a:rPr lang="en-US" sz="1200" dirty="0"/>
              <a:t> </a:t>
            </a:r>
            <a:r>
              <a:rPr lang="en-US" sz="1200" dirty="0" err="1"/>
              <a:t>peut</a:t>
            </a:r>
            <a:r>
              <a:rPr lang="en-US" sz="1200" dirty="0"/>
              <a:t> </a:t>
            </a:r>
            <a:r>
              <a:rPr lang="en-US" sz="1200" dirty="0" err="1"/>
              <a:t>générer</a:t>
            </a:r>
            <a:r>
              <a:rPr lang="en-US" sz="1200" dirty="0"/>
              <a:t> de </a:t>
            </a:r>
            <a:r>
              <a:rPr lang="en-US" sz="1200" dirty="0" err="1"/>
              <a:t>fausses</a:t>
            </a:r>
            <a:r>
              <a:rPr lang="en-US" sz="1200" dirty="0"/>
              <a:t> </a:t>
            </a:r>
            <a:r>
              <a:rPr lang="en-US" sz="1200" dirty="0" err="1"/>
              <a:t>nouvelles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Créativité</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(1 minute):</a:t>
            </a:r>
            <a:endParaRPr sz="1200" dirty="0">
              <a:solidFill>
                <a:schemeClr val="dk1"/>
              </a:solidFill>
              <a:latin typeface="Inter"/>
              <a:ea typeface="Inter"/>
              <a:cs typeface="Inter"/>
              <a:sym typeface="Inter"/>
            </a:endParaRPr>
          </a:p>
          <a:p>
            <a:pPr marL="0" marR="381000" lvl="0" indent="0" algn="l" defTabSz="914400" rtl="0" eaLnBrk="1" fontAlgn="auto" latinLnBrk="0" hangingPunct="1">
              <a:lnSpc>
                <a:spcPct val="115000"/>
              </a:lnSpc>
              <a:spcBef>
                <a:spcPts val="1200"/>
              </a:spcBef>
              <a:spcAft>
                <a:spcPts val="0"/>
              </a:spcAft>
              <a:buClr>
                <a:schemeClr val="dk1"/>
              </a:buClr>
              <a:buSzPts val="1100"/>
              <a:buFont typeface="Arial"/>
              <a:buNone/>
              <a:tabLst/>
              <a:defRPr/>
            </a:pPr>
            <a:r>
              <a:rPr lang="en-US" sz="1200" dirty="0"/>
              <a:t>«L’IA </a:t>
            </a:r>
            <a:r>
              <a:rPr lang="en-US" sz="1200" dirty="0" err="1"/>
              <a:t>peut</a:t>
            </a:r>
            <a:r>
              <a:rPr lang="en-US" sz="1200" dirty="0"/>
              <a:t> aider dans les </a:t>
            </a:r>
            <a:r>
              <a:rPr lang="en-US" sz="1200" dirty="0" err="1"/>
              <a:t>projets</a:t>
            </a:r>
            <a:r>
              <a:rPr lang="en-US" sz="1200" dirty="0"/>
              <a:t> </a:t>
            </a:r>
            <a:r>
              <a:rPr lang="en-US" sz="1200" dirty="0" err="1"/>
              <a:t>créatifs</a:t>
            </a:r>
            <a:r>
              <a:rPr lang="en-US" sz="1200" dirty="0"/>
              <a:t>, </a:t>
            </a:r>
            <a:r>
              <a:rPr lang="en-US" sz="1200" dirty="0" err="1"/>
              <a:t>mais</a:t>
            </a:r>
            <a:r>
              <a:rPr lang="en-US" sz="1200" dirty="0"/>
              <a:t> les </a:t>
            </a:r>
            <a:r>
              <a:rPr lang="en-US" sz="1200" dirty="0" err="1"/>
              <a:t>idées</a:t>
            </a:r>
            <a:r>
              <a:rPr lang="en-US" sz="1200" dirty="0"/>
              <a:t>, la </a:t>
            </a:r>
            <a:r>
              <a:rPr lang="en-US" sz="1200" dirty="0" err="1"/>
              <a:t>compréhension</a:t>
            </a:r>
            <a:r>
              <a:rPr lang="en-US" sz="1200" dirty="0"/>
              <a:t> </a:t>
            </a:r>
            <a:r>
              <a:rPr lang="en-US" sz="1200" dirty="0" err="1"/>
              <a:t>culturelle</a:t>
            </a:r>
            <a:r>
              <a:rPr lang="en-US" sz="1200" dirty="0"/>
              <a:t> et la </a:t>
            </a:r>
            <a:r>
              <a:rPr lang="en-US" sz="1200" dirty="0" err="1"/>
              <a:t>connexion</a:t>
            </a:r>
            <a:r>
              <a:rPr lang="en-US" sz="1200" dirty="0"/>
              <a:t> </a:t>
            </a:r>
            <a:r>
              <a:rPr lang="en-US" sz="1200" dirty="0" err="1"/>
              <a:t>émotionnelle</a:t>
            </a:r>
            <a:r>
              <a:rPr lang="en-US" sz="1200" dirty="0"/>
              <a:t> </a:t>
            </a:r>
            <a:r>
              <a:rPr lang="en-US" sz="1200" dirty="0" err="1"/>
              <a:t>viennent</a:t>
            </a:r>
            <a:r>
              <a:rPr lang="en-US" sz="1200" dirty="0"/>
              <a:t> de </a:t>
            </a:r>
            <a:r>
              <a:rPr lang="en-US" sz="1200" dirty="0" err="1"/>
              <a:t>vous</a:t>
            </a:r>
            <a:r>
              <a:rPr lang="en-US" sz="1200" dirty="0"/>
              <a:t>. La </a:t>
            </a:r>
            <a:r>
              <a:rPr lang="en-US" sz="1200" dirty="0" err="1"/>
              <a:t>créativité</a:t>
            </a:r>
            <a:r>
              <a:rPr lang="en-US" sz="1200" dirty="0"/>
              <a:t> au Moyen-Orient — de la </a:t>
            </a:r>
            <a:r>
              <a:rPr lang="en-US" sz="1200" dirty="0" err="1"/>
              <a:t>calligraphie</a:t>
            </a:r>
            <a:r>
              <a:rPr lang="en-US" sz="1200" dirty="0"/>
              <a:t> </a:t>
            </a:r>
            <a:r>
              <a:rPr lang="en-US" sz="1200" dirty="0" err="1"/>
              <a:t>arabe</a:t>
            </a:r>
            <a:r>
              <a:rPr lang="en-US" sz="1200" dirty="0"/>
              <a:t> </a:t>
            </a:r>
            <a:r>
              <a:rPr lang="en-US" sz="1200" dirty="0" err="1"/>
              <a:t>traditionnelle</a:t>
            </a:r>
            <a:r>
              <a:rPr lang="en-US" sz="1200" dirty="0"/>
              <a:t> au </a:t>
            </a:r>
            <a:r>
              <a:rPr lang="en-US" sz="1200" dirty="0" err="1"/>
              <a:t>cinéma</a:t>
            </a:r>
            <a:r>
              <a:rPr lang="en-US" sz="1200" dirty="0"/>
              <a:t> </a:t>
            </a:r>
            <a:r>
              <a:rPr lang="en-US" sz="1200" dirty="0" err="1"/>
              <a:t>moderne</a:t>
            </a:r>
            <a:r>
              <a:rPr lang="en-US" sz="1200" dirty="0"/>
              <a:t> du Golfe, </a:t>
            </a:r>
            <a:r>
              <a:rPr lang="en-US" sz="1200" dirty="0" err="1"/>
              <a:t>en</a:t>
            </a:r>
            <a:r>
              <a:rPr lang="en-US" sz="1200" dirty="0"/>
              <a:t> passant par la </a:t>
            </a:r>
            <a:r>
              <a:rPr lang="en-US" sz="1200" dirty="0" err="1"/>
              <a:t>poésie</a:t>
            </a:r>
            <a:r>
              <a:rPr lang="en-US" sz="1200" dirty="0"/>
              <a:t> </a:t>
            </a:r>
            <a:r>
              <a:rPr lang="en-US" sz="1200" dirty="0" err="1"/>
              <a:t>levantine</a:t>
            </a:r>
            <a:r>
              <a:rPr lang="en-US" sz="1200" dirty="0"/>
              <a:t> — </a:t>
            </a:r>
            <a:r>
              <a:rPr lang="en-US" sz="1200" dirty="0" err="1"/>
              <a:t>est</a:t>
            </a:r>
            <a:r>
              <a:rPr lang="en-US" sz="1200" dirty="0"/>
              <a:t> </a:t>
            </a:r>
            <a:r>
              <a:rPr lang="en-US" sz="1200" dirty="0" err="1"/>
              <a:t>ce</a:t>
            </a:r>
            <a:r>
              <a:rPr lang="en-US" sz="1200" dirty="0"/>
              <a:t> qui rend les productions de </a:t>
            </a:r>
            <a:r>
              <a:rPr lang="en-US" sz="1200" dirty="0" err="1"/>
              <a:t>l’IA</a:t>
            </a:r>
            <a:r>
              <a:rPr lang="en-US" sz="1200" dirty="0"/>
              <a:t> </a:t>
            </a:r>
            <a:r>
              <a:rPr lang="en-US" sz="1200" dirty="0" err="1"/>
              <a:t>significatives</a:t>
            </a:r>
            <a:r>
              <a:rPr lang="en-US" sz="1200" dirty="0"/>
              <a:t>. </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Réflexion</a:t>
            </a:r>
            <a:r>
              <a:rPr lang="en" sz="1200" b="1" dirty="0">
                <a:solidFill>
                  <a:schemeClr val="dk1"/>
                </a:solidFill>
                <a:latin typeface="Inter"/>
                <a:ea typeface="Inter"/>
                <a:cs typeface="Inter"/>
                <a:sym typeface="Inter"/>
              </a:rPr>
              <a:t> des </a:t>
            </a:r>
            <a:r>
              <a:rPr lang="en" sz="1200" b="1"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Pensez</a:t>
            </a:r>
            <a:r>
              <a:rPr lang="en" sz="1200" dirty="0">
                <a:solidFill>
                  <a:schemeClr val="dk1"/>
                </a:solidFill>
                <a:latin typeface="Inter"/>
                <a:ea typeface="Inter"/>
                <a:cs typeface="Inter"/>
                <a:sym typeface="Inter"/>
              </a:rPr>
              <a:t> à la </a:t>
            </a:r>
            <a:r>
              <a:rPr lang="en" sz="1200" dirty="0" err="1">
                <a:solidFill>
                  <a:schemeClr val="dk1"/>
                </a:solidFill>
                <a:latin typeface="Inter"/>
                <a:ea typeface="Inter"/>
                <a:cs typeface="Inter"/>
                <a:sym typeface="Inter"/>
              </a:rPr>
              <a:t>dernière</a:t>
            </a:r>
            <a:r>
              <a:rPr lang="en" sz="1200" dirty="0">
                <a:solidFill>
                  <a:schemeClr val="dk1"/>
                </a:solidFill>
                <a:latin typeface="Inter"/>
                <a:ea typeface="Inter"/>
                <a:cs typeface="Inter"/>
                <a:sym typeface="Inter"/>
              </a:rPr>
              <a:t> chose </a:t>
            </a:r>
            <a:r>
              <a:rPr lang="en" sz="1200" dirty="0" err="1">
                <a:solidFill>
                  <a:schemeClr val="dk1"/>
                </a:solidFill>
                <a:latin typeface="Inter"/>
                <a:ea typeface="Inter"/>
                <a:cs typeface="Inter"/>
                <a:sym typeface="Inter"/>
              </a:rPr>
              <a:t>créative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faite</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écrit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histoire, </a:t>
            </a:r>
            <a:r>
              <a:rPr lang="en" sz="1200" dirty="0" err="1">
                <a:solidFill>
                  <a:schemeClr val="dk1"/>
                </a:solidFill>
                <a:latin typeface="Inter"/>
                <a:ea typeface="Inter"/>
                <a:cs typeface="Inter"/>
                <a:sym typeface="Inter"/>
              </a:rPr>
              <a:t>composé</a:t>
            </a:r>
            <a:r>
              <a:rPr lang="en" sz="1200" dirty="0">
                <a:solidFill>
                  <a:schemeClr val="dk1"/>
                </a:solidFill>
                <a:latin typeface="Inter"/>
                <a:ea typeface="Inter"/>
                <a:cs typeface="Inter"/>
                <a:sym typeface="Inter"/>
              </a:rPr>
              <a:t> de la musique, </a:t>
            </a:r>
            <a:r>
              <a:rPr lang="en" sz="1200" dirty="0" err="1">
                <a:solidFill>
                  <a:schemeClr val="dk1"/>
                </a:solidFill>
                <a:latin typeface="Inter"/>
                <a:ea typeface="Inter"/>
                <a:cs typeface="Inter"/>
                <a:sym typeface="Inter"/>
              </a:rPr>
              <a:t>dessiné</a:t>
            </a:r>
            <a:r>
              <a:rPr lang="en" sz="1200" dirty="0">
                <a:solidFill>
                  <a:schemeClr val="dk1"/>
                </a:solidFill>
                <a:latin typeface="Inter"/>
                <a:ea typeface="Inter"/>
                <a:cs typeface="Inter"/>
                <a:sym typeface="Inter"/>
              </a:rPr>
              <a:t> quelque chose. Comment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pourrait-elle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être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assistante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créative</a:t>
            </a:r>
            <a:r>
              <a:rPr lang="en" sz="1200" dirty="0">
                <a:solidFill>
                  <a:schemeClr val="dk1"/>
                </a:solidFill>
                <a:latin typeface="Inter"/>
                <a:ea typeface="Inter"/>
                <a:cs typeface="Inter"/>
                <a:sym typeface="Inter"/>
              </a:rPr>
              <a:t> sans </a:t>
            </a:r>
            <a:r>
              <a:rPr lang="en" sz="1200" dirty="0" err="1">
                <a:solidFill>
                  <a:schemeClr val="dk1"/>
                </a:solidFill>
                <a:latin typeface="Inter"/>
                <a:ea typeface="Inter"/>
                <a:cs typeface="Inter"/>
                <a:sym typeface="Inter"/>
              </a:rPr>
              <a:t>remplacer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créativité</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Littératie</a:t>
            </a:r>
            <a:r>
              <a:rPr lang="en" sz="1200" b="1" dirty="0">
                <a:solidFill>
                  <a:schemeClr val="dk1"/>
                </a:solidFill>
                <a:latin typeface="Inter"/>
                <a:ea typeface="Inter"/>
                <a:cs typeface="Inter"/>
                <a:sym typeface="Inter"/>
              </a:rPr>
              <a:t> Numérique</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comment </a:t>
            </a:r>
            <a:r>
              <a:rPr lang="en" sz="1200" dirty="0" err="1">
                <a:solidFill>
                  <a:schemeClr val="dk1"/>
                </a:solidFill>
                <a:latin typeface="Inter"/>
                <a:ea typeface="Inter"/>
                <a:cs typeface="Inter"/>
                <a:sym typeface="Inter"/>
              </a:rPr>
              <a:t>fonctionne</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technologie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aide à </a:t>
            </a:r>
            <a:r>
              <a:rPr lang="en" sz="1200" dirty="0" err="1">
                <a:solidFill>
                  <a:schemeClr val="dk1"/>
                </a:solidFill>
                <a:latin typeface="Inter"/>
                <a:ea typeface="Inter"/>
                <a:cs typeface="Inter"/>
                <a:sym typeface="Inter"/>
              </a:rPr>
              <a:t>mieux</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l'utiliser</a:t>
            </a:r>
            <a:r>
              <a:rPr lang="en" sz="1200" dirty="0">
                <a:solidFill>
                  <a:schemeClr val="dk1"/>
                </a:solidFill>
                <a:latin typeface="Inter"/>
                <a:ea typeface="Inter"/>
                <a:cs typeface="Inter"/>
                <a:sym typeface="Inter"/>
              </a:rPr>
              <a:t> et à </a:t>
            </a:r>
            <a:r>
              <a:rPr lang="en" sz="1200" dirty="0" err="1">
                <a:solidFill>
                  <a:schemeClr val="dk1"/>
                </a:solidFill>
                <a:latin typeface="Inter"/>
                <a:ea typeface="Inter"/>
                <a:cs typeface="Inter"/>
                <a:sym typeface="Inter"/>
              </a:rPr>
              <a:t>éviter</a:t>
            </a:r>
            <a:r>
              <a:rPr lang="en" sz="1200" dirty="0">
                <a:solidFill>
                  <a:schemeClr val="dk1"/>
                </a:solidFill>
                <a:latin typeface="Inter"/>
                <a:ea typeface="Inter"/>
                <a:cs typeface="Inter"/>
                <a:sym typeface="Inter"/>
              </a:rPr>
              <a:t> d’être </a:t>
            </a:r>
            <a:r>
              <a:rPr lang="en" sz="1200" dirty="0" err="1">
                <a:solidFill>
                  <a:schemeClr val="dk1"/>
                </a:solidFill>
                <a:latin typeface="Inter"/>
                <a:ea typeface="Inter"/>
                <a:cs typeface="Inter"/>
                <a:sym typeface="Inter"/>
              </a:rPr>
              <a:t>exploité</a:t>
            </a:r>
            <a:r>
              <a:rPr lang="en" sz="1200" dirty="0">
                <a:solidFill>
                  <a:schemeClr val="dk1"/>
                </a:solidFill>
                <a:latin typeface="Inter"/>
                <a:ea typeface="Inter"/>
                <a:cs typeface="Inter"/>
                <a:sym typeface="Inter"/>
              </a:rPr>
              <a:t>. Vous </a:t>
            </a:r>
            <a:r>
              <a:rPr lang="en" sz="1200" dirty="0" err="1">
                <a:solidFill>
                  <a:schemeClr val="dk1"/>
                </a:solidFill>
                <a:latin typeface="Inter"/>
                <a:ea typeface="Inter"/>
                <a:cs typeface="Inter"/>
                <a:sym typeface="Inter"/>
              </a:rPr>
              <a:t>n’avez</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besoin</a:t>
            </a:r>
            <a:r>
              <a:rPr lang="en" sz="1200" dirty="0">
                <a:solidFill>
                  <a:schemeClr val="dk1"/>
                </a:solidFill>
                <a:latin typeface="Inter"/>
                <a:ea typeface="Inter"/>
                <a:cs typeface="Inter"/>
                <a:sym typeface="Inter"/>
              </a:rPr>
              <a:t> de coder,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connaître</a:t>
            </a:r>
            <a:r>
              <a:rPr lang="en" sz="1200" dirty="0">
                <a:solidFill>
                  <a:schemeClr val="dk1"/>
                </a:solidFill>
                <a:latin typeface="Inter"/>
                <a:ea typeface="Inter"/>
                <a:cs typeface="Inter"/>
                <a:sym typeface="Inter"/>
              </a:rPr>
              <a:t> les bases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permet</a:t>
            </a:r>
            <a:r>
              <a:rPr lang="en" sz="1200" dirty="0">
                <a:solidFill>
                  <a:schemeClr val="dk1"/>
                </a:solidFill>
                <a:latin typeface="Inter"/>
                <a:ea typeface="Inter"/>
                <a:cs typeface="Inter"/>
                <a:sym typeface="Inter"/>
              </a:rPr>
              <a:t> de faire des choix </a:t>
            </a:r>
            <a:r>
              <a:rPr lang="en" sz="1200" dirty="0" err="1">
                <a:solidFill>
                  <a:schemeClr val="dk1"/>
                </a:solidFill>
                <a:latin typeface="Inter"/>
                <a:ea typeface="Inter"/>
                <a:cs typeface="Inter"/>
                <a:sym typeface="Inter"/>
              </a:rPr>
              <a:t>intelligents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Connaissances</a:t>
            </a:r>
            <a:r>
              <a:rPr lang="en" sz="1200" b="1" dirty="0">
                <a:solidFill>
                  <a:schemeClr val="dk1"/>
                </a:solidFill>
                <a:latin typeface="Inter"/>
                <a:ea typeface="Inter"/>
                <a:cs typeface="Inter"/>
                <a:sym typeface="Inter"/>
              </a:rPr>
              <a:t> Culturelle</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US" sz="1200" dirty="0" err="1"/>
              <a:t>Votre</a:t>
            </a:r>
            <a:r>
              <a:rPr lang="en-US" sz="1200" dirty="0"/>
              <a:t> </a:t>
            </a:r>
            <a:r>
              <a:rPr lang="en-US" sz="1200" dirty="0" err="1"/>
              <a:t>compréhension</a:t>
            </a:r>
            <a:r>
              <a:rPr lang="en-US" sz="1200" dirty="0"/>
              <a:t> de la culture du Moyen-Orient, de la langue </a:t>
            </a:r>
            <a:r>
              <a:rPr lang="en-US" sz="1200" dirty="0" err="1"/>
              <a:t>arabe</a:t>
            </a:r>
            <a:r>
              <a:rPr lang="en-US" sz="1200" dirty="0"/>
              <a:t> et de </a:t>
            </a:r>
            <a:r>
              <a:rPr lang="en-US" sz="1200" dirty="0" err="1"/>
              <a:t>ses</a:t>
            </a:r>
            <a:r>
              <a:rPr lang="en-US" sz="1200" dirty="0"/>
              <a:t> </a:t>
            </a:r>
            <a:r>
              <a:rPr lang="en-US" sz="1200" dirty="0" err="1"/>
              <a:t>dialectes</a:t>
            </a:r>
            <a:r>
              <a:rPr lang="en-US" sz="1200" dirty="0"/>
              <a:t>, </a:t>
            </a:r>
            <a:r>
              <a:rPr lang="en-US" sz="1200" dirty="0" err="1"/>
              <a:t>ainsi</a:t>
            </a:r>
            <a:r>
              <a:rPr lang="en-US" sz="1200" dirty="0"/>
              <a:t> </a:t>
            </a:r>
            <a:r>
              <a:rPr lang="en-US" sz="1200" dirty="0" err="1"/>
              <a:t>que</a:t>
            </a:r>
            <a:r>
              <a:rPr lang="en-US" sz="1200" dirty="0"/>
              <a:t> des perspectives </a:t>
            </a:r>
            <a:r>
              <a:rPr lang="en-US" sz="1200" dirty="0" err="1"/>
              <a:t>régionales</a:t>
            </a:r>
            <a:r>
              <a:rPr lang="en-US" sz="1200" dirty="0"/>
              <a:t>, </a:t>
            </a:r>
            <a:r>
              <a:rPr lang="en-US" sz="1200" dirty="0" err="1"/>
              <a:t>est</a:t>
            </a:r>
            <a:r>
              <a:rPr lang="en-US" sz="1200" dirty="0"/>
              <a:t> </a:t>
            </a:r>
            <a:r>
              <a:rPr lang="en-US" sz="1200" dirty="0" err="1"/>
              <a:t>extrêmement</a:t>
            </a:r>
            <a:r>
              <a:rPr lang="en-US" sz="1200" dirty="0"/>
              <a:t> précieuse! Les </a:t>
            </a:r>
            <a:r>
              <a:rPr lang="en-US" sz="1200" dirty="0" err="1"/>
              <a:t>entreprises</a:t>
            </a:r>
            <a:r>
              <a:rPr lang="en-US" sz="1200" dirty="0"/>
              <a:t> </a:t>
            </a:r>
            <a:r>
              <a:rPr lang="en-US" sz="1200" dirty="0" err="1"/>
              <a:t>d’IA</a:t>
            </a:r>
            <a:r>
              <a:rPr lang="en-US" sz="1200" dirty="0"/>
              <a:t> </a:t>
            </a:r>
            <a:r>
              <a:rPr lang="en-US" sz="1200" dirty="0" err="1"/>
              <a:t>ont</a:t>
            </a:r>
            <a:r>
              <a:rPr lang="en-US" sz="1200" dirty="0"/>
              <a:t> </a:t>
            </a:r>
            <a:r>
              <a:rPr lang="en-US" sz="1200" dirty="0" err="1"/>
              <a:t>besoin</a:t>
            </a:r>
            <a:r>
              <a:rPr lang="en-US" sz="1200" dirty="0"/>
              <a:t> de </a:t>
            </a:r>
            <a:r>
              <a:rPr lang="en-US" sz="1200" dirty="0" err="1"/>
              <a:t>personnes</a:t>
            </a:r>
            <a:r>
              <a:rPr lang="en-US" sz="1200" dirty="0"/>
              <a:t> qui </a:t>
            </a:r>
            <a:r>
              <a:rPr lang="en-US" sz="1200" dirty="0" err="1"/>
              <a:t>comprennent</a:t>
            </a:r>
            <a:r>
              <a:rPr lang="en-US" sz="1200" dirty="0"/>
              <a:t> </a:t>
            </a:r>
            <a:r>
              <a:rPr lang="en-US" sz="1200" dirty="0" err="1"/>
              <a:t>différentes</a:t>
            </a:r>
            <a:r>
              <a:rPr lang="en-US" sz="1200" dirty="0"/>
              <a:t> cultures pour </a:t>
            </a:r>
            <a:r>
              <a:rPr lang="en-US" sz="1200" dirty="0" err="1"/>
              <a:t>que</a:t>
            </a:r>
            <a:r>
              <a:rPr lang="en-US" sz="1200" dirty="0"/>
              <a:t> </a:t>
            </a:r>
            <a:r>
              <a:rPr lang="en-US" sz="1200" dirty="0" err="1"/>
              <a:t>l’IA</a:t>
            </a:r>
            <a:r>
              <a:rPr lang="en-US" sz="1200" dirty="0"/>
              <a:t> </a:t>
            </a:r>
            <a:r>
              <a:rPr lang="en-US" sz="1200" dirty="0" err="1"/>
              <a:t>fonctionne</a:t>
            </a:r>
            <a:r>
              <a:rPr lang="en-US" sz="1200" dirty="0"/>
              <a:t> bien pour tout le monde, pas </a:t>
            </a:r>
            <a:r>
              <a:rPr lang="en-US" sz="1200" dirty="0" err="1"/>
              <a:t>seulement</a:t>
            </a:r>
            <a:r>
              <a:rPr lang="en-US" sz="1200" dirty="0"/>
              <a:t> pour les </a:t>
            </a:r>
            <a:r>
              <a:rPr lang="en-US" sz="1200" dirty="0" err="1"/>
              <a:t>Américains</a:t>
            </a:r>
            <a:r>
              <a:rPr lang="en-US" sz="1200" dirty="0"/>
              <a:t> </a:t>
            </a:r>
            <a:r>
              <a:rPr lang="en-US" sz="1200" dirty="0" err="1"/>
              <a:t>ou</a:t>
            </a:r>
            <a:r>
              <a:rPr lang="en-US" sz="1200" dirty="0"/>
              <a:t> les </a:t>
            </a:r>
            <a:r>
              <a:rPr lang="en-US" sz="1200" dirty="0" err="1"/>
              <a:t>Européens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Activité</a:t>
            </a:r>
            <a:r>
              <a:rPr lang="en" sz="1200" b="1" dirty="0">
                <a:solidFill>
                  <a:schemeClr val="dk1"/>
                </a:solidFill>
                <a:latin typeface="Inter"/>
                <a:ea typeface="Inter"/>
                <a:cs typeface="Inter"/>
                <a:sym typeface="Inter"/>
              </a:rPr>
              <a:t> interactive – «Mon Tableau de Vision pour le Future de </a:t>
            </a:r>
            <a:r>
              <a:rPr lang="en" sz="1200" b="1" dirty="0" err="1">
                <a:solidFill>
                  <a:schemeClr val="dk1"/>
                </a:solidFill>
                <a:latin typeface="Inter"/>
                <a:ea typeface="Inter"/>
                <a:cs typeface="Inter"/>
                <a:sym typeface="Inter"/>
              </a:rPr>
              <a:t>l’IA</a:t>
            </a:r>
            <a:r>
              <a:rPr lang="en" sz="1200" b="1" dirty="0">
                <a:solidFill>
                  <a:schemeClr val="dk1"/>
                </a:solidFill>
                <a:latin typeface="Inter"/>
                <a:ea typeface="Inter"/>
                <a:cs typeface="Inter"/>
                <a:sym typeface="Inter"/>
              </a:rPr>
              <a:t>»</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US" sz="1200" dirty="0"/>
              <a:t>Sur </a:t>
            </a:r>
            <a:r>
              <a:rPr lang="en-US" sz="1200" dirty="0" err="1"/>
              <a:t>votre</a:t>
            </a:r>
            <a:r>
              <a:rPr lang="en-US" sz="1200" dirty="0"/>
              <a:t> </a:t>
            </a:r>
            <a:r>
              <a:rPr lang="en-US" sz="1200" dirty="0" err="1"/>
              <a:t>feuille</a:t>
            </a:r>
            <a:r>
              <a:rPr lang="en-US" sz="1200" dirty="0"/>
              <a:t>, </a:t>
            </a:r>
            <a:r>
              <a:rPr lang="en-US" sz="1200" dirty="0" err="1"/>
              <a:t>dessinez</a:t>
            </a:r>
            <a:r>
              <a:rPr lang="en-US" sz="1200" dirty="0"/>
              <a:t> </a:t>
            </a:r>
            <a:r>
              <a:rPr lang="en-US" sz="1200" dirty="0" err="1"/>
              <a:t>ou</a:t>
            </a:r>
            <a:r>
              <a:rPr lang="en-US" sz="1200" dirty="0"/>
              <a:t> </a:t>
            </a:r>
            <a:r>
              <a:rPr lang="en-US" sz="1200" dirty="0" err="1"/>
              <a:t>écrivez</a:t>
            </a:r>
            <a:r>
              <a:rPr lang="en-US" sz="1200" dirty="0"/>
              <a:t>: comment </a:t>
            </a:r>
            <a:r>
              <a:rPr lang="en-US" sz="1200" dirty="0" err="1"/>
              <a:t>voulez-vous</a:t>
            </a:r>
            <a:r>
              <a:rPr lang="en-US" sz="1200" dirty="0"/>
              <a:t> </a:t>
            </a:r>
            <a:r>
              <a:rPr lang="en-US" sz="1200" dirty="0" err="1"/>
              <a:t>utiliser</a:t>
            </a:r>
            <a:r>
              <a:rPr lang="en-US" sz="1200" dirty="0"/>
              <a:t> </a:t>
            </a:r>
            <a:r>
              <a:rPr lang="en-US" sz="1200" dirty="0" err="1"/>
              <a:t>l’IA</a:t>
            </a:r>
            <a:r>
              <a:rPr lang="en-US" sz="1200" dirty="0"/>
              <a:t> dans </a:t>
            </a:r>
            <a:r>
              <a:rPr lang="en-US" sz="1200" dirty="0" err="1"/>
              <a:t>votre</a:t>
            </a:r>
            <a:r>
              <a:rPr lang="en-US" sz="1200" dirty="0"/>
              <a:t> </a:t>
            </a:r>
            <a:r>
              <a:rPr lang="en-US" sz="1200" dirty="0" err="1"/>
              <a:t>futur</a:t>
            </a:r>
            <a:r>
              <a:rPr lang="en-US" sz="1200" dirty="0"/>
              <a:t>? </a:t>
            </a:r>
            <a:r>
              <a:rPr lang="en-US" sz="1200" dirty="0" err="1"/>
              <a:t>Quels</a:t>
            </a:r>
            <a:r>
              <a:rPr lang="en-US" sz="1200" dirty="0"/>
              <a:t> </a:t>
            </a:r>
            <a:r>
              <a:rPr lang="en-US" sz="1200" dirty="0" err="1"/>
              <a:t>problèmes</a:t>
            </a:r>
            <a:r>
              <a:rPr lang="en-US" sz="1200" dirty="0"/>
              <a:t> dans </a:t>
            </a:r>
            <a:r>
              <a:rPr lang="en-US" sz="1200" dirty="0" err="1"/>
              <a:t>votre</a:t>
            </a:r>
            <a:r>
              <a:rPr lang="en-US" sz="1200" dirty="0"/>
              <a:t> pays </a:t>
            </a:r>
            <a:r>
              <a:rPr lang="en-US" sz="1200" dirty="0" err="1"/>
              <a:t>ou</a:t>
            </a:r>
            <a:r>
              <a:rPr lang="en-US" sz="1200" dirty="0"/>
              <a:t> au Moyen-Orient </a:t>
            </a:r>
            <a:r>
              <a:rPr lang="en-US" sz="1200" dirty="0" err="1"/>
              <a:t>l’IA</a:t>
            </a:r>
            <a:r>
              <a:rPr lang="en-US" sz="1200" dirty="0"/>
              <a:t> </a:t>
            </a:r>
            <a:r>
              <a:rPr lang="en-US" sz="1200" dirty="0" err="1"/>
              <a:t>pourrait-elle</a:t>
            </a:r>
            <a:r>
              <a:rPr lang="en-US" sz="1200" dirty="0"/>
              <a:t> aider à </a:t>
            </a:r>
            <a:r>
              <a:rPr lang="en-US" sz="1200" dirty="0" err="1"/>
              <a:t>résoudre</a:t>
            </a:r>
            <a:r>
              <a:rPr lang="en-US" sz="1200" dirty="0"/>
              <a:t> ? Quelle culture </a:t>
            </a:r>
            <a:r>
              <a:rPr lang="en-US" sz="1200" dirty="0" err="1"/>
              <a:t>arabe</a:t>
            </a:r>
            <a:r>
              <a:rPr lang="en-US" sz="1200" dirty="0"/>
              <a:t> </a:t>
            </a:r>
            <a:r>
              <a:rPr lang="en-US" sz="1200" dirty="0" err="1"/>
              <a:t>pourriez-vous</a:t>
            </a:r>
            <a:r>
              <a:rPr lang="en-US" sz="1200" dirty="0"/>
              <a:t> aider </a:t>
            </a:r>
            <a:r>
              <a:rPr lang="en-US" sz="1200" dirty="0" err="1"/>
              <a:t>l’IA</a:t>
            </a:r>
            <a:r>
              <a:rPr lang="en-US" sz="1200" dirty="0"/>
              <a:t> à </a:t>
            </a:r>
            <a:r>
              <a:rPr lang="en-US" sz="1200" dirty="0" err="1"/>
              <a:t>mieux</a:t>
            </a:r>
            <a:r>
              <a:rPr lang="en-US" sz="1200" dirty="0"/>
              <a:t> </a:t>
            </a:r>
            <a:r>
              <a:rPr lang="en-US" sz="1200" dirty="0" err="1"/>
              <a:t>comprendre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Donnez</a:t>
            </a:r>
            <a:r>
              <a:rPr lang="en" sz="1200" b="1" dirty="0">
                <a:solidFill>
                  <a:schemeClr val="dk1"/>
                </a:solidFill>
                <a:latin typeface="Inter"/>
                <a:ea typeface="Inter"/>
                <a:cs typeface="Inter"/>
                <a:sym typeface="Inter"/>
              </a:rPr>
              <a:t> 2 minutes aux </a:t>
            </a:r>
            <a:r>
              <a:rPr lang="en" sz="1200" b="1" dirty="0" err="1">
                <a:solidFill>
                  <a:schemeClr val="dk1"/>
                </a:solidFill>
                <a:latin typeface="Inter"/>
                <a:ea typeface="Inter"/>
                <a:cs typeface="Inter"/>
                <a:sym typeface="Inter"/>
              </a:rPr>
              <a:t>élèves</a:t>
            </a:r>
            <a:r>
              <a:rPr lang="en" sz="1200" b="1" dirty="0">
                <a:solidFill>
                  <a:schemeClr val="dk1"/>
                </a:solidFill>
                <a:latin typeface="Inter"/>
                <a:ea typeface="Inter"/>
                <a:cs typeface="Inter"/>
                <a:sym typeface="Inter"/>
              </a:rPr>
              <a:t> pour </a:t>
            </a:r>
            <a:r>
              <a:rPr lang="en" sz="1200" b="1" dirty="0" err="1">
                <a:solidFill>
                  <a:schemeClr val="dk1"/>
                </a:solidFill>
                <a:latin typeface="Inter"/>
                <a:ea typeface="Inter"/>
                <a:cs typeface="Inter"/>
                <a:sym typeface="Inter"/>
              </a:rPr>
              <a:t>créer</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puis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invitez</a:t>
            </a:r>
            <a:r>
              <a:rPr lang="en" sz="1200" b="1" dirty="0">
                <a:solidFill>
                  <a:schemeClr val="dk1"/>
                </a:solidFill>
                <a:latin typeface="Inter"/>
                <a:ea typeface="Inter"/>
                <a:cs typeface="Inter"/>
                <a:sym typeface="Inter"/>
              </a:rPr>
              <a:t> 2-3 </a:t>
            </a:r>
            <a:r>
              <a:rPr lang="en" sz="1200" b="1" dirty="0" err="1">
                <a:solidFill>
                  <a:schemeClr val="dk1"/>
                </a:solidFill>
                <a:latin typeface="Inter"/>
                <a:ea typeface="Inter"/>
                <a:cs typeface="Inter"/>
                <a:sym typeface="Inter"/>
              </a:rPr>
              <a:t>volontaires</a:t>
            </a:r>
            <a:r>
              <a:rPr lang="en" sz="1200" b="1" dirty="0">
                <a:solidFill>
                  <a:schemeClr val="dk1"/>
                </a:solidFill>
                <a:latin typeface="Inter"/>
                <a:ea typeface="Inter"/>
                <a:cs typeface="Inter"/>
                <a:sym typeface="Inter"/>
              </a:rPr>
              <a:t> à </a:t>
            </a:r>
            <a:r>
              <a:rPr lang="en" sz="1200" b="1" dirty="0" err="1">
                <a:solidFill>
                  <a:schemeClr val="dk1"/>
                </a:solidFill>
                <a:latin typeface="Inter"/>
                <a:ea typeface="Inter"/>
                <a:cs typeface="Inter"/>
                <a:sym typeface="Inter"/>
              </a:rPr>
              <a:t>partager</a:t>
            </a:r>
            <a:endParaRPr sz="1200" b="1" dirty="0">
              <a:solidFill>
                <a:schemeClr val="dk1"/>
              </a:solidFill>
              <a:latin typeface="Inter"/>
              <a:ea typeface="Inter"/>
              <a:cs typeface="Inter"/>
              <a:sym typeface="Inter"/>
            </a:endParaRPr>
          </a:p>
          <a:p>
            <a:pPr marL="0" lvl="0" indent="0" algn="l" rtl="0">
              <a:spcBef>
                <a:spcPts val="1200"/>
              </a:spcBef>
              <a:spcAft>
                <a:spcPts val="0"/>
              </a:spcAft>
              <a:buClr>
                <a:schemeClr val="dk1"/>
              </a:buClr>
              <a:buSzPts val="1100"/>
              <a:buFont typeface="Arial"/>
              <a:buNone/>
            </a:pPr>
            <a:endParaRPr sz="1200" b="1" dirty="0">
              <a:solidFill>
                <a:schemeClr val="dk1"/>
              </a:solidFill>
              <a:latin typeface="Inter"/>
              <a:ea typeface="Inter"/>
              <a:cs typeface="Inter"/>
              <a:sym typeface="Inter"/>
            </a:endParaRPr>
          </a:p>
          <a:p>
            <a:pPr marL="0" lvl="0" indent="0" algn="l" rtl="0">
              <a:spcBef>
                <a:spcPts val="0"/>
              </a:spcBef>
              <a:spcAft>
                <a:spcPts val="0"/>
              </a:spcAft>
              <a:buNone/>
            </a:pPr>
            <a:endParaRPr sz="1200" dirty="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6"/>
        <p:cNvGrpSpPr/>
        <p:nvPr/>
      </p:nvGrpSpPr>
      <p:grpSpPr>
        <a:xfrm>
          <a:off x="0" y="0"/>
          <a:ext cx="0" cy="0"/>
          <a:chOff x="0" y="0"/>
          <a:chExt cx="0" cy="0"/>
        </a:xfrm>
      </p:grpSpPr>
      <p:sp>
        <p:nvSpPr>
          <p:cNvPr id="1477" name="Google Shape;1477;g3d1828a3c8d_1_16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8" name="Google Shape;1478;g3d1828a3c8d_1_1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dirty="0">
                <a:solidFill>
                  <a:schemeClr val="dk1"/>
                </a:solidFill>
                <a:latin typeface="Inter"/>
                <a:ea typeface="Inter"/>
                <a:cs typeface="Inter"/>
                <a:sym typeface="Inter"/>
              </a:rPr>
              <a:t>«Vous </a:t>
            </a:r>
            <a:r>
              <a:rPr lang="en" sz="1200" dirty="0" err="1">
                <a:solidFill>
                  <a:schemeClr val="dk1"/>
                </a:solidFill>
                <a:latin typeface="Inter"/>
                <a:ea typeface="Inter"/>
                <a:cs typeface="Inter"/>
                <a:sym typeface="Inter"/>
              </a:rPr>
              <a:t>n’apprenez</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seulement</a:t>
            </a:r>
            <a:r>
              <a:rPr lang="en" sz="1200" dirty="0">
                <a:solidFill>
                  <a:schemeClr val="dk1"/>
                </a:solidFill>
                <a:latin typeface="Inter"/>
                <a:ea typeface="Inter"/>
                <a:cs typeface="Inter"/>
                <a:sym typeface="Inter"/>
              </a:rPr>
              <a:t> sur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préparez</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devenir</a:t>
            </a:r>
            <a:r>
              <a:rPr lang="en" sz="1200" dirty="0">
                <a:solidFill>
                  <a:schemeClr val="dk1"/>
                </a:solidFill>
                <a:latin typeface="Inter"/>
                <a:ea typeface="Inter"/>
                <a:cs typeface="Inter"/>
                <a:sym typeface="Inter"/>
              </a:rPr>
              <a:t> des leaders du </a:t>
            </a:r>
            <a:r>
              <a:rPr lang="en" sz="1200" dirty="0" err="1">
                <a:solidFill>
                  <a:schemeClr val="dk1"/>
                </a:solidFill>
                <a:latin typeface="Inter"/>
                <a:ea typeface="Inter"/>
                <a:cs typeface="Inter"/>
                <a:sym typeface="Inter"/>
              </a:rPr>
              <a:t>futur</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US" sz="1200" dirty="0">
                <a:solidFill>
                  <a:schemeClr val="dk1"/>
                </a:solidFill>
                <a:latin typeface="Inter"/>
                <a:ea typeface="Inter"/>
                <a:cs typeface="Inter"/>
                <a:sym typeface="Inter"/>
              </a:rPr>
              <a:t>de </a:t>
            </a:r>
            <a:r>
              <a:rPr lang="en-US" sz="1200" dirty="0" err="1">
                <a:solidFill>
                  <a:schemeClr val="dk1"/>
                </a:solidFill>
                <a:latin typeface="Inter"/>
                <a:ea typeface="Inter"/>
                <a:cs typeface="Inter"/>
                <a:sym typeface="Inter"/>
              </a:rPr>
              <a:t>demain</a:t>
            </a:r>
            <a:r>
              <a:rPr lang="en-US" sz="1200" dirty="0">
                <a:solidFill>
                  <a:schemeClr val="dk1"/>
                </a:solidFill>
                <a:latin typeface="Inter"/>
                <a:ea typeface="Inter"/>
                <a:cs typeface="Inter"/>
                <a:sym typeface="Inter"/>
              </a:rPr>
              <a:t> au Moyen-Orient. »</a:t>
            </a:r>
            <a:endParaRPr sz="1200" dirty="0">
              <a:solidFill>
                <a:schemeClr val="dk1"/>
              </a:solidFill>
              <a:latin typeface="Inter"/>
              <a:ea typeface="Inter"/>
              <a:cs typeface="Inter"/>
              <a:sym typeface="Inte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5"/>
        <p:cNvGrpSpPr/>
        <p:nvPr/>
      </p:nvGrpSpPr>
      <p:grpSpPr>
        <a:xfrm>
          <a:off x="0" y="0"/>
          <a:ext cx="0" cy="0"/>
          <a:chOff x="0" y="0"/>
          <a:chExt cx="0" cy="0"/>
        </a:xfrm>
      </p:grpSpPr>
      <p:sp>
        <p:nvSpPr>
          <p:cNvPr id="1486" name="Google Shape;1486;g3d1828a3c8d_1_1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7" name="Google Shape;1487;g3d1828a3c8d_1_1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Apprendre</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(30 seconds):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Continuez</a:t>
            </a:r>
            <a:r>
              <a:rPr lang="en" sz="1200" dirty="0">
                <a:solidFill>
                  <a:schemeClr val="dk1"/>
                </a:solidFill>
                <a:latin typeface="Inter"/>
                <a:ea typeface="Inter"/>
                <a:cs typeface="Inter"/>
                <a:sym typeface="Inter"/>
              </a:rPr>
              <a:t> à explorer les </a:t>
            </a:r>
            <a:r>
              <a:rPr lang="en" sz="1200" dirty="0" err="1">
                <a:solidFill>
                  <a:schemeClr val="dk1"/>
                </a:solidFill>
                <a:latin typeface="Inter"/>
                <a:ea typeface="Inter"/>
                <a:cs typeface="Inter"/>
                <a:sym typeface="Inter"/>
              </a:rPr>
              <a:t>outils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toute </a:t>
            </a:r>
            <a:r>
              <a:rPr lang="en" sz="1200" dirty="0" err="1">
                <a:solidFill>
                  <a:schemeClr val="dk1"/>
                </a:solidFill>
                <a:latin typeface="Inter"/>
                <a:ea typeface="Inter"/>
                <a:cs typeface="Inter"/>
                <a:sym typeface="Inter"/>
              </a:rPr>
              <a:t>sécurité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Essayez</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nouvelles</a:t>
            </a:r>
            <a:r>
              <a:rPr lang="en" sz="1200" dirty="0">
                <a:solidFill>
                  <a:schemeClr val="dk1"/>
                </a:solidFill>
                <a:latin typeface="Inter"/>
                <a:ea typeface="Inter"/>
                <a:cs typeface="Inter"/>
                <a:sym typeface="Inter"/>
              </a:rPr>
              <a:t> choses,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toujours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méthode</a:t>
            </a:r>
            <a:r>
              <a:rPr lang="en" sz="1200" dirty="0">
                <a:solidFill>
                  <a:schemeClr val="dk1"/>
                </a:solidFill>
                <a:latin typeface="Inter"/>
                <a:ea typeface="Inter"/>
                <a:cs typeface="Inter"/>
                <a:sym typeface="Inter"/>
              </a:rPr>
              <a:t> TRACE et </a:t>
            </a:r>
            <a:r>
              <a:rPr lang="en" sz="1200" dirty="0" err="1">
                <a:solidFill>
                  <a:schemeClr val="dk1"/>
                </a:solidFill>
                <a:latin typeface="Inter"/>
                <a:ea typeface="Inter"/>
                <a:cs typeface="Inter"/>
                <a:sym typeface="Inter"/>
              </a:rPr>
              <a:t>vos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connaissances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matière de </a:t>
            </a:r>
            <a:r>
              <a:rPr lang="en" sz="1200" dirty="0" err="1">
                <a:solidFill>
                  <a:schemeClr val="dk1"/>
                </a:solidFill>
                <a:latin typeface="Inter"/>
                <a:ea typeface="Inter"/>
                <a:cs typeface="Inter"/>
                <a:sym typeface="Inter"/>
              </a:rPr>
              <a:t>confidentialité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Curiosité</a:t>
            </a:r>
            <a:r>
              <a:rPr lang="en" sz="1200" dirty="0">
                <a:solidFill>
                  <a:schemeClr val="dk1"/>
                </a:solidFill>
                <a:latin typeface="Inter"/>
                <a:ea typeface="Inter"/>
                <a:cs typeface="Inter"/>
                <a:sym typeface="Inter"/>
              </a:rPr>
              <a:t> avec prudence!»</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Créer</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(30 seconds):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US" sz="1200" dirty="0">
                <a:solidFill>
                  <a:schemeClr val="dk1"/>
                </a:solidFill>
                <a:latin typeface="Inter"/>
                <a:ea typeface="Inter"/>
                <a:cs typeface="Inter"/>
                <a:sym typeface="Inter"/>
              </a:rPr>
              <a:t>«</a:t>
            </a:r>
            <a:r>
              <a:rPr lang="en-US" sz="1200" dirty="0" err="1">
                <a:solidFill>
                  <a:schemeClr val="dk1"/>
                </a:solidFill>
                <a:latin typeface="Inter"/>
                <a:ea typeface="Inter"/>
                <a:cs typeface="Inter"/>
                <a:sym typeface="Inter"/>
              </a:rPr>
              <a:t>Utilisez</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l’IA</a:t>
            </a:r>
            <a:r>
              <a:rPr lang="en-US" sz="1200" dirty="0">
                <a:solidFill>
                  <a:schemeClr val="dk1"/>
                </a:solidFill>
                <a:latin typeface="Inter"/>
                <a:ea typeface="Inter"/>
                <a:cs typeface="Inter"/>
                <a:sym typeface="Inter"/>
              </a:rPr>
              <a:t> pour </a:t>
            </a:r>
            <a:r>
              <a:rPr lang="en-US" sz="1200" dirty="0" err="1">
                <a:solidFill>
                  <a:schemeClr val="dk1"/>
                </a:solidFill>
                <a:latin typeface="Inter"/>
                <a:ea typeface="Inter"/>
                <a:cs typeface="Inter"/>
                <a:sym typeface="Inter"/>
              </a:rPr>
              <a:t>raconter</a:t>
            </a:r>
            <a:r>
              <a:rPr lang="en-US" sz="1200" dirty="0">
                <a:solidFill>
                  <a:schemeClr val="dk1"/>
                </a:solidFill>
                <a:latin typeface="Inter"/>
                <a:ea typeface="Inter"/>
                <a:cs typeface="Inter"/>
                <a:sym typeface="Inter"/>
              </a:rPr>
              <a:t> des histoires du Moyen-Orient qui </a:t>
            </a:r>
            <a:r>
              <a:rPr lang="en-US" sz="1200" dirty="0" err="1">
                <a:solidFill>
                  <a:schemeClr val="dk1"/>
                </a:solidFill>
                <a:latin typeface="Inter"/>
                <a:ea typeface="Inter"/>
                <a:cs typeface="Inter"/>
                <a:sym typeface="Inter"/>
              </a:rPr>
              <a:t>n’ont</a:t>
            </a:r>
            <a:r>
              <a:rPr lang="en-US" sz="1200" dirty="0">
                <a:solidFill>
                  <a:schemeClr val="dk1"/>
                </a:solidFill>
                <a:latin typeface="Inter"/>
                <a:ea typeface="Inter"/>
                <a:cs typeface="Inter"/>
                <a:sym typeface="Inter"/>
              </a:rPr>
              <a:t> pas encore </a:t>
            </a:r>
            <a:r>
              <a:rPr lang="en-US" sz="1200" dirty="0" err="1">
                <a:solidFill>
                  <a:schemeClr val="dk1"/>
                </a:solidFill>
                <a:latin typeface="Inter"/>
                <a:ea typeface="Inter"/>
                <a:cs typeface="Inter"/>
                <a:sym typeface="Inter"/>
              </a:rPr>
              <a:t>été</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racontées</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Aidez</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l’IA</a:t>
            </a:r>
            <a:r>
              <a:rPr lang="en-US" sz="1200" dirty="0">
                <a:solidFill>
                  <a:schemeClr val="dk1"/>
                </a:solidFill>
                <a:latin typeface="Inter"/>
                <a:ea typeface="Inter"/>
                <a:cs typeface="Inter"/>
                <a:sym typeface="Inter"/>
              </a:rPr>
              <a:t> à </a:t>
            </a:r>
            <a:r>
              <a:rPr lang="en-US" sz="1200" dirty="0" err="1">
                <a:solidFill>
                  <a:schemeClr val="dk1"/>
                </a:solidFill>
                <a:latin typeface="Inter"/>
                <a:ea typeface="Inter"/>
                <a:cs typeface="Inter"/>
                <a:sym typeface="Inter"/>
              </a:rPr>
              <a:t>comprendre</a:t>
            </a:r>
            <a:r>
              <a:rPr lang="en-US" sz="1200" dirty="0">
                <a:solidFill>
                  <a:schemeClr val="dk1"/>
                </a:solidFill>
                <a:latin typeface="Inter"/>
                <a:ea typeface="Inter"/>
                <a:cs typeface="Inter"/>
                <a:sym typeface="Inter"/>
              </a:rPr>
              <a:t> à quoi </a:t>
            </a:r>
            <a:r>
              <a:rPr lang="en-US" sz="1200" dirty="0" err="1">
                <a:solidFill>
                  <a:schemeClr val="dk1"/>
                </a:solidFill>
                <a:latin typeface="Inter"/>
                <a:ea typeface="Inter"/>
                <a:cs typeface="Inter"/>
                <a:sym typeface="Inter"/>
              </a:rPr>
              <a:t>ressemble</a:t>
            </a:r>
            <a:r>
              <a:rPr lang="en-US" sz="1200" dirty="0">
                <a:solidFill>
                  <a:schemeClr val="dk1"/>
                </a:solidFill>
                <a:latin typeface="Inter"/>
                <a:ea typeface="Inter"/>
                <a:cs typeface="Inter"/>
                <a:sym typeface="Inter"/>
              </a:rPr>
              <a:t> </a:t>
            </a:r>
            <a:r>
              <a:rPr lang="en-US" sz="1200" dirty="0" err="1">
                <a:solidFill>
                  <a:schemeClr val="dk1"/>
                </a:solidFill>
                <a:latin typeface="Inter"/>
                <a:ea typeface="Inter"/>
                <a:cs typeface="Inter"/>
                <a:sym typeface="Inter"/>
              </a:rPr>
              <a:t>réellement</a:t>
            </a:r>
            <a:r>
              <a:rPr lang="en-US" sz="1200" dirty="0">
                <a:solidFill>
                  <a:schemeClr val="dk1"/>
                </a:solidFill>
                <a:latin typeface="Inter"/>
                <a:ea typeface="Inter"/>
                <a:cs typeface="Inter"/>
                <a:sym typeface="Inter"/>
              </a:rPr>
              <a:t> la vie des jeunes à </a:t>
            </a:r>
            <a:r>
              <a:rPr lang="en-US" sz="1200" dirty="0" err="1">
                <a:solidFill>
                  <a:schemeClr val="dk1"/>
                </a:solidFill>
                <a:latin typeface="Inter"/>
                <a:ea typeface="Inter"/>
                <a:cs typeface="Inter"/>
                <a:sym typeface="Inter"/>
              </a:rPr>
              <a:t>Dubaï</a:t>
            </a:r>
            <a:r>
              <a:rPr lang="en-US" sz="1200" dirty="0">
                <a:solidFill>
                  <a:schemeClr val="dk1"/>
                </a:solidFill>
                <a:latin typeface="Inter"/>
                <a:ea typeface="Inter"/>
                <a:cs typeface="Inter"/>
                <a:sym typeface="Inter"/>
              </a:rPr>
              <a:t>, Riyad, Amman, Doha et dans tout le monde </a:t>
            </a:r>
            <a:r>
              <a:rPr lang="en-US" sz="1200" dirty="0" err="1">
                <a:solidFill>
                  <a:schemeClr val="dk1"/>
                </a:solidFill>
                <a:latin typeface="Inter"/>
                <a:ea typeface="Inter"/>
                <a:cs typeface="Inter"/>
                <a:sym typeface="Inter"/>
              </a:rPr>
              <a:t>arabe</a:t>
            </a:r>
            <a:r>
              <a:rPr lang="en-US"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Protéger</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(30 seconds):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Aidez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amis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rester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sécurité</a:t>
            </a:r>
            <a:r>
              <a:rPr lang="en" sz="1200" dirty="0">
                <a:solidFill>
                  <a:schemeClr val="dk1"/>
                </a:solidFill>
                <a:latin typeface="Inter"/>
                <a:ea typeface="Inter"/>
                <a:cs typeface="Inter"/>
                <a:sym typeface="Inter"/>
              </a:rPr>
              <a:t> avec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Partagez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appris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aujourd’hui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Soyez</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personne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vers</a:t>
            </a:r>
            <a:r>
              <a:rPr lang="en" sz="1200" dirty="0">
                <a:solidFill>
                  <a:schemeClr val="dk1"/>
                </a:solidFill>
                <a:latin typeface="Inter"/>
                <a:ea typeface="Inter"/>
                <a:cs typeface="Inter"/>
                <a:sym typeface="Inter"/>
              </a:rPr>
              <a:t> qui les </a:t>
            </a:r>
            <a:r>
              <a:rPr lang="en" sz="1200" dirty="0" err="1">
                <a:solidFill>
                  <a:schemeClr val="dk1"/>
                </a:solidFill>
                <a:latin typeface="Inter"/>
                <a:ea typeface="Inter"/>
                <a:cs typeface="Inter"/>
                <a:sym typeface="Inter"/>
              </a:rPr>
              <a:t>autres</a:t>
            </a:r>
            <a:r>
              <a:rPr lang="en" sz="1200" dirty="0">
                <a:solidFill>
                  <a:schemeClr val="dk1"/>
                </a:solidFill>
                <a:latin typeface="Inter"/>
                <a:ea typeface="Inter"/>
                <a:cs typeface="Inter"/>
                <a:sym typeface="Inter"/>
              </a:rPr>
              <a:t> se </a:t>
            </a:r>
            <a:r>
              <a:rPr lang="en" sz="1200" dirty="0" err="1">
                <a:solidFill>
                  <a:schemeClr val="dk1"/>
                </a:solidFill>
                <a:latin typeface="Inter"/>
                <a:ea typeface="Inter"/>
                <a:cs typeface="Inter"/>
                <a:sym typeface="Inter"/>
              </a:rPr>
              <a:t>tournent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lorsqu’ils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ont</a:t>
            </a:r>
            <a:r>
              <a:rPr lang="en" sz="1200" dirty="0">
                <a:solidFill>
                  <a:schemeClr val="dk1"/>
                </a:solidFill>
                <a:latin typeface="Inter"/>
                <a:ea typeface="Inter"/>
                <a:cs typeface="Inter"/>
                <a:sym typeface="Inter"/>
              </a:rPr>
              <a:t> des questions sur le </a:t>
            </a:r>
            <a:r>
              <a:rPr lang="en" sz="1200" dirty="0" err="1">
                <a:solidFill>
                  <a:schemeClr val="dk1"/>
                </a:solidFill>
                <a:latin typeface="Inter"/>
                <a:ea typeface="Inter"/>
                <a:cs typeface="Inter"/>
                <a:sym typeface="Inter"/>
              </a:rPr>
              <a:t>contenu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qu’ils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ont</a:t>
            </a:r>
            <a:r>
              <a:rPr lang="en" sz="1200" dirty="0">
                <a:solidFill>
                  <a:schemeClr val="dk1"/>
                </a:solidFill>
                <a:latin typeface="Inter"/>
                <a:ea typeface="Inter"/>
                <a:cs typeface="Inter"/>
                <a:sym typeface="Inter"/>
              </a:rPr>
              <a:t> vu.»</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Innover</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(30 seconds):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Pensez</a:t>
            </a:r>
            <a:r>
              <a:rPr lang="en" sz="1200" dirty="0">
                <a:solidFill>
                  <a:schemeClr val="dk1"/>
                </a:solidFill>
                <a:latin typeface="Inter"/>
                <a:ea typeface="Inter"/>
                <a:cs typeface="Inter"/>
                <a:sym typeface="Inter"/>
              </a:rPr>
              <a:t> aux </a:t>
            </a:r>
            <a:r>
              <a:rPr lang="en" sz="1200" dirty="0" err="1">
                <a:solidFill>
                  <a:schemeClr val="dk1"/>
                </a:solidFill>
                <a:latin typeface="Inter"/>
                <a:ea typeface="Inter"/>
                <a:cs typeface="Inter"/>
                <a:sym typeface="Inter"/>
              </a:rPr>
              <a:t>problèmes</a:t>
            </a:r>
            <a:r>
              <a:rPr lang="en" sz="1200" dirty="0">
                <a:solidFill>
                  <a:schemeClr val="dk1"/>
                </a:solidFill>
                <a:latin typeface="Inter"/>
                <a:ea typeface="Inter"/>
                <a:cs typeface="Inter"/>
                <a:sym typeface="Inter"/>
              </a:rPr>
              <a:t> dans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communauté</a:t>
            </a:r>
            <a:r>
              <a:rPr lang="en" sz="1200" dirty="0">
                <a:solidFill>
                  <a:schemeClr val="dk1"/>
                </a:solidFill>
                <a:latin typeface="Inter"/>
                <a:ea typeface="Inter"/>
                <a:cs typeface="Inter"/>
                <a:sym typeface="Inter"/>
              </a:rPr>
              <a:t>. </a:t>
            </a:r>
            <a:r>
              <a:rPr lang="en-US" sz="1200" dirty="0"/>
              <a:t>L’IA </a:t>
            </a:r>
            <a:r>
              <a:rPr lang="en-US" sz="1200" dirty="0" err="1"/>
              <a:t>pourrait-elle</a:t>
            </a:r>
            <a:r>
              <a:rPr lang="en-US" sz="1200" dirty="0"/>
              <a:t> aider à </a:t>
            </a:r>
            <a:r>
              <a:rPr lang="en-US" sz="1200" dirty="0" err="1"/>
              <a:t>améliorer</a:t>
            </a:r>
            <a:r>
              <a:rPr lang="en-US" sz="1200" dirty="0"/>
              <a:t> les transports </a:t>
            </a:r>
            <a:r>
              <a:rPr lang="en-US" sz="1200" dirty="0" err="1"/>
              <a:t>intelligents</a:t>
            </a:r>
            <a:r>
              <a:rPr lang="en-US" sz="1200" dirty="0"/>
              <a:t> à </a:t>
            </a:r>
            <a:r>
              <a:rPr lang="en-US" sz="1200" dirty="0" err="1"/>
              <a:t>Dubaï</a:t>
            </a:r>
            <a:r>
              <a:rPr lang="en-US" sz="1200" dirty="0"/>
              <a:t> ? </a:t>
            </a:r>
            <a:r>
              <a:rPr lang="en-US" sz="1200" dirty="0" err="1"/>
              <a:t>L’agriculture</a:t>
            </a:r>
            <a:r>
              <a:rPr lang="en-US" sz="1200" dirty="0"/>
              <a:t> </a:t>
            </a:r>
            <a:r>
              <a:rPr lang="en-US" sz="1200" dirty="0" err="1"/>
              <a:t>en</a:t>
            </a:r>
            <a:r>
              <a:rPr lang="en-US" sz="1200" dirty="0"/>
              <a:t> milieu </a:t>
            </a:r>
            <a:r>
              <a:rPr lang="en-US" sz="1200" dirty="0" err="1"/>
              <a:t>désertique</a:t>
            </a:r>
            <a:r>
              <a:rPr lang="en-US" sz="1200" dirty="0"/>
              <a:t> </a:t>
            </a:r>
            <a:r>
              <a:rPr lang="en-US" sz="1200" dirty="0" err="1"/>
              <a:t>en</a:t>
            </a:r>
            <a:r>
              <a:rPr lang="en-US" sz="1200" dirty="0"/>
              <a:t> Arabie </a:t>
            </a:r>
            <a:r>
              <a:rPr lang="en-US" sz="1200" dirty="0" err="1"/>
              <a:t>saoudite</a:t>
            </a:r>
            <a:r>
              <a:rPr lang="en-US" sz="1200" dirty="0"/>
              <a:t> ? La gestion de </a:t>
            </a:r>
            <a:r>
              <a:rPr lang="en-US" sz="1200" dirty="0" err="1"/>
              <a:t>l’eau</a:t>
            </a:r>
            <a:r>
              <a:rPr lang="en-US" sz="1200" dirty="0"/>
              <a:t> </a:t>
            </a:r>
            <a:r>
              <a:rPr lang="en-US" sz="1200" dirty="0" err="1"/>
              <a:t>en</a:t>
            </a:r>
            <a:r>
              <a:rPr lang="en-US" sz="1200" dirty="0"/>
              <a:t> </a:t>
            </a:r>
            <a:r>
              <a:rPr lang="en-US" sz="1200" dirty="0" err="1"/>
              <a:t>Jordanie</a:t>
            </a:r>
            <a:r>
              <a:rPr lang="en-US" sz="1200" dirty="0"/>
              <a:t> ? Vos </a:t>
            </a:r>
            <a:r>
              <a:rPr lang="en-US" sz="1200" dirty="0" err="1"/>
              <a:t>idées</a:t>
            </a:r>
            <a:r>
              <a:rPr lang="en-US" sz="1200" dirty="0"/>
              <a:t> </a:t>
            </a:r>
            <a:r>
              <a:rPr lang="en-US" sz="1200" dirty="0" err="1"/>
              <a:t>comptent</a:t>
            </a:r>
            <a:r>
              <a:rPr lang="en-US" sz="1200" dirty="0"/>
              <a:t>!»</a:t>
            </a:r>
          </a:p>
          <a:p>
            <a:pPr marL="0" marR="38100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Diriger</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(30 seconds):</a:t>
            </a:r>
            <a:endParaRPr lang="en-US" sz="1200" dirty="0">
              <a:solidFill>
                <a:schemeClr val="dk1"/>
              </a:solidFill>
              <a:latin typeface="Inter"/>
              <a:ea typeface="Inter"/>
              <a:cs typeface="Inter"/>
              <a:sym typeface="Inter"/>
            </a:endParaRPr>
          </a:p>
          <a:p>
            <a:pPr marL="0" marR="381000" lvl="0" indent="0" algn="l" defTabSz="914400" rtl="0" eaLnBrk="1" fontAlgn="auto" latinLnBrk="0" hangingPunct="1">
              <a:lnSpc>
                <a:spcPct val="115000"/>
              </a:lnSpc>
              <a:spcBef>
                <a:spcPts val="1200"/>
              </a:spcBef>
              <a:spcAft>
                <a:spcPts val="0"/>
              </a:spcAft>
              <a:buClr>
                <a:schemeClr val="dk1"/>
              </a:buClr>
              <a:buSzPts val="1100"/>
              <a:buFont typeface="Arial"/>
              <a:buNone/>
              <a:tabLst/>
              <a:defRPr/>
            </a:pPr>
            <a:r>
              <a:rPr lang="en" sz="1200" dirty="0">
                <a:solidFill>
                  <a:schemeClr val="dk1"/>
                </a:solidFill>
                <a:latin typeface="Inter"/>
                <a:ea typeface="Inter"/>
                <a:cs typeface="Inter"/>
                <a:sym typeface="Inter"/>
              </a:rPr>
              <a:t>«</a:t>
            </a:r>
            <a:r>
              <a:rPr lang="en-US" sz="1200" dirty="0" err="1"/>
              <a:t>Faites</a:t>
            </a:r>
            <a:r>
              <a:rPr lang="en-US" sz="1200" dirty="0"/>
              <a:t> </a:t>
            </a:r>
            <a:r>
              <a:rPr lang="en-US" sz="1200" dirty="0" err="1"/>
              <a:t>partie</a:t>
            </a:r>
            <a:r>
              <a:rPr lang="en-US" sz="1200" dirty="0"/>
              <a:t> de la </a:t>
            </a:r>
            <a:r>
              <a:rPr lang="en-US" sz="1200" dirty="0" err="1"/>
              <a:t>génération</a:t>
            </a:r>
            <a:r>
              <a:rPr lang="en-US" sz="1200" dirty="0"/>
              <a:t> de </a:t>
            </a:r>
            <a:r>
              <a:rPr lang="en-US" sz="1200" dirty="0" err="1"/>
              <a:t>l’IA</a:t>
            </a:r>
            <a:r>
              <a:rPr lang="en-US" sz="1200" dirty="0"/>
              <a:t> au Moyen-Orient. Les </a:t>
            </a:r>
            <a:r>
              <a:rPr lang="en-US" sz="1200" dirty="0" err="1"/>
              <a:t>décisions</a:t>
            </a:r>
            <a:r>
              <a:rPr lang="en-US" sz="1200" dirty="0"/>
              <a:t> qui </a:t>
            </a:r>
            <a:r>
              <a:rPr lang="en-US" sz="1200" dirty="0" err="1"/>
              <a:t>sont</a:t>
            </a:r>
            <a:r>
              <a:rPr lang="en-US" sz="1200" dirty="0"/>
              <a:t> </a:t>
            </a:r>
            <a:r>
              <a:rPr lang="en-US" sz="1200" dirty="0" err="1"/>
              <a:t>prises</a:t>
            </a:r>
            <a:r>
              <a:rPr lang="en-US" sz="1200" dirty="0"/>
              <a:t> </a:t>
            </a:r>
            <a:r>
              <a:rPr lang="en-US" sz="1200" dirty="0" err="1"/>
              <a:t>aujourd’hui</a:t>
            </a:r>
            <a:r>
              <a:rPr lang="en-US" sz="1200" dirty="0"/>
              <a:t> </a:t>
            </a:r>
            <a:r>
              <a:rPr lang="en-US" sz="1200" dirty="0" err="1"/>
              <a:t>concernant</a:t>
            </a:r>
            <a:r>
              <a:rPr lang="en-US" sz="1200" dirty="0"/>
              <a:t> </a:t>
            </a:r>
            <a:r>
              <a:rPr lang="en-US" sz="1200" dirty="0" err="1"/>
              <a:t>l’IA</a:t>
            </a:r>
            <a:r>
              <a:rPr lang="en-US" sz="1200" dirty="0"/>
              <a:t> </a:t>
            </a:r>
            <a:r>
              <a:rPr lang="en-US" sz="1200" dirty="0" err="1"/>
              <a:t>auront</a:t>
            </a:r>
            <a:r>
              <a:rPr lang="en-US" sz="1200" dirty="0"/>
              <a:t> un impact sur toute </a:t>
            </a:r>
            <a:r>
              <a:rPr lang="en-US" sz="1200" dirty="0" err="1"/>
              <a:t>votre</a:t>
            </a:r>
            <a:r>
              <a:rPr lang="en-US" sz="1200" dirty="0"/>
              <a:t> vie. </a:t>
            </a:r>
            <a:r>
              <a:rPr lang="en-US" sz="1200" dirty="0" err="1"/>
              <a:t>Veillez</a:t>
            </a:r>
            <a:r>
              <a:rPr lang="en-US" sz="1200" dirty="0"/>
              <a:t> à </a:t>
            </a:r>
            <a:r>
              <a:rPr lang="en-US" sz="1200" dirty="0" err="1"/>
              <a:t>ce</a:t>
            </a:r>
            <a:r>
              <a:rPr lang="en-US" sz="1200" dirty="0"/>
              <a:t> </a:t>
            </a:r>
            <a:r>
              <a:rPr lang="en-US" sz="1200" dirty="0" err="1"/>
              <a:t>que</a:t>
            </a:r>
            <a:r>
              <a:rPr lang="en-US" sz="1200" dirty="0"/>
              <a:t> les voix </a:t>
            </a:r>
            <a:r>
              <a:rPr lang="en-US" sz="1200" dirty="0" err="1"/>
              <a:t>arabes</a:t>
            </a:r>
            <a:r>
              <a:rPr lang="en-US" sz="1200" dirty="0"/>
              <a:t>, </a:t>
            </a:r>
            <a:r>
              <a:rPr lang="en-US" sz="1200" dirty="0" err="1"/>
              <a:t>en</a:t>
            </a:r>
            <a:r>
              <a:rPr lang="en-US" sz="1200" dirty="0"/>
              <a:t> particulier </a:t>
            </a:r>
            <a:r>
              <a:rPr lang="en-US" sz="1200" dirty="0" err="1"/>
              <a:t>celles</a:t>
            </a:r>
            <a:r>
              <a:rPr lang="en-US" sz="1200" dirty="0"/>
              <a:t> des jeunes </a:t>
            </a:r>
            <a:r>
              <a:rPr lang="en-US" sz="1200" dirty="0" err="1"/>
              <a:t>Arabes</a:t>
            </a:r>
            <a:r>
              <a:rPr lang="en-US" sz="1200" dirty="0"/>
              <a:t>, </a:t>
            </a:r>
            <a:r>
              <a:rPr lang="en-US" sz="1200" dirty="0" err="1"/>
              <a:t>fassent</a:t>
            </a:r>
            <a:r>
              <a:rPr lang="en-US" sz="1200" dirty="0"/>
              <a:t> </a:t>
            </a:r>
            <a:r>
              <a:rPr lang="en-US" sz="1200" dirty="0" err="1"/>
              <a:t>partie</a:t>
            </a:r>
            <a:r>
              <a:rPr lang="en-US" sz="1200" dirty="0"/>
              <a:t> de la conversation.»</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Appel à </a:t>
            </a:r>
            <a:r>
              <a:rPr lang="en" sz="1200" b="1" dirty="0" err="1">
                <a:solidFill>
                  <a:schemeClr val="dk1"/>
                </a:solidFill>
                <a:latin typeface="Inter"/>
                <a:ea typeface="Inter"/>
                <a:cs typeface="Inter"/>
                <a:sym typeface="Inter"/>
              </a:rPr>
              <a:t>l'Action</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«Qui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prêt à faire </a:t>
            </a:r>
            <a:r>
              <a:rPr lang="en" sz="1200" dirty="0" err="1">
                <a:solidFill>
                  <a:schemeClr val="dk1"/>
                </a:solidFill>
                <a:latin typeface="Inter"/>
                <a:ea typeface="Inter"/>
                <a:cs typeface="Inter"/>
                <a:sym typeface="Inter"/>
              </a:rPr>
              <a:t>partie</a:t>
            </a:r>
            <a:r>
              <a:rPr lang="en" sz="1200" dirty="0">
                <a:solidFill>
                  <a:schemeClr val="dk1"/>
                </a:solidFill>
                <a:latin typeface="Inter"/>
                <a:ea typeface="Inter"/>
                <a:cs typeface="Inter"/>
                <a:sym typeface="Inter"/>
              </a:rPr>
              <a:t> du </a:t>
            </a:r>
            <a:r>
              <a:rPr lang="en" sz="1200" dirty="0" err="1">
                <a:solidFill>
                  <a:schemeClr val="dk1"/>
                </a:solidFill>
                <a:latin typeface="Inter"/>
                <a:ea typeface="Inter"/>
                <a:cs typeface="Inter"/>
                <a:sym typeface="Inter"/>
              </a:rPr>
              <a:t>futur</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au Moyen-Orient? Montrez-</a:t>
            </a:r>
            <a:r>
              <a:rPr lang="en" sz="1200" dirty="0" err="1">
                <a:solidFill>
                  <a:schemeClr val="dk1"/>
                </a:solidFill>
                <a:latin typeface="Inter"/>
                <a:ea typeface="Inter"/>
                <a:cs typeface="Inter"/>
                <a:sym typeface="Inter"/>
              </a:rPr>
              <a:t>moi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enthousiasme</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2"/>
        <p:cNvGrpSpPr/>
        <p:nvPr/>
      </p:nvGrpSpPr>
      <p:grpSpPr>
        <a:xfrm>
          <a:off x="0" y="0"/>
          <a:ext cx="0" cy="0"/>
          <a:chOff x="0" y="0"/>
          <a:chExt cx="0" cy="0"/>
        </a:xfrm>
      </p:grpSpPr>
      <p:sp>
        <p:nvSpPr>
          <p:cNvPr id="1513" name="Google Shape;1513;g3d1828a3c8d_1_17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4" name="Google Shape;1514;g3d1828a3c8d_1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1200"/>
              </a:spcAft>
              <a:buClr>
                <a:schemeClr val="dk1"/>
              </a:buClr>
              <a:buSzPts val="1100"/>
              <a:buFont typeface="Arial"/>
              <a:buNone/>
            </a:pPr>
            <a:r>
              <a:rPr lang="en" sz="1200">
                <a:solidFill>
                  <a:schemeClr val="dk1"/>
                </a:solidFill>
                <a:latin typeface="Inter"/>
                <a:ea typeface="Inter"/>
                <a:cs typeface="Inter"/>
                <a:sym typeface="Inter"/>
              </a:rPr>
              <a:t>Objectif d'apprentissage : Les élèves répondent à des questions à choix multiples et à des questions basées sur des scénarios afin d'évaluer leur compréhension de la leçon.</a:t>
            </a: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8"/>
        <p:cNvGrpSpPr/>
        <p:nvPr/>
      </p:nvGrpSpPr>
      <p:grpSpPr>
        <a:xfrm>
          <a:off x="0" y="0"/>
          <a:ext cx="0" cy="0"/>
          <a:chOff x="0" y="0"/>
          <a:chExt cx="0" cy="0"/>
        </a:xfrm>
      </p:grpSpPr>
      <p:sp>
        <p:nvSpPr>
          <p:cNvPr id="1519" name="Google Shape;1519;g3d2b19044c1_0_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0" name="Google Shape;1520;g3d2b19044c1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NOTES DE L’INTERVENANT:</a:t>
            </a:r>
            <a:endParaRPr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Évaluation Rapide</a:t>
            </a:r>
            <a:r>
              <a:rPr lang="en">
                <a:solidFill>
                  <a:schemeClr val="dk1"/>
                </a:solidFill>
                <a:latin typeface="Inter"/>
                <a:ea typeface="Inter"/>
                <a:cs typeface="Inter"/>
                <a:sym typeface="Inter"/>
              </a:rPr>
              <a:t> (3 minutes):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«Voyons combien vous avez appris! Je vais faire des affirmations sur l’IA. Montrez-moi pouce levé pour vrai, pouce baissé pour faux, ou pouce sur le côté si vous n’êtes pas sûr.»</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Questions d’évaluation</a:t>
            </a:r>
            <a:r>
              <a:rPr lang="en">
                <a:solidFill>
                  <a:schemeClr val="dk1"/>
                </a:solidFill>
                <a:latin typeface="Inter"/>
                <a:ea typeface="Inter"/>
                <a:cs typeface="Inter"/>
                <a:sym typeface="Inter"/>
              </a:rPr>
              <a:t>:</a:t>
            </a:r>
            <a:endParaRPr>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Char char="●"/>
            </a:pPr>
            <a:r>
              <a:rPr lang="en">
                <a:solidFill>
                  <a:schemeClr val="dk1"/>
                </a:solidFill>
                <a:latin typeface="Inter"/>
                <a:ea typeface="Inter"/>
                <a:cs typeface="Inter"/>
                <a:sym typeface="Inter"/>
              </a:rPr>
              <a:t>«Tout le contenu généré par l’IA est forcément faux» — </a:t>
            </a:r>
            <a:r>
              <a:rPr lang="en" b="1">
                <a:solidFill>
                  <a:schemeClr val="dk1"/>
                </a:solidFill>
                <a:latin typeface="Inter"/>
                <a:ea typeface="Inter"/>
                <a:cs typeface="Inter"/>
                <a:sym typeface="Inter"/>
              </a:rPr>
              <a:t>FAUX </a:t>
            </a:r>
            <a:r>
              <a:rPr lang="en">
                <a:solidFill>
                  <a:schemeClr val="dk1"/>
                </a:solidFill>
                <a:latin typeface="Inter"/>
                <a:ea typeface="Inter"/>
                <a:cs typeface="Inter"/>
                <a:sym typeface="Inter"/>
              </a:rPr>
              <a:t>(l’IA devient très sophistiquée)</a:t>
            </a:r>
            <a:endParaRPr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Après chaque question:</a:t>
            </a:r>
            <a:endParaRPr b="1">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Font typeface="Inter"/>
              <a:buChar char="●"/>
            </a:pPr>
            <a:r>
              <a:rPr lang="en">
                <a:solidFill>
                  <a:schemeClr val="dk1"/>
                </a:solidFill>
                <a:latin typeface="Inter"/>
                <a:ea typeface="Inter"/>
                <a:cs typeface="Inter"/>
                <a:sym typeface="Inter"/>
              </a:rPr>
              <a:t>Demandez à 1‑2 élèves d’expliquer leur raisonnement</a:t>
            </a: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Font typeface="Inter"/>
              <a:buChar char="●"/>
            </a:pPr>
            <a:r>
              <a:rPr lang="en">
                <a:solidFill>
                  <a:schemeClr val="dk1"/>
                </a:solidFill>
                <a:latin typeface="Inter"/>
                <a:ea typeface="Inter"/>
                <a:cs typeface="Inter"/>
                <a:sym typeface="Inter"/>
              </a:rPr>
              <a:t>Donnez une clarification rapide si nécessaire</a:t>
            </a: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Font typeface="Inter"/>
              <a:buChar char="●"/>
            </a:pPr>
            <a:r>
              <a:rPr lang="en">
                <a:solidFill>
                  <a:schemeClr val="dk1"/>
                </a:solidFill>
                <a:latin typeface="Inter"/>
                <a:ea typeface="Inter"/>
                <a:cs typeface="Inter"/>
                <a:sym typeface="Inter"/>
              </a:rPr>
              <a:t>Célébrez la bonne compréhension</a:t>
            </a:r>
            <a:endParaRPr sz="1200" b="1">
              <a:solidFill>
                <a:schemeClr val="dk1"/>
              </a:solidFill>
              <a:latin typeface="Inter"/>
              <a:ea typeface="Inter"/>
              <a:cs typeface="Inter"/>
              <a:sym typeface="Inte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9"/>
        <p:cNvGrpSpPr/>
        <p:nvPr/>
      </p:nvGrpSpPr>
      <p:grpSpPr>
        <a:xfrm>
          <a:off x="0" y="0"/>
          <a:ext cx="0" cy="0"/>
          <a:chOff x="0" y="0"/>
          <a:chExt cx="0" cy="0"/>
        </a:xfrm>
      </p:grpSpPr>
      <p:sp>
        <p:nvSpPr>
          <p:cNvPr id="1540" name="Google Shape;1540;g3d2b19044c1_0_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1" name="Google Shape;1541;g3d2b19044c1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NOTES DE L’INTERVENANT:</a:t>
            </a:r>
            <a:endParaRPr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Évaluation Rapide</a:t>
            </a:r>
            <a:r>
              <a:rPr lang="en">
                <a:solidFill>
                  <a:schemeClr val="dk1"/>
                </a:solidFill>
                <a:latin typeface="Inter"/>
                <a:ea typeface="Inter"/>
                <a:cs typeface="Inter"/>
                <a:sym typeface="Inter"/>
              </a:rPr>
              <a:t> (3 minutes):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«Voyons combien vous avez appris! Je vais faire des affirmations sur l’IA. Montrez-moi pouce levé pour vrai, pouce baissé pour faux, ou pouce sur le côté si vous n’êtes pas sûr.»</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Questions d’évaluation</a:t>
            </a:r>
            <a:r>
              <a:rPr lang="en">
                <a:solidFill>
                  <a:schemeClr val="dk1"/>
                </a:solidFill>
                <a:latin typeface="Inter"/>
                <a:ea typeface="Inter"/>
                <a:cs typeface="Inter"/>
                <a:sym typeface="Inter"/>
              </a:rPr>
              <a:t>:</a:t>
            </a:r>
            <a:endParaRPr>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Char char="●"/>
            </a:pPr>
            <a:r>
              <a:rPr lang="en">
                <a:solidFill>
                  <a:schemeClr val="dk1"/>
                </a:solidFill>
                <a:latin typeface="Inter"/>
                <a:ea typeface="Inter"/>
                <a:cs typeface="Inter"/>
                <a:sym typeface="Inter"/>
              </a:rPr>
              <a:t>«Quelle est la meilleure façon de vérifier si une information de l’IA est vraie?» — </a:t>
            </a:r>
            <a:r>
              <a:rPr lang="en" b="1">
                <a:solidFill>
                  <a:schemeClr val="dk1"/>
                </a:solidFill>
                <a:latin typeface="Inter"/>
                <a:ea typeface="Inter"/>
                <a:cs typeface="Inter"/>
                <a:sym typeface="Inter"/>
              </a:rPr>
              <a:t>TRACE</a:t>
            </a:r>
            <a:endParaRPr b="1">
              <a:solidFill>
                <a:schemeClr val="dk1"/>
              </a:solidFill>
              <a:latin typeface="Inter"/>
              <a:ea typeface="Inter"/>
              <a:cs typeface="Inter"/>
              <a:sym typeface="Inter"/>
            </a:endParaRPr>
          </a:p>
          <a:p>
            <a:pPr marL="0" lvl="0" indent="0" algn="l" rtl="0">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2"/>
        <p:cNvGrpSpPr/>
        <p:nvPr/>
      </p:nvGrpSpPr>
      <p:grpSpPr>
        <a:xfrm>
          <a:off x="0" y="0"/>
          <a:ext cx="0" cy="0"/>
          <a:chOff x="0" y="0"/>
          <a:chExt cx="0" cy="0"/>
        </a:xfrm>
      </p:grpSpPr>
      <p:sp>
        <p:nvSpPr>
          <p:cNvPr id="1563" name="Google Shape;1563;g3d2b19044c1_0_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4" name="Google Shape;1564;g3d2b19044c1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NOTES DE L’INTERVENANT:</a:t>
            </a:r>
            <a:endParaRPr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Évaluation Rapide</a:t>
            </a:r>
            <a:r>
              <a:rPr lang="en">
                <a:solidFill>
                  <a:schemeClr val="dk1"/>
                </a:solidFill>
                <a:latin typeface="Inter"/>
                <a:ea typeface="Inter"/>
                <a:cs typeface="Inter"/>
                <a:sym typeface="Inter"/>
              </a:rPr>
              <a:t> (3 minutes):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«Voyons combien vous avez appris! Je vais faire des affirmations sur l’IA. Montrez-moi pouce levé pour vrai, pouce baissé pour faux, ou pouce sur le côté si vous n’êtes pas sûr.»</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Questions d’évaluation</a:t>
            </a:r>
            <a:r>
              <a:rPr lang="en">
                <a:solidFill>
                  <a:schemeClr val="dk1"/>
                </a:solidFill>
                <a:latin typeface="Inter"/>
                <a:ea typeface="Inter"/>
                <a:cs typeface="Inter"/>
                <a:sym typeface="Inter"/>
              </a:rPr>
              <a:t>:</a:t>
            </a:r>
            <a:endParaRPr b="1">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Char char="●"/>
            </a:pPr>
            <a:r>
              <a:rPr lang="en">
                <a:solidFill>
                  <a:schemeClr val="dk1"/>
                </a:solidFill>
                <a:latin typeface="Inter"/>
                <a:ea typeface="Inter"/>
                <a:cs typeface="Inter"/>
                <a:sym typeface="Inter"/>
              </a:rPr>
              <a:t>Votre ami vous montre une info générée par l’IA qui semble fausse. Que faites-vous? </a:t>
            </a:r>
            <a:r>
              <a:rPr lang="en" b="1">
                <a:solidFill>
                  <a:schemeClr val="dk1"/>
                </a:solidFill>
                <a:latin typeface="Inter"/>
                <a:ea typeface="Inter"/>
                <a:cs typeface="Inter"/>
                <a:sym typeface="Inter"/>
              </a:rPr>
              <a:t>Les élèves expliquent en utilisant TRACE ou signaler à un adulte</a:t>
            </a:r>
            <a:endParaRPr sz="1200" b="1">
              <a:solidFill>
                <a:schemeClr val="dk1"/>
              </a:solidFill>
              <a:latin typeface="Inter"/>
              <a:ea typeface="Inter"/>
              <a:cs typeface="Inter"/>
              <a:sym typeface="Inter"/>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7"/>
        <p:cNvGrpSpPr/>
        <p:nvPr/>
      </p:nvGrpSpPr>
      <p:grpSpPr>
        <a:xfrm>
          <a:off x="0" y="0"/>
          <a:ext cx="0" cy="0"/>
          <a:chOff x="0" y="0"/>
          <a:chExt cx="0" cy="0"/>
        </a:xfrm>
      </p:grpSpPr>
      <p:sp>
        <p:nvSpPr>
          <p:cNvPr id="1588" name="Google Shape;1588;g3d2b19044c1_0_1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9" name="Google Shape;1589;g3d2b19044c1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NOTES DE L’INTERVENANT:</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Questions d’évaluation</a:t>
            </a:r>
            <a:r>
              <a:rPr lang="en">
                <a:solidFill>
                  <a:schemeClr val="dk1"/>
                </a:solidFill>
                <a:latin typeface="Inter"/>
                <a:ea typeface="Inter"/>
                <a:cs typeface="Inter"/>
                <a:sym typeface="Inter"/>
              </a:rPr>
              <a:t>:</a:t>
            </a:r>
            <a:endParaRPr>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AutoNum type="arabicPeriod"/>
            </a:pPr>
            <a:r>
              <a:rPr lang="en">
                <a:solidFill>
                  <a:schemeClr val="dk1"/>
                </a:solidFill>
                <a:latin typeface="Inter"/>
                <a:ea typeface="Inter"/>
                <a:cs typeface="Inter"/>
                <a:sym typeface="Inter"/>
              </a:rPr>
              <a:t>«Tout le contenu généré par l’IA est forcément faux» — </a:t>
            </a:r>
            <a:r>
              <a:rPr lang="en" b="1">
                <a:solidFill>
                  <a:schemeClr val="dk1"/>
                </a:solidFill>
                <a:latin typeface="Inter"/>
                <a:ea typeface="Inter"/>
                <a:cs typeface="Inter"/>
                <a:sym typeface="Inter"/>
              </a:rPr>
              <a:t>FAUX </a:t>
            </a:r>
            <a:r>
              <a:rPr lang="en">
                <a:solidFill>
                  <a:schemeClr val="dk1"/>
                </a:solidFill>
                <a:latin typeface="Inter"/>
                <a:ea typeface="Inter"/>
                <a:cs typeface="Inter"/>
                <a:sym typeface="Inter"/>
              </a:rPr>
              <a:t>(l’IA devient très sophistiquée)</a:t>
            </a: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AutoNum type="arabicPeriod"/>
            </a:pPr>
            <a:r>
              <a:rPr lang="en">
                <a:solidFill>
                  <a:schemeClr val="dk1"/>
                </a:solidFill>
                <a:latin typeface="Inter"/>
                <a:ea typeface="Inter"/>
                <a:cs typeface="Inter"/>
                <a:sym typeface="Inter"/>
              </a:rPr>
              <a:t>«Quelle est la meilleure façon de vérifier si une information de l’IA est vraie?» — </a:t>
            </a:r>
            <a:r>
              <a:rPr lang="en" b="1">
                <a:solidFill>
                  <a:schemeClr val="dk1"/>
                </a:solidFill>
                <a:latin typeface="Inter"/>
                <a:ea typeface="Inter"/>
                <a:cs typeface="Inter"/>
                <a:sym typeface="Inter"/>
              </a:rPr>
              <a:t>TRACE</a:t>
            </a:r>
            <a:endParaRPr b="1">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AutoNum type="arabicPeriod"/>
            </a:pPr>
            <a:r>
              <a:rPr lang="en">
                <a:solidFill>
                  <a:schemeClr val="dk1"/>
                </a:solidFill>
                <a:latin typeface="Inter"/>
                <a:ea typeface="Inter"/>
                <a:cs typeface="Inter"/>
                <a:sym typeface="Inter"/>
              </a:rPr>
              <a:t>Votre ami vous montre une info générée par l’IA qui semble fausse. Que faites-vous? </a:t>
            </a:r>
            <a:r>
              <a:rPr lang="en" b="1">
                <a:solidFill>
                  <a:schemeClr val="dk1"/>
                </a:solidFill>
                <a:latin typeface="Inter"/>
                <a:ea typeface="Inter"/>
                <a:cs typeface="Inter"/>
                <a:sym typeface="Inter"/>
              </a:rPr>
              <a:t>Les élèves expliquent en utilisant TRACE ou signaler à un adulte</a:t>
            </a:r>
            <a:endParaRPr sz="1200" b="1">
              <a:solidFill>
                <a:schemeClr val="dk1"/>
              </a:solidFill>
              <a:latin typeface="Inter"/>
              <a:ea typeface="Inter"/>
              <a:cs typeface="Inter"/>
              <a:sym typeface="Inter"/>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4"/>
        <p:cNvGrpSpPr/>
        <p:nvPr/>
      </p:nvGrpSpPr>
      <p:grpSpPr>
        <a:xfrm>
          <a:off x="0" y="0"/>
          <a:ext cx="0" cy="0"/>
          <a:chOff x="0" y="0"/>
          <a:chExt cx="0" cy="0"/>
        </a:xfrm>
      </p:grpSpPr>
      <p:sp>
        <p:nvSpPr>
          <p:cNvPr id="1615" name="Google Shape;1615;g3d1828a3c8d_1_30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6" name="Google Shape;1616;g3d1828a3c8d_1_3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NOTES DE L’INTERVENANT:</a:t>
            </a:r>
            <a:endParaRPr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Cercle de Réflexion</a:t>
            </a:r>
            <a:r>
              <a:rPr lang="en">
                <a:solidFill>
                  <a:schemeClr val="dk1"/>
                </a:solidFill>
                <a:latin typeface="Inter"/>
                <a:ea typeface="Inter"/>
                <a:cs typeface="Inter"/>
                <a:sym typeface="Inter"/>
              </a:rPr>
              <a:t> (4 minutes):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«Faisons un tour de tables rapide — une seule phrase chacun:»</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Sujets de réflexion </a:t>
            </a:r>
            <a:r>
              <a:rPr lang="en">
                <a:solidFill>
                  <a:schemeClr val="dk1"/>
                </a:solidFill>
                <a:latin typeface="Inter"/>
                <a:ea typeface="Inter"/>
                <a:cs typeface="Inter"/>
                <a:sym typeface="Inter"/>
              </a:rPr>
              <a:t>(à alterner)</a:t>
            </a:r>
            <a:r>
              <a:rPr lang="en" b="1">
                <a:solidFill>
                  <a:schemeClr val="dk1"/>
                </a:solidFill>
                <a:latin typeface="Inter"/>
                <a:ea typeface="Inter"/>
                <a:cs typeface="Inter"/>
                <a:sym typeface="Inter"/>
              </a:rPr>
              <a:t>:</a:t>
            </a:r>
            <a:endParaRPr b="1">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Font typeface="Inter"/>
              <a:buAutoNum type="arabicPeriod"/>
            </a:pPr>
            <a:r>
              <a:rPr lang="en">
                <a:solidFill>
                  <a:schemeClr val="dk1"/>
                </a:solidFill>
                <a:latin typeface="Inter"/>
                <a:ea typeface="Inter"/>
                <a:cs typeface="Inter"/>
                <a:sym typeface="Inter"/>
              </a:rPr>
              <a:t>«Une chose qui vous a surpris(e) sur l’IA aujourd’hui?»</a:t>
            </a: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Font typeface="Inter"/>
              <a:buAutoNum type="arabicPeriod"/>
            </a:pPr>
            <a:r>
              <a:rPr lang="en">
                <a:solidFill>
                  <a:schemeClr val="dk1"/>
                </a:solidFill>
                <a:latin typeface="Inter"/>
                <a:ea typeface="Inter"/>
                <a:cs typeface="Inter"/>
                <a:sym typeface="Inter"/>
              </a:rPr>
              <a:t>«Comment allez-vous utiliser l’IA différemment après cette session?»</a:t>
            </a: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Font typeface="Inter"/>
              <a:buAutoNum type="arabicPeriod"/>
            </a:pPr>
            <a:r>
              <a:rPr lang="en">
                <a:solidFill>
                  <a:schemeClr val="dk1"/>
                </a:solidFill>
                <a:latin typeface="Inter"/>
                <a:ea typeface="Inter"/>
                <a:cs typeface="Inter"/>
                <a:sym typeface="Inter"/>
              </a:rPr>
              <a:t>«Quelle est une question sur l’IA que vous avez encore?»</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Notes pour l'Animateur:</a:t>
            </a:r>
            <a:endParaRPr>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Font typeface="Inter"/>
              <a:buChar char="●"/>
            </a:pPr>
            <a:r>
              <a:rPr lang="en">
                <a:solidFill>
                  <a:schemeClr val="dk1"/>
                </a:solidFill>
                <a:latin typeface="Inter"/>
                <a:ea typeface="Inter"/>
                <a:cs typeface="Inter"/>
                <a:sym typeface="Inter"/>
              </a:rPr>
              <a:t>Limitez les réponses à 10–15 secondes chacune pour respecter le temps</a:t>
            </a: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Font typeface="Inter"/>
              <a:buChar char="●"/>
            </a:pPr>
            <a:r>
              <a:rPr lang="en">
                <a:solidFill>
                  <a:schemeClr val="dk1"/>
                </a:solidFill>
                <a:latin typeface="Inter"/>
                <a:ea typeface="Inter"/>
                <a:cs typeface="Inter"/>
                <a:sym typeface="Inter"/>
              </a:rPr>
              <a:t>Remerciez chaque élève pour sa participation</a:t>
            </a: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Font typeface="Inter"/>
              <a:buChar char="●"/>
            </a:pPr>
            <a:r>
              <a:rPr lang="en">
                <a:solidFill>
                  <a:schemeClr val="dk1"/>
                </a:solidFill>
                <a:latin typeface="Inter"/>
                <a:ea typeface="Inter"/>
                <a:cs typeface="Inter"/>
                <a:sym typeface="Inter"/>
              </a:rPr>
              <a:t>Notez les questions que les élèves se posent encore — elles pourraient servir pour de prochaines sessions.</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Présentation du défi à faire à la maison </a:t>
            </a:r>
            <a:r>
              <a:rPr lang="en">
                <a:solidFill>
                  <a:schemeClr val="dk1"/>
                </a:solidFill>
                <a:latin typeface="Inter"/>
                <a:ea typeface="Inter"/>
                <a:cs typeface="Inter"/>
                <a:sym typeface="Inter"/>
              </a:rPr>
              <a:t>(2 minutes):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«Votre mission cette semaine, si vous l'acceptez:»</a:t>
            </a:r>
            <a:endParaRPr>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AutoNum type="arabicPeriod"/>
            </a:pPr>
            <a:r>
              <a:rPr lang="en" b="1">
                <a:solidFill>
                  <a:schemeClr val="dk1"/>
                </a:solidFill>
                <a:latin typeface="Inter"/>
                <a:ea typeface="Inter"/>
                <a:cs typeface="Inter"/>
                <a:sym typeface="Inter"/>
              </a:rPr>
              <a:t>Mission Détective IA: </a:t>
            </a:r>
            <a:r>
              <a:rPr lang="en">
                <a:solidFill>
                  <a:schemeClr val="dk1"/>
                </a:solidFill>
                <a:latin typeface="Inter"/>
                <a:ea typeface="Inter"/>
                <a:cs typeface="Inter"/>
                <a:sym typeface="Inter"/>
              </a:rPr>
              <a:t>«Trouvez 1 exemple d’IA dans votre vie quotidienne dont nous n’avons pas parlé aujourd’hui. Ça peut être dans une appli, un jeu, ou même quelque chose que votre famille utilise.»</a:t>
            </a:r>
            <a:br>
              <a:rPr lang="en">
                <a:solidFill>
                  <a:schemeClr val="dk1"/>
                </a:solidFill>
                <a:latin typeface="Inter"/>
                <a:ea typeface="Inter"/>
                <a:cs typeface="Inter"/>
                <a:sym typeface="Inter"/>
              </a:rPr>
            </a:b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AutoNum type="arabicPeriod"/>
            </a:pPr>
            <a:r>
              <a:rPr lang="en" b="1">
                <a:solidFill>
                  <a:schemeClr val="dk1"/>
                </a:solidFill>
                <a:latin typeface="Inter"/>
                <a:ea typeface="Inter"/>
                <a:cs typeface="Inter"/>
                <a:sym typeface="Inter"/>
              </a:rPr>
              <a:t>Pratique de TRACE: </a:t>
            </a:r>
            <a:r>
              <a:rPr lang="en">
                <a:solidFill>
                  <a:schemeClr val="dk1"/>
                </a:solidFill>
                <a:latin typeface="Inter"/>
                <a:ea typeface="Inter"/>
                <a:cs typeface="Inter"/>
                <a:sym typeface="Inter"/>
              </a:rPr>
              <a:t>«Appliquez la méthode TRACE sur un contenu que vous voyez en ligne cette semaine — ça peut être n'importe quelle nouvelle ou publication sur les réseaux sociaux.»</a:t>
            </a:r>
            <a:br>
              <a:rPr lang="en">
                <a:solidFill>
                  <a:schemeClr val="dk1"/>
                </a:solidFill>
                <a:latin typeface="Inter"/>
                <a:ea typeface="Inter"/>
                <a:cs typeface="Inter"/>
                <a:sym typeface="Inter"/>
              </a:rPr>
            </a:b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AutoNum type="arabicPeriod"/>
            </a:pPr>
            <a:r>
              <a:rPr lang="en" b="1">
                <a:solidFill>
                  <a:schemeClr val="dk1"/>
                </a:solidFill>
                <a:latin typeface="Inter"/>
                <a:ea typeface="Inter"/>
                <a:cs typeface="Inter"/>
                <a:sym typeface="Inter"/>
              </a:rPr>
              <a:t>Partage de découverte sur l'IA: </a:t>
            </a:r>
            <a:r>
              <a:rPr lang="en">
                <a:solidFill>
                  <a:schemeClr val="dk1"/>
                </a:solidFill>
                <a:latin typeface="Inter"/>
                <a:ea typeface="Inter"/>
                <a:cs typeface="Inter"/>
                <a:sym typeface="Inter"/>
              </a:rPr>
              <a:t>«Trouvez une découverte intéressante sur l'IA (sûre et appropriée) et partagez-la avec votre famille. Apprenez-leur quelque chose que vous avez appris aujourd'hui.»</a:t>
            </a:r>
            <a:br>
              <a:rPr lang="en">
                <a:solidFill>
                  <a:schemeClr val="dk1"/>
                </a:solidFill>
                <a:latin typeface="Inter"/>
                <a:ea typeface="Inter"/>
                <a:cs typeface="Inter"/>
                <a:sym typeface="Inter"/>
              </a:rPr>
            </a:b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Motivation Finale</a:t>
            </a:r>
            <a:r>
              <a:rPr lang="en">
                <a:solidFill>
                  <a:schemeClr val="dk1"/>
                </a:solidFill>
                <a:latin typeface="Inter"/>
                <a:ea typeface="Inter"/>
                <a:cs typeface="Inter"/>
                <a:sym typeface="Inter"/>
              </a:rPr>
              <a:t> (1 minute):</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«Souvenez-vous: vous n'êtes pas seulement des élèves qui apprennent sur l'IA —  vous êtes la génération qui va façonner le développement de l’IA en Afrique. Vos perspectives, votre créativité, votre compréhension de la culture sénégalaise ou ivoirienne — ce sont vos super-pouvoirs à l'ère de l'IA. Utilisez-les avec sagesse, en toute sécurité, et servez-vous-en pour rendre votre pays et l’Afrique fiers!»</a:t>
            </a:r>
            <a:endParaRPr>
              <a:solidFill>
                <a:schemeClr val="dk1"/>
              </a:solidFill>
              <a:latin typeface="Inter"/>
              <a:ea typeface="Inter"/>
              <a:cs typeface="Inter"/>
              <a:sym typeface="Inter"/>
            </a:endParaRPr>
          </a:p>
          <a:p>
            <a:pPr marL="0" lvl="0" indent="0" algn="l" rtl="0">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5"/>
        <p:cNvGrpSpPr/>
        <p:nvPr/>
      </p:nvGrpSpPr>
      <p:grpSpPr>
        <a:xfrm>
          <a:off x="0" y="0"/>
          <a:ext cx="0" cy="0"/>
          <a:chOff x="0" y="0"/>
          <a:chExt cx="0" cy="0"/>
        </a:xfrm>
      </p:grpSpPr>
      <p:sp>
        <p:nvSpPr>
          <p:cNvPr id="1636" name="Google Shape;1636;g3d1828a3c8d_1_3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7" name="Google Shape;1637;g3d1828a3c8d_1_3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a:solidFill>
                  <a:schemeClr val="dk1"/>
                </a:solidFill>
                <a:latin typeface="Inter"/>
                <a:ea typeface="Inter"/>
                <a:cs typeface="Inter"/>
                <a:sym typeface="Inter"/>
              </a:rPr>
              <a:t>Définition des termes clés de l'IA</a:t>
            </a:r>
            <a:endParaRPr sz="1200"/>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1"/>
        <p:cNvGrpSpPr/>
        <p:nvPr/>
      </p:nvGrpSpPr>
      <p:grpSpPr>
        <a:xfrm>
          <a:off x="0" y="0"/>
          <a:ext cx="0" cy="0"/>
          <a:chOff x="0" y="0"/>
          <a:chExt cx="0" cy="0"/>
        </a:xfrm>
      </p:grpSpPr>
      <p:sp>
        <p:nvSpPr>
          <p:cNvPr id="1642" name="Google Shape;1642;g3d1828a3c8d_1_333:notes"/>
          <p:cNvSpPr>
            <a:spLocks noGrp="1" noRot="1" noChangeAspect="1"/>
          </p:cNvSpPr>
          <p:nvPr>
            <p:ph type="sldImg" idx="2"/>
          </p:nvPr>
        </p:nvSpPr>
        <p:spPr>
          <a:xfrm>
            <a:off x="381001"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43" name="Google Shape;1643;g3d1828a3c8d_1_33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800"/>
              </a:spcBef>
              <a:spcAft>
                <a:spcPts val="0"/>
              </a:spcAft>
              <a:buClr>
                <a:schemeClr val="dk1"/>
              </a:buClr>
              <a:buSzPts val="1100"/>
              <a:buFont typeface="Arial"/>
              <a:buNone/>
            </a:pPr>
            <a:r>
              <a:rPr lang="en" sz="1200" b="1">
                <a:solidFill>
                  <a:schemeClr val="dk1"/>
                </a:solidFill>
                <a:latin typeface="Inter"/>
                <a:ea typeface="Inter"/>
                <a:cs typeface="Inter"/>
                <a:sym typeface="Inter"/>
              </a:rPr>
              <a:t>Guide de Dépannage:</a:t>
            </a:r>
            <a:endParaRPr sz="1200" b="1">
              <a:solidFill>
                <a:schemeClr val="dk1"/>
              </a:solidFill>
              <a:latin typeface="Inter"/>
              <a:ea typeface="Inter"/>
              <a:cs typeface="Inter"/>
              <a:sym typeface="Inter"/>
            </a:endParaRPr>
          </a:p>
          <a:p>
            <a:pPr marL="0" lvl="0" indent="0" algn="l" rtl="0">
              <a:lnSpc>
                <a:spcPct val="115000"/>
              </a:lnSpc>
              <a:spcBef>
                <a:spcPts val="1400"/>
              </a:spcBef>
              <a:spcAft>
                <a:spcPts val="0"/>
              </a:spcAft>
              <a:buClr>
                <a:schemeClr val="dk1"/>
              </a:buClr>
              <a:buSzPts val="1100"/>
              <a:buFont typeface="Arial"/>
              <a:buNone/>
            </a:pPr>
            <a:r>
              <a:rPr lang="en" sz="1200" b="1">
                <a:solidFill>
                  <a:schemeClr val="dk1"/>
                </a:solidFill>
                <a:latin typeface="Inter"/>
                <a:ea typeface="Inter"/>
                <a:cs typeface="Inter"/>
                <a:sym typeface="Inter"/>
              </a:rPr>
              <a:t>Si la technologie fait défaut:</a:t>
            </a:r>
            <a:endParaRPr sz="1200" b="1">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Passez immédiatement aux alternatives à faible connectivité fournies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Utilisez le matériel imprimé et les activités basées sur la discussion</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Mettez l'accent sur les concepts plutôt que sur les outils — la compréhension est plus importante que l'expérience pratique</a:t>
            </a:r>
            <a:endParaRPr sz="1200">
              <a:solidFill>
                <a:schemeClr val="dk1"/>
              </a:solidFill>
              <a:latin typeface="Inter"/>
              <a:ea typeface="Inter"/>
              <a:cs typeface="Inter"/>
              <a:sym typeface="Inter"/>
            </a:endParaRPr>
          </a:p>
          <a:p>
            <a:pPr marL="0" lvl="0" indent="0" algn="l" rtl="0">
              <a:lnSpc>
                <a:spcPct val="115000"/>
              </a:lnSpc>
              <a:spcBef>
                <a:spcPts val="1400"/>
              </a:spcBef>
              <a:spcAft>
                <a:spcPts val="0"/>
              </a:spcAft>
              <a:buClr>
                <a:schemeClr val="dk1"/>
              </a:buClr>
              <a:buSzPts val="1100"/>
              <a:buFont typeface="Arial"/>
              <a:buNone/>
            </a:pPr>
            <a:r>
              <a:rPr lang="en" sz="1200" b="1">
                <a:solidFill>
                  <a:schemeClr val="dk1"/>
                </a:solidFill>
                <a:latin typeface="Inter"/>
                <a:ea typeface="Inter"/>
                <a:cs typeface="Inter"/>
                <a:sym typeface="Inter"/>
              </a:rPr>
              <a:t>Si les élèves sont désengagés:</a:t>
            </a:r>
            <a:endParaRPr sz="1200" b="1">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Augmentez le mouvement — demandez aux élèves de se déplacer physiquement pour les activités de vote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Appellez les élèves plus silencieux par leur prénom, doucement, sans pression</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Reliez chaque concept à leurs expériences quotidiennes avec les téléphones et les réseaux sociaux</a:t>
            </a:r>
            <a:endParaRPr sz="1200">
              <a:solidFill>
                <a:schemeClr val="dk1"/>
              </a:solidFill>
              <a:latin typeface="Inter"/>
              <a:ea typeface="Inter"/>
              <a:cs typeface="Inter"/>
              <a:sym typeface="Inter"/>
            </a:endParaRPr>
          </a:p>
          <a:p>
            <a:pPr marL="0" lvl="0" indent="0" algn="l" rtl="0">
              <a:lnSpc>
                <a:spcPct val="115000"/>
              </a:lnSpc>
              <a:spcBef>
                <a:spcPts val="1400"/>
              </a:spcBef>
              <a:spcAft>
                <a:spcPts val="0"/>
              </a:spcAft>
              <a:buClr>
                <a:schemeClr val="dk1"/>
              </a:buClr>
              <a:buSzPts val="1100"/>
              <a:buFont typeface="Arial"/>
              <a:buNone/>
            </a:pPr>
            <a:r>
              <a:rPr lang="en" sz="1200" b="1">
                <a:solidFill>
                  <a:schemeClr val="dk1"/>
                </a:solidFill>
                <a:latin typeface="Inter"/>
                <a:ea typeface="Inter"/>
                <a:cs typeface="Inter"/>
                <a:sym typeface="Inter"/>
              </a:rPr>
              <a:t>Si des sujets controversés surgissent:</a:t>
            </a:r>
            <a:endParaRPr sz="1200" b="1">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Reconnaissez la préoccupation: «C’est une question importante.»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Redirigez vers la sécurité et la pensée critique: «Quelles questions devrions-nous poser à ce sujet?»</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Proposez d'en discuter davantage après le cours si nécessaire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Concentrez-vous sur le fait d'aider les élèves à penser de manière critique plutôt que de donner des réponses définitives</a:t>
            </a:r>
            <a:endParaRPr sz="1200">
              <a:solidFill>
                <a:schemeClr val="dk1"/>
              </a:solidFill>
              <a:latin typeface="Inter"/>
              <a:ea typeface="Inter"/>
              <a:cs typeface="Inter"/>
              <a:sym typeface="Inter"/>
            </a:endParaRPr>
          </a:p>
          <a:p>
            <a:pPr marL="0" lvl="0" indent="0" algn="l" rtl="0">
              <a:lnSpc>
                <a:spcPct val="115000"/>
              </a:lnSpc>
              <a:spcBef>
                <a:spcPts val="1400"/>
              </a:spcBef>
              <a:spcAft>
                <a:spcPts val="0"/>
              </a:spcAft>
              <a:buClr>
                <a:schemeClr val="dk1"/>
              </a:buClr>
              <a:buSzPts val="1100"/>
              <a:buFont typeface="Arial"/>
              <a:buNone/>
            </a:pPr>
            <a:r>
              <a:rPr lang="en" sz="1200" b="1">
                <a:solidFill>
                  <a:schemeClr val="dk1"/>
                </a:solidFill>
                <a:latin typeface="Inter"/>
                <a:ea typeface="Inter"/>
                <a:cs typeface="Inter"/>
                <a:sym typeface="Inter"/>
              </a:rPr>
              <a:t>Si les élèves ont un accès technologique très différent:</a:t>
            </a:r>
            <a:endParaRPr sz="1200" b="1">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Soulignez que la culture de l’IA consiste à comprendre les concepts, et non à avoir la technologie la plus récente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Encouragez l'apprentissage entre pairs — les élèves qui ont plus d'expérience en technologie peuvent aider les autres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Mettez l’accent sur les compétences de pensée critique qui s’appliquent quel que soit l’appareil</a:t>
            </a:r>
            <a:endParaRPr sz="1200">
              <a:solidFill>
                <a:schemeClr val="dk1"/>
              </a:solidFill>
              <a:latin typeface="Inter"/>
              <a:ea typeface="Inter"/>
              <a:cs typeface="Inter"/>
              <a:sym typeface="Inter"/>
            </a:endParaRPr>
          </a:p>
          <a:p>
            <a:pPr marL="0" lvl="0" indent="0" algn="l" rtl="0">
              <a:lnSpc>
                <a:spcPct val="115000"/>
              </a:lnSpc>
              <a:spcBef>
                <a:spcPts val="1400"/>
              </a:spcBef>
              <a:spcAft>
                <a:spcPts val="0"/>
              </a:spcAft>
              <a:buClr>
                <a:schemeClr val="dk1"/>
              </a:buClr>
              <a:buSzPts val="1100"/>
              <a:buFont typeface="Arial"/>
              <a:buNone/>
            </a:pPr>
            <a:r>
              <a:rPr lang="en" sz="1200" b="1">
                <a:solidFill>
                  <a:schemeClr val="dk1"/>
                </a:solidFill>
                <a:latin typeface="Inter"/>
                <a:ea typeface="Inter"/>
                <a:cs typeface="Inter"/>
                <a:sym typeface="Inter"/>
              </a:rPr>
              <a:t>Gestion du Temps:</a:t>
            </a:r>
            <a:endParaRPr sz="1200" b="1">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Chaque segment de 10 minutes a des points d'arrêt naturels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S'il y a du retard, privilégiez les éléments interactifs plutôt que le contenu technique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La section de réflexion/évaluation peut être réduite à 5 minutes si nécessaire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Terminez toujours par le message d’encouragement, même si d’autres contenus sont condensés</a:t>
            </a:r>
            <a:endParaRPr sz="1200">
              <a:solidFill>
                <a:schemeClr val="dk1"/>
              </a:solidFill>
              <a:latin typeface="Inter"/>
              <a:ea typeface="Inter"/>
              <a:cs typeface="Inter"/>
              <a:sym typeface="Inter"/>
            </a:endParaRPr>
          </a:p>
          <a:p>
            <a:pPr marL="0" marR="0" lvl="0" indent="0" algn="l" rtl="0">
              <a:lnSpc>
                <a:spcPct val="100000"/>
              </a:lnSpc>
              <a:spcBef>
                <a:spcPts val="1200"/>
              </a:spcBef>
              <a:spcAft>
                <a:spcPts val="0"/>
              </a:spcAft>
              <a:buClr>
                <a:srgbClr val="000000"/>
              </a:buClr>
              <a:buSzPts val="1100"/>
              <a:buFont typeface="Arial"/>
              <a:buNone/>
            </a:pPr>
            <a:endParaRPr sz="1200" b="1">
              <a:solidFill>
                <a:schemeClr val="dk1"/>
              </a:solidFill>
              <a:latin typeface="Inter"/>
              <a:ea typeface="Inter"/>
              <a:cs typeface="Inter"/>
              <a:sym typeface="Inte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7" y="1489150"/>
            <a:ext cx="17041200" cy="4105500"/>
          </a:xfrm>
          <a:prstGeom prst="rect">
            <a:avLst/>
          </a:prstGeom>
        </p:spPr>
        <p:txBody>
          <a:bodyPr spcFirstLastPara="1" wrap="square" lIns="167625" tIns="167625" rIns="167625" bIns="167625" anchor="b" anchorCtr="0">
            <a:normAutofit/>
          </a:bodyPr>
          <a:lstStyle>
            <a:lvl1pPr lvl="0" algn="ctr">
              <a:spcBef>
                <a:spcPts val="0"/>
              </a:spcBef>
              <a:spcAft>
                <a:spcPts val="0"/>
              </a:spcAft>
              <a:buSzPts val="9533"/>
              <a:buNone/>
              <a:defRPr sz="9533"/>
            </a:lvl1pPr>
            <a:lvl2pPr lvl="1" algn="ctr">
              <a:spcBef>
                <a:spcPts val="0"/>
              </a:spcBef>
              <a:spcAft>
                <a:spcPts val="0"/>
              </a:spcAft>
              <a:buSzPts val="9533"/>
              <a:buNone/>
              <a:defRPr sz="9533"/>
            </a:lvl2pPr>
            <a:lvl3pPr lvl="2" algn="ctr">
              <a:spcBef>
                <a:spcPts val="0"/>
              </a:spcBef>
              <a:spcAft>
                <a:spcPts val="0"/>
              </a:spcAft>
              <a:buSzPts val="9533"/>
              <a:buNone/>
              <a:defRPr sz="9533"/>
            </a:lvl3pPr>
            <a:lvl4pPr lvl="3" algn="ctr">
              <a:spcBef>
                <a:spcPts val="0"/>
              </a:spcBef>
              <a:spcAft>
                <a:spcPts val="0"/>
              </a:spcAft>
              <a:buSzPts val="9533"/>
              <a:buNone/>
              <a:defRPr sz="9533"/>
            </a:lvl4pPr>
            <a:lvl5pPr lvl="4" algn="ctr">
              <a:spcBef>
                <a:spcPts val="0"/>
              </a:spcBef>
              <a:spcAft>
                <a:spcPts val="0"/>
              </a:spcAft>
              <a:buSzPts val="9533"/>
              <a:buNone/>
              <a:defRPr sz="9533"/>
            </a:lvl5pPr>
            <a:lvl6pPr lvl="5" algn="ctr">
              <a:spcBef>
                <a:spcPts val="0"/>
              </a:spcBef>
              <a:spcAft>
                <a:spcPts val="0"/>
              </a:spcAft>
              <a:buSzPts val="9533"/>
              <a:buNone/>
              <a:defRPr sz="9533"/>
            </a:lvl6pPr>
            <a:lvl7pPr lvl="6" algn="ctr">
              <a:spcBef>
                <a:spcPts val="0"/>
              </a:spcBef>
              <a:spcAft>
                <a:spcPts val="0"/>
              </a:spcAft>
              <a:buSzPts val="9533"/>
              <a:buNone/>
              <a:defRPr sz="9533"/>
            </a:lvl7pPr>
            <a:lvl8pPr lvl="7" algn="ctr">
              <a:spcBef>
                <a:spcPts val="0"/>
              </a:spcBef>
              <a:spcAft>
                <a:spcPts val="0"/>
              </a:spcAft>
              <a:buSzPts val="9533"/>
              <a:buNone/>
              <a:defRPr sz="9533"/>
            </a:lvl8pPr>
            <a:lvl9pPr lvl="8" algn="ctr">
              <a:spcBef>
                <a:spcPts val="0"/>
              </a:spcBef>
              <a:spcAft>
                <a:spcPts val="0"/>
              </a:spcAft>
              <a:buSzPts val="9533"/>
              <a:buNone/>
              <a:defRPr sz="9533"/>
            </a:lvl9pPr>
          </a:lstStyle>
          <a:p>
            <a:endParaRPr/>
          </a:p>
        </p:txBody>
      </p:sp>
      <p:sp>
        <p:nvSpPr>
          <p:cNvPr id="11" name="Google Shape;11;p2"/>
          <p:cNvSpPr txBox="1">
            <a:spLocks noGrp="1"/>
          </p:cNvSpPr>
          <p:nvPr>
            <p:ph type="subTitle" idx="1"/>
          </p:nvPr>
        </p:nvSpPr>
        <p:spPr>
          <a:xfrm>
            <a:off x="623400" y="5668250"/>
            <a:ext cx="17041200" cy="1585500"/>
          </a:xfrm>
          <a:prstGeom prst="rect">
            <a:avLst/>
          </a:prstGeom>
        </p:spPr>
        <p:txBody>
          <a:bodyPr spcFirstLastPara="1" wrap="square" lIns="167625" tIns="167625" rIns="167625" bIns="167625" anchor="t" anchorCtr="0">
            <a:normAutofit/>
          </a:bodyPr>
          <a:lstStyle>
            <a:lvl1pPr lvl="0" algn="ctr">
              <a:lnSpc>
                <a:spcPct val="100000"/>
              </a:lnSpc>
              <a:spcBef>
                <a:spcPts val="0"/>
              </a:spcBef>
              <a:spcAft>
                <a:spcPts val="0"/>
              </a:spcAft>
              <a:buSzPts val="5133"/>
              <a:buNone/>
              <a:defRPr sz="5133"/>
            </a:lvl1pPr>
            <a:lvl2pPr lvl="1" algn="ctr">
              <a:lnSpc>
                <a:spcPct val="100000"/>
              </a:lnSpc>
              <a:spcBef>
                <a:spcPts val="0"/>
              </a:spcBef>
              <a:spcAft>
                <a:spcPts val="0"/>
              </a:spcAft>
              <a:buSzPts val="5133"/>
              <a:buNone/>
              <a:defRPr sz="5133"/>
            </a:lvl2pPr>
            <a:lvl3pPr lvl="2" algn="ctr">
              <a:lnSpc>
                <a:spcPct val="100000"/>
              </a:lnSpc>
              <a:spcBef>
                <a:spcPts val="0"/>
              </a:spcBef>
              <a:spcAft>
                <a:spcPts val="0"/>
              </a:spcAft>
              <a:buSzPts val="5133"/>
              <a:buNone/>
              <a:defRPr sz="5133"/>
            </a:lvl3pPr>
            <a:lvl4pPr lvl="3" algn="ctr">
              <a:lnSpc>
                <a:spcPct val="100000"/>
              </a:lnSpc>
              <a:spcBef>
                <a:spcPts val="0"/>
              </a:spcBef>
              <a:spcAft>
                <a:spcPts val="0"/>
              </a:spcAft>
              <a:buSzPts val="5133"/>
              <a:buNone/>
              <a:defRPr sz="5133"/>
            </a:lvl4pPr>
            <a:lvl5pPr lvl="4" algn="ctr">
              <a:lnSpc>
                <a:spcPct val="100000"/>
              </a:lnSpc>
              <a:spcBef>
                <a:spcPts val="0"/>
              </a:spcBef>
              <a:spcAft>
                <a:spcPts val="0"/>
              </a:spcAft>
              <a:buSzPts val="5133"/>
              <a:buNone/>
              <a:defRPr sz="5133"/>
            </a:lvl5pPr>
            <a:lvl6pPr lvl="5" algn="ctr">
              <a:lnSpc>
                <a:spcPct val="100000"/>
              </a:lnSpc>
              <a:spcBef>
                <a:spcPts val="0"/>
              </a:spcBef>
              <a:spcAft>
                <a:spcPts val="0"/>
              </a:spcAft>
              <a:buSzPts val="5133"/>
              <a:buNone/>
              <a:defRPr sz="5133"/>
            </a:lvl6pPr>
            <a:lvl7pPr lvl="6" algn="ctr">
              <a:lnSpc>
                <a:spcPct val="100000"/>
              </a:lnSpc>
              <a:spcBef>
                <a:spcPts val="0"/>
              </a:spcBef>
              <a:spcAft>
                <a:spcPts val="0"/>
              </a:spcAft>
              <a:buSzPts val="5133"/>
              <a:buNone/>
              <a:defRPr sz="5133"/>
            </a:lvl7pPr>
            <a:lvl8pPr lvl="7" algn="ctr">
              <a:lnSpc>
                <a:spcPct val="100000"/>
              </a:lnSpc>
              <a:spcBef>
                <a:spcPts val="0"/>
              </a:spcBef>
              <a:spcAft>
                <a:spcPts val="0"/>
              </a:spcAft>
              <a:buSzPts val="5133"/>
              <a:buNone/>
              <a:defRPr sz="5133"/>
            </a:lvl8pPr>
            <a:lvl9pPr lvl="8" algn="ctr">
              <a:lnSpc>
                <a:spcPct val="100000"/>
              </a:lnSpc>
              <a:spcBef>
                <a:spcPts val="0"/>
              </a:spcBef>
              <a:spcAft>
                <a:spcPts val="0"/>
              </a:spcAft>
              <a:buSzPts val="5133"/>
              <a:buNone/>
              <a:defRPr sz="5133"/>
            </a:lvl9pPr>
          </a:lstStyle>
          <a:p>
            <a:endParaRPr/>
          </a:p>
        </p:txBody>
      </p:sp>
      <p:sp>
        <p:nvSpPr>
          <p:cNvPr id="12" name="Google Shape;12;p2"/>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167625" tIns="167625" rIns="167625" bIns="167625" anchor="ctr" anchorCtr="0">
            <a:normAutofit/>
          </a:bodyPr>
          <a:lstStyle>
            <a:lvl1pPr lvl="0" algn="ctr">
              <a:spcBef>
                <a:spcPts val="0"/>
              </a:spcBef>
              <a:spcAft>
                <a:spcPts val="0"/>
              </a:spcAft>
              <a:buSzPts val="6600"/>
              <a:buNone/>
              <a:defRPr sz="6600"/>
            </a:lvl1pPr>
            <a:lvl2pPr lvl="1" algn="ctr">
              <a:spcBef>
                <a:spcPts val="0"/>
              </a:spcBef>
              <a:spcAft>
                <a:spcPts val="0"/>
              </a:spcAft>
              <a:buSzPts val="6600"/>
              <a:buNone/>
              <a:defRPr sz="6600"/>
            </a:lvl2pPr>
            <a:lvl3pPr lvl="2" algn="ctr">
              <a:spcBef>
                <a:spcPts val="0"/>
              </a:spcBef>
              <a:spcAft>
                <a:spcPts val="0"/>
              </a:spcAft>
              <a:buSzPts val="6600"/>
              <a:buNone/>
              <a:defRPr sz="6600"/>
            </a:lvl3pPr>
            <a:lvl4pPr lvl="3" algn="ctr">
              <a:spcBef>
                <a:spcPts val="0"/>
              </a:spcBef>
              <a:spcAft>
                <a:spcPts val="0"/>
              </a:spcAft>
              <a:buSzPts val="6600"/>
              <a:buNone/>
              <a:defRPr sz="6600"/>
            </a:lvl4pPr>
            <a:lvl5pPr lvl="4" algn="ctr">
              <a:spcBef>
                <a:spcPts val="0"/>
              </a:spcBef>
              <a:spcAft>
                <a:spcPts val="0"/>
              </a:spcAft>
              <a:buSzPts val="6600"/>
              <a:buNone/>
              <a:defRPr sz="6600"/>
            </a:lvl5pPr>
            <a:lvl6pPr lvl="5" algn="ctr">
              <a:spcBef>
                <a:spcPts val="0"/>
              </a:spcBef>
              <a:spcAft>
                <a:spcPts val="0"/>
              </a:spcAft>
              <a:buSzPts val="6600"/>
              <a:buNone/>
              <a:defRPr sz="6600"/>
            </a:lvl6pPr>
            <a:lvl7pPr lvl="6" algn="ctr">
              <a:spcBef>
                <a:spcPts val="0"/>
              </a:spcBef>
              <a:spcAft>
                <a:spcPts val="0"/>
              </a:spcAft>
              <a:buSzPts val="6600"/>
              <a:buNone/>
              <a:defRPr sz="6600"/>
            </a:lvl7pPr>
            <a:lvl8pPr lvl="7" algn="ctr">
              <a:spcBef>
                <a:spcPts val="0"/>
              </a:spcBef>
              <a:spcAft>
                <a:spcPts val="0"/>
              </a:spcAft>
              <a:buSzPts val="6600"/>
              <a:buNone/>
              <a:defRPr sz="6600"/>
            </a:lvl8pPr>
            <a:lvl9pPr lvl="8" algn="ctr">
              <a:spcBef>
                <a:spcPts val="0"/>
              </a:spcBef>
              <a:spcAft>
                <a:spcPts val="0"/>
              </a:spcAft>
              <a:buSzPts val="6600"/>
              <a:buNone/>
              <a:defRPr sz="6600"/>
            </a:lvl9pPr>
          </a:lstStyle>
          <a:p>
            <a:endParaRPr/>
          </a:p>
        </p:txBody>
      </p:sp>
      <p:sp>
        <p:nvSpPr>
          <p:cNvPr id="15" name="Google Shape;15;p3"/>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167625" tIns="167625" rIns="167625" bIns="167625" anchor="t" anchorCtr="0">
            <a:normAutofit/>
          </a:bodyPr>
          <a:lstStyle>
            <a:lvl1pPr lvl="0">
              <a:spcBef>
                <a:spcPts val="0"/>
              </a:spcBef>
              <a:spcAft>
                <a:spcPts val="0"/>
              </a:spcAft>
              <a:buSzPts val="5133"/>
              <a:buNone/>
              <a:defRPr sz="5133"/>
            </a:lvl1pPr>
            <a:lvl2pPr lvl="1">
              <a:spcBef>
                <a:spcPts val="0"/>
              </a:spcBef>
              <a:spcAft>
                <a:spcPts val="0"/>
              </a:spcAft>
              <a:buSzPts val="5133"/>
              <a:buNone/>
              <a:defRPr sz="5133"/>
            </a:lvl2pPr>
            <a:lvl3pPr lvl="2">
              <a:spcBef>
                <a:spcPts val="0"/>
              </a:spcBef>
              <a:spcAft>
                <a:spcPts val="0"/>
              </a:spcAft>
              <a:buSzPts val="5133"/>
              <a:buNone/>
              <a:defRPr sz="5133"/>
            </a:lvl3pPr>
            <a:lvl4pPr lvl="3">
              <a:spcBef>
                <a:spcPts val="0"/>
              </a:spcBef>
              <a:spcAft>
                <a:spcPts val="0"/>
              </a:spcAft>
              <a:buSzPts val="5133"/>
              <a:buNone/>
              <a:defRPr sz="5133"/>
            </a:lvl4pPr>
            <a:lvl5pPr lvl="4">
              <a:spcBef>
                <a:spcPts val="0"/>
              </a:spcBef>
              <a:spcAft>
                <a:spcPts val="0"/>
              </a:spcAft>
              <a:buSzPts val="5133"/>
              <a:buNone/>
              <a:defRPr sz="5133"/>
            </a:lvl5pPr>
            <a:lvl6pPr lvl="5">
              <a:spcBef>
                <a:spcPts val="0"/>
              </a:spcBef>
              <a:spcAft>
                <a:spcPts val="0"/>
              </a:spcAft>
              <a:buSzPts val="5133"/>
              <a:buNone/>
              <a:defRPr sz="5133"/>
            </a:lvl6pPr>
            <a:lvl7pPr lvl="6">
              <a:spcBef>
                <a:spcPts val="0"/>
              </a:spcBef>
              <a:spcAft>
                <a:spcPts val="0"/>
              </a:spcAft>
              <a:buSzPts val="5133"/>
              <a:buNone/>
              <a:defRPr sz="5133"/>
            </a:lvl7pPr>
            <a:lvl8pPr lvl="7">
              <a:spcBef>
                <a:spcPts val="0"/>
              </a:spcBef>
              <a:spcAft>
                <a:spcPts val="0"/>
              </a:spcAft>
              <a:buSzPts val="5133"/>
              <a:buNone/>
              <a:defRPr sz="5133"/>
            </a:lvl8pPr>
            <a:lvl9pPr lvl="8">
              <a:spcBef>
                <a:spcPts val="0"/>
              </a:spcBef>
              <a:spcAft>
                <a:spcPts val="0"/>
              </a:spcAft>
              <a:buSzPts val="5133"/>
              <a:buNone/>
              <a:defRPr sz="5133"/>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167625" tIns="167625" rIns="167625" bIns="167625" anchor="t" anchorCtr="0">
            <a:normAutofit/>
          </a:bodyPr>
          <a:lstStyle>
            <a:lvl1pPr marL="457200" lvl="0" indent="-438150">
              <a:spcBef>
                <a:spcPts val="0"/>
              </a:spcBef>
              <a:spcAft>
                <a:spcPts val="0"/>
              </a:spcAft>
              <a:buSzPts val="3300"/>
              <a:buChar char="●"/>
              <a:defRPr sz="3300"/>
            </a:lvl1pPr>
            <a:lvl2pPr marL="914400" lvl="1" indent="-391584">
              <a:spcBef>
                <a:spcPts val="0"/>
              </a:spcBef>
              <a:spcAft>
                <a:spcPts val="0"/>
              </a:spcAft>
              <a:buSzPts val="2567"/>
              <a:buChar char="○"/>
              <a:defRPr sz="2567"/>
            </a:lvl2pPr>
            <a:lvl3pPr marL="1371600" lvl="2" indent="-391584">
              <a:spcBef>
                <a:spcPts val="0"/>
              </a:spcBef>
              <a:spcAft>
                <a:spcPts val="0"/>
              </a:spcAft>
              <a:buSzPts val="2567"/>
              <a:buChar char="■"/>
              <a:defRPr sz="2567"/>
            </a:lvl3pPr>
            <a:lvl4pPr marL="1828800" lvl="3" indent="-391584">
              <a:spcBef>
                <a:spcPts val="0"/>
              </a:spcBef>
              <a:spcAft>
                <a:spcPts val="0"/>
              </a:spcAft>
              <a:buSzPts val="2567"/>
              <a:buChar char="●"/>
              <a:defRPr sz="2567"/>
            </a:lvl4pPr>
            <a:lvl5pPr marL="2286000" lvl="4" indent="-391583">
              <a:spcBef>
                <a:spcPts val="0"/>
              </a:spcBef>
              <a:spcAft>
                <a:spcPts val="0"/>
              </a:spcAft>
              <a:buSzPts val="2567"/>
              <a:buChar char="○"/>
              <a:defRPr sz="2567"/>
            </a:lvl5pPr>
            <a:lvl6pPr marL="2743200" lvl="5" indent="-391583">
              <a:spcBef>
                <a:spcPts val="0"/>
              </a:spcBef>
              <a:spcAft>
                <a:spcPts val="0"/>
              </a:spcAft>
              <a:buSzPts val="2567"/>
              <a:buChar char="■"/>
              <a:defRPr sz="2567"/>
            </a:lvl6pPr>
            <a:lvl7pPr marL="3200400" lvl="6" indent="-391583">
              <a:spcBef>
                <a:spcPts val="0"/>
              </a:spcBef>
              <a:spcAft>
                <a:spcPts val="0"/>
              </a:spcAft>
              <a:buSzPts val="2567"/>
              <a:buChar char="●"/>
              <a:defRPr sz="2567"/>
            </a:lvl7pPr>
            <a:lvl8pPr marL="3657600" lvl="7" indent="-391583">
              <a:spcBef>
                <a:spcPts val="0"/>
              </a:spcBef>
              <a:spcAft>
                <a:spcPts val="0"/>
              </a:spcAft>
              <a:buSzPts val="2567"/>
              <a:buChar char="○"/>
              <a:defRPr sz="2567"/>
            </a:lvl8pPr>
            <a:lvl9pPr marL="4114800" lvl="8" indent="-391583">
              <a:spcBef>
                <a:spcPts val="0"/>
              </a:spcBef>
              <a:spcAft>
                <a:spcPts val="0"/>
              </a:spcAft>
              <a:buSzPts val="2567"/>
              <a:buChar char="■"/>
              <a:defRPr sz="2567"/>
            </a:lvl9pPr>
          </a:lstStyle>
          <a:p>
            <a:endParaRPr/>
          </a:p>
        </p:txBody>
      </p:sp>
      <p:sp>
        <p:nvSpPr>
          <p:cNvPr id="19" name="Google Shape;19;p4"/>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167625" tIns="167625" rIns="167625" bIns="167625" anchor="t" anchorCtr="0">
            <a:normAutofit/>
          </a:bodyPr>
          <a:lstStyle>
            <a:lvl1pPr lvl="0">
              <a:spcBef>
                <a:spcPts val="0"/>
              </a:spcBef>
              <a:spcAft>
                <a:spcPts val="0"/>
              </a:spcAft>
              <a:buSzPts val="5133"/>
              <a:buNone/>
              <a:defRPr sz="5133"/>
            </a:lvl1pPr>
            <a:lvl2pPr lvl="1">
              <a:spcBef>
                <a:spcPts val="0"/>
              </a:spcBef>
              <a:spcAft>
                <a:spcPts val="0"/>
              </a:spcAft>
              <a:buSzPts val="5133"/>
              <a:buNone/>
              <a:defRPr sz="5133"/>
            </a:lvl2pPr>
            <a:lvl3pPr lvl="2">
              <a:spcBef>
                <a:spcPts val="0"/>
              </a:spcBef>
              <a:spcAft>
                <a:spcPts val="0"/>
              </a:spcAft>
              <a:buSzPts val="5133"/>
              <a:buNone/>
              <a:defRPr sz="5133"/>
            </a:lvl3pPr>
            <a:lvl4pPr lvl="3">
              <a:spcBef>
                <a:spcPts val="0"/>
              </a:spcBef>
              <a:spcAft>
                <a:spcPts val="0"/>
              </a:spcAft>
              <a:buSzPts val="5133"/>
              <a:buNone/>
              <a:defRPr sz="5133"/>
            </a:lvl4pPr>
            <a:lvl5pPr lvl="4">
              <a:spcBef>
                <a:spcPts val="0"/>
              </a:spcBef>
              <a:spcAft>
                <a:spcPts val="0"/>
              </a:spcAft>
              <a:buSzPts val="5133"/>
              <a:buNone/>
              <a:defRPr sz="5133"/>
            </a:lvl5pPr>
            <a:lvl6pPr lvl="5">
              <a:spcBef>
                <a:spcPts val="0"/>
              </a:spcBef>
              <a:spcAft>
                <a:spcPts val="0"/>
              </a:spcAft>
              <a:buSzPts val="5133"/>
              <a:buNone/>
              <a:defRPr sz="5133"/>
            </a:lvl6pPr>
            <a:lvl7pPr lvl="6">
              <a:spcBef>
                <a:spcPts val="0"/>
              </a:spcBef>
              <a:spcAft>
                <a:spcPts val="0"/>
              </a:spcAft>
              <a:buSzPts val="5133"/>
              <a:buNone/>
              <a:defRPr sz="5133"/>
            </a:lvl7pPr>
            <a:lvl8pPr lvl="7">
              <a:spcBef>
                <a:spcPts val="0"/>
              </a:spcBef>
              <a:spcAft>
                <a:spcPts val="0"/>
              </a:spcAft>
              <a:buSzPts val="5133"/>
              <a:buNone/>
              <a:defRPr sz="5133"/>
            </a:lvl8pPr>
            <a:lvl9pPr lvl="8">
              <a:spcBef>
                <a:spcPts val="0"/>
              </a:spcBef>
              <a:spcAft>
                <a:spcPts val="0"/>
              </a:spcAft>
              <a:buSzPts val="5133"/>
              <a:buNone/>
              <a:defRPr sz="5133"/>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167625" tIns="167625" rIns="167625" bIns="167625" anchor="t" anchorCtr="0">
            <a:normAutofit/>
          </a:bodyPr>
          <a:lstStyle>
            <a:lvl1pPr marL="457200" lvl="0" indent="-391584">
              <a:spcBef>
                <a:spcPts val="0"/>
              </a:spcBef>
              <a:spcAft>
                <a:spcPts val="0"/>
              </a:spcAft>
              <a:buSzPts val="2567"/>
              <a:buChar char="●"/>
              <a:defRPr sz="2567"/>
            </a:lvl1pPr>
            <a:lvl2pPr marL="914400" lvl="1" indent="-368300">
              <a:spcBef>
                <a:spcPts val="0"/>
              </a:spcBef>
              <a:spcAft>
                <a:spcPts val="0"/>
              </a:spcAft>
              <a:buSzPts val="2200"/>
              <a:buChar char="○"/>
              <a:defRPr sz="2200"/>
            </a:lvl2pPr>
            <a:lvl3pPr marL="1371600" lvl="2" indent="-368300">
              <a:spcBef>
                <a:spcPts val="0"/>
              </a:spcBef>
              <a:spcAft>
                <a:spcPts val="0"/>
              </a:spcAft>
              <a:buSzPts val="2200"/>
              <a:buChar char="■"/>
              <a:defRPr sz="2200"/>
            </a:lvl3pPr>
            <a:lvl4pPr marL="1828800" lvl="3" indent="-368300">
              <a:spcBef>
                <a:spcPts val="0"/>
              </a:spcBef>
              <a:spcAft>
                <a:spcPts val="0"/>
              </a:spcAft>
              <a:buSzPts val="2200"/>
              <a:buChar char="●"/>
              <a:defRPr sz="2200"/>
            </a:lvl4pPr>
            <a:lvl5pPr marL="2286000" lvl="4" indent="-368300">
              <a:spcBef>
                <a:spcPts val="0"/>
              </a:spcBef>
              <a:spcAft>
                <a:spcPts val="0"/>
              </a:spcAft>
              <a:buSzPts val="2200"/>
              <a:buChar char="○"/>
              <a:defRPr sz="2200"/>
            </a:lvl5pPr>
            <a:lvl6pPr marL="2743200" lvl="5" indent="-368300">
              <a:spcBef>
                <a:spcPts val="0"/>
              </a:spcBef>
              <a:spcAft>
                <a:spcPts val="0"/>
              </a:spcAft>
              <a:buSzPts val="2200"/>
              <a:buChar char="■"/>
              <a:defRPr sz="2200"/>
            </a:lvl6pPr>
            <a:lvl7pPr marL="3200400" lvl="6" indent="-368300">
              <a:spcBef>
                <a:spcPts val="0"/>
              </a:spcBef>
              <a:spcAft>
                <a:spcPts val="0"/>
              </a:spcAft>
              <a:buSzPts val="2200"/>
              <a:buChar char="●"/>
              <a:defRPr sz="2200"/>
            </a:lvl7pPr>
            <a:lvl8pPr marL="3657600" lvl="7" indent="-368300">
              <a:spcBef>
                <a:spcPts val="0"/>
              </a:spcBef>
              <a:spcAft>
                <a:spcPts val="0"/>
              </a:spcAft>
              <a:buSzPts val="2200"/>
              <a:buChar char="○"/>
              <a:defRPr sz="2200"/>
            </a:lvl8pPr>
            <a:lvl9pPr marL="4114800" lvl="8" indent="-368300">
              <a:spcBef>
                <a:spcPts val="0"/>
              </a:spcBef>
              <a:spcAft>
                <a:spcPts val="0"/>
              </a:spcAft>
              <a:buSzPts val="2200"/>
              <a:buChar char="■"/>
              <a:defRPr sz="22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167625" tIns="167625" rIns="167625" bIns="167625" anchor="t" anchorCtr="0">
            <a:normAutofit/>
          </a:bodyPr>
          <a:lstStyle>
            <a:lvl1pPr marL="457200" lvl="0" indent="-391584">
              <a:spcBef>
                <a:spcPts val="0"/>
              </a:spcBef>
              <a:spcAft>
                <a:spcPts val="0"/>
              </a:spcAft>
              <a:buSzPts val="2567"/>
              <a:buChar char="●"/>
              <a:defRPr sz="2567"/>
            </a:lvl1pPr>
            <a:lvl2pPr marL="914400" lvl="1" indent="-368300">
              <a:spcBef>
                <a:spcPts val="0"/>
              </a:spcBef>
              <a:spcAft>
                <a:spcPts val="0"/>
              </a:spcAft>
              <a:buSzPts val="2200"/>
              <a:buChar char="○"/>
              <a:defRPr sz="2200"/>
            </a:lvl2pPr>
            <a:lvl3pPr marL="1371600" lvl="2" indent="-368300">
              <a:spcBef>
                <a:spcPts val="0"/>
              </a:spcBef>
              <a:spcAft>
                <a:spcPts val="0"/>
              </a:spcAft>
              <a:buSzPts val="2200"/>
              <a:buChar char="■"/>
              <a:defRPr sz="2200"/>
            </a:lvl3pPr>
            <a:lvl4pPr marL="1828800" lvl="3" indent="-368300">
              <a:spcBef>
                <a:spcPts val="0"/>
              </a:spcBef>
              <a:spcAft>
                <a:spcPts val="0"/>
              </a:spcAft>
              <a:buSzPts val="2200"/>
              <a:buChar char="●"/>
              <a:defRPr sz="2200"/>
            </a:lvl4pPr>
            <a:lvl5pPr marL="2286000" lvl="4" indent="-368300">
              <a:spcBef>
                <a:spcPts val="0"/>
              </a:spcBef>
              <a:spcAft>
                <a:spcPts val="0"/>
              </a:spcAft>
              <a:buSzPts val="2200"/>
              <a:buChar char="○"/>
              <a:defRPr sz="2200"/>
            </a:lvl5pPr>
            <a:lvl6pPr marL="2743200" lvl="5" indent="-368300">
              <a:spcBef>
                <a:spcPts val="0"/>
              </a:spcBef>
              <a:spcAft>
                <a:spcPts val="0"/>
              </a:spcAft>
              <a:buSzPts val="2200"/>
              <a:buChar char="■"/>
              <a:defRPr sz="2200"/>
            </a:lvl6pPr>
            <a:lvl7pPr marL="3200400" lvl="6" indent="-368300">
              <a:spcBef>
                <a:spcPts val="0"/>
              </a:spcBef>
              <a:spcAft>
                <a:spcPts val="0"/>
              </a:spcAft>
              <a:buSzPts val="2200"/>
              <a:buChar char="●"/>
              <a:defRPr sz="2200"/>
            </a:lvl7pPr>
            <a:lvl8pPr marL="3657600" lvl="7" indent="-368300">
              <a:spcBef>
                <a:spcPts val="0"/>
              </a:spcBef>
              <a:spcAft>
                <a:spcPts val="0"/>
              </a:spcAft>
              <a:buSzPts val="2200"/>
              <a:buChar char="○"/>
              <a:defRPr sz="2200"/>
            </a:lvl8pPr>
            <a:lvl9pPr marL="4114800" lvl="8" indent="-368300">
              <a:spcBef>
                <a:spcPts val="0"/>
              </a:spcBef>
              <a:spcAft>
                <a:spcPts val="0"/>
              </a:spcAft>
              <a:buSzPts val="2200"/>
              <a:buChar char="■"/>
              <a:defRPr sz="2200"/>
            </a:lvl9pPr>
          </a:lstStyle>
          <a:p>
            <a:endParaRPr/>
          </a:p>
        </p:txBody>
      </p:sp>
      <p:sp>
        <p:nvSpPr>
          <p:cNvPr id="24" name="Google Shape;24;p5"/>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167625" tIns="167625" rIns="167625" bIns="167625" anchor="t" anchorCtr="0">
            <a:normAutofit/>
          </a:bodyPr>
          <a:lstStyle>
            <a:lvl1pPr lvl="0">
              <a:spcBef>
                <a:spcPts val="0"/>
              </a:spcBef>
              <a:spcAft>
                <a:spcPts val="0"/>
              </a:spcAft>
              <a:buSzPts val="5133"/>
              <a:buNone/>
              <a:defRPr sz="5133"/>
            </a:lvl1pPr>
            <a:lvl2pPr lvl="1">
              <a:spcBef>
                <a:spcPts val="0"/>
              </a:spcBef>
              <a:spcAft>
                <a:spcPts val="0"/>
              </a:spcAft>
              <a:buSzPts val="5133"/>
              <a:buNone/>
              <a:defRPr sz="5133"/>
            </a:lvl2pPr>
            <a:lvl3pPr lvl="2">
              <a:spcBef>
                <a:spcPts val="0"/>
              </a:spcBef>
              <a:spcAft>
                <a:spcPts val="0"/>
              </a:spcAft>
              <a:buSzPts val="5133"/>
              <a:buNone/>
              <a:defRPr sz="5133"/>
            </a:lvl3pPr>
            <a:lvl4pPr lvl="3">
              <a:spcBef>
                <a:spcPts val="0"/>
              </a:spcBef>
              <a:spcAft>
                <a:spcPts val="0"/>
              </a:spcAft>
              <a:buSzPts val="5133"/>
              <a:buNone/>
              <a:defRPr sz="5133"/>
            </a:lvl4pPr>
            <a:lvl5pPr lvl="4">
              <a:spcBef>
                <a:spcPts val="0"/>
              </a:spcBef>
              <a:spcAft>
                <a:spcPts val="0"/>
              </a:spcAft>
              <a:buSzPts val="5133"/>
              <a:buNone/>
              <a:defRPr sz="5133"/>
            </a:lvl5pPr>
            <a:lvl6pPr lvl="5">
              <a:spcBef>
                <a:spcPts val="0"/>
              </a:spcBef>
              <a:spcAft>
                <a:spcPts val="0"/>
              </a:spcAft>
              <a:buSzPts val="5133"/>
              <a:buNone/>
              <a:defRPr sz="5133"/>
            </a:lvl6pPr>
            <a:lvl7pPr lvl="6">
              <a:spcBef>
                <a:spcPts val="0"/>
              </a:spcBef>
              <a:spcAft>
                <a:spcPts val="0"/>
              </a:spcAft>
              <a:buSzPts val="5133"/>
              <a:buNone/>
              <a:defRPr sz="5133"/>
            </a:lvl7pPr>
            <a:lvl8pPr lvl="7">
              <a:spcBef>
                <a:spcPts val="0"/>
              </a:spcBef>
              <a:spcAft>
                <a:spcPts val="0"/>
              </a:spcAft>
              <a:buSzPts val="5133"/>
              <a:buNone/>
              <a:defRPr sz="5133"/>
            </a:lvl8pPr>
            <a:lvl9pPr lvl="8">
              <a:spcBef>
                <a:spcPts val="0"/>
              </a:spcBef>
              <a:spcAft>
                <a:spcPts val="0"/>
              </a:spcAft>
              <a:buSzPts val="5133"/>
              <a:buNone/>
              <a:defRPr sz="5133"/>
            </a:lvl9pPr>
          </a:lstStyle>
          <a:p>
            <a:endParaRPr/>
          </a:p>
        </p:txBody>
      </p:sp>
      <p:sp>
        <p:nvSpPr>
          <p:cNvPr id="27" name="Google Shape;27;p6"/>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167625" tIns="167625" rIns="167625" bIns="167625" anchor="b" anchorCtr="0">
            <a:normAutofit/>
          </a:bodyPr>
          <a:lstStyle>
            <a:lvl1pPr lvl="0">
              <a:spcBef>
                <a:spcPts val="0"/>
              </a:spcBef>
              <a:spcAft>
                <a:spcPts val="0"/>
              </a:spcAft>
              <a:buSzPts val="4400"/>
              <a:buNone/>
              <a:defRPr sz="4400"/>
            </a:lvl1pPr>
            <a:lvl2pPr lvl="1">
              <a:spcBef>
                <a:spcPts val="0"/>
              </a:spcBef>
              <a:spcAft>
                <a:spcPts val="0"/>
              </a:spcAft>
              <a:buSzPts val="4400"/>
              <a:buNone/>
              <a:defRPr sz="4400"/>
            </a:lvl2pPr>
            <a:lvl3pPr lvl="2">
              <a:spcBef>
                <a:spcPts val="0"/>
              </a:spcBef>
              <a:spcAft>
                <a:spcPts val="0"/>
              </a:spcAft>
              <a:buSzPts val="4400"/>
              <a:buNone/>
              <a:defRPr sz="4400"/>
            </a:lvl3pPr>
            <a:lvl4pPr lvl="3">
              <a:spcBef>
                <a:spcPts val="0"/>
              </a:spcBef>
              <a:spcAft>
                <a:spcPts val="0"/>
              </a:spcAft>
              <a:buSzPts val="4400"/>
              <a:buNone/>
              <a:defRPr sz="4400"/>
            </a:lvl4pPr>
            <a:lvl5pPr lvl="4">
              <a:spcBef>
                <a:spcPts val="0"/>
              </a:spcBef>
              <a:spcAft>
                <a:spcPts val="0"/>
              </a:spcAft>
              <a:buSzPts val="4400"/>
              <a:buNone/>
              <a:defRPr sz="4400"/>
            </a:lvl5pPr>
            <a:lvl6pPr lvl="5">
              <a:spcBef>
                <a:spcPts val="0"/>
              </a:spcBef>
              <a:spcAft>
                <a:spcPts val="0"/>
              </a:spcAft>
              <a:buSzPts val="4400"/>
              <a:buNone/>
              <a:defRPr sz="4400"/>
            </a:lvl6pPr>
            <a:lvl7pPr lvl="6">
              <a:spcBef>
                <a:spcPts val="0"/>
              </a:spcBef>
              <a:spcAft>
                <a:spcPts val="0"/>
              </a:spcAft>
              <a:buSzPts val="4400"/>
              <a:buNone/>
              <a:defRPr sz="4400"/>
            </a:lvl7pPr>
            <a:lvl8pPr lvl="7">
              <a:spcBef>
                <a:spcPts val="0"/>
              </a:spcBef>
              <a:spcAft>
                <a:spcPts val="0"/>
              </a:spcAft>
              <a:buSzPts val="4400"/>
              <a:buNone/>
              <a:defRPr sz="4400"/>
            </a:lvl8pPr>
            <a:lvl9pPr lvl="8">
              <a:spcBef>
                <a:spcPts val="0"/>
              </a:spcBef>
              <a:spcAft>
                <a:spcPts val="0"/>
              </a:spcAft>
              <a:buSzPts val="4400"/>
              <a:buNone/>
              <a:defRPr sz="4400"/>
            </a:lvl9pPr>
          </a:lstStyle>
          <a:p>
            <a:endParaRPr/>
          </a:p>
        </p:txBody>
      </p:sp>
      <p:sp>
        <p:nvSpPr>
          <p:cNvPr id="30" name="Google Shape;30;p7"/>
          <p:cNvSpPr txBox="1">
            <a:spLocks noGrp="1"/>
          </p:cNvSpPr>
          <p:nvPr>
            <p:ph type="body" idx="1"/>
          </p:nvPr>
        </p:nvSpPr>
        <p:spPr>
          <a:xfrm>
            <a:off x="623400" y="2779200"/>
            <a:ext cx="5616000" cy="6359100"/>
          </a:xfrm>
          <a:prstGeom prst="rect">
            <a:avLst/>
          </a:prstGeom>
        </p:spPr>
        <p:txBody>
          <a:bodyPr spcFirstLastPara="1" wrap="square" lIns="167625" tIns="167625" rIns="167625" bIns="167625" anchor="t" anchorCtr="0">
            <a:normAutofit/>
          </a:bodyPr>
          <a:lstStyle>
            <a:lvl1pPr marL="457200" lvl="0" indent="-368300">
              <a:spcBef>
                <a:spcPts val="0"/>
              </a:spcBef>
              <a:spcAft>
                <a:spcPts val="0"/>
              </a:spcAft>
              <a:buSzPts val="2200"/>
              <a:buChar char="●"/>
              <a:defRPr sz="2200"/>
            </a:lvl1pPr>
            <a:lvl2pPr marL="914400" lvl="1" indent="-368300">
              <a:spcBef>
                <a:spcPts val="0"/>
              </a:spcBef>
              <a:spcAft>
                <a:spcPts val="0"/>
              </a:spcAft>
              <a:buSzPts val="2200"/>
              <a:buChar char="○"/>
              <a:defRPr sz="2200"/>
            </a:lvl2pPr>
            <a:lvl3pPr marL="1371600" lvl="2" indent="-368300">
              <a:spcBef>
                <a:spcPts val="0"/>
              </a:spcBef>
              <a:spcAft>
                <a:spcPts val="0"/>
              </a:spcAft>
              <a:buSzPts val="2200"/>
              <a:buChar char="■"/>
              <a:defRPr sz="2200"/>
            </a:lvl3pPr>
            <a:lvl4pPr marL="1828800" lvl="3" indent="-368300">
              <a:spcBef>
                <a:spcPts val="0"/>
              </a:spcBef>
              <a:spcAft>
                <a:spcPts val="0"/>
              </a:spcAft>
              <a:buSzPts val="2200"/>
              <a:buChar char="●"/>
              <a:defRPr sz="2200"/>
            </a:lvl4pPr>
            <a:lvl5pPr marL="2286000" lvl="4" indent="-368300">
              <a:spcBef>
                <a:spcPts val="0"/>
              </a:spcBef>
              <a:spcAft>
                <a:spcPts val="0"/>
              </a:spcAft>
              <a:buSzPts val="2200"/>
              <a:buChar char="○"/>
              <a:defRPr sz="2200"/>
            </a:lvl5pPr>
            <a:lvl6pPr marL="2743200" lvl="5" indent="-368300">
              <a:spcBef>
                <a:spcPts val="0"/>
              </a:spcBef>
              <a:spcAft>
                <a:spcPts val="0"/>
              </a:spcAft>
              <a:buSzPts val="2200"/>
              <a:buChar char="■"/>
              <a:defRPr sz="2200"/>
            </a:lvl6pPr>
            <a:lvl7pPr marL="3200400" lvl="6" indent="-368300">
              <a:spcBef>
                <a:spcPts val="0"/>
              </a:spcBef>
              <a:spcAft>
                <a:spcPts val="0"/>
              </a:spcAft>
              <a:buSzPts val="2200"/>
              <a:buChar char="●"/>
              <a:defRPr sz="2200"/>
            </a:lvl7pPr>
            <a:lvl8pPr marL="3657600" lvl="7" indent="-368300">
              <a:spcBef>
                <a:spcPts val="0"/>
              </a:spcBef>
              <a:spcAft>
                <a:spcPts val="0"/>
              </a:spcAft>
              <a:buSzPts val="2200"/>
              <a:buChar char="○"/>
              <a:defRPr sz="2200"/>
            </a:lvl8pPr>
            <a:lvl9pPr marL="4114800" lvl="8" indent="-368300">
              <a:spcBef>
                <a:spcPts val="0"/>
              </a:spcBef>
              <a:spcAft>
                <a:spcPts val="0"/>
              </a:spcAft>
              <a:buSzPts val="2200"/>
              <a:buChar char="■"/>
              <a:defRPr sz="2200"/>
            </a:lvl9pPr>
          </a:lstStyle>
          <a:p>
            <a:endParaRPr/>
          </a:p>
        </p:txBody>
      </p:sp>
      <p:sp>
        <p:nvSpPr>
          <p:cNvPr id="31" name="Google Shape;31;p7"/>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167625" tIns="167625" rIns="167625" bIns="167625" anchor="ctr" anchorCtr="0">
            <a:normAutofit/>
          </a:bodyPr>
          <a:lstStyle>
            <a:lvl1pPr lvl="0">
              <a:spcBef>
                <a:spcPts val="0"/>
              </a:spcBef>
              <a:spcAft>
                <a:spcPts val="0"/>
              </a:spcAft>
              <a:buSzPts val="8800"/>
              <a:buNone/>
              <a:defRPr sz="8800"/>
            </a:lvl1pPr>
            <a:lvl2pPr lvl="1">
              <a:spcBef>
                <a:spcPts val="0"/>
              </a:spcBef>
              <a:spcAft>
                <a:spcPts val="0"/>
              </a:spcAft>
              <a:buSzPts val="8800"/>
              <a:buNone/>
              <a:defRPr sz="8800"/>
            </a:lvl2pPr>
            <a:lvl3pPr lvl="2">
              <a:spcBef>
                <a:spcPts val="0"/>
              </a:spcBef>
              <a:spcAft>
                <a:spcPts val="0"/>
              </a:spcAft>
              <a:buSzPts val="8800"/>
              <a:buNone/>
              <a:defRPr sz="8800"/>
            </a:lvl3pPr>
            <a:lvl4pPr lvl="3">
              <a:spcBef>
                <a:spcPts val="0"/>
              </a:spcBef>
              <a:spcAft>
                <a:spcPts val="0"/>
              </a:spcAft>
              <a:buSzPts val="8800"/>
              <a:buNone/>
              <a:defRPr sz="8800"/>
            </a:lvl4pPr>
            <a:lvl5pPr lvl="4">
              <a:spcBef>
                <a:spcPts val="0"/>
              </a:spcBef>
              <a:spcAft>
                <a:spcPts val="0"/>
              </a:spcAft>
              <a:buSzPts val="8800"/>
              <a:buNone/>
              <a:defRPr sz="8800"/>
            </a:lvl5pPr>
            <a:lvl6pPr lvl="5">
              <a:spcBef>
                <a:spcPts val="0"/>
              </a:spcBef>
              <a:spcAft>
                <a:spcPts val="0"/>
              </a:spcAft>
              <a:buSzPts val="8800"/>
              <a:buNone/>
              <a:defRPr sz="8800"/>
            </a:lvl6pPr>
            <a:lvl7pPr lvl="6">
              <a:spcBef>
                <a:spcPts val="0"/>
              </a:spcBef>
              <a:spcAft>
                <a:spcPts val="0"/>
              </a:spcAft>
              <a:buSzPts val="8800"/>
              <a:buNone/>
              <a:defRPr sz="8800"/>
            </a:lvl7pPr>
            <a:lvl8pPr lvl="7">
              <a:spcBef>
                <a:spcPts val="0"/>
              </a:spcBef>
              <a:spcAft>
                <a:spcPts val="0"/>
              </a:spcAft>
              <a:buSzPts val="8800"/>
              <a:buNone/>
              <a:defRPr sz="8800"/>
            </a:lvl8pPr>
            <a:lvl9pPr lvl="8">
              <a:spcBef>
                <a:spcPts val="0"/>
              </a:spcBef>
              <a:spcAft>
                <a:spcPts val="0"/>
              </a:spcAft>
              <a:buSzPts val="8800"/>
              <a:buNone/>
              <a:defRPr sz="8800"/>
            </a:lvl9pPr>
          </a:lstStyle>
          <a:p>
            <a:endParaRPr/>
          </a:p>
        </p:txBody>
      </p:sp>
      <p:sp>
        <p:nvSpPr>
          <p:cNvPr id="34" name="Google Shape;34;p8"/>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67625" tIns="167625" rIns="167625" bIns="1676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167625" tIns="167625" rIns="167625" bIns="167625" anchor="b" anchorCtr="0">
            <a:normAutofit/>
          </a:bodyPr>
          <a:lstStyle>
            <a:lvl1pPr lvl="0" algn="ctr">
              <a:spcBef>
                <a:spcPts val="0"/>
              </a:spcBef>
              <a:spcAft>
                <a:spcPts val="0"/>
              </a:spcAft>
              <a:buSzPts val="7700"/>
              <a:buNone/>
              <a:defRPr sz="7700"/>
            </a:lvl1pPr>
            <a:lvl2pPr lvl="1" algn="ctr">
              <a:spcBef>
                <a:spcPts val="0"/>
              </a:spcBef>
              <a:spcAft>
                <a:spcPts val="0"/>
              </a:spcAft>
              <a:buSzPts val="7700"/>
              <a:buNone/>
              <a:defRPr sz="7700"/>
            </a:lvl2pPr>
            <a:lvl3pPr lvl="2" algn="ctr">
              <a:spcBef>
                <a:spcPts val="0"/>
              </a:spcBef>
              <a:spcAft>
                <a:spcPts val="0"/>
              </a:spcAft>
              <a:buSzPts val="7700"/>
              <a:buNone/>
              <a:defRPr sz="7700"/>
            </a:lvl3pPr>
            <a:lvl4pPr lvl="3" algn="ctr">
              <a:spcBef>
                <a:spcPts val="0"/>
              </a:spcBef>
              <a:spcAft>
                <a:spcPts val="0"/>
              </a:spcAft>
              <a:buSzPts val="7700"/>
              <a:buNone/>
              <a:defRPr sz="7700"/>
            </a:lvl4pPr>
            <a:lvl5pPr lvl="4" algn="ctr">
              <a:spcBef>
                <a:spcPts val="0"/>
              </a:spcBef>
              <a:spcAft>
                <a:spcPts val="0"/>
              </a:spcAft>
              <a:buSzPts val="7700"/>
              <a:buNone/>
              <a:defRPr sz="7700"/>
            </a:lvl5pPr>
            <a:lvl6pPr lvl="5" algn="ctr">
              <a:spcBef>
                <a:spcPts val="0"/>
              </a:spcBef>
              <a:spcAft>
                <a:spcPts val="0"/>
              </a:spcAft>
              <a:buSzPts val="7700"/>
              <a:buNone/>
              <a:defRPr sz="7700"/>
            </a:lvl6pPr>
            <a:lvl7pPr lvl="6" algn="ctr">
              <a:spcBef>
                <a:spcPts val="0"/>
              </a:spcBef>
              <a:spcAft>
                <a:spcPts val="0"/>
              </a:spcAft>
              <a:buSzPts val="7700"/>
              <a:buNone/>
              <a:defRPr sz="7700"/>
            </a:lvl7pPr>
            <a:lvl8pPr lvl="7" algn="ctr">
              <a:spcBef>
                <a:spcPts val="0"/>
              </a:spcBef>
              <a:spcAft>
                <a:spcPts val="0"/>
              </a:spcAft>
              <a:buSzPts val="7700"/>
              <a:buNone/>
              <a:defRPr sz="7700"/>
            </a:lvl8pPr>
            <a:lvl9pPr lvl="8" algn="ctr">
              <a:spcBef>
                <a:spcPts val="0"/>
              </a:spcBef>
              <a:spcAft>
                <a:spcPts val="0"/>
              </a:spcAft>
              <a:buSzPts val="7700"/>
              <a:buNone/>
              <a:defRPr sz="77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167625" tIns="167625" rIns="167625" bIns="167625" anchor="t" anchorCtr="0">
            <a:normAutofit/>
          </a:bodyPr>
          <a:lstStyle>
            <a:lvl1pPr lvl="0" algn="ctr">
              <a:lnSpc>
                <a:spcPct val="100000"/>
              </a:lnSpc>
              <a:spcBef>
                <a:spcPts val="0"/>
              </a:spcBef>
              <a:spcAft>
                <a:spcPts val="0"/>
              </a:spcAft>
              <a:buSzPts val="3850"/>
              <a:buNone/>
              <a:defRPr sz="3850"/>
            </a:lvl1pPr>
            <a:lvl2pPr lvl="1" algn="ctr">
              <a:lnSpc>
                <a:spcPct val="100000"/>
              </a:lnSpc>
              <a:spcBef>
                <a:spcPts val="0"/>
              </a:spcBef>
              <a:spcAft>
                <a:spcPts val="0"/>
              </a:spcAft>
              <a:buSzPts val="3850"/>
              <a:buNone/>
              <a:defRPr sz="3850"/>
            </a:lvl2pPr>
            <a:lvl3pPr lvl="2" algn="ctr">
              <a:lnSpc>
                <a:spcPct val="100000"/>
              </a:lnSpc>
              <a:spcBef>
                <a:spcPts val="0"/>
              </a:spcBef>
              <a:spcAft>
                <a:spcPts val="0"/>
              </a:spcAft>
              <a:buSzPts val="3850"/>
              <a:buNone/>
              <a:defRPr sz="3850"/>
            </a:lvl3pPr>
            <a:lvl4pPr lvl="3" algn="ctr">
              <a:lnSpc>
                <a:spcPct val="100000"/>
              </a:lnSpc>
              <a:spcBef>
                <a:spcPts val="0"/>
              </a:spcBef>
              <a:spcAft>
                <a:spcPts val="0"/>
              </a:spcAft>
              <a:buSzPts val="3850"/>
              <a:buNone/>
              <a:defRPr sz="3850"/>
            </a:lvl4pPr>
            <a:lvl5pPr lvl="4" algn="ctr">
              <a:lnSpc>
                <a:spcPct val="100000"/>
              </a:lnSpc>
              <a:spcBef>
                <a:spcPts val="0"/>
              </a:spcBef>
              <a:spcAft>
                <a:spcPts val="0"/>
              </a:spcAft>
              <a:buSzPts val="3850"/>
              <a:buNone/>
              <a:defRPr sz="3850"/>
            </a:lvl5pPr>
            <a:lvl6pPr lvl="5" algn="ctr">
              <a:lnSpc>
                <a:spcPct val="100000"/>
              </a:lnSpc>
              <a:spcBef>
                <a:spcPts val="0"/>
              </a:spcBef>
              <a:spcAft>
                <a:spcPts val="0"/>
              </a:spcAft>
              <a:buSzPts val="3850"/>
              <a:buNone/>
              <a:defRPr sz="3850"/>
            </a:lvl6pPr>
            <a:lvl7pPr lvl="6" algn="ctr">
              <a:lnSpc>
                <a:spcPct val="100000"/>
              </a:lnSpc>
              <a:spcBef>
                <a:spcPts val="0"/>
              </a:spcBef>
              <a:spcAft>
                <a:spcPts val="0"/>
              </a:spcAft>
              <a:buSzPts val="3850"/>
              <a:buNone/>
              <a:defRPr sz="3850"/>
            </a:lvl7pPr>
            <a:lvl8pPr lvl="7" algn="ctr">
              <a:lnSpc>
                <a:spcPct val="100000"/>
              </a:lnSpc>
              <a:spcBef>
                <a:spcPts val="0"/>
              </a:spcBef>
              <a:spcAft>
                <a:spcPts val="0"/>
              </a:spcAft>
              <a:buSzPts val="3850"/>
              <a:buNone/>
              <a:defRPr sz="3850"/>
            </a:lvl8pPr>
            <a:lvl9pPr lvl="8" algn="ctr">
              <a:lnSpc>
                <a:spcPct val="100000"/>
              </a:lnSpc>
              <a:spcBef>
                <a:spcPts val="0"/>
              </a:spcBef>
              <a:spcAft>
                <a:spcPts val="0"/>
              </a:spcAft>
              <a:buSzPts val="3850"/>
              <a:buNone/>
              <a:defRPr sz="3850"/>
            </a:lvl9pPr>
          </a:lstStyle>
          <a:p>
            <a:endParaRPr/>
          </a:p>
        </p:txBody>
      </p:sp>
      <p:sp>
        <p:nvSpPr>
          <p:cNvPr id="39" name="Google Shape;39;p9"/>
          <p:cNvSpPr txBox="1">
            <a:spLocks noGrp="1"/>
          </p:cNvSpPr>
          <p:nvPr>
            <p:ph type="body" idx="2"/>
          </p:nvPr>
        </p:nvSpPr>
        <p:spPr>
          <a:xfrm>
            <a:off x="9879000" y="1448150"/>
            <a:ext cx="7674000" cy="7390500"/>
          </a:xfrm>
          <a:prstGeom prst="rect">
            <a:avLst/>
          </a:prstGeom>
        </p:spPr>
        <p:txBody>
          <a:bodyPr spcFirstLastPara="1" wrap="square" lIns="167625" tIns="167625" rIns="167625" bIns="167625" anchor="ctr" anchorCtr="0">
            <a:normAutofit/>
          </a:bodyPr>
          <a:lstStyle>
            <a:lvl1pPr marL="457200" lvl="0" indent="-438150">
              <a:spcBef>
                <a:spcPts val="0"/>
              </a:spcBef>
              <a:spcAft>
                <a:spcPts val="0"/>
              </a:spcAft>
              <a:buSzPts val="3300"/>
              <a:buChar char="●"/>
              <a:defRPr sz="3300"/>
            </a:lvl1pPr>
            <a:lvl2pPr marL="914400" lvl="1" indent="-391584">
              <a:spcBef>
                <a:spcPts val="0"/>
              </a:spcBef>
              <a:spcAft>
                <a:spcPts val="0"/>
              </a:spcAft>
              <a:buSzPts val="2567"/>
              <a:buChar char="○"/>
              <a:defRPr sz="2567"/>
            </a:lvl2pPr>
            <a:lvl3pPr marL="1371600" lvl="2" indent="-391584">
              <a:spcBef>
                <a:spcPts val="0"/>
              </a:spcBef>
              <a:spcAft>
                <a:spcPts val="0"/>
              </a:spcAft>
              <a:buSzPts val="2567"/>
              <a:buChar char="■"/>
              <a:defRPr sz="2567"/>
            </a:lvl3pPr>
            <a:lvl4pPr marL="1828800" lvl="3" indent="-391584">
              <a:spcBef>
                <a:spcPts val="0"/>
              </a:spcBef>
              <a:spcAft>
                <a:spcPts val="0"/>
              </a:spcAft>
              <a:buSzPts val="2567"/>
              <a:buChar char="●"/>
              <a:defRPr sz="2567"/>
            </a:lvl4pPr>
            <a:lvl5pPr marL="2286000" lvl="4" indent="-391583">
              <a:spcBef>
                <a:spcPts val="0"/>
              </a:spcBef>
              <a:spcAft>
                <a:spcPts val="0"/>
              </a:spcAft>
              <a:buSzPts val="2567"/>
              <a:buChar char="○"/>
              <a:defRPr sz="2567"/>
            </a:lvl5pPr>
            <a:lvl6pPr marL="2743200" lvl="5" indent="-391583">
              <a:spcBef>
                <a:spcPts val="0"/>
              </a:spcBef>
              <a:spcAft>
                <a:spcPts val="0"/>
              </a:spcAft>
              <a:buSzPts val="2567"/>
              <a:buChar char="■"/>
              <a:defRPr sz="2567"/>
            </a:lvl6pPr>
            <a:lvl7pPr marL="3200400" lvl="6" indent="-391583">
              <a:spcBef>
                <a:spcPts val="0"/>
              </a:spcBef>
              <a:spcAft>
                <a:spcPts val="0"/>
              </a:spcAft>
              <a:buSzPts val="2567"/>
              <a:buChar char="●"/>
              <a:defRPr sz="2567"/>
            </a:lvl7pPr>
            <a:lvl8pPr marL="3657600" lvl="7" indent="-391583">
              <a:spcBef>
                <a:spcPts val="0"/>
              </a:spcBef>
              <a:spcAft>
                <a:spcPts val="0"/>
              </a:spcAft>
              <a:buSzPts val="2567"/>
              <a:buChar char="○"/>
              <a:defRPr sz="2567"/>
            </a:lvl8pPr>
            <a:lvl9pPr marL="4114800" lvl="8" indent="-391583">
              <a:spcBef>
                <a:spcPts val="0"/>
              </a:spcBef>
              <a:spcAft>
                <a:spcPts val="0"/>
              </a:spcAft>
              <a:buSzPts val="2567"/>
              <a:buChar char="■"/>
              <a:defRPr sz="2567"/>
            </a:lvl9pPr>
          </a:lstStyle>
          <a:p>
            <a:endParaRPr/>
          </a:p>
        </p:txBody>
      </p:sp>
      <p:sp>
        <p:nvSpPr>
          <p:cNvPr id="40" name="Google Shape;40;p9"/>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167625" tIns="167625" rIns="167625" bIns="167625" anchor="ctr" anchorCtr="0">
            <a:normAutofit/>
          </a:bodyPr>
          <a:lstStyle>
            <a:lvl1pPr marL="457200" lvl="0" indent="-228600">
              <a:lnSpc>
                <a:spcPct val="100000"/>
              </a:lnSpc>
              <a:spcBef>
                <a:spcPts val="0"/>
              </a:spcBef>
              <a:spcAft>
                <a:spcPts val="0"/>
              </a:spcAft>
              <a:buSzPts val="3300"/>
              <a:buNone/>
              <a:defRPr sz="3300"/>
            </a:lvl1pPr>
          </a:lstStyle>
          <a:p>
            <a:endParaRPr/>
          </a:p>
        </p:txBody>
      </p:sp>
      <p:sp>
        <p:nvSpPr>
          <p:cNvPr id="43" name="Google Shape;43;p10"/>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300"/>
          </a:xfrm>
          <a:prstGeom prst="rect">
            <a:avLst/>
          </a:prstGeom>
        </p:spPr>
        <p:txBody>
          <a:bodyPr spcFirstLastPara="1" wrap="square" lIns="167625" tIns="167625" rIns="167625" bIns="167625" anchor="b" anchorCtr="0">
            <a:normAutofit/>
          </a:bodyPr>
          <a:lstStyle>
            <a:lvl1pPr lvl="0" algn="ctr">
              <a:spcBef>
                <a:spcPts val="0"/>
              </a:spcBef>
              <a:spcAft>
                <a:spcPts val="0"/>
              </a:spcAft>
              <a:buSzPts val="22000"/>
              <a:buNone/>
              <a:defRPr sz="22000"/>
            </a:lvl1pPr>
            <a:lvl2pPr lvl="1" algn="ctr">
              <a:spcBef>
                <a:spcPts val="0"/>
              </a:spcBef>
              <a:spcAft>
                <a:spcPts val="0"/>
              </a:spcAft>
              <a:buSzPts val="22000"/>
              <a:buNone/>
              <a:defRPr sz="22000"/>
            </a:lvl2pPr>
            <a:lvl3pPr lvl="2" algn="ctr">
              <a:spcBef>
                <a:spcPts val="0"/>
              </a:spcBef>
              <a:spcAft>
                <a:spcPts val="0"/>
              </a:spcAft>
              <a:buSzPts val="22000"/>
              <a:buNone/>
              <a:defRPr sz="22000"/>
            </a:lvl3pPr>
            <a:lvl4pPr lvl="3" algn="ctr">
              <a:spcBef>
                <a:spcPts val="0"/>
              </a:spcBef>
              <a:spcAft>
                <a:spcPts val="0"/>
              </a:spcAft>
              <a:buSzPts val="22000"/>
              <a:buNone/>
              <a:defRPr sz="22000"/>
            </a:lvl4pPr>
            <a:lvl5pPr lvl="4" algn="ctr">
              <a:spcBef>
                <a:spcPts val="0"/>
              </a:spcBef>
              <a:spcAft>
                <a:spcPts val="0"/>
              </a:spcAft>
              <a:buSzPts val="22000"/>
              <a:buNone/>
              <a:defRPr sz="22000"/>
            </a:lvl5pPr>
            <a:lvl6pPr lvl="5" algn="ctr">
              <a:spcBef>
                <a:spcPts val="0"/>
              </a:spcBef>
              <a:spcAft>
                <a:spcPts val="0"/>
              </a:spcAft>
              <a:buSzPts val="22000"/>
              <a:buNone/>
              <a:defRPr sz="22000"/>
            </a:lvl6pPr>
            <a:lvl7pPr lvl="6" algn="ctr">
              <a:spcBef>
                <a:spcPts val="0"/>
              </a:spcBef>
              <a:spcAft>
                <a:spcPts val="0"/>
              </a:spcAft>
              <a:buSzPts val="22000"/>
              <a:buNone/>
              <a:defRPr sz="22000"/>
            </a:lvl7pPr>
            <a:lvl8pPr lvl="7" algn="ctr">
              <a:spcBef>
                <a:spcPts val="0"/>
              </a:spcBef>
              <a:spcAft>
                <a:spcPts val="0"/>
              </a:spcAft>
              <a:buSzPts val="22000"/>
              <a:buNone/>
              <a:defRPr sz="22000"/>
            </a:lvl8pPr>
            <a:lvl9pPr lvl="8" algn="ctr">
              <a:spcBef>
                <a:spcPts val="0"/>
              </a:spcBef>
              <a:spcAft>
                <a:spcPts val="0"/>
              </a:spcAft>
              <a:buSzPts val="22000"/>
              <a:buNone/>
              <a:defRPr sz="22000"/>
            </a:lvl9pPr>
          </a:lstStyle>
          <a:p>
            <a:r>
              <a:t>xx%</a:t>
            </a:r>
          </a:p>
        </p:txBody>
      </p:sp>
      <p:sp>
        <p:nvSpPr>
          <p:cNvPr id="46" name="Google Shape;46;p11"/>
          <p:cNvSpPr txBox="1">
            <a:spLocks noGrp="1"/>
          </p:cNvSpPr>
          <p:nvPr>
            <p:ph type="body" idx="1"/>
          </p:nvPr>
        </p:nvSpPr>
        <p:spPr>
          <a:xfrm>
            <a:off x="623400" y="6304450"/>
            <a:ext cx="17041200" cy="2601300"/>
          </a:xfrm>
          <a:prstGeom prst="rect">
            <a:avLst/>
          </a:prstGeom>
        </p:spPr>
        <p:txBody>
          <a:bodyPr spcFirstLastPara="1" wrap="square" lIns="167625" tIns="167625" rIns="167625" bIns="167625" anchor="t" anchorCtr="0">
            <a:normAutofit/>
          </a:bodyPr>
          <a:lstStyle>
            <a:lvl1pPr marL="457200" lvl="0" indent="-438150" algn="ctr">
              <a:spcBef>
                <a:spcPts val="0"/>
              </a:spcBef>
              <a:spcAft>
                <a:spcPts val="0"/>
              </a:spcAft>
              <a:buSzPts val="3300"/>
              <a:buChar char="●"/>
              <a:defRPr sz="3300"/>
            </a:lvl1pPr>
            <a:lvl2pPr marL="914400" lvl="1" indent="-391584" algn="ctr">
              <a:spcBef>
                <a:spcPts val="0"/>
              </a:spcBef>
              <a:spcAft>
                <a:spcPts val="0"/>
              </a:spcAft>
              <a:buSzPts val="2567"/>
              <a:buChar char="○"/>
              <a:defRPr sz="2567"/>
            </a:lvl2pPr>
            <a:lvl3pPr marL="1371600" lvl="2" indent="-391584" algn="ctr">
              <a:spcBef>
                <a:spcPts val="0"/>
              </a:spcBef>
              <a:spcAft>
                <a:spcPts val="0"/>
              </a:spcAft>
              <a:buSzPts val="2567"/>
              <a:buChar char="■"/>
              <a:defRPr sz="2567"/>
            </a:lvl3pPr>
            <a:lvl4pPr marL="1828800" lvl="3" indent="-391584" algn="ctr">
              <a:spcBef>
                <a:spcPts val="0"/>
              </a:spcBef>
              <a:spcAft>
                <a:spcPts val="0"/>
              </a:spcAft>
              <a:buSzPts val="2567"/>
              <a:buChar char="●"/>
              <a:defRPr sz="2567"/>
            </a:lvl4pPr>
            <a:lvl5pPr marL="2286000" lvl="4" indent="-391583" algn="ctr">
              <a:spcBef>
                <a:spcPts val="0"/>
              </a:spcBef>
              <a:spcAft>
                <a:spcPts val="0"/>
              </a:spcAft>
              <a:buSzPts val="2567"/>
              <a:buChar char="○"/>
              <a:defRPr sz="2567"/>
            </a:lvl5pPr>
            <a:lvl6pPr marL="2743200" lvl="5" indent="-391583" algn="ctr">
              <a:spcBef>
                <a:spcPts val="0"/>
              </a:spcBef>
              <a:spcAft>
                <a:spcPts val="0"/>
              </a:spcAft>
              <a:buSzPts val="2567"/>
              <a:buChar char="■"/>
              <a:defRPr sz="2567"/>
            </a:lvl6pPr>
            <a:lvl7pPr marL="3200400" lvl="6" indent="-391583" algn="ctr">
              <a:spcBef>
                <a:spcPts val="0"/>
              </a:spcBef>
              <a:spcAft>
                <a:spcPts val="0"/>
              </a:spcAft>
              <a:buSzPts val="2567"/>
              <a:buChar char="●"/>
              <a:defRPr sz="2567"/>
            </a:lvl7pPr>
            <a:lvl8pPr marL="3657600" lvl="7" indent="-391583" algn="ctr">
              <a:spcBef>
                <a:spcPts val="0"/>
              </a:spcBef>
              <a:spcAft>
                <a:spcPts val="0"/>
              </a:spcAft>
              <a:buSzPts val="2567"/>
              <a:buChar char="○"/>
              <a:defRPr sz="2567"/>
            </a:lvl8pPr>
            <a:lvl9pPr marL="4114800" lvl="8" indent="-391583" algn="ctr">
              <a:spcBef>
                <a:spcPts val="0"/>
              </a:spcBef>
              <a:spcAft>
                <a:spcPts val="0"/>
              </a:spcAft>
              <a:buSzPts val="2567"/>
              <a:buChar char="■"/>
              <a:defRPr sz="2567"/>
            </a:lvl9pPr>
          </a:lstStyle>
          <a:p>
            <a:endParaRPr/>
          </a:p>
        </p:txBody>
      </p:sp>
      <p:sp>
        <p:nvSpPr>
          <p:cNvPr id="47" name="Google Shape;47;p11"/>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p:cSld name="Moduel">
    <p:spTree>
      <p:nvGrpSpPr>
        <p:cNvPr id="1" name="Shape 51"/>
        <p:cNvGrpSpPr/>
        <p:nvPr/>
      </p:nvGrpSpPr>
      <p:grpSpPr>
        <a:xfrm>
          <a:off x="0" y="0"/>
          <a:ext cx="0" cy="0"/>
          <a:chOff x="0" y="0"/>
          <a:chExt cx="0" cy="0"/>
        </a:xfrm>
      </p:grpSpPr>
      <p:sp>
        <p:nvSpPr>
          <p:cNvPr id="52" name="Google Shape;52;p14"/>
          <p:cNvSpPr txBox="1">
            <a:spLocks noGrp="1"/>
          </p:cNvSpPr>
          <p:nvPr>
            <p:ph type="subTitle" idx="1"/>
          </p:nvPr>
        </p:nvSpPr>
        <p:spPr>
          <a:xfrm>
            <a:off x="704101" y="9031300"/>
            <a:ext cx="2811900" cy="3099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300"/>
              <a:buFont typeface="Montserrat Medium"/>
              <a:buNone/>
              <a:defRPr sz="1400" b="0" i="0" u="none" strike="noStrike" cap="none">
                <a:solidFill>
                  <a:srgbClr val="67788A"/>
                </a:solidFill>
                <a:latin typeface="Montserrat Medium"/>
                <a:ea typeface="Montserrat Medium"/>
                <a:cs typeface="Montserrat Medium"/>
                <a:sym typeface="Montserrat Medium"/>
              </a:defRPr>
            </a:lvl1pPr>
            <a:lvl2pPr marR="0" lvl="1"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2pPr>
            <a:lvl3pPr marR="0" lvl="2"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3pPr>
            <a:lvl4pPr marR="0" lvl="3"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4pPr>
            <a:lvl5pPr marR="0" lvl="4"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6pPr>
            <a:lvl7pPr marR="0" lvl="6"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7pPr>
            <a:lvl8pPr marR="0" lvl="7"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8pPr>
            <a:lvl9pPr marR="0" lvl="8"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9pPr>
          </a:lstStyle>
          <a:p>
            <a:endParaRPr/>
          </a:p>
        </p:txBody>
      </p:sp>
      <p:sp>
        <p:nvSpPr>
          <p:cNvPr id="53" name="Google Shape;53;p14"/>
          <p:cNvSpPr txBox="1">
            <a:spLocks noGrp="1"/>
          </p:cNvSpPr>
          <p:nvPr>
            <p:ph type="ctrTitle"/>
          </p:nvPr>
        </p:nvSpPr>
        <p:spPr>
          <a:xfrm>
            <a:off x="699424" y="3649345"/>
            <a:ext cx="4123800" cy="1494300"/>
          </a:xfrm>
          <a:prstGeom prst="rect">
            <a:avLst/>
          </a:prstGeom>
          <a:noFill/>
          <a:ln>
            <a:noFill/>
          </a:ln>
        </p:spPr>
        <p:txBody>
          <a:bodyPr spcFirstLastPara="1" wrap="square" lIns="0" tIns="0" rIns="0" bIns="0" anchor="t" anchorCtr="0">
            <a:noAutofit/>
          </a:bodyPr>
          <a:lstStyle>
            <a:lvl1pPr marR="0" lvl="0" algn="l">
              <a:lnSpc>
                <a:spcPct val="108000"/>
              </a:lnSpc>
              <a:spcBef>
                <a:spcPts val="0"/>
              </a:spcBef>
              <a:spcAft>
                <a:spcPts val="0"/>
              </a:spcAft>
              <a:buClr>
                <a:schemeClr val="lt2"/>
              </a:buClr>
              <a:buSzPts val="4200"/>
              <a:buFont typeface="Arial"/>
              <a:buNone/>
              <a:defRPr sz="5400" b="1" i="0" u="none" strike="noStrike" cap="none">
                <a:solidFill>
                  <a:srgbClr val="67788A"/>
                </a:solidFill>
                <a:latin typeface="Montserrat SemiBold"/>
                <a:ea typeface="Montserrat SemiBold"/>
                <a:cs typeface="Montserrat SemiBold"/>
                <a:sym typeface="Montserrat SemiBold"/>
              </a:defRPr>
            </a:lvl1pPr>
            <a:lvl2pPr marR="0" lvl="1"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2pPr>
            <a:lvl3pPr marR="0" lvl="2"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3pPr>
            <a:lvl4pPr marR="0" lvl="3"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4pPr>
            <a:lvl5pPr marR="0" lvl="4"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5pPr>
            <a:lvl6pPr marR="0" lvl="5"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6pPr>
            <a:lvl7pPr marR="0" lvl="6"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7pPr>
            <a:lvl8pPr marR="0" lvl="7"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8pPr>
            <a:lvl9pPr marR="0" lvl="8"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9pPr>
          </a:lstStyle>
          <a:p>
            <a:endParaRPr/>
          </a:p>
        </p:txBody>
      </p:sp>
      <p:sp>
        <p:nvSpPr>
          <p:cNvPr id="54" name="Google Shape;54;p14"/>
          <p:cNvSpPr txBox="1">
            <a:spLocks noGrp="1"/>
          </p:cNvSpPr>
          <p:nvPr>
            <p:ph type="subTitle" idx="2"/>
          </p:nvPr>
        </p:nvSpPr>
        <p:spPr>
          <a:xfrm>
            <a:off x="706284" y="3143845"/>
            <a:ext cx="4116900" cy="3255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500"/>
              <a:buFont typeface="Montserrat"/>
              <a:buNone/>
              <a:defRPr sz="1800" b="1" i="0" u="none" strike="noStrike" cap="none">
                <a:solidFill>
                  <a:srgbClr val="67788A"/>
                </a:solidFill>
                <a:latin typeface="Montserrat"/>
                <a:ea typeface="Montserrat"/>
                <a:cs typeface="Montserrat"/>
                <a:sym typeface="Montserrat"/>
              </a:defRPr>
            </a:lvl1pPr>
            <a:lvl2pPr marR="0" lvl="1"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2pPr>
            <a:lvl3pPr marR="0" lvl="2"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3pPr>
            <a:lvl4pPr marR="0" lvl="3"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4pPr>
            <a:lvl5pPr marR="0" lvl="4"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6pPr>
            <a:lvl7pPr marR="0" lvl="6"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7pPr>
            <a:lvl8pPr marR="0" lvl="7"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8pPr>
            <a:lvl9pPr marR="0" lvl="8"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9pPr>
          </a:lstStyle>
          <a:p>
            <a:endParaRPr/>
          </a:p>
        </p:txBody>
      </p:sp>
      <p:sp>
        <p:nvSpPr>
          <p:cNvPr id="55" name="Google Shape;55;p14"/>
          <p:cNvSpPr txBox="1">
            <a:spLocks noGrp="1"/>
          </p:cNvSpPr>
          <p:nvPr>
            <p:ph type="body" idx="3"/>
          </p:nvPr>
        </p:nvSpPr>
        <p:spPr>
          <a:xfrm>
            <a:off x="703708" y="9341188"/>
            <a:ext cx="2812500" cy="362100"/>
          </a:xfrm>
          <a:prstGeom prst="rect">
            <a:avLst/>
          </a:prstGeom>
          <a:noFill/>
          <a:ln>
            <a:noFill/>
          </a:ln>
        </p:spPr>
        <p:txBody>
          <a:bodyPr spcFirstLastPara="1" wrap="square" lIns="68600" tIns="34275" rIns="68600" bIns="34275" anchor="t" anchorCtr="0">
            <a:normAutofit/>
          </a:bodyPr>
          <a:lstStyle>
            <a:lvl1pPr marL="457200" marR="0" lvl="0" indent="-247650" algn="l">
              <a:lnSpc>
                <a:spcPct val="129000"/>
              </a:lnSpc>
              <a:spcBef>
                <a:spcPts val="0"/>
              </a:spcBef>
              <a:spcAft>
                <a:spcPts val="0"/>
              </a:spcAft>
              <a:buClr>
                <a:srgbClr val="1C2B33"/>
              </a:buClr>
              <a:buSzPts val="300"/>
              <a:buFont typeface="Montserrat"/>
              <a:buChar char="•"/>
              <a:defRPr sz="1400" b="0" i="0" u="none" strike="noStrike" cap="none">
                <a:solidFill>
                  <a:srgbClr val="67788A"/>
                </a:solidFill>
                <a:latin typeface="Montserrat"/>
                <a:ea typeface="Montserrat"/>
                <a:cs typeface="Montserrat"/>
                <a:sym typeface="Montserrat"/>
              </a:defRPr>
            </a:lvl1pPr>
            <a:lvl2pPr marL="914400" marR="0" lvl="1"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2pPr>
            <a:lvl3pPr marL="1371600" marR="0" lvl="2"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3pPr>
            <a:lvl4pPr marL="1828800" marR="0" lvl="3"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4pPr>
            <a:lvl5pPr marL="2286000" marR="0" lvl="4"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5pPr>
            <a:lvl6pPr marL="2743200" marR="0" lvl="5" indent="-228600" algn="l">
              <a:lnSpc>
                <a:spcPct val="100000"/>
              </a:lnSpc>
              <a:spcBef>
                <a:spcPts val="90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6pPr>
            <a:lvl7pPr marL="3200400" marR="0" lvl="6" indent="-228600" algn="l">
              <a:lnSpc>
                <a:spcPct val="100000"/>
              </a:lnSpc>
              <a:spcBef>
                <a:spcPts val="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7pPr>
            <a:lvl8pPr marL="3657600" marR="0" lvl="7" indent="-228600" algn="l">
              <a:lnSpc>
                <a:spcPct val="100000"/>
              </a:lnSpc>
              <a:spcBef>
                <a:spcPts val="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8pPr>
            <a:lvl9pPr marL="4114800" marR="0" lvl="8" indent="-228600" algn="l">
              <a:lnSpc>
                <a:spcPct val="100000"/>
              </a:lnSpc>
              <a:spcBef>
                <a:spcPts val="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Lesson Cover">
  <p:cSld name="Lesson Cover">
    <p:spTree>
      <p:nvGrpSpPr>
        <p:cNvPr id="1" name="Shape 56"/>
        <p:cNvGrpSpPr/>
        <p:nvPr/>
      </p:nvGrpSpPr>
      <p:grpSpPr>
        <a:xfrm>
          <a:off x="0" y="0"/>
          <a:ext cx="0" cy="0"/>
          <a:chOff x="0" y="0"/>
          <a:chExt cx="0" cy="0"/>
        </a:xfrm>
      </p:grpSpPr>
      <p:sp>
        <p:nvSpPr>
          <p:cNvPr id="57" name="Google Shape;57;p15"/>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58" name="Google Shape;58;p15"/>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Montserrat SemiBold"/>
                <a:ea typeface="Montserrat SemiBold"/>
                <a:cs typeface="Montserrat SemiBold"/>
                <a:sym typeface="Montserrat SemiBold"/>
              </a:rPr>
              <a:t>AI IN YOUR DIGITAL WORLD</a:t>
            </a:r>
            <a:endParaRPr sz="1100" b="1" i="0" u="none" strike="noStrike" cap="none">
              <a:solidFill>
                <a:srgbClr val="733279"/>
              </a:solidFill>
              <a:latin typeface="Montserrat SemiBold"/>
              <a:ea typeface="Montserrat SemiBold"/>
              <a:cs typeface="Montserrat SemiBold"/>
              <a:sym typeface="Montserrat SemiBold"/>
            </a:endParaRPr>
          </a:p>
        </p:txBody>
      </p:sp>
      <p:grpSp>
        <p:nvGrpSpPr>
          <p:cNvPr id="59" name="Google Shape;59;p15"/>
          <p:cNvGrpSpPr/>
          <p:nvPr/>
        </p:nvGrpSpPr>
        <p:grpSpPr>
          <a:xfrm>
            <a:off x="744554" y="9535847"/>
            <a:ext cx="757005" cy="151663"/>
            <a:chOff x="3610015" y="6016276"/>
            <a:chExt cx="1701900" cy="341200"/>
          </a:xfrm>
        </p:grpSpPr>
        <p:grpSp>
          <p:nvGrpSpPr>
            <p:cNvPr id="60" name="Google Shape;60;p15"/>
            <p:cNvGrpSpPr/>
            <p:nvPr/>
          </p:nvGrpSpPr>
          <p:grpSpPr>
            <a:xfrm>
              <a:off x="4234632" y="6027258"/>
              <a:ext cx="1077283" cy="330123"/>
              <a:chOff x="4234632" y="6027258"/>
              <a:chExt cx="1077283" cy="330123"/>
            </a:xfrm>
          </p:grpSpPr>
          <p:sp>
            <p:nvSpPr>
              <p:cNvPr id="61" name="Google Shape;61;p15"/>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62" name="Google Shape;62;p15"/>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63" name="Google Shape;63;p15"/>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64" name="Google Shape;64;p15"/>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65" name="Google Shape;65;p15"/>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M4 Lesson 2">
  <p:cSld name="1_M4 Lesson 2">
    <p:bg>
      <p:bgPr>
        <a:solidFill>
          <a:srgbClr val="733279"/>
        </a:solidFill>
        <a:effectLst/>
      </p:bgPr>
    </p:bg>
    <p:spTree>
      <p:nvGrpSpPr>
        <p:cNvPr id="1" name="Shape 66"/>
        <p:cNvGrpSpPr/>
        <p:nvPr/>
      </p:nvGrpSpPr>
      <p:grpSpPr>
        <a:xfrm>
          <a:off x="0" y="0"/>
          <a:ext cx="0" cy="0"/>
          <a:chOff x="0" y="0"/>
          <a:chExt cx="0" cy="0"/>
        </a:xfrm>
      </p:grpSpPr>
      <p:pic>
        <p:nvPicPr>
          <p:cNvPr id="67" name="Google Shape;67;p16" descr="A picture containing text&#10;&#10;Description automatically generated"/>
          <p:cNvPicPr preferRelativeResize="0"/>
          <p:nvPr/>
        </p:nvPicPr>
        <p:blipFill rotWithShape="1">
          <a:blip r:embed="rId2">
            <a:alphaModFix amt="3000"/>
          </a:blip>
          <a:srcRect/>
          <a:stretch/>
        </p:blipFill>
        <p:spPr>
          <a:xfrm>
            <a:off x="4066" y="0"/>
            <a:ext cx="18270350" cy="10287000"/>
          </a:xfrm>
          <a:prstGeom prst="rect">
            <a:avLst/>
          </a:prstGeom>
          <a:noFill/>
          <a:ln>
            <a:noFill/>
          </a:ln>
        </p:spPr>
      </p:pic>
      <p:sp>
        <p:nvSpPr>
          <p:cNvPr id="68" name="Google Shape;68;p16"/>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69" name="Google Shape;69;p16"/>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Montserrat SemiBold"/>
                <a:ea typeface="Montserrat SemiBold"/>
                <a:cs typeface="Montserrat SemiBold"/>
                <a:sym typeface="Montserrat SemiBold"/>
              </a:rPr>
              <a:t>L’IA dans votre Monde Numérique</a:t>
            </a:r>
            <a:endParaRPr sz="900" b="1">
              <a:solidFill>
                <a:srgbClr val="EFEBF4"/>
              </a:solidFill>
              <a:latin typeface="Montserrat SemiBold"/>
              <a:ea typeface="Montserrat SemiBold"/>
              <a:cs typeface="Montserrat SemiBold"/>
              <a:sym typeface="Montserrat SemiBold"/>
            </a:endParaRPr>
          </a:p>
        </p:txBody>
      </p:sp>
      <p:grpSp>
        <p:nvGrpSpPr>
          <p:cNvPr id="70" name="Google Shape;70;p16"/>
          <p:cNvGrpSpPr/>
          <p:nvPr/>
        </p:nvGrpSpPr>
        <p:grpSpPr>
          <a:xfrm>
            <a:off x="744554" y="9535847"/>
            <a:ext cx="757005" cy="151663"/>
            <a:chOff x="3610015" y="6016276"/>
            <a:chExt cx="1701900" cy="341200"/>
          </a:xfrm>
        </p:grpSpPr>
        <p:grpSp>
          <p:nvGrpSpPr>
            <p:cNvPr id="71" name="Google Shape;71;p16"/>
            <p:cNvGrpSpPr/>
            <p:nvPr/>
          </p:nvGrpSpPr>
          <p:grpSpPr>
            <a:xfrm>
              <a:off x="4234632" y="6027258"/>
              <a:ext cx="1077283" cy="330123"/>
              <a:chOff x="4234632" y="6027258"/>
              <a:chExt cx="1077283" cy="330123"/>
            </a:xfrm>
          </p:grpSpPr>
          <p:sp>
            <p:nvSpPr>
              <p:cNvPr id="72" name="Google Shape;72;p16"/>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73" name="Google Shape;73;p16"/>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74" name="Google Shape;74;p16"/>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75" name="Google Shape;75;p16"/>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76" name="Google Shape;76;p16"/>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M4 Lesson 2">
  <p:cSld name="1_M4 Lesson 2 2">
    <p:bg>
      <p:bgPr>
        <a:solidFill>
          <a:srgbClr val="EFEBF4"/>
        </a:solidFill>
        <a:effectLst/>
      </p:bgPr>
    </p:bg>
    <p:spTree>
      <p:nvGrpSpPr>
        <p:cNvPr id="1" name="Shape 77"/>
        <p:cNvGrpSpPr/>
        <p:nvPr/>
      </p:nvGrpSpPr>
      <p:grpSpPr>
        <a:xfrm>
          <a:off x="0" y="0"/>
          <a:ext cx="0" cy="0"/>
          <a:chOff x="0" y="0"/>
          <a:chExt cx="0" cy="0"/>
        </a:xfrm>
      </p:grpSpPr>
      <p:pic>
        <p:nvPicPr>
          <p:cNvPr id="78" name="Google Shape;78;p17" descr="A picture containing text&#10;&#10;Description automatically generated"/>
          <p:cNvPicPr preferRelativeResize="0"/>
          <p:nvPr/>
        </p:nvPicPr>
        <p:blipFill rotWithShape="1">
          <a:blip r:embed="rId2">
            <a:alphaModFix amt="9000"/>
          </a:blip>
          <a:srcRect/>
          <a:stretch/>
        </p:blipFill>
        <p:spPr>
          <a:xfrm>
            <a:off x="4066" y="0"/>
            <a:ext cx="18270350" cy="10287000"/>
          </a:xfrm>
          <a:prstGeom prst="rect">
            <a:avLst/>
          </a:prstGeom>
          <a:noFill/>
          <a:ln>
            <a:noFill/>
          </a:ln>
        </p:spPr>
      </p:pic>
      <p:sp>
        <p:nvSpPr>
          <p:cNvPr id="79" name="Google Shape;79;p17"/>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80" name="Google Shape;80;p17"/>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Montserrat SemiBold"/>
                <a:ea typeface="Montserrat SemiBold"/>
                <a:cs typeface="Montserrat SemiBold"/>
                <a:sym typeface="Montserrat SemiBold"/>
              </a:rPr>
              <a:t>L’IA dans votre Monde Numérique</a:t>
            </a:r>
            <a:endParaRPr sz="900" b="1">
              <a:solidFill>
                <a:srgbClr val="733279"/>
              </a:solidFill>
              <a:latin typeface="Montserrat SemiBold"/>
              <a:ea typeface="Montserrat SemiBold"/>
              <a:cs typeface="Montserrat SemiBold"/>
              <a:sym typeface="Montserrat SemiBold"/>
            </a:endParaRPr>
          </a:p>
        </p:txBody>
      </p:sp>
      <p:grpSp>
        <p:nvGrpSpPr>
          <p:cNvPr id="81" name="Google Shape;81;p17"/>
          <p:cNvGrpSpPr/>
          <p:nvPr/>
        </p:nvGrpSpPr>
        <p:grpSpPr>
          <a:xfrm>
            <a:off x="744554" y="9535847"/>
            <a:ext cx="757005" cy="151663"/>
            <a:chOff x="3610015" y="6016276"/>
            <a:chExt cx="1701900" cy="341200"/>
          </a:xfrm>
        </p:grpSpPr>
        <p:grpSp>
          <p:nvGrpSpPr>
            <p:cNvPr id="82" name="Google Shape;82;p17"/>
            <p:cNvGrpSpPr/>
            <p:nvPr/>
          </p:nvGrpSpPr>
          <p:grpSpPr>
            <a:xfrm>
              <a:off x="4234632" y="6027258"/>
              <a:ext cx="1077283" cy="330123"/>
              <a:chOff x="4234632" y="6027258"/>
              <a:chExt cx="1077283" cy="330123"/>
            </a:xfrm>
          </p:grpSpPr>
          <p:sp>
            <p:nvSpPr>
              <p:cNvPr id="83" name="Google Shape;83;p17"/>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84" name="Google Shape;84;p17"/>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85" name="Google Shape;85;p17"/>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86" name="Google Shape;86;p17"/>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87" name="Google Shape;87;p17"/>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M4 Lesson 2">
  <p:cSld name="1_M4 Lesson 2 3">
    <p:bg>
      <p:bgPr>
        <a:solidFill>
          <a:srgbClr val="EFEBF4"/>
        </a:solidFill>
        <a:effectLst/>
      </p:bgPr>
    </p:bg>
    <p:spTree>
      <p:nvGrpSpPr>
        <p:cNvPr id="1" name="Shape 88"/>
        <p:cNvGrpSpPr/>
        <p:nvPr/>
      </p:nvGrpSpPr>
      <p:grpSpPr>
        <a:xfrm>
          <a:off x="0" y="0"/>
          <a:ext cx="0" cy="0"/>
          <a:chOff x="0" y="0"/>
          <a:chExt cx="0" cy="0"/>
        </a:xfrm>
      </p:grpSpPr>
      <p:pic>
        <p:nvPicPr>
          <p:cNvPr id="89" name="Google Shape;89;p18" descr="A picture containing text&#10;&#10;Description automatically generated"/>
          <p:cNvPicPr preferRelativeResize="0"/>
          <p:nvPr/>
        </p:nvPicPr>
        <p:blipFill rotWithShape="1">
          <a:blip r:embed="rId2">
            <a:alphaModFix amt="5000"/>
          </a:blip>
          <a:srcRect/>
          <a:stretch/>
        </p:blipFill>
        <p:spPr>
          <a:xfrm>
            <a:off x="1" y="-1"/>
            <a:ext cx="18270346" cy="10287000"/>
          </a:xfrm>
          <a:prstGeom prst="rect">
            <a:avLst/>
          </a:prstGeom>
          <a:noFill/>
          <a:ln>
            <a:noFill/>
          </a:ln>
        </p:spPr>
      </p:pic>
      <p:sp>
        <p:nvSpPr>
          <p:cNvPr id="90" name="Google Shape;90;p18"/>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91" name="Google Shape;91;p18"/>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Montserrat SemiBold"/>
                <a:ea typeface="Montserrat SemiBold"/>
                <a:cs typeface="Montserrat SemiBold"/>
                <a:sym typeface="Montserrat SemiBold"/>
              </a:rPr>
              <a:t>L’IA dans votre Monde Numérique</a:t>
            </a:r>
            <a:endParaRPr sz="900" b="1">
              <a:solidFill>
                <a:srgbClr val="733279"/>
              </a:solidFill>
              <a:latin typeface="Montserrat SemiBold"/>
              <a:ea typeface="Montserrat SemiBold"/>
              <a:cs typeface="Montserrat SemiBold"/>
              <a:sym typeface="Montserrat SemiBold"/>
            </a:endParaRPr>
          </a:p>
        </p:txBody>
      </p:sp>
      <p:grpSp>
        <p:nvGrpSpPr>
          <p:cNvPr id="92" name="Google Shape;92;p18"/>
          <p:cNvGrpSpPr/>
          <p:nvPr/>
        </p:nvGrpSpPr>
        <p:grpSpPr>
          <a:xfrm>
            <a:off x="744554" y="9535847"/>
            <a:ext cx="757005" cy="151663"/>
            <a:chOff x="3610015" y="6016276"/>
            <a:chExt cx="1701900" cy="341200"/>
          </a:xfrm>
        </p:grpSpPr>
        <p:grpSp>
          <p:nvGrpSpPr>
            <p:cNvPr id="93" name="Google Shape;93;p18"/>
            <p:cNvGrpSpPr/>
            <p:nvPr/>
          </p:nvGrpSpPr>
          <p:grpSpPr>
            <a:xfrm>
              <a:off x="4234632" y="6027258"/>
              <a:ext cx="1077283" cy="330123"/>
              <a:chOff x="4234632" y="6027258"/>
              <a:chExt cx="1077283" cy="330123"/>
            </a:xfrm>
          </p:grpSpPr>
          <p:sp>
            <p:nvSpPr>
              <p:cNvPr id="94" name="Google Shape;94;p18"/>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95" name="Google Shape;95;p18"/>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96" name="Google Shape;96;p18"/>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97" name="Google Shape;97;p18"/>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98" name="Google Shape;98;p18"/>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M4 Lesson 2">
  <p:cSld name="1_M4 Lesson 2 4">
    <p:bg>
      <p:bgPr>
        <a:solidFill>
          <a:srgbClr val="733279"/>
        </a:solidFill>
        <a:effectLst/>
      </p:bgPr>
    </p:bg>
    <p:spTree>
      <p:nvGrpSpPr>
        <p:cNvPr id="1" name="Shape 99"/>
        <p:cNvGrpSpPr/>
        <p:nvPr/>
      </p:nvGrpSpPr>
      <p:grpSpPr>
        <a:xfrm>
          <a:off x="0" y="0"/>
          <a:ext cx="0" cy="0"/>
          <a:chOff x="0" y="0"/>
          <a:chExt cx="0" cy="0"/>
        </a:xfrm>
      </p:grpSpPr>
      <p:pic>
        <p:nvPicPr>
          <p:cNvPr id="100" name="Google Shape;100;p19"/>
          <p:cNvPicPr preferRelativeResize="0"/>
          <p:nvPr/>
        </p:nvPicPr>
        <p:blipFill rotWithShape="1">
          <a:blip r:embed="rId2">
            <a:alphaModFix amt="5000"/>
          </a:blip>
          <a:srcRect/>
          <a:stretch/>
        </p:blipFill>
        <p:spPr>
          <a:xfrm>
            <a:off x="0" y="2679"/>
            <a:ext cx="18278477" cy="10281643"/>
          </a:xfrm>
          <a:prstGeom prst="rect">
            <a:avLst/>
          </a:prstGeom>
          <a:noFill/>
          <a:ln>
            <a:noFill/>
          </a:ln>
        </p:spPr>
      </p:pic>
      <p:sp>
        <p:nvSpPr>
          <p:cNvPr id="101" name="Google Shape;101;p19"/>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102" name="Google Shape;102;p19"/>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Montserrat SemiBold"/>
                <a:ea typeface="Montserrat SemiBold"/>
                <a:cs typeface="Montserrat SemiBold"/>
                <a:sym typeface="Montserrat SemiBold"/>
              </a:rPr>
              <a:t>AI IN YOUR DIGITAL WORLD</a:t>
            </a:r>
            <a:endParaRPr sz="1100" b="1" i="0" u="none" strike="noStrike" cap="none">
              <a:solidFill>
                <a:srgbClr val="FFF8DD"/>
              </a:solidFill>
              <a:latin typeface="Montserrat SemiBold"/>
              <a:ea typeface="Montserrat SemiBold"/>
              <a:cs typeface="Montserrat SemiBold"/>
              <a:sym typeface="Montserrat SemiBold"/>
            </a:endParaRPr>
          </a:p>
        </p:txBody>
      </p:sp>
      <p:grpSp>
        <p:nvGrpSpPr>
          <p:cNvPr id="103" name="Google Shape;103;p19"/>
          <p:cNvGrpSpPr/>
          <p:nvPr/>
        </p:nvGrpSpPr>
        <p:grpSpPr>
          <a:xfrm>
            <a:off x="744554" y="9535847"/>
            <a:ext cx="757005" cy="151663"/>
            <a:chOff x="3610015" y="6016276"/>
            <a:chExt cx="1701900" cy="341200"/>
          </a:xfrm>
        </p:grpSpPr>
        <p:grpSp>
          <p:nvGrpSpPr>
            <p:cNvPr id="104" name="Google Shape;104;p19"/>
            <p:cNvGrpSpPr/>
            <p:nvPr/>
          </p:nvGrpSpPr>
          <p:grpSpPr>
            <a:xfrm>
              <a:off x="4234632" y="6027258"/>
              <a:ext cx="1077283" cy="330123"/>
              <a:chOff x="4234632" y="6027258"/>
              <a:chExt cx="1077283" cy="330123"/>
            </a:xfrm>
          </p:grpSpPr>
          <p:sp>
            <p:nvSpPr>
              <p:cNvPr id="105" name="Google Shape;105;p19"/>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06" name="Google Shape;106;p19"/>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07" name="Google Shape;107;p19"/>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08" name="Google Shape;108;p19"/>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09" name="Google Shape;109;p19"/>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4 Lesson 2">
  <p:cSld name="1_M4 Lesson 2 5">
    <p:bg>
      <p:bgPr>
        <a:solidFill>
          <a:srgbClr val="EFEBF4"/>
        </a:solidFill>
        <a:effectLst/>
      </p:bgPr>
    </p:bg>
    <p:spTree>
      <p:nvGrpSpPr>
        <p:cNvPr id="1" name="Shape 110"/>
        <p:cNvGrpSpPr/>
        <p:nvPr/>
      </p:nvGrpSpPr>
      <p:grpSpPr>
        <a:xfrm>
          <a:off x="0" y="0"/>
          <a:ext cx="0" cy="0"/>
          <a:chOff x="0" y="0"/>
          <a:chExt cx="0" cy="0"/>
        </a:xfrm>
      </p:grpSpPr>
      <p:pic>
        <p:nvPicPr>
          <p:cNvPr id="111" name="Google Shape;111;p20"/>
          <p:cNvPicPr preferRelativeResize="0"/>
          <p:nvPr/>
        </p:nvPicPr>
        <p:blipFill rotWithShape="1">
          <a:blip r:embed="rId2">
            <a:alphaModFix amt="5000"/>
          </a:blip>
          <a:srcRect/>
          <a:stretch/>
        </p:blipFill>
        <p:spPr>
          <a:xfrm>
            <a:off x="0" y="2679"/>
            <a:ext cx="18278477" cy="10281643"/>
          </a:xfrm>
          <a:prstGeom prst="rect">
            <a:avLst/>
          </a:prstGeom>
          <a:noFill/>
          <a:ln>
            <a:noFill/>
          </a:ln>
        </p:spPr>
      </p:pic>
      <p:sp>
        <p:nvSpPr>
          <p:cNvPr id="112" name="Google Shape;112;p20"/>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113" name="Google Shape;113;p20"/>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Montserrat SemiBold"/>
                <a:ea typeface="Montserrat SemiBold"/>
                <a:cs typeface="Montserrat SemiBold"/>
                <a:sym typeface="Montserrat SemiBold"/>
              </a:rPr>
              <a:t>AI IN YOUR DIGITAL WORLD</a:t>
            </a:r>
            <a:endParaRPr sz="900" b="1">
              <a:solidFill>
                <a:srgbClr val="D27805"/>
              </a:solidFill>
              <a:latin typeface="Montserrat SemiBold"/>
              <a:ea typeface="Montserrat SemiBold"/>
              <a:cs typeface="Montserrat SemiBold"/>
              <a:sym typeface="Montserrat SemiBold"/>
            </a:endParaRPr>
          </a:p>
        </p:txBody>
      </p:sp>
      <p:grpSp>
        <p:nvGrpSpPr>
          <p:cNvPr id="114" name="Google Shape;114;p20"/>
          <p:cNvGrpSpPr/>
          <p:nvPr/>
        </p:nvGrpSpPr>
        <p:grpSpPr>
          <a:xfrm>
            <a:off x="744554" y="9535847"/>
            <a:ext cx="757005" cy="151663"/>
            <a:chOff x="3610015" y="6016276"/>
            <a:chExt cx="1701900" cy="341200"/>
          </a:xfrm>
        </p:grpSpPr>
        <p:grpSp>
          <p:nvGrpSpPr>
            <p:cNvPr id="115" name="Google Shape;115;p20"/>
            <p:cNvGrpSpPr/>
            <p:nvPr/>
          </p:nvGrpSpPr>
          <p:grpSpPr>
            <a:xfrm>
              <a:off x="4234632" y="6027258"/>
              <a:ext cx="1077283" cy="330123"/>
              <a:chOff x="4234632" y="6027258"/>
              <a:chExt cx="1077283" cy="330123"/>
            </a:xfrm>
          </p:grpSpPr>
          <p:sp>
            <p:nvSpPr>
              <p:cNvPr id="116" name="Google Shape;116;p20"/>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17" name="Google Shape;117;p20"/>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18" name="Google Shape;118;p20"/>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19" name="Google Shape;119;p20"/>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20" name="Google Shape;120;p20"/>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M4 Lesson 2">
  <p:cSld name="1_M4 Lesson 2 6">
    <p:bg>
      <p:bgPr>
        <a:solidFill>
          <a:srgbClr val="4B0550"/>
        </a:solidFill>
        <a:effectLst/>
      </p:bgPr>
    </p:bg>
    <p:spTree>
      <p:nvGrpSpPr>
        <p:cNvPr id="1" name="Shape 121"/>
        <p:cNvGrpSpPr/>
        <p:nvPr/>
      </p:nvGrpSpPr>
      <p:grpSpPr>
        <a:xfrm>
          <a:off x="0" y="0"/>
          <a:ext cx="0" cy="0"/>
          <a:chOff x="0" y="0"/>
          <a:chExt cx="0" cy="0"/>
        </a:xfrm>
      </p:grpSpPr>
      <p:pic>
        <p:nvPicPr>
          <p:cNvPr id="122" name="Google Shape;122;p21" descr="A picture containing text&#10;&#10;Description automatically generated"/>
          <p:cNvPicPr preferRelativeResize="0"/>
          <p:nvPr/>
        </p:nvPicPr>
        <p:blipFill rotWithShape="1">
          <a:blip r:embed="rId2">
            <a:alphaModFix amt="4000"/>
          </a:blip>
          <a:srcRect/>
          <a:stretch/>
        </p:blipFill>
        <p:spPr>
          <a:xfrm>
            <a:off x="1" y="-1"/>
            <a:ext cx="18270346" cy="10287000"/>
          </a:xfrm>
          <a:prstGeom prst="rect">
            <a:avLst/>
          </a:prstGeom>
          <a:noFill/>
          <a:ln>
            <a:noFill/>
          </a:ln>
        </p:spPr>
      </p:pic>
      <p:sp>
        <p:nvSpPr>
          <p:cNvPr id="123" name="Google Shape;123;p21"/>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124" name="Google Shape;124;p21"/>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Montserrat SemiBold"/>
                <a:ea typeface="Montserrat SemiBold"/>
                <a:cs typeface="Montserrat SemiBold"/>
                <a:sym typeface="Montserrat SemiBold"/>
              </a:rPr>
              <a:t>AI IN YOUR DIGITAL WORLD</a:t>
            </a:r>
            <a:endParaRPr sz="900" b="1">
              <a:solidFill>
                <a:srgbClr val="FFF8DD"/>
              </a:solidFill>
              <a:latin typeface="Montserrat SemiBold"/>
              <a:ea typeface="Montserrat SemiBold"/>
              <a:cs typeface="Montserrat SemiBold"/>
              <a:sym typeface="Montserrat SemiBold"/>
            </a:endParaRPr>
          </a:p>
        </p:txBody>
      </p:sp>
      <p:grpSp>
        <p:nvGrpSpPr>
          <p:cNvPr id="125" name="Google Shape;125;p21"/>
          <p:cNvGrpSpPr/>
          <p:nvPr/>
        </p:nvGrpSpPr>
        <p:grpSpPr>
          <a:xfrm>
            <a:off x="744554" y="9535847"/>
            <a:ext cx="757005" cy="151663"/>
            <a:chOff x="3610015" y="6016276"/>
            <a:chExt cx="1701900" cy="341200"/>
          </a:xfrm>
        </p:grpSpPr>
        <p:grpSp>
          <p:nvGrpSpPr>
            <p:cNvPr id="126" name="Google Shape;126;p21"/>
            <p:cNvGrpSpPr/>
            <p:nvPr/>
          </p:nvGrpSpPr>
          <p:grpSpPr>
            <a:xfrm>
              <a:off x="4234632" y="6027258"/>
              <a:ext cx="1077283" cy="330123"/>
              <a:chOff x="4234632" y="6027258"/>
              <a:chExt cx="1077283" cy="330123"/>
            </a:xfrm>
          </p:grpSpPr>
          <p:sp>
            <p:nvSpPr>
              <p:cNvPr id="127" name="Google Shape;127;p21"/>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28" name="Google Shape;128;p21"/>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29" name="Google Shape;129;p21"/>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30" name="Google Shape;130;p21"/>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31" name="Google Shape;131;p21"/>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M4 Lesson 2">
  <p:cSld name="1_M4 Lesson 2 7">
    <p:bg>
      <p:bgPr>
        <a:solidFill>
          <a:srgbClr val="EFEBF4"/>
        </a:solidFill>
        <a:effectLst/>
      </p:bgPr>
    </p:bg>
    <p:spTree>
      <p:nvGrpSpPr>
        <p:cNvPr id="1" name="Shape 132"/>
        <p:cNvGrpSpPr/>
        <p:nvPr/>
      </p:nvGrpSpPr>
      <p:grpSpPr>
        <a:xfrm>
          <a:off x="0" y="0"/>
          <a:ext cx="0" cy="0"/>
          <a:chOff x="0" y="0"/>
          <a:chExt cx="0" cy="0"/>
        </a:xfrm>
      </p:grpSpPr>
      <p:pic>
        <p:nvPicPr>
          <p:cNvPr id="133" name="Google Shape;133;p22"/>
          <p:cNvPicPr preferRelativeResize="0"/>
          <p:nvPr/>
        </p:nvPicPr>
        <p:blipFill rotWithShape="1">
          <a:blip r:embed="rId2">
            <a:alphaModFix amt="5000"/>
          </a:blip>
          <a:srcRect/>
          <a:stretch/>
        </p:blipFill>
        <p:spPr>
          <a:xfrm>
            <a:off x="0" y="2679"/>
            <a:ext cx="18278477" cy="10281643"/>
          </a:xfrm>
          <a:prstGeom prst="rect">
            <a:avLst/>
          </a:prstGeom>
          <a:noFill/>
          <a:ln>
            <a:noFill/>
          </a:ln>
        </p:spPr>
      </p:pic>
      <p:sp>
        <p:nvSpPr>
          <p:cNvPr id="134" name="Google Shape;134;p22"/>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135" name="Google Shape;135;p22"/>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Montserrat SemiBold"/>
                <a:ea typeface="Montserrat SemiBold"/>
                <a:cs typeface="Montserrat SemiBold"/>
                <a:sym typeface="Montserrat SemiBold"/>
              </a:rPr>
              <a:t>AI IN YOUR DIGITAL WORLD</a:t>
            </a:r>
            <a:endParaRPr sz="900" b="1">
              <a:solidFill>
                <a:srgbClr val="D27805"/>
              </a:solidFill>
              <a:latin typeface="Montserrat SemiBold"/>
              <a:ea typeface="Montserrat SemiBold"/>
              <a:cs typeface="Montserrat SemiBold"/>
              <a:sym typeface="Montserrat SemiBold"/>
            </a:endParaRPr>
          </a:p>
        </p:txBody>
      </p:sp>
      <p:grpSp>
        <p:nvGrpSpPr>
          <p:cNvPr id="136" name="Google Shape;136;p22"/>
          <p:cNvGrpSpPr/>
          <p:nvPr/>
        </p:nvGrpSpPr>
        <p:grpSpPr>
          <a:xfrm>
            <a:off x="744554" y="9535847"/>
            <a:ext cx="757005" cy="151663"/>
            <a:chOff x="3610015" y="6016276"/>
            <a:chExt cx="1701900" cy="341200"/>
          </a:xfrm>
        </p:grpSpPr>
        <p:grpSp>
          <p:nvGrpSpPr>
            <p:cNvPr id="137" name="Google Shape;137;p22"/>
            <p:cNvGrpSpPr/>
            <p:nvPr/>
          </p:nvGrpSpPr>
          <p:grpSpPr>
            <a:xfrm>
              <a:off x="4234632" y="6027258"/>
              <a:ext cx="1077283" cy="330123"/>
              <a:chOff x="4234632" y="6027258"/>
              <a:chExt cx="1077283" cy="330123"/>
            </a:xfrm>
          </p:grpSpPr>
          <p:sp>
            <p:nvSpPr>
              <p:cNvPr id="138" name="Google Shape;138;p22"/>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39" name="Google Shape;139;p22"/>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40" name="Google Shape;140;p22"/>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41" name="Google Shape;141;p22"/>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42" name="Google Shape;142;p22"/>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M4 Lesson 2">
  <p:cSld name="1_M4 Lesson 2 8">
    <p:bg>
      <p:bgPr>
        <a:solidFill>
          <a:srgbClr val="733279"/>
        </a:solidFill>
        <a:effectLst/>
      </p:bgPr>
    </p:bg>
    <p:spTree>
      <p:nvGrpSpPr>
        <p:cNvPr id="1" name="Shape 143"/>
        <p:cNvGrpSpPr/>
        <p:nvPr/>
      </p:nvGrpSpPr>
      <p:grpSpPr>
        <a:xfrm>
          <a:off x="0" y="0"/>
          <a:ext cx="0" cy="0"/>
          <a:chOff x="0" y="0"/>
          <a:chExt cx="0" cy="0"/>
        </a:xfrm>
      </p:grpSpPr>
      <p:pic>
        <p:nvPicPr>
          <p:cNvPr id="144" name="Google Shape;144;p23" descr="A picture containing text&#10;&#10;Description automatically generated"/>
          <p:cNvPicPr preferRelativeResize="0"/>
          <p:nvPr/>
        </p:nvPicPr>
        <p:blipFill rotWithShape="1">
          <a:blip r:embed="rId2">
            <a:alphaModFix amt="3000"/>
          </a:blip>
          <a:srcRect/>
          <a:stretch/>
        </p:blipFill>
        <p:spPr>
          <a:xfrm>
            <a:off x="4066" y="0"/>
            <a:ext cx="18270350" cy="10287000"/>
          </a:xfrm>
          <a:prstGeom prst="rect">
            <a:avLst/>
          </a:prstGeom>
          <a:noFill/>
          <a:ln>
            <a:noFill/>
          </a:ln>
        </p:spPr>
      </p:pic>
      <p:sp>
        <p:nvSpPr>
          <p:cNvPr id="145" name="Google Shape;145;p23"/>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146" name="Google Shape;146;p23"/>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Montserrat SemiBold"/>
                <a:ea typeface="Montserrat SemiBold"/>
                <a:cs typeface="Montserrat SemiBold"/>
                <a:sym typeface="Montserrat SemiBold"/>
              </a:rPr>
              <a:t>AI IN YOUR DIGITAL WORLD</a:t>
            </a:r>
            <a:endParaRPr sz="900" b="1">
              <a:solidFill>
                <a:srgbClr val="D27805"/>
              </a:solidFill>
              <a:latin typeface="Montserrat SemiBold"/>
              <a:ea typeface="Montserrat SemiBold"/>
              <a:cs typeface="Montserrat SemiBold"/>
              <a:sym typeface="Montserrat SemiBold"/>
            </a:endParaRPr>
          </a:p>
        </p:txBody>
      </p:sp>
      <p:grpSp>
        <p:nvGrpSpPr>
          <p:cNvPr id="147" name="Google Shape;147;p23"/>
          <p:cNvGrpSpPr/>
          <p:nvPr/>
        </p:nvGrpSpPr>
        <p:grpSpPr>
          <a:xfrm>
            <a:off x="744554" y="9535847"/>
            <a:ext cx="757005" cy="151663"/>
            <a:chOff x="3610015" y="6016276"/>
            <a:chExt cx="1701900" cy="341200"/>
          </a:xfrm>
        </p:grpSpPr>
        <p:grpSp>
          <p:nvGrpSpPr>
            <p:cNvPr id="148" name="Google Shape;148;p23"/>
            <p:cNvGrpSpPr/>
            <p:nvPr/>
          </p:nvGrpSpPr>
          <p:grpSpPr>
            <a:xfrm>
              <a:off x="4234632" y="6027258"/>
              <a:ext cx="1077283" cy="330123"/>
              <a:chOff x="4234632" y="6027258"/>
              <a:chExt cx="1077283" cy="330123"/>
            </a:xfrm>
          </p:grpSpPr>
          <p:sp>
            <p:nvSpPr>
              <p:cNvPr id="149" name="Google Shape;149;p23"/>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50" name="Google Shape;150;p23"/>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51" name="Google Shape;151;p23"/>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52" name="Google Shape;152;p23"/>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53" name="Google Shape;153;p23"/>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M4 Lesson 2">
  <p:cSld name="1_M4 Lesson 2 9">
    <p:bg>
      <p:bgPr>
        <a:solidFill>
          <a:srgbClr val="EFEBF4"/>
        </a:solidFill>
        <a:effectLst/>
      </p:bgPr>
    </p:bg>
    <p:spTree>
      <p:nvGrpSpPr>
        <p:cNvPr id="1" name="Shape 154"/>
        <p:cNvGrpSpPr/>
        <p:nvPr/>
      </p:nvGrpSpPr>
      <p:grpSpPr>
        <a:xfrm>
          <a:off x="0" y="0"/>
          <a:ext cx="0" cy="0"/>
          <a:chOff x="0" y="0"/>
          <a:chExt cx="0" cy="0"/>
        </a:xfrm>
      </p:grpSpPr>
      <p:pic>
        <p:nvPicPr>
          <p:cNvPr id="155" name="Google Shape;155;p24" descr="A picture containing text&#10;&#10;Description automatically generated"/>
          <p:cNvPicPr preferRelativeResize="0"/>
          <p:nvPr/>
        </p:nvPicPr>
        <p:blipFill rotWithShape="1">
          <a:blip r:embed="rId2">
            <a:alphaModFix amt="6000"/>
          </a:blip>
          <a:srcRect/>
          <a:stretch/>
        </p:blipFill>
        <p:spPr>
          <a:xfrm>
            <a:off x="1" y="-1"/>
            <a:ext cx="18270346" cy="10287000"/>
          </a:xfrm>
          <a:prstGeom prst="rect">
            <a:avLst/>
          </a:prstGeom>
          <a:noFill/>
          <a:ln>
            <a:noFill/>
          </a:ln>
        </p:spPr>
      </p:pic>
      <p:sp>
        <p:nvSpPr>
          <p:cNvPr id="156" name="Google Shape;156;p24"/>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157" name="Google Shape;157;p24"/>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Montserrat SemiBold"/>
                <a:ea typeface="Montserrat SemiBold"/>
                <a:cs typeface="Montserrat SemiBold"/>
                <a:sym typeface="Montserrat SemiBold"/>
              </a:rPr>
              <a:t>AI IN YOUR DIGITAL WORLD</a:t>
            </a:r>
            <a:endParaRPr sz="900" b="1">
              <a:solidFill>
                <a:srgbClr val="D27805"/>
              </a:solidFill>
              <a:latin typeface="Montserrat SemiBold"/>
              <a:ea typeface="Montserrat SemiBold"/>
              <a:cs typeface="Montserrat SemiBold"/>
              <a:sym typeface="Montserrat SemiBold"/>
            </a:endParaRPr>
          </a:p>
        </p:txBody>
      </p:sp>
      <p:grpSp>
        <p:nvGrpSpPr>
          <p:cNvPr id="158" name="Google Shape;158;p24"/>
          <p:cNvGrpSpPr/>
          <p:nvPr/>
        </p:nvGrpSpPr>
        <p:grpSpPr>
          <a:xfrm>
            <a:off x="744554" y="9535847"/>
            <a:ext cx="757005" cy="151663"/>
            <a:chOff x="3610015" y="6016276"/>
            <a:chExt cx="1701900" cy="341200"/>
          </a:xfrm>
        </p:grpSpPr>
        <p:grpSp>
          <p:nvGrpSpPr>
            <p:cNvPr id="159" name="Google Shape;159;p24"/>
            <p:cNvGrpSpPr/>
            <p:nvPr/>
          </p:nvGrpSpPr>
          <p:grpSpPr>
            <a:xfrm>
              <a:off x="4234632" y="6027258"/>
              <a:ext cx="1077283" cy="330123"/>
              <a:chOff x="4234632" y="6027258"/>
              <a:chExt cx="1077283" cy="330123"/>
            </a:xfrm>
          </p:grpSpPr>
          <p:sp>
            <p:nvSpPr>
              <p:cNvPr id="160" name="Google Shape;160;p24"/>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61" name="Google Shape;161;p24"/>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62" name="Google Shape;162;p24"/>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63" name="Google Shape;163;p24"/>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64" name="Google Shape;164;p24"/>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M4 Lesson 2">
  <p:cSld name="1_M4 Lesson 2 10">
    <p:bg>
      <p:bgPr>
        <a:solidFill>
          <a:srgbClr val="EFEBF4"/>
        </a:solidFill>
        <a:effectLst/>
      </p:bgPr>
    </p:bg>
    <p:spTree>
      <p:nvGrpSpPr>
        <p:cNvPr id="1" name="Shape 165"/>
        <p:cNvGrpSpPr/>
        <p:nvPr/>
      </p:nvGrpSpPr>
      <p:grpSpPr>
        <a:xfrm>
          <a:off x="0" y="0"/>
          <a:ext cx="0" cy="0"/>
          <a:chOff x="0" y="0"/>
          <a:chExt cx="0" cy="0"/>
        </a:xfrm>
      </p:grpSpPr>
      <p:sp>
        <p:nvSpPr>
          <p:cNvPr id="166" name="Google Shape;166;p25"/>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167" name="Google Shape;167;p25"/>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Montserrat SemiBold"/>
                <a:ea typeface="Montserrat SemiBold"/>
                <a:cs typeface="Montserrat SemiBold"/>
                <a:sym typeface="Montserrat SemiBold"/>
              </a:rPr>
              <a:t>AI IN YOUR DIGITAL WORLD</a:t>
            </a:r>
            <a:endParaRPr sz="900" b="1">
              <a:solidFill>
                <a:srgbClr val="D27805"/>
              </a:solidFill>
              <a:latin typeface="Montserrat SemiBold"/>
              <a:ea typeface="Montserrat SemiBold"/>
              <a:cs typeface="Montserrat SemiBold"/>
              <a:sym typeface="Montserrat SemiBold"/>
            </a:endParaRPr>
          </a:p>
        </p:txBody>
      </p:sp>
      <p:grpSp>
        <p:nvGrpSpPr>
          <p:cNvPr id="168" name="Google Shape;168;p25"/>
          <p:cNvGrpSpPr/>
          <p:nvPr/>
        </p:nvGrpSpPr>
        <p:grpSpPr>
          <a:xfrm>
            <a:off x="744554" y="9535847"/>
            <a:ext cx="757005" cy="151663"/>
            <a:chOff x="3610015" y="6016276"/>
            <a:chExt cx="1701900" cy="341200"/>
          </a:xfrm>
        </p:grpSpPr>
        <p:grpSp>
          <p:nvGrpSpPr>
            <p:cNvPr id="169" name="Google Shape;169;p25"/>
            <p:cNvGrpSpPr/>
            <p:nvPr/>
          </p:nvGrpSpPr>
          <p:grpSpPr>
            <a:xfrm>
              <a:off x="4234632" y="6027258"/>
              <a:ext cx="1077283" cy="330123"/>
              <a:chOff x="4234632" y="6027258"/>
              <a:chExt cx="1077283" cy="330123"/>
            </a:xfrm>
          </p:grpSpPr>
          <p:sp>
            <p:nvSpPr>
              <p:cNvPr id="170" name="Google Shape;170;p25"/>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71" name="Google Shape;171;p25"/>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72" name="Google Shape;172;p25"/>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73" name="Google Shape;173;p25"/>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74" name="Google Shape;174;p25"/>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M4 Lesson 2">
  <p:cSld name="1_M4 Lesson 2 11">
    <p:bg>
      <p:bgPr>
        <a:solidFill>
          <a:srgbClr val="4B0550"/>
        </a:solidFill>
        <a:effectLst/>
      </p:bgPr>
    </p:bg>
    <p:spTree>
      <p:nvGrpSpPr>
        <p:cNvPr id="1" name="Shape 175"/>
        <p:cNvGrpSpPr/>
        <p:nvPr/>
      </p:nvGrpSpPr>
      <p:grpSpPr>
        <a:xfrm>
          <a:off x="0" y="0"/>
          <a:ext cx="0" cy="0"/>
          <a:chOff x="0" y="0"/>
          <a:chExt cx="0" cy="0"/>
        </a:xfrm>
      </p:grpSpPr>
      <p:sp>
        <p:nvSpPr>
          <p:cNvPr id="176" name="Google Shape;176;p26"/>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177" name="Google Shape;177;p26"/>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Montserrat SemiBold"/>
                <a:ea typeface="Montserrat SemiBold"/>
                <a:cs typeface="Montserrat SemiBold"/>
                <a:sym typeface="Montserrat SemiBold"/>
              </a:rPr>
              <a:t>AI IN YOUR DIGITAL WORLD</a:t>
            </a:r>
            <a:endParaRPr sz="900" b="1">
              <a:solidFill>
                <a:srgbClr val="FFF8DD"/>
              </a:solidFill>
              <a:latin typeface="Montserrat SemiBold"/>
              <a:ea typeface="Montserrat SemiBold"/>
              <a:cs typeface="Montserrat SemiBold"/>
              <a:sym typeface="Montserrat SemiBold"/>
            </a:endParaRPr>
          </a:p>
        </p:txBody>
      </p:sp>
      <p:grpSp>
        <p:nvGrpSpPr>
          <p:cNvPr id="178" name="Google Shape;178;p26"/>
          <p:cNvGrpSpPr/>
          <p:nvPr/>
        </p:nvGrpSpPr>
        <p:grpSpPr>
          <a:xfrm>
            <a:off x="744554" y="9535847"/>
            <a:ext cx="757005" cy="151663"/>
            <a:chOff x="3610015" y="6016276"/>
            <a:chExt cx="1701900" cy="341200"/>
          </a:xfrm>
        </p:grpSpPr>
        <p:grpSp>
          <p:nvGrpSpPr>
            <p:cNvPr id="179" name="Google Shape;179;p26"/>
            <p:cNvGrpSpPr/>
            <p:nvPr/>
          </p:nvGrpSpPr>
          <p:grpSpPr>
            <a:xfrm>
              <a:off x="4234632" y="6027258"/>
              <a:ext cx="1077283" cy="330123"/>
              <a:chOff x="4234632" y="6027258"/>
              <a:chExt cx="1077283" cy="330123"/>
            </a:xfrm>
          </p:grpSpPr>
          <p:sp>
            <p:nvSpPr>
              <p:cNvPr id="180" name="Google Shape;180;p26"/>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81" name="Google Shape;181;p26"/>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82" name="Google Shape;182;p26"/>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83" name="Google Shape;183;p26"/>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84" name="Google Shape;184;p26"/>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p:cSld name="Moduel">
    <p:spTree>
      <p:nvGrpSpPr>
        <p:cNvPr id="1" name="Shape 186"/>
        <p:cNvGrpSpPr/>
        <p:nvPr/>
      </p:nvGrpSpPr>
      <p:grpSpPr>
        <a:xfrm>
          <a:off x="0" y="0"/>
          <a:ext cx="0" cy="0"/>
          <a:chOff x="0" y="0"/>
          <a:chExt cx="0" cy="0"/>
        </a:xfrm>
      </p:grpSpPr>
      <p:sp>
        <p:nvSpPr>
          <p:cNvPr id="187" name="Google Shape;187;p28"/>
          <p:cNvSpPr txBox="1">
            <a:spLocks noGrp="1"/>
          </p:cNvSpPr>
          <p:nvPr>
            <p:ph type="subTitle" idx="1"/>
          </p:nvPr>
        </p:nvSpPr>
        <p:spPr>
          <a:xfrm>
            <a:off x="704101" y="9031300"/>
            <a:ext cx="2812200" cy="3102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300"/>
              <a:buFont typeface="Montserrat Medium"/>
              <a:buNone/>
              <a:defRPr sz="1400" b="0" i="0" u="none" strike="noStrike" cap="none">
                <a:solidFill>
                  <a:srgbClr val="67788A"/>
                </a:solidFill>
                <a:latin typeface="Montserrat Medium"/>
                <a:ea typeface="Montserrat Medium"/>
                <a:cs typeface="Montserrat Medium"/>
                <a:sym typeface="Montserrat Medium"/>
              </a:defRPr>
            </a:lvl1pPr>
            <a:lvl2pPr marR="0" lvl="1"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2pPr>
            <a:lvl3pPr marR="0" lvl="2"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3pPr>
            <a:lvl4pPr marR="0" lvl="3"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4pPr>
            <a:lvl5pPr marR="0" lvl="4"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6pPr>
            <a:lvl7pPr marR="0" lvl="6"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7pPr>
            <a:lvl8pPr marR="0" lvl="7"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8pPr>
            <a:lvl9pPr marR="0" lvl="8"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9pPr>
          </a:lstStyle>
          <a:p>
            <a:endParaRPr/>
          </a:p>
        </p:txBody>
      </p:sp>
      <p:sp>
        <p:nvSpPr>
          <p:cNvPr id="188" name="Google Shape;188;p28"/>
          <p:cNvSpPr txBox="1">
            <a:spLocks noGrp="1"/>
          </p:cNvSpPr>
          <p:nvPr>
            <p:ph type="ctrTitle"/>
          </p:nvPr>
        </p:nvSpPr>
        <p:spPr>
          <a:xfrm>
            <a:off x="699424" y="3649345"/>
            <a:ext cx="4123800" cy="1494600"/>
          </a:xfrm>
          <a:prstGeom prst="rect">
            <a:avLst/>
          </a:prstGeom>
          <a:noFill/>
          <a:ln>
            <a:noFill/>
          </a:ln>
        </p:spPr>
        <p:txBody>
          <a:bodyPr spcFirstLastPara="1" wrap="square" lIns="0" tIns="0" rIns="0" bIns="0" anchor="t" anchorCtr="0">
            <a:noAutofit/>
          </a:bodyPr>
          <a:lstStyle>
            <a:lvl1pPr marR="0" lvl="0" algn="l">
              <a:lnSpc>
                <a:spcPct val="108000"/>
              </a:lnSpc>
              <a:spcBef>
                <a:spcPts val="0"/>
              </a:spcBef>
              <a:spcAft>
                <a:spcPts val="0"/>
              </a:spcAft>
              <a:buClr>
                <a:schemeClr val="lt2"/>
              </a:buClr>
              <a:buSzPts val="4200"/>
              <a:buFont typeface="Arial"/>
              <a:buNone/>
              <a:defRPr sz="5400" b="1" i="0" u="none" strike="noStrike" cap="none">
                <a:solidFill>
                  <a:srgbClr val="67788A"/>
                </a:solidFill>
                <a:latin typeface="Montserrat SemiBold"/>
                <a:ea typeface="Montserrat SemiBold"/>
                <a:cs typeface="Montserrat SemiBold"/>
                <a:sym typeface="Montserrat SemiBold"/>
              </a:defRPr>
            </a:lvl1pPr>
            <a:lvl2pPr marR="0" lvl="1"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2pPr>
            <a:lvl3pPr marR="0" lvl="2"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3pPr>
            <a:lvl4pPr marR="0" lvl="3"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4pPr>
            <a:lvl5pPr marR="0" lvl="4"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5pPr>
            <a:lvl6pPr marR="0" lvl="5"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6pPr>
            <a:lvl7pPr marR="0" lvl="6"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7pPr>
            <a:lvl8pPr marR="0" lvl="7"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8pPr>
            <a:lvl9pPr marR="0" lvl="8"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9pPr>
          </a:lstStyle>
          <a:p>
            <a:endParaRPr/>
          </a:p>
        </p:txBody>
      </p:sp>
      <p:sp>
        <p:nvSpPr>
          <p:cNvPr id="189" name="Google Shape;189;p28"/>
          <p:cNvSpPr txBox="1">
            <a:spLocks noGrp="1"/>
          </p:cNvSpPr>
          <p:nvPr>
            <p:ph type="subTitle" idx="2"/>
          </p:nvPr>
        </p:nvSpPr>
        <p:spPr>
          <a:xfrm>
            <a:off x="706284" y="3143845"/>
            <a:ext cx="4117200" cy="3255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500"/>
              <a:buFont typeface="Montserrat"/>
              <a:buNone/>
              <a:defRPr sz="1800" b="1" i="0" u="none" strike="noStrike" cap="none">
                <a:solidFill>
                  <a:srgbClr val="67788A"/>
                </a:solidFill>
                <a:latin typeface="Montserrat"/>
                <a:ea typeface="Montserrat"/>
                <a:cs typeface="Montserrat"/>
                <a:sym typeface="Montserrat"/>
              </a:defRPr>
            </a:lvl1pPr>
            <a:lvl2pPr marR="0" lvl="1"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2pPr>
            <a:lvl3pPr marR="0" lvl="2"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3pPr>
            <a:lvl4pPr marR="0" lvl="3"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4pPr>
            <a:lvl5pPr marR="0" lvl="4"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6pPr>
            <a:lvl7pPr marR="0" lvl="6"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7pPr>
            <a:lvl8pPr marR="0" lvl="7"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8pPr>
            <a:lvl9pPr marR="0" lvl="8"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9pPr>
          </a:lstStyle>
          <a:p>
            <a:endParaRPr/>
          </a:p>
        </p:txBody>
      </p:sp>
      <p:sp>
        <p:nvSpPr>
          <p:cNvPr id="190" name="Google Shape;190;p28"/>
          <p:cNvSpPr txBox="1">
            <a:spLocks noGrp="1"/>
          </p:cNvSpPr>
          <p:nvPr>
            <p:ph type="body" idx="3"/>
          </p:nvPr>
        </p:nvSpPr>
        <p:spPr>
          <a:xfrm>
            <a:off x="703708" y="9341188"/>
            <a:ext cx="2812500" cy="362400"/>
          </a:xfrm>
          <a:prstGeom prst="rect">
            <a:avLst/>
          </a:prstGeom>
          <a:noFill/>
          <a:ln>
            <a:noFill/>
          </a:ln>
        </p:spPr>
        <p:txBody>
          <a:bodyPr spcFirstLastPara="1" wrap="square" lIns="68600" tIns="34275" rIns="68600" bIns="34275" anchor="t" anchorCtr="0">
            <a:normAutofit/>
          </a:bodyPr>
          <a:lstStyle>
            <a:lvl1pPr marL="457200" marR="0" lvl="0" indent="-247650" algn="l">
              <a:lnSpc>
                <a:spcPct val="129000"/>
              </a:lnSpc>
              <a:spcBef>
                <a:spcPts val="0"/>
              </a:spcBef>
              <a:spcAft>
                <a:spcPts val="0"/>
              </a:spcAft>
              <a:buClr>
                <a:srgbClr val="1C2B33"/>
              </a:buClr>
              <a:buSzPts val="300"/>
              <a:buFont typeface="Montserrat"/>
              <a:buChar char="•"/>
              <a:defRPr sz="1400" b="0" i="0" u="none" strike="noStrike" cap="none">
                <a:solidFill>
                  <a:srgbClr val="67788A"/>
                </a:solidFill>
                <a:latin typeface="Montserrat"/>
                <a:ea typeface="Montserrat"/>
                <a:cs typeface="Montserrat"/>
                <a:sym typeface="Montserrat"/>
              </a:defRPr>
            </a:lvl1pPr>
            <a:lvl2pPr marL="914400" marR="0" lvl="1"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2pPr>
            <a:lvl3pPr marL="1371600" marR="0" lvl="2"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3pPr>
            <a:lvl4pPr marL="1828800" marR="0" lvl="3"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4pPr>
            <a:lvl5pPr marL="2286000" marR="0" lvl="4"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5pPr>
            <a:lvl6pPr marL="2743200" marR="0" lvl="5" indent="-228600" algn="l">
              <a:lnSpc>
                <a:spcPct val="100000"/>
              </a:lnSpc>
              <a:spcBef>
                <a:spcPts val="90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6pPr>
            <a:lvl7pPr marL="3200400" marR="0" lvl="6" indent="-228600" algn="l">
              <a:lnSpc>
                <a:spcPct val="100000"/>
              </a:lnSpc>
              <a:spcBef>
                <a:spcPts val="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7pPr>
            <a:lvl8pPr marL="3657600" marR="0" lvl="7" indent="-228600" algn="l">
              <a:lnSpc>
                <a:spcPct val="100000"/>
              </a:lnSpc>
              <a:spcBef>
                <a:spcPts val="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8pPr>
            <a:lvl9pPr marL="4114800" marR="0" lvl="8" indent="-228600" algn="l">
              <a:lnSpc>
                <a:spcPct val="100000"/>
              </a:lnSpc>
              <a:spcBef>
                <a:spcPts val="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Lesson Cover">
  <p:cSld name="Lesson Cover">
    <p:spTree>
      <p:nvGrpSpPr>
        <p:cNvPr id="1" name="Shape 191"/>
        <p:cNvGrpSpPr/>
        <p:nvPr/>
      </p:nvGrpSpPr>
      <p:grpSpPr>
        <a:xfrm>
          <a:off x="0" y="0"/>
          <a:ext cx="0" cy="0"/>
          <a:chOff x="0" y="0"/>
          <a:chExt cx="0" cy="0"/>
        </a:xfrm>
      </p:grpSpPr>
      <p:sp>
        <p:nvSpPr>
          <p:cNvPr id="192" name="Google Shape;192;p29"/>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193" name="Google Shape;193;p29"/>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Optimistic Display"/>
                <a:ea typeface="Optimistic Display"/>
                <a:cs typeface="Optimistic Display"/>
                <a:sym typeface="Optimistic Display"/>
              </a:rPr>
              <a:t>AI IN YOUR DIGITAL WORLD</a:t>
            </a:r>
            <a:endParaRPr sz="1100" b="1" i="0" u="none" strike="noStrike" cap="none">
              <a:solidFill>
                <a:srgbClr val="733279"/>
              </a:solidFill>
              <a:latin typeface="Optimistic Display"/>
              <a:ea typeface="Optimistic Display"/>
              <a:cs typeface="Optimistic Display"/>
              <a:sym typeface="Optimistic Display"/>
            </a:endParaRPr>
          </a:p>
        </p:txBody>
      </p:sp>
      <p:grpSp>
        <p:nvGrpSpPr>
          <p:cNvPr id="194" name="Google Shape;194;p29"/>
          <p:cNvGrpSpPr/>
          <p:nvPr/>
        </p:nvGrpSpPr>
        <p:grpSpPr>
          <a:xfrm>
            <a:off x="744554" y="9535847"/>
            <a:ext cx="757005" cy="151663"/>
            <a:chOff x="3610015" y="6016276"/>
            <a:chExt cx="1701900" cy="341200"/>
          </a:xfrm>
        </p:grpSpPr>
        <p:grpSp>
          <p:nvGrpSpPr>
            <p:cNvPr id="195" name="Google Shape;195;p29"/>
            <p:cNvGrpSpPr/>
            <p:nvPr/>
          </p:nvGrpSpPr>
          <p:grpSpPr>
            <a:xfrm>
              <a:off x="4234632" y="6027258"/>
              <a:ext cx="1077283" cy="330123"/>
              <a:chOff x="4234632" y="6027258"/>
              <a:chExt cx="1077283" cy="330123"/>
            </a:xfrm>
          </p:grpSpPr>
          <p:sp>
            <p:nvSpPr>
              <p:cNvPr id="196" name="Google Shape;196;p29"/>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97" name="Google Shape;197;p29"/>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98" name="Google Shape;198;p29"/>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99" name="Google Shape;199;p29"/>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00" name="Google Shape;200;p29"/>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M4 Lesson 2">
  <p:cSld name="1_M4 Lesson 2">
    <p:bg>
      <p:bgPr>
        <a:solidFill>
          <a:srgbClr val="4B0550"/>
        </a:solidFill>
        <a:effectLst/>
      </p:bgPr>
    </p:bg>
    <p:spTree>
      <p:nvGrpSpPr>
        <p:cNvPr id="1" name="Shape 201"/>
        <p:cNvGrpSpPr/>
        <p:nvPr/>
      </p:nvGrpSpPr>
      <p:grpSpPr>
        <a:xfrm>
          <a:off x="0" y="0"/>
          <a:ext cx="0" cy="0"/>
          <a:chOff x="0" y="0"/>
          <a:chExt cx="0" cy="0"/>
        </a:xfrm>
      </p:grpSpPr>
      <p:pic>
        <p:nvPicPr>
          <p:cNvPr id="202" name="Google Shape;202;p30" descr="A picture containing text&#10;&#10;Description automatically generated"/>
          <p:cNvPicPr preferRelativeResize="0"/>
          <p:nvPr/>
        </p:nvPicPr>
        <p:blipFill rotWithShape="1">
          <a:blip r:embed="rId2">
            <a:alphaModFix amt="5000"/>
          </a:blip>
          <a:srcRect/>
          <a:stretch/>
        </p:blipFill>
        <p:spPr>
          <a:xfrm>
            <a:off x="4066" y="0"/>
            <a:ext cx="18270350" cy="10287000"/>
          </a:xfrm>
          <a:prstGeom prst="rect">
            <a:avLst/>
          </a:prstGeom>
          <a:noFill/>
          <a:ln>
            <a:noFill/>
          </a:ln>
        </p:spPr>
      </p:pic>
      <p:sp>
        <p:nvSpPr>
          <p:cNvPr id="203" name="Google Shape;203;p30"/>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204" name="Google Shape;204;p30"/>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Optimistic Display"/>
                <a:ea typeface="Optimistic Display"/>
                <a:cs typeface="Optimistic Display"/>
                <a:sym typeface="Optimistic Display"/>
              </a:rPr>
              <a:t>L’IA dans votre Monde Numérique</a:t>
            </a:r>
            <a:endParaRPr sz="900" b="1">
              <a:solidFill>
                <a:srgbClr val="EFEBF4"/>
              </a:solidFill>
              <a:latin typeface="Optimistic Display"/>
              <a:ea typeface="Optimistic Display"/>
              <a:cs typeface="Optimistic Display"/>
              <a:sym typeface="Optimistic Display"/>
            </a:endParaRPr>
          </a:p>
        </p:txBody>
      </p:sp>
      <p:grpSp>
        <p:nvGrpSpPr>
          <p:cNvPr id="205" name="Google Shape;205;p30"/>
          <p:cNvGrpSpPr/>
          <p:nvPr/>
        </p:nvGrpSpPr>
        <p:grpSpPr>
          <a:xfrm>
            <a:off x="744554" y="9535847"/>
            <a:ext cx="757005" cy="151663"/>
            <a:chOff x="3610015" y="6016276"/>
            <a:chExt cx="1701900" cy="341200"/>
          </a:xfrm>
        </p:grpSpPr>
        <p:grpSp>
          <p:nvGrpSpPr>
            <p:cNvPr id="206" name="Google Shape;206;p30"/>
            <p:cNvGrpSpPr/>
            <p:nvPr/>
          </p:nvGrpSpPr>
          <p:grpSpPr>
            <a:xfrm>
              <a:off x="4234632" y="6027258"/>
              <a:ext cx="1077283" cy="330123"/>
              <a:chOff x="4234632" y="6027258"/>
              <a:chExt cx="1077283" cy="330123"/>
            </a:xfrm>
          </p:grpSpPr>
          <p:sp>
            <p:nvSpPr>
              <p:cNvPr id="207" name="Google Shape;207;p30"/>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08" name="Google Shape;208;p30"/>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09" name="Google Shape;209;p30"/>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10" name="Google Shape;210;p30"/>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11" name="Google Shape;211;p30"/>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M4 Lesson 2">
  <p:cSld name="1_M4 Lesson 2 2">
    <p:bg>
      <p:bgPr>
        <a:solidFill>
          <a:srgbClr val="EFEBF4"/>
        </a:solidFill>
        <a:effectLst/>
      </p:bgPr>
    </p:bg>
    <p:spTree>
      <p:nvGrpSpPr>
        <p:cNvPr id="1" name="Shape 212"/>
        <p:cNvGrpSpPr/>
        <p:nvPr/>
      </p:nvGrpSpPr>
      <p:grpSpPr>
        <a:xfrm>
          <a:off x="0" y="0"/>
          <a:ext cx="0" cy="0"/>
          <a:chOff x="0" y="0"/>
          <a:chExt cx="0" cy="0"/>
        </a:xfrm>
      </p:grpSpPr>
      <p:pic>
        <p:nvPicPr>
          <p:cNvPr id="213" name="Google Shape;213;p31" descr="A picture containing text&#10;&#10;Description automatically generated"/>
          <p:cNvPicPr preferRelativeResize="0"/>
          <p:nvPr/>
        </p:nvPicPr>
        <p:blipFill rotWithShape="1">
          <a:blip r:embed="rId2">
            <a:alphaModFix amt="11000"/>
          </a:blip>
          <a:srcRect/>
          <a:stretch/>
        </p:blipFill>
        <p:spPr>
          <a:xfrm>
            <a:off x="4066" y="0"/>
            <a:ext cx="18270350" cy="10287000"/>
          </a:xfrm>
          <a:prstGeom prst="rect">
            <a:avLst/>
          </a:prstGeom>
          <a:noFill/>
          <a:ln>
            <a:noFill/>
          </a:ln>
        </p:spPr>
      </p:pic>
      <p:sp>
        <p:nvSpPr>
          <p:cNvPr id="214" name="Google Shape;214;p31"/>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215" name="Google Shape;215;p31"/>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Optimistic Display"/>
                <a:ea typeface="Optimistic Display"/>
                <a:cs typeface="Optimistic Display"/>
                <a:sym typeface="Optimistic Display"/>
              </a:rPr>
              <a:t>L’IA dans votre Monde Numérique</a:t>
            </a:r>
            <a:endParaRPr sz="900" b="1">
              <a:solidFill>
                <a:srgbClr val="D27805"/>
              </a:solidFill>
              <a:latin typeface="Optimistic Display"/>
              <a:ea typeface="Optimistic Display"/>
              <a:cs typeface="Optimistic Display"/>
              <a:sym typeface="Optimistic Display"/>
            </a:endParaRPr>
          </a:p>
        </p:txBody>
      </p:sp>
      <p:grpSp>
        <p:nvGrpSpPr>
          <p:cNvPr id="216" name="Google Shape;216;p31"/>
          <p:cNvGrpSpPr/>
          <p:nvPr/>
        </p:nvGrpSpPr>
        <p:grpSpPr>
          <a:xfrm>
            <a:off x="744554" y="9535847"/>
            <a:ext cx="757005" cy="151663"/>
            <a:chOff x="3610015" y="6016276"/>
            <a:chExt cx="1701900" cy="341200"/>
          </a:xfrm>
        </p:grpSpPr>
        <p:grpSp>
          <p:nvGrpSpPr>
            <p:cNvPr id="217" name="Google Shape;217;p31"/>
            <p:cNvGrpSpPr/>
            <p:nvPr/>
          </p:nvGrpSpPr>
          <p:grpSpPr>
            <a:xfrm>
              <a:off x="4234632" y="6027258"/>
              <a:ext cx="1077283" cy="330123"/>
              <a:chOff x="4234632" y="6027258"/>
              <a:chExt cx="1077283" cy="330123"/>
            </a:xfrm>
          </p:grpSpPr>
          <p:sp>
            <p:nvSpPr>
              <p:cNvPr id="218" name="Google Shape;218;p31"/>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19" name="Google Shape;219;p31"/>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20" name="Google Shape;220;p31"/>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21" name="Google Shape;221;p31"/>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22" name="Google Shape;222;p31"/>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M4 Lesson 2 1">
  <p:cSld name="1_M4 Lesson 2 2_1">
    <p:bg>
      <p:bgPr>
        <a:solidFill>
          <a:srgbClr val="EFEBF4"/>
        </a:solidFill>
        <a:effectLst/>
      </p:bgPr>
    </p:bg>
    <p:spTree>
      <p:nvGrpSpPr>
        <p:cNvPr id="1" name="Shape 223"/>
        <p:cNvGrpSpPr/>
        <p:nvPr/>
      </p:nvGrpSpPr>
      <p:grpSpPr>
        <a:xfrm>
          <a:off x="0" y="0"/>
          <a:ext cx="0" cy="0"/>
          <a:chOff x="0" y="0"/>
          <a:chExt cx="0" cy="0"/>
        </a:xfrm>
      </p:grpSpPr>
      <p:sp>
        <p:nvSpPr>
          <p:cNvPr id="224" name="Google Shape;224;p32"/>
          <p:cNvSpPr/>
          <p:nvPr/>
        </p:nvSpPr>
        <p:spPr>
          <a:xfrm>
            <a:off x="0" y="4737750"/>
            <a:ext cx="18288000" cy="5549100"/>
          </a:xfrm>
          <a:prstGeom prst="rect">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225" name="Google Shape;225;p32" descr="A picture containing text&#10;&#10;Description automatically generated"/>
          <p:cNvPicPr preferRelativeResize="0"/>
          <p:nvPr/>
        </p:nvPicPr>
        <p:blipFill rotWithShape="1">
          <a:blip r:embed="rId2">
            <a:alphaModFix amt="11000"/>
          </a:blip>
          <a:srcRect/>
          <a:stretch/>
        </p:blipFill>
        <p:spPr>
          <a:xfrm>
            <a:off x="4066" y="0"/>
            <a:ext cx="18270350" cy="10287000"/>
          </a:xfrm>
          <a:prstGeom prst="rect">
            <a:avLst/>
          </a:prstGeom>
          <a:noFill/>
          <a:ln>
            <a:noFill/>
          </a:ln>
        </p:spPr>
      </p:pic>
      <p:sp>
        <p:nvSpPr>
          <p:cNvPr id="226" name="Google Shape;226;p32"/>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chemeClr val="lt2"/>
                </a:solidFill>
                <a:latin typeface="Montserrat SemiBold"/>
                <a:ea typeface="Montserrat SemiBold"/>
                <a:cs typeface="Montserrat SemiBold"/>
                <a:sym typeface="Montserrat SemiBold"/>
              </a:rPr>
              <a:t>‹#›</a:t>
            </a:fld>
            <a:endParaRPr sz="900" b="1" i="0" u="none" strike="noStrike" cap="none">
              <a:solidFill>
                <a:schemeClr val="lt2"/>
              </a:solidFill>
              <a:latin typeface="Montserrat SemiBold"/>
              <a:ea typeface="Montserrat SemiBold"/>
              <a:cs typeface="Montserrat SemiBold"/>
              <a:sym typeface="Montserrat SemiBold"/>
            </a:endParaRPr>
          </a:p>
        </p:txBody>
      </p:sp>
      <p:sp>
        <p:nvSpPr>
          <p:cNvPr id="227" name="Google Shape;227;p32"/>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chemeClr val="lt2"/>
                </a:solidFill>
                <a:latin typeface="Optimistic Display"/>
                <a:ea typeface="Optimistic Display"/>
                <a:cs typeface="Optimistic Display"/>
                <a:sym typeface="Optimistic Display"/>
              </a:rPr>
              <a:t>L’IA dans votre Monde Numérique</a:t>
            </a:r>
            <a:endParaRPr sz="900" b="1">
              <a:solidFill>
                <a:schemeClr val="lt2"/>
              </a:solidFill>
              <a:latin typeface="Optimistic Display"/>
              <a:ea typeface="Optimistic Display"/>
              <a:cs typeface="Optimistic Display"/>
              <a:sym typeface="Optimistic Display"/>
            </a:endParaRPr>
          </a:p>
        </p:txBody>
      </p:sp>
      <p:grpSp>
        <p:nvGrpSpPr>
          <p:cNvPr id="228" name="Google Shape;228;p32"/>
          <p:cNvGrpSpPr/>
          <p:nvPr/>
        </p:nvGrpSpPr>
        <p:grpSpPr>
          <a:xfrm>
            <a:off x="744554" y="9535847"/>
            <a:ext cx="757005" cy="151663"/>
            <a:chOff x="3610015" y="6016276"/>
            <a:chExt cx="1701900" cy="341200"/>
          </a:xfrm>
        </p:grpSpPr>
        <p:grpSp>
          <p:nvGrpSpPr>
            <p:cNvPr id="229" name="Google Shape;229;p32"/>
            <p:cNvGrpSpPr/>
            <p:nvPr/>
          </p:nvGrpSpPr>
          <p:grpSpPr>
            <a:xfrm>
              <a:off x="4234632" y="6027258"/>
              <a:ext cx="1077283" cy="330123"/>
              <a:chOff x="4234632" y="6027258"/>
              <a:chExt cx="1077283" cy="330123"/>
            </a:xfrm>
          </p:grpSpPr>
          <p:sp>
            <p:nvSpPr>
              <p:cNvPr id="230" name="Google Shape;230;p32"/>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2"/>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31" name="Google Shape;231;p32"/>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2"/>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32" name="Google Shape;232;p32"/>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2"/>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33" name="Google Shape;233;p32"/>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2"/>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34" name="Google Shape;234;p32"/>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2"/>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M4 Lesson 2">
  <p:cSld name="1_M4 Lesson 2 3">
    <p:bg>
      <p:bgPr>
        <a:solidFill>
          <a:srgbClr val="EFEBF4"/>
        </a:solidFill>
        <a:effectLst/>
      </p:bgPr>
    </p:bg>
    <p:spTree>
      <p:nvGrpSpPr>
        <p:cNvPr id="1" name="Shape 235"/>
        <p:cNvGrpSpPr/>
        <p:nvPr/>
      </p:nvGrpSpPr>
      <p:grpSpPr>
        <a:xfrm>
          <a:off x="0" y="0"/>
          <a:ext cx="0" cy="0"/>
          <a:chOff x="0" y="0"/>
          <a:chExt cx="0" cy="0"/>
        </a:xfrm>
      </p:grpSpPr>
      <p:pic>
        <p:nvPicPr>
          <p:cNvPr id="236" name="Google Shape;236;p33" descr="A picture containing text&#10;&#10;Description automatically generated"/>
          <p:cNvPicPr preferRelativeResize="0"/>
          <p:nvPr/>
        </p:nvPicPr>
        <p:blipFill rotWithShape="1">
          <a:blip r:embed="rId2">
            <a:alphaModFix amt="6000"/>
          </a:blip>
          <a:srcRect/>
          <a:stretch/>
        </p:blipFill>
        <p:spPr>
          <a:xfrm>
            <a:off x="1" y="-1"/>
            <a:ext cx="18270346" cy="10287000"/>
          </a:xfrm>
          <a:prstGeom prst="rect">
            <a:avLst/>
          </a:prstGeom>
          <a:noFill/>
          <a:ln>
            <a:noFill/>
          </a:ln>
        </p:spPr>
      </p:pic>
      <p:sp>
        <p:nvSpPr>
          <p:cNvPr id="237" name="Google Shape;237;p33"/>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238" name="Google Shape;238;p33"/>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Optimistic Display"/>
                <a:ea typeface="Optimistic Display"/>
                <a:cs typeface="Optimistic Display"/>
                <a:sym typeface="Optimistic Display"/>
              </a:rPr>
              <a:t>L’IA dans votre Monde Numérique</a:t>
            </a:r>
            <a:endParaRPr sz="900" b="1">
              <a:solidFill>
                <a:srgbClr val="D27805"/>
              </a:solidFill>
              <a:latin typeface="Optimistic Display"/>
              <a:ea typeface="Optimistic Display"/>
              <a:cs typeface="Optimistic Display"/>
              <a:sym typeface="Optimistic Display"/>
            </a:endParaRPr>
          </a:p>
        </p:txBody>
      </p:sp>
      <p:grpSp>
        <p:nvGrpSpPr>
          <p:cNvPr id="239" name="Google Shape;239;p33"/>
          <p:cNvGrpSpPr/>
          <p:nvPr/>
        </p:nvGrpSpPr>
        <p:grpSpPr>
          <a:xfrm>
            <a:off x="744554" y="9535847"/>
            <a:ext cx="757005" cy="151663"/>
            <a:chOff x="3610015" y="6016276"/>
            <a:chExt cx="1701900" cy="341200"/>
          </a:xfrm>
        </p:grpSpPr>
        <p:grpSp>
          <p:nvGrpSpPr>
            <p:cNvPr id="240" name="Google Shape;240;p33"/>
            <p:cNvGrpSpPr/>
            <p:nvPr/>
          </p:nvGrpSpPr>
          <p:grpSpPr>
            <a:xfrm>
              <a:off x="4234632" y="6027258"/>
              <a:ext cx="1077283" cy="330123"/>
              <a:chOff x="4234632" y="6027258"/>
              <a:chExt cx="1077283" cy="330123"/>
            </a:xfrm>
          </p:grpSpPr>
          <p:sp>
            <p:nvSpPr>
              <p:cNvPr id="241" name="Google Shape;241;p33"/>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42" name="Google Shape;242;p33"/>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43" name="Google Shape;243;p33"/>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44" name="Google Shape;244;p33"/>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45" name="Google Shape;245;p33"/>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M4 Lesson 2">
  <p:cSld name="1_M4 Lesson 2 4">
    <p:bg>
      <p:bgPr>
        <a:solidFill>
          <a:srgbClr val="4B0550"/>
        </a:solidFill>
        <a:effectLst/>
      </p:bgPr>
    </p:bg>
    <p:spTree>
      <p:nvGrpSpPr>
        <p:cNvPr id="1" name="Shape 246"/>
        <p:cNvGrpSpPr/>
        <p:nvPr/>
      </p:nvGrpSpPr>
      <p:grpSpPr>
        <a:xfrm>
          <a:off x="0" y="0"/>
          <a:ext cx="0" cy="0"/>
          <a:chOff x="0" y="0"/>
          <a:chExt cx="0" cy="0"/>
        </a:xfrm>
      </p:grpSpPr>
      <p:pic>
        <p:nvPicPr>
          <p:cNvPr id="247" name="Google Shape;247;p34"/>
          <p:cNvPicPr preferRelativeResize="0"/>
          <p:nvPr/>
        </p:nvPicPr>
        <p:blipFill rotWithShape="1">
          <a:blip r:embed="rId2">
            <a:alphaModFix amt="5000"/>
          </a:blip>
          <a:srcRect/>
          <a:stretch/>
        </p:blipFill>
        <p:spPr>
          <a:xfrm>
            <a:off x="0" y="2679"/>
            <a:ext cx="18278477" cy="10281643"/>
          </a:xfrm>
          <a:prstGeom prst="rect">
            <a:avLst/>
          </a:prstGeom>
          <a:noFill/>
          <a:ln>
            <a:noFill/>
          </a:ln>
        </p:spPr>
      </p:pic>
      <p:sp>
        <p:nvSpPr>
          <p:cNvPr id="248" name="Google Shape;248;p34"/>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249" name="Google Shape;249;p34"/>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Optimistic Display"/>
                <a:ea typeface="Optimistic Display"/>
                <a:cs typeface="Optimistic Display"/>
                <a:sym typeface="Optimistic Display"/>
              </a:rPr>
              <a:t>AI IN YOUR DIGITAL WORLD</a:t>
            </a:r>
            <a:endParaRPr sz="1100" b="1" i="0" u="none" strike="noStrike" cap="none">
              <a:solidFill>
                <a:srgbClr val="FFF8DD"/>
              </a:solidFill>
              <a:latin typeface="Optimistic Display"/>
              <a:ea typeface="Optimistic Display"/>
              <a:cs typeface="Optimistic Display"/>
              <a:sym typeface="Optimistic Display"/>
            </a:endParaRPr>
          </a:p>
        </p:txBody>
      </p:sp>
      <p:grpSp>
        <p:nvGrpSpPr>
          <p:cNvPr id="250" name="Google Shape;250;p34"/>
          <p:cNvGrpSpPr/>
          <p:nvPr/>
        </p:nvGrpSpPr>
        <p:grpSpPr>
          <a:xfrm>
            <a:off x="744554" y="9535847"/>
            <a:ext cx="757005" cy="151663"/>
            <a:chOff x="3610015" y="6016276"/>
            <a:chExt cx="1701900" cy="341200"/>
          </a:xfrm>
        </p:grpSpPr>
        <p:grpSp>
          <p:nvGrpSpPr>
            <p:cNvPr id="251" name="Google Shape;251;p34"/>
            <p:cNvGrpSpPr/>
            <p:nvPr/>
          </p:nvGrpSpPr>
          <p:grpSpPr>
            <a:xfrm>
              <a:off x="4234632" y="6027258"/>
              <a:ext cx="1077283" cy="330123"/>
              <a:chOff x="4234632" y="6027258"/>
              <a:chExt cx="1077283" cy="330123"/>
            </a:xfrm>
          </p:grpSpPr>
          <p:sp>
            <p:nvSpPr>
              <p:cNvPr id="252" name="Google Shape;252;p34"/>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53" name="Google Shape;253;p34"/>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54" name="Google Shape;254;p34"/>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55" name="Google Shape;255;p34"/>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56" name="Google Shape;256;p34"/>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M4 Lesson 2">
  <p:cSld name="1_M4 Lesson 2 5">
    <p:bg>
      <p:bgPr>
        <a:solidFill>
          <a:srgbClr val="EFEBF4"/>
        </a:solidFill>
        <a:effectLst/>
      </p:bgPr>
    </p:bg>
    <p:spTree>
      <p:nvGrpSpPr>
        <p:cNvPr id="1" name="Shape 257"/>
        <p:cNvGrpSpPr/>
        <p:nvPr/>
      </p:nvGrpSpPr>
      <p:grpSpPr>
        <a:xfrm>
          <a:off x="0" y="0"/>
          <a:ext cx="0" cy="0"/>
          <a:chOff x="0" y="0"/>
          <a:chExt cx="0" cy="0"/>
        </a:xfrm>
      </p:grpSpPr>
      <p:pic>
        <p:nvPicPr>
          <p:cNvPr id="258" name="Google Shape;258;p35"/>
          <p:cNvPicPr preferRelativeResize="0"/>
          <p:nvPr/>
        </p:nvPicPr>
        <p:blipFill rotWithShape="1">
          <a:blip r:embed="rId2">
            <a:alphaModFix amt="6000"/>
          </a:blip>
          <a:srcRect/>
          <a:stretch/>
        </p:blipFill>
        <p:spPr>
          <a:xfrm>
            <a:off x="0" y="2679"/>
            <a:ext cx="18278477" cy="10281643"/>
          </a:xfrm>
          <a:prstGeom prst="rect">
            <a:avLst/>
          </a:prstGeom>
          <a:noFill/>
          <a:ln>
            <a:noFill/>
          </a:ln>
        </p:spPr>
      </p:pic>
      <p:sp>
        <p:nvSpPr>
          <p:cNvPr id="259" name="Google Shape;259;p35"/>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260" name="Google Shape;260;p35"/>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Optimistic Display"/>
                <a:ea typeface="Optimistic Display"/>
                <a:cs typeface="Optimistic Display"/>
                <a:sym typeface="Optimistic Display"/>
              </a:rPr>
              <a:t>AI IN YOUR DIGITAL WORLD</a:t>
            </a:r>
            <a:endParaRPr sz="900" b="1">
              <a:solidFill>
                <a:srgbClr val="D27805"/>
              </a:solidFill>
              <a:latin typeface="Optimistic Display"/>
              <a:ea typeface="Optimistic Display"/>
              <a:cs typeface="Optimistic Display"/>
              <a:sym typeface="Optimistic Display"/>
            </a:endParaRPr>
          </a:p>
        </p:txBody>
      </p:sp>
      <p:grpSp>
        <p:nvGrpSpPr>
          <p:cNvPr id="261" name="Google Shape;261;p35"/>
          <p:cNvGrpSpPr/>
          <p:nvPr/>
        </p:nvGrpSpPr>
        <p:grpSpPr>
          <a:xfrm>
            <a:off x="744554" y="9535847"/>
            <a:ext cx="757005" cy="151663"/>
            <a:chOff x="3610015" y="6016276"/>
            <a:chExt cx="1701900" cy="341200"/>
          </a:xfrm>
        </p:grpSpPr>
        <p:grpSp>
          <p:nvGrpSpPr>
            <p:cNvPr id="262" name="Google Shape;262;p35"/>
            <p:cNvGrpSpPr/>
            <p:nvPr/>
          </p:nvGrpSpPr>
          <p:grpSpPr>
            <a:xfrm>
              <a:off x="4234632" y="6027258"/>
              <a:ext cx="1077283" cy="330123"/>
              <a:chOff x="4234632" y="6027258"/>
              <a:chExt cx="1077283" cy="330123"/>
            </a:xfrm>
          </p:grpSpPr>
          <p:sp>
            <p:nvSpPr>
              <p:cNvPr id="263" name="Google Shape;263;p35"/>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64" name="Google Shape;264;p35"/>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65" name="Google Shape;265;p35"/>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66" name="Google Shape;266;p35"/>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67" name="Google Shape;267;p35"/>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M4 Lesson 2">
  <p:cSld name="1_M4 Lesson 2 6">
    <p:bg>
      <p:bgPr>
        <a:solidFill>
          <a:srgbClr val="4B0550"/>
        </a:solidFill>
        <a:effectLst/>
      </p:bgPr>
    </p:bg>
    <p:spTree>
      <p:nvGrpSpPr>
        <p:cNvPr id="1" name="Shape 268"/>
        <p:cNvGrpSpPr/>
        <p:nvPr/>
      </p:nvGrpSpPr>
      <p:grpSpPr>
        <a:xfrm>
          <a:off x="0" y="0"/>
          <a:ext cx="0" cy="0"/>
          <a:chOff x="0" y="0"/>
          <a:chExt cx="0" cy="0"/>
        </a:xfrm>
      </p:grpSpPr>
      <p:pic>
        <p:nvPicPr>
          <p:cNvPr id="269" name="Google Shape;269;p36" descr="A picture containing text&#10;&#10;Description automatically generated"/>
          <p:cNvPicPr preferRelativeResize="0"/>
          <p:nvPr/>
        </p:nvPicPr>
        <p:blipFill rotWithShape="1">
          <a:blip r:embed="rId2">
            <a:alphaModFix amt="4000"/>
          </a:blip>
          <a:srcRect/>
          <a:stretch/>
        </p:blipFill>
        <p:spPr>
          <a:xfrm>
            <a:off x="1" y="-1"/>
            <a:ext cx="18270346" cy="10287000"/>
          </a:xfrm>
          <a:prstGeom prst="rect">
            <a:avLst/>
          </a:prstGeom>
          <a:noFill/>
          <a:ln>
            <a:noFill/>
          </a:ln>
        </p:spPr>
      </p:pic>
      <p:sp>
        <p:nvSpPr>
          <p:cNvPr id="270" name="Google Shape;270;p36"/>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271" name="Google Shape;271;p36"/>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Optimistic Display"/>
                <a:ea typeface="Optimistic Display"/>
                <a:cs typeface="Optimistic Display"/>
                <a:sym typeface="Optimistic Display"/>
              </a:rPr>
              <a:t>L’IA dans votre Monde Numérique</a:t>
            </a:r>
            <a:endParaRPr sz="900" b="1">
              <a:solidFill>
                <a:srgbClr val="FFF8DD"/>
              </a:solidFill>
              <a:latin typeface="Optimistic Display"/>
              <a:ea typeface="Optimistic Display"/>
              <a:cs typeface="Optimistic Display"/>
              <a:sym typeface="Optimistic Display"/>
            </a:endParaRPr>
          </a:p>
        </p:txBody>
      </p:sp>
      <p:grpSp>
        <p:nvGrpSpPr>
          <p:cNvPr id="272" name="Google Shape;272;p36"/>
          <p:cNvGrpSpPr/>
          <p:nvPr/>
        </p:nvGrpSpPr>
        <p:grpSpPr>
          <a:xfrm>
            <a:off x="744554" y="9535847"/>
            <a:ext cx="757005" cy="151663"/>
            <a:chOff x="3610015" y="6016276"/>
            <a:chExt cx="1701900" cy="341200"/>
          </a:xfrm>
        </p:grpSpPr>
        <p:grpSp>
          <p:nvGrpSpPr>
            <p:cNvPr id="273" name="Google Shape;273;p36"/>
            <p:cNvGrpSpPr/>
            <p:nvPr/>
          </p:nvGrpSpPr>
          <p:grpSpPr>
            <a:xfrm>
              <a:off x="4234632" y="6027258"/>
              <a:ext cx="1077283" cy="330123"/>
              <a:chOff x="4234632" y="6027258"/>
              <a:chExt cx="1077283" cy="330123"/>
            </a:xfrm>
          </p:grpSpPr>
          <p:sp>
            <p:nvSpPr>
              <p:cNvPr id="274" name="Google Shape;274;p36"/>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75" name="Google Shape;275;p36"/>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76" name="Google Shape;276;p36"/>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77" name="Google Shape;277;p36"/>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78" name="Google Shape;278;p36"/>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M4 Lesson 2">
  <p:cSld name="1_M4 Lesson 2 7">
    <p:bg>
      <p:bgPr>
        <a:solidFill>
          <a:srgbClr val="EFEBF4"/>
        </a:solidFill>
        <a:effectLst/>
      </p:bgPr>
    </p:bg>
    <p:spTree>
      <p:nvGrpSpPr>
        <p:cNvPr id="1" name="Shape 279"/>
        <p:cNvGrpSpPr/>
        <p:nvPr/>
      </p:nvGrpSpPr>
      <p:grpSpPr>
        <a:xfrm>
          <a:off x="0" y="0"/>
          <a:ext cx="0" cy="0"/>
          <a:chOff x="0" y="0"/>
          <a:chExt cx="0" cy="0"/>
        </a:xfrm>
      </p:grpSpPr>
      <p:pic>
        <p:nvPicPr>
          <p:cNvPr id="280" name="Google Shape;280;p37"/>
          <p:cNvPicPr preferRelativeResize="0"/>
          <p:nvPr/>
        </p:nvPicPr>
        <p:blipFill rotWithShape="1">
          <a:blip r:embed="rId2">
            <a:alphaModFix amt="6000"/>
          </a:blip>
          <a:srcRect/>
          <a:stretch/>
        </p:blipFill>
        <p:spPr>
          <a:xfrm>
            <a:off x="0" y="2679"/>
            <a:ext cx="18278477" cy="10281643"/>
          </a:xfrm>
          <a:prstGeom prst="rect">
            <a:avLst/>
          </a:prstGeom>
          <a:noFill/>
          <a:ln>
            <a:noFill/>
          </a:ln>
        </p:spPr>
      </p:pic>
      <p:sp>
        <p:nvSpPr>
          <p:cNvPr id="281" name="Google Shape;281;p37"/>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282" name="Google Shape;282;p37"/>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Optimistic Display"/>
                <a:ea typeface="Optimistic Display"/>
                <a:cs typeface="Optimistic Display"/>
                <a:sym typeface="Optimistic Display"/>
              </a:rPr>
              <a:t>AI IN YOUR DIGITAL WORLD</a:t>
            </a:r>
            <a:endParaRPr sz="900" b="1">
              <a:solidFill>
                <a:srgbClr val="D27805"/>
              </a:solidFill>
              <a:latin typeface="Optimistic Display"/>
              <a:ea typeface="Optimistic Display"/>
              <a:cs typeface="Optimistic Display"/>
              <a:sym typeface="Optimistic Display"/>
            </a:endParaRPr>
          </a:p>
        </p:txBody>
      </p:sp>
      <p:grpSp>
        <p:nvGrpSpPr>
          <p:cNvPr id="283" name="Google Shape;283;p37"/>
          <p:cNvGrpSpPr/>
          <p:nvPr/>
        </p:nvGrpSpPr>
        <p:grpSpPr>
          <a:xfrm>
            <a:off x="744554" y="9535847"/>
            <a:ext cx="757005" cy="151663"/>
            <a:chOff x="3610015" y="6016276"/>
            <a:chExt cx="1701900" cy="341200"/>
          </a:xfrm>
        </p:grpSpPr>
        <p:grpSp>
          <p:nvGrpSpPr>
            <p:cNvPr id="284" name="Google Shape;284;p37"/>
            <p:cNvGrpSpPr/>
            <p:nvPr/>
          </p:nvGrpSpPr>
          <p:grpSpPr>
            <a:xfrm>
              <a:off x="4234632" y="6027258"/>
              <a:ext cx="1077283" cy="330123"/>
              <a:chOff x="4234632" y="6027258"/>
              <a:chExt cx="1077283" cy="330123"/>
            </a:xfrm>
          </p:grpSpPr>
          <p:sp>
            <p:nvSpPr>
              <p:cNvPr id="285" name="Google Shape;285;p37"/>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86" name="Google Shape;286;p37"/>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87" name="Google Shape;287;p37"/>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88" name="Google Shape;288;p37"/>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89" name="Google Shape;289;p37"/>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M4 Lesson 2">
  <p:cSld name="1_M4 Lesson 2 8">
    <p:bg>
      <p:bgPr>
        <a:solidFill>
          <a:srgbClr val="4B0550"/>
        </a:solidFill>
        <a:effectLst/>
      </p:bgPr>
    </p:bg>
    <p:spTree>
      <p:nvGrpSpPr>
        <p:cNvPr id="1" name="Shape 290"/>
        <p:cNvGrpSpPr/>
        <p:nvPr/>
      </p:nvGrpSpPr>
      <p:grpSpPr>
        <a:xfrm>
          <a:off x="0" y="0"/>
          <a:ext cx="0" cy="0"/>
          <a:chOff x="0" y="0"/>
          <a:chExt cx="0" cy="0"/>
        </a:xfrm>
      </p:grpSpPr>
      <p:pic>
        <p:nvPicPr>
          <p:cNvPr id="291" name="Google Shape;291;p38" descr="A picture containing text&#10;&#10;Description automatically generated"/>
          <p:cNvPicPr preferRelativeResize="0"/>
          <p:nvPr/>
        </p:nvPicPr>
        <p:blipFill rotWithShape="1">
          <a:blip r:embed="rId2">
            <a:alphaModFix amt="5000"/>
          </a:blip>
          <a:srcRect/>
          <a:stretch/>
        </p:blipFill>
        <p:spPr>
          <a:xfrm>
            <a:off x="4066" y="0"/>
            <a:ext cx="18270350" cy="10287000"/>
          </a:xfrm>
          <a:prstGeom prst="rect">
            <a:avLst/>
          </a:prstGeom>
          <a:noFill/>
          <a:ln>
            <a:noFill/>
          </a:ln>
        </p:spPr>
      </p:pic>
      <p:sp>
        <p:nvSpPr>
          <p:cNvPr id="292" name="Google Shape;292;p38"/>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293" name="Google Shape;293;p38"/>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Optimistic Display"/>
                <a:ea typeface="Optimistic Display"/>
                <a:cs typeface="Optimistic Display"/>
                <a:sym typeface="Optimistic Display"/>
              </a:rPr>
              <a:t>AI IN YOUR DIGITAL WORLD</a:t>
            </a:r>
            <a:endParaRPr sz="900" b="1">
              <a:solidFill>
                <a:srgbClr val="D27805"/>
              </a:solidFill>
              <a:latin typeface="Optimistic Display"/>
              <a:ea typeface="Optimistic Display"/>
              <a:cs typeface="Optimistic Display"/>
              <a:sym typeface="Optimistic Display"/>
            </a:endParaRPr>
          </a:p>
        </p:txBody>
      </p:sp>
      <p:grpSp>
        <p:nvGrpSpPr>
          <p:cNvPr id="294" name="Google Shape;294;p38"/>
          <p:cNvGrpSpPr/>
          <p:nvPr/>
        </p:nvGrpSpPr>
        <p:grpSpPr>
          <a:xfrm>
            <a:off x="744554" y="9535847"/>
            <a:ext cx="757005" cy="151663"/>
            <a:chOff x="3610015" y="6016276"/>
            <a:chExt cx="1701900" cy="341200"/>
          </a:xfrm>
        </p:grpSpPr>
        <p:grpSp>
          <p:nvGrpSpPr>
            <p:cNvPr id="295" name="Google Shape;295;p38"/>
            <p:cNvGrpSpPr/>
            <p:nvPr/>
          </p:nvGrpSpPr>
          <p:grpSpPr>
            <a:xfrm>
              <a:off x="4234632" y="6027258"/>
              <a:ext cx="1077283" cy="330123"/>
              <a:chOff x="4234632" y="6027258"/>
              <a:chExt cx="1077283" cy="330123"/>
            </a:xfrm>
          </p:grpSpPr>
          <p:sp>
            <p:nvSpPr>
              <p:cNvPr id="296" name="Google Shape;296;p38"/>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97" name="Google Shape;297;p38"/>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98" name="Google Shape;298;p38"/>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99" name="Google Shape;299;p38"/>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300" name="Google Shape;300;p38"/>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M4 Lesson 2">
  <p:cSld name="1_M4 Lesson 2 9">
    <p:bg>
      <p:bgPr>
        <a:solidFill>
          <a:srgbClr val="EFEBF4"/>
        </a:solidFill>
        <a:effectLst/>
      </p:bgPr>
    </p:bg>
    <p:spTree>
      <p:nvGrpSpPr>
        <p:cNvPr id="1" name="Shape 301"/>
        <p:cNvGrpSpPr/>
        <p:nvPr/>
      </p:nvGrpSpPr>
      <p:grpSpPr>
        <a:xfrm>
          <a:off x="0" y="0"/>
          <a:ext cx="0" cy="0"/>
          <a:chOff x="0" y="0"/>
          <a:chExt cx="0" cy="0"/>
        </a:xfrm>
      </p:grpSpPr>
      <p:pic>
        <p:nvPicPr>
          <p:cNvPr id="302" name="Google Shape;302;p39" descr="A picture containing text&#10;&#10;Description automatically generated"/>
          <p:cNvPicPr preferRelativeResize="0"/>
          <p:nvPr/>
        </p:nvPicPr>
        <p:blipFill rotWithShape="1">
          <a:blip r:embed="rId2">
            <a:alphaModFix amt="6000"/>
          </a:blip>
          <a:srcRect/>
          <a:stretch/>
        </p:blipFill>
        <p:spPr>
          <a:xfrm>
            <a:off x="1" y="-1"/>
            <a:ext cx="18270346" cy="10287000"/>
          </a:xfrm>
          <a:prstGeom prst="rect">
            <a:avLst/>
          </a:prstGeom>
          <a:noFill/>
          <a:ln>
            <a:noFill/>
          </a:ln>
        </p:spPr>
      </p:pic>
      <p:sp>
        <p:nvSpPr>
          <p:cNvPr id="303" name="Google Shape;303;p39"/>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304" name="Google Shape;304;p39"/>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Optimistic Display"/>
                <a:ea typeface="Optimistic Display"/>
                <a:cs typeface="Optimistic Display"/>
                <a:sym typeface="Optimistic Display"/>
              </a:rPr>
              <a:t>AI IN YOUR DIGITAL WORLD</a:t>
            </a:r>
            <a:endParaRPr sz="900" b="1">
              <a:solidFill>
                <a:srgbClr val="D27805"/>
              </a:solidFill>
              <a:latin typeface="Optimistic Display"/>
              <a:ea typeface="Optimistic Display"/>
              <a:cs typeface="Optimistic Display"/>
              <a:sym typeface="Optimistic Display"/>
            </a:endParaRPr>
          </a:p>
        </p:txBody>
      </p:sp>
      <p:grpSp>
        <p:nvGrpSpPr>
          <p:cNvPr id="305" name="Google Shape;305;p39"/>
          <p:cNvGrpSpPr/>
          <p:nvPr/>
        </p:nvGrpSpPr>
        <p:grpSpPr>
          <a:xfrm>
            <a:off x="744554" y="9535847"/>
            <a:ext cx="757005" cy="151663"/>
            <a:chOff x="3610015" y="6016276"/>
            <a:chExt cx="1701900" cy="341200"/>
          </a:xfrm>
        </p:grpSpPr>
        <p:grpSp>
          <p:nvGrpSpPr>
            <p:cNvPr id="306" name="Google Shape;306;p39"/>
            <p:cNvGrpSpPr/>
            <p:nvPr/>
          </p:nvGrpSpPr>
          <p:grpSpPr>
            <a:xfrm>
              <a:off x="4234632" y="6027258"/>
              <a:ext cx="1077283" cy="330123"/>
              <a:chOff x="4234632" y="6027258"/>
              <a:chExt cx="1077283" cy="330123"/>
            </a:xfrm>
          </p:grpSpPr>
          <p:sp>
            <p:nvSpPr>
              <p:cNvPr id="307" name="Google Shape;307;p39"/>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08" name="Google Shape;308;p39"/>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09" name="Google Shape;309;p39"/>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10" name="Google Shape;310;p39"/>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311" name="Google Shape;311;p39"/>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M4 Lesson 2">
  <p:cSld name="1_M4 Lesson 2 10">
    <p:bg>
      <p:bgPr>
        <a:solidFill>
          <a:srgbClr val="EFEBF4"/>
        </a:solidFill>
        <a:effectLst/>
      </p:bgPr>
    </p:bg>
    <p:spTree>
      <p:nvGrpSpPr>
        <p:cNvPr id="1" name="Shape 312"/>
        <p:cNvGrpSpPr/>
        <p:nvPr/>
      </p:nvGrpSpPr>
      <p:grpSpPr>
        <a:xfrm>
          <a:off x="0" y="0"/>
          <a:ext cx="0" cy="0"/>
          <a:chOff x="0" y="0"/>
          <a:chExt cx="0" cy="0"/>
        </a:xfrm>
      </p:grpSpPr>
      <p:sp>
        <p:nvSpPr>
          <p:cNvPr id="313" name="Google Shape;313;p40"/>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314" name="Google Shape;314;p40"/>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Optimistic Display"/>
                <a:ea typeface="Optimistic Display"/>
                <a:cs typeface="Optimistic Display"/>
                <a:sym typeface="Optimistic Display"/>
              </a:rPr>
              <a:t>AI IN YOUR DIGITAL WORLD</a:t>
            </a:r>
            <a:endParaRPr sz="900" b="1">
              <a:solidFill>
                <a:srgbClr val="D27805"/>
              </a:solidFill>
              <a:latin typeface="Optimistic Display"/>
              <a:ea typeface="Optimistic Display"/>
              <a:cs typeface="Optimistic Display"/>
              <a:sym typeface="Optimistic Display"/>
            </a:endParaRPr>
          </a:p>
        </p:txBody>
      </p:sp>
      <p:grpSp>
        <p:nvGrpSpPr>
          <p:cNvPr id="315" name="Google Shape;315;p40"/>
          <p:cNvGrpSpPr/>
          <p:nvPr/>
        </p:nvGrpSpPr>
        <p:grpSpPr>
          <a:xfrm>
            <a:off x="744554" y="9535847"/>
            <a:ext cx="757005" cy="151663"/>
            <a:chOff x="3610015" y="6016276"/>
            <a:chExt cx="1701900" cy="341200"/>
          </a:xfrm>
        </p:grpSpPr>
        <p:grpSp>
          <p:nvGrpSpPr>
            <p:cNvPr id="316" name="Google Shape;316;p40"/>
            <p:cNvGrpSpPr/>
            <p:nvPr/>
          </p:nvGrpSpPr>
          <p:grpSpPr>
            <a:xfrm>
              <a:off x="4234632" y="6027258"/>
              <a:ext cx="1077283" cy="330123"/>
              <a:chOff x="4234632" y="6027258"/>
              <a:chExt cx="1077283" cy="330123"/>
            </a:xfrm>
          </p:grpSpPr>
          <p:sp>
            <p:nvSpPr>
              <p:cNvPr id="317" name="Google Shape;317;p40"/>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18" name="Google Shape;318;p40"/>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19" name="Google Shape;319;p40"/>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20" name="Google Shape;320;p40"/>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321" name="Google Shape;321;p40"/>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M4 Lesson 2">
  <p:cSld name="1_M4 Lesson 2 11">
    <p:bg>
      <p:bgPr>
        <a:solidFill>
          <a:srgbClr val="4B0550"/>
        </a:solidFill>
        <a:effectLst/>
      </p:bgPr>
    </p:bg>
    <p:spTree>
      <p:nvGrpSpPr>
        <p:cNvPr id="1" name="Shape 322"/>
        <p:cNvGrpSpPr/>
        <p:nvPr/>
      </p:nvGrpSpPr>
      <p:grpSpPr>
        <a:xfrm>
          <a:off x="0" y="0"/>
          <a:ext cx="0" cy="0"/>
          <a:chOff x="0" y="0"/>
          <a:chExt cx="0" cy="0"/>
        </a:xfrm>
      </p:grpSpPr>
      <p:sp>
        <p:nvSpPr>
          <p:cNvPr id="323" name="Google Shape;323;p41"/>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324" name="Google Shape;324;p41"/>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Optimistic Display"/>
                <a:ea typeface="Optimistic Display"/>
                <a:cs typeface="Optimistic Display"/>
                <a:sym typeface="Optimistic Display"/>
              </a:rPr>
              <a:t>AI IN YOUR DIGITAL WORLD</a:t>
            </a:r>
            <a:endParaRPr sz="900" b="1">
              <a:solidFill>
                <a:srgbClr val="FFF8DD"/>
              </a:solidFill>
              <a:latin typeface="Optimistic Display"/>
              <a:ea typeface="Optimistic Display"/>
              <a:cs typeface="Optimistic Display"/>
              <a:sym typeface="Optimistic Display"/>
            </a:endParaRPr>
          </a:p>
        </p:txBody>
      </p:sp>
      <p:grpSp>
        <p:nvGrpSpPr>
          <p:cNvPr id="325" name="Google Shape;325;p41"/>
          <p:cNvGrpSpPr/>
          <p:nvPr/>
        </p:nvGrpSpPr>
        <p:grpSpPr>
          <a:xfrm>
            <a:off x="744554" y="9535847"/>
            <a:ext cx="757005" cy="151663"/>
            <a:chOff x="3610015" y="6016276"/>
            <a:chExt cx="1701900" cy="341200"/>
          </a:xfrm>
        </p:grpSpPr>
        <p:grpSp>
          <p:nvGrpSpPr>
            <p:cNvPr id="326" name="Google Shape;326;p41"/>
            <p:cNvGrpSpPr/>
            <p:nvPr/>
          </p:nvGrpSpPr>
          <p:grpSpPr>
            <a:xfrm>
              <a:off x="4234632" y="6027258"/>
              <a:ext cx="1077283" cy="330123"/>
              <a:chOff x="4234632" y="6027258"/>
              <a:chExt cx="1077283" cy="330123"/>
            </a:xfrm>
          </p:grpSpPr>
          <p:sp>
            <p:nvSpPr>
              <p:cNvPr id="327" name="Google Shape;327;p41"/>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28" name="Google Shape;328;p41"/>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29" name="Google Shape;329;p41"/>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30" name="Google Shape;330;p41"/>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331" name="Google Shape;331;p41"/>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86_Meta Gray">
  <p:cSld name="SECTION_HEADER_2_1_1">
    <p:bg>
      <p:bgPr>
        <a:solidFill>
          <a:schemeClr val="dk1"/>
        </a:solidFill>
        <a:effectLst/>
      </p:bgPr>
    </p:bg>
    <p:spTree>
      <p:nvGrpSpPr>
        <p:cNvPr id="1" name="Shape 332"/>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6" Type="http://schemas.openxmlformats.org/officeDocument/2006/relationships/theme" Target="../theme/theme3.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5" Type="http://schemas.openxmlformats.org/officeDocument/2006/relationships/slideLayout" Target="../slideLayouts/slideLayout3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167625" tIns="167625" rIns="167625" bIns="167625" anchor="t" anchorCtr="0">
            <a:normAutofit/>
          </a:bodyPr>
          <a:lstStyle>
            <a:lvl1pPr lvl="0">
              <a:spcBef>
                <a:spcPts val="0"/>
              </a:spcBef>
              <a:spcAft>
                <a:spcPts val="0"/>
              </a:spcAft>
              <a:buClr>
                <a:schemeClr val="dk1"/>
              </a:buClr>
              <a:buSzPts val="5133"/>
              <a:buNone/>
              <a:defRPr sz="5133">
                <a:solidFill>
                  <a:schemeClr val="dk1"/>
                </a:solidFill>
              </a:defRPr>
            </a:lvl1pPr>
            <a:lvl2pPr lvl="1">
              <a:spcBef>
                <a:spcPts val="0"/>
              </a:spcBef>
              <a:spcAft>
                <a:spcPts val="0"/>
              </a:spcAft>
              <a:buClr>
                <a:schemeClr val="dk1"/>
              </a:buClr>
              <a:buSzPts val="5133"/>
              <a:buNone/>
              <a:defRPr sz="5133">
                <a:solidFill>
                  <a:schemeClr val="dk1"/>
                </a:solidFill>
              </a:defRPr>
            </a:lvl2pPr>
            <a:lvl3pPr lvl="2">
              <a:spcBef>
                <a:spcPts val="0"/>
              </a:spcBef>
              <a:spcAft>
                <a:spcPts val="0"/>
              </a:spcAft>
              <a:buClr>
                <a:schemeClr val="dk1"/>
              </a:buClr>
              <a:buSzPts val="5133"/>
              <a:buNone/>
              <a:defRPr sz="5133">
                <a:solidFill>
                  <a:schemeClr val="dk1"/>
                </a:solidFill>
              </a:defRPr>
            </a:lvl3pPr>
            <a:lvl4pPr lvl="3">
              <a:spcBef>
                <a:spcPts val="0"/>
              </a:spcBef>
              <a:spcAft>
                <a:spcPts val="0"/>
              </a:spcAft>
              <a:buClr>
                <a:schemeClr val="dk1"/>
              </a:buClr>
              <a:buSzPts val="5133"/>
              <a:buNone/>
              <a:defRPr sz="5133">
                <a:solidFill>
                  <a:schemeClr val="dk1"/>
                </a:solidFill>
              </a:defRPr>
            </a:lvl4pPr>
            <a:lvl5pPr lvl="4">
              <a:spcBef>
                <a:spcPts val="0"/>
              </a:spcBef>
              <a:spcAft>
                <a:spcPts val="0"/>
              </a:spcAft>
              <a:buClr>
                <a:schemeClr val="dk1"/>
              </a:buClr>
              <a:buSzPts val="5133"/>
              <a:buNone/>
              <a:defRPr sz="5133">
                <a:solidFill>
                  <a:schemeClr val="dk1"/>
                </a:solidFill>
              </a:defRPr>
            </a:lvl5pPr>
            <a:lvl6pPr lvl="5">
              <a:spcBef>
                <a:spcPts val="0"/>
              </a:spcBef>
              <a:spcAft>
                <a:spcPts val="0"/>
              </a:spcAft>
              <a:buClr>
                <a:schemeClr val="dk1"/>
              </a:buClr>
              <a:buSzPts val="5133"/>
              <a:buNone/>
              <a:defRPr sz="5133">
                <a:solidFill>
                  <a:schemeClr val="dk1"/>
                </a:solidFill>
              </a:defRPr>
            </a:lvl6pPr>
            <a:lvl7pPr lvl="6">
              <a:spcBef>
                <a:spcPts val="0"/>
              </a:spcBef>
              <a:spcAft>
                <a:spcPts val="0"/>
              </a:spcAft>
              <a:buClr>
                <a:schemeClr val="dk1"/>
              </a:buClr>
              <a:buSzPts val="5133"/>
              <a:buNone/>
              <a:defRPr sz="5133">
                <a:solidFill>
                  <a:schemeClr val="dk1"/>
                </a:solidFill>
              </a:defRPr>
            </a:lvl7pPr>
            <a:lvl8pPr lvl="7">
              <a:spcBef>
                <a:spcPts val="0"/>
              </a:spcBef>
              <a:spcAft>
                <a:spcPts val="0"/>
              </a:spcAft>
              <a:buClr>
                <a:schemeClr val="dk1"/>
              </a:buClr>
              <a:buSzPts val="5133"/>
              <a:buNone/>
              <a:defRPr sz="5133">
                <a:solidFill>
                  <a:schemeClr val="dk1"/>
                </a:solidFill>
              </a:defRPr>
            </a:lvl8pPr>
            <a:lvl9pPr lvl="8">
              <a:spcBef>
                <a:spcPts val="0"/>
              </a:spcBef>
              <a:spcAft>
                <a:spcPts val="0"/>
              </a:spcAft>
              <a:buClr>
                <a:schemeClr val="dk1"/>
              </a:buClr>
              <a:buSzPts val="5133"/>
              <a:buNone/>
              <a:defRPr sz="5133">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167625" tIns="167625" rIns="167625" bIns="167625" anchor="t" anchorCtr="0">
            <a:normAutofit/>
          </a:bodyPr>
          <a:lstStyle>
            <a:lvl1pPr marL="457200" lvl="0" indent="-438150">
              <a:lnSpc>
                <a:spcPct val="115000"/>
              </a:lnSpc>
              <a:spcBef>
                <a:spcPts val="0"/>
              </a:spcBef>
              <a:spcAft>
                <a:spcPts val="0"/>
              </a:spcAft>
              <a:buClr>
                <a:schemeClr val="dk2"/>
              </a:buClr>
              <a:buSzPts val="3300"/>
              <a:buChar char="●"/>
              <a:defRPr sz="3300">
                <a:solidFill>
                  <a:schemeClr val="dk2"/>
                </a:solidFill>
              </a:defRPr>
            </a:lvl1pPr>
            <a:lvl2pPr marL="914400" lvl="1" indent="-391584">
              <a:lnSpc>
                <a:spcPct val="115000"/>
              </a:lnSpc>
              <a:spcBef>
                <a:spcPts val="0"/>
              </a:spcBef>
              <a:spcAft>
                <a:spcPts val="0"/>
              </a:spcAft>
              <a:buClr>
                <a:schemeClr val="dk2"/>
              </a:buClr>
              <a:buSzPts val="2567"/>
              <a:buChar char="○"/>
              <a:defRPr sz="2567">
                <a:solidFill>
                  <a:schemeClr val="dk2"/>
                </a:solidFill>
              </a:defRPr>
            </a:lvl2pPr>
            <a:lvl3pPr marL="1371600" lvl="2" indent="-391584">
              <a:lnSpc>
                <a:spcPct val="115000"/>
              </a:lnSpc>
              <a:spcBef>
                <a:spcPts val="0"/>
              </a:spcBef>
              <a:spcAft>
                <a:spcPts val="0"/>
              </a:spcAft>
              <a:buClr>
                <a:schemeClr val="dk2"/>
              </a:buClr>
              <a:buSzPts val="2567"/>
              <a:buChar char="■"/>
              <a:defRPr sz="2567">
                <a:solidFill>
                  <a:schemeClr val="dk2"/>
                </a:solidFill>
              </a:defRPr>
            </a:lvl3pPr>
            <a:lvl4pPr marL="1828800" lvl="3" indent="-391584">
              <a:lnSpc>
                <a:spcPct val="115000"/>
              </a:lnSpc>
              <a:spcBef>
                <a:spcPts val="0"/>
              </a:spcBef>
              <a:spcAft>
                <a:spcPts val="0"/>
              </a:spcAft>
              <a:buClr>
                <a:schemeClr val="dk2"/>
              </a:buClr>
              <a:buSzPts val="2567"/>
              <a:buChar char="●"/>
              <a:defRPr sz="2567">
                <a:solidFill>
                  <a:schemeClr val="dk2"/>
                </a:solidFill>
              </a:defRPr>
            </a:lvl4pPr>
            <a:lvl5pPr marL="2286000" lvl="4" indent="-391583">
              <a:lnSpc>
                <a:spcPct val="115000"/>
              </a:lnSpc>
              <a:spcBef>
                <a:spcPts val="0"/>
              </a:spcBef>
              <a:spcAft>
                <a:spcPts val="0"/>
              </a:spcAft>
              <a:buClr>
                <a:schemeClr val="dk2"/>
              </a:buClr>
              <a:buSzPts val="2567"/>
              <a:buChar char="○"/>
              <a:defRPr sz="2567">
                <a:solidFill>
                  <a:schemeClr val="dk2"/>
                </a:solidFill>
              </a:defRPr>
            </a:lvl5pPr>
            <a:lvl6pPr marL="2743200" lvl="5" indent="-391583">
              <a:lnSpc>
                <a:spcPct val="115000"/>
              </a:lnSpc>
              <a:spcBef>
                <a:spcPts val="0"/>
              </a:spcBef>
              <a:spcAft>
                <a:spcPts val="0"/>
              </a:spcAft>
              <a:buClr>
                <a:schemeClr val="dk2"/>
              </a:buClr>
              <a:buSzPts val="2567"/>
              <a:buChar char="■"/>
              <a:defRPr sz="2567">
                <a:solidFill>
                  <a:schemeClr val="dk2"/>
                </a:solidFill>
              </a:defRPr>
            </a:lvl6pPr>
            <a:lvl7pPr marL="3200400" lvl="6" indent="-391583">
              <a:lnSpc>
                <a:spcPct val="115000"/>
              </a:lnSpc>
              <a:spcBef>
                <a:spcPts val="0"/>
              </a:spcBef>
              <a:spcAft>
                <a:spcPts val="0"/>
              </a:spcAft>
              <a:buClr>
                <a:schemeClr val="dk2"/>
              </a:buClr>
              <a:buSzPts val="2567"/>
              <a:buChar char="●"/>
              <a:defRPr sz="2567">
                <a:solidFill>
                  <a:schemeClr val="dk2"/>
                </a:solidFill>
              </a:defRPr>
            </a:lvl7pPr>
            <a:lvl8pPr marL="3657600" lvl="7" indent="-391583">
              <a:lnSpc>
                <a:spcPct val="115000"/>
              </a:lnSpc>
              <a:spcBef>
                <a:spcPts val="0"/>
              </a:spcBef>
              <a:spcAft>
                <a:spcPts val="0"/>
              </a:spcAft>
              <a:buClr>
                <a:schemeClr val="dk2"/>
              </a:buClr>
              <a:buSzPts val="2567"/>
              <a:buChar char="○"/>
              <a:defRPr sz="2567">
                <a:solidFill>
                  <a:schemeClr val="dk2"/>
                </a:solidFill>
              </a:defRPr>
            </a:lvl8pPr>
            <a:lvl9pPr marL="4114800" lvl="8" indent="-391583">
              <a:lnSpc>
                <a:spcPct val="115000"/>
              </a:lnSpc>
              <a:spcBef>
                <a:spcPts val="0"/>
              </a:spcBef>
              <a:spcAft>
                <a:spcPts val="0"/>
              </a:spcAft>
              <a:buClr>
                <a:schemeClr val="dk2"/>
              </a:buClr>
              <a:buSzPts val="2567"/>
              <a:buChar char="■"/>
              <a:defRPr sz="2567">
                <a:solidFill>
                  <a:schemeClr val="dk2"/>
                </a:solidFill>
              </a:defRPr>
            </a:lvl9pPr>
          </a:lstStyle>
          <a:p>
            <a:endParaRPr/>
          </a:p>
        </p:txBody>
      </p:sp>
      <p:sp>
        <p:nvSpPr>
          <p:cNvPr id="8" name="Google Shape;8;p1"/>
          <p:cNvSpPr txBox="1">
            <a:spLocks noGrp="1"/>
          </p:cNvSpPr>
          <p:nvPr>
            <p:ph type="sldNum" idx="12"/>
          </p:nvPr>
        </p:nvSpPr>
        <p:spPr>
          <a:xfrm>
            <a:off x="16944916" y="9326434"/>
            <a:ext cx="1097400" cy="786900"/>
          </a:xfrm>
          <a:prstGeom prst="rect">
            <a:avLst/>
          </a:prstGeom>
          <a:noFill/>
          <a:ln>
            <a:noFill/>
          </a:ln>
        </p:spPr>
        <p:txBody>
          <a:bodyPr spcFirstLastPara="1" wrap="square" lIns="167625" tIns="167625" rIns="167625" bIns="167625" anchor="ctr" anchorCtr="0">
            <a:normAutofit/>
          </a:bodyPr>
          <a:lstStyle>
            <a:lvl1pPr lvl="0" algn="r">
              <a:buNone/>
              <a:defRPr sz="1833">
                <a:solidFill>
                  <a:schemeClr val="dk2"/>
                </a:solidFill>
              </a:defRPr>
            </a:lvl1pPr>
            <a:lvl2pPr lvl="1" algn="r">
              <a:buNone/>
              <a:defRPr sz="1833">
                <a:solidFill>
                  <a:schemeClr val="dk2"/>
                </a:solidFill>
              </a:defRPr>
            </a:lvl2pPr>
            <a:lvl3pPr lvl="2" algn="r">
              <a:buNone/>
              <a:defRPr sz="1833">
                <a:solidFill>
                  <a:schemeClr val="dk2"/>
                </a:solidFill>
              </a:defRPr>
            </a:lvl3pPr>
            <a:lvl4pPr lvl="3" algn="r">
              <a:buNone/>
              <a:defRPr sz="1833">
                <a:solidFill>
                  <a:schemeClr val="dk2"/>
                </a:solidFill>
              </a:defRPr>
            </a:lvl4pPr>
            <a:lvl5pPr lvl="4" algn="r">
              <a:buNone/>
              <a:defRPr sz="1833">
                <a:solidFill>
                  <a:schemeClr val="dk2"/>
                </a:solidFill>
              </a:defRPr>
            </a:lvl5pPr>
            <a:lvl6pPr lvl="5" algn="r">
              <a:buNone/>
              <a:defRPr sz="1833">
                <a:solidFill>
                  <a:schemeClr val="dk2"/>
                </a:solidFill>
              </a:defRPr>
            </a:lvl6pPr>
            <a:lvl7pPr lvl="6" algn="r">
              <a:buNone/>
              <a:defRPr sz="1833">
                <a:solidFill>
                  <a:schemeClr val="dk2"/>
                </a:solidFill>
              </a:defRPr>
            </a:lvl7pPr>
            <a:lvl8pPr lvl="7" algn="r">
              <a:buNone/>
              <a:defRPr sz="1833">
                <a:solidFill>
                  <a:schemeClr val="dk2"/>
                </a:solidFill>
              </a:defRPr>
            </a:lvl8pPr>
            <a:lvl9pPr lvl="8" algn="r">
              <a:buNone/>
              <a:defRPr sz="1833">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50"/>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240">
          <p15:clr>
            <a:srgbClr val="EA4335"/>
          </p15:clr>
        </p15:guide>
        <p15:guide id="2" pos="5761">
          <p15:clr>
            <a:srgbClr val="EA4335"/>
          </p15:clr>
        </p15:guide>
        <p15:guide id="3" pos="441">
          <p15:clr>
            <a:srgbClr val="EA4335"/>
          </p15:clr>
        </p15:guide>
        <p15:guide id="4" orient="horz" pos="441">
          <p15:clr>
            <a:srgbClr val="EA4335"/>
          </p15:clr>
        </p15:guide>
        <p15:guide id="5" pos="11079">
          <p15:clr>
            <a:srgbClr val="EA4335"/>
          </p15:clr>
        </p15:guide>
        <p15:guide id="6" orient="horz" pos="6039">
          <p15:clr>
            <a:srgbClr val="EA4335"/>
          </p15:clr>
        </p15:guide>
        <p15:guide id="7" pos="1328">
          <p15:clr>
            <a:srgbClr val="EA4335"/>
          </p15:clr>
        </p15:guide>
        <p15:guide id="8" pos="2217">
          <p15:clr>
            <a:srgbClr val="EA4335"/>
          </p15:clr>
        </p15:guide>
        <p15:guide id="9" pos="3103">
          <p15:clr>
            <a:srgbClr val="EA4335"/>
          </p15:clr>
        </p15:guide>
        <p15:guide id="10" pos="3988">
          <p15:clr>
            <a:srgbClr val="EA4335"/>
          </p15:clr>
        </p15:guide>
        <p15:guide id="11" pos="4876">
          <p15:clr>
            <a:srgbClr val="EA4335"/>
          </p15:clr>
        </p15:guide>
        <p15:guide id="12" pos="6651">
          <p15:clr>
            <a:srgbClr val="EA4335"/>
          </p15:clr>
        </p15:guide>
        <p15:guide id="13" pos="7537">
          <p15:clr>
            <a:srgbClr val="EA4335"/>
          </p15:clr>
        </p15:guide>
        <p15:guide id="14" pos="8424">
          <p15:clr>
            <a:srgbClr val="EA4335"/>
          </p15:clr>
        </p15:guide>
        <p15:guide id="15" pos="9310">
          <p15:clr>
            <a:srgbClr val="EA4335"/>
          </p15:clr>
        </p15:guide>
        <p15:guide id="16" pos="10197">
          <p15:clr>
            <a:srgbClr val="EA4335"/>
          </p15:clr>
        </p15:guide>
        <p15:guide id="17" pos="884">
          <p15:clr>
            <a:srgbClr val="EA4335"/>
          </p15:clr>
        </p15:guide>
        <p15:guide id="18" pos="1772">
          <p15:clr>
            <a:srgbClr val="EA4335"/>
          </p15:clr>
        </p15:guide>
        <p15:guide id="19" pos="2659">
          <p15:clr>
            <a:srgbClr val="EA4335"/>
          </p15:clr>
        </p15:guide>
        <p15:guide id="20" pos="3544">
          <p15:clr>
            <a:srgbClr val="EA4335"/>
          </p15:clr>
        </p15:guide>
        <p15:guide id="21" pos="4432">
          <p15:clr>
            <a:srgbClr val="EA4335"/>
          </p15:clr>
        </p15:guide>
        <p15:guide id="22" pos="5320">
          <p15:clr>
            <a:srgbClr val="EA4335"/>
          </p15:clr>
        </p15:guide>
        <p15:guide id="23" pos="6206">
          <p15:clr>
            <a:srgbClr val="EA4335"/>
          </p15:clr>
        </p15:guide>
        <p15:guide id="24" pos="7093">
          <p15:clr>
            <a:srgbClr val="EA4335"/>
          </p15:clr>
        </p15:guide>
        <p15:guide id="25" pos="7980">
          <p15:clr>
            <a:srgbClr val="EA4335"/>
          </p15:clr>
        </p15:guide>
        <p15:guide id="26" pos="8868">
          <p15:clr>
            <a:srgbClr val="EA4335"/>
          </p15:clr>
        </p15:guide>
        <p15:guide id="27" pos="9754">
          <p15:clr>
            <a:srgbClr val="EA4335"/>
          </p15:clr>
        </p15:guide>
        <p15:guide id="28" pos="10641">
          <p15:clr>
            <a:srgbClr val="EA4335"/>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18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240">
          <p15:clr>
            <a:srgbClr val="EA4335"/>
          </p15:clr>
        </p15:guide>
        <p15:guide id="2" pos="5761">
          <p15:clr>
            <a:srgbClr val="EA4335"/>
          </p15:clr>
        </p15:guide>
        <p15:guide id="3" pos="441">
          <p15:clr>
            <a:srgbClr val="EA4335"/>
          </p15:clr>
        </p15:guide>
        <p15:guide id="4" orient="horz" pos="441">
          <p15:clr>
            <a:srgbClr val="EA4335"/>
          </p15:clr>
        </p15:guide>
        <p15:guide id="5" pos="11079">
          <p15:clr>
            <a:srgbClr val="EA4335"/>
          </p15:clr>
        </p15:guide>
        <p15:guide id="6" orient="horz" pos="6039">
          <p15:clr>
            <a:srgbClr val="EA4335"/>
          </p15:clr>
        </p15:guide>
        <p15:guide id="7" pos="1328">
          <p15:clr>
            <a:srgbClr val="EA4335"/>
          </p15:clr>
        </p15:guide>
        <p15:guide id="8" pos="2217">
          <p15:clr>
            <a:srgbClr val="EA4335"/>
          </p15:clr>
        </p15:guide>
        <p15:guide id="9" pos="3103">
          <p15:clr>
            <a:srgbClr val="EA4335"/>
          </p15:clr>
        </p15:guide>
        <p15:guide id="10" pos="3988">
          <p15:clr>
            <a:srgbClr val="EA4335"/>
          </p15:clr>
        </p15:guide>
        <p15:guide id="11" pos="4876">
          <p15:clr>
            <a:srgbClr val="EA4335"/>
          </p15:clr>
        </p15:guide>
        <p15:guide id="12" pos="6651">
          <p15:clr>
            <a:srgbClr val="EA4335"/>
          </p15:clr>
        </p15:guide>
        <p15:guide id="13" pos="7537">
          <p15:clr>
            <a:srgbClr val="EA4335"/>
          </p15:clr>
        </p15:guide>
        <p15:guide id="14" pos="8424">
          <p15:clr>
            <a:srgbClr val="EA4335"/>
          </p15:clr>
        </p15:guide>
        <p15:guide id="15" pos="9310">
          <p15:clr>
            <a:srgbClr val="EA4335"/>
          </p15:clr>
        </p15:guide>
        <p15:guide id="16" pos="10197">
          <p15:clr>
            <a:srgbClr val="EA4335"/>
          </p15:clr>
        </p15:guide>
        <p15:guide id="17" pos="884">
          <p15:clr>
            <a:srgbClr val="EA4335"/>
          </p15:clr>
        </p15:guide>
        <p15:guide id="18" pos="1772">
          <p15:clr>
            <a:srgbClr val="EA4335"/>
          </p15:clr>
        </p15:guide>
        <p15:guide id="19" pos="2659">
          <p15:clr>
            <a:srgbClr val="EA4335"/>
          </p15:clr>
        </p15:guide>
        <p15:guide id="20" pos="3544">
          <p15:clr>
            <a:srgbClr val="EA4335"/>
          </p15:clr>
        </p15:guide>
        <p15:guide id="21" pos="4432">
          <p15:clr>
            <a:srgbClr val="EA4335"/>
          </p15:clr>
        </p15:guide>
        <p15:guide id="22" pos="5320">
          <p15:clr>
            <a:srgbClr val="EA4335"/>
          </p15:clr>
        </p15:guide>
        <p15:guide id="23" pos="6206">
          <p15:clr>
            <a:srgbClr val="EA4335"/>
          </p15:clr>
        </p15:guide>
        <p15:guide id="24" pos="7093">
          <p15:clr>
            <a:srgbClr val="EA4335"/>
          </p15:clr>
        </p15:guide>
        <p15:guide id="25" pos="7980">
          <p15:clr>
            <a:srgbClr val="EA4335"/>
          </p15:clr>
        </p15:guide>
        <p15:guide id="26" pos="8868">
          <p15:clr>
            <a:srgbClr val="EA4335"/>
          </p15:clr>
        </p15:guide>
        <p15:guide id="27" pos="9754">
          <p15:clr>
            <a:srgbClr val="EA4335"/>
          </p15:clr>
        </p15:guide>
        <p15:guide id="28" pos="10641">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9.jp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image" Target="../media/image13.png"/><Relationship Id="rId7"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30.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33.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30.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33.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33.xml"/></Relationships>
</file>

<file path=ppt/slides/_rels/slide14.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30.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 Id="rId9" Type="http://schemas.openxmlformats.org/officeDocument/2006/relationships/image" Target="../media/image38.png"/></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28.xml"/><Relationship Id="rId6" Type="http://schemas.openxmlformats.org/officeDocument/2006/relationships/image" Target="../media/image43.jpg"/><Relationship Id="rId5" Type="http://schemas.openxmlformats.org/officeDocument/2006/relationships/image" Target="../media/image42.png"/><Relationship Id="rId4" Type="http://schemas.openxmlformats.org/officeDocument/2006/relationships/image" Target="../media/image41.png"/></Relationships>
</file>

<file path=ppt/slides/_rels/slide17.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hyperlink" Target="http://drive.google.com/file/d/1HvGHsnVXIkgVjbXTKjeeIvqXPAvaWN6r/view" TargetMode="External"/><Relationship Id="rId2" Type="http://schemas.openxmlformats.org/officeDocument/2006/relationships/notesSlide" Target="../notesSlides/notesSlide17.xml"/><Relationship Id="rId1" Type="http://schemas.openxmlformats.org/officeDocument/2006/relationships/slideLayout" Target="../slideLayouts/slideLayout28.xml"/><Relationship Id="rId6" Type="http://schemas.openxmlformats.org/officeDocument/2006/relationships/image" Target="../media/image44.png"/><Relationship Id="rId5" Type="http://schemas.openxmlformats.org/officeDocument/2006/relationships/hyperlink" Target="http://drive.google.com/file/d/1ESRkUpZKpa_PP1hAfLW3Frmu0wk0QZcB/view" TargetMode="External"/><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28.xml"/><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9.xml"/><Relationship Id="rId1" Type="http://schemas.openxmlformats.org/officeDocument/2006/relationships/slideLayout" Target="../slideLayouts/slideLayout27.xml"/></Relationships>
</file>

<file path=ppt/slides/_rels/slide2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0.xml"/><Relationship Id="rId1" Type="http://schemas.openxmlformats.org/officeDocument/2006/relationships/slideLayout" Target="../slideLayouts/slideLayout28.xml"/><Relationship Id="rId4" Type="http://schemas.openxmlformats.org/officeDocument/2006/relationships/image" Target="../media/image48.png"/></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51.png"/><Relationship Id="rId2" Type="http://schemas.openxmlformats.org/officeDocument/2006/relationships/notesSlide" Target="../notesSlides/notesSlide21.xml"/><Relationship Id="rId1" Type="http://schemas.openxmlformats.org/officeDocument/2006/relationships/slideLayout" Target="../slideLayouts/slideLayout28.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7.png"/></Relationships>
</file>

<file path=ppt/slides/_rels/slide2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2.xml"/><Relationship Id="rId1" Type="http://schemas.openxmlformats.org/officeDocument/2006/relationships/slideLayout" Target="../slideLayouts/slideLayout33.xml"/></Relationships>
</file>

<file path=ppt/slides/_rels/slide2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3.xml"/><Relationship Id="rId1" Type="http://schemas.openxmlformats.org/officeDocument/2006/relationships/slideLayout" Target="../slideLayouts/slideLayout28.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24.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24.xml"/><Relationship Id="rId1" Type="http://schemas.openxmlformats.org/officeDocument/2006/relationships/slideLayout" Target="../slideLayouts/slideLayout29.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25.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notesSlide" Target="../notesSlides/notesSlide25.xml"/><Relationship Id="rId1" Type="http://schemas.openxmlformats.org/officeDocument/2006/relationships/slideLayout" Target="../slideLayouts/slideLayout29.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2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6.xml"/><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27.xml"/><Relationship Id="rId4" Type="http://schemas.openxmlformats.org/officeDocument/2006/relationships/image" Target="../media/image67.png"/></Relationships>
</file>

<file path=ppt/slides/_rels/slide2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8.xml"/><Relationship Id="rId1" Type="http://schemas.openxmlformats.org/officeDocument/2006/relationships/slideLayout" Target="../slideLayouts/slideLayout27.xml"/><Relationship Id="rId5" Type="http://schemas.openxmlformats.org/officeDocument/2006/relationships/image" Target="../media/image70.png"/><Relationship Id="rId4" Type="http://schemas.openxmlformats.org/officeDocument/2006/relationships/image" Target="../media/image69.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7.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27.xml"/><Relationship Id="rId4" Type="http://schemas.openxmlformats.org/officeDocument/2006/relationships/image" Target="../media/image71.png"/></Relationships>
</file>

<file path=ppt/slides/_rels/slide3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1.xml"/><Relationship Id="rId1" Type="http://schemas.openxmlformats.org/officeDocument/2006/relationships/slideLayout" Target="../slideLayouts/slideLayout27.xml"/><Relationship Id="rId5" Type="http://schemas.openxmlformats.org/officeDocument/2006/relationships/image" Target="../media/image70.png"/><Relationship Id="rId4" Type="http://schemas.openxmlformats.org/officeDocument/2006/relationships/image" Target="../media/image73.png"/></Relationships>
</file>

<file path=ppt/slides/_rels/slide3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2.xml"/><Relationship Id="rId1" Type="http://schemas.openxmlformats.org/officeDocument/2006/relationships/slideLayout" Target="../slideLayouts/slideLayout27.xml"/><Relationship Id="rId5" Type="http://schemas.openxmlformats.org/officeDocument/2006/relationships/image" Target="../media/image76.png"/><Relationship Id="rId4" Type="http://schemas.openxmlformats.org/officeDocument/2006/relationships/image" Target="../media/image75.png"/></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3.xml"/><Relationship Id="rId1" Type="http://schemas.openxmlformats.org/officeDocument/2006/relationships/slideLayout" Target="../slideLayouts/slideLayout27.xml"/><Relationship Id="rId4" Type="http://schemas.openxmlformats.org/officeDocument/2006/relationships/image" Target="../media/image77.png"/></Relationships>
</file>

<file path=ppt/slides/_rels/slide3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4.xml"/><Relationship Id="rId1" Type="http://schemas.openxmlformats.org/officeDocument/2006/relationships/slideLayout" Target="../slideLayouts/slideLayout27.xml"/><Relationship Id="rId4" Type="http://schemas.openxmlformats.org/officeDocument/2006/relationships/image" Target="../media/image78.png"/></Relationships>
</file>

<file path=ppt/slides/_rels/slide3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5.xml"/><Relationship Id="rId1" Type="http://schemas.openxmlformats.org/officeDocument/2006/relationships/slideLayout" Target="../slideLayouts/slideLayout28.xml"/><Relationship Id="rId5" Type="http://schemas.openxmlformats.org/officeDocument/2006/relationships/image" Target="../media/image81.png"/><Relationship Id="rId4" Type="http://schemas.openxmlformats.org/officeDocument/2006/relationships/image" Target="../media/image80.png"/></Relationships>
</file>

<file path=ppt/slides/_rels/slide3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6.xml"/><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37.xml"/><Relationship Id="rId1" Type="http://schemas.openxmlformats.org/officeDocument/2006/relationships/slideLayout" Target="../slideLayouts/slideLayout28.xml"/><Relationship Id="rId5" Type="http://schemas.openxmlformats.org/officeDocument/2006/relationships/image" Target="../media/image85.png"/><Relationship Id="rId4" Type="http://schemas.openxmlformats.org/officeDocument/2006/relationships/image" Target="../media/image84.png"/></Relationships>
</file>

<file path=ppt/slides/_rels/slide38.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38.xml"/><Relationship Id="rId1" Type="http://schemas.openxmlformats.org/officeDocument/2006/relationships/slideLayout" Target="../slideLayouts/slideLayout28.xml"/><Relationship Id="rId5" Type="http://schemas.openxmlformats.org/officeDocument/2006/relationships/image" Target="../media/image87.png"/><Relationship Id="rId4" Type="http://schemas.openxmlformats.org/officeDocument/2006/relationships/image" Target="../media/image86.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8.xml"/></Relationships>
</file>

<file path=ppt/slides/_rels/slide4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41.xml"/><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8.xml"/></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4.xml"/><Relationship Id="rId1" Type="http://schemas.openxmlformats.org/officeDocument/2006/relationships/slideLayout" Target="../slideLayouts/slideLayout28.xml"/></Relationships>
</file>

<file path=ppt/slides/_rels/slide45.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45.xml"/><Relationship Id="rId1" Type="http://schemas.openxmlformats.org/officeDocument/2006/relationships/slideLayout" Target="../slideLayouts/slideLayout27.xml"/></Relationships>
</file>

<file path=ppt/slides/_rels/slide4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46.xml"/><Relationship Id="rId1" Type="http://schemas.openxmlformats.org/officeDocument/2006/relationships/slideLayout" Target="../slideLayouts/slideLayout27.xml"/></Relationships>
</file>

<file path=ppt/slides/_rels/slide47.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91.png"/><Relationship Id="rId7" Type="http://schemas.openxmlformats.org/officeDocument/2006/relationships/image" Target="../media/image94.png"/><Relationship Id="rId2" Type="http://schemas.openxmlformats.org/officeDocument/2006/relationships/notesSlide" Target="../notesSlides/notesSlide47.xml"/><Relationship Id="rId1" Type="http://schemas.openxmlformats.org/officeDocument/2006/relationships/slideLayout" Target="../slideLayouts/slideLayout28.xml"/><Relationship Id="rId6" Type="http://schemas.openxmlformats.org/officeDocument/2006/relationships/image" Target="../media/image37.png"/><Relationship Id="rId5" Type="http://schemas.openxmlformats.org/officeDocument/2006/relationships/image" Target="../media/image93.png"/><Relationship Id="rId4" Type="http://schemas.openxmlformats.org/officeDocument/2006/relationships/image" Target="../media/image92.png"/></Relationships>
</file>

<file path=ppt/slides/_rels/slide4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48.xml"/><Relationship Id="rId1" Type="http://schemas.openxmlformats.org/officeDocument/2006/relationships/slideLayout" Target="../slideLayouts/slideLayout27.xml"/></Relationships>
</file>

<file path=ppt/slides/_rels/slide4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9.xml"/><Relationship Id="rId1" Type="http://schemas.openxmlformats.org/officeDocument/2006/relationships/slideLayout" Target="../slideLayouts/slideLayout28.xml"/><Relationship Id="rId6" Type="http://schemas.openxmlformats.org/officeDocument/2006/relationships/image" Target="../media/image96.png"/><Relationship Id="rId5" Type="http://schemas.openxmlformats.org/officeDocument/2006/relationships/image" Target="../media/image79.png"/><Relationship Id="rId4" Type="http://schemas.openxmlformats.org/officeDocument/2006/relationships/image" Target="../media/image53.png"/></Relationships>
</file>

<file path=ppt/slides/_rels/slide50.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50.xml"/><Relationship Id="rId1" Type="http://schemas.openxmlformats.org/officeDocument/2006/relationships/slideLayout" Target="../slideLayouts/slideLayout27.xml"/></Relationships>
</file>

<file path=ppt/slides/_rels/slide51.xml.rels><?xml version="1.0" encoding="UTF-8" standalone="yes"?>
<Relationships xmlns="http://schemas.openxmlformats.org/package/2006/relationships"><Relationship Id="rId3" Type="http://schemas.openxmlformats.org/officeDocument/2006/relationships/image" Target="../media/image98.png"/><Relationship Id="rId7" Type="http://schemas.openxmlformats.org/officeDocument/2006/relationships/image" Target="../media/image102.png"/><Relationship Id="rId2" Type="http://schemas.openxmlformats.org/officeDocument/2006/relationships/notesSlide" Target="../notesSlides/notesSlide51.xml"/><Relationship Id="rId1" Type="http://schemas.openxmlformats.org/officeDocument/2006/relationships/slideLayout" Target="../slideLayouts/slideLayout29.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s>
</file>

<file path=ppt/slides/_rels/slide52.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52.xml"/><Relationship Id="rId1" Type="http://schemas.openxmlformats.org/officeDocument/2006/relationships/slideLayout" Target="../slideLayouts/slideLayout2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8.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8.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8.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8.xml"/></Relationships>
</file>

<file path=ppt/slides/_rels/slide57.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57.xml"/><Relationship Id="rId1" Type="http://schemas.openxmlformats.org/officeDocument/2006/relationships/slideLayout" Target="../slideLayouts/slideLayout27.xml"/><Relationship Id="rId4" Type="http://schemas.openxmlformats.org/officeDocument/2006/relationships/image" Target="../media/image105.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7.xml"/></Relationships>
</file>

<file path=ppt/slides/_rels/slide5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9.xml"/><Relationship Id="rId1" Type="http://schemas.openxmlformats.org/officeDocument/2006/relationships/slideLayout" Target="../slideLayouts/slideLayout12.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B0550"/>
        </a:solidFill>
        <a:effectLst/>
      </p:bgPr>
    </p:bg>
    <p:spTree>
      <p:nvGrpSpPr>
        <p:cNvPr id="1" name="Shape 336"/>
        <p:cNvGrpSpPr/>
        <p:nvPr/>
      </p:nvGrpSpPr>
      <p:grpSpPr>
        <a:xfrm>
          <a:off x="0" y="0"/>
          <a:ext cx="0" cy="0"/>
          <a:chOff x="0" y="0"/>
          <a:chExt cx="0" cy="0"/>
        </a:xfrm>
      </p:grpSpPr>
      <p:sp>
        <p:nvSpPr>
          <p:cNvPr id="337" name="Google Shape;337;p43"/>
          <p:cNvSpPr txBox="1">
            <a:spLocks noGrp="1"/>
          </p:cNvSpPr>
          <p:nvPr>
            <p:ph type="subTitle" idx="1"/>
          </p:nvPr>
        </p:nvSpPr>
        <p:spPr>
          <a:xfrm>
            <a:off x="704101" y="9031300"/>
            <a:ext cx="2811900" cy="3099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a:solidFill>
                  <a:schemeClr val="lt2"/>
                </a:solidFill>
                <a:latin typeface="Optimistic Text"/>
                <a:ea typeface="Optimistic Text"/>
                <a:cs typeface="Optimistic Text"/>
                <a:sym typeface="Optimistic Text"/>
              </a:rPr>
              <a:t>60 Minutes</a:t>
            </a:r>
            <a:endParaRPr>
              <a:solidFill>
                <a:schemeClr val="lt2"/>
              </a:solidFill>
              <a:latin typeface="Optimistic Text"/>
              <a:ea typeface="Optimistic Text"/>
              <a:cs typeface="Optimistic Text"/>
              <a:sym typeface="Optimistic Text"/>
            </a:endParaRPr>
          </a:p>
        </p:txBody>
      </p:sp>
      <p:sp>
        <p:nvSpPr>
          <p:cNvPr id="338" name="Google Shape;338;p43"/>
          <p:cNvSpPr txBox="1">
            <a:spLocks noGrp="1"/>
          </p:cNvSpPr>
          <p:nvPr>
            <p:ph type="ctrTitle"/>
          </p:nvPr>
        </p:nvSpPr>
        <p:spPr>
          <a:xfrm>
            <a:off x="699425" y="3649350"/>
            <a:ext cx="4314900" cy="17481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a:solidFill>
                  <a:schemeClr val="lt2"/>
                </a:solidFill>
                <a:latin typeface="Optimistic Display"/>
                <a:ea typeface="Optimistic Display"/>
                <a:cs typeface="Optimistic Display"/>
                <a:sym typeface="Optimistic Display"/>
              </a:rPr>
              <a:t>L’IA dans votre Monde Numérique</a:t>
            </a:r>
            <a:endParaRPr>
              <a:solidFill>
                <a:schemeClr val="lt2"/>
              </a:solidFill>
              <a:latin typeface="Optimistic Display"/>
              <a:ea typeface="Optimistic Display"/>
              <a:cs typeface="Optimistic Display"/>
              <a:sym typeface="Optimistic Display"/>
            </a:endParaRPr>
          </a:p>
        </p:txBody>
      </p:sp>
      <p:sp>
        <p:nvSpPr>
          <p:cNvPr id="339" name="Google Shape;339;p43"/>
          <p:cNvSpPr txBox="1">
            <a:spLocks noGrp="1"/>
          </p:cNvSpPr>
          <p:nvPr>
            <p:ph type="body" idx="3"/>
          </p:nvPr>
        </p:nvSpPr>
        <p:spPr>
          <a:xfrm>
            <a:off x="703708" y="9341188"/>
            <a:ext cx="2812500" cy="362100"/>
          </a:xfrm>
          <a:prstGeom prst="rect">
            <a:avLst/>
          </a:prstGeom>
        </p:spPr>
        <p:txBody>
          <a:bodyPr spcFirstLastPara="1" wrap="square" lIns="0" tIns="0" rIns="0" bIns="0" anchor="t" anchorCtr="0">
            <a:normAutofit/>
          </a:bodyPr>
          <a:lstStyle/>
          <a:p>
            <a:pPr marL="0" lvl="0" indent="0" algn="l" rtl="0">
              <a:spcBef>
                <a:spcPts val="0"/>
              </a:spcBef>
              <a:spcAft>
                <a:spcPts val="0"/>
              </a:spcAft>
              <a:buNone/>
            </a:pPr>
            <a:r>
              <a:rPr lang="en">
                <a:solidFill>
                  <a:schemeClr val="lt2"/>
                </a:solidFill>
                <a:latin typeface="Optimistic Text"/>
                <a:ea typeface="Optimistic Text"/>
                <a:cs typeface="Optimistic Text"/>
                <a:sym typeface="Optimistic Text"/>
              </a:rPr>
              <a:t>Modules Interactifs</a:t>
            </a:r>
            <a:endParaRPr>
              <a:solidFill>
                <a:schemeClr val="lt2"/>
              </a:solidFill>
              <a:latin typeface="Optimistic Text"/>
              <a:ea typeface="Optimistic Text"/>
              <a:cs typeface="Optimistic Text"/>
              <a:sym typeface="Optimistic Text"/>
            </a:endParaRPr>
          </a:p>
        </p:txBody>
      </p:sp>
      <p:sp>
        <p:nvSpPr>
          <p:cNvPr id="341" name="Google Shape;341;p43"/>
          <p:cNvSpPr txBox="1">
            <a:spLocks noGrp="1"/>
          </p:cNvSpPr>
          <p:nvPr>
            <p:ph type="subTitle" idx="1"/>
          </p:nvPr>
        </p:nvSpPr>
        <p:spPr>
          <a:xfrm>
            <a:off x="704101" y="700100"/>
            <a:ext cx="2811900" cy="3099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a:solidFill>
                  <a:schemeClr val="lt2"/>
                </a:solidFill>
                <a:latin typeface="Optimistic Text"/>
                <a:ea typeface="Optimistic Text"/>
                <a:cs typeface="Optimistic Text"/>
                <a:sym typeface="Optimistic Text"/>
              </a:rPr>
              <a:t>Pour les élèves de 13 à 17 ans</a:t>
            </a:r>
            <a:endParaRPr>
              <a:solidFill>
                <a:schemeClr val="lt2"/>
              </a:solidFill>
              <a:latin typeface="Optimistic Text"/>
              <a:ea typeface="Optimistic Text"/>
              <a:cs typeface="Optimistic Text"/>
              <a:sym typeface="Optimistic Text"/>
            </a:endParaRPr>
          </a:p>
        </p:txBody>
      </p:sp>
      <p:pic>
        <p:nvPicPr>
          <p:cNvPr id="342" name="Google Shape;342;p43" title="Meta_Lockup_MonoWhite_RGB.png"/>
          <p:cNvPicPr preferRelativeResize="0"/>
          <p:nvPr/>
        </p:nvPicPr>
        <p:blipFill rotWithShape="1">
          <a:blip r:embed="rId3">
            <a:alphaModFix/>
          </a:blip>
          <a:srcRect t="80" b="70"/>
          <a:stretch/>
        </p:blipFill>
        <p:spPr>
          <a:xfrm>
            <a:off x="12191988" y="8736737"/>
            <a:ext cx="2877123" cy="1237175"/>
          </a:xfrm>
          <a:prstGeom prst="rect">
            <a:avLst/>
          </a:prstGeom>
          <a:noFill/>
          <a:ln>
            <a:noFill/>
          </a:ln>
        </p:spPr>
      </p:pic>
      <p:pic>
        <p:nvPicPr>
          <p:cNvPr id="343" name="Google Shape;343;p43"/>
          <p:cNvPicPr preferRelativeResize="0"/>
          <p:nvPr/>
        </p:nvPicPr>
        <p:blipFill>
          <a:blip r:embed="rId4">
            <a:alphaModFix/>
          </a:blip>
          <a:stretch>
            <a:fillRect/>
          </a:stretch>
        </p:blipFill>
        <p:spPr>
          <a:xfrm>
            <a:off x="15808961" y="9143300"/>
            <a:ext cx="1797375" cy="424050"/>
          </a:xfrm>
          <a:prstGeom prst="rect">
            <a:avLst/>
          </a:prstGeom>
          <a:noFill/>
          <a:ln>
            <a:noFill/>
          </a:ln>
        </p:spPr>
      </p:pic>
      <p:cxnSp>
        <p:nvCxnSpPr>
          <p:cNvPr id="344" name="Google Shape;344;p43"/>
          <p:cNvCxnSpPr/>
          <p:nvPr/>
        </p:nvCxnSpPr>
        <p:spPr>
          <a:xfrm>
            <a:off x="15245842" y="8703875"/>
            <a:ext cx="0" cy="1302900"/>
          </a:xfrm>
          <a:prstGeom prst="straightConnector1">
            <a:avLst/>
          </a:prstGeom>
          <a:noFill/>
          <a:ln w="19050" cap="flat" cmpd="sng">
            <a:solidFill>
              <a:schemeClr val="lt2"/>
            </a:solidFill>
            <a:prstDash val="solid"/>
            <a:round/>
            <a:headEnd type="none" w="med" len="med"/>
            <a:tailEnd type="none" w="med" len="med"/>
          </a:ln>
        </p:spPr>
      </p:cxnSp>
      <p:pic>
        <p:nvPicPr>
          <p:cNvPr id="4" name="Google Shape;344;p43" title="AdobeStock_517502165.jpeg">
            <a:extLst>
              <a:ext uri="{FF2B5EF4-FFF2-40B4-BE49-F238E27FC236}">
                <a16:creationId xmlns:a16="http://schemas.microsoft.com/office/drawing/2014/main" id="{95F80DC3-22F5-FA80-42E5-BE56C2FEC120}"/>
              </a:ext>
            </a:extLst>
          </p:cNvPr>
          <p:cNvPicPr preferRelativeResize="0"/>
          <p:nvPr/>
        </p:nvPicPr>
        <p:blipFill>
          <a:blip r:embed="rId5">
            <a:alphaModFix/>
          </a:blip>
          <a:stretch>
            <a:fillRect/>
          </a:stretch>
        </p:blipFill>
        <p:spPr>
          <a:xfrm>
            <a:off x="5943300" y="0"/>
            <a:ext cx="12344699" cy="822777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49" name="Google Shape;349;p44"/>
          <p:cNvSpPr/>
          <p:nvPr/>
        </p:nvSpPr>
        <p:spPr>
          <a:xfrm>
            <a:off x="12192000" y="0"/>
            <a:ext cx="6091200" cy="10287000"/>
          </a:xfrm>
          <a:prstGeom prst="rect">
            <a:avLst/>
          </a:prstGeom>
          <a:solidFill>
            <a:srgbClr val="4B055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50" name="Google Shape;350;p44"/>
          <p:cNvSpPr/>
          <p:nvPr/>
        </p:nvSpPr>
        <p:spPr>
          <a:xfrm>
            <a:off x="741338" y="34697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51" name="Google Shape;351;p44"/>
          <p:cNvSpPr/>
          <p:nvPr/>
        </p:nvSpPr>
        <p:spPr>
          <a:xfrm>
            <a:off x="699075" y="34289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Clr>
                <a:schemeClr val="dk2"/>
              </a:buClr>
              <a:buSzPts val="1100"/>
              <a:buFont typeface="Arial"/>
              <a:buNone/>
            </a:pPr>
            <a:r>
              <a:rPr lang="en"/>
              <a:t> </a:t>
            </a:r>
            <a:endParaRPr/>
          </a:p>
          <a:p>
            <a:pPr marL="0" lvl="0" indent="0" algn="l" rtl="0">
              <a:spcBef>
                <a:spcPts val="0"/>
              </a:spcBef>
              <a:spcAft>
                <a:spcPts val="0"/>
              </a:spcAft>
              <a:buClr>
                <a:schemeClr val="dk2"/>
              </a:buClr>
              <a:buSzPts val="1100"/>
              <a:buFont typeface="Arial"/>
              <a:buNone/>
            </a:pPr>
            <a:endParaRPr/>
          </a:p>
        </p:txBody>
      </p:sp>
      <p:sp>
        <p:nvSpPr>
          <p:cNvPr id="352" name="Google Shape;352;p44"/>
          <p:cNvSpPr txBox="1"/>
          <p:nvPr/>
        </p:nvSpPr>
        <p:spPr>
          <a:xfrm>
            <a:off x="683814" y="709662"/>
            <a:ext cx="11295300" cy="751800"/>
          </a:xfrm>
          <a:prstGeom prst="rect">
            <a:avLst/>
          </a:prstGeom>
          <a:noFill/>
          <a:ln>
            <a:noFill/>
          </a:ln>
        </p:spPr>
        <p:txBody>
          <a:bodyPr spcFirstLastPara="1" wrap="square" lIns="0" tIns="12700" rIns="0" bIns="0" anchor="t" anchorCtr="0">
            <a:spAutoFit/>
          </a:bodyPr>
          <a:lstStyle/>
          <a:p>
            <a:pPr marL="12065" lvl="0" indent="0" algn="l" rtl="0">
              <a:spcBef>
                <a:spcPts val="0"/>
              </a:spcBef>
              <a:spcAft>
                <a:spcPts val="0"/>
              </a:spcAft>
              <a:buNone/>
            </a:pPr>
            <a:r>
              <a:rPr lang="en" sz="4800" b="1">
                <a:solidFill>
                  <a:srgbClr val="733279"/>
                </a:solidFill>
                <a:latin typeface="Optimistic Display"/>
                <a:ea typeface="Optimistic Display"/>
                <a:cs typeface="Optimistic Display"/>
                <a:sym typeface="Optimistic Display"/>
              </a:rPr>
              <a:t>Plan de la Session</a:t>
            </a:r>
            <a:endParaRPr sz="4800" b="1">
              <a:solidFill>
                <a:srgbClr val="733279"/>
              </a:solidFill>
              <a:latin typeface="Optimistic Display"/>
              <a:ea typeface="Optimistic Display"/>
              <a:cs typeface="Optimistic Display"/>
              <a:sym typeface="Optimistic Display"/>
            </a:endParaRPr>
          </a:p>
        </p:txBody>
      </p:sp>
      <p:sp>
        <p:nvSpPr>
          <p:cNvPr id="353" name="Google Shape;353;p44"/>
          <p:cNvSpPr txBox="1"/>
          <p:nvPr/>
        </p:nvSpPr>
        <p:spPr>
          <a:xfrm>
            <a:off x="1708450" y="3625775"/>
            <a:ext cx="31779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2100" b="1" dirty="0">
                <a:solidFill>
                  <a:srgbClr val="4B0550"/>
                </a:solidFill>
                <a:latin typeface="Optimistic Text"/>
                <a:ea typeface="Optimistic Text"/>
                <a:cs typeface="Optimistic Text"/>
                <a:sym typeface="Optimistic Text"/>
              </a:rPr>
              <a:t>Introduction</a:t>
            </a:r>
            <a:endParaRPr sz="2100" b="1" dirty="0">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dirty="0">
                <a:solidFill>
                  <a:srgbClr val="4B0550"/>
                </a:solidFill>
                <a:latin typeface="Optimistic Text"/>
                <a:ea typeface="Optimistic Text"/>
                <a:cs typeface="Optimistic Text"/>
                <a:sym typeface="Optimistic Text"/>
              </a:rPr>
              <a:t>L’IA </a:t>
            </a:r>
            <a:r>
              <a:rPr lang="en" sz="1200" dirty="0" err="1">
                <a:solidFill>
                  <a:srgbClr val="4B0550"/>
                </a:solidFill>
                <a:latin typeface="Optimistic Text"/>
                <a:ea typeface="Optimistic Text"/>
                <a:cs typeface="Optimistic Text"/>
                <a:sym typeface="Optimistic Text"/>
              </a:rPr>
              <a:t>est</a:t>
            </a:r>
            <a:r>
              <a:rPr lang="en" sz="1200" dirty="0">
                <a:solidFill>
                  <a:srgbClr val="4B0550"/>
                </a:solidFill>
                <a:latin typeface="Optimistic Text"/>
                <a:ea typeface="Optimistic Text"/>
                <a:cs typeface="Optimistic Text"/>
                <a:sym typeface="Optimistic Text"/>
              </a:rPr>
              <a:t> déjà dans </a:t>
            </a:r>
            <a:r>
              <a:rPr lang="en" sz="1200" dirty="0" err="1">
                <a:solidFill>
                  <a:srgbClr val="4B0550"/>
                </a:solidFill>
                <a:latin typeface="Optimistic Text"/>
                <a:ea typeface="Optimistic Text"/>
                <a:cs typeface="Optimistic Text"/>
                <a:sym typeface="Optimistic Text"/>
              </a:rPr>
              <a:t>votre</a:t>
            </a:r>
            <a:r>
              <a:rPr lang="en" sz="1200" dirty="0">
                <a:solidFill>
                  <a:srgbClr val="4B0550"/>
                </a:solidFill>
                <a:latin typeface="Optimistic Text"/>
                <a:ea typeface="Optimistic Text"/>
                <a:cs typeface="Optimistic Text"/>
                <a:sym typeface="Optimistic Text"/>
              </a:rPr>
              <a:t> monde!</a:t>
            </a:r>
            <a:endParaRPr sz="1200" dirty="0">
              <a:solidFill>
                <a:srgbClr val="4B0550"/>
              </a:solidFill>
              <a:latin typeface="Optimistic Text"/>
              <a:ea typeface="Optimistic Text"/>
              <a:cs typeface="Optimistic Text"/>
              <a:sym typeface="Optimistic Text"/>
            </a:endParaRPr>
          </a:p>
        </p:txBody>
      </p:sp>
      <p:grpSp>
        <p:nvGrpSpPr>
          <p:cNvPr id="354" name="Google Shape;354;p44"/>
          <p:cNvGrpSpPr/>
          <p:nvPr/>
        </p:nvGrpSpPr>
        <p:grpSpPr>
          <a:xfrm>
            <a:off x="987471" y="3612832"/>
            <a:ext cx="551180" cy="551180"/>
            <a:chOff x="886071" y="1731845"/>
            <a:chExt cx="551180" cy="551180"/>
          </a:xfrm>
        </p:grpSpPr>
        <p:sp>
          <p:nvSpPr>
            <p:cNvPr id="355" name="Google Shape;355;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356" name="Google Shape;356;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357" name="Google Shape;357;p44"/>
          <p:cNvSpPr txBox="1"/>
          <p:nvPr/>
        </p:nvSpPr>
        <p:spPr>
          <a:xfrm>
            <a:off x="1081111" y="37434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01</a:t>
            </a:r>
            <a:endParaRPr sz="1800" b="1">
              <a:solidFill>
                <a:srgbClr val="4B0550"/>
              </a:solidFill>
              <a:latin typeface="Optimistic Text"/>
              <a:ea typeface="Optimistic Text"/>
              <a:cs typeface="Optimistic Text"/>
              <a:sym typeface="Optimistic Text"/>
            </a:endParaRPr>
          </a:p>
        </p:txBody>
      </p:sp>
      <p:sp>
        <p:nvSpPr>
          <p:cNvPr id="358" name="Google Shape;358;p44"/>
          <p:cNvSpPr/>
          <p:nvPr/>
        </p:nvSpPr>
        <p:spPr>
          <a:xfrm>
            <a:off x="741338" y="45760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59" name="Google Shape;359;p44"/>
          <p:cNvSpPr/>
          <p:nvPr/>
        </p:nvSpPr>
        <p:spPr>
          <a:xfrm>
            <a:off x="699075" y="45352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60" name="Google Shape;360;p44"/>
          <p:cNvSpPr txBox="1"/>
          <p:nvPr/>
        </p:nvSpPr>
        <p:spPr>
          <a:xfrm>
            <a:off x="1708450" y="4732075"/>
            <a:ext cx="32175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Clr>
                <a:srgbClr val="000000"/>
              </a:buClr>
              <a:buFont typeface="Arial"/>
              <a:buNone/>
            </a:pPr>
            <a:r>
              <a:rPr lang="en" sz="2100" b="1">
                <a:solidFill>
                  <a:srgbClr val="4B0550"/>
                </a:solidFill>
                <a:latin typeface="Optimistic Text"/>
                <a:ea typeface="Optimistic Text"/>
                <a:cs typeface="Optimistic Text"/>
                <a:sym typeface="Optimistic Text"/>
              </a:rPr>
              <a:t>Défi de détection de l’IA</a:t>
            </a:r>
            <a:endParaRPr sz="2100" b="1">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Sauriez-vous reconnaître ce qui est réel?</a:t>
            </a:r>
            <a:endParaRPr sz="1200">
              <a:solidFill>
                <a:srgbClr val="4B0550"/>
              </a:solidFill>
              <a:latin typeface="Optimistic Text"/>
              <a:ea typeface="Optimistic Text"/>
              <a:cs typeface="Optimistic Text"/>
              <a:sym typeface="Optimistic Text"/>
            </a:endParaRPr>
          </a:p>
        </p:txBody>
      </p:sp>
      <p:grpSp>
        <p:nvGrpSpPr>
          <p:cNvPr id="361" name="Google Shape;361;p44"/>
          <p:cNvGrpSpPr/>
          <p:nvPr/>
        </p:nvGrpSpPr>
        <p:grpSpPr>
          <a:xfrm>
            <a:off x="987471" y="4719133"/>
            <a:ext cx="551180" cy="551180"/>
            <a:chOff x="886071" y="1731845"/>
            <a:chExt cx="551180" cy="551180"/>
          </a:xfrm>
        </p:grpSpPr>
        <p:sp>
          <p:nvSpPr>
            <p:cNvPr id="362" name="Google Shape;362;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363" name="Google Shape;363;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364" name="Google Shape;364;p44"/>
          <p:cNvSpPr txBox="1"/>
          <p:nvPr/>
        </p:nvSpPr>
        <p:spPr>
          <a:xfrm>
            <a:off x="1081111" y="48497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02</a:t>
            </a:r>
            <a:endParaRPr sz="1800" b="1">
              <a:solidFill>
                <a:srgbClr val="4B0550"/>
              </a:solidFill>
              <a:latin typeface="Optimistic Text"/>
              <a:ea typeface="Optimistic Text"/>
              <a:cs typeface="Optimistic Text"/>
              <a:sym typeface="Optimistic Text"/>
            </a:endParaRPr>
          </a:p>
        </p:txBody>
      </p:sp>
      <p:sp>
        <p:nvSpPr>
          <p:cNvPr id="365" name="Google Shape;365;p44"/>
          <p:cNvSpPr/>
          <p:nvPr/>
        </p:nvSpPr>
        <p:spPr>
          <a:xfrm>
            <a:off x="741338" y="56823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66" name="Google Shape;366;p44"/>
          <p:cNvSpPr/>
          <p:nvPr/>
        </p:nvSpPr>
        <p:spPr>
          <a:xfrm>
            <a:off x="699075" y="56415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67" name="Google Shape;367;p44"/>
          <p:cNvSpPr txBox="1"/>
          <p:nvPr/>
        </p:nvSpPr>
        <p:spPr>
          <a:xfrm>
            <a:off x="1708450" y="5838375"/>
            <a:ext cx="37920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Comprendre l’IA (Simplifié)</a:t>
            </a:r>
            <a:endParaRPr sz="2100" b="1">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Comment l’IA apprend vraiment</a:t>
            </a:r>
            <a:endParaRPr sz="1200">
              <a:solidFill>
                <a:srgbClr val="4B0550"/>
              </a:solidFill>
              <a:latin typeface="Optimistic Text"/>
              <a:ea typeface="Optimistic Text"/>
              <a:cs typeface="Optimistic Text"/>
              <a:sym typeface="Optimistic Text"/>
            </a:endParaRPr>
          </a:p>
        </p:txBody>
      </p:sp>
      <p:grpSp>
        <p:nvGrpSpPr>
          <p:cNvPr id="368" name="Google Shape;368;p44"/>
          <p:cNvGrpSpPr/>
          <p:nvPr/>
        </p:nvGrpSpPr>
        <p:grpSpPr>
          <a:xfrm>
            <a:off x="987471" y="5825433"/>
            <a:ext cx="551180" cy="551180"/>
            <a:chOff x="886071" y="1731845"/>
            <a:chExt cx="551180" cy="551180"/>
          </a:xfrm>
        </p:grpSpPr>
        <p:sp>
          <p:nvSpPr>
            <p:cNvPr id="369" name="Google Shape;369;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370" name="Google Shape;370;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371" name="Google Shape;371;p44"/>
          <p:cNvSpPr txBox="1"/>
          <p:nvPr/>
        </p:nvSpPr>
        <p:spPr>
          <a:xfrm>
            <a:off x="1081111" y="59560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03</a:t>
            </a:r>
            <a:endParaRPr sz="1800" b="1">
              <a:solidFill>
                <a:srgbClr val="4B0550"/>
              </a:solidFill>
              <a:latin typeface="Optimistic Text"/>
              <a:ea typeface="Optimistic Text"/>
              <a:cs typeface="Optimistic Text"/>
              <a:sym typeface="Optimistic Text"/>
            </a:endParaRPr>
          </a:p>
        </p:txBody>
      </p:sp>
      <p:sp>
        <p:nvSpPr>
          <p:cNvPr id="372" name="Google Shape;372;p44"/>
          <p:cNvSpPr/>
          <p:nvPr/>
        </p:nvSpPr>
        <p:spPr>
          <a:xfrm>
            <a:off x="741338" y="67886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73" name="Google Shape;373;p44"/>
          <p:cNvSpPr/>
          <p:nvPr/>
        </p:nvSpPr>
        <p:spPr>
          <a:xfrm>
            <a:off x="699075" y="67478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74" name="Google Shape;374;p44"/>
          <p:cNvSpPr txBox="1"/>
          <p:nvPr/>
        </p:nvSpPr>
        <p:spPr>
          <a:xfrm>
            <a:off x="1708450" y="6944675"/>
            <a:ext cx="32175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Création pratique d'IA</a:t>
            </a:r>
            <a:endParaRPr sz="2100" b="1">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Créons avec l’IA!</a:t>
            </a:r>
            <a:endParaRPr sz="1200">
              <a:solidFill>
                <a:srgbClr val="4B0550"/>
              </a:solidFill>
              <a:latin typeface="Optimistic Text"/>
              <a:ea typeface="Optimistic Text"/>
              <a:cs typeface="Optimistic Text"/>
              <a:sym typeface="Optimistic Text"/>
            </a:endParaRPr>
          </a:p>
        </p:txBody>
      </p:sp>
      <p:grpSp>
        <p:nvGrpSpPr>
          <p:cNvPr id="375" name="Google Shape;375;p44"/>
          <p:cNvGrpSpPr/>
          <p:nvPr/>
        </p:nvGrpSpPr>
        <p:grpSpPr>
          <a:xfrm>
            <a:off x="987471" y="6931733"/>
            <a:ext cx="551180" cy="551180"/>
            <a:chOff x="886071" y="1731845"/>
            <a:chExt cx="551180" cy="551180"/>
          </a:xfrm>
        </p:grpSpPr>
        <p:sp>
          <p:nvSpPr>
            <p:cNvPr id="376" name="Google Shape;376;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377" name="Google Shape;377;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378" name="Google Shape;378;p44"/>
          <p:cNvSpPr txBox="1"/>
          <p:nvPr/>
        </p:nvSpPr>
        <p:spPr>
          <a:xfrm>
            <a:off x="1081111" y="70623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04</a:t>
            </a:r>
            <a:endParaRPr sz="1800" b="1">
              <a:solidFill>
                <a:srgbClr val="4B0550"/>
              </a:solidFill>
              <a:latin typeface="Optimistic Text"/>
              <a:ea typeface="Optimistic Text"/>
              <a:cs typeface="Optimistic Text"/>
              <a:sym typeface="Optimistic Text"/>
            </a:endParaRPr>
          </a:p>
        </p:txBody>
      </p:sp>
      <p:sp>
        <p:nvSpPr>
          <p:cNvPr id="379" name="Google Shape;379;p44"/>
          <p:cNvSpPr/>
          <p:nvPr/>
        </p:nvSpPr>
        <p:spPr>
          <a:xfrm>
            <a:off x="5810763" y="34697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80" name="Google Shape;380;p44"/>
          <p:cNvSpPr/>
          <p:nvPr/>
        </p:nvSpPr>
        <p:spPr>
          <a:xfrm>
            <a:off x="5768500" y="34289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81" name="Google Shape;381;p44"/>
          <p:cNvSpPr txBox="1"/>
          <p:nvPr/>
        </p:nvSpPr>
        <p:spPr>
          <a:xfrm>
            <a:off x="6777875" y="3625775"/>
            <a:ext cx="35160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Éthique et Sécurité de l’IA</a:t>
            </a:r>
            <a:endParaRPr sz="2100" b="1">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Bien utiliser l’IA</a:t>
            </a:r>
            <a:endParaRPr sz="1200">
              <a:solidFill>
                <a:srgbClr val="4B0550"/>
              </a:solidFill>
              <a:latin typeface="Optimistic Text"/>
              <a:ea typeface="Optimistic Text"/>
              <a:cs typeface="Optimistic Text"/>
              <a:sym typeface="Optimistic Text"/>
            </a:endParaRPr>
          </a:p>
        </p:txBody>
      </p:sp>
      <p:grpSp>
        <p:nvGrpSpPr>
          <p:cNvPr id="382" name="Google Shape;382;p44"/>
          <p:cNvGrpSpPr/>
          <p:nvPr/>
        </p:nvGrpSpPr>
        <p:grpSpPr>
          <a:xfrm>
            <a:off x="6056896" y="3612832"/>
            <a:ext cx="551180" cy="551180"/>
            <a:chOff x="886071" y="1731845"/>
            <a:chExt cx="551180" cy="551180"/>
          </a:xfrm>
        </p:grpSpPr>
        <p:sp>
          <p:nvSpPr>
            <p:cNvPr id="383" name="Google Shape;383;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384" name="Google Shape;384;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385" name="Google Shape;385;p44"/>
          <p:cNvSpPr txBox="1"/>
          <p:nvPr/>
        </p:nvSpPr>
        <p:spPr>
          <a:xfrm>
            <a:off x="6150536" y="37434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05</a:t>
            </a:r>
            <a:endParaRPr sz="1800" b="1">
              <a:solidFill>
                <a:srgbClr val="4B0550"/>
              </a:solidFill>
              <a:latin typeface="Optimistic Text"/>
              <a:ea typeface="Optimistic Text"/>
              <a:cs typeface="Optimistic Text"/>
              <a:sym typeface="Optimistic Text"/>
            </a:endParaRPr>
          </a:p>
        </p:txBody>
      </p:sp>
      <p:sp>
        <p:nvSpPr>
          <p:cNvPr id="386" name="Google Shape;386;p44"/>
          <p:cNvSpPr/>
          <p:nvPr/>
        </p:nvSpPr>
        <p:spPr>
          <a:xfrm>
            <a:off x="5810763" y="45760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87" name="Google Shape;387;p44"/>
          <p:cNvSpPr/>
          <p:nvPr/>
        </p:nvSpPr>
        <p:spPr>
          <a:xfrm>
            <a:off x="5768500" y="45352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88" name="Google Shape;388;p44"/>
          <p:cNvSpPr txBox="1"/>
          <p:nvPr/>
        </p:nvSpPr>
        <p:spPr>
          <a:xfrm>
            <a:off x="6777875" y="4732075"/>
            <a:ext cx="35880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Rester en sécurité avec l’IA</a:t>
            </a:r>
            <a:endParaRPr sz="2100" b="1">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Votre kit de sécurité pour l’IA</a:t>
            </a:r>
            <a:endParaRPr sz="1200">
              <a:solidFill>
                <a:srgbClr val="4B0550"/>
              </a:solidFill>
              <a:latin typeface="Optimistic Text"/>
              <a:ea typeface="Optimistic Text"/>
              <a:cs typeface="Optimistic Text"/>
              <a:sym typeface="Optimistic Text"/>
            </a:endParaRPr>
          </a:p>
        </p:txBody>
      </p:sp>
      <p:grpSp>
        <p:nvGrpSpPr>
          <p:cNvPr id="389" name="Google Shape;389;p44"/>
          <p:cNvGrpSpPr/>
          <p:nvPr/>
        </p:nvGrpSpPr>
        <p:grpSpPr>
          <a:xfrm>
            <a:off x="6056896" y="4719133"/>
            <a:ext cx="551180" cy="551180"/>
            <a:chOff x="886071" y="1731845"/>
            <a:chExt cx="551180" cy="551180"/>
          </a:xfrm>
        </p:grpSpPr>
        <p:sp>
          <p:nvSpPr>
            <p:cNvPr id="390" name="Google Shape;390;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391" name="Google Shape;391;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392" name="Google Shape;392;p44"/>
          <p:cNvSpPr txBox="1"/>
          <p:nvPr/>
        </p:nvSpPr>
        <p:spPr>
          <a:xfrm>
            <a:off x="6150536" y="48497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06</a:t>
            </a:r>
            <a:endParaRPr sz="1800" b="1">
              <a:solidFill>
                <a:srgbClr val="4B0550"/>
              </a:solidFill>
              <a:latin typeface="Optimistic Text"/>
              <a:ea typeface="Optimistic Text"/>
              <a:cs typeface="Optimistic Text"/>
              <a:sym typeface="Optimistic Text"/>
            </a:endParaRPr>
          </a:p>
        </p:txBody>
      </p:sp>
      <p:sp>
        <p:nvSpPr>
          <p:cNvPr id="393" name="Google Shape;393;p44"/>
          <p:cNvSpPr/>
          <p:nvPr/>
        </p:nvSpPr>
        <p:spPr>
          <a:xfrm>
            <a:off x="5810763" y="56823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94" name="Google Shape;394;p44"/>
          <p:cNvSpPr/>
          <p:nvPr/>
        </p:nvSpPr>
        <p:spPr>
          <a:xfrm>
            <a:off x="5768500" y="56415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95" name="Google Shape;395;p44"/>
          <p:cNvSpPr txBox="1"/>
          <p:nvPr/>
        </p:nvSpPr>
        <p:spPr>
          <a:xfrm>
            <a:off x="6777875" y="5838375"/>
            <a:ext cx="30750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L’IA et Votre Avenir</a:t>
            </a:r>
            <a:endParaRPr sz="2100" b="1">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Votre Rôle dans le futur de l’IA en Afrique</a:t>
            </a:r>
            <a:endParaRPr sz="1200">
              <a:solidFill>
                <a:srgbClr val="4B0550"/>
              </a:solidFill>
              <a:latin typeface="Optimistic Text"/>
              <a:ea typeface="Optimistic Text"/>
              <a:cs typeface="Optimistic Text"/>
              <a:sym typeface="Optimistic Text"/>
            </a:endParaRPr>
          </a:p>
        </p:txBody>
      </p:sp>
      <p:grpSp>
        <p:nvGrpSpPr>
          <p:cNvPr id="396" name="Google Shape;396;p44"/>
          <p:cNvGrpSpPr/>
          <p:nvPr/>
        </p:nvGrpSpPr>
        <p:grpSpPr>
          <a:xfrm>
            <a:off x="6056896" y="5825433"/>
            <a:ext cx="551180" cy="551180"/>
            <a:chOff x="886071" y="1731845"/>
            <a:chExt cx="551180" cy="551180"/>
          </a:xfrm>
        </p:grpSpPr>
        <p:sp>
          <p:nvSpPr>
            <p:cNvPr id="397" name="Google Shape;397;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398" name="Google Shape;398;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399" name="Google Shape;399;p44"/>
          <p:cNvSpPr txBox="1"/>
          <p:nvPr/>
        </p:nvSpPr>
        <p:spPr>
          <a:xfrm>
            <a:off x="6150536" y="59560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07</a:t>
            </a:r>
            <a:endParaRPr sz="1800" b="1">
              <a:solidFill>
                <a:srgbClr val="4B0550"/>
              </a:solidFill>
              <a:latin typeface="Optimistic Text"/>
              <a:ea typeface="Optimistic Text"/>
              <a:cs typeface="Optimistic Text"/>
              <a:sym typeface="Optimistic Text"/>
            </a:endParaRPr>
          </a:p>
        </p:txBody>
      </p:sp>
      <p:sp>
        <p:nvSpPr>
          <p:cNvPr id="400" name="Google Shape;400;p44"/>
          <p:cNvSpPr/>
          <p:nvPr/>
        </p:nvSpPr>
        <p:spPr>
          <a:xfrm>
            <a:off x="5810763" y="67886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401" name="Google Shape;401;p44"/>
          <p:cNvSpPr/>
          <p:nvPr/>
        </p:nvSpPr>
        <p:spPr>
          <a:xfrm>
            <a:off x="5768500" y="67478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402" name="Google Shape;402;p44"/>
          <p:cNvSpPr txBox="1"/>
          <p:nvPr/>
        </p:nvSpPr>
        <p:spPr>
          <a:xfrm>
            <a:off x="6777875" y="6944675"/>
            <a:ext cx="33282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Conclusion et Évaluation</a:t>
            </a:r>
            <a:endParaRPr sz="2100" b="1">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Félicitations! Compétence IA débloquée</a:t>
            </a:r>
            <a:endParaRPr sz="1200">
              <a:solidFill>
                <a:srgbClr val="4B0550"/>
              </a:solidFill>
              <a:latin typeface="Optimistic Text"/>
              <a:ea typeface="Optimistic Text"/>
              <a:cs typeface="Optimistic Text"/>
              <a:sym typeface="Optimistic Text"/>
            </a:endParaRPr>
          </a:p>
        </p:txBody>
      </p:sp>
      <p:grpSp>
        <p:nvGrpSpPr>
          <p:cNvPr id="403" name="Google Shape;403;p44"/>
          <p:cNvGrpSpPr/>
          <p:nvPr/>
        </p:nvGrpSpPr>
        <p:grpSpPr>
          <a:xfrm>
            <a:off x="6056896" y="6931733"/>
            <a:ext cx="551180" cy="551180"/>
            <a:chOff x="886071" y="1731845"/>
            <a:chExt cx="551180" cy="551180"/>
          </a:xfrm>
        </p:grpSpPr>
        <p:sp>
          <p:nvSpPr>
            <p:cNvPr id="404" name="Google Shape;404;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405" name="Google Shape;405;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406" name="Google Shape;406;p44"/>
          <p:cNvSpPr txBox="1"/>
          <p:nvPr/>
        </p:nvSpPr>
        <p:spPr>
          <a:xfrm>
            <a:off x="6150536" y="70623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08</a:t>
            </a:r>
            <a:endParaRPr sz="1800" b="1">
              <a:solidFill>
                <a:srgbClr val="4B0550"/>
              </a:solidFill>
              <a:latin typeface="Optimistic Text"/>
              <a:ea typeface="Optimistic Text"/>
              <a:cs typeface="Optimistic Text"/>
              <a:sym typeface="Optimistic Text"/>
            </a:endParaRPr>
          </a:p>
        </p:txBody>
      </p:sp>
      <p:pic>
        <p:nvPicPr>
          <p:cNvPr id="3" name="Google Shape;502;p52" title="Middle E Asset 01.png">
            <a:extLst>
              <a:ext uri="{FF2B5EF4-FFF2-40B4-BE49-F238E27FC236}">
                <a16:creationId xmlns:a16="http://schemas.microsoft.com/office/drawing/2014/main" id="{ADE3DED1-2718-0120-A48A-537349C29A7D}"/>
              </a:ext>
            </a:extLst>
          </p:cNvPr>
          <p:cNvPicPr preferRelativeResize="0"/>
          <p:nvPr/>
        </p:nvPicPr>
        <p:blipFill rotWithShape="1">
          <a:blip r:embed="rId3">
            <a:alphaModFix/>
          </a:blip>
          <a:srcRect l="14266" r="52411"/>
          <a:stretch/>
        </p:blipFill>
        <p:spPr>
          <a:xfrm flipH="1">
            <a:off x="12234263" y="40850"/>
            <a:ext cx="6095999" cy="10246150"/>
          </a:xfrm>
          <a:prstGeom prst="rect">
            <a:avLst/>
          </a:prstGeom>
          <a:solidFill>
            <a:srgbClr val="4B0550"/>
          </a:solid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11"/>
        <p:cNvGrpSpPr/>
        <p:nvPr/>
      </p:nvGrpSpPr>
      <p:grpSpPr>
        <a:xfrm>
          <a:off x="0" y="0"/>
          <a:ext cx="0" cy="0"/>
          <a:chOff x="0" y="0"/>
          <a:chExt cx="0" cy="0"/>
        </a:xfrm>
      </p:grpSpPr>
      <p:sp>
        <p:nvSpPr>
          <p:cNvPr id="412" name="Google Shape;412;p45"/>
          <p:cNvSpPr txBox="1"/>
          <p:nvPr/>
        </p:nvSpPr>
        <p:spPr>
          <a:xfrm>
            <a:off x="699425" y="3649350"/>
            <a:ext cx="4314900" cy="1748100"/>
          </a:xfrm>
          <a:prstGeom prst="rect">
            <a:avLst/>
          </a:prstGeom>
          <a:noFill/>
          <a:ln>
            <a:noFill/>
          </a:ln>
        </p:spPr>
        <p:txBody>
          <a:bodyPr spcFirstLastPara="1" wrap="square" lIns="0" tIns="0" rIns="0" bIns="0" anchor="t" anchorCtr="0">
            <a:noAutofit/>
          </a:bodyPr>
          <a:lstStyle/>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Introduction </a:t>
            </a:r>
            <a:endParaRPr sz="5400" b="1">
              <a:solidFill>
                <a:srgbClr val="FFFFFF"/>
              </a:solidFill>
              <a:latin typeface="Optimistic Display"/>
              <a:ea typeface="Optimistic Display"/>
              <a:cs typeface="Optimistic Display"/>
              <a:sym typeface="Optimistic Display"/>
            </a:endParaRPr>
          </a:p>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et Activité Brise-Glace</a:t>
            </a:r>
            <a:endParaRPr sz="5400" b="1">
              <a:solidFill>
                <a:srgbClr val="FFFFFF"/>
              </a:solidFill>
              <a:latin typeface="Optimistic Display"/>
              <a:ea typeface="Optimistic Display"/>
              <a:cs typeface="Optimistic Display"/>
              <a:sym typeface="Optimistic Display"/>
            </a:endParaRPr>
          </a:p>
          <a:p>
            <a:pPr marL="0" lvl="0" indent="0" algn="l" rtl="0">
              <a:lnSpc>
                <a:spcPct val="108000"/>
              </a:lnSpc>
              <a:spcBef>
                <a:spcPts val="0"/>
              </a:spcBef>
              <a:spcAft>
                <a:spcPts val="0"/>
              </a:spcAft>
              <a:buNone/>
            </a:pPr>
            <a:endParaRPr sz="5400" b="1">
              <a:solidFill>
                <a:srgbClr val="FFFFFF"/>
              </a:solidFill>
              <a:latin typeface="Optimistic Display"/>
              <a:ea typeface="Optimistic Display"/>
              <a:cs typeface="Optimistic Display"/>
              <a:sym typeface="Optimistic Display"/>
            </a:endParaRPr>
          </a:p>
        </p:txBody>
      </p:sp>
      <p:pic>
        <p:nvPicPr>
          <p:cNvPr id="2" name="Google Shape;572;p53" title="Middle E Asset 02.png">
            <a:extLst>
              <a:ext uri="{FF2B5EF4-FFF2-40B4-BE49-F238E27FC236}">
                <a16:creationId xmlns:a16="http://schemas.microsoft.com/office/drawing/2014/main" id="{4F9C2A7F-35E5-CA7F-DC15-01C096A47EE6}"/>
              </a:ext>
            </a:extLst>
          </p:cNvPr>
          <p:cNvPicPr preferRelativeResize="0"/>
          <p:nvPr/>
        </p:nvPicPr>
        <p:blipFill rotWithShape="1">
          <a:blip r:embed="rId3">
            <a:alphaModFix/>
          </a:blip>
          <a:srcRect t="16257" b="16257"/>
          <a:stretch/>
        </p:blipFill>
        <p:spPr>
          <a:xfrm flipH="1">
            <a:off x="6096002" y="0"/>
            <a:ext cx="12191998" cy="102870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17"/>
        <p:cNvGrpSpPr/>
        <p:nvPr/>
      </p:nvGrpSpPr>
      <p:grpSpPr>
        <a:xfrm>
          <a:off x="0" y="0"/>
          <a:ext cx="0" cy="0"/>
          <a:chOff x="0" y="0"/>
          <a:chExt cx="0" cy="0"/>
        </a:xfrm>
      </p:grpSpPr>
      <p:sp>
        <p:nvSpPr>
          <p:cNvPr id="418" name="Google Shape;418;p46"/>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19" name="Google Shape;419;p46"/>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20" name="Google Shape;420;p46"/>
          <p:cNvSpPr txBox="1"/>
          <p:nvPr/>
        </p:nvSpPr>
        <p:spPr>
          <a:xfrm>
            <a:off x="5388950" y="5064000"/>
            <a:ext cx="8320800" cy="19950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dirty="0">
                <a:solidFill>
                  <a:srgbClr val="4B0550"/>
                </a:solidFill>
                <a:latin typeface="Optimistic Display"/>
                <a:ea typeface="Optimistic Display"/>
                <a:cs typeface="Optimistic Display"/>
                <a:sym typeface="Optimistic Display"/>
              </a:rPr>
              <a:t>L’IA </a:t>
            </a:r>
            <a:r>
              <a:rPr lang="en" sz="7200" b="1" dirty="0" err="1">
                <a:solidFill>
                  <a:srgbClr val="4B0550"/>
                </a:solidFill>
                <a:latin typeface="Optimistic Display"/>
                <a:ea typeface="Optimistic Display"/>
                <a:cs typeface="Optimistic Display"/>
                <a:sym typeface="Optimistic Display"/>
              </a:rPr>
              <a:t>est</a:t>
            </a:r>
            <a:r>
              <a:rPr lang="en" sz="7200" b="1" dirty="0">
                <a:solidFill>
                  <a:srgbClr val="4B0550"/>
                </a:solidFill>
                <a:latin typeface="Optimistic Display"/>
                <a:ea typeface="Optimistic Display"/>
                <a:cs typeface="Optimistic Display"/>
                <a:sym typeface="Optimistic Display"/>
              </a:rPr>
              <a:t> Déjà dans </a:t>
            </a:r>
            <a:r>
              <a:rPr lang="en" sz="7200" b="1" dirty="0" err="1">
                <a:solidFill>
                  <a:srgbClr val="4B0550"/>
                </a:solidFill>
                <a:latin typeface="Optimistic Display"/>
                <a:ea typeface="Optimistic Display"/>
                <a:cs typeface="Optimistic Display"/>
                <a:sym typeface="Optimistic Display"/>
              </a:rPr>
              <a:t>Votre</a:t>
            </a:r>
            <a:r>
              <a:rPr lang="en" sz="7200" b="1" dirty="0">
                <a:solidFill>
                  <a:srgbClr val="4B0550"/>
                </a:solidFill>
                <a:latin typeface="Optimistic Display"/>
                <a:ea typeface="Optimistic Display"/>
                <a:cs typeface="Optimistic Display"/>
                <a:sym typeface="Optimistic Display"/>
              </a:rPr>
              <a:t> Monde!</a:t>
            </a:r>
            <a:endParaRPr sz="7200" b="1" dirty="0">
              <a:solidFill>
                <a:srgbClr val="4B0550"/>
              </a:solidFill>
              <a:latin typeface="Optimistic Display"/>
              <a:ea typeface="Optimistic Display"/>
              <a:cs typeface="Optimistic Display"/>
              <a:sym typeface="Optimistic Display"/>
            </a:endParaRPr>
          </a:p>
        </p:txBody>
      </p:sp>
      <p:sp>
        <p:nvSpPr>
          <p:cNvPr id="421" name="Google Shape;421;p46"/>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422" name="Google Shape;422;p46" title="AI.png"/>
          <p:cNvPicPr preferRelativeResize="0"/>
          <p:nvPr/>
        </p:nvPicPr>
        <p:blipFill>
          <a:blip r:embed="rId3">
            <a:alphaModFix/>
          </a:blip>
          <a:stretch>
            <a:fillRect/>
          </a:stretch>
        </p:blipFill>
        <p:spPr>
          <a:xfrm>
            <a:off x="8502325" y="3146800"/>
            <a:ext cx="1284350" cy="12955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26"/>
        <p:cNvGrpSpPr/>
        <p:nvPr/>
      </p:nvGrpSpPr>
      <p:grpSpPr>
        <a:xfrm>
          <a:off x="0" y="0"/>
          <a:ext cx="0" cy="0"/>
          <a:chOff x="0" y="0"/>
          <a:chExt cx="0" cy="0"/>
        </a:xfrm>
      </p:grpSpPr>
      <p:sp>
        <p:nvSpPr>
          <p:cNvPr id="427" name="Google Shape;427;p47"/>
          <p:cNvSpPr/>
          <p:nvPr/>
        </p:nvSpPr>
        <p:spPr>
          <a:xfrm>
            <a:off x="740660" y="6724085"/>
            <a:ext cx="4913700" cy="12996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428" name="Google Shape;428;p47"/>
          <p:cNvSpPr/>
          <p:nvPr/>
        </p:nvSpPr>
        <p:spPr>
          <a:xfrm>
            <a:off x="685350" y="6666925"/>
            <a:ext cx="4913700" cy="12996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429" name="Google Shape;429;p47"/>
          <p:cNvSpPr txBox="1"/>
          <p:nvPr/>
        </p:nvSpPr>
        <p:spPr>
          <a:xfrm>
            <a:off x="1965975" y="7032719"/>
            <a:ext cx="32262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733"/>
              </a:spcBef>
              <a:spcAft>
                <a:spcPts val="0"/>
              </a:spcAft>
              <a:buNone/>
            </a:pPr>
            <a:r>
              <a:rPr lang="en" sz="1800">
                <a:solidFill>
                  <a:srgbClr val="4B0550"/>
                </a:solidFill>
                <a:latin typeface="Optimistic Text"/>
                <a:ea typeface="Optimistic Text"/>
                <a:cs typeface="Optimistic Text"/>
                <a:sym typeface="Optimistic Text"/>
              </a:rPr>
              <a:t>Découvrons où l’IA se cache dans vos applis préférées</a:t>
            </a:r>
            <a:endParaRPr sz="1800">
              <a:solidFill>
                <a:srgbClr val="4B0550"/>
              </a:solidFill>
              <a:latin typeface="Optimistic Text"/>
              <a:ea typeface="Optimistic Text"/>
              <a:cs typeface="Optimistic Text"/>
              <a:sym typeface="Optimistic Text"/>
            </a:endParaRPr>
          </a:p>
        </p:txBody>
      </p:sp>
      <p:sp>
        <p:nvSpPr>
          <p:cNvPr id="430" name="Google Shape;430;p47"/>
          <p:cNvSpPr txBox="1"/>
          <p:nvPr/>
        </p:nvSpPr>
        <p:spPr>
          <a:xfrm>
            <a:off x="700475" y="1680826"/>
            <a:ext cx="5356200" cy="46371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6000" b="1">
                <a:solidFill>
                  <a:srgbClr val="4B0550"/>
                </a:solidFill>
                <a:latin typeface="Optimistic Text"/>
                <a:ea typeface="Optimistic Text"/>
                <a:cs typeface="Optimistic Text"/>
                <a:sym typeface="Optimistic Text"/>
              </a:rPr>
              <a:t>Saviez-vous que l’IA fait déjà partie de votre quotidien?</a:t>
            </a:r>
            <a:endParaRPr sz="6000">
              <a:solidFill>
                <a:srgbClr val="4B0550"/>
              </a:solidFill>
              <a:latin typeface="Optimistic Text"/>
              <a:ea typeface="Optimistic Text"/>
              <a:cs typeface="Optimistic Text"/>
              <a:sym typeface="Optimistic Text"/>
            </a:endParaRPr>
          </a:p>
        </p:txBody>
      </p:sp>
      <p:sp>
        <p:nvSpPr>
          <p:cNvPr id="436" name="Google Shape;436;p47"/>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INTRODUCTION ET ACTIVITÉ BRISE-GLACE</a:t>
            </a:r>
            <a:endParaRPr sz="900" b="1">
              <a:solidFill>
                <a:srgbClr val="4B0550"/>
              </a:solidFill>
              <a:latin typeface="Optimistic Display"/>
              <a:ea typeface="Optimistic Display"/>
              <a:cs typeface="Optimistic Display"/>
              <a:sym typeface="Optimistic Display"/>
            </a:endParaRPr>
          </a:p>
          <a:p>
            <a:pPr marL="0" lvl="0" indent="0" algn="l" rtl="0">
              <a:lnSpc>
                <a:spcPct val="125000"/>
              </a:lnSpc>
              <a:spcBef>
                <a:spcPts val="0"/>
              </a:spcBef>
              <a:spcAft>
                <a:spcPts val="0"/>
              </a:spcAft>
              <a:buNone/>
            </a:pPr>
            <a:endParaRPr sz="900" b="1">
              <a:solidFill>
                <a:srgbClr val="4B0550"/>
              </a:solidFill>
              <a:latin typeface="Optimistic Display"/>
              <a:ea typeface="Optimistic Display"/>
              <a:cs typeface="Optimistic Display"/>
              <a:sym typeface="Optimistic Display"/>
            </a:endParaRPr>
          </a:p>
        </p:txBody>
      </p:sp>
      <p:pic>
        <p:nvPicPr>
          <p:cNvPr id="437" name="Google Shape;437;p47" title="Next Icon.png"/>
          <p:cNvPicPr preferRelativeResize="0"/>
          <p:nvPr/>
        </p:nvPicPr>
        <p:blipFill>
          <a:blip r:embed="rId3">
            <a:alphaModFix/>
          </a:blip>
          <a:stretch>
            <a:fillRect/>
          </a:stretch>
        </p:blipFill>
        <p:spPr>
          <a:xfrm>
            <a:off x="899585" y="6896949"/>
            <a:ext cx="839550" cy="839550"/>
          </a:xfrm>
          <a:prstGeom prst="rect">
            <a:avLst/>
          </a:prstGeom>
          <a:noFill/>
          <a:ln>
            <a:noFill/>
          </a:ln>
        </p:spPr>
      </p:pic>
      <p:pic>
        <p:nvPicPr>
          <p:cNvPr id="2" name="Google Shape;593;p55" title="Middle E Asset 12.jpeg">
            <a:extLst>
              <a:ext uri="{FF2B5EF4-FFF2-40B4-BE49-F238E27FC236}">
                <a16:creationId xmlns:a16="http://schemas.microsoft.com/office/drawing/2014/main" id="{FEDFA7E2-A0BE-D372-4EA1-10A5099E784E}"/>
              </a:ext>
            </a:extLst>
          </p:cNvPr>
          <p:cNvPicPr preferRelativeResize="0"/>
          <p:nvPr/>
        </p:nvPicPr>
        <p:blipFill rotWithShape="1">
          <a:blip r:embed="rId4">
            <a:alphaModFix/>
          </a:blip>
          <a:srcRect t="17239" b="17239"/>
          <a:stretch/>
        </p:blipFill>
        <p:spPr>
          <a:xfrm>
            <a:off x="12218400" y="5232274"/>
            <a:ext cx="5356120" cy="3509399"/>
          </a:xfrm>
          <a:prstGeom prst="roundRect">
            <a:avLst>
              <a:gd name="adj" fmla="val 7787"/>
            </a:avLst>
          </a:prstGeom>
          <a:noFill/>
          <a:ln>
            <a:noFill/>
          </a:ln>
        </p:spPr>
      </p:pic>
      <p:pic>
        <p:nvPicPr>
          <p:cNvPr id="3" name="Google Shape;592;p55" title="Middle E Asset 11.jpeg">
            <a:extLst>
              <a:ext uri="{FF2B5EF4-FFF2-40B4-BE49-F238E27FC236}">
                <a16:creationId xmlns:a16="http://schemas.microsoft.com/office/drawing/2014/main" id="{02A0D0F3-30D4-B985-0122-939AEF7E6BC8}"/>
              </a:ext>
            </a:extLst>
          </p:cNvPr>
          <p:cNvPicPr preferRelativeResize="0"/>
          <p:nvPr/>
        </p:nvPicPr>
        <p:blipFill rotWithShape="1">
          <a:blip r:embed="rId5">
            <a:alphaModFix/>
          </a:blip>
          <a:srcRect t="16184" r="16667" b="29213"/>
          <a:stretch/>
        </p:blipFill>
        <p:spPr>
          <a:xfrm>
            <a:off x="6635349" y="5232275"/>
            <a:ext cx="5356200" cy="3509452"/>
          </a:xfrm>
          <a:prstGeom prst="roundRect">
            <a:avLst>
              <a:gd name="adj" fmla="val 7787"/>
            </a:avLst>
          </a:prstGeom>
          <a:noFill/>
          <a:ln>
            <a:noFill/>
          </a:ln>
        </p:spPr>
      </p:pic>
      <p:pic>
        <p:nvPicPr>
          <p:cNvPr id="4" name="Google Shape;591;p55" title="2149332880.jpg">
            <a:extLst>
              <a:ext uri="{FF2B5EF4-FFF2-40B4-BE49-F238E27FC236}">
                <a16:creationId xmlns:a16="http://schemas.microsoft.com/office/drawing/2014/main" id="{2797A5B2-2A6E-83A9-065D-8496F74ECF1D}"/>
              </a:ext>
            </a:extLst>
          </p:cNvPr>
          <p:cNvPicPr preferRelativeResize="0"/>
          <p:nvPr/>
        </p:nvPicPr>
        <p:blipFill rotWithShape="1">
          <a:blip r:embed="rId6">
            <a:alphaModFix/>
          </a:blip>
          <a:srcRect l="585" t="7388" r="42619" b="7397"/>
          <a:stretch/>
        </p:blipFill>
        <p:spPr>
          <a:xfrm>
            <a:off x="14078150" y="1545324"/>
            <a:ext cx="3509398" cy="3509398"/>
          </a:xfrm>
          <a:prstGeom prst="roundRect">
            <a:avLst>
              <a:gd name="adj" fmla="val 7787"/>
            </a:avLst>
          </a:prstGeom>
          <a:noFill/>
          <a:ln>
            <a:noFill/>
          </a:ln>
        </p:spPr>
      </p:pic>
      <p:pic>
        <p:nvPicPr>
          <p:cNvPr id="5" name="Google Shape;590;p55" title="Middle E Asset 10.jpeg">
            <a:extLst>
              <a:ext uri="{FF2B5EF4-FFF2-40B4-BE49-F238E27FC236}">
                <a16:creationId xmlns:a16="http://schemas.microsoft.com/office/drawing/2014/main" id="{A66037DF-A055-52F8-B3E1-0DABED26D64A}"/>
              </a:ext>
            </a:extLst>
          </p:cNvPr>
          <p:cNvPicPr preferRelativeResize="0"/>
          <p:nvPr/>
        </p:nvPicPr>
        <p:blipFill rotWithShape="1">
          <a:blip r:embed="rId7">
            <a:alphaModFix/>
          </a:blip>
          <a:srcRect/>
          <a:stretch/>
        </p:blipFill>
        <p:spPr>
          <a:xfrm>
            <a:off x="10363248" y="1545324"/>
            <a:ext cx="3509399" cy="3509398"/>
          </a:xfrm>
          <a:prstGeom prst="roundRect">
            <a:avLst>
              <a:gd name="adj" fmla="val 7787"/>
            </a:avLst>
          </a:prstGeom>
          <a:noFill/>
          <a:ln>
            <a:noFill/>
          </a:ln>
        </p:spPr>
      </p:pic>
      <p:pic>
        <p:nvPicPr>
          <p:cNvPr id="6" name="Google Shape;589;p55" title="465.jpg">
            <a:extLst>
              <a:ext uri="{FF2B5EF4-FFF2-40B4-BE49-F238E27FC236}">
                <a16:creationId xmlns:a16="http://schemas.microsoft.com/office/drawing/2014/main" id="{EAD575C9-6A4E-79F3-B6E2-A655CA01BA81}"/>
              </a:ext>
            </a:extLst>
          </p:cNvPr>
          <p:cNvPicPr preferRelativeResize="0"/>
          <p:nvPr/>
        </p:nvPicPr>
        <p:blipFill rotWithShape="1">
          <a:blip r:embed="rId8">
            <a:alphaModFix/>
          </a:blip>
          <a:srcRect t="12503" b="12495"/>
          <a:stretch/>
        </p:blipFill>
        <p:spPr>
          <a:xfrm>
            <a:off x="6635349" y="1545324"/>
            <a:ext cx="3509399" cy="3509399"/>
          </a:xfrm>
          <a:prstGeom prst="roundRect">
            <a:avLst>
              <a:gd name="adj" fmla="val 7787"/>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41"/>
        <p:cNvGrpSpPr/>
        <p:nvPr/>
      </p:nvGrpSpPr>
      <p:grpSpPr>
        <a:xfrm>
          <a:off x="0" y="0"/>
          <a:ext cx="0" cy="0"/>
          <a:chOff x="0" y="0"/>
          <a:chExt cx="0" cy="0"/>
        </a:xfrm>
      </p:grpSpPr>
      <p:sp>
        <p:nvSpPr>
          <p:cNvPr id="442" name="Google Shape;442;p48"/>
          <p:cNvSpPr/>
          <p:nvPr/>
        </p:nvSpPr>
        <p:spPr>
          <a:xfrm>
            <a:off x="7017525" y="1118600"/>
            <a:ext cx="4243200" cy="2081700"/>
          </a:xfrm>
          <a:prstGeom prst="roundRect">
            <a:avLst>
              <a:gd name="adj" fmla="val 18897"/>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43" name="Google Shape;443;p48"/>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44" name="Google Shape;444;p48"/>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45" name="Google Shape;445;p48"/>
          <p:cNvSpPr txBox="1"/>
          <p:nvPr/>
        </p:nvSpPr>
        <p:spPr>
          <a:xfrm>
            <a:off x="5388950" y="5292600"/>
            <a:ext cx="7510200" cy="9975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a:solidFill>
                  <a:srgbClr val="4B0550"/>
                </a:solidFill>
                <a:latin typeface="Optimistic Display"/>
                <a:ea typeface="Optimistic Display"/>
                <a:cs typeface="Optimistic Display"/>
                <a:sym typeface="Optimistic Display"/>
              </a:rPr>
              <a:t>Votre Mission</a:t>
            </a:r>
            <a:endParaRPr sz="7200" b="1">
              <a:solidFill>
                <a:srgbClr val="4B0550"/>
              </a:solidFill>
              <a:latin typeface="Optimistic Display"/>
              <a:ea typeface="Optimistic Display"/>
              <a:cs typeface="Optimistic Display"/>
              <a:sym typeface="Optimistic Display"/>
            </a:endParaRPr>
          </a:p>
        </p:txBody>
      </p:sp>
      <p:sp>
        <p:nvSpPr>
          <p:cNvPr id="446" name="Google Shape;446;p48"/>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47" name="Google Shape;447;p48"/>
          <p:cNvSpPr txBox="1"/>
          <p:nvPr/>
        </p:nvSpPr>
        <p:spPr>
          <a:xfrm>
            <a:off x="6098400" y="6402750"/>
            <a:ext cx="6093600" cy="9234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53"/>
              </a:spcBef>
              <a:spcAft>
                <a:spcPts val="0"/>
              </a:spcAft>
              <a:buNone/>
            </a:pPr>
            <a:r>
              <a:rPr lang="en" sz="3000">
                <a:solidFill>
                  <a:srgbClr val="4B0550"/>
                </a:solidFill>
                <a:latin typeface="Optimistic Text"/>
                <a:ea typeface="Optimistic Text"/>
                <a:cs typeface="Optimistic Text"/>
                <a:sym typeface="Optimistic Text"/>
              </a:rPr>
              <a:t>Repérez quelles fonctionnalités utilisent l’IA</a:t>
            </a:r>
            <a:endParaRPr sz="3000">
              <a:solidFill>
                <a:srgbClr val="4B0550"/>
              </a:solidFill>
              <a:latin typeface="Optimistic Text"/>
              <a:ea typeface="Optimistic Text"/>
              <a:cs typeface="Optimistic Text"/>
              <a:sym typeface="Optimistic Text"/>
            </a:endParaRPr>
          </a:p>
        </p:txBody>
      </p:sp>
      <p:pic>
        <p:nvPicPr>
          <p:cNvPr id="448" name="Google Shape;448;p48" title="Target.png"/>
          <p:cNvPicPr preferRelativeResize="0"/>
          <p:nvPr/>
        </p:nvPicPr>
        <p:blipFill>
          <a:blip r:embed="rId3">
            <a:alphaModFix/>
          </a:blip>
          <a:stretch>
            <a:fillRect/>
          </a:stretch>
        </p:blipFill>
        <p:spPr>
          <a:xfrm>
            <a:off x="8501325" y="3145225"/>
            <a:ext cx="1306275" cy="1298650"/>
          </a:xfrm>
          <a:prstGeom prst="rect">
            <a:avLst/>
          </a:prstGeom>
          <a:noFill/>
          <a:ln>
            <a:noFill/>
          </a:ln>
        </p:spPr>
      </p:pic>
      <p:sp>
        <p:nvSpPr>
          <p:cNvPr id="449" name="Google Shape;449;p48"/>
          <p:cNvSpPr txBox="1"/>
          <p:nvPr/>
        </p:nvSpPr>
        <p:spPr>
          <a:xfrm>
            <a:off x="9807600" y="1755874"/>
            <a:ext cx="835438" cy="1397819"/>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3000" b="1" dirty="0">
                <a:solidFill>
                  <a:srgbClr val="4B0550"/>
                </a:solidFill>
                <a:latin typeface="Optimistic Text"/>
                <a:ea typeface="Optimistic Text"/>
                <a:cs typeface="Optimistic Text"/>
                <a:sym typeface="Optimistic Text"/>
              </a:rPr>
              <a:t>ACTIVITÉ</a:t>
            </a:r>
            <a:endParaRPr sz="3000" b="1" dirty="0">
              <a:solidFill>
                <a:srgbClr val="4B0550"/>
              </a:solidFill>
              <a:latin typeface="Optimistic Text"/>
              <a:ea typeface="Optimistic Text"/>
              <a:cs typeface="Optimistic Text"/>
              <a:sym typeface="Optimistic Text"/>
            </a:endParaRPr>
          </a:p>
        </p:txBody>
      </p:sp>
      <p:pic>
        <p:nvPicPr>
          <p:cNvPr id="450" name="Google Shape;450;p48" title="Asset 55.png"/>
          <p:cNvPicPr preferRelativeResize="0"/>
          <p:nvPr/>
        </p:nvPicPr>
        <p:blipFill rotWithShape="1">
          <a:blip r:embed="rId4">
            <a:alphaModFix/>
          </a:blip>
          <a:srcRect/>
          <a:stretch/>
        </p:blipFill>
        <p:spPr>
          <a:xfrm>
            <a:off x="7665888" y="1340275"/>
            <a:ext cx="727250" cy="7272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54"/>
        <p:cNvGrpSpPr/>
        <p:nvPr/>
      </p:nvGrpSpPr>
      <p:grpSpPr>
        <a:xfrm>
          <a:off x="0" y="0"/>
          <a:ext cx="0" cy="0"/>
          <a:chOff x="0" y="0"/>
          <a:chExt cx="0" cy="0"/>
        </a:xfrm>
      </p:grpSpPr>
      <p:pic>
        <p:nvPicPr>
          <p:cNvPr id="455" name="Google Shape;455;p49" title="IG Filters.png"/>
          <p:cNvPicPr preferRelativeResize="0"/>
          <p:nvPr/>
        </p:nvPicPr>
        <p:blipFill>
          <a:blip r:embed="rId3">
            <a:alphaModFix/>
          </a:blip>
          <a:stretch>
            <a:fillRect/>
          </a:stretch>
        </p:blipFill>
        <p:spPr>
          <a:xfrm>
            <a:off x="9145200" y="700100"/>
            <a:ext cx="1971150" cy="4272353"/>
          </a:xfrm>
          <a:prstGeom prst="rect">
            <a:avLst/>
          </a:prstGeom>
          <a:noFill/>
          <a:ln>
            <a:noFill/>
          </a:ln>
        </p:spPr>
      </p:pic>
      <p:pic>
        <p:nvPicPr>
          <p:cNvPr id="456" name="Google Shape;456;p49" title="YouTube Recommendations.png"/>
          <p:cNvPicPr preferRelativeResize="0"/>
          <p:nvPr/>
        </p:nvPicPr>
        <p:blipFill rotWithShape="1">
          <a:blip r:embed="rId4">
            <a:alphaModFix/>
          </a:blip>
          <a:srcRect/>
          <a:stretch/>
        </p:blipFill>
        <p:spPr>
          <a:xfrm>
            <a:off x="11507612" y="700100"/>
            <a:ext cx="1971150" cy="4272353"/>
          </a:xfrm>
          <a:prstGeom prst="rect">
            <a:avLst/>
          </a:prstGeom>
          <a:noFill/>
          <a:ln>
            <a:noFill/>
          </a:ln>
        </p:spPr>
      </p:pic>
      <p:pic>
        <p:nvPicPr>
          <p:cNvPr id="457" name="Google Shape;457;p49" title="Google Translate Camera.png"/>
          <p:cNvPicPr preferRelativeResize="0"/>
          <p:nvPr/>
        </p:nvPicPr>
        <p:blipFill rotWithShape="1">
          <a:blip r:embed="rId5">
            <a:alphaModFix/>
          </a:blip>
          <a:srcRect/>
          <a:stretch/>
        </p:blipFill>
        <p:spPr>
          <a:xfrm>
            <a:off x="13870037" y="700100"/>
            <a:ext cx="1971150" cy="4272353"/>
          </a:xfrm>
          <a:prstGeom prst="rect">
            <a:avLst/>
          </a:prstGeom>
          <a:noFill/>
          <a:ln>
            <a:noFill/>
          </a:ln>
        </p:spPr>
      </p:pic>
      <p:pic>
        <p:nvPicPr>
          <p:cNvPr id="458" name="Google Shape;458;p49" title="YouTube Recommendations 2.png"/>
          <p:cNvPicPr preferRelativeResize="0"/>
          <p:nvPr/>
        </p:nvPicPr>
        <p:blipFill rotWithShape="1">
          <a:blip r:embed="rId6">
            <a:alphaModFix/>
          </a:blip>
          <a:srcRect/>
          <a:stretch/>
        </p:blipFill>
        <p:spPr>
          <a:xfrm>
            <a:off x="9145200" y="5314575"/>
            <a:ext cx="1971150" cy="4272353"/>
          </a:xfrm>
          <a:prstGeom prst="rect">
            <a:avLst/>
          </a:prstGeom>
          <a:noFill/>
          <a:ln>
            <a:noFill/>
          </a:ln>
          <a:effectLst>
            <a:reflection stA="10000" endPos="20000" dist="38100" dir="5400000" fadeDir="5400012" sy="-100000" algn="bl" rotWithShape="0"/>
          </a:effectLst>
        </p:spPr>
      </p:pic>
      <p:pic>
        <p:nvPicPr>
          <p:cNvPr id="459" name="Google Shape;459;p49" title="TikTok For You.png"/>
          <p:cNvPicPr preferRelativeResize="0"/>
          <p:nvPr/>
        </p:nvPicPr>
        <p:blipFill rotWithShape="1">
          <a:blip r:embed="rId7">
            <a:alphaModFix/>
          </a:blip>
          <a:srcRect/>
          <a:stretch/>
        </p:blipFill>
        <p:spPr>
          <a:xfrm>
            <a:off x="11507612" y="5314575"/>
            <a:ext cx="1971150" cy="4272353"/>
          </a:xfrm>
          <a:prstGeom prst="rect">
            <a:avLst/>
          </a:prstGeom>
          <a:noFill/>
          <a:ln>
            <a:noFill/>
          </a:ln>
          <a:effectLst>
            <a:reflection stA="10000" endPos="20000" dist="38100" dir="5400000" fadeDir="5400012" sy="-100000" algn="bl" rotWithShape="0"/>
          </a:effectLst>
        </p:spPr>
      </p:pic>
      <p:sp>
        <p:nvSpPr>
          <p:cNvPr id="460" name="Google Shape;460;p49"/>
          <p:cNvSpPr txBox="1"/>
          <p:nvPr/>
        </p:nvSpPr>
        <p:spPr>
          <a:xfrm>
            <a:off x="1403300" y="1686975"/>
            <a:ext cx="6890400" cy="3694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6000" b="1">
                <a:solidFill>
                  <a:srgbClr val="4B0550"/>
                </a:solidFill>
                <a:latin typeface="Optimistic Text"/>
                <a:ea typeface="Optimistic Text"/>
                <a:cs typeface="Optimistic Text"/>
                <a:sym typeface="Optimistic Text"/>
              </a:rPr>
              <a:t>Levez votre main quand vous repérez des fonctionnalités IA</a:t>
            </a:r>
            <a:endParaRPr sz="6000">
              <a:solidFill>
                <a:srgbClr val="4B0550"/>
              </a:solidFill>
              <a:latin typeface="Optimistic Text"/>
              <a:ea typeface="Optimistic Text"/>
              <a:cs typeface="Optimistic Text"/>
              <a:sym typeface="Optimistic Text"/>
            </a:endParaRPr>
          </a:p>
        </p:txBody>
      </p:sp>
      <p:grpSp>
        <p:nvGrpSpPr>
          <p:cNvPr id="461" name="Google Shape;461;p49"/>
          <p:cNvGrpSpPr/>
          <p:nvPr/>
        </p:nvGrpSpPr>
        <p:grpSpPr>
          <a:xfrm>
            <a:off x="1403293" y="6098613"/>
            <a:ext cx="178842" cy="159068"/>
            <a:chOff x="1007093" y="5843432"/>
            <a:chExt cx="178842" cy="159068"/>
          </a:xfrm>
        </p:grpSpPr>
        <p:sp>
          <p:nvSpPr>
            <p:cNvPr id="462" name="Google Shape;462;p49"/>
            <p:cNvSpPr/>
            <p:nvPr/>
          </p:nvSpPr>
          <p:spPr>
            <a:xfrm>
              <a:off x="1007093" y="5922558"/>
              <a:ext cx="178117"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463" name="Google Shape;463;p49"/>
            <p:cNvSpPr/>
            <p:nvPr/>
          </p:nvSpPr>
          <p:spPr>
            <a:xfrm>
              <a:off x="1105925" y="5843432"/>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464" name="Google Shape;464;p49"/>
          <p:cNvGrpSpPr/>
          <p:nvPr/>
        </p:nvGrpSpPr>
        <p:grpSpPr>
          <a:xfrm>
            <a:off x="1403293" y="6537404"/>
            <a:ext cx="178842" cy="159068"/>
            <a:chOff x="1007093" y="6295697"/>
            <a:chExt cx="178842" cy="159068"/>
          </a:xfrm>
        </p:grpSpPr>
        <p:sp>
          <p:nvSpPr>
            <p:cNvPr id="465" name="Google Shape;465;p49"/>
            <p:cNvSpPr/>
            <p:nvPr/>
          </p:nvSpPr>
          <p:spPr>
            <a:xfrm>
              <a:off x="1007093" y="6374824"/>
              <a:ext cx="178117"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466" name="Google Shape;466;p49"/>
            <p:cNvSpPr/>
            <p:nvPr/>
          </p:nvSpPr>
          <p:spPr>
            <a:xfrm>
              <a:off x="1105925" y="6295697"/>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467" name="Google Shape;467;p49"/>
          <p:cNvGrpSpPr/>
          <p:nvPr/>
        </p:nvGrpSpPr>
        <p:grpSpPr>
          <a:xfrm>
            <a:off x="1403293" y="6998586"/>
            <a:ext cx="178842" cy="159068"/>
            <a:chOff x="1007093" y="6747983"/>
            <a:chExt cx="178842" cy="159068"/>
          </a:xfrm>
        </p:grpSpPr>
        <p:sp>
          <p:nvSpPr>
            <p:cNvPr id="468" name="Google Shape;468;p49"/>
            <p:cNvSpPr/>
            <p:nvPr/>
          </p:nvSpPr>
          <p:spPr>
            <a:xfrm>
              <a:off x="1007093" y="6827110"/>
              <a:ext cx="178117"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469" name="Google Shape;469;p49"/>
            <p:cNvSpPr/>
            <p:nvPr/>
          </p:nvSpPr>
          <p:spPr>
            <a:xfrm>
              <a:off x="1105925" y="6747983"/>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470" name="Google Shape;470;p49"/>
          <p:cNvGrpSpPr/>
          <p:nvPr/>
        </p:nvGrpSpPr>
        <p:grpSpPr>
          <a:xfrm>
            <a:off x="1403293" y="7416820"/>
            <a:ext cx="178842" cy="159068"/>
            <a:chOff x="1007093" y="7171018"/>
            <a:chExt cx="178842" cy="159068"/>
          </a:xfrm>
        </p:grpSpPr>
        <p:sp>
          <p:nvSpPr>
            <p:cNvPr id="471" name="Google Shape;471;p49"/>
            <p:cNvSpPr/>
            <p:nvPr/>
          </p:nvSpPr>
          <p:spPr>
            <a:xfrm>
              <a:off x="1007093" y="7250144"/>
              <a:ext cx="178117"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472" name="Google Shape;472;p49"/>
            <p:cNvSpPr/>
            <p:nvPr/>
          </p:nvSpPr>
          <p:spPr>
            <a:xfrm>
              <a:off x="1105925" y="7171018"/>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473" name="Google Shape;473;p49"/>
          <p:cNvGrpSpPr/>
          <p:nvPr/>
        </p:nvGrpSpPr>
        <p:grpSpPr>
          <a:xfrm>
            <a:off x="1403295" y="7835067"/>
            <a:ext cx="178824" cy="159068"/>
            <a:chOff x="1007093" y="7594035"/>
            <a:chExt cx="178842" cy="159068"/>
          </a:xfrm>
        </p:grpSpPr>
        <p:sp>
          <p:nvSpPr>
            <p:cNvPr id="474" name="Google Shape;474;p49"/>
            <p:cNvSpPr/>
            <p:nvPr/>
          </p:nvSpPr>
          <p:spPr>
            <a:xfrm>
              <a:off x="1007093" y="7673162"/>
              <a:ext cx="178117"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475" name="Google Shape;475;p49"/>
            <p:cNvSpPr/>
            <p:nvPr/>
          </p:nvSpPr>
          <p:spPr>
            <a:xfrm>
              <a:off x="1105925" y="7594035"/>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476" name="Google Shape;476;p49"/>
          <p:cNvGrpSpPr/>
          <p:nvPr/>
        </p:nvGrpSpPr>
        <p:grpSpPr>
          <a:xfrm>
            <a:off x="1403293" y="8253298"/>
            <a:ext cx="178842" cy="159068"/>
            <a:chOff x="1007093" y="8017032"/>
            <a:chExt cx="178842" cy="159068"/>
          </a:xfrm>
        </p:grpSpPr>
        <p:sp>
          <p:nvSpPr>
            <p:cNvPr id="477" name="Google Shape;477;p49"/>
            <p:cNvSpPr/>
            <p:nvPr/>
          </p:nvSpPr>
          <p:spPr>
            <a:xfrm>
              <a:off x="1007093" y="8096159"/>
              <a:ext cx="178117"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478" name="Google Shape;478;p49"/>
            <p:cNvSpPr/>
            <p:nvPr/>
          </p:nvSpPr>
          <p:spPr>
            <a:xfrm>
              <a:off x="1105925" y="8017032"/>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sp>
        <p:nvSpPr>
          <p:cNvPr id="479" name="Google Shape;479;p49"/>
          <p:cNvSpPr txBox="1"/>
          <p:nvPr/>
        </p:nvSpPr>
        <p:spPr>
          <a:xfrm>
            <a:off x="1816225" y="5645450"/>
            <a:ext cx="7068300" cy="2747400"/>
          </a:xfrm>
          <a:prstGeom prst="rect">
            <a:avLst/>
          </a:prstGeom>
          <a:noFill/>
          <a:ln>
            <a:noFill/>
          </a:ln>
        </p:spPr>
        <p:txBody>
          <a:bodyPr spcFirstLastPara="1" wrap="square" lIns="137150" tIns="137150" rIns="137150" bIns="137150" anchor="t" anchorCtr="0">
            <a:spAutoFit/>
          </a:bodyPr>
          <a:lstStyle/>
          <a:p>
            <a:pPr marL="349568" marR="2070735" lvl="0" indent="-331467" algn="l" rtl="0">
              <a:lnSpc>
                <a:spcPct val="169200"/>
              </a:lnSpc>
              <a:spcBef>
                <a:spcPts val="1088"/>
              </a:spcBef>
              <a:spcAft>
                <a:spcPts val="0"/>
              </a:spcAft>
              <a:buNone/>
            </a:pPr>
            <a:r>
              <a:rPr lang="en" sz="1800" dirty="0" err="1">
                <a:solidFill>
                  <a:srgbClr val="4B0550"/>
                </a:solidFill>
                <a:latin typeface="Optimistic Text"/>
                <a:ea typeface="Optimistic Text"/>
                <a:cs typeface="Optimistic Text"/>
                <a:sym typeface="Optimistic Text"/>
              </a:rPr>
              <a:t>Filtres</a:t>
            </a:r>
            <a:r>
              <a:rPr lang="en" sz="1800" dirty="0">
                <a:solidFill>
                  <a:srgbClr val="4B0550"/>
                </a:solidFill>
                <a:latin typeface="Optimistic Text"/>
                <a:ea typeface="Optimistic Text"/>
                <a:cs typeface="Optimistic Text"/>
                <a:sym typeface="Optimistic Text"/>
              </a:rPr>
              <a:t> Instagram</a:t>
            </a:r>
            <a:endParaRPr sz="1800" dirty="0">
              <a:solidFill>
                <a:srgbClr val="4B0550"/>
              </a:solidFill>
              <a:latin typeface="Optimistic Text"/>
              <a:ea typeface="Optimistic Text"/>
              <a:cs typeface="Optimistic Text"/>
              <a:sym typeface="Optimistic Text"/>
            </a:endParaRPr>
          </a:p>
          <a:p>
            <a:pPr marL="0" marR="601980" lvl="0" indent="0" algn="l" rtl="0">
              <a:lnSpc>
                <a:spcPct val="155600"/>
              </a:lnSpc>
              <a:spcBef>
                <a:spcPts val="0"/>
              </a:spcBef>
              <a:spcAft>
                <a:spcPts val="0"/>
              </a:spcAft>
              <a:buNone/>
            </a:pPr>
            <a:r>
              <a:rPr lang="en" sz="1800" dirty="0">
                <a:solidFill>
                  <a:srgbClr val="4B0550"/>
                </a:solidFill>
                <a:latin typeface="Optimistic Text"/>
                <a:ea typeface="Optimistic Text"/>
                <a:cs typeface="Optimistic Text"/>
                <a:sym typeface="Optimistic Text"/>
              </a:rPr>
              <a:t>Transcription des messages </a:t>
            </a:r>
            <a:r>
              <a:rPr lang="en" sz="1800" dirty="0" err="1">
                <a:solidFill>
                  <a:srgbClr val="4B0550"/>
                </a:solidFill>
                <a:latin typeface="Optimistic Text"/>
                <a:ea typeface="Optimistic Text"/>
                <a:cs typeface="Optimistic Text"/>
                <a:sym typeface="Optimistic Text"/>
              </a:rPr>
              <a:t>vocaux</a:t>
            </a:r>
            <a:r>
              <a:rPr lang="en" sz="1800" dirty="0">
                <a:solidFill>
                  <a:srgbClr val="4B0550"/>
                </a:solidFill>
                <a:latin typeface="Optimistic Text"/>
                <a:ea typeface="Optimistic Text"/>
                <a:cs typeface="Optimistic Text"/>
                <a:sym typeface="Optimistic Text"/>
              </a:rPr>
              <a:t> WhatsApp </a:t>
            </a:r>
            <a:endParaRPr sz="1800" dirty="0">
              <a:solidFill>
                <a:srgbClr val="4B0550"/>
              </a:solidFill>
              <a:latin typeface="Optimistic Text"/>
              <a:ea typeface="Optimistic Text"/>
              <a:cs typeface="Optimistic Text"/>
              <a:sym typeface="Optimistic Text"/>
            </a:endParaRPr>
          </a:p>
          <a:p>
            <a:pPr marL="0" marR="601980" lvl="0" indent="0" algn="l" rtl="0">
              <a:lnSpc>
                <a:spcPct val="155600"/>
              </a:lnSpc>
              <a:spcBef>
                <a:spcPts val="0"/>
              </a:spcBef>
              <a:spcAft>
                <a:spcPts val="0"/>
              </a:spcAft>
              <a:buNone/>
            </a:pPr>
            <a:r>
              <a:rPr lang="en" sz="1800" dirty="0" err="1">
                <a:solidFill>
                  <a:srgbClr val="4B0550"/>
                </a:solidFill>
                <a:latin typeface="Optimistic Text"/>
                <a:ea typeface="Optimistic Text"/>
                <a:cs typeface="Optimistic Text"/>
                <a:sym typeface="Optimistic Text"/>
              </a:rPr>
              <a:t>Caméra</a:t>
            </a:r>
            <a:r>
              <a:rPr lang="en" sz="1800" dirty="0">
                <a:solidFill>
                  <a:srgbClr val="4B0550"/>
                </a:solidFill>
                <a:latin typeface="Optimistic Text"/>
                <a:ea typeface="Optimistic Text"/>
                <a:cs typeface="Optimistic Text"/>
                <a:sym typeface="Optimistic Text"/>
              </a:rPr>
              <a:t> de Google </a:t>
            </a:r>
            <a:r>
              <a:rPr lang="en" sz="1800" dirty="0" err="1">
                <a:solidFill>
                  <a:srgbClr val="4B0550"/>
                </a:solidFill>
                <a:latin typeface="Optimistic Text"/>
                <a:ea typeface="Optimistic Text"/>
                <a:cs typeface="Optimistic Text"/>
                <a:sym typeface="Optimistic Text"/>
              </a:rPr>
              <a:t>Traduction</a:t>
            </a:r>
            <a:endParaRPr sz="1800" dirty="0">
              <a:solidFill>
                <a:srgbClr val="4B0550"/>
              </a:solidFill>
              <a:latin typeface="Optimistic Text"/>
              <a:ea typeface="Optimistic Text"/>
              <a:cs typeface="Optimistic Text"/>
              <a:sym typeface="Optimistic Text"/>
            </a:endParaRPr>
          </a:p>
          <a:p>
            <a:pPr marL="0" marR="1215390" lvl="0" indent="0" algn="l" rtl="0">
              <a:lnSpc>
                <a:spcPct val="155600"/>
              </a:lnSpc>
              <a:spcBef>
                <a:spcPts val="0"/>
              </a:spcBef>
              <a:spcAft>
                <a:spcPts val="0"/>
              </a:spcAft>
              <a:buNone/>
            </a:pPr>
            <a:r>
              <a:rPr lang="en" sz="1800" dirty="0" err="1">
                <a:solidFill>
                  <a:srgbClr val="4B0550"/>
                </a:solidFill>
                <a:latin typeface="Optimistic Text"/>
                <a:ea typeface="Optimistic Text"/>
                <a:cs typeface="Optimistic Text"/>
                <a:sym typeface="Optimistic Text"/>
              </a:rPr>
              <a:t>Recommandations</a:t>
            </a:r>
            <a:r>
              <a:rPr lang="en" sz="1800" dirty="0">
                <a:solidFill>
                  <a:srgbClr val="4B0550"/>
                </a:solidFill>
                <a:latin typeface="Optimistic Text"/>
                <a:ea typeface="Optimistic Text"/>
                <a:cs typeface="Optimistic Text"/>
                <a:sym typeface="Optimistic Text"/>
              </a:rPr>
              <a:t> YouTube</a:t>
            </a:r>
            <a:endParaRPr sz="1800" dirty="0">
              <a:solidFill>
                <a:srgbClr val="4B0550"/>
              </a:solidFill>
              <a:latin typeface="Optimistic Text"/>
              <a:ea typeface="Optimistic Text"/>
              <a:cs typeface="Optimistic Text"/>
              <a:sym typeface="Optimistic Text"/>
            </a:endParaRPr>
          </a:p>
          <a:p>
            <a:pPr marL="0" marR="1215390" lvl="0" indent="0" algn="l" rtl="0">
              <a:lnSpc>
                <a:spcPct val="155600"/>
              </a:lnSpc>
              <a:spcBef>
                <a:spcPts val="0"/>
              </a:spcBef>
              <a:spcAft>
                <a:spcPts val="0"/>
              </a:spcAft>
              <a:buNone/>
            </a:pPr>
            <a:r>
              <a:rPr lang="en" sz="1800" dirty="0">
                <a:solidFill>
                  <a:srgbClr val="4B0550"/>
                </a:solidFill>
                <a:latin typeface="Optimistic Text"/>
                <a:ea typeface="Optimistic Text"/>
                <a:cs typeface="Optimistic Text"/>
                <a:sym typeface="Optimistic Text"/>
              </a:rPr>
              <a:t>Page «Pour Toi» de TikTok</a:t>
            </a:r>
            <a:endParaRPr sz="1800" dirty="0">
              <a:solidFill>
                <a:srgbClr val="4B0550"/>
              </a:solidFill>
              <a:latin typeface="Optimistic Text"/>
              <a:ea typeface="Optimistic Text"/>
              <a:cs typeface="Optimistic Text"/>
              <a:sym typeface="Optimistic Text"/>
            </a:endParaRPr>
          </a:p>
          <a:p>
            <a:pPr marL="0" marR="1215390" lvl="0" indent="0" algn="l" rtl="0">
              <a:lnSpc>
                <a:spcPct val="155600"/>
              </a:lnSpc>
              <a:spcBef>
                <a:spcPts val="0"/>
              </a:spcBef>
              <a:spcAft>
                <a:spcPts val="0"/>
              </a:spcAft>
              <a:buNone/>
            </a:pPr>
            <a:r>
              <a:rPr lang="en" sz="1800" dirty="0" err="1">
                <a:solidFill>
                  <a:srgbClr val="4B0550"/>
                </a:solidFill>
                <a:latin typeface="Optimistic Text"/>
                <a:ea typeface="Optimistic Text"/>
                <a:cs typeface="Optimistic Text"/>
                <a:sym typeface="Optimistic Text"/>
              </a:rPr>
              <a:t>Regroupement</a:t>
            </a:r>
            <a:r>
              <a:rPr lang="en" sz="1800" dirty="0">
                <a:solidFill>
                  <a:srgbClr val="4B0550"/>
                </a:solidFill>
                <a:latin typeface="Optimistic Text"/>
                <a:ea typeface="Optimistic Text"/>
                <a:cs typeface="Optimistic Text"/>
                <a:sym typeface="Optimistic Text"/>
              </a:rPr>
              <a:t> des visages dans Google Photos </a:t>
            </a:r>
            <a:endParaRPr sz="1800" dirty="0">
              <a:solidFill>
                <a:srgbClr val="4B0550"/>
              </a:solidFill>
              <a:latin typeface="Optimistic Text"/>
              <a:ea typeface="Optimistic Text"/>
              <a:cs typeface="Optimistic Text"/>
              <a:sym typeface="Optimistic Text"/>
            </a:endParaRPr>
          </a:p>
        </p:txBody>
      </p:sp>
      <p:sp>
        <p:nvSpPr>
          <p:cNvPr id="480" name="Google Shape;480;p49"/>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INTRODUCTION ET ACTIVITÉ BRISE-GLACE</a:t>
            </a:r>
            <a:endParaRPr sz="900" b="1">
              <a:solidFill>
                <a:srgbClr val="4B0550"/>
              </a:solidFill>
              <a:latin typeface="Optimistic Display"/>
              <a:ea typeface="Optimistic Display"/>
              <a:cs typeface="Optimistic Display"/>
              <a:sym typeface="Optimistic Display"/>
            </a:endParaRPr>
          </a:p>
        </p:txBody>
      </p:sp>
      <p:pic>
        <p:nvPicPr>
          <p:cNvPr id="481" name="Google Shape;481;p49" title="AI Use Case UI Screens.png"/>
          <p:cNvPicPr preferRelativeResize="0"/>
          <p:nvPr/>
        </p:nvPicPr>
        <p:blipFill rotWithShape="1">
          <a:blip r:embed="rId8">
            <a:alphaModFix/>
          </a:blip>
          <a:srcRect l="10"/>
          <a:stretch/>
        </p:blipFill>
        <p:spPr>
          <a:xfrm>
            <a:off x="13870037" y="5314575"/>
            <a:ext cx="1971150" cy="4272353"/>
          </a:xfrm>
          <a:prstGeom prst="rect">
            <a:avLst/>
          </a:prstGeom>
          <a:noFill/>
          <a:ln>
            <a:noFill/>
          </a:ln>
          <a:effectLst>
            <a:reflection stA="10000" endPos="20000" dist="38100" dir="5400000" fadeDir="5400012" sy="-100000" algn="bl" rotWithShape="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85"/>
        <p:cNvGrpSpPr/>
        <p:nvPr/>
      </p:nvGrpSpPr>
      <p:grpSpPr>
        <a:xfrm>
          <a:off x="0" y="0"/>
          <a:ext cx="0" cy="0"/>
          <a:chOff x="0" y="0"/>
          <a:chExt cx="0" cy="0"/>
        </a:xfrm>
      </p:grpSpPr>
      <p:sp>
        <p:nvSpPr>
          <p:cNvPr id="486" name="Google Shape;486;p50"/>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87" name="Google Shape;487;p50"/>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88" name="Google Shape;488;p50"/>
          <p:cNvSpPr txBox="1"/>
          <p:nvPr/>
        </p:nvSpPr>
        <p:spPr>
          <a:xfrm>
            <a:off x="5426562" y="4728414"/>
            <a:ext cx="7510200" cy="29922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dirty="0" err="1">
                <a:solidFill>
                  <a:srgbClr val="4B0550"/>
                </a:solidFill>
                <a:latin typeface="Optimistic Display"/>
                <a:ea typeface="Optimistic Display"/>
                <a:cs typeface="Optimistic Display"/>
                <a:sym typeface="Optimistic Display"/>
              </a:rPr>
              <a:t>Qu’est-ce</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Que</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l’Intelligence</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Artificielle</a:t>
            </a:r>
            <a:r>
              <a:rPr lang="en" sz="7200" b="1" dirty="0">
                <a:solidFill>
                  <a:srgbClr val="4B0550"/>
                </a:solidFill>
                <a:latin typeface="Optimistic Display"/>
                <a:ea typeface="Optimistic Display"/>
                <a:cs typeface="Optimistic Display"/>
                <a:sym typeface="Optimistic Display"/>
              </a:rPr>
              <a:t> (IA)?</a:t>
            </a:r>
            <a:endParaRPr sz="7200" b="1" dirty="0">
              <a:solidFill>
                <a:srgbClr val="4B0550"/>
              </a:solidFill>
              <a:latin typeface="Optimistic Display"/>
              <a:ea typeface="Optimistic Display"/>
              <a:cs typeface="Optimistic Display"/>
              <a:sym typeface="Optimistic Display"/>
            </a:endParaRPr>
          </a:p>
        </p:txBody>
      </p:sp>
      <p:sp>
        <p:nvSpPr>
          <p:cNvPr id="489" name="Google Shape;489;p50"/>
          <p:cNvSpPr/>
          <p:nvPr/>
        </p:nvSpPr>
        <p:spPr>
          <a:xfrm>
            <a:off x="8103150" y="2471607"/>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490" name="Google Shape;490;p50" title="Machine Learning.png"/>
          <p:cNvPicPr preferRelativeResize="0"/>
          <p:nvPr/>
        </p:nvPicPr>
        <p:blipFill>
          <a:blip r:embed="rId3">
            <a:alphaModFix/>
          </a:blip>
          <a:stretch>
            <a:fillRect/>
          </a:stretch>
        </p:blipFill>
        <p:spPr>
          <a:xfrm>
            <a:off x="8437618" y="2905665"/>
            <a:ext cx="1415175" cy="121358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94"/>
        <p:cNvGrpSpPr/>
        <p:nvPr/>
      </p:nvGrpSpPr>
      <p:grpSpPr>
        <a:xfrm>
          <a:off x="0" y="0"/>
          <a:ext cx="0" cy="0"/>
          <a:chOff x="0" y="0"/>
          <a:chExt cx="0" cy="0"/>
        </a:xfrm>
      </p:grpSpPr>
      <p:sp>
        <p:nvSpPr>
          <p:cNvPr id="495" name="Google Shape;495;p51"/>
          <p:cNvSpPr txBox="1"/>
          <p:nvPr/>
        </p:nvSpPr>
        <p:spPr>
          <a:xfrm>
            <a:off x="704100" y="3045152"/>
            <a:ext cx="5391900" cy="4433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3600">
                <a:solidFill>
                  <a:srgbClr val="4B0550"/>
                </a:solidFill>
                <a:latin typeface="Optimistic Text"/>
                <a:ea typeface="Optimistic Text"/>
                <a:cs typeface="Optimistic Text"/>
                <a:sym typeface="Optimistic Text"/>
              </a:rPr>
              <a:t>L’IA est une technologie qui permet aux ordinateurs et aux machines d’accomplir des tâches qui nécessitent normalement la pensée humaine.</a:t>
            </a:r>
            <a:endParaRPr sz="3600">
              <a:solidFill>
                <a:srgbClr val="4B0550"/>
              </a:solidFill>
              <a:latin typeface="Optimistic Text"/>
              <a:ea typeface="Optimistic Text"/>
              <a:cs typeface="Optimistic Text"/>
              <a:sym typeface="Optimistic Text"/>
            </a:endParaRPr>
          </a:p>
        </p:txBody>
      </p:sp>
      <p:sp>
        <p:nvSpPr>
          <p:cNvPr id="496" name="Google Shape;496;p51"/>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INTRODUCTION ET ACTIVITÉ BRISE-GLACE</a:t>
            </a:r>
            <a:endParaRPr sz="900" b="1">
              <a:solidFill>
                <a:srgbClr val="4B0550"/>
              </a:solidFill>
              <a:latin typeface="Optimistic Display"/>
              <a:ea typeface="Optimistic Display"/>
              <a:cs typeface="Optimistic Display"/>
              <a:sym typeface="Optimistic Display"/>
            </a:endParaRPr>
          </a:p>
        </p:txBody>
      </p:sp>
      <p:sp>
        <p:nvSpPr>
          <p:cNvPr id="497" name="Google Shape;497;p51"/>
          <p:cNvSpPr/>
          <p:nvPr/>
        </p:nvSpPr>
        <p:spPr>
          <a:xfrm>
            <a:off x="7825355" y="2133902"/>
            <a:ext cx="8362500" cy="6253500"/>
          </a:xfrm>
          <a:prstGeom prst="roundRect">
            <a:avLst>
              <a:gd name="adj" fmla="val 11529"/>
            </a:avLst>
          </a:prstGeom>
          <a:solidFill>
            <a:srgbClr val="B49CBF"/>
          </a:solidFill>
          <a:ln>
            <a:noFill/>
          </a:ln>
        </p:spPr>
        <p:txBody>
          <a:bodyPr spcFirstLastPara="1" wrap="square" lIns="121250" tIns="121250" rIns="121250" bIns="121250" anchor="ctr" anchorCtr="0">
            <a:noAutofit/>
          </a:bodyPr>
          <a:lstStyle/>
          <a:p>
            <a:pPr marL="0" lvl="0" indent="0" algn="l" rtl="0">
              <a:spcBef>
                <a:spcPts val="0"/>
              </a:spcBef>
              <a:spcAft>
                <a:spcPts val="0"/>
              </a:spcAft>
              <a:buNone/>
            </a:pPr>
            <a:r>
              <a:rPr lang="en" sz="1857"/>
              <a:t> </a:t>
            </a:r>
            <a:endParaRPr sz="1857"/>
          </a:p>
          <a:p>
            <a:pPr marL="0" lvl="0" indent="0" algn="l" rtl="0">
              <a:spcBef>
                <a:spcPts val="0"/>
              </a:spcBef>
              <a:spcAft>
                <a:spcPts val="0"/>
              </a:spcAft>
              <a:buNone/>
            </a:pPr>
            <a:endParaRPr sz="1857"/>
          </a:p>
        </p:txBody>
      </p:sp>
      <p:sp>
        <p:nvSpPr>
          <p:cNvPr id="498" name="Google Shape;498;p51"/>
          <p:cNvSpPr/>
          <p:nvPr/>
        </p:nvSpPr>
        <p:spPr>
          <a:xfrm>
            <a:off x="7589402" y="1899600"/>
            <a:ext cx="8362500" cy="6253500"/>
          </a:xfrm>
          <a:prstGeom prst="roundRect">
            <a:avLst>
              <a:gd name="adj" fmla="val 11529"/>
            </a:avLst>
          </a:prstGeom>
          <a:solidFill>
            <a:schemeClr val="lt2"/>
          </a:solidFill>
          <a:ln>
            <a:noFill/>
          </a:ln>
        </p:spPr>
        <p:txBody>
          <a:bodyPr spcFirstLastPara="1" wrap="square" lIns="121250" tIns="121250" rIns="121250" bIns="121250" anchor="ctr" anchorCtr="0">
            <a:noAutofit/>
          </a:bodyPr>
          <a:lstStyle/>
          <a:p>
            <a:pPr marL="0" lvl="0" indent="0" algn="l" rtl="0">
              <a:spcBef>
                <a:spcPts val="0"/>
              </a:spcBef>
              <a:spcAft>
                <a:spcPts val="0"/>
              </a:spcAft>
              <a:buNone/>
            </a:pPr>
            <a:r>
              <a:rPr lang="en" sz="1857"/>
              <a:t> </a:t>
            </a:r>
            <a:endParaRPr sz="1857"/>
          </a:p>
          <a:p>
            <a:pPr marL="0" lvl="0" indent="0" algn="l" rtl="0">
              <a:spcBef>
                <a:spcPts val="0"/>
              </a:spcBef>
              <a:spcAft>
                <a:spcPts val="0"/>
              </a:spcAft>
              <a:buNone/>
            </a:pPr>
            <a:endParaRPr sz="1857"/>
          </a:p>
        </p:txBody>
      </p:sp>
      <p:sp>
        <p:nvSpPr>
          <p:cNvPr id="499" name="Google Shape;499;p51"/>
          <p:cNvSpPr txBox="1"/>
          <p:nvPr/>
        </p:nvSpPr>
        <p:spPr>
          <a:xfrm>
            <a:off x="9752980" y="4020300"/>
            <a:ext cx="4898100" cy="12930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0"/>
              </a:spcBef>
              <a:spcAft>
                <a:spcPts val="0"/>
              </a:spcAft>
              <a:buNone/>
            </a:pPr>
            <a:r>
              <a:rPr lang="en" sz="2100">
                <a:solidFill>
                  <a:srgbClr val="4B0550"/>
                </a:solidFill>
                <a:latin typeface="Optimistic Text"/>
                <a:ea typeface="Optimistic Text"/>
                <a:cs typeface="Optimistic Text"/>
                <a:sym typeface="Optimistic Text"/>
              </a:rPr>
              <a:t>Des systèmes informatiques ou des machines conçus pour réaliser des tâches qui requièrent généralement l’intelligence humaine.</a:t>
            </a:r>
            <a:endParaRPr sz="2100">
              <a:solidFill>
                <a:srgbClr val="4B0550"/>
              </a:solidFill>
              <a:latin typeface="Optimistic Text"/>
              <a:ea typeface="Optimistic Text"/>
              <a:cs typeface="Optimistic Text"/>
              <a:sym typeface="Optimistic Text"/>
            </a:endParaRPr>
          </a:p>
        </p:txBody>
      </p:sp>
      <p:sp>
        <p:nvSpPr>
          <p:cNvPr id="500" name="Google Shape;500;p51"/>
          <p:cNvSpPr/>
          <p:nvPr/>
        </p:nvSpPr>
        <p:spPr>
          <a:xfrm>
            <a:off x="8350490" y="4098745"/>
            <a:ext cx="1113300" cy="1113600"/>
          </a:xfrm>
          <a:prstGeom prst="ellipse">
            <a:avLst/>
          </a:prstGeom>
          <a:solidFill>
            <a:srgbClr val="4B0550"/>
          </a:solidFill>
          <a:ln>
            <a:noFill/>
          </a:ln>
        </p:spPr>
        <p:txBody>
          <a:bodyPr spcFirstLastPara="1" wrap="square" lIns="121250" tIns="121250" rIns="121250" bIns="121250" anchor="ctr" anchorCtr="0">
            <a:noAutofit/>
          </a:bodyPr>
          <a:lstStyle/>
          <a:p>
            <a:pPr marL="0" lvl="0" indent="0" algn="ctr" rtl="0">
              <a:spcBef>
                <a:spcPts val="0"/>
              </a:spcBef>
              <a:spcAft>
                <a:spcPts val="0"/>
              </a:spcAft>
              <a:buNone/>
            </a:pPr>
            <a:endParaRPr sz="1857"/>
          </a:p>
        </p:txBody>
      </p:sp>
      <p:sp>
        <p:nvSpPr>
          <p:cNvPr id="501" name="Google Shape;501;p51"/>
          <p:cNvSpPr txBox="1"/>
          <p:nvPr/>
        </p:nvSpPr>
        <p:spPr>
          <a:xfrm>
            <a:off x="8571063" y="4286822"/>
            <a:ext cx="655800" cy="734100"/>
          </a:xfrm>
          <a:prstGeom prst="rect">
            <a:avLst/>
          </a:prstGeom>
          <a:noFill/>
          <a:ln>
            <a:noFill/>
          </a:ln>
        </p:spPr>
        <p:txBody>
          <a:bodyPr spcFirstLastPara="1" wrap="square" lIns="121250" tIns="121250" rIns="121250" bIns="121250" anchor="ctr" anchorCtr="0">
            <a:noAutofit/>
          </a:bodyPr>
          <a:lstStyle/>
          <a:p>
            <a:pPr marL="0" lvl="0" indent="0" algn="ctr" rtl="0">
              <a:spcBef>
                <a:spcPts val="0"/>
              </a:spcBef>
              <a:spcAft>
                <a:spcPts val="0"/>
              </a:spcAft>
              <a:buNone/>
            </a:pPr>
            <a:r>
              <a:rPr lang="en" sz="3979">
                <a:solidFill>
                  <a:srgbClr val="EFEBF4"/>
                </a:solidFill>
                <a:latin typeface="Optimistic Display Light"/>
                <a:ea typeface="Optimistic Display Light"/>
                <a:cs typeface="Optimistic Display Light"/>
                <a:sym typeface="Optimistic Display Light"/>
              </a:rPr>
              <a:t>1</a:t>
            </a:r>
            <a:endParaRPr sz="3979">
              <a:solidFill>
                <a:srgbClr val="EFEBF4"/>
              </a:solidFill>
              <a:latin typeface="Optimistic Display Light"/>
              <a:ea typeface="Optimistic Display Light"/>
              <a:cs typeface="Optimistic Display Light"/>
              <a:sym typeface="Optimistic Display Light"/>
            </a:endParaRPr>
          </a:p>
        </p:txBody>
      </p:sp>
      <p:sp>
        <p:nvSpPr>
          <p:cNvPr id="502" name="Google Shape;502;p51"/>
          <p:cNvSpPr txBox="1"/>
          <p:nvPr/>
        </p:nvSpPr>
        <p:spPr>
          <a:xfrm>
            <a:off x="9752980" y="5652206"/>
            <a:ext cx="4898100" cy="1616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0"/>
              </a:spcBef>
              <a:spcAft>
                <a:spcPts val="0"/>
              </a:spcAft>
              <a:buNone/>
            </a:pPr>
            <a:r>
              <a:rPr lang="en" sz="2100">
                <a:solidFill>
                  <a:srgbClr val="4B0550"/>
                </a:solidFill>
                <a:latin typeface="Optimistic Text"/>
                <a:ea typeface="Optimistic Text"/>
                <a:cs typeface="Optimistic Text"/>
                <a:sym typeface="Optimistic Text"/>
              </a:rPr>
              <a:t>Ces tâches incluent l’apprentissage, le raisonnement, la résolution de problèmes, la perception, la compréhension du langage, et parfois même la créativité.</a:t>
            </a:r>
            <a:endParaRPr sz="2100">
              <a:solidFill>
                <a:srgbClr val="4B0550"/>
              </a:solidFill>
              <a:latin typeface="Optimistic Text"/>
              <a:ea typeface="Optimistic Text"/>
              <a:cs typeface="Optimistic Text"/>
              <a:sym typeface="Optimistic Text"/>
            </a:endParaRPr>
          </a:p>
        </p:txBody>
      </p:sp>
      <p:sp>
        <p:nvSpPr>
          <p:cNvPr id="503" name="Google Shape;503;p51"/>
          <p:cNvSpPr/>
          <p:nvPr/>
        </p:nvSpPr>
        <p:spPr>
          <a:xfrm>
            <a:off x="8350490" y="5805876"/>
            <a:ext cx="1113300" cy="1113600"/>
          </a:xfrm>
          <a:prstGeom prst="ellipse">
            <a:avLst/>
          </a:prstGeom>
          <a:solidFill>
            <a:srgbClr val="4B0550"/>
          </a:solidFill>
          <a:ln>
            <a:noFill/>
          </a:ln>
        </p:spPr>
        <p:txBody>
          <a:bodyPr spcFirstLastPara="1" wrap="square" lIns="121250" tIns="121250" rIns="121250" bIns="121250" anchor="ctr" anchorCtr="0">
            <a:noAutofit/>
          </a:bodyPr>
          <a:lstStyle/>
          <a:p>
            <a:pPr marL="0" lvl="0" indent="0" algn="ctr" rtl="0">
              <a:spcBef>
                <a:spcPts val="0"/>
              </a:spcBef>
              <a:spcAft>
                <a:spcPts val="0"/>
              </a:spcAft>
              <a:buNone/>
            </a:pPr>
            <a:endParaRPr sz="1857"/>
          </a:p>
        </p:txBody>
      </p:sp>
      <p:sp>
        <p:nvSpPr>
          <p:cNvPr id="504" name="Google Shape;504;p51"/>
          <p:cNvSpPr txBox="1"/>
          <p:nvPr/>
        </p:nvSpPr>
        <p:spPr>
          <a:xfrm>
            <a:off x="8571063" y="5993953"/>
            <a:ext cx="655800" cy="734100"/>
          </a:xfrm>
          <a:prstGeom prst="rect">
            <a:avLst/>
          </a:prstGeom>
          <a:noFill/>
          <a:ln>
            <a:noFill/>
          </a:ln>
        </p:spPr>
        <p:txBody>
          <a:bodyPr spcFirstLastPara="1" wrap="square" lIns="121250" tIns="121250" rIns="121250" bIns="121250" anchor="ctr" anchorCtr="0">
            <a:noAutofit/>
          </a:bodyPr>
          <a:lstStyle/>
          <a:p>
            <a:pPr marL="0" lvl="0" indent="0" algn="ctr" rtl="0">
              <a:spcBef>
                <a:spcPts val="0"/>
              </a:spcBef>
              <a:spcAft>
                <a:spcPts val="0"/>
              </a:spcAft>
              <a:buNone/>
            </a:pPr>
            <a:r>
              <a:rPr lang="en" sz="3979">
                <a:solidFill>
                  <a:srgbClr val="EFEBF4"/>
                </a:solidFill>
                <a:latin typeface="Optimistic Display Light"/>
                <a:ea typeface="Optimistic Display Light"/>
                <a:cs typeface="Optimistic Display Light"/>
                <a:sym typeface="Optimistic Display Light"/>
              </a:rPr>
              <a:t>2</a:t>
            </a:r>
            <a:endParaRPr sz="3979">
              <a:solidFill>
                <a:srgbClr val="EFEBF4"/>
              </a:solidFill>
              <a:latin typeface="Optimistic Display Light"/>
              <a:ea typeface="Optimistic Display Light"/>
              <a:cs typeface="Optimistic Display Light"/>
              <a:sym typeface="Optimistic Display Light"/>
            </a:endParaRPr>
          </a:p>
        </p:txBody>
      </p:sp>
      <p:sp>
        <p:nvSpPr>
          <p:cNvPr id="505" name="Google Shape;505;p51"/>
          <p:cNvSpPr txBox="1"/>
          <p:nvPr/>
        </p:nvSpPr>
        <p:spPr>
          <a:xfrm>
            <a:off x="8350500" y="3045138"/>
            <a:ext cx="53919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3600" b="1">
                <a:solidFill>
                  <a:srgbClr val="4B0550"/>
                </a:solidFill>
                <a:latin typeface="Optimistic Text"/>
                <a:ea typeface="Optimistic Text"/>
                <a:cs typeface="Optimistic Text"/>
                <a:sym typeface="Optimistic Text"/>
              </a:rPr>
              <a:t>Il s’agit:</a:t>
            </a:r>
            <a:endParaRPr sz="3600" b="1">
              <a:solidFill>
                <a:srgbClr val="4B0550"/>
              </a:solidFill>
              <a:latin typeface="Optimistic Text"/>
              <a:ea typeface="Optimistic Text"/>
              <a:cs typeface="Optimistic Text"/>
              <a:sym typeface="Optimistic Tex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09"/>
        <p:cNvGrpSpPr/>
        <p:nvPr/>
      </p:nvGrpSpPr>
      <p:grpSpPr>
        <a:xfrm>
          <a:off x="0" y="0"/>
          <a:ext cx="0" cy="0"/>
          <a:chOff x="0" y="0"/>
          <a:chExt cx="0" cy="0"/>
        </a:xfrm>
      </p:grpSpPr>
      <p:sp>
        <p:nvSpPr>
          <p:cNvPr id="510" name="Google Shape;510;p52"/>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INTRODUCTION ET ACTIVITÉ BRISE-GLACE</a:t>
            </a:r>
            <a:endParaRPr sz="900" b="1">
              <a:solidFill>
                <a:srgbClr val="4B0550"/>
              </a:solidFill>
              <a:latin typeface="Optimistic Display"/>
              <a:ea typeface="Optimistic Display"/>
              <a:cs typeface="Optimistic Display"/>
              <a:sym typeface="Optimistic Display"/>
            </a:endParaRPr>
          </a:p>
        </p:txBody>
      </p:sp>
      <p:pic>
        <p:nvPicPr>
          <p:cNvPr id="511" name="Google Shape;511;p52" title="AI Robot 01.png"/>
          <p:cNvPicPr preferRelativeResize="0"/>
          <p:nvPr/>
        </p:nvPicPr>
        <p:blipFill>
          <a:blip r:embed="rId3">
            <a:alphaModFix/>
          </a:blip>
          <a:stretch>
            <a:fillRect/>
          </a:stretch>
        </p:blipFill>
        <p:spPr>
          <a:xfrm flipH="1">
            <a:off x="11959649" y="1863789"/>
            <a:ext cx="5614001" cy="8423213"/>
          </a:xfrm>
          <a:prstGeom prst="rect">
            <a:avLst/>
          </a:prstGeom>
          <a:noFill/>
          <a:ln>
            <a:noFill/>
          </a:ln>
        </p:spPr>
      </p:pic>
      <p:sp>
        <p:nvSpPr>
          <p:cNvPr id="512" name="Google Shape;512;p52"/>
          <p:cNvSpPr/>
          <p:nvPr/>
        </p:nvSpPr>
        <p:spPr>
          <a:xfrm>
            <a:off x="808891" y="3346485"/>
            <a:ext cx="4913700" cy="17934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13" name="Google Shape;513;p52"/>
          <p:cNvSpPr/>
          <p:nvPr/>
        </p:nvSpPr>
        <p:spPr>
          <a:xfrm>
            <a:off x="704100" y="3230496"/>
            <a:ext cx="4913700" cy="17934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14" name="Google Shape;514;p52"/>
          <p:cNvSpPr/>
          <p:nvPr/>
        </p:nvSpPr>
        <p:spPr>
          <a:xfrm>
            <a:off x="808891" y="5502988"/>
            <a:ext cx="4913700" cy="17934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15" name="Google Shape;515;p52"/>
          <p:cNvSpPr/>
          <p:nvPr/>
        </p:nvSpPr>
        <p:spPr>
          <a:xfrm>
            <a:off x="704100" y="5386999"/>
            <a:ext cx="4913700" cy="17934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16" name="Google Shape;516;p52"/>
          <p:cNvSpPr/>
          <p:nvPr/>
        </p:nvSpPr>
        <p:spPr>
          <a:xfrm>
            <a:off x="6065035" y="3346485"/>
            <a:ext cx="4913700" cy="17934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17" name="Google Shape;517;p52"/>
          <p:cNvSpPr/>
          <p:nvPr/>
        </p:nvSpPr>
        <p:spPr>
          <a:xfrm>
            <a:off x="5960245" y="3230496"/>
            <a:ext cx="4913700" cy="17934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18" name="Google Shape;518;p52"/>
          <p:cNvSpPr/>
          <p:nvPr/>
        </p:nvSpPr>
        <p:spPr>
          <a:xfrm>
            <a:off x="6065035" y="5502988"/>
            <a:ext cx="4913700" cy="17934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19" name="Google Shape;519;p52"/>
          <p:cNvSpPr/>
          <p:nvPr/>
        </p:nvSpPr>
        <p:spPr>
          <a:xfrm>
            <a:off x="5960245" y="5386999"/>
            <a:ext cx="4913700" cy="17934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20" name="Google Shape;520;p52"/>
          <p:cNvSpPr txBox="1"/>
          <p:nvPr/>
        </p:nvSpPr>
        <p:spPr>
          <a:xfrm>
            <a:off x="1950600" y="3453625"/>
            <a:ext cx="3294300" cy="12978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Apprend à partir d’exemples</a:t>
            </a:r>
            <a:endParaRPr sz="2100">
              <a:solidFill>
                <a:srgbClr val="4B0550"/>
              </a:solidFill>
              <a:latin typeface="Optimistic Text"/>
              <a:ea typeface="Optimistic Text"/>
              <a:cs typeface="Optimistic Text"/>
              <a:sym typeface="Optimistic Text"/>
            </a:endParaRPr>
          </a:p>
          <a:p>
            <a:pPr marL="0" lvl="0" indent="0" algn="l" rtl="0">
              <a:lnSpc>
                <a:spcPct val="100000"/>
              </a:lnSpc>
              <a:spcBef>
                <a:spcPts val="38"/>
              </a:spcBef>
              <a:spcAft>
                <a:spcPts val="0"/>
              </a:spcAft>
              <a:buNone/>
            </a:pPr>
            <a:r>
              <a:rPr lang="en" sz="2100">
                <a:solidFill>
                  <a:srgbClr val="4B0550"/>
                </a:solidFill>
                <a:latin typeface="Optimistic Text"/>
                <a:ea typeface="Optimistic Text"/>
                <a:cs typeface="Optimistic Text"/>
                <a:sym typeface="Optimistic Text"/>
              </a:rPr>
              <a:t>Comme les devoirs, mais pour les ordinateurs</a:t>
            </a:r>
            <a:endParaRPr sz="2100">
              <a:solidFill>
                <a:srgbClr val="4B0550"/>
              </a:solidFill>
              <a:latin typeface="Optimistic Text"/>
              <a:ea typeface="Optimistic Text"/>
              <a:cs typeface="Optimistic Text"/>
              <a:sym typeface="Optimistic Text"/>
            </a:endParaRPr>
          </a:p>
        </p:txBody>
      </p:sp>
      <p:sp>
        <p:nvSpPr>
          <p:cNvPr id="521" name="Google Shape;521;p52"/>
          <p:cNvSpPr txBox="1"/>
          <p:nvPr/>
        </p:nvSpPr>
        <p:spPr>
          <a:xfrm>
            <a:off x="1950600" y="5725244"/>
            <a:ext cx="3294300" cy="9744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S’entraîne et devient plus intelligente</a:t>
            </a:r>
            <a:endParaRPr sz="2100">
              <a:solidFill>
                <a:srgbClr val="4B0550"/>
              </a:solidFill>
              <a:latin typeface="Optimistic Text"/>
              <a:ea typeface="Optimistic Text"/>
              <a:cs typeface="Optimistic Text"/>
              <a:sym typeface="Optimistic Text"/>
            </a:endParaRPr>
          </a:p>
          <a:p>
            <a:pPr marL="0" lvl="0" indent="0" algn="l" rtl="0">
              <a:lnSpc>
                <a:spcPct val="100000"/>
              </a:lnSpc>
              <a:spcBef>
                <a:spcPts val="38"/>
              </a:spcBef>
              <a:spcAft>
                <a:spcPts val="0"/>
              </a:spcAft>
              <a:buNone/>
            </a:pPr>
            <a:r>
              <a:rPr lang="en" sz="2100">
                <a:solidFill>
                  <a:srgbClr val="4B0550"/>
                </a:solidFill>
                <a:latin typeface="Optimistic Text"/>
                <a:ea typeface="Optimistic Text"/>
                <a:cs typeface="Optimistic Text"/>
                <a:sym typeface="Optimistic Text"/>
              </a:rPr>
              <a:t>S’améliore en répétant</a:t>
            </a:r>
            <a:endParaRPr sz="2100">
              <a:solidFill>
                <a:srgbClr val="4B0550"/>
              </a:solidFill>
              <a:latin typeface="Optimistic Text"/>
              <a:ea typeface="Optimistic Text"/>
              <a:cs typeface="Optimistic Text"/>
              <a:sym typeface="Optimistic Text"/>
            </a:endParaRPr>
          </a:p>
        </p:txBody>
      </p:sp>
      <p:sp>
        <p:nvSpPr>
          <p:cNvPr id="522" name="Google Shape;522;p52"/>
          <p:cNvSpPr txBox="1"/>
          <p:nvPr/>
        </p:nvSpPr>
        <p:spPr>
          <a:xfrm>
            <a:off x="7206749" y="3318532"/>
            <a:ext cx="3833495" cy="1561966"/>
          </a:xfrm>
          <a:prstGeom prst="rect">
            <a:avLst/>
          </a:prstGeom>
          <a:noFill/>
          <a:ln>
            <a:noFill/>
          </a:ln>
        </p:spPr>
        <p:txBody>
          <a:bodyPr spcFirstLastPara="1" wrap="square" lIns="0" tIns="0" rIns="0" bIns="0" anchor="t" anchorCtr="0">
            <a:spAutoFit/>
          </a:bodyPr>
          <a:lstStyle/>
          <a:p>
            <a:pPr marL="0" marR="7620" lvl="0" indent="0" algn="l" rtl="0">
              <a:lnSpc>
                <a:spcPct val="100899"/>
              </a:lnSpc>
              <a:spcBef>
                <a:spcPts val="2010"/>
              </a:spcBef>
              <a:spcAft>
                <a:spcPts val="0"/>
              </a:spcAft>
              <a:buNone/>
            </a:pPr>
            <a:r>
              <a:rPr lang="en" sz="2100" b="1" dirty="0">
                <a:solidFill>
                  <a:srgbClr val="4B0550"/>
                </a:solidFill>
                <a:latin typeface="Optimistic Text"/>
                <a:ea typeface="Optimistic Text"/>
                <a:cs typeface="Optimistic Text"/>
                <a:sym typeface="Optimistic Text"/>
              </a:rPr>
              <a:t>Fait des </a:t>
            </a:r>
            <a:r>
              <a:rPr lang="en" sz="2100" b="1" dirty="0" err="1">
                <a:solidFill>
                  <a:srgbClr val="4B0550"/>
                </a:solidFill>
                <a:latin typeface="Optimistic Text"/>
                <a:ea typeface="Optimistic Text"/>
                <a:cs typeface="Optimistic Text"/>
                <a:sym typeface="Optimistic Text"/>
              </a:rPr>
              <a:t>prédictions</a:t>
            </a:r>
            <a:r>
              <a:rPr lang="en" sz="2100" b="1" dirty="0">
                <a:solidFill>
                  <a:srgbClr val="4B0550"/>
                </a:solidFill>
                <a:latin typeface="Optimistic Text"/>
                <a:ea typeface="Optimistic Text"/>
                <a:cs typeface="Optimistic Text"/>
                <a:sym typeface="Optimistic Text"/>
              </a:rPr>
              <a:t> </a:t>
            </a:r>
            <a:r>
              <a:rPr lang="en" sz="2100" b="1" dirty="0" err="1">
                <a:solidFill>
                  <a:srgbClr val="4B0550"/>
                </a:solidFill>
                <a:latin typeface="Optimistic Text"/>
                <a:ea typeface="Optimistic Text"/>
                <a:cs typeface="Optimistic Text"/>
                <a:sym typeface="Optimistic Text"/>
              </a:rPr>
              <a:t>ou</a:t>
            </a:r>
            <a:r>
              <a:rPr lang="en" sz="2100" b="1" dirty="0">
                <a:solidFill>
                  <a:srgbClr val="4B0550"/>
                </a:solidFill>
                <a:latin typeface="Optimistic Text"/>
                <a:ea typeface="Optimistic Text"/>
                <a:cs typeface="Optimistic Text"/>
                <a:sym typeface="Optimistic Text"/>
              </a:rPr>
              <a:t> des choix</a:t>
            </a:r>
            <a:br>
              <a:rPr lang="en" sz="2100" b="1" dirty="0">
                <a:solidFill>
                  <a:srgbClr val="4B0550"/>
                </a:solidFill>
                <a:latin typeface="Optimistic Text"/>
                <a:ea typeface="Optimistic Text"/>
                <a:cs typeface="Optimistic Text"/>
                <a:sym typeface="Optimistic Text"/>
              </a:rPr>
            </a:br>
            <a:r>
              <a:rPr lang="en" sz="2100" dirty="0">
                <a:solidFill>
                  <a:srgbClr val="4B0550"/>
                </a:solidFill>
                <a:latin typeface="Optimistic Text"/>
                <a:ea typeface="Optimistic Text"/>
                <a:cs typeface="Optimistic Text"/>
                <a:sym typeface="Optimistic Text"/>
              </a:rPr>
              <a:t>Comme </a:t>
            </a:r>
            <a:r>
              <a:rPr lang="en" sz="2100" dirty="0" err="1">
                <a:solidFill>
                  <a:srgbClr val="4B0550"/>
                </a:solidFill>
                <a:latin typeface="Optimistic Text"/>
                <a:ea typeface="Optimistic Text"/>
                <a:cs typeface="Optimistic Text"/>
                <a:sym typeface="Optimistic Text"/>
              </a:rPr>
              <a:t>suggérer</a:t>
            </a:r>
            <a:r>
              <a:rPr lang="en" sz="2100" dirty="0">
                <a:solidFill>
                  <a:srgbClr val="4B0550"/>
                </a:solidFill>
                <a:latin typeface="Optimistic Text"/>
                <a:ea typeface="Optimistic Text"/>
                <a:cs typeface="Optimistic Text"/>
                <a:sym typeface="Optimistic Text"/>
              </a:rPr>
              <a:t> des chansons </a:t>
            </a:r>
            <a:r>
              <a:rPr lang="en" sz="2100" dirty="0" err="1">
                <a:solidFill>
                  <a:srgbClr val="4B0550"/>
                </a:solidFill>
                <a:latin typeface="Optimistic Text"/>
                <a:ea typeface="Optimistic Text"/>
                <a:cs typeface="Optimistic Text"/>
                <a:sym typeface="Optimistic Text"/>
              </a:rPr>
              <a:t>ou</a:t>
            </a:r>
            <a:r>
              <a:rPr lang="en" sz="2100" dirty="0">
                <a:solidFill>
                  <a:srgbClr val="4B0550"/>
                </a:solidFill>
                <a:latin typeface="Optimistic Text"/>
                <a:ea typeface="Optimistic Text"/>
                <a:cs typeface="Optimistic Text"/>
                <a:sym typeface="Optimistic Text"/>
              </a:rPr>
              <a:t> </a:t>
            </a:r>
            <a:r>
              <a:rPr lang="en" sz="2100" dirty="0" err="1">
                <a:solidFill>
                  <a:srgbClr val="4B0550"/>
                </a:solidFill>
                <a:latin typeface="Optimistic Text"/>
                <a:ea typeface="Optimistic Text"/>
                <a:cs typeface="Optimistic Text"/>
                <a:sym typeface="Optimistic Text"/>
              </a:rPr>
              <a:t>deviner</a:t>
            </a:r>
            <a:r>
              <a:rPr lang="en" sz="2100" dirty="0">
                <a:solidFill>
                  <a:srgbClr val="4B0550"/>
                </a:solidFill>
                <a:latin typeface="Optimistic Text"/>
                <a:ea typeface="Optimistic Text"/>
                <a:cs typeface="Optimistic Text"/>
                <a:sym typeface="Optimistic Text"/>
              </a:rPr>
              <a:t> du </a:t>
            </a:r>
            <a:r>
              <a:rPr lang="en" sz="2100" dirty="0" err="1">
                <a:solidFill>
                  <a:srgbClr val="4B0550"/>
                </a:solidFill>
                <a:latin typeface="Optimistic Text"/>
                <a:ea typeface="Optimistic Text"/>
                <a:cs typeface="Optimistic Text"/>
                <a:sym typeface="Optimistic Text"/>
              </a:rPr>
              <a:t>texte</a:t>
            </a:r>
            <a:endParaRPr sz="2100" dirty="0">
              <a:solidFill>
                <a:srgbClr val="4B0550"/>
              </a:solidFill>
              <a:latin typeface="Optimistic Text"/>
              <a:ea typeface="Optimistic Text"/>
              <a:cs typeface="Optimistic Text"/>
              <a:sym typeface="Optimistic Text"/>
            </a:endParaRPr>
          </a:p>
        </p:txBody>
      </p:sp>
      <p:sp>
        <p:nvSpPr>
          <p:cNvPr id="523" name="Google Shape;523;p52"/>
          <p:cNvSpPr txBox="1"/>
          <p:nvPr/>
        </p:nvSpPr>
        <p:spPr>
          <a:xfrm>
            <a:off x="7206750" y="5631019"/>
            <a:ext cx="3588000" cy="12930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Vous aide à faire les choses plus rapidement </a:t>
            </a:r>
            <a:endParaRPr sz="2100" b="1">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2100">
                <a:solidFill>
                  <a:srgbClr val="4B0550"/>
                </a:solidFill>
                <a:latin typeface="Optimistic Text"/>
                <a:ea typeface="Optimistic Text"/>
                <a:cs typeface="Optimistic Text"/>
                <a:sym typeface="Optimistic Text"/>
              </a:rPr>
              <a:t>De la réponse aux questions à la retouche de photos</a:t>
            </a:r>
            <a:endParaRPr sz="2100">
              <a:solidFill>
                <a:srgbClr val="4B0550"/>
              </a:solidFill>
              <a:latin typeface="Optimistic Text"/>
              <a:ea typeface="Optimistic Text"/>
              <a:cs typeface="Optimistic Text"/>
              <a:sym typeface="Optimistic Text"/>
            </a:endParaRPr>
          </a:p>
        </p:txBody>
      </p:sp>
      <p:sp>
        <p:nvSpPr>
          <p:cNvPr id="524" name="Google Shape;524;p52"/>
          <p:cNvSpPr/>
          <p:nvPr/>
        </p:nvSpPr>
        <p:spPr>
          <a:xfrm>
            <a:off x="947137" y="3536661"/>
            <a:ext cx="839400" cy="839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25" name="Google Shape;525;p52"/>
          <p:cNvSpPr/>
          <p:nvPr/>
        </p:nvSpPr>
        <p:spPr>
          <a:xfrm>
            <a:off x="947137" y="5742241"/>
            <a:ext cx="839400" cy="839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26" name="Google Shape;526;p52"/>
          <p:cNvSpPr/>
          <p:nvPr/>
        </p:nvSpPr>
        <p:spPr>
          <a:xfrm>
            <a:off x="6203287" y="3536661"/>
            <a:ext cx="839400" cy="839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27" name="Google Shape;527;p52"/>
          <p:cNvSpPr/>
          <p:nvPr/>
        </p:nvSpPr>
        <p:spPr>
          <a:xfrm>
            <a:off x="6203287" y="5751841"/>
            <a:ext cx="839400" cy="839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28" name="Google Shape;528;p52"/>
          <p:cNvSpPr txBox="1"/>
          <p:nvPr/>
        </p:nvSpPr>
        <p:spPr>
          <a:xfrm>
            <a:off x="1113437" y="3678461"/>
            <a:ext cx="494400" cy="553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b="1">
                <a:solidFill>
                  <a:srgbClr val="EFEBF4"/>
                </a:solidFill>
                <a:latin typeface="Optimistic Display"/>
                <a:ea typeface="Optimistic Display"/>
                <a:cs typeface="Optimistic Display"/>
                <a:sym typeface="Optimistic Display"/>
              </a:rPr>
              <a:t>1</a:t>
            </a:r>
            <a:endParaRPr sz="3000" b="1">
              <a:solidFill>
                <a:srgbClr val="EFEBF4"/>
              </a:solidFill>
              <a:latin typeface="Optimistic Display"/>
              <a:ea typeface="Optimistic Display"/>
              <a:cs typeface="Optimistic Display"/>
              <a:sym typeface="Optimistic Display"/>
            </a:endParaRPr>
          </a:p>
        </p:txBody>
      </p:sp>
      <p:sp>
        <p:nvSpPr>
          <p:cNvPr id="529" name="Google Shape;529;p52"/>
          <p:cNvSpPr txBox="1"/>
          <p:nvPr/>
        </p:nvSpPr>
        <p:spPr>
          <a:xfrm>
            <a:off x="1113437" y="5885341"/>
            <a:ext cx="494400" cy="553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b="1">
                <a:solidFill>
                  <a:srgbClr val="EFEBF4"/>
                </a:solidFill>
                <a:latin typeface="Optimistic Display"/>
                <a:ea typeface="Optimistic Display"/>
                <a:cs typeface="Optimistic Display"/>
                <a:sym typeface="Optimistic Display"/>
              </a:rPr>
              <a:t>2</a:t>
            </a:r>
            <a:endParaRPr sz="3000" b="1">
              <a:solidFill>
                <a:srgbClr val="EFEBF4"/>
              </a:solidFill>
              <a:latin typeface="Optimistic Display"/>
              <a:ea typeface="Optimistic Display"/>
              <a:cs typeface="Optimistic Display"/>
              <a:sym typeface="Optimistic Display"/>
            </a:endParaRPr>
          </a:p>
        </p:txBody>
      </p:sp>
      <p:sp>
        <p:nvSpPr>
          <p:cNvPr id="530" name="Google Shape;530;p52"/>
          <p:cNvSpPr txBox="1"/>
          <p:nvPr/>
        </p:nvSpPr>
        <p:spPr>
          <a:xfrm>
            <a:off x="6369587" y="3679761"/>
            <a:ext cx="494400" cy="553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b="1">
                <a:solidFill>
                  <a:srgbClr val="EFEBF4"/>
                </a:solidFill>
                <a:latin typeface="Optimistic Display"/>
                <a:ea typeface="Optimistic Display"/>
                <a:cs typeface="Optimistic Display"/>
                <a:sym typeface="Optimistic Display"/>
              </a:rPr>
              <a:t>3</a:t>
            </a:r>
            <a:endParaRPr sz="3000" b="1">
              <a:solidFill>
                <a:srgbClr val="EFEBF4"/>
              </a:solidFill>
              <a:latin typeface="Optimistic Display"/>
              <a:ea typeface="Optimistic Display"/>
              <a:cs typeface="Optimistic Display"/>
              <a:sym typeface="Optimistic Display"/>
            </a:endParaRPr>
          </a:p>
        </p:txBody>
      </p:sp>
      <p:sp>
        <p:nvSpPr>
          <p:cNvPr id="531" name="Google Shape;531;p52"/>
          <p:cNvSpPr txBox="1"/>
          <p:nvPr/>
        </p:nvSpPr>
        <p:spPr>
          <a:xfrm>
            <a:off x="6369587" y="5875741"/>
            <a:ext cx="494400" cy="553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b="1">
                <a:solidFill>
                  <a:srgbClr val="EFEBF4"/>
                </a:solidFill>
                <a:latin typeface="Optimistic Display"/>
                <a:ea typeface="Optimistic Display"/>
                <a:cs typeface="Optimistic Display"/>
                <a:sym typeface="Optimistic Display"/>
              </a:rPr>
              <a:t>4</a:t>
            </a:r>
            <a:endParaRPr sz="3000" b="1">
              <a:solidFill>
                <a:srgbClr val="EFEBF4"/>
              </a:solidFill>
              <a:latin typeface="Optimistic Display"/>
              <a:ea typeface="Optimistic Display"/>
              <a:cs typeface="Optimistic Display"/>
              <a:sym typeface="Optimistic Display"/>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35"/>
        <p:cNvGrpSpPr/>
        <p:nvPr/>
      </p:nvGrpSpPr>
      <p:grpSpPr>
        <a:xfrm>
          <a:off x="0" y="0"/>
          <a:ext cx="0" cy="0"/>
          <a:chOff x="0" y="0"/>
          <a:chExt cx="0" cy="0"/>
        </a:xfrm>
      </p:grpSpPr>
      <p:sp>
        <p:nvSpPr>
          <p:cNvPr id="536" name="Google Shape;536;p53"/>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37" name="Google Shape;537;p53"/>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38" name="Google Shape;538;p53"/>
          <p:cNvSpPr txBox="1"/>
          <p:nvPr/>
        </p:nvSpPr>
        <p:spPr>
          <a:xfrm>
            <a:off x="4915175" y="5292600"/>
            <a:ext cx="9020400" cy="19950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dirty="0">
                <a:solidFill>
                  <a:srgbClr val="4B0550"/>
                </a:solidFill>
                <a:latin typeface="Optimistic Display"/>
                <a:ea typeface="Optimistic Display"/>
                <a:cs typeface="Optimistic Display"/>
                <a:sym typeface="Optimistic Display"/>
              </a:rPr>
              <a:t>L’IA </a:t>
            </a:r>
            <a:r>
              <a:rPr lang="en" sz="7200" b="1" dirty="0" err="1">
                <a:solidFill>
                  <a:srgbClr val="4B0550"/>
                </a:solidFill>
                <a:latin typeface="Optimistic Display"/>
                <a:ea typeface="Optimistic Display"/>
                <a:cs typeface="Optimistic Display"/>
                <a:sym typeface="Optimistic Display"/>
              </a:rPr>
              <a:t>accompagne</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elle</a:t>
            </a:r>
            <a:r>
              <a:rPr lang="en" sz="7200" b="1" dirty="0">
                <a:solidFill>
                  <a:srgbClr val="4B0550"/>
                </a:solidFill>
                <a:latin typeface="Optimistic Display"/>
                <a:ea typeface="Optimistic Display"/>
                <a:cs typeface="Optimistic Display"/>
                <a:sym typeface="Optimistic Display"/>
              </a:rPr>
              <a:t> ne </a:t>
            </a:r>
            <a:r>
              <a:rPr lang="en" sz="7200" b="1" dirty="0" err="1">
                <a:solidFill>
                  <a:srgbClr val="4B0550"/>
                </a:solidFill>
                <a:latin typeface="Optimistic Display"/>
                <a:ea typeface="Optimistic Display"/>
                <a:cs typeface="Optimistic Display"/>
                <a:sym typeface="Optimistic Display"/>
              </a:rPr>
              <a:t>remplace</a:t>
            </a:r>
            <a:r>
              <a:rPr lang="en" sz="7200" b="1" dirty="0">
                <a:solidFill>
                  <a:srgbClr val="4B0550"/>
                </a:solidFill>
                <a:latin typeface="Optimistic Display"/>
                <a:ea typeface="Optimistic Display"/>
                <a:cs typeface="Optimistic Display"/>
                <a:sym typeface="Optimistic Display"/>
              </a:rPr>
              <a:t> pas</a:t>
            </a:r>
            <a:endParaRPr sz="7200" b="1" dirty="0">
              <a:solidFill>
                <a:srgbClr val="4B0550"/>
              </a:solidFill>
              <a:latin typeface="Optimistic Display"/>
              <a:ea typeface="Optimistic Display"/>
              <a:cs typeface="Optimistic Display"/>
              <a:sym typeface="Optimistic Display"/>
            </a:endParaRPr>
          </a:p>
        </p:txBody>
      </p:sp>
      <p:sp>
        <p:nvSpPr>
          <p:cNvPr id="539" name="Google Shape;539;p53"/>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540" name="Google Shape;540;p53" title="Tool.png"/>
          <p:cNvPicPr preferRelativeResize="0"/>
          <p:nvPr/>
        </p:nvPicPr>
        <p:blipFill>
          <a:blip r:embed="rId3">
            <a:alphaModFix/>
          </a:blip>
          <a:stretch>
            <a:fillRect/>
          </a:stretch>
        </p:blipFill>
        <p:spPr>
          <a:xfrm>
            <a:off x="8436400" y="3085750"/>
            <a:ext cx="1417600" cy="14176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44"/>
        <p:cNvGrpSpPr/>
        <p:nvPr/>
      </p:nvGrpSpPr>
      <p:grpSpPr>
        <a:xfrm>
          <a:off x="0" y="0"/>
          <a:ext cx="0" cy="0"/>
          <a:chOff x="0" y="0"/>
          <a:chExt cx="0" cy="0"/>
        </a:xfrm>
      </p:grpSpPr>
      <p:sp>
        <p:nvSpPr>
          <p:cNvPr id="545" name="Google Shape;545;p54"/>
          <p:cNvSpPr/>
          <p:nvPr/>
        </p:nvSpPr>
        <p:spPr>
          <a:xfrm>
            <a:off x="11354050" y="2123975"/>
            <a:ext cx="5391900" cy="5391900"/>
          </a:xfrm>
          <a:prstGeom prst="ellipse">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546" name="Google Shape;546;p54" title="AI Tool Image.png"/>
          <p:cNvPicPr preferRelativeResize="0"/>
          <p:nvPr/>
        </p:nvPicPr>
        <p:blipFill rotWithShape="1">
          <a:blip r:embed="rId3">
            <a:alphaModFix/>
          </a:blip>
          <a:srcRect/>
          <a:stretch/>
        </p:blipFill>
        <p:spPr>
          <a:xfrm rot="511069">
            <a:off x="8471635" y="1137337"/>
            <a:ext cx="8245677" cy="8245677"/>
          </a:xfrm>
          <a:prstGeom prst="rect">
            <a:avLst/>
          </a:prstGeom>
          <a:noFill/>
          <a:ln>
            <a:noFill/>
          </a:ln>
        </p:spPr>
      </p:pic>
      <p:sp>
        <p:nvSpPr>
          <p:cNvPr id="547" name="Google Shape;547;p54"/>
          <p:cNvSpPr/>
          <p:nvPr/>
        </p:nvSpPr>
        <p:spPr>
          <a:xfrm>
            <a:off x="852875" y="5178356"/>
            <a:ext cx="9315600" cy="3415800"/>
          </a:xfrm>
          <a:prstGeom prst="roundRect">
            <a:avLst>
              <a:gd name="adj" fmla="val 11529"/>
            </a:avLst>
          </a:prstGeom>
          <a:solidFill>
            <a:srgbClr val="D8C8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48" name="Google Shape;548;p54"/>
          <p:cNvSpPr txBox="1"/>
          <p:nvPr/>
        </p:nvSpPr>
        <p:spPr>
          <a:xfrm>
            <a:off x="704100" y="1883825"/>
            <a:ext cx="7036500" cy="1847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6000" b="1" dirty="0">
                <a:solidFill>
                  <a:srgbClr val="4B0550"/>
                </a:solidFill>
                <a:latin typeface="Optimistic Text"/>
                <a:ea typeface="Optimistic Text"/>
                <a:cs typeface="Optimistic Text"/>
                <a:sym typeface="Optimistic Text"/>
              </a:rPr>
              <a:t>L’IA </a:t>
            </a:r>
            <a:r>
              <a:rPr lang="en" sz="6000" b="1" dirty="0" err="1">
                <a:solidFill>
                  <a:srgbClr val="4B0550"/>
                </a:solidFill>
                <a:latin typeface="Optimistic Text"/>
                <a:ea typeface="Optimistic Text"/>
                <a:cs typeface="Optimistic Text"/>
                <a:sym typeface="Optimistic Text"/>
              </a:rPr>
              <a:t>est</a:t>
            </a:r>
            <a:r>
              <a:rPr lang="en" sz="6000" b="1" dirty="0">
                <a:solidFill>
                  <a:srgbClr val="4B0550"/>
                </a:solidFill>
                <a:latin typeface="Optimistic Text"/>
                <a:ea typeface="Optimistic Text"/>
                <a:cs typeface="Optimistic Text"/>
                <a:sym typeface="Optimistic Text"/>
              </a:rPr>
              <a:t> un </a:t>
            </a:r>
            <a:r>
              <a:rPr lang="en" sz="6000" b="1" dirty="0" err="1">
                <a:solidFill>
                  <a:srgbClr val="4B0550"/>
                </a:solidFill>
                <a:latin typeface="Optimistic Text"/>
                <a:ea typeface="Optimistic Text"/>
                <a:cs typeface="Optimistic Text"/>
                <a:sym typeface="Optimistic Text"/>
              </a:rPr>
              <a:t>outil</a:t>
            </a:r>
            <a:r>
              <a:rPr lang="en" sz="6000" b="1" dirty="0">
                <a:solidFill>
                  <a:srgbClr val="4B0550"/>
                </a:solidFill>
                <a:latin typeface="Optimistic Text"/>
                <a:ea typeface="Optimistic Text"/>
                <a:cs typeface="Optimistic Text"/>
                <a:sym typeface="Optimistic Text"/>
              </a:rPr>
              <a:t> qui </a:t>
            </a:r>
            <a:r>
              <a:rPr lang="en" sz="6000" b="1" dirty="0" err="1">
                <a:solidFill>
                  <a:srgbClr val="4B0550"/>
                </a:solidFill>
                <a:latin typeface="Optimistic Text"/>
                <a:ea typeface="Optimistic Text"/>
                <a:cs typeface="Optimistic Text"/>
                <a:sym typeface="Optimistic Text"/>
              </a:rPr>
              <a:t>vous</a:t>
            </a:r>
            <a:r>
              <a:rPr lang="en" sz="6000" b="1" dirty="0">
                <a:solidFill>
                  <a:srgbClr val="4B0550"/>
                </a:solidFill>
                <a:latin typeface="Optimistic Text"/>
                <a:ea typeface="Optimistic Text"/>
                <a:cs typeface="Optimistic Text"/>
                <a:sym typeface="Optimistic Text"/>
              </a:rPr>
              <a:t> </a:t>
            </a:r>
            <a:r>
              <a:rPr lang="en" sz="6000" b="1" dirty="0" err="1">
                <a:solidFill>
                  <a:srgbClr val="4B0550"/>
                </a:solidFill>
                <a:latin typeface="Optimistic Text"/>
                <a:ea typeface="Optimistic Text"/>
                <a:cs typeface="Optimistic Text"/>
                <a:sym typeface="Optimistic Text"/>
              </a:rPr>
              <a:t>soutient</a:t>
            </a:r>
            <a:r>
              <a:rPr lang="en" sz="6000" b="1" dirty="0">
                <a:solidFill>
                  <a:srgbClr val="4B0550"/>
                </a:solidFill>
                <a:latin typeface="Optimistic Text"/>
                <a:ea typeface="Optimistic Text"/>
                <a:cs typeface="Optimistic Text"/>
                <a:sym typeface="Optimistic Text"/>
              </a:rPr>
              <a:t>.</a:t>
            </a:r>
            <a:endParaRPr sz="6000" b="1" dirty="0">
              <a:solidFill>
                <a:srgbClr val="4B0550"/>
              </a:solidFill>
              <a:latin typeface="Optimistic Text"/>
              <a:ea typeface="Optimistic Text"/>
              <a:cs typeface="Optimistic Text"/>
              <a:sym typeface="Optimistic Text"/>
            </a:endParaRPr>
          </a:p>
        </p:txBody>
      </p:sp>
      <p:sp>
        <p:nvSpPr>
          <p:cNvPr id="549" name="Google Shape;549;p54"/>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INTRODUCTION ET ACTIVITÉ BRISE-GLACE</a:t>
            </a:r>
            <a:endParaRPr sz="900" b="1">
              <a:solidFill>
                <a:srgbClr val="4B0550"/>
              </a:solidFill>
              <a:latin typeface="Optimistic Display"/>
              <a:ea typeface="Optimistic Display"/>
              <a:cs typeface="Optimistic Display"/>
              <a:sym typeface="Optimistic Display"/>
            </a:endParaRPr>
          </a:p>
        </p:txBody>
      </p:sp>
      <p:sp>
        <p:nvSpPr>
          <p:cNvPr id="550" name="Google Shape;550;p54"/>
          <p:cNvSpPr/>
          <p:nvPr/>
        </p:nvSpPr>
        <p:spPr>
          <a:xfrm>
            <a:off x="700475" y="5016169"/>
            <a:ext cx="9315600" cy="34158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51" name="Google Shape;551;p54"/>
          <p:cNvSpPr/>
          <p:nvPr/>
        </p:nvSpPr>
        <p:spPr>
          <a:xfrm>
            <a:off x="976225" y="5936669"/>
            <a:ext cx="2780700" cy="2107500"/>
          </a:xfrm>
          <a:prstGeom prst="roundRect">
            <a:avLst>
              <a:gd name="adj" fmla="val 11529"/>
            </a:avLst>
          </a:prstGeom>
          <a:solidFill>
            <a:srgbClr val="EF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52" name="Google Shape;552;p54"/>
          <p:cNvSpPr txBox="1"/>
          <p:nvPr/>
        </p:nvSpPr>
        <p:spPr>
          <a:xfrm>
            <a:off x="976199" y="5433669"/>
            <a:ext cx="6499800" cy="5610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1800" b="1">
                <a:solidFill>
                  <a:srgbClr val="4B0550"/>
                </a:solidFill>
                <a:latin typeface="Optimistic Text"/>
                <a:ea typeface="Optimistic Text"/>
                <a:cs typeface="Optimistic Text"/>
                <a:sym typeface="Optimistic Text"/>
              </a:rPr>
              <a:t>Pensez à l’IA comme un des outils de votre boîte à outils.</a:t>
            </a:r>
            <a:endParaRPr sz="1800" b="1">
              <a:solidFill>
                <a:srgbClr val="4B0550"/>
              </a:solidFill>
              <a:latin typeface="Optimistic Text"/>
              <a:ea typeface="Optimistic Text"/>
              <a:cs typeface="Optimistic Text"/>
              <a:sym typeface="Optimistic Text"/>
            </a:endParaRPr>
          </a:p>
          <a:p>
            <a:pPr marL="0" lvl="0" indent="0" algn="l" rtl="0">
              <a:lnSpc>
                <a:spcPct val="100000"/>
              </a:lnSpc>
              <a:spcBef>
                <a:spcPts val="53"/>
              </a:spcBef>
              <a:spcAft>
                <a:spcPts val="0"/>
              </a:spcAft>
              <a:buNone/>
            </a:pPr>
            <a:endParaRPr sz="1800" b="1">
              <a:solidFill>
                <a:srgbClr val="4B0550"/>
              </a:solidFill>
              <a:latin typeface="Optimistic Text"/>
              <a:ea typeface="Optimistic Text"/>
              <a:cs typeface="Optimistic Text"/>
              <a:sym typeface="Optimistic Text"/>
            </a:endParaRPr>
          </a:p>
        </p:txBody>
      </p:sp>
      <p:sp>
        <p:nvSpPr>
          <p:cNvPr id="553" name="Google Shape;553;p54"/>
          <p:cNvSpPr txBox="1"/>
          <p:nvPr/>
        </p:nvSpPr>
        <p:spPr>
          <a:xfrm>
            <a:off x="717150" y="3910400"/>
            <a:ext cx="8234700" cy="831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1800">
                <a:solidFill>
                  <a:srgbClr val="4B0550"/>
                </a:solidFill>
                <a:latin typeface="Optimistic Text Light"/>
                <a:ea typeface="Optimistic Text Light"/>
                <a:cs typeface="Optimistic Text Light"/>
                <a:sym typeface="Optimistic Text Light"/>
              </a:rPr>
              <a:t>Elle vous aide à accomplir les tâches plus rapidement, explorer des idées, apprendre de nouvelles choses et résoudre des problèmes, mais c’est vous qui apportez la créativité, le jugement et l’orientation.</a:t>
            </a:r>
            <a:endParaRPr sz="1800">
              <a:solidFill>
                <a:srgbClr val="4B0550"/>
              </a:solidFill>
              <a:latin typeface="Optimistic Text Light"/>
              <a:ea typeface="Optimistic Text Light"/>
              <a:cs typeface="Optimistic Text Light"/>
              <a:sym typeface="Optimistic Text Light"/>
            </a:endParaRPr>
          </a:p>
        </p:txBody>
      </p:sp>
      <p:sp>
        <p:nvSpPr>
          <p:cNvPr id="554" name="Google Shape;554;p54"/>
          <p:cNvSpPr txBox="1"/>
          <p:nvPr/>
        </p:nvSpPr>
        <p:spPr>
          <a:xfrm>
            <a:off x="1250898" y="6635459"/>
            <a:ext cx="2145000" cy="985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600">
                <a:solidFill>
                  <a:srgbClr val="4B0550"/>
                </a:solidFill>
                <a:latin typeface="Optimistic Text Light"/>
                <a:ea typeface="Optimistic Text Light"/>
                <a:cs typeface="Optimistic Text Light"/>
                <a:sym typeface="Optimistic Text Light"/>
              </a:rPr>
              <a:t>L’IA vous aide à améliorer votre travail, pas à le faire à votre place.</a:t>
            </a:r>
            <a:endParaRPr sz="1600">
              <a:solidFill>
                <a:srgbClr val="4B0550"/>
              </a:solidFill>
              <a:latin typeface="Optimistic Text Light"/>
              <a:ea typeface="Optimistic Text Light"/>
              <a:cs typeface="Optimistic Text Light"/>
              <a:sym typeface="Optimistic Text Light"/>
            </a:endParaRPr>
          </a:p>
        </p:txBody>
      </p:sp>
      <p:sp>
        <p:nvSpPr>
          <p:cNvPr id="555" name="Google Shape;555;p54"/>
          <p:cNvSpPr/>
          <p:nvPr/>
        </p:nvSpPr>
        <p:spPr>
          <a:xfrm>
            <a:off x="3964225" y="5936669"/>
            <a:ext cx="2780700" cy="2107500"/>
          </a:xfrm>
          <a:prstGeom prst="roundRect">
            <a:avLst>
              <a:gd name="adj" fmla="val 11529"/>
            </a:avLst>
          </a:prstGeom>
          <a:solidFill>
            <a:srgbClr val="EF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56" name="Google Shape;556;p54"/>
          <p:cNvSpPr txBox="1"/>
          <p:nvPr/>
        </p:nvSpPr>
        <p:spPr>
          <a:xfrm>
            <a:off x="4183925" y="6675394"/>
            <a:ext cx="2418900" cy="12315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600">
                <a:solidFill>
                  <a:srgbClr val="4B0550"/>
                </a:solidFill>
                <a:latin typeface="Optimistic Text Light"/>
                <a:ea typeface="Optimistic Text Light"/>
                <a:cs typeface="Optimistic Text Light"/>
                <a:sym typeface="Optimistic Text Light"/>
              </a:rPr>
              <a:t>Vous restez aux commandes : poser des questions, vérifier les résultats et prendre des décisions.</a:t>
            </a:r>
            <a:endParaRPr sz="1600">
              <a:solidFill>
                <a:srgbClr val="4B0550"/>
              </a:solidFill>
              <a:latin typeface="Optimistic Text Light"/>
              <a:ea typeface="Optimistic Text Light"/>
              <a:cs typeface="Optimistic Text Light"/>
              <a:sym typeface="Optimistic Text Light"/>
            </a:endParaRPr>
          </a:p>
        </p:txBody>
      </p:sp>
      <p:sp>
        <p:nvSpPr>
          <p:cNvPr id="557" name="Google Shape;557;p54"/>
          <p:cNvSpPr/>
          <p:nvPr/>
        </p:nvSpPr>
        <p:spPr>
          <a:xfrm>
            <a:off x="6952225" y="5936669"/>
            <a:ext cx="2780700" cy="2107500"/>
          </a:xfrm>
          <a:prstGeom prst="roundRect">
            <a:avLst>
              <a:gd name="adj" fmla="val 11529"/>
            </a:avLst>
          </a:prstGeom>
          <a:solidFill>
            <a:srgbClr val="EF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58" name="Google Shape;558;p54"/>
          <p:cNvSpPr txBox="1"/>
          <p:nvPr/>
        </p:nvSpPr>
        <p:spPr>
          <a:xfrm>
            <a:off x="7173711" y="6675384"/>
            <a:ext cx="2418900" cy="14778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600">
                <a:solidFill>
                  <a:srgbClr val="4B0550"/>
                </a:solidFill>
                <a:latin typeface="Optimistic Text Light"/>
                <a:ea typeface="Optimistic Text Light"/>
                <a:cs typeface="Optimistic Text Light"/>
                <a:sym typeface="Optimistic Text Light"/>
              </a:rPr>
              <a:t>Vos compétences comme la  réflexion, créativité, empathie, leadership,  restent essentielles.</a:t>
            </a:r>
            <a:endParaRPr sz="1600">
              <a:solidFill>
                <a:srgbClr val="4B0550"/>
              </a:solidFill>
              <a:latin typeface="Optimistic Text Light"/>
              <a:ea typeface="Optimistic Text Light"/>
              <a:cs typeface="Optimistic Text Light"/>
              <a:sym typeface="Optimistic Text Light"/>
            </a:endParaRPr>
          </a:p>
          <a:p>
            <a:pPr marL="0" marR="0" lvl="0" indent="0" algn="l" rtl="0">
              <a:lnSpc>
                <a:spcPct val="100000"/>
              </a:lnSpc>
              <a:spcBef>
                <a:spcPts val="0"/>
              </a:spcBef>
              <a:spcAft>
                <a:spcPts val="0"/>
              </a:spcAft>
              <a:buNone/>
            </a:pPr>
            <a:endParaRPr sz="1600">
              <a:solidFill>
                <a:srgbClr val="4B0550"/>
              </a:solidFill>
              <a:latin typeface="Optimistic Text Light"/>
              <a:ea typeface="Optimistic Text Light"/>
              <a:cs typeface="Optimistic Text Light"/>
              <a:sym typeface="Optimistic Text Light"/>
            </a:endParaRPr>
          </a:p>
        </p:txBody>
      </p:sp>
      <p:sp>
        <p:nvSpPr>
          <p:cNvPr id="559" name="Google Shape;559;p54"/>
          <p:cNvSpPr/>
          <p:nvPr/>
        </p:nvSpPr>
        <p:spPr>
          <a:xfrm>
            <a:off x="1250900" y="6139569"/>
            <a:ext cx="410700" cy="410700"/>
          </a:xfrm>
          <a:prstGeom prst="ellipse">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60" name="Google Shape;560;p54"/>
          <p:cNvSpPr txBox="1"/>
          <p:nvPr/>
        </p:nvSpPr>
        <p:spPr>
          <a:xfrm>
            <a:off x="1294250" y="6206319"/>
            <a:ext cx="324000" cy="2772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1</a:t>
            </a:r>
            <a:endParaRPr sz="1800">
              <a:solidFill>
                <a:srgbClr val="4B0550"/>
              </a:solidFill>
              <a:latin typeface="Optimistic Text Light"/>
              <a:ea typeface="Optimistic Text Light"/>
              <a:cs typeface="Optimistic Text Light"/>
              <a:sym typeface="Optimistic Text Light"/>
            </a:endParaRPr>
          </a:p>
        </p:txBody>
      </p:sp>
      <p:sp>
        <p:nvSpPr>
          <p:cNvPr id="561" name="Google Shape;561;p54"/>
          <p:cNvSpPr/>
          <p:nvPr/>
        </p:nvSpPr>
        <p:spPr>
          <a:xfrm>
            <a:off x="4183925" y="6139569"/>
            <a:ext cx="410700" cy="410700"/>
          </a:xfrm>
          <a:prstGeom prst="ellipse">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62" name="Google Shape;562;p54"/>
          <p:cNvSpPr txBox="1"/>
          <p:nvPr/>
        </p:nvSpPr>
        <p:spPr>
          <a:xfrm>
            <a:off x="4227275" y="6206319"/>
            <a:ext cx="324000" cy="2772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2</a:t>
            </a:r>
            <a:endParaRPr sz="1800">
              <a:solidFill>
                <a:srgbClr val="4B0550"/>
              </a:solidFill>
              <a:latin typeface="Optimistic Text Light"/>
              <a:ea typeface="Optimistic Text Light"/>
              <a:cs typeface="Optimistic Text Light"/>
              <a:sym typeface="Optimistic Text Light"/>
            </a:endParaRPr>
          </a:p>
        </p:txBody>
      </p:sp>
      <p:sp>
        <p:nvSpPr>
          <p:cNvPr id="563" name="Google Shape;563;p54"/>
          <p:cNvSpPr/>
          <p:nvPr/>
        </p:nvSpPr>
        <p:spPr>
          <a:xfrm>
            <a:off x="7173700" y="6139569"/>
            <a:ext cx="410700" cy="410700"/>
          </a:xfrm>
          <a:prstGeom prst="ellipse">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64" name="Google Shape;564;p54"/>
          <p:cNvSpPr txBox="1"/>
          <p:nvPr/>
        </p:nvSpPr>
        <p:spPr>
          <a:xfrm>
            <a:off x="7217050" y="6206319"/>
            <a:ext cx="324000" cy="2772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3</a:t>
            </a:r>
            <a:endParaRPr sz="1800">
              <a:solidFill>
                <a:srgbClr val="4B0550"/>
              </a:solidFill>
              <a:latin typeface="Optimistic Text Light"/>
              <a:ea typeface="Optimistic Text Light"/>
              <a:cs typeface="Optimistic Text Light"/>
              <a:sym typeface="Optimistic Text Ligh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68"/>
        <p:cNvGrpSpPr/>
        <p:nvPr/>
      </p:nvGrpSpPr>
      <p:grpSpPr>
        <a:xfrm>
          <a:off x="0" y="0"/>
          <a:ext cx="0" cy="0"/>
          <a:chOff x="0" y="0"/>
          <a:chExt cx="0" cy="0"/>
        </a:xfrm>
      </p:grpSpPr>
      <p:sp>
        <p:nvSpPr>
          <p:cNvPr id="569" name="Google Shape;569;p55"/>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70" name="Google Shape;570;p55"/>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71" name="Google Shape;571;p55"/>
          <p:cNvSpPr txBox="1"/>
          <p:nvPr/>
        </p:nvSpPr>
        <p:spPr>
          <a:xfrm>
            <a:off x="5058850" y="4728412"/>
            <a:ext cx="8457900" cy="29922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dirty="0">
                <a:solidFill>
                  <a:srgbClr val="4B0550"/>
                </a:solidFill>
                <a:latin typeface="Optimistic Display"/>
                <a:ea typeface="Optimistic Display"/>
                <a:cs typeface="Optimistic Display"/>
                <a:sym typeface="Optimistic Display"/>
              </a:rPr>
              <a:t>Ce </a:t>
            </a:r>
            <a:r>
              <a:rPr lang="en" sz="7200" b="1" dirty="0" err="1">
                <a:solidFill>
                  <a:srgbClr val="4B0550"/>
                </a:solidFill>
                <a:latin typeface="Optimistic Display"/>
                <a:ea typeface="Optimistic Display"/>
                <a:cs typeface="Optimistic Display"/>
                <a:sym typeface="Optimistic Display"/>
              </a:rPr>
              <a:t>Que</a:t>
            </a:r>
            <a:r>
              <a:rPr lang="en" sz="7200" b="1" dirty="0">
                <a:solidFill>
                  <a:srgbClr val="4B0550"/>
                </a:solidFill>
                <a:latin typeface="Optimistic Display"/>
                <a:ea typeface="Optimistic Display"/>
                <a:cs typeface="Optimistic Display"/>
                <a:sym typeface="Optimistic Display"/>
              </a:rPr>
              <a:t> Nous Allons </a:t>
            </a:r>
            <a:r>
              <a:rPr lang="en" sz="7200" b="1" dirty="0" err="1">
                <a:solidFill>
                  <a:srgbClr val="4B0550"/>
                </a:solidFill>
                <a:latin typeface="Optimistic Display"/>
                <a:ea typeface="Optimistic Display"/>
                <a:cs typeface="Optimistic Display"/>
                <a:sym typeface="Optimistic Display"/>
              </a:rPr>
              <a:t>Découvrir</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Aujourd’hui</a:t>
            </a:r>
            <a:endParaRPr sz="7200" b="1" dirty="0">
              <a:solidFill>
                <a:srgbClr val="4B0550"/>
              </a:solidFill>
              <a:latin typeface="Optimistic Display"/>
              <a:ea typeface="Optimistic Display"/>
              <a:cs typeface="Optimistic Display"/>
              <a:sym typeface="Optimistic Display"/>
            </a:endParaRPr>
          </a:p>
        </p:txBody>
      </p:sp>
      <p:sp>
        <p:nvSpPr>
          <p:cNvPr id="572" name="Google Shape;572;p55"/>
          <p:cNvSpPr/>
          <p:nvPr/>
        </p:nvSpPr>
        <p:spPr>
          <a:xfrm>
            <a:off x="8103150" y="260325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573" name="Google Shape;573;p55" title="Discover.png"/>
          <p:cNvPicPr preferRelativeResize="0"/>
          <p:nvPr/>
        </p:nvPicPr>
        <p:blipFill>
          <a:blip r:embed="rId3">
            <a:alphaModFix/>
          </a:blip>
          <a:stretch>
            <a:fillRect/>
          </a:stretch>
        </p:blipFill>
        <p:spPr>
          <a:xfrm>
            <a:off x="8437600" y="3201847"/>
            <a:ext cx="1415200" cy="884507"/>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77"/>
        <p:cNvGrpSpPr/>
        <p:nvPr/>
      </p:nvGrpSpPr>
      <p:grpSpPr>
        <a:xfrm>
          <a:off x="0" y="0"/>
          <a:ext cx="0" cy="0"/>
          <a:chOff x="0" y="0"/>
          <a:chExt cx="0" cy="0"/>
        </a:xfrm>
      </p:grpSpPr>
      <p:sp>
        <p:nvSpPr>
          <p:cNvPr id="578" name="Google Shape;578;p56"/>
          <p:cNvSpPr/>
          <p:nvPr/>
        </p:nvSpPr>
        <p:spPr>
          <a:xfrm>
            <a:off x="5990909" y="6253959"/>
            <a:ext cx="2500800" cy="1500300"/>
          </a:xfrm>
          <a:prstGeom prst="roundRect">
            <a:avLst>
              <a:gd name="adj" fmla="val 9920"/>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79" name="Google Shape;579;p56"/>
          <p:cNvSpPr/>
          <p:nvPr/>
        </p:nvSpPr>
        <p:spPr>
          <a:xfrm>
            <a:off x="5944475" y="6207525"/>
            <a:ext cx="2500800" cy="1500300"/>
          </a:xfrm>
          <a:prstGeom prst="roundRect">
            <a:avLst>
              <a:gd name="adj" fmla="val 992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0" name="Google Shape;580;p56"/>
          <p:cNvSpPr/>
          <p:nvPr/>
        </p:nvSpPr>
        <p:spPr>
          <a:xfrm>
            <a:off x="3365234" y="6253959"/>
            <a:ext cx="2500800" cy="1500300"/>
          </a:xfrm>
          <a:prstGeom prst="roundRect">
            <a:avLst>
              <a:gd name="adj" fmla="val 9920"/>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1" name="Google Shape;581;p56"/>
          <p:cNvSpPr/>
          <p:nvPr/>
        </p:nvSpPr>
        <p:spPr>
          <a:xfrm>
            <a:off x="3318800" y="6207525"/>
            <a:ext cx="2500800" cy="1500300"/>
          </a:xfrm>
          <a:prstGeom prst="roundRect">
            <a:avLst>
              <a:gd name="adj" fmla="val 992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2" name="Google Shape;582;p56"/>
          <p:cNvSpPr/>
          <p:nvPr/>
        </p:nvSpPr>
        <p:spPr>
          <a:xfrm>
            <a:off x="739559" y="6253959"/>
            <a:ext cx="2500800" cy="1500300"/>
          </a:xfrm>
          <a:prstGeom prst="roundRect">
            <a:avLst>
              <a:gd name="adj" fmla="val 9920"/>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3" name="Google Shape;583;p56"/>
          <p:cNvSpPr/>
          <p:nvPr/>
        </p:nvSpPr>
        <p:spPr>
          <a:xfrm>
            <a:off x="693125" y="6207525"/>
            <a:ext cx="2500800" cy="1500300"/>
          </a:xfrm>
          <a:prstGeom prst="roundRect">
            <a:avLst>
              <a:gd name="adj" fmla="val 992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4" name="Google Shape;584;p56"/>
          <p:cNvSpPr/>
          <p:nvPr/>
        </p:nvSpPr>
        <p:spPr>
          <a:xfrm>
            <a:off x="5990909" y="4600584"/>
            <a:ext cx="2500800" cy="1500300"/>
          </a:xfrm>
          <a:prstGeom prst="roundRect">
            <a:avLst>
              <a:gd name="adj" fmla="val 9920"/>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5" name="Google Shape;585;p56"/>
          <p:cNvSpPr/>
          <p:nvPr/>
        </p:nvSpPr>
        <p:spPr>
          <a:xfrm>
            <a:off x="5944475" y="4554150"/>
            <a:ext cx="2500800" cy="1500300"/>
          </a:xfrm>
          <a:prstGeom prst="roundRect">
            <a:avLst>
              <a:gd name="adj" fmla="val 992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6" name="Google Shape;586;p56"/>
          <p:cNvSpPr/>
          <p:nvPr/>
        </p:nvSpPr>
        <p:spPr>
          <a:xfrm>
            <a:off x="3365234" y="4600584"/>
            <a:ext cx="2500800" cy="1500300"/>
          </a:xfrm>
          <a:prstGeom prst="roundRect">
            <a:avLst>
              <a:gd name="adj" fmla="val 9920"/>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7" name="Google Shape;587;p56"/>
          <p:cNvSpPr/>
          <p:nvPr/>
        </p:nvSpPr>
        <p:spPr>
          <a:xfrm>
            <a:off x="3318800" y="4554150"/>
            <a:ext cx="2500800" cy="1500300"/>
          </a:xfrm>
          <a:prstGeom prst="roundRect">
            <a:avLst>
              <a:gd name="adj" fmla="val 992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8" name="Google Shape;588;p56"/>
          <p:cNvSpPr/>
          <p:nvPr/>
        </p:nvSpPr>
        <p:spPr>
          <a:xfrm>
            <a:off x="739559" y="4600584"/>
            <a:ext cx="2500800" cy="1500300"/>
          </a:xfrm>
          <a:prstGeom prst="roundRect">
            <a:avLst>
              <a:gd name="adj" fmla="val 9920"/>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9" name="Google Shape;589;p56"/>
          <p:cNvSpPr/>
          <p:nvPr/>
        </p:nvSpPr>
        <p:spPr>
          <a:xfrm>
            <a:off x="693125" y="4554150"/>
            <a:ext cx="2500800" cy="1500300"/>
          </a:xfrm>
          <a:prstGeom prst="roundRect">
            <a:avLst>
              <a:gd name="adj" fmla="val 992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590" name="Google Shape;590;p56" title="Adventure Boy.png"/>
          <p:cNvPicPr preferRelativeResize="0"/>
          <p:nvPr/>
        </p:nvPicPr>
        <p:blipFill rotWithShape="1">
          <a:blip r:embed="rId3">
            <a:alphaModFix/>
          </a:blip>
          <a:srcRect l="40833" t="25632" r="24685" b="12062"/>
          <a:stretch/>
        </p:blipFill>
        <p:spPr>
          <a:xfrm>
            <a:off x="9145200" y="700100"/>
            <a:ext cx="8442300" cy="8550900"/>
          </a:xfrm>
          <a:prstGeom prst="roundRect">
            <a:avLst>
              <a:gd name="adj" fmla="val 3598"/>
            </a:avLst>
          </a:prstGeom>
          <a:noFill/>
          <a:ln>
            <a:noFill/>
          </a:ln>
        </p:spPr>
      </p:pic>
      <p:sp>
        <p:nvSpPr>
          <p:cNvPr id="591" name="Google Shape;591;p56"/>
          <p:cNvSpPr txBox="1"/>
          <p:nvPr/>
        </p:nvSpPr>
        <p:spPr>
          <a:xfrm>
            <a:off x="704100" y="1634876"/>
            <a:ext cx="6331500" cy="27705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6000" b="1">
                <a:solidFill>
                  <a:srgbClr val="4B0550"/>
                </a:solidFill>
                <a:latin typeface="Optimistic Display"/>
                <a:ea typeface="Optimistic Display"/>
                <a:cs typeface="Optimistic Display"/>
                <a:sym typeface="Optimistic Display"/>
              </a:rPr>
              <a:t>Vous partez pour une aventure avec l’IA!</a:t>
            </a:r>
            <a:endParaRPr sz="6000" b="1">
              <a:solidFill>
                <a:srgbClr val="4B0550"/>
              </a:solidFill>
              <a:latin typeface="Optimistic Display"/>
              <a:ea typeface="Optimistic Display"/>
              <a:cs typeface="Optimistic Display"/>
              <a:sym typeface="Optimistic Display"/>
            </a:endParaRPr>
          </a:p>
        </p:txBody>
      </p:sp>
      <p:sp>
        <p:nvSpPr>
          <p:cNvPr id="592" name="Google Shape;592;p56"/>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INTRODUCTION ET ACTIVITÉ BRISE-GLACE</a:t>
            </a:r>
            <a:endParaRPr sz="900" b="1">
              <a:solidFill>
                <a:srgbClr val="4B0550"/>
              </a:solidFill>
              <a:latin typeface="Optimistic Display"/>
              <a:ea typeface="Optimistic Display"/>
              <a:cs typeface="Optimistic Display"/>
              <a:sym typeface="Optimistic Display"/>
            </a:endParaRPr>
          </a:p>
        </p:txBody>
      </p:sp>
      <p:sp>
        <p:nvSpPr>
          <p:cNvPr id="593" name="Google Shape;593;p56"/>
          <p:cNvSpPr txBox="1"/>
          <p:nvPr/>
        </p:nvSpPr>
        <p:spPr>
          <a:xfrm>
            <a:off x="892990" y="5415288"/>
            <a:ext cx="2054400" cy="462900"/>
          </a:xfrm>
          <a:prstGeom prst="rect">
            <a:avLst/>
          </a:prstGeom>
          <a:noFill/>
          <a:ln>
            <a:noFill/>
          </a:ln>
        </p:spPr>
        <p:txBody>
          <a:bodyPr spcFirstLastPara="1" wrap="square" lIns="0" tIns="12200" rIns="0" bIns="0" anchor="t" anchorCtr="0">
            <a:spAutoFit/>
          </a:bodyPr>
          <a:lstStyle/>
          <a:p>
            <a:pPr marL="12172" lvl="0" indent="0" algn="l" rtl="0">
              <a:lnSpc>
                <a:spcPct val="118214"/>
              </a:lnSpc>
              <a:spcBef>
                <a:spcPts val="0"/>
              </a:spcBef>
              <a:spcAft>
                <a:spcPts val="0"/>
              </a:spcAft>
              <a:buNone/>
            </a:pPr>
            <a:r>
              <a:rPr lang="en" sz="1342" dirty="0" err="1">
                <a:solidFill>
                  <a:srgbClr val="4B0550"/>
                </a:solidFill>
                <a:latin typeface="Optimistic Text"/>
                <a:ea typeface="Optimistic Text"/>
                <a:cs typeface="Optimistic Text"/>
                <a:sym typeface="Optimistic Text"/>
              </a:rPr>
              <a:t>Repérez</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ce</a:t>
            </a:r>
            <a:r>
              <a:rPr lang="en" sz="1342" dirty="0">
                <a:solidFill>
                  <a:srgbClr val="4B0550"/>
                </a:solidFill>
                <a:latin typeface="Optimistic Text"/>
                <a:ea typeface="Optimistic Text"/>
                <a:cs typeface="Optimistic Text"/>
                <a:sym typeface="Optimistic Text"/>
              </a:rPr>
              <a:t> qui </a:t>
            </a:r>
            <a:r>
              <a:rPr lang="en" sz="1342" dirty="0" err="1">
                <a:solidFill>
                  <a:srgbClr val="4B0550"/>
                </a:solidFill>
                <a:latin typeface="Optimistic Text"/>
                <a:ea typeface="Optimistic Text"/>
                <a:cs typeface="Optimistic Text"/>
                <a:sym typeface="Optimistic Text"/>
              </a:rPr>
              <a:t>est</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réel</a:t>
            </a:r>
            <a:r>
              <a:rPr lang="en" sz="1342" dirty="0">
                <a:solidFill>
                  <a:srgbClr val="4B0550"/>
                </a:solidFill>
                <a:latin typeface="Optimistic Text"/>
                <a:ea typeface="Optimistic Text"/>
                <a:cs typeface="Optimistic Text"/>
                <a:sym typeface="Optimistic Text"/>
              </a:rPr>
              <a:t> et </a:t>
            </a:r>
            <a:r>
              <a:rPr lang="en" sz="1342" dirty="0" err="1">
                <a:solidFill>
                  <a:srgbClr val="4B0550"/>
                </a:solidFill>
                <a:latin typeface="Optimistic Text"/>
                <a:ea typeface="Optimistic Text"/>
                <a:cs typeface="Optimistic Text"/>
                <a:sym typeface="Optimistic Text"/>
              </a:rPr>
              <a:t>ce</a:t>
            </a:r>
            <a:r>
              <a:rPr lang="en" sz="1342" dirty="0">
                <a:solidFill>
                  <a:srgbClr val="4B0550"/>
                </a:solidFill>
                <a:latin typeface="Optimistic Text"/>
                <a:ea typeface="Optimistic Text"/>
                <a:cs typeface="Optimistic Text"/>
                <a:sym typeface="Optimistic Text"/>
              </a:rPr>
              <a:t> qui </a:t>
            </a:r>
            <a:r>
              <a:rPr lang="en" sz="1342" dirty="0" err="1">
                <a:solidFill>
                  <a:srgbClr val="4B0550"/>
                </a:solidFill>
                <a:latin typeface="Optimistic Text"/>
                <a:ea typeface="Optimistic Text"/>
                <a:cs typeface="Optimistic Text"/>
                <a:sym typeface="Optimistic Text"/>
              </a:rPr>
              <a:t>est</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généré</a:t>
            </a:r>
            <a:r>
              <a:rPr lang="en" sz="1342" dirty="0">
                <a:solidFill>
                  <a:srgbClr val="4B0550"/>
                </a:solidFill>
                <a:latin typeface="Optimistic Text"/>
                <a:ea typeface="Optimistic Text"/>
                <a:cs typeface="Optimistic Text"/>
                <a:sym typeface="Optimistic Text"/>
              </a:rPr>
              <a:t> par </a:t>
            </a:r>
            <a:r>
              <a:rPr lang="en" sz="1342" dirty="0" err="1">
                <a:solidFill>
                  <a:srgbClr val="4B0550"/>
                </a:solidFill>
                <a:latin typeface="Optimistic Text"/>
                <a:ea typeface="Optimistic Text"/>
                <a:cs typeface="Optimistic Text"/>
                <a:sym typeface="Optimistic Text"/>
              </a:rPr>
              <a:t>l’IA</a:t>
            </a:r>
            <a:endParaRPr sz="1342" dirty="0">
              <a:solidFill>
                <a:srgbClr val="4B0550"/>
              </a:solidFill>
              <a:latin typeface="Optimistic Text"/>
              <a:ea typeface="Optimistic Text"/>
              <a:cs typeface="Optimistic Text"/>
              <a:sym typeface="Optimistic Text"/>
            </a:endParaRPr>
          </a:p>
        </p:txBody>
      </p:sp>
      <p:sp>
        <p:nvSpPr>
          <p:cNvPr id="594" name="Google Shape;594;p56"/>
          <p:cNvSpPr txBox="1"/>
          <p:nvPr/>
        </p:nvSpPr>
        <p:spPr>
          <a:xfrm>
            <a:off x="3514928" y="5459661"/>
            <a:ext cx="1879200" cy="462900"/>
          </a:xfrm>
          <a:prstGeom prst="rect">
            <a:avLst/>
          </a:prstGeom>
          <a:noFill/>
          <a:ln>
            <a:noFill/>
          </a:ln>
        </p:spPr>
        <p:txBody>
          <a:bodyPr spcFirstLastPara="1" wrap="square" lIns="0" tIns="12200" rIns="0" bIns="0" anchor="t" anchorCtr="0">
            <a:spAutoFit/>
          </a:bodyPr>
          <a:lstStyle/>
          <a:p>
            <a:pPr marL="12172" lvl="0" indent="0" algn="l" rtl="0">
              <a:lnSpc>
                <a:spcPct val="118214"/>
              </a:lnSpc>
              <a:spcBef>
                <a:spcPts val="0"/>
              </a:spcBef>
              <a:spcAft>
                <a:spcPts val="0"/>
              </a:spcAft>
              <a:buNone/>
            </a:pPr>
            <a:r>
              <a:rPr lang="en" sz="1342" dirty="0" err="1">
                <a:solidFill>
                  <a:srgbClr val="4B0550"/>
                </a:solidFill>
                <a:latin typeface="Optimistic Text"/>
                <a:ea typeface="Optimistic Text"/>
                <a:cs typeface="Optimistic Text"/>
                <a:sym typeface="Optimistic Text"/>
              </a:rPr>
              <a:t>Découvrez</a:t>
            </a:r>
            <a:r>
              <a:rPr lang="en" sz="1342" dirty="0">
                <a:solidFill>
                  <a:srgbClr val="4B0550"/>
                </a:solidFill>
                <a:latin typeface="Optimistic Text"/>
                <a:ea typeface="Optimistic Text"/>
                <a:cs typeface="Optimistic Text"/>
                <a:sym typeface="Optimistic Text"/>
              </a:rPr>
              <a:t> comment </a:t>
            </a:r>
            <a:r>
              <a:rPr lang="en" sz="1342" dirty="0" err="1">
                <a:solidFill>
                  <a:srgbClr val="4B0550"/>
                </a:solidFill>
                <a:latin typeface="Optimistic Text"/>
                <a:ea typeface="Optimistic Text"/>
                <a:cs typeface="Optimistic Text"/>
                <a:sym typeface="Optimistic Text"/>
              </a:rPr>
              <a:t>l’IA</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apprends</a:t>
            </a:r>
            <a:endParaRPr sz="1342" dirty="0">
              <a:solidFill>
                <a:srgbClr val="4B0550"/>
              </a:solidFill>
              <a:latin typeface="Optimistic Text"/>
              <a:ea typeface="Optimistic Text"/>
              <a:cs typeface="Optimistic Text"/>
              <a:sym typeface="Optimistic Text"/>
            </a:endParaRPr>
          </a:p>
        </p:txBody>
      </p:sp>
      <p:sp>
        <p:nvSpPr>
          <p:cNvPr id="595" name="Google Shape;595;p56"/>
          <p:cNvSpPr txBox="1"/>
          <p:nvPr/>
        </p:nvSpPr>
        <p:spPr>
          <a:xfrm>
            <a:off x="6136839" y="5459661"/>
            <a:ext cx="2054400" cy="462900"/>
          </a:xfrm>
          <a:prstGeom prst="rect">
            <a:avLst/>
          </a:prstGeom>
          <a:noFill/>
          <a:ln>
            <a:noFill/>
          </a:ln>
        </p:spPr>
        <p:txBody>
          <a:bodyPr spcFirstLastPara="1" wrap="square" lIns="0" tIns="12200" rIns="0" bIns="0" anchor="t" anchorCtr="0">
            <a:spAutoFit/>
          </a:bodyPr>
          <a:lstStyle/>
          <a:p>
            <a:pPr marL="12172" lvl="0" indent="0" algn="l" rtl="0">
              <a:lnSpc>
                <a:spcPct val="118214"/>
              </a:lnSpc>
              <a:spcBef>
                <a:spcPts val="0"/>
              </a:spcBef>
              <a:spcAft>
                <a:spcPts val="0"/>
              </a:spcAft>
              <a:buNone/>
            </a:pPr>
            <a:r>
              <a:rPr lang="en" sz="1342" dirty="0" err="1">
                <a:solidFill>
                  <a:srgbClr val="4B0550"/>
                </a:solidFill>
                <a:latin typeface="Optimistic Text"/>
                <a:ea typeface="Optimistic Text"/>
                <a:cs typeface="Optimistic Text"/>
                <a:sym typeface="Optimistic Text"/>
              </a:rPr>
              <a:t>Créez</a:t>
            </a:r>
            <a:r>
              <a:rPr lang="en" sz="1342" dirty="0">
                <a:solidFill>
                  <a:srgbClr val="4B0550"/>
                </a:solidFill>
                <a:latin typeface="Optimistic Text"/>
                <a:ea typeface="Optimistic Text"/>
                <a:cs typeface="Optimistic Text"/>
                <a:sym typeface="Optimistic Text"/>
              </a:rPr>
              <a:t> quelque chose avec </a:t>
            </a:r>
            <a:r>
              <a:rPr lang="en" sz="1342" dirty="0" err="1">
                <a:solidFill>
                  <a:srgbClr val="4B0550"/>
                </a:solidFill>
                <a:latin typeface="Optimistic Text"/>
                <a:ea typeface="Optimistic Text"/>
                <a:cs typeface="Optimistic Text"/>
                <a:sym typeface="Optimistic Text"/>
              </a:rPr>
              <a:t>l’IA</a:t>
            </a:r>
            <a:endParaRPr sz="1342" dirty="0">
              <a:solidFill>
                <a:srgbClr val="4B0550"/>
              </a:solidFill>
              <a:latin typeface="Optimistic Text"/>
              <a:ea typeface="Optimistic Text"/>
              <a:cs typeface="Optimistic Text"/>
              <a:sym typeface="Optimistic Text"/>
            </a:endParaRPr>
          </a:p>
        </p:txBody>
      </p:sp>
      <p:sp>
        <p:nvSpPr>
          <p:cNvPr id="596" name="Google Shape;596;p56"/>
          <p:cNvSpPr txBox="1"/>
          <p:nvPr/>
        </p:nvSpPr>
        <p:spPr>
          <a:xfrm>
            <a:off x="892973" y="6936613"/>
            <a:ext cx="2108700" cy="707100"/>
          </a:xfrm>
          <a:prstGeom prst="rect">
            <a:avLst/>
          </a:prstGeom>
          <a:noFill/>
          <a:ln>
            <a:noFill/>
          </a:ln>
        </p:spPr>
        <p:txBody>
          <a:bodyPr spcFirstLastPara="1" wrap="square" lIns="0" tIns="12200" rIns="0" bIns="0" anchor="t" anchorCtr="0">
            <a:spAutoFit/>
          </a:bodyPr>
          <a:lstStyle/>
          <a:p>
            <a:pPr marL="12172" lvl="0" indent="0" algn="l" rtl="0">
              <a:lnSpc>
                <a:spcPct val="118214"/>
              </a:lnSpc>
              <a:spcBef>
                <a:spcPts val="0"/>
              </a:spcBef>
              <a:spcAft>
                <a:spcPts val="0"/>
              </a:spcAft>
              <a:buNone/>
            </a:pPr>
            <a:r>
              <a:rPr lang="en" sz="1342" dirty="0" err="1">
                <a:solidFill>
                  <a:srgbClr val="4B0550"/>
                </a:solidFill>
                <a:latin typeface="Optimistic Text"/>
                <a:ea typeface="Optimistic Text"/>
                <a:cs typeface="Optimistic Text"/>
                <a:sym typeface="Optimistic Text"/>
              </a:rPr>
              <a:t>Apprenez</a:t>
            </a:r>
            <a:r>
              <a:rPr lang="en" sz="1342" dirty="0">
                <a:solidFill>
                  <a:srgbClr val="4B0550"/>
                </a:solidFill>
                <a:latin typeface="Optimistic Text"/>
                <a:ea typeface="Optimistic Text"/>
                <a:cs typeface="Optimistic Text"/>
                <a:sym typeface="Optimistic Text"/>
              </a:rPr>
              <a:t> à </a:t>
            </a:r>
            <a:r>
              <a:rPr lang="en" sz="1342" dirty="0" err="1">
                <a:solidFill>
                  <a:srgbClr val="4B0550"/>
                </a:solidFill>
                <a:latin typeface="Optimistic Text"/>
                <a:ea typeface="Optimistic Text"/>
                <a:cs typeface="Optimistic Text"/>
                <a:sym typeface="Optimistic Text"/>
              </a:rPr>
              <a:t>distinguer</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l’usage</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sûr</a:t>
            </a:r>
            <a:r>
              <a:rPr lang="en" sz="1342" dirty="0">
                <a:solidFill>
                  <a:srgbClr val="4B0550"/>
                </a:solidFill>
                <a:latin typeface="Optimistic Text"/>
                <a:ea typeface="Optimistic Text"/>
                <a:cs typeface="Optimistic Text"/>
                <a:sym typeface="Optimistic Text"/>
              </a:rPr>
              <a:t> et </a:t>
            </a:r>
            <a:r>
              <a:rPr lang="en" sz="1342" dirty="0" err="1">
                <a:solidFill>
                  <a:srgbClr val="4B0550"/>
                </a:solidFill>
                <a:latin typeface="Optimistic Text"/>
                <a:ea typeface="Optimistic Text"/>
                <a:cs typeface="Optimistic Text"/>
                <a:sym typeface="Optimistic Text"/>
              </a:rPr>
              <a:t>l’usage</a:t>
            </a:r>
            <a:r>
              <a:rPr lang="en" sz="1342" dirty="0">
                <a:solidFill>
                  <a:srgbClr val="4B0550"/>
                </a:solidFill>
                <a:latin typeface="Optimistic Text"/>
                <a:ea typeface="Optimistic Text"/>
                <a:cs typeface="Optimistic Text"/>
                <a:sym typeface="Optimistic Text"/>
              </a:rPr>
              <a:t> risqué de </a:t>
            </a:r>
            <a:r>
              <a:rPr lang="en" sz="1342" dirty="0" err="1">
                <a:solidFill>
                  <a:srgbClr val="4B0550"/>
                </a:solidFill>
                <a:latin typeface="Optimistic Text"/>
                <a:ea typeface="Optimistic Text"/>
                <a:cs typeface="Optimistic Text"/>
                <a:sym typeface="Optimistic Text"/>
              </a:rPr>
              <a:t>l’IA</a:t>
            </a:r>
            <a:endParaRPr sz="1342" dirty="0">
              <a:solidFill>
                <a:srgbClr val="4B0550"/>
              </a:solidFill>
              <a:latin typeface="Optimistic Text"/>
              <a:ea typeface="Optimistic Text"/>
              <a:cs typeface="Optimistic Text"/>
              <a:sym typeface="Optimistic Text"/>
            </a:endParaRPr>
          </a:p>
        </p:txBody>
      </p:sp>
      <p:sp>
        <p:nvSpPr>
          <p:cNvPr id="597" name="Google Shape;597;p56"/>
          <p:cNvSpPr txBox="1"/>
          <p:nvPr/>
        </p:nvSpPr>
        <p:spPr>
          <a:xfrm>
            <a:off x="3514930" y="7046982"/>
            <a:ext cx="1594200" cy="462900"/>
          </a:xfrm>
          <a:prstGeom prst="rect">
            <a:avLst/>
          </a:prstGeom>
          <a:noFill/>
          <a:ln>
            <a:noFill/>
          </a:ln>
        </p:spPr>
        <p:txBody>
          <a:bodyPr spcFirstLastPara="1" wrap="square" lIns="0" tIns="12200" rIns="0" bIns="0" anchor="t" anchorCtr="0">
            <a:spAutoFit/>
          </a:bodyPr>
          <a:lstStyle/>
          <a:p>
            <a:pPr marL="12172" lvl="0" indent="0" algn="l" rtl="0">
              <a:lnSpc>
                <a:spcPct val="118214"/>
              </a:lnSpc>
              <a:spcBef>
                <a:spcPts val="0"/>
              </a:spcBef>
              <a:spcAft>
                <a:spcPts val="0"/>
              </a:spcAft>
              <a:buNone/>
            </a:pPr>
            <a:r>
              <a:rPr lang="en" sz="1342" dirty="0" err="1">
                <a:solidFill>
                  <a:srgbClr val="4B0550"/>
                </a:solidFill>
                <a:latin typeface="Optimistic Text"/>
                <a:ea typeface="Optimistic Text"/>
                <a:cs typeface="Optimistic Text"/>
                <a:sym typeface="Optimistic Text"/>
              </a:rPr>
              <a:t>Restez</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en</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sécurité</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en</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ligne</a:t>
            </a:r>
            <a:endParaRPr sz="1342" dirty="0">
              <a:solidFill>
                <a:srgbClr val="4B0550"/>
              </a:solidFill>
              <a:latin typeface="Optimistic Text"/>
              <a:ea typeface="Optimistic Text"/>
              <a:cs typeface="Optimistic Text"/>
              <a:sym typeface="Optimistic Text"/>
            </a:endParaRPr>
          </a:p>
        </p:txBody>
      </p:sp>
      <p:sp>
        <p:nvSpPr>
          <p:cNvPr id="598" name="Google Shape;598;p56"/>
          <p:cNvSpPr txBox="1"/>
          <p:nvPr/>
        </p:nvSpPr>
        <p:spPr>
          <a:xfrm>
            <a:off x="6136850" y="6934763"/>
            <a:ext cx="2145000" cy="507968"/>
          </a:xfrm>
          <a:prstGeom prst="rect">
            <a:avLst/>
          </a:prstGeom>
          <a:noFill/>
          <a:ln>
            <a:noFill/>
          </a:ln>
        </p:spPr>
        <p:txBody>
          <a:bodyPr spcFirstLastPara="1" wrap="square" lIns="0" tIns="12200" rIns="0" bIns="0" anchor="t" anchorCtr="0">
            <a:spAutoFit/>
          </a:bodyPr>
          <a:lstStyle/>
          <a:p>
            <a:pPr marL="12172" marR="4869" lvl="0" indent="0" algn="l" rtl="0">
              <a:lnSpc>
                <a:spcPct val="120000"/>
              </a:lnSpc>
              <a:spcBef>
                <a:spcPts val="24"/>
              </a:spcBef>
              <a:spcAft>
                <a:spcPts val="0"/>
              </a:spcAft>
              <a:buNone/>
            </a:pPr>
            <a:r>
              <a:rPr lang="en" sz="1342" dirty="0" err="1">
                <a:solidFill>
                  <a:srgbClr val="4B0550"/>
                </a:solidFill>
                <a:latin typeface="Optimistic Text"/>
                <a:ea typeface="Optimistic Text"/>
                <a:cs typeface="Optimistic Text"/>
                <a:sym typeface="Optimistic Text"/>
              </a:rPr>
              <a:t>Imaginez</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votre</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rôle</a:t>
            </a:r>
            <a:r>
              <a:rPr lang="en" sz="1342" dirty="0">
                <a:solidFill>
                  <a:srgbClr val="4B0550"/>
                </a:solidFill>
                <a:latin typeface="Optimistic Text"/>
                <a:ea typeface="Optimistic Text"/>
                <a:cs typeface="Optimistic Text"/>
                <a:sym typeface="Optimistic Text"/>
              </a:rPr>
              <a:t> dans le monde de </a:t>
            </a:r>
            <a:r>
              <a:rPr lang="en" sz="1342" dirty="0" err="1">
                <a:solidFill>
                  <a:srgbClr val="4B0550"/>
                </a:solidFill>
                <a:latin typeface="Optimistic Text"/>
                <a:ea typeface="Optimistic Text"/>
                <a:cs typeface="Optimistic Text"/>
                <a:sym typeface="Optimistic Text"/>
              </a:rPr>
              <a:t>l’IA</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en</a:t>
            </a:r>
            <a:endParaRPr sz="1342" dirty="0">
              <a:solidFill>
                <a:srgbClr val="4B0550"/>
              </a:solidFill>
              <a:latin typeface="Optimistic Text"/>
              <a:ea typeface="Optimistic Text"/>
              <a:cs typeface="Optimistic Text"/>
              <a:sym typeface="Optimistic Text"/>
            </a:endParaRPr>
          </a:p>
        </p:txBody>
      </p:sp>
      <p:sp>
        <p:nvSpPr>
          <p:cNvPr id="599" name="Google Shape;599;p56"/>
          <p:cNvSpPr txBox="1"/>
          <p:nvPr/>
        </p:nvSpPr>
        <p:spPr>
          <a:xfrm>
            <a:off x="892985" y="5115619"/>
            <a:ext cx="2054400" cy="289500"/>
          </a:xfrm>
          <a:prstGeom prst="rect">
            <a:avLst/>
          </a:prstGeom>
          <a:noFill/>
          <a:ln>
            <a:noFill/>
          </a:ln>
        </p:spPr>
        <p:txBody>
          <a:bodyPr spcFirstLastPara="1" wrap="square" lIns="0" tIns="12200" rIns="0" bIns="0" anchor="t" anchorCtr="0">
            <a:spAutoFit/>
          </a:bodyPr>
          <a:lstStyle/>
          <a:p>
            <a:pPr marL="12172" lvl="0" indent="0" algn="l" rtl="0">
              <a:lnSpc>
                <a:spcPct val="118809"/>
              </a:lnSpc>
              <a:spcBef>
                <a:spcPts val="0"/>
              </a:spcBef>
              <a:spcAft>
                <a:spcPts val="0"/>
              </a:spcAft>
              <a:buNone/>
            </a:pPr>
            <a:r>
              <a:rPr lang="en" sz="1800" b="1" dirty="0" err="1">
                <a:solidFill>
                  <a:srgbClr val="4B0550"/>
                </a:solidFill>
                <a:latin typeface="Optimistic Text"/>
                <a:ea typeface="Optimistic Text"/>
                <a:cs typeface="Optimistic Text"/>
                <a:sym typeface="Optimistic Text"/>
              </a:rPr>
              <a:t>Détective</a:t>
            </a:r>
            <a:r>
              <a:rPr lang="en" sz="1800" b="1" dirty="0">
                <a:solidFill>
                  <a:srgbClr val="4B0550"/>
                </a:solidFill>
                <a:latin typeface="Optimistic Text"/>
                <a:ea typeface="Optimistic Text"/>
                <a:cs typeface="Optimistic Text"/>
                <a:sym typeface="Optimistic Text"/>
              </a:rPr>
              <a:t> IA</a:t>
            </a:r>
            <a:endParaRPr sz="1800" dirty="0">
              <a:solidFill>
                <a:srgbClr val="4B0550"/>
              </a:solidFill>
              <a:latin typeface="Optimistic Text"/>
              <a:ea typeface="Optimistic Text"/>
              <a:cs typeface="Optimistic Text"/>
              <a:sym typeface="Optimistic Text"/>
            </a:endParaRPr>
          </a:p>
        </p:txBody>
      </p:sp>
      <p:sp>
        <p:nvSpPr>
          <p:cNvPr id="600" name="Google Shape;600;p56"/>
          <p:cNvSpPr txBox="1"/>
          <p:nvPr/>
        </p:nvSpPr>
        <p:spPr>
          <a:xfrm>
            <a:off x="3514928" y="5159986"/>
            <a:ext cx="1879200" cy="289500"/>
          </a:xfrm>
          <a:prstGeom prst="rect">
            <a:avLst/>
          </a:prstGeom>
          <a:noFill/>
          <a:ln>
            <a:noFill/>
          </a:ln>
        </p:spPr>
        <p:txBody>
          <a:bodyPr spcFirstLastPara="1" wrap="square" lIns="0" tIns="12200" rIns="0" bIns="0" anchor="t" anchorCtr="0">
            <a:spAutoFit/>
          </a:bodyPr>
          <a:lstStyle/>
          <a:p>
            <a:pPr marL="12172" lvl="0" indent="0" algn="l" rtl="0">
              <a:lnSpc>
                <a:spcPct val="118809"/>
              </a:lnSpc>
              <a:spcBef>
                <a:spcPts val="0"/>
              </a:spcBef>
              <a:spcAft>
                <a:spcPts val="0"/>
              </a:spcAft>
              <a:buNone/>
            </a:pPr>
            <a:r>
              <a:rPr lang="en" sz="1800" b="1" dirty="0" err="1">
                <a:solidFill>
                  <a:srgbClr val="4B0550"/>
                </a:solidFill>
                <a:latin typeface="Optimistic Text"/>
                <a:ea typeface="Optimistic Text"/>
                <a:cs typeface="Optimistic Text"/>
                <a:sym typeface="Optimistic Text"/>
              </a:rPr>
              <a:t>Cerveau</a:t>
            </a:r>
            <a:r>
              <a:rPr lang="en" sz="1800" b="1" dirty="0">
                <a:solidFill>
                  <a:srgbClr val="4B0550"/>
                </a:solidFill>
                <a:latin typeface="Optimistic Text"/>
                <a:ea typeface="Optimistic Text"/>
                <a:cs typeface="Optimistic Text"/>
                <a:sym typeface="Optimistic Text"/>
              </a:rPr>
              <a:t> IA</a:t>
            </a:r>
            <a:endParaRPr sz="1800" dirty="0">
              <a:solidFill>
                <a:srgbClr val="4B0550"/>
              </a:solidFill>
              <a:latin typeface="Optimistic Text"/>
              <a:ea typeface="Optimistic Text"/>
              <a:cs typeface="Optimistic Text"/>
              <a:sym typeface="Optimistic Text"/>
            </a:endParaRPr>
          </a:p>
        </p:txBody>
      </p:sp>
      <p:sp>
        <p:nvSpPr>
          <p:cNvPr id="601" name="Google Shape;601;p56"/>
          <p:cNvSpPr txBox="1"/>
          <p:nvPr/>
        </p:nvSpPr>
        <p:spPr>
          <a:xfrm>
            <a:off x="6136852" y="5159992"/>
            <a:ext cx="1652100" cy="289500"/>
          </a:xfrm>
          <a:prstGeom prst="rect">
            <a:avLst/>
          </a:prstGeom>
          <a:noFill/>
          <a:ln>
            <a:noFill/>
          </a:ln>
        </p:spPr>
        <p:txBody>
          <a:bodyPr spcFirstLastPara="1" wrap="square" lIns="0" tIns="12200" rIns="0" bIns="0" anchor="t" anchorCtr="0">
            <a:spAutoFit/>
          </a:bodyPr>
          <a:lstStyle/>
          <a:p>
            <a:pPr marL="12172" lvl="0" indent="0" algn="l" rtl="0">
              <a:lnSpc>
                <a:spcPct val="118809"/>
              </a:lnSpc>
              <a:spcBef>
                <a:spcPts val="0"/>
              </a:spcBef>
              <a:spcAft>
                <a:spcPts val="0"/>
              </a:spcAft>
              <a:buNone/>
            </a:pPr>
            <a:r>
              <a:rPr lang="en" sz="1800" b="1" dirty="0" err="1">
                <a:solidFill>
                  <a:srgbClr val="4B0550"/>
                </a:solidFill>
                <a:latin typeface="Optimistic Text"/>
                <a:ea typeface="Optimistic Text"/>
                <a:cs typeface="Optimistic Text"/>
                <a:sym typeface="Optimistic Text"/>
              </a:rPr>
              <a:t>Créateur</a:t>
            </a:r>
            <a:r>
              <a:rPr lang="en" sz="1800" b="1" dirty="0">
                <a:solidFill>
                  <a:srgbClr val="4B0550"/>
                </a:solidFill>
                <a:latin typeface="Optimistic Text"/>
                <a:ea typeface="Optimistic Text"/>
                <a:cs typeface="Optimistic Text"/>
                <a:sym typeface="Optimistic Text"/>
              </a:rPr>
              <a:t> IA</a:t>
            </a:r>
            <a:endParaRPr sz="1800" dirty="0">
              <a:solidFill>
                <a:srgbClr val="4B0550"/>
              </a:solidFill>
              <a:latin typeface="Optimistic Text"/>
              <a:ea typeface="Optimistic Text"/>
              <a:cs typeface="Optimistic Text"/>
              <a:sym typeface="Optimistic Text"/>
            </a:endParaRPr>
          </a:p>
        </p:txBody>
      </p:sp>
      <p:sp>
        <p:nvSpPr>
          <p:cNvPr id="602" name="Google Shape;602;p56"/>
          <p:cNvSpPr txBox="1"/>
          <p:nvPr/>
        </p:nvSpPr>
        <p:spPr>
          <a:xfrm>
            <a:off x="892985" y="6601897"/>
            <a:ext cx="1801800" cy="289500"/>
          </a:xfrm>
          <a:prstGeom prst="rect">
            <a:avLst/>
          </a:prstGeom>
          <a:noFill/>
          <a:ln>
            <a:noFill/>
          </a:ln>
        </p:spPr>
        <p:txBody>
          <a:bodyPr spcFirstLastPara="1" wrap="square" lIns="0" tIns="12200" rIns="0" bIns="0" anchor="t" anchorCtr="0">
            <a:spAutoFit/>
          </a:bodyPr>
          <a:lstStyle/>
          <a:p>
            <a:pPr marL="12172" lvl="0" indent="0" algn="l" rtl="0">
              <a:lnSpc>
                <a:spcPct val="118809"/>
              </a:lnSpc>
              <a:spcBef>
                <a:spcPts val="0"/>
              </a:spcBef>
              <a:spcAft>
                <a:spcPts val="0"/>
              </a:spcAft>
              <a:buNone/>
            </a:pPr>
            <a:r>
              <a:rPr lang="en" sz="1800" b="1" dirty="0">
                <a:solidFill>
                  <a:srgbClr val="4B0550"/>
                </a:solidFill>
                <a:latin typeface="Optimistic Text"/>
                <a:ea typeface="Optimistic Text"/>
                <a:cs typeface="Optimistic Text"/>
                <a:sym typeface="Optimistic Text"/>
              </a:rPr>
              <a:t>Juge IA</a:t>
            </a:r>
            <a:endParaRPr sz="1800" dirty="0">
              <a:solidFill>
                <a:srgbClr val="4B0550"/>
              </a:solidFill>
              <a:latin typeface="Optimistic Text"/>
              <a:ea typeface="Optimistic Text"/>
              <a:cs typeface="Optimistic Text"/>
              <a:sym typeface="Optimistic Text"/>
            </a:endParaRPr>
          </a:p>
        </p:txBody>
      </p:sp>
      <p:sp>
        <p:nvSpPr>
          <p:cNvPr id="603" name="Google Shape;603;p56"/>
          <p:cNvSpPr txBox="1"/>
          <p:nvPr/>
        </p:nvSpPr>
        <p:spPr>
          <a:xfrm>
            <a:off x="3514930" y="6714746"/>
            <a:ext cx="1594200" cy="289500"/>
          </a:xfrm>
          <a:prstGeom prst="rect">
            <a:avLst/>
          </a:prstGeom>
          <a:noFill/>
          <a:ln>
            <a:noFill/>
          </a:ln>
        </p:spPr>
        <p:txBody>
          <a:bodyPr spcFirstLastPara="1" wrap="square" lIns="0" tIns="12200" rIns="0" bIns="0" anchor="t" anchorCtr="0">
            <a:spAutoFit/>
          </a:bodyPr>
          <a:lstStyle/>
          <a:p>
            <a:pPr marL="12172" lvl="0" indent="0" algn="l" rtl="0">
              <a:lnSpc>
                <a:spcPct val="118809"/>
              </a:lnSpc>
              <a:spcBef>
                <a:spcPts val="0"/>
              </a:spcBef>
              <a:spcAft>
                <a:spcPts val="0"/>
              </a:spcAft>
              <a:buNone/>
            </a:pPr>
            <a:r>
              <a:rPr lang="en" sz="1800" b="1" dirty="0" err="1">
                <a:solidFill>
                  <a:srgbClr val="4B0550"/>
                </a:solidFill>
                <a:latin typeface="Optimistic Text"/>
                <a:ea typeface="Optimistic Text"/>
                <a:cs typeface="Optimistic Text"/>
                <a:sym typeface="Optimistic Text"/>
              </a:rPr>
              <a:t>Gardien</a:t>
            </a:r>
            <a:r>
              <a:rPr lang="en" sz="1800" b="1" dirty="0">
                <a:solidFill>
                  <a:srgbClr val="4B0550"/>
                </a:solidFill>
                <a:latin typeface="Optimistic Text"/>
                <a:ea typeface="Optimistic Text"/>
                <a:cs typeface="Optimistic Text"/>
                <a:sym typeface="Optimistic Text"/>
              </a:rPr>
              <a:t> IA</a:t>
            </a:r>
            <a:endParaRPr sz="1800" dirty="0">
              <a:solidFill>
                <a:srgbClr val="4B0550"/>
              </a:solidFill>
              <a:latin typeface="Optimistic Text"/>
              <a:ea typeface="Optimistic Text"/>
              <a:cs typeface="Optimistic Text"/>
              <a:sym typeface="Optimistic Text"/>
            </a:endParaRPr>
          </a:p>
        </p:txBody>
      </p:sp>
      <p:sp>
        <p:nvSpPr>
          <p:cNvPr id="604" name="Google Shape;604;p56"/>
          <p:cNvSpPr txBox="1"/>
          <p:nvPr/>
        </p:nvSpPr>
        <p:spPr>
          <a:xfrm>
            <a:off x="6136852" y="6601897"/>
            <a:ext cx="1879200" cy="289500"/>
          </a:xfrm>
          <a:prstGeom prst="rect">
            <a:avLst/>
          </a:prstGeom>
          <a:noFill/>
          <a:ln>
            <a:noFill/>
          </a:ln>
        </p:spPr>
        <p:txBody>
          <a:bodyPr spcFirstLastPara="1" wrap="square" lIns="0" tIns="12200" rIns="0" bIns="0" anchor="t" anchorCtr="0">
            <a:spAutoFit/>
          </a:bodyPr>
          <a:lstStyle/>
          <a:p>
            <a:pPr marL="12172" lvl="0" indent="0" algn="l" rtl="0">
              <a:lnSpc>
                <a:spcPct val="118809"/>
              </a:lnSpc>
              <a:spcBef>
                <a:spcPts val="0"/>
              </a:spcBef>
              <a:spcAft>
                <a:spcPts val="0"/>
              </a:spcAft>
              <a:buNone/>
            </a:pPr>
            <a:r>
              <a:rPr lang="en" sz="1800" b="1" dirty="0">
                <a:solidFill>
                  <a:srgbClr val="4B0550"/>
                </a:solidFill>
                <a:latin typeface="Optimistic Text"/>
                <a:ea typeface="Optimistic Text"/>
                <a:cs typeface="Optimistic Text"/>
                <a:sym typeface="Optimistic Text"/>
              </a:rPr>
              <a:t>Avenir de </a:t>
            </a:r>
            <a:r>
              <a:rPr lang="en" sz="1800" b="1" dirty="0" err="1">
                <a:solidFill>
                  <a:srgbClr val="4B0550"/>
                </a:solidFill>
                <a:latin typeface="Optimistic Text"/>
                <a:ea typeface="Optimistic Text"/>
                <a:cs typeface="Optimistic Text"/>
                <a:sym typeface="Optimistic Text"/>
              </a:rPr>
              <a:t>l’IA</a:t>
            </a:r>
            <a:endParaRPr sz="1800" dirty="0">
              <a:solidFill>
                <a:srgbClr val="4B0550"/>
              </a:solidFill>
              <a:latin typeface="Optimistic Text"/>
              <a:ea typeface="Optimistic Text"/>
              <a:cs typeface="Optimistic Text"/>
              <a:sym typeface="Optimistic Text"/>
            </a:endParaRPr>
          </a:p>
        </p:txBody>
      </p:sp>
      <p:pic>
        <p:nvPicPr>
          <p:cNvPr id="605" name="Google Shape;605;p56" title="Asset 57.png"/>
          <p:cNvPicPr preferRelativeResize="0"/>
          <p:nvPr/>
        </p:nvPicPr>
        <p:blipFill>
          <a:blip r:embed="rId4">
            <a:alphaModFix/>
          </a:blip>
          <a:stretch>
            <a:fillRect/>
          </a:stretch>
        </p:blipFill>
        <p:spPr>
          <a:xfrm>
            <a:off x="2456446" y="6363418"/>
            <a:ext cx="545107" cy="568525"/>
          </a:xfrm>
          <a:prstGeom prst="rect">
            <a:avLst/>
          </a:prstGeom>
          <a:noFill/>
          <a:ln>
            <a:noFill/>
          </a:ln>
        </p:spPr>
      </p:pic>
      <p:pic>
        <p:nvPicPr>
          <p:cNvPr id="606" name="Google Shape;606;p56" title="Asset 62.png"/>
          <p:cNvPicPr preferRelativeResize="0"/>
          <p:nvPr/>
        </p:nvPicPr>
        <p:blipFill>
          <a:blip r:embed="rId5">
            <a:alphaModFix/>
          </a:blip>
          <a:stretch>
            <a:fillRect/>
          </a:stretch>
        </p:blipFill>
        <p:spPr>
          <a:xfrm>
            <a:off x="7798898" y="6347002"/>
            <a:ext cx="464450" cy="464471"/>
          </a:xfrm>
          <a:prstGeom prst="rect">
            <a:avLst/>
          </a:prstGeom>
          <a:noFill/>
          <a:ln>
            <a:noFill/>
          </a:ln>
        </p:spPr>
      </p:pic>
      <p:pic>
        <p:nvPicPr>
          <p:cNvPr id="607" name="Google Shape;607;p56" title="Asset 63.png"/>
          <p:cNvPicPr preferRelativeResize="0"/>
          <p:nvPr/>
        </p:nvPicPr>
        <p:blipFill>
          <a:blip r:embed="rId6">
            <a:alphaModFix/>
          </a:blip>
          <a:stretch>
            <a:fillRect/>
          </a:stretch>
        </p:blipFill>
        <p:spPr>
          <a:xfrm>
            <a:off x="5061087" y="4710063"/>
            <a:ext cx="602350" cy="615360"/>
          </a:xfrm>
          <a:prstGeom prst="rect">
            <a:avLst/>
          </a:prstGeom>
          <a:noFill/>
          <a:ln>
            <a:noFill/>
          </a:ln>
        </p:spPr>
      </p:pic>
      <p:pic>
        <p:nvPicPr>
          <p:cNvPr id="608" name="Google Shape;608;p56" title="Asset 61.png"/>
          <p:cNvPicPr preferRelativeResize="0"/>
          <p:nvPr/>
        </p:nvPicPr>
        <p:blipFill>
          <a:blip r:embed="rId7">
            <a:alphaModFix/>
          </a:blip>
          <a:stretch>
            <a:fillRect/>
          </a:stretch>
        </p:blipFill>
        <p:spPr>
          <a:xfrm>
            <a:off x="5226577" y="6366670"/>
            <a:ext cx="464447" cy="562020"/>
          </a:xfrm>
          <a:prstGeom prst="rect">
            <a:avLst/>
          </a:prstGeom>
          <a:noFill/>
          <a:ln>
            <a:noFill/>
          </a:ln>
        </p:spPr>
      </p:pic>
      <p:pic>
        <p:nvPicPr>
          <p:cNvPr id="609" name="Google Shape;609;p56" title="Asset 60.png"/>
          <p:cNvPicPr preferRelativeResize="0"/>
          <p:nvPr/>
        </p:nvPicPr>
        <p:blipFill>
          <a:blip r:embed="rId8">
            <a:alphaModFix/>
          </a:blip>
          <a:stretch>
            <a:fillRect/>
          </a:stretch>
        </p:blipFill>
        <p:spPr>
          <a:xfrm>
            <a:off x="7777162" y="4740730"/>
            <a:ext cx="469651" cy="469651"/>
          </a:xfrm>
          <a:prstGeom prst="rect">
            <a:avLst/>
          </a:prstGeom>
          <a:noFill/>
          <a:ln>
            <a:noFill/>
          </a:ln>
        </p:spPr>
      </p:pic>
      <p:pic>
        <p:nvPicPr>
          <p:cNvPr id="610" name="Google Shape;610;p56" title="Asset 59.png"/>
          <p:cNvPicPr preferRelativeResize="0"/>
          <p:nvPr/>
        </p:nvPicPr>
        <p:blipFill>
          <a:blip r:embed="rId9">
            <a:alphaModFix/>
          </a:blip>
          <a:stretch>
            <a:fillRect/>
          </a:stretch>
        </p:blipFill>
        <p:spPr>
          <a:xfrm>
            <a:off x="2531900" y="4793963"/>
            <a:ext cx="469651" cy="44753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14"/>
        <p:cNvGrpSpPr/>
        <p:nvPr/>
      </p:nvGrpSpPr>
      <p:grpSpPr>
        <a:xfrm>
          <a:off x="0" y="0"/>
          <a:ext cx="0" cy="0"/>
          <a:chOff x="0" y="0"/>
          <a:chExt cx="0" cy="0"/>
        </a:xfrm>
      </p:grpSpPr>
      <p:sp>
        <p:nvSpPr>
          <p:cNvPr id="615" name="Google Shape;615;p57"/>
          <p:cNvSpPr txBox="1"/>
          <p:nvPr/>
        </p:nvSpPr>
        <p:spPr>
          <a:xfrm>
            <a:off x="704100" y="2821875"/>
            <a:ext cx="4314900" cy="1748100"/>
          </a:xfrm>
          <a:prstGeom prst="rect">
            <a:avLst/>
          </a:prstGeom>
          <a:noFill/>
          <a:ln>
            <a:noFill/>
          </a:ln>
        </p:spPr>
        <p:txBody>
          <a:bodyPr spcFirstLastPara="1" wrap="square" lIns="0" tIns="0" rIns="0" bIns="0" anchor="t" anchorCtr="0">
            <a:noAutofit/>
          </a:bodyPr>
          <a:lstStyle/>
          <a:p>
            <a:pPr marL="0" lvl="0" indent="0" algn="l" rtl="0">
              <a:lnSpc>
                <a:spcPct val="108000"/>
              </a:lnSpc>
              <a:spcBef>
                <a:spcPts val="0"/>
              </a:spcBef>
              <a:spcAft>
                <a:spcPts val="0"/>
              </a:spcAft>
              <a:buNone/>
            </a:pPr>
            <a:r>
              <a:rPr lang="en" sz="5400" b="1" dirty="0" err="1">
                <a:solidFill>
                  <a:srgbClr val="FFFFFF"/>
                </a:solidFill>
                <a:latin typeface="Optimistic Display"/>
                <a:ea typeface="Optimistic Display"/>
                <a:cs typeface="Optimistic Display"/>
                <a:sym typeface="Optimistic Display"/>
              </a:rPr>
              <a:t>Défi</a:t>
            </a:r>
            <a:r>
              <a:rPr lang="en" sz="5400" b="1" dirty="0">
                <a:solidFill>
                  <a:srgbClr val="FFFFFF"/>
                </a:solidFill>
                <a:latin typeface="Optimistic Display"/>
                <a:ea typeface="Optimistic Display"/>
                <a:cs typeface="Optimistic Display"/>
                <a:sym typeface="Optimistic Display"/>
              </a:rPr>
              <a:t> </a:t>
            </a:r>
            <a:r>
              <a:rPr lang="en" sz="5400" b="1" dirty="0" err="1">
                <a:solidFill>
                  <a:srgbClr val="FFFFFF"/>
                </a:solidFill>
                <a:latin typeface="Optimistic Display"/>
                <a:ea typeface="Optimistic Display"/>
                <a:cs typeface="Optimistic Display"/>
                <a:sym typeface="Optimistic Display"/>
              </a:rPr>
              <a:t>Détective</a:t>
            </a:r>
            <a:r>
              <a:rPr lang="en" sz="5400" b="1" dirty="0">
                <a:solidFill>
                  <a:srgbClr val="FFFFFF"/>
                </a:solidFill>
                <a:latin typeface="Optimistic Display"/>
                <a:ea typeface="Optimistic Display"/>
                <a:cs typeface="Optimistic Display"/>
                <a:sym typeface="Optimistic Display"/>
              </a:rPr>
              <a:t> de </a:t>
            </a:r>
            <a:r>
              <a:rPr lang="en" sz="5400" b="1" dirty="0" err="1">
                <a:solidFill>
                  <a:srgbClr val="FFFFFF"/>
                </a:solidFill>
                <a:latin typeface="Optimistic Display"/>
                <a:ea typeface="Optimistic Display"/>
                <a:cs typeface="Optimistic Display"/>
                <a:sym typeface="Optimistic Display"/>
              </a:rPr>
              <a:t>l’IA</a:t>
            </a:r>
            <a:endParaRPr sz="5400" b="1" dirty="0">
              <a:solidFill>
                <a:srgbClr val="FFFFFF"/>
              </a:solidFill>
              <a:latin typeface="Optimistic Display"/>
              <a:ea typeface="Optimistic Display"/>
              <a:cs typeface="Optimistic Display"/>
              <a:sym typeface="Optimistic Display"/>
            </a:endParaRPr>
          </a:p>
        </p:txBody>
      </p:sp>
      <p:sp>
        <p:nvSpPr>
          <p:cNvPr id="616" name="Google Shape;616;p57"/>
          <p:cNvSpPr txBox="1"/>
          <p:nvPr/>
        </p:nvSpPr>
        <p:spPr>
          <a:xfrm>
            <a:off x="704100" y="5497900"/>
            <a:ext cx="45804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SAURIEZ-VOUS RECONNAÎTRE CE QUI EST RÉEL?</a:t>
            </a:r>
            <a:endParaRPr>
              <a:solidFill>
                <a:srgbClr val="FFFFFF"/>
              </a:solidFill>
              <a:latin typeface="Optimistic Text"/>
              <a:ea typeface="Optimistic Text"/>
              <a:cs typeface="Optimistic Text"/>
              <a:sym typeface="Optimistic Text"/>
            </a:endParaRPr>
          </a:p>
        </p:txBody>
      </p:sp>
      <p:pic>
        <p:nvPicPr>
          <p:cNvPr id="2" name="Google Shape;769;p65" title="Middle E Asset 03.png">
            <a:extLst>
              <a:ext uri="{FF2B5EF4-FFF2-40B4-BE49-F238E27FC236}">
                <a16:creationId xmlns:a16="http://schemas.microsoft.com/office/drawing/2014/main" id="{9293CB6A-E995-9120-73CD-7A5583C6266F}"/>
              </a:ext>
            </a:extLst>
          </p:cNvPr>
          <p:cNvPicPr preferRelativeResize="0"/>
          <p:nvPr/>
        </p:nvPicPr>
        <p:blipFill rotWithShape="1">
          <a:blip r:embed="rId3">
            <a:alphaModFix/>
          </a:blip>
          <a:srcRect t="6654" b="25860"/>
          <a:stretch/>
        </p:blipFill>
        <p:spPr>
          <a:xfrm>
            <a:off x="6095999" y="0"/>
            <a:ext cx="12192005" cy="102870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621"/>
        <p:cNvGrpSpPr/>
        <p:nvPr/>
      </p:nvGrpSpPr>
      <p:grpSpPr>
        <a:xfrm>
          <a:off x="0" y="0"/>
          <a:ext cx="0" cy="0"/>
          <a:chOff x="0" y="0"/>
          <a:chExt cx="0" cy="0"/>
        </a:xfrm>
      </p:grpSpPr>
      <p:sp>
        <p:nvSpPr>
          <p:cNvPr id="622" name="Google Shape;622;p58"/>
          <p:cNvSpPr/>
          <p:nvPr/>
        </p:nvSpPr>
        <p:spPr>
          <a:xfrm>
            <a:off x="787385" y="7259323"/>
            <a:ext cx="5312400" cy="1540500"/>
          </a:xfrm>
          <a:prstGeom prst="roundRect">
            <a:avLst>
              <a:gd name="adj" fmla="val 11529"/>
            </a:avLst>
          </a:prstGeom>
          <a:solidFill>
            <a:srgbClr val="D8C8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23" name="Google Shape;623;p58"/>
          <p:cNvSpPr/>
          <p:nvPr/>
        </p:nvSpPr>
        <p:spPr>
          <a:xfrm>
            <a:off x="700475" y="7170031"/>
            <a:ext cx="5312400" cy="15405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24" name="Google Shape;624;p58"/>
          <p:cNvSpPr txBox="1"/>
          <p:nvPr/>
        </p:nvSpPr>
        <p:spPr>
          <a:xfrm>
            <a:off x="700498" y="1588400"/>
            <a:ext cx="6246000" cy="18549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6000" b="1" dirty="0" err="1">
                <a:solidFill>
                  <a:srgbClr val="4B0550"/>
                </a:solidFill>
                <a:latin typeface="Optimistic Display"/>
                <a:ea typeface="Optimistic Display"/>
                <a:cs typeface="Optimistic Display"/>
                <a:sym typeface="Optimistic Display"/>
              </a:rPr>
              <a:t>Édition</a:t>
            </a:r>
            <a:r>
              <a:rPr lang="en" sz="6000" b="1" dirty="0">
                <a:solidFill>
                  <a:srgbClr val="4B0550"/>
                </a:solidFill>
                <a:latin typeface="Optimistic Display"/>
                <a:ea typeface="Optimistic Display"/>
                <a:cs typeface="Optimistic Display"/>
                <a:sym typeface="Optimistic Display"/>
              </a:rPr>
              <a:t> </a:t>
            </a:r>
            <a:endParaRPr sz="6000" b="1" dirty="0">
              <a:solidFill>
                <a:srgbClr val="4B0550"/>
              </a:solidFill>
              <a:latin typeface="Optimistic Display"/>
              <a:ea typeface="Optimistic Display"/>
              <a:cs typeface="Optimistic Display"/>
              <a:sym typeface="Optimistic Display"/>
            </a:endParaRPr>
          </a:p>
          <a:p>
            <a:pPr marL="0" marR="0" lvl="0" indent="0" algn="l" rtl="0">
              <a:lnSpc>
                <a:spcPct val="100833"/>
              </a:lnSpc>
              <a:spcBef>
                <a:spcPts val="0"/>
              </a:spcBef>
              <a:spcAft>
                <a:spcPts val="0"/>
              </a:spcAft>
              <a:buNone/>
            </a:pPr>
            <a:r>
              <a:rPr lang="en" sz="6000" b="1" dirty="0">
                <a:solidFill>
                  <a:srgbClr val="4B0550"/>
                </a:solidFill>
                <a:latin typeface="Optimistic Display"/>
                <a:ea typeface="Optimistic Display"/>
                <a:cs typeface="Optimistic Display"/>
                <a:sym typeface="Optimistic Display"/>
              </a:rPr>
              <a:t>Photo</a:t>
            </a:r>
            <a:endParaRPr sz="6000" b="1" dirty="0">
              <a:solidFill>
                <a:srgbClr val="4B0550"/>
              </a:solidFill>
              <a:latin typeface="Optimistic Display"/>
              <a:ea typeface="Optimistic Display"/>
              <a:cs typeface="Optimistic Display"/>
              <a:sym typeface="Optimistic Display"/>
            </a:endParaRPr>
          </a:p>
        </p:txBody>
      </p:sp>
      <p:sp>
        <p:nvSpPr>
          <p:cNvPr id="625" name="Google Shape;625;p58"/>
          <p:cNvSpPr txBox="1"/>
          <p:nvPr/>
        </p:nvSpPr>
        <p:spPr>
          <a:xfrm>
            <a:off x="700475" y="3522425"/>
            <a:ext cx="5631000" cy="12198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2600">
                <a:solidFill>
                  <a:srgbClr val="4B0550"/>
                </a:solidFill>
                <a:latin typeface="Optimistic Text Light"/>
                <a:ea typeface="Optimistic Text Light"/>
                <a:cs typeface="Optimistic Text Light"/>
                <a:sym typeface="Optimistic Text Light"/>
              </a:rPr>
              <a:t>L’une est réelle. L’autre est générée par l’IA. Sauriez-vous deviner laquelle est réelle ou générée ?</a:t>
            </a:r>
            <a:endParaRPr sz="2600">
              <a:solidFill>
                <a:srgbClr val="4B0550"/>
              </a:solidFill>
              <a:latin typeface="Optimistic Text Light"/>
              <a:ea typeface="Optimistic Text Light"/>
              <a:cs typeface="Optimistic Text Light"/>
              <a:sym typeface="Optimistic Text Light"/>
            </a:endParaRPr>
          </a:p>
        </p:txBody>
      </p:sp>
      <p:sp>
        <p:nvSpPr>
          <p:cNvPr id="626" name="Google Shape;626;p58"/>
          <p:cNvSpPr txBox="1"/>
          <p:nvPr/>
        </p:nvSpPr>
        <p:spPr>
          <a:xfrm>
            <a:off x="988280" y="7572168"/>
            <a:ext cx="1657500" cy="7581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Votez avec vos mains</a:t>
            </a:r>
            <a:endParaRPr sz="2400">
              <a:solidFill>
                <a:srgbClr val="4B0550"/>
              </a:solidFill>
              <a:latin typeface="Optimistic Text"/>
              <a:ea typeface="Optimistic Text"/>
              <a:cs typeface="Optimistic Text"/>
              <a:sym typeface="Optimistic Text"/>
            </a:endParaRPr>
          </a:p>
        </p:txBody>
      </p:sp>
      <p:grpSp>
        <p:nvGrpSpPr>
          <p:cNvPr id="627" name="Google Shape;627;p58"/>
          <p:cNvGrpSpPr/>
          <p:nvPr/>
        </p:nvGrpSpPr>
        <p:grpSpPr>
          <a:xfrm>
            <a:off x="743071" y="5673576"/>
            <a:ext cx="178839" cy="159067"/>
            <a:chOff x="610797" y="3458434"/>
            <a:chExt cx="119226" cy="106045"/>
          </a:xfrm>
        </p:grpSpPr>
        <p:sp>
          <p:nvSpPr>
            <p:cNvPr id="628" name="Google Shape;628;p58"/>
            <p:cNvSpPr/>
            <p:nvPr/>
          </p:nvSpPr>
          <p:spPr>
            <a:xfrm>
              <a:off x="610797" y="3511185"/>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29" name="Google Shape;629;p58"/>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630" name="Google Shape;630;p58"/>
          <p:cNvGrpSpPr/>
          <p:nvPr/>
        </p:nvGrpSpPr>
        <p:grpSpPr>
          <a:xfrm>
            <a:off x="743071" y="6221379"/>
            <a:ext cx="178839" cy="159067"/>
            <a:chOff x="610797" y="3927316"/>
            <a:chExt cx="119226" cy="106045"/>
          </a:xfrm>
        </p:grpSpPr>
        <p:sp>
          <p:nvSpPr>
            <p:cNvPr id="631" name="Google Shape;631;p58"/>
            <p:cNvSpPr/>
            <p:nvPr/>
          </p:nvSpPr>
          <p:spPr>
            <a:xfrm>
              <a:off x="610797" y="3980068"/>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32" name="Google Shape;632;p58"/>
            <p:cNvSpPr/>
            <p:nvPr/>
          </p:nvSpPr>
          <p:spPr>
            <a:xfrm>
              <a:off x="676683" y="3927316"/>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633" name="Google Shape;633;p58"/>
          <p:cNvGrpSpPr/>
          <p:nvPr/>
        </p:nvGrpSpPr>
        <p:grpSpPr>
          <a:xfrm>
            <a:off x="743071" y="6775367"/>
            <a:ext cx="178839" cy="159068"/>
            <a:chOff x="610797" y="4396198"/>
            <a:chExt cx="119226" cy="106045"/>
          </a:xfrm>
        </p:grpSpPr>
        <p:sp>
          <p:nvSpPr>
            <p:cNvPr id="634" name="Google Shape;634;p58"/>
            <p:cNvSpPr/>
            <p:nvPr/>
          </p:nvSpPr>
          <p:spPr>
            <a:xfrm>
              <a:off x="610797" y="4448949"/>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35" name="Google Shape;635;p58"/>
            <p:cNvSpPr/>
            <p:nvPr/>
          </p:nvSpPr>
          <p:spPr>
            <a:xfrm>
              <a:off x="676683" y="4396198"/>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sp>
        <p:nvSpPr>
          <p:cNvPr id="636" name="Google Shape;636;p58"/>
          <p:cNvSpPr/>
          <p:nvPr/>
        </p:nvSpPr>
        <p:spPr>
          <a:xfrm>
            <a:off x="2981675" y="7392781"/>
            <a:ext cx="1197900" cy="1092900"/>
          </a:xfrm>
          <a:prstGeom prst="roundRect">
            <a:avLst>
              <a:gd name="adj" fmla="val 11529"/>
            </a:avLst>
          </a:prstGeom>
          <a:solidFill>
            <a:srgbClr val="F0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37" name="Google Shape;637;p58"/>
          <p:cNvSpPr txBox="1"/>
          <p:nvPr/>
        </p:nvSpPr>
        <p:spPr>
          <a:xfrm>
            <a:off x="3583821" y="7578226"/>
            <a:ext cx="373500" cy="668400"/>
          </a:xfrm>
          <a:prstGeom prst="rect">
            <a:avLst/>
          </a:prstGeom>
          <a:noFill/>
          <a:ln>
            <a:noFill/>
          </a:ln>
        </p:spPr>
        <p:txBody>
          <a:bodyPr spcFirstLastPara="1" wrap="square" lIns="0" tIns="14975" rIns="0" bIns="0" anchor="t" anchorCtr="0">
            <a:spAutoFit/>
          </a:bodyPr>
          <a:lstStyle/>
          <a:p>
            <a:pPr marL="14975" lvl="0" indent="0" algn="l" rtl="0">
              <a:lnSpc>
                <a:spcPct val="100000"/>
              </a:lnSpc>
              <a:spcBef>
                <a:spcPts val="0"/>
              </a:spcBef>
              <a:spcAft>
                <a:spcPts val="0"/>
              </a:spcAft>
              <a:buNone/>
            </a:pPr>
            <a:r>
              <a:rPr lang="en" sz="4245" b="1">
                <a:solidFill>
                  <a:srgbClr val="4B0550"/>
                </a:solidFill>
                <a:latin typeface="Optimistic Display"/>
                <a:ea typeface="Optimistic Display"/>
                <a:cs typeface="Optimistic Display"/>
                <a:sym typeface="Optimistic Display"/>
              </a:rPr>
              <a:t>A</a:t>
            </a:r>
            <a:endParaRPr sz="4245" b="1">
              <a:solidFill>
                <a:srgbClr val="4B0550"/>
              </a:solidFill>
              <a:latin typeface="Optimistic Display"/>
              <a:ea typeface="Optimistic Display"/>
              <a:cs typeface="Optimistic Display"/>
              <a:sym typeface="Optimistic Display"/>
            </a:endParaRPr>
          </a:p>
        </p:txBody>
      </p:sp>
      <p:sp>
        <p:nvSpPr>
          <p:cNvPr id="638" name="Google Shape;638;p58"/>
          <p:cNvSpPr/>
          <p:nvPr/>
        </p:nvSpPr>
        <p:spPr>
          <a:xfrm>
            <a:off x="4428375" y="7392781"/>
            <a:ext cx="1197900" cy="1092900"/>
          </a:xfrm>
          <a:prstGeom prst="roundRect">
            <a:avLst>
              <a:gd name="adj" fmla="val 11529"/>
            </a:avLst>
          </a:prstGeom>
          <a:solidFill>
            <a:srgbClr val="F0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39" name="Google Shape;639;p58"/>
          <p:cNvSpPr txBox="1"/>
          <p:nvPr/>
        </p:nvSpPr>
        <p:spPr>
          <a:xfrm>
            <a:off x="5068372" y="7578226"/>
            <a:ext cx="375000" cy="668400"/>
          </a:xfrm>
          <a:prstGeom prst="rect">
            <a:avLst/>
          </a:prstGeom>
          <a:noFill/>
          <a:ln>
            <a:noFill/>
          </a:ln>
        </p:spPr>
        <p:txBody>
          <a:bodyPr spcFirstLastPara="1" wrap="square" lIns="0" tIns="14975" rIns="0" bIns="0" anchor="t" anchorCtr="0">
            <a:spAutoFit/>
          </a:bodyPr>
          <a:lstStyle/>
          <a:p>
            <a:pPr marL="14975" lvl="0" indent="0" algn="l" rtl="0">
              <a:lnSpc>
                <a:spcPct val="100000"/>
              </a:lnSpc>
              <a:spcBef>
                <a:spcPts val="0"/>
              </a:spcBef>
              <a:spcAft>
                <a:spcPts val="0"/>
              </a:spcAft>
              <a:buNone/>
            </a:pPr>
            <a:r>
              <a:rPr lang="en" sz="4245" b="1">
                <a:solidFill>
                  <a:srgbClr val="4B0550"/>
                </a:solidFill>
                <a:latin typeface="Optimistic Display"/>
                <a:ea typeface="Optimistic Display"/>
                <a:cs typeface="Optimistic Display"/>
                <a:sym typeface="Optimistic Display"/>
              </a:rPr>
              <a:t>B</a:t>
            </a:r>
            <a:endParaRPr sz="4245" b="1">
              <a:solidFill>
                <a:srgbClr val="4B0550"/>
              </a:solidFill>
              <a:latin typeface="Optimistic Display"/>
              <a:ea typeface="Optimistic Display"/>
              <a:cs typeface="Optimistic Display"/>
              <a:sym typeface="Optimistic Display"/>
            </a:endParaRPr>
          </a:p>
        </p:txBody>
      </p:sp>
      <p:sp>
        <p:nvSpPr>
          <p:cNvPr id="640" name="Google Shape;640;p58"/>
          <p:cNvSpPr txBox="1"/>
          <p:nvPr/>
        </p:nvSpPr>
        <p:spPr>
          <a:xfrm>
            <a:off x="700475" y="5143975"/>
            <a:ext cx="4752600" cy="277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Observez attentivement:</a:t>
            </a:r>
            <a:endParaRPr sz="1800" b="1">
              <a:solidFill>
                <a:srgbClr val="4B0550"/>
              </a:solidFill>
              <a:latin typeface="Optimistic Text"/>
              <a:ea typeface="Optimistic Text"/>
              <a:cs typeface="Optimistic Text"/>
              <a:sym typeface="Optimistic Text"/>
            </a:endParaRPr>
          </a:p>
        </p:txBody>
      </p:sp>
      <p:sp>
        <p:nvSpPr>
          <p:cNvPr id="641" name="Google Shape;641;p58"/>
          <p:cNvSpPr txBox="1"/>
          <p:nvPr/>
        </p:nvSpPr>
        <p:spPr>
          <a:xfrm>
            <a:off x="1169700" y="5610975"/>
            <a:ext cx="4283400" cy="13854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Yeux et Oreilles</a:t>
            </a: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Mains et doigts</a:t>
            </a: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Détails de l'arrière-plan</a:t>
            </a:r>
            <a:endParaRPr sz="1800">
              <a:solidFill>
                <a:srgbClr val="4B0550"/>
              </a:solidFill>
              <a:latin typeface="Optimistic Text"/>
              <a:ea typeface="Optimistic Text"/>
              <a:cs typeface="Optimistic Text"/>
              <a:sym typeface="Optimistic Text"/>
            </a:endParaRPr>
          </a:p>
        </p:txBody>
      </p:sp>
      <p:pic>
        <p:nvPicPr>
          <p:cNvPr id="642" name="Google Shape;642;p58" title="Left Hand.png"/>
          <p:cNvPicPr preferRelativeResize="0"/>
          <p:nvPr/>
        </p:nvPicPr>
        <p:blipFill>
          <a:blip r:embed="rId3">
            <a:alphaModFix/>
          </a:blip>
          <a:stretch>
            <a:fillRect/>
          </a:stretch>
        </p:blipFill>
        <p:spPr>
          <a:xfrm>
            <a:off x="3112162" y="7581450"/>
            <a:ext cx="373526" cy="662060"/>
          </a:xfrm>
          <a:prstGeom prst="rect">
            <a:avLst/>
          </a:prstGeom>
          <a:noFill/>
          <a:ln>
            <a:noFill/>
          </a:ln>
        </p:spPr>
      </p:pic>
      <p:pic>
        <p:nvPicPr>
          <p:cNvPr id="643" name="Google Shape;643;p58" title="Right Hand.png"/>
          <p:cNvPicPr preferRelativeResize="0"/>
          <p:nvPr/>
        </p:nvPicPr>
        <p:blipFill>
          <a:blip r:embed="rId4">
            <a:alphaModFix/>
          </a:blip>
          <a:stretch>
            <a:fillRect/>
          </a:stretch>
        </p:blipFill>
        <p:spPr>
          <a:xfrm>
            <a:off x="4655692" y="7578217"/>
            <a:ext cx="374942" cy="664570"/>
          </a:xfrm>
          <a:prstGeom prst="rect">
            <a:avLst/>
          </a:prstGeom>
          <a:noFill/>
          <a:ln>
            <a:noFill/>
          </a:ln>
        </p:spPr>
      </p:pic>
      <p:sp>
        <p:nvSpPr>
          <p:cNvPr id="646" name="Google Shape;646;p58"/>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DÉFI DÉTECTIVE DE L’IA</a:t>
            </a:r>
            <a:endParaRPr sz="900" b="1">
              <a:solidFill>
                <a:srgbClr val="4B0550"/>
              </a:solidFill>
              <a:latin typeface="Optimistic Display"/>
              <a:ea typeface="Optimistic Display"/>
              <a:cs typeface="Optimistic Display"/>
              <a:sym typeface="Optimistic Display"/>
            </a:endParaRPr>
          </a:p>
        </p:txBody>
      </p:sp>
      <p:sp>
        <p:nvSpPr>
          <p:cNvPr id="647" name="Google Shape;647;p58"/>
          <p:cNvSpPr txBox="1"/>
          <p:nvPr/>
        </p:nvSpPr>
        <p:spPr>
          <a:xfrm>
            <a:off x="6907822" y="1107247"/>
            <a:ext cx="380100" cy="5670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3600" b="1" dirty="0">
                <a:solidFill>
                  <a:srgbClr val="092838"/>
                </a:solidFill>
                <a:latin typeface="Optimistic Display"/>
                <a:ea typeface="Optimistic Display"/>
                <a:cs typeface="Optimistic Display"/>
                <a:sym typeface="Optimistic Display"/>
              </a:rPr>
              <a:t>A</a:t>
            </a:r>
            <a:endParaRPr sz="3600" b="1" dirty="0">
              <a:latin typeface="Optimistic Display"/>
              <a:ea typeface="Optimistic Display"/>
              <a:cs typeface="Optimistic Display"/>
              <a:sym typeface="Optimistic Display"/>
            </a:endParaRPr>
          </a:p>
        </p:txBody>
      </p:sp>
      <p:sp>
        <p:nvSpPr>
          <p:cNvPr id="648" name="Google Shape;648;p58"/>
          <p:cNvSpPr txBox="1"/>
          <p:nvPr/>
        </p:nvSpPr>
        <p:spPr>
          <a:xfrm>
            <a:off x="12487818" y="1107247"/>
            <a:ext cx="380100" cy="5670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3600" b="1" dirty="0">
                <a:solidFill>
                  <a:srgbClr val="092838"/>
                </a:solidFill>
                <a:latin typeface="Optimistic Display"/>
                <a:ea typeface="Optimistic Display"/>
                <a:cs typeface="Optimistic Display"/>
                <a:sym typeface="Optimistic Display"/>
              </a:rPr>
              <a:t>B</a:t>
            </a:r>
            <a:endParaRPr sz="3600" b="1" dirty="0">
              <a:latin typeface="Optimistic Display"/>
              <a:ea typeface="Optimistic Display"/>
              <a:cs typeface="Optimistic Display"/>
              <a:sym typeface="Optimistic Display"/>
            </a:endParaRPr>
          </a:p>
        </p:txBody>
      </p:sp>
      <p:pic>
        <p:nvPicPr>
          <p:cNvPr id="4" name="Google Shape;799;p66" title="AI_2600.png">
            <a:extLst>
              <a:ext uri="{FF2B5EF4-FFF2-40B4-BE49-F238E27FC236}">
                <a16:creationId xmlns:a16="http://schemas.microsoft.com/office/drawing/2014/main" id="{2D91B6CB-7470-7142-A1C7-40FC1975523D}"/>
              </a:ext>
            </a:extLst>
          </p:cNvPr>
          <p:cNvPicPr preferRelativeResize="0"/>
          <p:nvPr/>
        </p:nvPicPr>
        <p:blipFill rotWithShape="1">
          <a:blip r:embed="rId5">
            <a:alphaModFix/>
          </a:blip>
          <a:srcRect l="9356" r="9356"/>
          <a:stretch/>
        </p:blipFill>
        <p:spPr>
          <a:xfrm flipH="1">
            <a:off x="12201670" y="2157261"/>
            <a:ext cx="5385831" cy="6642562"/>
          </a:xfrm>
          <a:prstGeom prst="roundRect">
            <a:avLst>
              <a:gd name="adj" fmla="val 3586"/>
            </a:avLst>
          </a:prstGeom>
          <a:noFill/>
          <a:ln w="9525" cap="flat" cmpd="sng">
            <a:solidFill>
              <a:srgbClr val="733279"/>
            </a:solidFill>
            <a:prstDash val="solid"/>
            <a:round/>
            <a:headEnd type="none" w="sm" len="sm"/>
            <a:tailEnd type="none" w="sm" len="sm"/>
          </a:ln>
        </p:spPr>
      </p:pic>
      <p:pic>
        <p:nvPicPr>
          <p:cNvPr id="5" name="Google Shape;798;p66" title="Real_2600.jpg">
            <a:extLst>
              <a:ext uri="{FF2B5EF4-FFF2-40B4-BE49-F238E27FC236}">
                <a16:creationId xmlns:a16="http://schemas.microsoft.com/office/drawing/2014/main" id="{E8739A0C-F1C6-167B-DD97-8DA8F8FA7DD2}"/>
              </a:ext>
            </a:extLst>
          </p:cNvPr>
          <p:cNvPicPr preferRelativeResize="0"/>
          <p:nvPr/>
        </p:nvPicPr>
        <p:blipFill rotWithShape="1">
          <a:blip r:embed="rId6">
            <a:alphaModFix/>
          </a:blip>
          <a:srcRect l="9435" r="9435"/>
          <a:stretch/>
        </p:blipFill>
        <p:spPr>
          <a:xfrm flipH="1">
            <a:off x="6530775" y="2157262"/>
            <a:ext cx="5399312" cy="6642562"/>
          </a:xfrm>
          <a:prstGeom prst="roundRect">
            <a:avLst>
              <a:gd name="adj" fmla="val 3586"/>
            </a:avLst>
          </a:prstGeom>
          <a:noFill/>
          <a:ln w="9525" cap="flat" cmpd="sng">
            <a:solidFill>
              <a:srgbClr val="733279"/>
            </a:solidFill>
            <a:prstDash val="solid"/>
            <a:round/>
            <a:headEnd type="none" w="sm" len="sm"/>
            <a:tailEnd type="none" w="sm" len="sm"/>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652"/>
        <p:cNvGrpSpPr/>
        <p:nvPr/>
      </p:nvGrpSpPr>
      <p:grpSpPr>
        <a:xfrm>
          <a:off x="0" y="0"/>
          <a:ext cx="0" cy="0"/>
          <a:chOff x="0" y="0"/>
          <a:chExt cx="0" cy="0"/>
        </a:xfrm>
      </p:grpSpPr>
      <p:sp>
        <p:nvSpPr>
          <p:cNvPr id="653" name="Google Shape;653;p59"/>
          <p:cNvSpPr/>
          <p:nvPr/>
        </p:nvSpPr>
        <p:spPr>
          <a:xfrm>
            <a:off x="787385" y="7259323"/>
            <a:ext cx="5312400" cy="1540500"/>
          </a:xfrm>
          <a:prstGeom prst="roundRect">
            <a:avLst>
              <a:gd name="adj" fmla="val 11529"/>
            </a:avLst>
          </a:prstGeom>
          <a:solidFill>
            <a:srgbClr val="D8C8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54" name="Google Shape;654;p59"/>
          <p:cNvSpPr/>
          <p:nvPr/>
        </p:nvSpPr>
        <p:spPr>
          <a:xfrm>
            <a:off x="700475" y="7170031"/>
            <a:ext cx="5312400" cy="15405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55" name="Google Shape;655;p59"/>
          <p:cNvSpPr txBox="1"/>
          <p:nvPr/>
        </p:nvSpPr>
        <p:spPr>
          <a:xfrm>
            <a:off x="700498" y="1588400"/>
            <a:ext cx="6246000" cy="18549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6000" b="1" dirty="0" err="1">
                <a:solidFill>
                  <a:srgbClr val="4B0550"/>
                </a:solidFill>
                <a:latin typeface="Optimistic Display"/>
                <a:ea typeface="Optimistic Display"/>
                <a:cs typeface="Optimistic Display"/>
                <a:sym typeface="Optimistic Display"/>
              </a:rPr>
              <a:t>Édition</a:t>
            </a:r>
            <a:r>
              <a:rPr lang="en" sz="6000" b="1" dirty="0">
                <a:solidFill>
                  <a:srgbClr val="4B0550"/>
                </a:solidFill>
                <a:latin typeface="Optimistic Display"/>
                <a:ea typeface="Optimistic Display"/>
                <a:cs typeface="Optimistic Display"/>
                <a:sym typeface="Optimistic Display"/>
              </a:rPr>
              <a:t> </a:t>
            </a:r>
            <a:endParaRPr sz="6000" b="1" dirty="0">
              <a:solidFill>
                <a:srgbClr val="4B0550"/>
              </a:solidFill>
              <a:latin typeface="Optimistic Display"/>
              <a:ea typeface="Optimistic Display"/>
              <a:cs typeface="Optimistic Display"/>
              <a:sym typeface="Optimistic Display"/>
            </a:endParaRPr>
          </a:p>
          <a:p>
            <a:pPr marL="0" marR="0" lvl="0" indent="0" algn="l" rtl="0">
              <a:lnSpc>
                <a:spcPct val="100833"/>
              </a:lnSpc>
              <a:spcBef>
                <a:spcPts val="0"/>
              </a:spcBef>
              <a:spcAft>
                <a:spcPts val="0"/>
              </a:spcAft>
              <a:buNone/>
            </a:pPr>
            <a:r>
              <a:rPr lang="en" sz="6000" b="1" dirty="0">
                <a:solidFill>
                  <a:srgbClr val="4B0550"/>
                </a:solidFill>
                <a:latin typeface="Optimistic Display"/>
                <a:ea typeface="Optimistic Display"/>
                <a:cs typeface="Optimistic Display"/>
                <a:sym typeface="Optimistic Display"/>
              </a:rPr>
              <a:t>Musique</a:t>
            </a:r>
            <a:endParaRPr sz="6000" b="1" dirty="0">
              <a:solidFill>
                <a:srgbClr val="4B0550"/>
              </a:solidFill>
              <a:latin typeface="Optimistic Display"/>
              <a:ea typeface="Optimistic Display"/>
              <a:cs typeface="Optimistic Display"/>
              <a:sym typeface="Optimistic Display"/>
            </a:endParaRPr>
          </a:p>
        </p:txBody>
      </p:sp>
      <p:sp>
        <p:nvSpPr>
          <p:cNvPr id="656" name="Google Shape;656;p59"/>
          <p:cNvSpPr txBox="1"/>
          <p:nvPr/>
        </p:nvSpPr>
        <p:spPr>
          <a:xfrm>
            <a:off x="700475" y="3466006"/>
            <a:ext cx="5312400" cy="16008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2600">
                <a:solidFill>
                  <a:srgbClr val="4B0550"/>
                </a:solidFill>
                <a:latin typeface="Optimistic Text Light"/>
                <a:ea typeface="Optimistic Text Light"/>
                <a:cs typeface="Optimistic Text Light"/>
                <a:sym typeface="Optimistic Text Light"/>
              </a:rPr>
              <a:t>L’une est réelle. L’autre est générée par l’IA. Sauriez-vous deviner laquelle est réelle ou générée ?</a:t>
            </a:r>
            <a:endParaRPr sz="2600">
              <a:solidFill>
                <a:srgbClr val="4B0550"/>
              </a:solidFill>
              <a:latin typeface="Optimistic Text Light"/>
              <a:ea typeface="Optimistic Text Light"/>
              <a:cs typeface="Optimistic Text Light"/>
              <a:sym typeface="Optimistic Text Light"/>
            </a:endParaRPr>
          </a:p>
        </p:txBody>
      </p:sp>
      <p:sp>
        <p:nvSpPr>
          <p:cNvPr id="657" name="Google Shape;657;p59"/>
          <p:cNvSpPr txBox="1"/>
          <p:nvPr/>
        </p:nvSpPr>
        <p:spPr>
          <a:xfrm>
            <a:off x="988280" y="7572168"/>
            <a:ext cx="1657500" cy="7581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Votez avec vos mains</a:t>
            </a:r>
            <a:endParaRPr sz="2400">
              <a:solidFill>
                <a:srgbClr val="4B0550"/>
              </a:solidFill>
              <a:latin typeface="Optimistic Text"/>
              <a:ea typeface="Optimistic Text"/>
              <a:cs typeface="Optimistic Text"/>
              <a:sym typeface="Optimistic Text"/>
            </a:endParaRPr>
          </a:p>
        </p:txBody>
      </p:sp>
      <p:grpSp>
        <p:nvGrpSpPr>
          <p:cNvPr id="658" name="Google Shape;658;p59"/>
          <p:cNvGrpSpPr/>
          <p:nvPr/>
        </p:nvGrpSpPr>
        <p:grpSpPr>
          <a:xfrm>
            <a:off x="743071" y="5673576"/>
            <a:ext cx="178839" cy="159067"/>
            <a:chOff x="610797" y="3458434"/>
            <a:chExt cx="119226" cy="106045"/>
          </a:xfrm>
        </p:grpSpPr>
        <p:sp>
          <p:nvSpPr>
            <p:cNvPr id="659" name="Google Shape;659;p59"/>
            <p:cNvSpPr/>
            <p:nvPr/>
          </p:nvSpPr>
          <p:spPr>
            <a:xfrm>
              <a:off x="610797" y="3511185"/>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60" name="Google Shape;660;p59"/>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661" name="Google Shape;661;p59"/>
          <p:cNvGrpSpPr/>
          <p:nvPr/>
        </p:nvGrpSpPr>
        <p:grpSpPr>
          <a:xfrm>
            <a:off x="743071" y="6221379"/>
            <a:ext cx="178839" cy="159067"/>
            <a:chOff x="610797" y="3927316"/>
            <a:chExt cx="119226" cy="106045"/>
          </a:xfrm>
        </p:grpSpPr>
        <p:sp>
          <p:nvSpPr>
            <p:cNvPr id="662" name="Google Shape;662;p59"/>
            <p:cNvSpPr/>
            <p:nvPr/>
          </p:nvSpPr>
          <p:spPr>
            <a:xfrm>
              <a:off x="610797" y="3980068"/>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63" name="Google Shape;663;p59"/>
            <p:cNvSpPr/>
            <p:nvPr/>
          </p:nvSpPr>
          <p:spPr>
            <a:xfrm>
              <a:off x="676683" y="3927316"/>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664" name="Google Shape;664;p59"/>
          <p:cNvGrpSpPr/>
          <p:nvPr/>
        </p:nvGrpSpPr>
        <p:grpSpPr>
          <a:xfrm>
            <a:off x="743071" y="6775367"/>
            <a:ext cx="178839" cy="159068"/>
            <a:chOff x="610797" y="4396198"/>
            <a:chExt cx="119226" cy="106045"/>
          </a:xfrm>
        </p:grpSpPr>
        <p:sp>
          <p:nvSpPr>
            <p:cNvPr id="665" name="Google Shape;665;p59"/>
            <p:cNvSpPr/>
            <p:nvPr/>
          </p:nvSpPr>
          <p:spPr>
            <a:xfrm>
              <a:off x="610797" y="4448949"/>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66" name="Google Shape;666;p59"/>
            <p:cNvSpPr/>
            <p:nvPr/>
          </p:nvSpPr>
          <p:spPr>
            <a:xfrm>
              <a:off x="676683" y="4396198"/>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sp>
        <p:nvSpPr>
          <p:cNvPr id="667" name="Google Shape;667;p59"/>
          <p:cNvSpPr/>
          <p:nvPr/>
        </p:nvSpPr>
        <p:spPr>
          <a:xfrm>
            <a:off x="2981675" y="7392781"/>
            <a:ext cx="1197900" cy="1092900"/>
          </a:xfrm>
          <a:prstGeom prst="roundRect">
            <a:avLst>
              <a:gd name="adj" fmla="val 11529"/>
            </a:avLst>
          </a:prstGeom>
          <a:solidFill>
            <a:srgbClr val="F0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68" name="Google Shape;668;p59"/>
          <p:cNvSpPr txBox="1"/>
          <p:nvPr/>
        </p:nvSpPr>
        <p:spPr>
          <a:xfrm>
            <a:off x="3583821" y="7578226"/>
            <a:ext cx="373500" cy="668400"/>
          </a:xfrm>
          <a:prstGeom prst="rect">
            <a:avLst/>
          </a:prstGeom>
          <a:noFill/>
          <a:ln>
            <a:noFill/>
          </a:ln>
        </p:spPr>
        <p:txBody>
          <a:bodyPr spcFirstLastPara="1" wrap="square" lIns="0" tIns="14975" rIns="0" bIns="0" anchor="t" anchorCtr="0">
            <a:spAutoFit/>
          </a:bodyPr>
          <a:lstStyle/>
          <a:p>
            <a:pPr marL="14975" lvl="0" indent="0" algn="l" rtl="0">
              <a:lnSpc>
                <a:spcPct val="100000"/>
              </a:lnSpc>
              <a:spcBef>
                <a:spcPts val="0"/>
              </a:spcBef>
              <a:spcAft>
                <a:spcPts val="0"/>
              </a:spcAft>
              <a:buNone/>
            </a:pPr>
            <a:r>
              <a:rPr lang="en" sz="4245" b="1">
                <a:solidFill>
                  <a:srgbClr val="4B0550"/>
                </a:solidFill>
                <a:latin typeface="Optimistic Display"/>
                <a:ea typeface="Optimistic Display"/>
                <a:cs typeface="Optimistic Display"/>
                <a:sym typeface="Optimistic Display"/>
              </a:rPr>
              <a:t>A</a:t>
            </a:r>
            <a:endParaRPr sz="4245" b="1">
              <a:solidFill>
                <a:srgbClr val="4B0550"/>
              </a:solidFill>
              <a:latin typeface="Optimistic Display"/>
              <a:ea typeface="Optimistic Display"/>
              <a:cs typeface="Optimistic Display"/>
              <a:sym typeface="Optimistic Display"/>
            </a:endParaRPr>
          </a:p>
        </p:txBody>
      </p:sp>
      <p:sp>
        <p:nvSpPr>
          <p:cNvPr id="669" name="Google Shape;669;p59"/>
          <p:cNvSpPr/>
          <p:nvPr/>
        </p:nvSpPr>
        <p:spPr>
          <a:xfrm>
            <a:off x="4428375" y="7392781"/>
            <a:ext cx="1197900" cy="1092900"/>
          </a:xfrm>
          <a:prstGeom prst="roundRect">
            <a:avLst>
              <a:gd name="adj" fmla="val 11529"/>
            </a:avLst>
          </a:prstGeom>
          <a:solidFill>
            <a:srgbClr val="F0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70" name="Google Shape;670;p59"/>
          <p:cNvSpPr txBox="1"/>
          <p:nvPr/>
        </p:nvSpPr>
        <p:spPr>
          <a:xfrm>
            <a:off x="5068372" y="7578226"/>
            <a:ext cx="375000" cy="668400"/>
          </a:xfrm>
          <a:prstGeom prst="rect">
            <a:avLst/>
          </a:prstGeom>
          <a:noFill/>
          <a:ln>
            <a:noFill/>
          </a:ln>
        </p:spPr>
        <p:txBody>
          <a:bodyPr spcFirstLastPara="1" wrap="square" lIns="0" tIns="14975" rIns="0" bIns="0" anchor="t" anchorCtr="0">
            <a:spAutoFit/>
          </a:bodyPr>
          <a:lstStyle/>
          <a:p>
            <a:pPr marL="14975" lvl="0" indent="0" algn="l" rtl="0">
              <a:lnSpc>
                <a:spcPct val="100000"/>
              </a:lnSpc>
              <a:spcBef>
                <a:spcPts val="0"/>
              </a:spcBef>
              <a:spcAft>
                <a:spcPts val="0"/>
              </a:spcAft>
              <a:buNone/>
            </a:pPr>
            <a:r>
              <a:rPr lang="en" sz="4245" b="1">
                <a:solidFill>
                  <a:srgbClr val="4B0550"/>
                </a:solidFill>
                <a:latin typeface="Optimistic Display"/>
                <a:ea typeface="Optimistic Display"/>
                <a:cs typeface="Optimistic Display"/>
                <a:sym typeface="Optimistic Display"/>
              </a:rPr>
              <a:t>B</a:t>
            </a:r>
            <a:endParaRPr sz="4245" b="1">
              <a:solidFill>
                <a:srgbClr val="4B0550"/>
              </a:solidFill>
              <a:latin typeface="Optimistic Display"/>
              <a:ea typeface="Optimistic Display"/>
              <a:cs typeface="Optimistic Display"/>
              <a:sym typeface="Optimistic Display"/>
            </a:endParaRPr>
          </a:p>
        </p:txBody>
      </p:sp>
      <p:sp>
        <p:nvSpPr>
          <p:cNvPr id="671" name="Google Shape;671;p59"/>
          <p:cNvSpPr txBox="1"/>
          <p:nvPr/>
        </p:nvSpPr>
        <p:spPr>
          <a:xfrm>
            <a:off x="700475" y="5143975"/>
            <a:ext cx="4752600" cy="277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Concentrez-vous sur :</a:t>
            </a:r>
            <a:endParaRPr sz="1800" b="1">
              <a:solidFill>
                <a:srgbClr val="4B0550"/>
              </a:solidFill>
              <a:latin typeface="Optimistic Text"/>
              <a:ea typeface="Optimistic Text"/>
              <a:cs typeface="Optimistic Text"/>
              <a:sym typeface="Optimistic Text"/>
            </a:endParaRPr>
          </a:p>
        </p:txBody>
      </p:sp>
      <p:sp>
        <p:nvSpPr>
          <p:cNvPr id="672" name="Google Shape;672;p59"/>
          <p:cNvSpPr txBox="1"/>
          <p:nvPr/>
        </p:nvSpPr>
        <p:spPr>
          <a:xfrm>
            <a:off x="1169700" y="5610975"/>
            <a:ext cx="4283400" cy="13854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Rythme et mesure</a:t>
            </a: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Style de voix et paroles</a:t>
            </a: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Ambiance culturelle et narration</a:t>
            </a:r>
            <a:endParaRPr sz="1800">
              <a:solidFill>
                <a:srgbClr val="4B0550"/>
              </a:solidFill>
              <a:latin typeface="Optimistic Text"/>
              <a:ea typeface="Optimistic Text"/>
              <a:cs typeface="Optimistic Text"/>
              <a:sym typeface="Optimistic Text"/>
            </a:endParaRPr>
          </a:p>
        </p:txBody>
      </p:sp>
      <p:pic>
        <p:nvPicPr>
          <p:cNvPr id="673" name="Google Shape;673;p59" title="Left Hand.png"/>
          <p:cNvPicPr preferRelativeResize="0"/>
          <p:nvPr/>
        </p:nvPicPr>
        <p:blipFill>
          <a:blip r:embed="rId3">
            <a:alphaModFix/>
          </a:blip>
          <a:stretch>
            <a:fillRect/>
          </a:stretch>
        </p:blipFill>
        <p:spPr>
          <a:xfrm>
            <a:off x="3112162" y="7581450"/>
            <a:ext cx="373526" cy="662060"/>
          </a:xfrm>
          <a:prstGeom prst="rect">
            <a:avLst/>
          </a:prstGeom>
          <a:noFill/>
          <a:ln>
            <a:noFill/>
          </a:ln>
        </p:spPr>
      </p:pic>
      <p:pic>
        <p:nvPicPr>
          <p:cNvPr id="674" name="Google Shape;674;p59" title="Right Hand.png"/>
          <p:cNvPicPr preferRelativeResize="0"/>
          <p:nvPr/>
        </p:nvPicPr>
        <p:blipFill>
          <a:blip r:embed="rId4">
            <a:alphaModFix/>
          </a:blip>
          <a:stretch>
            <a:fillRect/>
          </a:stretch>
        </p:blipFill>
        <p:spPr>
          <a:xfrm>
            <a:off x="4655692" y="7578217"/>
            <a:ext cx="374942" cy="664570"/>
          </a:xfrm>
          <a:prstGeom prst="rect">
            <a:avLst/>
          </a:prstGeom>
          <a:noFill/>
          <a:ln>
            <a:noFill/>
          </a:ln>
        </p:spPr>
      </p:pic>
      <p:sp>
        <p:nvSpPr>
          <p:cNvPr id="675" name="Google Shape;675;p59"/>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DÉFI DÉTECTIVE DE L’IA</a:t>
            </a:r>
            <a:endParaRPr sz="900" b="1">
              <a:solidFill>
                <a:srgbClr val="4B0550"/>
              </a:solidFill>
              <a:latin typeface="Optimistic Display"/>
              <a:ea typeface="Optimistic Display"/>
              <a:cs typeface="Optimistic Display"/>
              <a:sym typeface="Optimistic Display"/>
            </a:endParaRPr>
          </a:p>
        </p:txBody>
      </p:sp>
      <p:sp>
        <p:nvSpPr>
          <p:cNvPr id="676" name="Google Shape;676;p59"/>
          <p:cNvSpPr/>
          <p:nvPr/>
        </p:nvSpPr>
        <p:spPr>
          <a:xfrm>
            <a:off x="12189012" y="2157713"/>
            <a:ext cx="5398540" cy="6641554"/>
          </a:xfrm>
          <a:custGeom>
            <a:avLst/>
            <a:gdLst/>
            <a:ahLst/>
            <a:cxnLst/>
            <a:rect l="l" t="t" r="r" b="b"/>
            <a:pathLst>
              <a:path w="3102609" h="3816985" extrusionOk="0">
                <a:moveTo>
                  <a:pt x="3023819" y="0"/>
                </a:moveTo>
                <a:lnTo>
                  <a:pt x="78600" y="0"/>
                </a:lnTo>
                <a:lnTo>
                  <a:pt x="48006" y="6176"/>
                </a:lnTo>
                <a:lnTo>
                  <a:pt x="23021" y="23021"/>
                </a:lnTo>
                <a:lnTo>
                  <a:pt x="6176" y="48005"/>
                </a:lnTo>
                <a:lnTo>
                  <a:pt x="0" y="78600"/>
                </a:lnTo>
                <a:lnTo>
                  <a:pt x="0" y="3737762"/>
                </a:lnTo>
                <a:lnTo>
                  <a:pt x="6176" y="3768356"/>
                </a:lnTo>
                <a:lnTo>
                  <a:pt x="23021" y="3793340"/>
                </a:lnTo>
                <a:lnTo>
                  <a:pt x="48006" y="3810185"/>
                </a:lnTo>
                <a:lnTo>
                  <a:pt x="78600" y="3816362"/>
                </a:lnTo>
                <a:lnTo>
                  <a:pt x="3023819" y="3816362"/>
                </a:lnTo>
                <a:lnTo>
                  <a:pt x="3054413" y="3810185"/>
                </a:lnTo>
                <a:lnTo>
                  <a:pt x="3079397" y="3793340"/>
                </a:lnTo>
                <a:lnTo>
                  <a:pt x="3096242" y="3768356"/>
                </a:lnTo>
                <a:lnTo>
                  <a:pt x="3102419" y="3737762"/>
                </a:lnTo>
                <a:lnTo>
                  <a:pt x="3102419" y="78600"/>
                </a:lnTo>
                <a:lnTo>
                  <a:pt x="3096242" y="48005"/>
                </a:lnTo>
                <a:lnTo>
                  <a:pt x="3079397" y="23021"/>
                </a:lnTo>
                <a:lnTo>
                  <a:pt x="3054413" y="6176"/>
                </a:lnTo>
                <a:lnTo>
                  <a:pt x="3023819" y="0"/>
                </a:lnTo>
                <a:close/>
              </a:path>
            </a:pathLst>
          </a:custGeom>
          <a:solidFill>
            <a:srgbClr val="4B0550"/>
          </a:solidFill>
          <a:ln>
            <a:noFill/>
          </a:ln>
          <a:effectLst>
            <a:reflection stA="10000" endPos="20000" dist="95250" dir="5400000" fadeDir="5400012" sy="-100000" algn="bl" rotWithShape="0"/>
          </a:effectLst>
        </p:spPr>
        <p:txBody>
          <a:bodyPr spcFirstLastPara="1" wrap="square" lIns="0" tIns="0" rIns="0" bIns="0" anchor="t" anchorCtr="0">
            <a:noAutofit/>
          </a:bodyPr>
          <a:lstStyle/>
          <a:p>
            <a:pPr marL="0" lvl="0" indent="0" algn="l" rtl="0">
              <a:spcBef>
                <a:spcPts val="0"/>
              </a:spcBef>
              <a:spcAft>
                <a:spcPts val="0"/>
              </a:spcAft>
              <a:buNone/>
            </a:pPr>
            <a:endParaRPr sz="3133"/>
          </a:p>
        </p:txBody>
      </p:sp>
      <p:sp>
        <p:nvSpPr>
          <p:cNvPr id="677" name="Google Shape;677;p59"/>
          <p:cNvSpPr/>
          <p:nvPr/>
        </p:nvSpPr>
        <p:spPr>
          <a:xfrm>
            <a:off x="6531699" y="2157713"/>
            <a:ext cx="5398540" cy="6641554"/>
          </a:xfrm>
          <a:custGeom>
            <a:avLst/>
            <a:gdLst/>
            <a:ahLst/>
            <a:cxnLst/>
            <a:rect l="l" t="t" r="r" b="b"/>
            <a:pathLst>
              <a:path w="3102609" h="3816985" extrusionOk="0">
                <a:moveTo>
                  <a:pt x="3023819" y="0"/>
                </a:moveTo>
                <a:lnTo>
                  <a:pt x="78600" y="0"/>
                </a:lnTo>
                <a:lnTo>
                  <a:pt x="48006" y="6176"/>
                </a:lnTo>
                <a:lnTo>
                  <a:pt x="23021" y="23021"/>
                </a:lnTo>
                <a:lnTo>
                  <a:pt x="6176" y="48005"/>
                </a:lnTo>
                <a:lnTo>
                  <a:pt x="0" y="78600"/>
                </a:lnTo>
                <a:lnTo>
                  <a:pt x="0" y="3737762"/>
                </a:lnTo>
                <a:lnTo>
                  <a:pt x="6176" y="3768356"/>
                </a:lnTo>
                <a:lnTo>
                  <a:pt x="23021" y="3793340"/>
                </a:lnTo>
                <a:lnTo>
                  <a:pt x="48006" y="3810185"/>
                </a:lnTo>
                <a:lnTo>
                  <a:pt x="78600" y="3816362"/>
                </a:lnTo>
                <a:lnTo>
                  <a:pt x="3023819" y="3816362"/>
                </a:lnTo>
                <a:lnTo>
                  <a:pt x="3054413" y="3810185"/>
                </a:lnTo>
                <a:lnTo>
                  <a:pt x="3079397" y="3793340"/>
                </a:lnTo>
                <a:lnTo>
                  <a:pt x="3096242" y="3768356"/>
                </a:lnTo>
                <a:lnTo>
                  <a:pt x="3102419" y="3737762"/>
                </a:lnTo>
                <a:lnTo>
                  <a:pt x="3102419" y="78600"/>
                </a:lnTo>
                <a:lnTo>
                  <a:pt x="3096242" y="48005"/>
                </a:lnTo>
                <a:lnTo>
                  <a:pt x="3079397" y="23021"/>
                </a:lnTo>
                <a:lnTo>
                  <a:pt x="3054413" y="6176"/>
                </a:lnTo>
                <a:lnTo>
                  <a:pt x="3023819" y="0"/>
                </a:lnTo>
                <a:close/>
              </a:path>
            </a:pathLst>
          </a:custGeom>
          <a:solidFill>
            <a:srgbClr val="733279"/>
          </a:solidFill>
          <a:ln>
            <a:noFill/>
          </a:ln>
          <a:effectLst>
            <a:reflection stA="10000" endPos="20000" dist="95250" dir="5400000" fadeDir="5400012" sy="-100000" algn="bl" rotWithShape="0"/>
          </a:effectLst>
        </p:spPr>
        <p:txBody>
          <a:bodyPr spcFirstLastPara="1" wrap="square" lIns="0" tIns="0" rIns="0" bIns="0" anchor="t" anchorCtr="0">
            <a:noAutofit/>
          </a:bodyPr>
          <a:lstStyle/>
          <a:p>
            <a:pPr marL="0" lvl="0" indent="0" algn="l" rtl="0">
              <a:spcBef>
                <a:spcPts val="0"/>
              </a:spcBef>
              <a:spcAft>
                <a:spcPts val="0"/>
              </a:spcAft>
              <a:buNone/>
            </a:pPr>
            <a:endParaRPr sz="3133"/>
          </a:p>
        </p:txBody>
      </p:sp>
      <p:sp>
        <p:nvSpPr>
          <p:cNvPr id="678" name="Google Shape;678;p59"/>
          <p:cNvSpPr/>
          <p:nvPr/>
        </p:nvSpPr>
        <p:spPr>
          <a:xfrm>
            <a:off x="6876601" y="2483616"/>
            <a:ext cx="4738800" cy="879900"/>
          </a:xfrm>
          <a:prstGeom prst="roundRect">
            <a:avLst>
              <a:gd name="adj" fmla="val 16667"/>
            </a:avLst>
          </a:prstGeom>
          <a:solidFill>
            <a:srgbClr val="EFEBF4"/>
          </a:solidFill>
          <a:ln>
            <a:noFill/>
          </a:ln>
        </p:spPr>
        <p:txBody>
          <a:bodyPr spcFirstLastPara="1" wrap="square" lIns="159125" tIns="159125" rIns="159125" bIns="159125" anchor="ctr" anchorCtr="0">
            <a:noAutofit/>
          </a:bodyPr>
          <a:lstStyle/>
          <a:p>
            <a:pPr marL="0" lvl="0" indent="0" algn="ctr" rtl="0">
              <a:spcBef>
                <a:spcPts val="0"/>
              </a:spcBef>
              <a:spcAft>
                <a:spcPts val="0"/>
              </a:spcAft>
              <a:buNone/>
            </a:pPr>
            <a:endParaRPr sz="2436"/>
          </a:p>
        </p:txBody>
      </p:sp>
      <p:sp>
        <p:nvSpPr>
          <p:cNvPr id="679" name="Google Shape;679;p59"/>
          <p:cNvSpPr txBox="1"/>
          <p:nvPr/>
        </p:nvSpPr>
        <p:spPr>
          <a:xfrm>
            <a:off x="7116128" y="2709152"/>
            <a:ext cx="4230600" cy="428700"/>
          </a:xfrm>
          <a:prstGeom prst="rect">
            <a:avLst/>
          </a:prstGeom>
          <a:noFill/>
          <a:ln>
            <a:noFill/>
          </a:ln>
        </p:spPr>
        <p:txBody>
          <a:bodyPr spcFirstLastPara="1" wrap="square" lIns="0" tIns="0" rIns="0" bIns="0" anchor="ctr" anchorCtr="0">
            <a:noAutofit/>
          </a:bodyPr>
          <a:lstStyle/>
          <a:p>
            <a:pPr marL="22102" lvl="0" indent="0" algn="ctr" rtl="0">
              <a:lnSpc>
                <a:spcPct val="100000"/>
              </a:lnSpc>
              <a:spcBef>
                <a:spcPts val="0"/>
              </a:spcBef>
              <a:spcAft>
                <a:spcPts val="0"/>
              </a:spcAft>
              <a:buNone/>
            </a:pPr>
            <a:r>
              <a:rPr lang="en" sz="2784" b="1">
                <a:solidFill>
                  <a:srgbClr val="4B0550"/>
                </a:solidFill>
                <a:latin typeface="Optimistic Text"/>
                <a:ea typeface="Optimistic Text"/>
                <a:cs typeface="Optimistic Text"/>
                <a:sym typeface="Optimistic Text"/>
              </a:rPr>
              <a:t>Track A</a:t>
            </a:r>
            <a:endParaRPr sz="2784">
              <a:solidFill>
                <a:srgbClr val="4B0550"/>
              </a:solidFill>
              <a:latin typeface="Optimistic Text"/>
              <a:ea typeface="Optimistic Text"/>
              <a:cs typeface="Optimistic Text"/>
              <a:sym typeface="Optimistic Text"/>
            </a:endParaRPr>
          </a:p>
        </p:txBody>
      </p:sp>
      <p:sp>
        <p:nvSpPr>
          <p:cNvPr id="680" name="Google Shape;680;p59"/>
          <p:cNvSpPr/>
          <p:nvPr/>
        </p:nvSpPr>
        <p:spPr>
          <a:xfrm>
            <a:off x="12519254" y="2483616"/>
            <a:ext cx="4738800" cy="879900"/>
          </a:xfrm>
          <a:prstGeom prst="roundRect">
            <a:avLst>
              <a:gd name="adj" fmla="val 16667"/>
            </a:avLst>
          </a:prstGeom>
          <a:solidFill>
            <a:srgbClr val="EFEBF4"/>
          </a:solidFill>
          <a:ln>
            <a:noFill/>
          </a:ln>
        </p:spPr>
        <p:txBody>
          <a:bodyPr spcFirstLastPara="1" wrap="square" lIns="159125" tIns="159125" rIns="159125" bIns="159125" anchor="ctr" anchorCtr="0">
            <a:noAutofit/>
          </a:bodyPr>
          <a:lstStyle/>
          <a:p>
            <a:pPr marL="0" lvl="0" indent="0" algn="ctr" rtl="0">
              <a:spcBef>
                <a:spcPts val="0"/>
              </a:spcBef>
              <a:spcAft>
                <a:spcPts val="0"/>
              </a:spcAft>
              <a:buNone/>
            </a:pPr>
            <a:endParaRPr sz="2436"/>
          </a:p>
        </p:txBody>
      </p:sp>
      <p:sp>
        <p:nvSpPr>
          <p:cNvPr id="681" name="Google Shape;681;p59"/>
          <p:cNvSpPr txBox="1"/>
          <p:nvPr/>
        </p:nvSpPr>
        <p:spPr>
          <a:xfrm>
            <a:off x="12758781" y="2709152"/>
            <a:ext cx="4230600" cy="428700"/>
          </a:xfrm>
          <a:prstGeom prst="rect">
            <a:avLst/>
          </a:prstGeom>
          <a:noFill/>
          <a:ln>
            <a:noFill/>
          </a:ln>
        </p:spPr>
        <p:txBody>
          <a:bodyPr spcFirstLastPara="1" wrap="square" lIns="0" tIns="0" rIns="0" bIns="0" anchor="ctr" anchorCtr="0">
            <a:noAutofit/>
          </a:bodyPr>
          <a:lstStyle/>
          <a:p>
            <a:pPr marL="22102" lvl="0" indent="0" algn="ctr" rtl="0">
              <a:lnSpc>
                <a:spcPct val="100000"/>
              </a:lnSpc>
              <a:spcBef>
                <a:spcPts val="0"/>
              </a:spcBef>
              <a:spcAft>
                <a:spcPts val="0"/>
              </a:spcAft>
              <a:buNone/>
            </a:pPr>
            <a:r>
              <a:rPr lang="en" sz="2784" b="1">
                <a:solidFill>
                  <a:srgbClr val="4B0550"/>
                </a:solidFill>
                <a:latin typeface="Optimistic Text"/>
                <a:ea typeface="Optimistic Text"/>
                <a:cs typeface="Optimistic Text"/>
                <a:sym typeface="Optimistic Text"/>
              </a:rPr>
              <a:t>Track B</a:t>
            </a:r>
            <a:endParaRPr sz="2784">
              <a:solidFill>
                <a:srgbClr val="4B0550"/>
              </a:solidFill>
              <a:latin typeface="Optimistic Text"/>
              <a:ea typeface="Optimistic Text"/>
              <a:cs typeface="Optimistic Text"/>
              <a:sym typeface="Optimistic Text"/>
            </a:endParaRPr>
          </a:p>
        </p:txBody>
      </p:sp>
      <p:pic>
        <p:nvPicPr>
          <p:cNvPr id="682" name="Google Shape;682;p59" title="Mbëugëlu Jollof.mp3">
            <a:hlinkClick r:id="rId5"/>
          </p:cNvPr>
          <p:cNvPicPr preferRelativeResize="0"/>
          <p:nvPr/>
        </p:nvPicPr>
        <p:blipFill>
          <a:blip r:embed="rId6">
            <a:alphaModFix/>
          </a:blip>
          <a:stretch>
            <a:fillRect/>
          </a:stretch>
        </p:blipFill>
        <p:spPr>
          <a:xfrm>
            <a:off x="8328162" y="4458758"/>
            <a:ext cx="1996925" cy="1996925"/>
          </a:xfrm>
          <a:prstGeom prst="rect">
            <a:avLst/>
          </a:prstGeom>
          <a:noFill/>
          <a:ln>
            <a:noFill/>
          </a:ln>
        </p:spPr>
      </p:pic>
      <p:pic>
        <p:nvPicPr>
          <p:cNvPr id="683" name="Google Shape;683;p59" title="ON VA RÉUSSIR.mp3">
            <a:hlinkClick r:id="rId7"/>
          </p:cNvPr>
          <p:cNvPicPr preferRelativeResize="0"/>
          <p:nvPr/>
        </p:nvPicPr>
        <p:blipFill>
          <a:blip r:embed="rId8">
            <a:alphaModFix/>
          </a:blip>
          <a:stretch>
            <a:fillRect/>
          </a:stretch>
        </p:blipFill>
        <p:spPr>
          <a:xfrm>
            <a:off x="13890187" y="4458758"/>
            <a:ext cx="1996925" cy="199692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sp>
        <p:nvSpPr>
          <p:cNvPr id="688" name="Google Shape;688;p60"/>
          <p:cNvSpPr/>
          <p:nvPr/>
        </p:nvSpPr>
        <p:spPr>
          <a:xfrm>
            <a:off x="787385" y="7259323"/>
            <a:ext cx="5312400" cy="1540500"/>
          </a:xfrm>
          <a:prstGeom prst="roundRect">
            <a:avLst>
              <a:gd name="adj" fmla="val 11529"/>
            </a:avLst>
          </a:prstGeom>
          <a:solidFill>
            <a:srgbClr val="D8C8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89" name="Google Shape;689;p60"/>
          <p:cNvSpPr/>
          <p:nvPr/>
        </p:nvSpPr>
        <p:spPr>
          <a:xfrm>
            <a:off x="700475" y="7170031"/>
            <a:ext cx="5312400" cy="15405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90" name="Google Shape;690;p60"/>
          <p:cNvSpPr txBox="1"/>
          <p:nvPr/>
        </p:nvSpPr>
        <p:spPr>
          <a:xfrm>
            <a:off x="700498" y="1588400"/>
            <a:ext cx="6246000" cy="18549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6000" b="1" dirty="0" err="1">
                <a:solidFill>
                  <a:srgbClr val="4B0550"/>
                </a:solidFill>
                <a:latin typeface="Optimistic Display"/>
                <a:ea typeface="Optimistic Display"/>
                <a:cs typeface="Optimistic Display"/>
                <a:sym typeface="Optimistic Display"/>
              </a:rPr>
              <a:t>Édition</a:t>
            </a:r>
            <a:r>
              <a:rPr lang="en" sz="6000" b="1" dirty="0">
                <a:solidFill>
                  <a:srgbClr val="4B0550"/>
                </a:solidFill>
                <a:latin typeface="Optimistic Display"/>
                <a:ea typeface="Optimistic Display"/>
                <a:cs typeface="Optimistic Display"/>
                <a:sym typeface="Optimistic Display"/>
              </a:rPr>
              <a:t> </a:t>
            </a:r>
            <a:endParaRPr sz="6000" b="1" dirty="0">
              <a:solidFill>
                <a:srgbClr val="4B0550"/>
              </a:solidFill>
              <a:latin typeface="Optimistic Display"/>
              <a:ea typeface="Optimistic Display"/>
              <a:cs typeface="Optimistic Display"/>
              <a:sym typeface="Optimistic Display"/>
            </a:endParaRPr>
          </a:p>
          <a:p>
            <a:pPr marL="0" marR="0" lvl="0" indent="0" algn="l" rtl="0">
              <a:lnSpc>
                <a:spcPct val="100833"/>
              </a:lnSpc>
              <a:spcBef>
                <a:spcPts val="0"/>
              </a:spcBef>
              <a:spcAft>
                <a:spcPts val="0"/>
              </a:spcAft>
              <a:buNone/>
            </a:pPr>
            <a:r>
              <a:rPr lang="en" sz="6000" b="1" dirty="0">
                <a:solidFill>
                  <a:srgbClr val="4B0550"/>
                </a:solidFill>
                <a:latin typeface="Optimistic Display"/>
                <a:ea typeface="Optimistic Display"/>
                <a:cs typeface="Optimistic Display"/>
                <a:sym typeface="Optimistic Display"/>
              </a:rPr>
              <a:t>Texte</a:t>
            </a:r>
            <a:endParaRPr sz="6000" b="1" dirty="0">
              <a:solidFill>
                <a:srgbClr val="4B0550"/>
              </a:solidFill>
              <a:latin typeface="Optimistic Display"/>
              <a:ea typeface="Optimistic Display"/>
              <a:cs typeface="Optimistic Display"/>
              <a:sym typeface="Optimistic Display"/>
            </a:endParaRPr>
          </a:p>
        </p:txBody>
      </p:sp>
      <p:sp>
        <p:nvSpPr>
          <p:cNvPr id="691" name="Google Shape;691;p60"/>
          <p:cNvSpPr txBox="1"/>
          <p:nvPr/>
        </p:nvSpPr>
        <p:spPr>
          <a:xfrm>
            <a:off x="700475" y="3522425"/>
            <a:ext cx="5046900" cy="12006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2600">
                <a:solidFill>
                  <a:srgbClr val="4B0550"/>
                </a:solidFill>
                <a:latin typeface="Optimistic Text Light"/>
                <a:ea typeface="Optimistic Text Light"/>
                <a:cs typeface="Optimistic Text Light"/>
                <a:sym typeface="Optimistic Text Light"/>
              </a:rPr>
              <a:t>Deux publications. L’une est d’un vrai élève. L’autre a été rédigée par l’IA.</a:t>
            </a:r>
            <a:endParaRPr sz="2600">
              <a:solidFill>
                <a:srgbClr val="4B0550"/>
              </a:solidFill>
              <a:latin typeface="Optimistic Text Light"/>
              <a:ea typeface="Optimistic Text Light"/>
              <a:cs typeface="Optimistic Text Light"/>
              <a:sym typeface="Optimistic Text Light"/>
            </a:endParaRPr>
          </a:p>
        </p:txBody>
      </p:sp>
      <p:sp>
        <p:nvSpPr>
          <p:cNvPr id="692" name="Google Shape;692;p60"/>
          <p:cNvSpPr txBox="1"/>
          <p:nvPr/>
        </p:nvSpPr>
        <p:spPr>
          <a:xfrm>
            <a:off x="988280" y="7572168"/>
            <a:ext cx="1657500" cy="7581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Votez avec vos mains</a:t>
            </a:r>
            <a:endParaRPr sz="2400">
              <a:solidFill>
                <a:srgbClr val="4B0550"/>
              </a:solidFill>
              <a:latin typeface="Optimistic Text"/>
              <a:ea typeface="Optimistic Text"/>
              <a:cs typeface="Optimistic Text"/>
              <a:sym typeface="Optimistic Text"/>
            </a:endParaRPr>
          </a:p>
        </p:txBody>
      </p:sp>
      <p:grpSp>
        <p:nvGrpSpPr>
          <p:cNvPr id="693" name="Google Shape;693;p60"/>
          <p:cNvGrpSpPr/>
          <p:nvPr/>
        </p:nvGrpSpPr>
        <p:grpSpPr>
          <a:xfrm>
            <a:off x="743071" y="5673576"/>
            <a:ext cx="178839" cy="159067"/>
            <a:chOff x="610797" y="3458434"/>
            <a:chExt cx="119226" cy="106045"/>
          </a:xfrm>
        </p:grpSpPr>
        <p:sp>
          <p:nvSpPr>
            <p:cNvPr id="694" name="Google Shape;694;p60"/>
            <p:cNvSpPr/>
            <p:nvPr/>
          </p:nvSpPr>
          <p:spPr>
            <a:xfrm>
              <a:off x="610797" y="3511185"/>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95" name="Google Shape;695;p60"/>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696" name="Google Shape;696;p60"/>
          <p:cNvGrpSpPr/>
          <p:nvPr/>
        </p:nvGrpSpPr>
        <p:grpSpPr>
          <a:xfrm>
            <a:off x="743071" y="6221379"/>
            <a:ext cx="178839" cy="159067"/>
            <a:chOff x="610797" y="3927316"/>
            <a:chExt cx="119226" cy="106045"/>
          </a:xfrm>
        </p:grpSpPr>
        <p:sp>
          <p:nvSpPr>
            <p:cNvPr id="697" name="Google Shape;697;p60"/>
            <p:cNvSpPr/>
            <p:nvPr/>
          </p:nvSpPr>
          <p:spPr>
            <a:xfrm>
              <a:off x="610797" y="3980068"/>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98" name="Google Shape;698;p60"/>
            <p:cNvSpPr/>
            <p:nvPr/>
          </p:nvSpPr>
          <p:spPr>
            <a:xfrm>
              <a:off x="676683" y="3927316"/>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699" name="Google Shape;699;p60"/>
          <p:cNvGrpSpPr/>
          <p:nvPr/>
        </p:nvGrpSpPr>
        <p:grpSpPr>
          <a:xfrm>
            <a:off x="743071" y="6775367"/>
            <a:ext cx="178839" cy="159068"/>
            <a:chOff x="610797" y="4396198"/>
            <a:chExt cx="119226" cy="106045"/>
          </a:xfrm>
        </p:grpSpPr>
        <p:sp>
          <p:nvSpPr>
            <p:cNvPr id="700" name="Google Shape;700;p60"/>
            <p:cNvSpPr/>
            <p:nvPr/>
          </p:nvSpPr>
          <p:spPr>
            <a:xfrm>
              <a:off x="610797" y="4448949"/>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701" name="Google Shape;701;p60"/>
            <p:cNvSpPr/>
            <p:nvPr/>
          </p:nvSpPr>
          <p:spPr>
            <a:xfrm>
              <a:off x="676683" y="4396198"/>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sp>
        <p:nvSpPr>
          <p:cNvPr id="702" name="Google Shape;702;p60"/>
          <p:cNvSpPr/>
          <p:nvPr/>
        </p:nvSpPr>
        <p:spPr>
          <a:xfrm>
            <a:off x="2981675" y="7392781"/>
            <a:ext cx="1197900" cy="1092900"/>
          </a:xfrm>
          <a:prstGeom prst="roundRect">
            <a:avLst>
              <a:gd name="adj" fmla="val 11529"/>
            </a:avLst>
          </a:prstGeom>
          <a:solidFill>
            <a:srgbClr val="F0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703" name="Google Shape;703;p60"/>
          <p:cNvSpPr txBox="1"/>
          <p:nvPr/>
        </p:nvSpPr>
        <p:spPr>
          <a:xfrm>
            <a:off x="3583821" y="7578226"/>
            <a:ext cx="373500" cy="668400"/>
          </a:xfrm>
          <a:prstGeom prst="rect">
            <a:avLst/>
          </a:prstGeom>
          <a:noFill/>
          <a:ln>
            <a:noFill/>
          </a:ln>
        </p:spPr>
        <p:txBody>
          <a:bodyPr spcFirstLastPara="1" wrap="square" lIns="0" tIns="14975" rIns="0" bIns="0" anchor="t" anchorCtr="0">
            <a:spAutoFit/>
          </a:bodyPr>
          <a:lstStyle/>
          <a:p>
            <a:pPr marL="14975" lvl="0" indent="0" algn="l" rtl="0">
              <a:lnSpc>
                <a:spcPct val="100000"/>
              </a:lnSpc>
              <a:spcBef>
                <a:spcPts val="0"/>
              </a:spcBef>
              <a:spcAft>
                <a:spcPts val="0"/>
              </a:spcAft>
              <a:buNone/>
            </a:pPr>
            <a:r>
              <a:rPr lang="en" sz="4245" b="1">
                <a:solidFill>
                  <a:srgbClr val="4B0550"/>
                </a:solidFill>
                <a:latin typeface="Optimistic Display"/>
                <a:ea typeface="Optimistic Display"/>
                <a:cs typeface="Optimistic Display"/>
                <a:sym typeface="Optimistic Display"/>
              </a:rPr>
              <a:t>A</a:t>
            </a:r>
            <a:endParaRPr sz="4245" b="1">
              <a:solidFill>
                <a:srgbClr val="4B0550"/>
              </a:solidFill>
              <a:latin typeface="Optimistic Display"/>
              <a:ea typeface="Optimistic Display"/>
              <a:cs typeface="Optimistic Display"/>
              <a:sym typeface="Optimistic Display"/>
            </a:endParaRPr>
          </a:p>
        </p:txBody>
      </p:sp>
      <p:sp>
        <p:nvSpPr>
          <p:cNvPr id="704" name="Google Shape;704;p60"/>
          <p:cNvSpPr/>
          <p:nvPr/>
        </p:nvSpPr>
        <p:spPr>
          <a:xfrm>
            <a:off x="4428375" y="7392781"/>
            <a:ext cx="1197900" cy="1092900"/>
          </a:xfrm>
          <a:prstGeom prst="roundRect">
            <a:avLst>
              <a:gd name="adj" fmla="val 11529"/>
            </a:avLst>
          </a:prstGeom>
          <a:solidFill>
            <a:srgbClr val="F0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705" name="Google Shape;705;p60"/>
          <p:cNvSpPr txBox="1"/>
          <p:nvPr/>
        </p:nvSpPr>
        <p:spPr>
          <a:xfrm>
            <a:off x="5068372" y="7578226"/>
            <a:ext cx="375000" cy="668400"/>
          </a:xfrm>
          <a:prstGeom prst="rect">
            <a:avLst/>
          </a:prstGeom>
          <a:noFill/>
          <a:ln>
            <a:noFill/>
          </a:ln>
        </p:spPr>
        <p:txBody>
          <a:bodyPr spcFirstLastPara="1" wrap="square" lIns="0" tIns="14975" rIns="0" bIns="0" anchor="t" anchorCtr="0">
            <a:spAutoFit/>
          </a:bodyPr>
          <a:lstStyle/>
          <a:p>
            <a:pPr marL="14975" lvl="0" indent="0" algn="l" rtl="0">
              <a:lnSpc>
                <a:spcPct val="100000"/>
              </a:lnSpc>
              <a:spcBef>
                <a:spcPts val="0"/>
              </a:spcBef>
              <a:spcAft>
                <a:spcPts val="0"/>
              </a:spcAft>
              <a:buNone/>
            </a:pPr>
            <a:r>
              <a:rPr lang="en" sz="4245" b="1">
                <a:solidFill>
                  <a:srgbClr val="4B0550"/>
                </a:solidFill>
                <a:latin typeface="Optimistic Display"/>
                <a:ea typeface="Optimistic Display"/>
                <a:cs typeface="Optimistic Display"/>
                <a:sym typeface="Optimistic Display"/>
              </a:rPr>
              <a:t>B</a:t>
            </a:r>
            <a:endParaRPr sz="4245" b="1">
              <a:solidFill>
                <a:srgbClr val="4B0550"/>
              </a:solidFill>
              <a:latin typeface="Optimistic Display"/>
              <a:ea typeface="Optimistic Display"/>
              <a:cs typeface="Optimistic Display"/>
              <a:sym typeface="Optimistic Display"/>
            </a:endParaRPr>
          </a:p>
        </p:txBody>
      </p:sp>
      <p:sp>
        <p:nvSpPr>
          <p:cNvPr id="706" name="Google Shape;706;p60"/>
          <p:cNvSpPr txBox="1"/>
          <p:nvPr/>
        </p:nvSpPr>
        <p:spPr>
          <a:xfrm>
            <a:off x="700475" y="5143975"/>
            <a:ext cx="4752600" cy="277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Repérez les indices:</a:t>
            </a:r>
            <a:endParaRPr sz="1800" b="1">
              <a:solidFill>
                <a:srgbClr val="4B0550"/>
              </a:solidFill>
              <a:latin typeface="Optimistic Text"/>
              <a:ea typeface="Optimistic Text"/>
              <a:cs typeface="Optimistic Text"/>
              <a:sym typeface="Optimistic Text"/>
            </a:endParaRPr>
          </a:p>
        </p:txBody>
      </p:sp>
      <p:sp>
        <p:nvSpPr>
          <p:cNvPr id="707" name="Google Shape;707;p60"/>
          <p:cNvSpPr txBox="1"/>
          <p:nvPr/>
        </p:nvSpPr>
        <p:spPr>
          <a:xfrm>
            <a:off x="1169700" y="5610975"/>
            <a:ext cx="4283400" cy="277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Argot Local ou emojis?</a:t>
            </a:r>
            <a:endParaRPr sz="1800">
              <a:solidFill>
                <a:srgbClr val="4B0550"/>
              </a:solidFill>
              <a:latin typeface="Optimistic Text"/>
              <a:ea typeface="Optimistic Text"/>
              <a:cs typeface="Optimistic Text"/>
              <a:sym typeface="Optimistic Text"/>
            </a:endParaRPr>
          </a:p>
        </p:txBody>
      </p:sp>
      <p:pic>
        <p:nvPicPr>
          <p:cNvPr id="708" name="Google Shape;708;p60" title="Left Hand.png"/>
          <p:cNvPicPr preferRelativeResize="0"/>
          <p:nvPr/>
        </p:nvPicPr>
        <p:blipFill>
          <a:blip r:embed="rId3">
            <a:alphaModFix/>
          </a:blip>
          <a:stretch>
            <a:fillRect/>
          </a:stretch>
        </p:blipFill>
        <p:spPr>
          <a:xfrm>
            <a:off x="3112162" y="7581450"/>
            <a:ext cx="373526" cy="662060"/>
          </a:xfrm>
          <a:prstGeom prst="rect">
            <a:avLst/>
          </a:prstGeom>
          <a:noFill/>
          <a:ln>
            <a:noFill/>
          </a:ln>
        </p:spPr>
      </p:pic>
      <p:pic>
        <p:nvPicPr>
          <p:cNvPr id="709" name="Google Shape;709;p60" title="Right Hand.png"/>
          <p:cNvPicPr preferRelativeResize="0"/>
          <p:nvPr/>
        </p:nvPicPr>
        <p:blipFill>
          <a:blip r:embed="rId4">
            <a:alphaModFix/>
          </a:blip>
          <a:stretch>
            <a:fillRect/>
          </a:stretch>
        </p:blipFill>
        <p:spPr>
          <a:xfrm>
            <a:off x="4655692" y="7578217"/>
            <a:ext cx="374942" cy="664570"/>
          </a:xfrm>
          <a:prstGeom prst="rect">
            <a:avLst/>
          </a:prstGeom>
          <a:noFill/>
          <a:ln>
            <a:noFill/>
          </a:ln>
        </p:spPr>
      </p:pic>
      <p:sp>
        <p:nvSpPr>
          <p:cNvPr id="710" name="Google Shape;710;p60"/>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DÉFI DÉTECTIVE DE L’IA</a:t>
            </a:r>
            <a:endParaRPr sz="900" b="1">
              <a:solidFill>
                <a:srgbClr val="4B0550"/>
              </a:solidFill>
              <a:latin typeface="Optimistic Display"/>
              <a:ea typeface="Optimistic Display"/>
              <a:cs typeface="Optimistic Display"/>
              <a:sym typeface="Optimistic Display"/>
            </a:endParaRPr>
          </a:p>
        </p:txBody>
      </p:sp>
      <p:sp>
        <p:nvSpPr>
          <p:cNvPr id="711" name="Google Shape;711;p60"/>
          <p:cNvSpPr txBox="1"/>
          <p:nvPr/>
        </p:nvSpPr>
        <p:spPr>
          <a:xfrm>
            <a:off x="1169700" y="6157000"/>
            <a:ext cx="4283400" cy="277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Tonalité et voix?</a:t>
            </a:r>
            <a:endParaRPr sz="1800">
              <a:solidFill>
                <a:srgbClr val="4B0550"/>
              </a:solidFill>
              <a:latin typeface="Optimistic Text"/>
              <a:ea typeface="Optimistic Text"/>
              <a:cs typeface="Optimistic Text"/>
              <a:sym typeface="Optimistic Text"/>
            </a:endParaRPr>
          </a:p>
        </p:txBody>
      </p:sp>
      <p:sp>
        <p:nvSpPr>
          <p:cNvPr id="712" name="Google Shape;712;p60"/>
          <p:cNvSpPr txBox="1"/>
          <p:nvPr/>
        </p:nvSpPr>
        <p:spPr>
          <a:xfrm>
            <a:off x="1169700" y="6708163"/>
            <a:ext cx="4283400" cy="277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Semble naturel ou trop formel?</a:t>
            </a:r>
            <a:endParaRPr sz="1800">
              <a:solidFill>
                <a:srgbClr val="4B0550"/>
              </a:solidFill>
              <a:latin typeface="Optimistic Text"/>
              <a:ea typeface="Optimistic Text"/>
              <a:cs typeface="Optimistic Text"/>
              <a:sym typeface="Optimistic Text"/>
            </a:endParaRPr>
          </a:p>
        </p:txBody>
      </p:sp>
      <p:sp>
        <p:nvSpPr>
          <p:cNvPr id="713" name="Google Shape;713;p60"/>
          <p:cNvSpPr/>
          <p:nvPr/>
        </p:nvSpPr>
        <p:spPr>
          <a:xfrm>
            <a:off x="6530750" y="2157508"/>
            <a:ext cx="5407500" cy="6652500"/>
          </a:xfrm>
          <a:prstGeom prst="roundRect">
            <a:avLst>
              <a:gd name="adj" fmla="val 3024"/>
            </a:avLst>
          </a:prstGeom>
          <a:solidFill>
            <a:srgbClr val="733279"/>
          </a:solidFill>
          <a:ln>
            <a:noFill/>
          </a:ln>
        </p:spPr>
        <p:txBody>
          <a:bodyPr spcFirstLastPara="1" wrap="square" lIns="159350" tIns="159350" rIns="159350" bIns="159350" anchor="ctr" anchorCtr="0">
            <a:noAutofit/>
          </a:bodyPr>
          <a:lstStyle/>
          <a:p>
            <a:pPr marL="0" lvl="0" indent="0" algn="ctr" rtl="0">
              <a:spcBef>
                <a:spcPts val="0"/>
              </a:spcBef>
              <a:spcAft>
                <a:spcPts val="0"/>
              </a:spcAft>
              <a:buNone/>
            </a:pPr>
            <a:endParaRPr sz="2440"/>
          </a:p>
        </p:txBody>
      </p:sp>
      <p:sp>
        <p:nvSpPr>
          <p:cNvPr id="714" name="Google Shape;714;p60"/>
          <p:cNvSpPr/>
          <p:nvPr/>
        </p:nvSpPr>
        <p:spPr>
          <a:xfrm>
            <a:off x="12180050" y="2157508"/>
            <a:ext cx="5407500" cy="6652500"/>
          </a:xfrm>
          <a:prstGeom prst="roundRect">
            <a:avLst>
              <a:gd name="adj" fmla="val 3024"/>
            </a:avLst>
          </a:prstGeom>
          <a:solidFill>
            <a:srgbClr val="4B0550"/>
          </a:solidFill>
          <a:ln>
            <a:noFill/>
          </a:ln>
        </p:spPr>
        <p:txBody>
          <a:bodyPr spcFirstLastPara="1" wrap="square" lIns="159350" tIns="159350" rIns="159350" bIns="159350" anchor="ctr" anchorCtr="0">
            <a:noAutofit/>
          </a:bodyPr>
          <a:lstStyle/>
          <a:p>
            <a:pPr marL="0" lvl="0" indent="0" algn="ctr" rtl="0">
              <a:spcBef>
                <a:spcPts val="0"/>
              </a:spcBef>
              <a:spcAft>
                <a:spcPts val="0"/>
              </a:spcAft>
              <a:buNone/>
            </a:pPr>
            <a:endParaRPr sz="2440"/>
          </a:p>
        </p:txBody>
      </p:sp>
      <p:sp>
        <p:nvSpPr>
          <p:cNvPr id="715" name="Google Shape;715;p60"/>
          <p:cNvSpPr txBox="1"/>
          <p:nvPr/>
        </p:nvSpPr>
        <p:spPr>
          <a:xfrm>
            <a:off x="6924133" y="3653339"/>
            <a:ext cx="4137000" cy="4512000"/>
          </a:xfrm>
          <a:prstGeom prst="rect">
            <a:avLst/>
          </a:prstGeom>
          <a:noFill/>
          <a:ln>
            <a:noFill/>
          </a:ln>
        </p:spPr>
        <p:txBody>
          <a:bodyPr spcFirstLastPara="1" wrap="square" lIns="0" tIns="0" rIns="0" bIns="0" anchor="t" anchorCtr="0">
            <a:spAutoFit/>
          </a:bodyPr>
          <a:lstStyle/>
          <a:p>
            <a:pPr marL="0" marR="8854" lvl="0" indent="0" algn="l" rtl="0">
              <a:lnSpc>
                <a:spcPct val="113684"/>
              </a:lnSpc>
              <a:spcBef>
                <a:spcPts val="1394"/>
              </a:spcBef>
              <a:spcAft>
                <a:spcPts val="0"/>
              </a:spcAft>
              <a:buNone/>
            </a:pPr>
            <a:r>
              <a:rPr lang="en" sz="2789">
                <a:solidFill>
                  <a:srgbClr val="EFEBF4"/>
                </a:solidFill>
                <a:latin typeface="Optimistic Text"/>
                <a:ea typeface="Optimistic Text"/>
                <a:cs typeface="Optimistic Text"/>
                <a:sym typeface="Optimistic Text"/>
              </a:rPr>
              <a:t>Wooo! La pluie à Abidjan aujourd’hui était trop forte! 😭 Coincé à l’école sans parapluie, je suis trempé jusqu’aux os. Bon, au moins il fait frais pour étudier.  </a:t>
            </a:r>
            <a:endParaRPr sz="2789">
              <a:solidFill>
                <a:srgbClr val="EFEBF4"/>
              </a:solidFill>
              <a:latin typeface="Optimistic Text"/>
              <a:ea typeface="Optimistic Text"/>
              <a:cs typeface="Optimistic Text"/>
              <a:sym typeface="Optimistic Text"/>
            </a:endParaRPr>
          </a:p>
          <a:p>
            <a:pPr marL="0" marR="8854" lvl="0" indent="0" algn="l" rtl="0">
              <a:lnSpc>
                <a:spcPct val="113684"/>
              </a:lnSpc>
              <a:spcBef>
                <a:spcPts val="1394"/>
              </a:spcBef>
              <a:spcAft>
                <a:spcPts val="0"/>
              </a:spcAft>
              <a:buNone/>
            </a:pPr>
            <a:r>
              <a:rPr lang="en" sz="2789">
                <a:solidFill>
                  <a:srgbClr val="EFEBF4"/>
                </a:solidFill>
                <a:latin typeface="Optimistic Text"/>
                <a:ea typeface="Optimistic Text"/>
                <a:cs typeface="Optimistic Text"/>
                <a:sym typeface="Optimistic Text"/>
              </a:rPr>
              <a:t>#PluieAbidjan #VieScolaire #Galère</a:t>
            </a:r>
            <a:endParaRPr sz="2789">
              <a:solidFill>
                <a:srgbClr val="EFEBF4"/>
              </a:solidFill>
              <a:latin typeface="Optimistic Text"/>
              <a:ea typeface="Optimistic Text"/>
              <a:cs typeface="Optimistic Text"/>
              <a:sym typeface="Optimistic Text"/>
            </a:endParaRPr>
          </a:p>
        </p:txBody>
      </p:sp>
      <p:sp>
        <p:nvSpPr>
          <p:cNvPr id="716" name="Google Shape;716;p60"/>
          <p:cNvSpPr/>
          <p:nvPr/>
        </p:nvSpPr>
        <p:spPr>
          <a:xfrm>
            <a:off x="6859733" y="2472665"/>
            <a:ext cx="4746000" cy="881100"/>
          </a:xfrm>
          <a:prstGeom prst="roundRect">
            <a:avLst>
              <a:gd name="adj" fmla="val 16667"/>
            </a:avLst>
          </a:prstGeom>
          <a:solidFill>
            <a:srgbClr val="EFEBF4"/>
          </a:solidFill>
          <a:ln>
            <a:noFill/>
          </a:ln>
        </p:spPr>
        <p:txBody>
          <a:bodyPr spcFirstLastPara="1" wrap="square" lIns="159350" tIns="159350" rIns="159350" bIns="159350" anchor="ctr" anchorCtr="0">
            <a:noAutofit/>
          </a:bodyPr>
          <a:lstStyle/>
          <a:p>
            <a:pPr marL="0" lvl="0" indent="0" algn="ctr" rtl="0">
              <a:spcBef>
                <a:spcPts val="0"/>
              </a:spcBef>
              <a:spcAft>
                <a:spcPts val="0"/>
              </a:spcAft>
              <a:buNone/>
            </a:pPr>
            <a:endParaRPr sz="2440"/>
          </a:p>
        </p:txBody>
      </p:sp>
      <p:sp>
        <p:nvSpPr>
          <p:cNvPr id="717" name="Google Shape;717;p60"/>
          <p:cNvSpPr txBox="1"/>
          <p:nvPr/>
        </p:nvSpPr>
        <p:spPr>
          <a:xfrm>
            <a:off x="7099616" y="2698536"/>
            <a:ext cx="4236900" cy="429300"/>
          </a:xfrm>
          <a:prstGeom prst="rect">
            <a:avLst/>
          </a:prstGeom>
          <a:noFill/>
          <a:ln>
            <a:noFill/>
          </a:ln>
        </p:spPr>
        <p:txBody>
          <a:bodyPr spcFirstLastPara="1" wrap="square" lIns="0" tIns="0" rIns="0" bIns="0" anchor="ctr" anchorCtr="0">
            <a:noAutofit/>
          </a:bodyPr>
          <a:lstStyle/>
          <a:p>
            <a:pPr marL="22135" lvl="0" indent="0" algn="ctr" rtl="0">
              <a:lnSpc>
                <a:spcPct val="100000"/>
              </a:lnSpc>
              <a:spcBef>
                <a:spcPts val="0"/>
              </a:spcBef>
              <a:spcAft>
                <a:spcPts val="0"/>
              </a:spcAft>
              <a:buNone/>
            </a:pPr>
            <a:r>
              <a:rPr lang="en" sz="2789" b="1">
                <a:solidFill>
                  <a:srgbClr val="4B0550"/>
                </a:solidFill>
                <a:latin typeface="Optimistic Text"/>
                <a:ea typeface="Optimistic Text"/>
                <a:cs typeface="Optimistic Text"/>
                <a:sym typeface="Optimistic Text"/>
              </a:rPr>
              <a:t>Post A</a:t>
            </a:r>
            <a:endParaRPr sz="2789">
              <a:solidFill>
                <a:srgbClr val="4B0550"/>
              </a:solidFill>
              <a:latin typeface="Optimistic Text"/>
              <a:ea typeface="Optimistic Text"/>
              <a:cs typeface="Optimistic Text"/>
              <a:sym typeface="Optimistic Text"/>
            </a:endParaRPr>
          </a:p>
        </p:txBody>
      </p:sp>
      <p:sp>
        <p:nvSpPr>
          <p:cNvPr id="718" name="Google Shape;718;p60"/>
          <p:cNvSpPr txBox="1"/>
          <p:nvPr/>
        </p:nvSpPr>
        <p:spPr>
          <a:xfrm>
            <a:off x="12635249" y="3653350"/>
            <a:ext cx="4621500" cy="4848600"/>
          </a:xfrm>
          <a:prstGeom prst="rect">
            <a:avLst/>
          </a:prstGeom>
          <a:noFill/>
          <a:ln>
            <a:noFill/>
          </a:ln>
        </p:spPr>
        <p:txBody>
          <a:bodyPr spcFirstLastPara="1" wrap="square" lIns="0" tIns="0" rIns="0" bIns="0" anchor="t" anchorCtr="0">
            <a:spAutoFit/>
          </a:bodyPr>
          <a:lstStyle/>
          <a:p>
            <a:pPr marL="22135" marR="330912" lvl="0" indent="0" algn="l" rtl="0">
              <a:spcBef>
                <a:spcPts val="0"/>
              </a:spcBef>
              <a:spcAft>
                <a:spcPts val="0"/>
              </a:spcAft>
              <a:buNone/>
            </a:pPr>
            <a:r>
              <a:rPr lang="en" sz="2100">
                <a:solidFill>
                  <a:srgbClr val="EFEBF4"/>
                </a:solidFill>
                <a:latin typeface="Optimistic Text"/>
                <a:ea typeface="Optimistic Text"/>
                <a:cs typeface="Optimistic Text"/>
                <a:sym typeface="Optimistic Text"/>
              </a:rPr>
              <a:t>Les conditions météorologiques dans la capitale économique ivoirienne aujourd’hui ont posé de sérieux défis pour les élèves dans le cadre de leurs leurs activités scolaires. Les précipitations inattendues ont causé des désagréments considérables pour les élèves dépourvus d’équipements de protection adéquats. Néanmoins, le rafraîchissement de l’atmosphère a offert des conditions plus favorables à la concentration éducative.</a:t>
            </a:r>
            <a:endParaRPr sz="2100">
              <a:solidFill>
                <a:srgbClr val="EFEBF4"/>
              </a:solidFill>
              <a:latin typeface="Optimistic Text"/>
              <a:ea typeface="Optimistic Text"/>
              <a:cs typeface="Optimistic Text"/>
              <a:sym typeface="Optimistic Text"/>
            </a:endParaRPr>
          </a:p>
        </p:txBody>
      </p:sp>
      <p:sp>
        <p:nvSpPr>
          <p:cNvPr id="719" name="Google Shape;719;p60"/>
          <p:cNvSpPr/>
          <p:nvPr/>
        </p:nvSpPr>
        <p:spPr>
          <a:xfrm>
            <a:off x="12510776" y="2472665"/>
            <a:ext cx="4746000" cy="881100"/>
          </a:xfrm>
          <a:prstGeom prst="roundRect">
            <a:avLst>
              <a:gd name="adj" fmla="val 16667"/>
            </a:avLst>
          </a:prstGeom>
          <a:solidFill>
            <a:srgbClr val="EFEBF4"/>
          </a:solidFill>
          <a:ln>
            <a:noFill/>
          </a:ln>
        </p:spPr>
        <p:txBody>
          <a:bodyPr spcFirstLastPara="1" wrap="square" lIns="159350" tIns="159350" rIns="159350" bIns="159350" anchor="ctr" anchorCtr="0">
            <a:noAutofit/>
          </a:bodyPr>
          <a:lstStyle/>
          <a:p>
            <a:pPr marL="0" lvl="0" indent="0" algn="ctr" rtl="0">
              <a:spcBef>
                <a:spcPts val="0"/>
              </a:spcBef>
              <a:spcAft>
                <a:spcPts val="0"/>
              </a:spcAft>
              <a:buNone/>
            </a:pPr>
            <a:endParaRPr sz="2440"/>
          </a:p>
        </p:txBody>
      </p:sp>
      <p:sp>
        <p:nvSpPr>
          <p:cNvPr id="720" name="Google Shape;720;p60"/>
          <p:cNvSpPr txBox="1"/>
          <p:nvPr/>
        </p:nvSpPr>
        <p:spPr>
          <a:xfrm>
            <a:off x="12750659" y="2698536"/>
            <a:ext cx="4236900" cy="429300"/>
          </a:xfrm>
          <a:prstGeom prst="rect">
            <a:avLst/>
          </a:prstGeom>
          <a:noFill/>
          <a:ln>
            <a:noFill/>
          </a:ln>
        </p:spPr>
        <p:txBody>
          <a:bodyPr spcFirstLastPara="1" wrap="square" lIns="0" tIns="0" rIns="0" bIns="0" anchor="ctr" anchorCtr="0">
            <a:noAutofit/>
          </a:bodyPr>
          <a:lstStyle/>
          <a:p>
            <a:pPr marL="22135" lvl="0" indent="0" algn="ctr" rtl="0">
              <a:lnSpc>
                <a:spcPct val="100000"/>
              </a:lnSpc>
              <a:spcBef>
                <a:spcPts val="0"/>
              </a:spcBef>
              <a:spcAft>
                <a:spcPts val="0"/>
              </a:spcAft>
              <a:buNone/>
            </a:pPr>
            <a:r>
              <a:rPr lang="en" sz="2789" b="1">
                <a:solidFill>
                  <a:srgbClr val="4B0550"/>
                </a:solidFill>
                <a:latin typeface="Optimistic Text"/>
                <a:ea typeface="Optimistic Text"/>
                <a:cs typeface="Optimistic Text"/>
                <a:sym typeface="Optimistic Text"/>
              </a:rPr>
              <a:t>Post B</a:t>
            </a:r>
            <a:endParaRPr sz="2789">
              <a:solidFill>
                <a:srgbClr val="4B0550"/>
              </a:solidFill>
              <a:latin typeface="Optimistic Text"/>
              <a:ea typeface="Optimistic Text"/>
              <a:cs typeface="Optimistic Text"/>
              <a:sym typeface="Optimistic Tex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724"/>
        <p:cNvGrpSpPr/>
        <p:nvPr/>
      </p:nvGrpSpPr>
      <p:grpSpPr>
        <a:xfrm>
          <a:off x="0" y="0"/>
          <a:ext cx="0" cy="0"/>
          <a:chOff x="0" y="0"/>
          <a:chExt cx="0" cy="0"/>
        </a:xfrm>
      </p:grpSpPr>
      <p:sp>
        <p:nvSpPr>
          <p:cNvPr id="725" name="Google Shape;725;p61"/>
          <p:cNvSpPr txBox="1"/>
          <p:nvPr/>
        </p:nvSpPr>
        <p:spPr>
          <a:xfrm>
            <a:off x="699425" y="3649350"/>
            <a:ext cx="4926900" cy="1748100"/>
          </a:xfrm>
          <a:prstGeom prst="rect">
            <a:avLst/>
          </a:prstGeom>
          <a:noFill/>
          <a:ln>
            <a:noFill/>
          </a:ln>
        </p:spPr>
        <p:txBody>
          <a:bodyPr spcFirstLastPara="1" wrap="square" lIns="0" tIns="0" rIns="0" bIns="0" anchor="b" anchorCtr="0">
            <a:noAutofit/>
          </a:bodyPr>
          <a:lstStyle/>
          <a:p>
            <a:pPr marL="0" lvl="0" indent="0" algn="l" rtl="0">
              <a:lnSpc>
                <a:spcPct val="108000"/>
              </a:lnSpc>
              <a:spcBef>
                <a:spcPts val="0"/>
              </a:spcBef>
              <a:spcAft>
                <a:spcPts val="0"/>
              </a:spcAft>
              <a:buNone/>
            </a:pPr>
            <a:r>
              <a:rPr lang="en" sz="5400" b="1" dirty="0" err="1">
                <a:solidFill>
                  <a:srgbClr val="FFFFFF"/>
                </a:solidFill>
                <a:latin typeface="Optimistic Display"/>
                <a:ea typeface="Optimistic Display"/>
                <a:cs typeface="Optimistic Display"/>
                <a:sym typeface="Optimistic Display"/>
              </a:rPr>
              <a:t>Comprendre</a:t>
            </a:r>
            <a:r>
              <a:rPr lang="en" sz="5400" b="1" dirty="0">
                <a:solidFill>
                  <a:srgbClr val="FFFFFF"/>
                </a:solidFill>
                <a:latin typeface="Optimistic Display"/>
                <a:ea typeface="Optimistic Display"/>
                <a:cs typeface="Optimistic Display"/>
                <a:sym typeface="Optimistic Display"/>
              </a:rPr>
              <a:t> L’IA</a:t>
            </a:r>
            <a:endParaRPr sz="5400" b="1" dirty="0">
              <a:solidFill>
                <a:srgbClr val="FFFFFF"/>
              </a:solidFill>
              <a:latin typeface="Optimistic Display"/>
              <a:ea typeface="Optimistic Display"/>
              <a:cs typeface="Optimistic Display"/>
              <a:sym typeface="Optimistic Display"/>
            </a:endParaRPr>
          </a:p>
          <a:p>
            <a:pPr marL="0" lvl="0" indent="0" algn="l" rtl="0">
              <a:lnSpc>
                <a:spcPct val="108000"/>
              </a:lnSpc>
              <a:spcBef>
                <a:spcPts val="0"/>
              </a:spcBef>
              <a:spcAft>
                <a:spcPts val="0"/>
              </a:spcAft>
              <a:buNone/>
            </a:pPr>
            <a:r>
              <a:rPr lang="en" sz="5400" b="1" dirty="0">
                <a:solidFill>
                  <a:srgbClr val="FFFFFF"/>
                </a:solidFill>
                <a:latin typeface="Optimistic Display"/>
                <a:ea typeface="Optimistic Display"/>
                <a:cs typeface="Optimistic Display"/>
                <a:sym typeface="Optimistic Display"/>
              </a:rPr>
              <a:t>(</a:t>
            </a:r>
            <a:r>
              <a:rPr lang="en" sz="5400" b="1" dirty="0" err="1">
                <a:solidFill>
                  <a:srgbClr val="FFFFFF"/>
                </a:solidFill>
                <a:latin typeface="Optimistic Display"/>
                <a:ea typeface="Optimistic Display"/>
                <a:cs typeface="Optimistic Display"/>
                <a:sym typeface="Optimistic Display"/>
              </a:rPr>
              <a:t>Simplifié</a:t>
            </a:r>
            <a:r>
              <a:rPr lang="en" sz="5400" b="1" dirty="0">
                <a:solidFill>
                  <a:srgbClr val="FFFFFF"/>
                </a:solidFill>
                <a:latin typeface="Optimistic Display"/>
                <a:ea typeface="Optimistic Display"/>
                <a:cs typeface="Optimistic Display"/>
                <a:sym typeface="Optimistic Display"/>
              </a:rPr>
              <a:t>)</a:t>
            </a:r>
            <a:endParaRPr sz="5400" b="1" dirty="0">
              <a:solidFill>
                <a:srgbClr val="FFFFFF"/>
              </a:solidFill>
              <a:latin typeface="Optimistic Display"/>
              <a:ea typeface="Optimistic Display"/>
              <a:cs typeface="Optimistic Display"/>
              <a:sym typeface="Optimistic Display"/>
            </a:endParaRPr>
          </a:p>
        </p:txBody>
      </p:sp>
      <p:sp>
        <p:nvSpPr>
          <p:cNvPr id="726" name="Google Shape;726;p61"/>
          <p:cNvSpPr txBox="1"/>
          <p:nvPr/>
        </p:nvSpPr>
        <p:spPr>
          <a:xfrm>
            <a:off x="704099" y="5497900"/>
            <a:ext cx="50883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COMMENT L’IA APPREND RÉELLEMENT</a:t>
            </a:r>
            <a:endParaRPr>
              <a:solidFill>
                <a:srgbClr val="FFFFFF"/>
              </a:solidFill>
              <a:latin typeface="Optimistic Text"/>
              <a:ea typeface="Optimistic Text"/>
              <a:cs typeface="Optimistic Text"/>
              <a:sym typeface="Optimistic Text"/>
            </a:endParaRPr>
          </a:p>
        </p:txBody>
      </p:sp>
      <p:pic>
        <p:nvPicPr>
          <p:cNvPr id="2" name="Google Shape;872;p69" title="Middle E Asset 04_1.png">
            <a:extLst>
              <a:ext uri="{FF2B5EF4-FFF2-40B4-BE49-F238E27FC236}">
                <a16:creationId xmlns:a16="http://schemas.microsoft.com/office/drawing/2014/main" id="{65B18155-76EA-7E82-4D74-951D23AA6921}"/>
              </a:ext>
            </a:extLst>
          </p:cNvPr>
          <p:cNvPicPr preferRelativeResize="0"/>
          <p:nvPr/>
        </p:nvPicPr>
        <p:blipFill rotWithShape="1">
          <a:blip r:embed="rId3">
            <a:alphaModFix/>
          </a:blip>
          <a:srcRect t="6654" b="25860"/>
          <a:stretch/>
        </p:blipFill>
        <p:spPr>
          <a:xfrm>
            <a:off x="6095999" y="0"/>
            <a:ext cx="12192005" cy="1028700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731"/>
        <p:cNvGrpSpPr/>
        <p:nvPr/>
      </p:nvGrpSpPr>
      <p:grpSpPr>
        <a:xfrm>
          <a:off x="0" y="0"/>
          <a:ext cx="0" cy="0"/>
          <a:chOff x="0" y="0"/>
          <a:chExt cx="0" cy="0"/>
        </a:xfrm>
      </p:grpSpPr>
      <p:sp>
        <p:nvSpPr>
          <p:cNvPr id="732" name="Google Shape;732;p62"/>
          <p:cNvSpPr/>
          <p:nvPr/>
        </p:nvSpPr>
        <p:spPr>
          <a:xfrm>
            <a:off x="6563809" y="1852379"/>
            <a:ext cx="9795300" cy="6615300"/>
          </a:xfrm>
          <a:prstGeom prst="roundRect">
            <a:avLst>
              <a:gd name="adj" fmla="val 11529"/>
            </a:avLst>
          </a:prstGeom>
          <a:solidFill>
            <a:srgbClr val="4B05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733" name="Google Shape;733;p62"/>
          <p:cNvSpPr/>
          <p:nvPr/>
        </p:nvSpPr>
        <p:spPr>
          <a:xfrm>
            <a:off x="6391650" y="1678775"/>
            <a:ext cx="9795300" cy="6615300"/>
          </a:xfrm>
          <a:prstGeom prst="roundRect">
            <a:avLst>
              <a:gd name="adj" fmla="val 11529"/>
            </a:avLst>
          </a:prstGeom>
          <a:solidFill>
            <a:srgbClr val="7332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734" name="Google Shape;734;p62"/>
          <p:cNvSpPr/>
          <p:nvPr/>
        </p:nvSpPr>
        <p:spPr>
          <a:xfrm>
            <a:off x="6667400" y="2019750"/>
            <a:ext cx="4437600" cy="5910300"/>
          </a:xfrm>
          <a:prstGeom prst="roundRect">
            <a:avLst>
              <a:gd name="adj" fmla="val 11529"/>
            </a:avLst>
          </a:prstGeom>
          <a:solidFill>
            <a:srgbClr val="EF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735" name="Google Shape;735;p62"/>
          <p:cNvSpPr txBox="1"/>
          <p:nvPr/>
        </p:nvSpPr>
        <p:spPr>
          <a:xfrm>
            <a:off x="7035503" y="3565425"/>
            <a:ext cx="24765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1800" b="1">
                <a:solidFill>
                  <a:srgbClr val="4B0550"/>
                </a:solidFill>
                <a:latin typeface="Optimistic Text"/>
                <a:ea typeface="Optimistic Text"/>
                <a:cs typeface="Optimistic Text"/>
                <a:sym typeface="Optimistic Text"/>
              </a:rPr>
              <a:t>Cerveau Humain</a:t>
            </a:r>
            <a:endParaRPr sz="1800" b="1">
              <a:solidFill>
                <a:srgbClr val="4B0550"/>
              </a:solidFill>
              <a:latin typeface="Optimistic Text"/>
              <a:ea typeface="Optimistic Text"/>
              <a:cs typeface="Optimistic Text"/>
              <a:sym typeface="Optimistic Text"/>
            </a:endParaRPr>
          </a:p>
        </p:txBody>
      </p:sp>
      <p:sp>
        <p:nvSpPr>
          <p:cNvPr id="736" name="Google Shape;736;p62"/>
          <p:cNvSpPr/>
          <p:nvPr/>
        </p:nvSpPr>
        <p:spPr>
          <a:xfrm>
            <a:off x="9554250" y="2303925"/>
            <a:ext cx="1201800" cy="1201800"/>
          </a:xfrm>
          <a:prstGeom prst="ellipse">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37" name="Google Shape;737;p62"/>
          <p:cNvSpPr/>
          <p:nvPr/>
        </p:nvSpPr>
        <p:spPr>
          <a:xfrm>
            <a:off x="11456462" y="2019750"/>
            <a:ext cx="4437600" cy="5910300"/>
          </a:xfrm>
          <a:prstGeom prst="roundRect">
            <a:avLst>
              <a:gd name="adj" fmla="val 11529"/>
            </a:avLst>
          </a:prstGeom>
          <a:solidFill>
            <a:srgbClr val="EF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738" name="Google Shape;738;p62"/>
          <p:cNvSpPr txBox="1"/>
          <p:nvPr/>
        </p:nvSpPr>
        <p:spPr>
          <a:xfrm>
            <a:off x="11814978" y="3565425"/>
            <a:ext cx="24765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1800" b="1">
                <a:solidFill>
                  <a:srgbClr val="4B0550"/>
                </a:solidFill>
                <a:latin typeface="Optimistic Text"/>
                <a:ea typeface="Optimistic Text"/>
                <a:cs typeface="Optimistic Text"/>
                <a:sym typeface="Optimistic Text"/>
              </a:rPr>
              <a:t>Cerveau IA</a:t>
            </a:r>
            <a:endParaRPr sz="1800" b="1">
              <a:solidFill>
                <a:srgbClr val="4B0550"/>
              </a:solidFill>
              <a:latin typeface="Optimistic Text"/>
              <a:ea typeface="Optimistic Text"/>
              <a:cs typeface="Optimistic Text"/>
              <a:sym typeface="Optimistic Text"/>
            </a:endParaRPr>
          </a:p>
        </p:txBody>
      </p:sp>
      <p:grpSp>
        <p:nvGrpSpPr>
          <p:cNvPr id="739" name="Google Shape;739;p62"/>
          <p:cNvGrpSpPr/>
          <p:nvPr/>
        </p:nvGrpSpPr>
        <p:grpSpPr>
          <a:xfrm>
            <a:off x="7035498" y="4194816"/>
            <a:ext cx="178839" cy="159068"/>
            <a:chOff x="1422974" y="5363241"/>
            <a:chExt cx="178839" cy="159068"/>
          </a:xfrm>
        </p:grpSpPr>
        <p:sp>
          <p:nvSpPr>
            <p:cNvPr id="740" name="Google Shape;740;p62"/>
            <p:cNvSpPr/>
            <p:nvPr/>
          </p:nvSpPr>
          <p:spPr>
            <a:xfrm>
              <a:off x="1422974" y="5442368"/>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41" name="Google Shape;741;p62"/>
            <p:cNvSpPr/>
            <p:nvPr/>
          </p:nvSpPr>
          <p:spPr>
            <a:xfrm>
              <a:off x="1521802" y="5363241"/>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742" name="Google Shape;742;p62"/>
          <p:cNvGrpSpPr/>
          <p:nvPr/>
        </p:nvGrpSpPr>
        <p:grpSpPr>
          <a:xfrm>
            <a:off x="7035498" y="4906891"/>
            <a:ext cx="178839" cy="159068"/>
            <a:chOff x="1422974" y="6079766"/>
            <a:chExt cx="178839" cy="159068"/>
          </a:xfrm>
        </p:grpSpPr>
        <p:sp>
          <p:nvSpPr>
            <p:cNvPr id="743" name="Google Shape;743;p62"/>
            <p:cNvSpPr/>
            <p:nvPr/>
          </p:nvSpPr>
          <p:spPr>
            <a:xfrm>
              <a:off x="1422974" y="6158892"/>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44" name="Google Shape;744;p62"/>
            <p:cNvSpPr/>
            <p:nvPr/>
          </p:nvSpPr>
          <p:spPr>
            <a:xfrm>
              <a:off x="1521802" y="6079766"/>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745" name="Google Shape;745;p62"/>
          <p:cNvGrpSpPr/>
          <p:nvPr/>
        </p:nvGrpSpPr>
        <p:grpSpPr>
          <a:xfrm>
            <a:off x="7035498" y="5729271"/>
            <a:ext cx="178839" cy="159068"/>
            <a:chOff x="1422974" y="6783574"/>
            <a:chExt cx="178839" cy="159068"/>
          </a:xfrm>
        </p:grpSpPr>
        <p:sp>
          <p:nvSpPr>
            <p:cNvPr id="746" name="Google Shape;746;p62"/>
            <p:cNvSpPr/>
            <p:nvPr/>
          </p:nvSpPr>
          <p:spPr>
            <a:xfrm>
              <a:off x="1422974" y="6862701"/>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47" name="Google Shape;747;p62"/>
            <p:cNvSpPr/>
            <p:nvPr/>
          </p:nvSpPr>
          <p:spPr>
            <a:xfrm>
              <a:off x="1521802" y="6783574"/>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748" name="Google Shape;748;p62"/>
          <p:cNvGrpSpPr/>
          <p:nvPr/>
        </p:nvGrpSpPr>
        <p:grpSpPr>
          <a:xfrm>
            <a:off x="7035498" y="6350998"/>
            <a:ext cx="178839" cy="159068"/>
            <a:chOff x="1422974" y="7459990"/>
            <a:chExt cx="178839" cy="159068"/>
          </a:xfrm>
        </p:grpSpPr>
        <p:sp>
          <p:nvSpPr>
            <p:cNvPr id="749" name="Google Shape;749;p62"/>
            <p:cNvSpPr/>
            <p:nvPr/>
          </p:nvSpPr>
          <p:spPr>
            <a:xfrm>
              <a:off x="1422974" y="7539118"/>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50" name="Google Shape;750;p62"/>
            <p:cNvSpPr/>
            <p:nvPr/>
          </p:nvSpPr>
          <p:spPr>
            <a:xfrm>
              <a:off x="1521802" y="7459990"/>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751" name="Google Shape;751;p62"/>
          <p:cNvSpPr txBox="1"/>
          <p:nvPr/>
        </p:nvSpPr>
        <p:spPr>
          <a:xfrm>
            <a:off x="7331556" y="4111713"/>
            <a:ext cx="3424500" cy="2964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Ressent des émotions</a:t>
            </a:r>
            <a:endParaRPr sz="1800">
              <a:solidFill>
                <a:srgbClr val="4B0550"/>
              </a:solidFill>
              <a:latin typeface="Optimistic Text"/>
              <a:ea typeface="Optimistic Text"/>
              <a:cs typeface="Optimistic Text"/>
              <a:sym typeface="Optimistic Text"/>
            </a:endParaRPr>
          </a:p>
        </p:txBody>
      </p:sp>
      <p:sp>
        <p:nvSpPr>
          <p:cNvPr id="752" name="Google Shape;752;p62"/>
          <p:cNvSpPr txBox="1"/>
          <p:nvPr/>
        </p:nvSpPr>
        <p:spPr>
          <a:xfrm>
            <a:off x="7331554" y="4805050"/>
            <a:ext cx="34245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Comprend la culture et le contexte</a:t>
            </a:r>
            <a:endParaRPr sz="1800">
              <a:solidFill>
                <a:srgbClr val="4B0550"/>
              </a:solidFill>
              <a:latin typeface="Optimistic Text"/>
              <a:ea typeface="Optimistic Text"/>
              <a:cs typeface="Optimistic Text"/>
              <a:sym typeface="Optimistic Text"/>
            </a:endParaRPr>
          </a:p>
        </p:txBody>
      </p:sp>
      <p:sp>
        <p:nvSpPr>
          <p:cNvPr id="753" name="Google Shape;753;p62"/>
          <p:cNvSpPr txBox="1"/>
          <p:nvPr/>
        </p:nvSpPr>
        <p:spPr>
          <a:xfrm>
            <a:off x="7331558" y="5640434"/>
            <a:ext cx="3021900" cy="2964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Peut être créatif</a:t>
            </a:r>
            <a:endParaRPr sz="1800">
              <a:solidFill>
                <a:srgbClr val="4B0550"/>
              </a:solidFill>
              <a:latin typeface="Optimistic Text"/>
              <a:ea typeface="Optimistic Text"/>
              <a:cs typeface="Optimistic Text"/>
              <a:sym typeface="Optimistic Text"/>
            </a:endParaRPr>
          </a:p>
        </p:txBody>
      </p:sp>
      <p:sp>
        <p:nvSpPr>
          <p:cNvPr id="754" name="Google Shape;754;p62"/>
          <p:cNvSpPr txBox="1"/>
          <p:nvPr/>
        </p:nvSpPr>
        <p:spPr>
          <a:xfrm>
            <a:off x="7331550" y="6261174"/>
            <a:ext cx="30885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Prend des décisions basées sur des valeurs</a:t>
            </a:r>
            <a:endParaRPr sz="1800">
              <a:solidFill>
                <a:srgbClr val="4B0550"/>
              </a:solidFill>
              <a:latin typeface="Optimistic Text"/>
              <a:ea typeface="Optimistic Text"/>
              <a:cs typeface="Optimistic Text"/>
              <a:sym typeface="Optimistic Text"/>
            </a:endParaRPr>
          </a:p>
        </p:txBody>
      </p:sp>
      <p:grpSp>
        <p:nvGrpSpPr>
          <p:cNvPr id="755" name="Google Shape;755;p62"/>
          <p:cNvGrpSpPr/>
          <p:nvPr/>
        </p:nvGrpSpPr>
        <p:grpSpPr>
          <a:xfrm>
            <a:off x="11814973" y="4194816"/>
            <a:ext cx="178839" cy="159068"/>
            <a:chOff x="1422974" y="5363241"/>
            <a:chExt cx="178839" cy="159068"/>
          </a:xfrm>
        </p:grpSpPr>
        <p:sp>
          <p:nvSpPr>
            <p:cNvPr id="756" name="Google Shape;756;p62"/>
            <p:cNvSpPr/>
            <p:nvPr/>
          </p:nvSpPr>
          <p:spPr>
            <a:xfrm>
              <a:off x="1422974" y="5442368"/>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57" name="Google Shape;757;p62"/>
            <p:cNvSpPr/>
            <p:nvPr/>
          </p:nvSpPr>
          <p:spPr>
            <a:xfrm>
              <a:off x="1521802" y="5363241"/>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758" name="Google Shape;758;p62"/>
          <p:cNvGrpSpPr/>
          <p:nvPr/>
        </p:nvGrpSpPr>
        <p:grpSpPr>
          <a:xfrm>
            <a:off x="11814973" y="5038534"/>
            <a:ext cx="178839" cy="159068"/>
            <a:chOff x="1422974" y="6079766"/>
            <a:chExt cx="178839" cy="159068"/>
          </a:xfrm>
        </p:grpSpPr>
        <p:sp>
          <p:nvSpPr>
            <p:cNvPr id="759" name="Google Shape;759;p62"/>
            <p:cNvSpPr/>
            <p:nvPr/>
          </p:nvSpPr>
          <p:spPr>
            <a:xfrm>
              <a:off x="1422974" y="6158892"/>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60" name="Google Shape;760;p62"/>
            <p:cNvSpPr/>
            <p:nvPr/>
          </p:nvSpPr>
          <p:spPr>
            <a:xfrm>
              <a:off x="1521802" y="6079766"/>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761" name="Google Shape;761;p62"/>
          <p:cNvGrpSpPr/>
          <p:nvPr/>
        </p:nvGrpSpPr>
        <p:grpSpPr>
          <a:xfrm>
            <a:off x="11814973" y="5576871"/>
            <a:ext cx="178839" cy="159068"/>
            <a:chOff x="1422974" y="6783574"/>
            <a:chExt cx="178839" cy="159068"/>
          </a:xfrm>
        </p:grpSpPr>
        <p:sp>
          <p:nvSpPr>
            <p:cNvPr id="762" name="Google Shape;762;p62"/>
            <p:cNvSpPr/>
            <p:nvPr/>
          </p:nvSpPr>
          <p:spPr>
            <a:xfrm>
              <a:off x="1422974" y="6862701"/>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63" name="Google Shape;763;p62"/>
            <p:cNvSpPr/>
            <p:nvPr/>
          </p:nvSpPr>
          <p:spPr>
            <a:xfrm>
              <a:off x="1521802" y="6783574"/>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764" name="Google Shape;764;p62"/>
          <p:cNvGrpSpPr/>
          <p:nvPr/>
        </p:nvGrpSpPr>
        <p:grpSpPr>
          <a:xfrm>
            <a:off x="11814973" y="6655798"/>
            <a:ext cx="178839" cy="159068"/>
            <a:chOff x="1422974" y="7459990"/>
            <a:chExt cx="178839" cy="159068"/>
          </a:xfrm>
        </p:grpSpPr>
        <p:sp>
          <p:nvSpPr>
            <p:cNvPr id="765" name="Google Shape;765;p62"/>
            <p:cNvSpPr/>
            <p:nvPr/>
          </p:nvSpPr>
          <p:spPr>
            <a:xfrm>
              <a:off x="1422974" y="7539118"/>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66" name="Google Shape;766;p62"/>
            <p:cNvSpPr/>
            <p:nvPr/>
          </p:nvSpPr>
          <p:spPr>
            <a:xfrm>
              <a:off x="1521802" y="7459990"/>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767" name="Google Shape;767;p62"/>
          <p:cNvSpPr txBox="1"/>
          <p:nvPr/>
        </p:nvSpPr>
        <p:spPr>
          <a:xfrm>
            <a:off x="12111031" y="4111713"/>
            <a:ext cx="34245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Apprend à partir de beaucoup de données</a:t>
            </a:r>
            <a:endParaRPr sz="1800">
              <a:solidFill>
                <a:srgbClr val="4B0550"/>
              </a:solidFill>
              <a:latin typeface="Optimistic Text"/>
              <a:ea typeface="Optimistic Text"/>
              <a:cs typeface="Optimistic Text"/>
              <a:sym typeface="Optimistic Text"/>
            </a:endParaRPr>
          </a:p>
        </p:txBody>
      </p:sp>
      <p:sp>
        <p:nvSpPr>
          <p:cNvPr id="768" name="Google Shape;768;p62"/>
          <p:cNvSpPr txBox="1"/>
          <p:nvPr/>
        </p:nvSpPr>
        <p:spPr>
          <a:xfrm>
            <a:off x="12111025" y="4936700"/>
            <a:ext cx="3611100" cy="2964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Reconnaît rapidement les motifs</a:t>
            </a:r>
            <a:endParaRPr sz="1800">
              <a:solidFill>
                <a:srgbClr val="4B0550"/>
              </a:solidFill>
              <a:latin typeface="Optimistic Text"/>
              <a:ea typeface="Optimistic Text"/>
              <a:cs typeface="Optimistic Text"/>
              <a:sym typeface="Optimistic Text"/>
            </a:endParaRPr>
          </a:p>
        </p:txBody>
      </p:sp>
      <p:sp>
        <p:nvSpPr>
          <p:cNvPr id="769" name="Google Shape;769;p62"/>
          <p:cNvSpPr txBox="1"/>
          <p:nvPr/>
        </p:nvSpPr>
        <p:spPr>
          <a:xfrm>
            <a:off x="12111023" y="5488025"/>
            <a:ext cx="3611100" cy="8505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Effectue bien des tâches spécifiques (par ex. traduction, recommandations)</a:t>
            </a:r>
            <a:endParaRPr sz="1800">
              <a:solidFill>
                <a:srgbClr val="4B0550"/>
              </a:solidFill>
              <a:latin typeface="Optimistic Text"/>
              <a:ea typeface="Optimistic Text"/>
              <a:cs typeface="Optimistic Text"/>
              <a:sym typeface="Optimistic Text"/>
            </a:endParaRPr>
          </a:p>
        </p:txBody>
      </p:sp>
      <p:sp>
        <p:nvSpPr>
          <p:cNvPr id="770" name="Google Shape;770;p62"/>
          <p:cNvSpPr txBox="1"/>
          <p:nvPr/>
        </p:nvSpPr>
        <p:spPr>
          <a:xfrm>
            <a:off x="12111025" y="6565975"/>
            <a:ext cx="3424500" cy="8505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Ne ressent pas, ne pense pas et ne comprend pas comme un humain</a:t>
            </a:r>
            <a:endParaRPr sz="1800">
              <a:solidFill>
                <a:srgbClr val="4B0550"/>
              </a:solidFill>
              <a:latin typeface="Optimistic Text"/>
              <a:ea typeface="Optimistic Text"/>
              <a:cs typeface="Optimistic Text"/>
              <a:sym typeface="Optimistic Text"/>
            </a:endParaRPr>
          </a:p>
        </p:txBody>
      </p:sp>
      <p:sp>
        <p:nvSpPr>
          <p:cNvPr id="771" name="Google Shape;771;p62"/>
          <p:cNvSpPr/>
          <p:nvPr/>
        </p:nvSpPr>
        <p:spPr>
          <a:xfrm>
            <a:off x="14333725" y="2303925"/>
            <a:ext cx="1201800" cy="1201800"/>
          </a:xfrm>
          <a:prstGeom prst="ellipse">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72" name="Google Shape;772;p62"/>
          <p:cNvSpPr txBox="1"/>
          <p:nvPr/>
        </p:nvSpPr>
        <p:spPr>
          <a:xfrm>
            <a:off x="700500" y="2171050"/>
            <a:ext cx="4925700" cy="46485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6000" b="1" dirty="0">
                <a:solidFill>
                  <a:srgbClr val="4B0550"/>
                </a:solidFill>
                <a:latin typeface="Optimistic Display"/>
                <a:ea typeface="Optimistic Display"/>
                <a:cs typeface="Optimistic Display"/>
                <a:sym typeface="Optimistic Display"/>
              </a:rPr>
              <a:t>En quoi </a:t>
            </a:r>
            <a:r>
              <a:rPr lang="en" sz="6000" b="1" dirty="0" err="1">
                <a:solidFill>
                  <a:srgbClr val="4B0550"/>
                </a:solidFill>
                <a:latin typeface="Optimistic Display"/>
                <a:ea typeface="Optimistic Display"/>
                <a:cs typeface="Optimistic Display"/>
                <a:sym typeface="Optimistic Display"/>
              </a:rPr>
              <a:t>l’IA</a:t>
            </a:r>
            <a:r>
              <a:rPr lang="en" sz="6000" b="1" dirty="0">
                <a:solidFill>
                  <a:srgbClr val="4B0550"/>
                </a:solidFill>
                <a:latin typeface="Optimistic Display"/>
                <a:ea typeface="Optimistic Display"/>
                <a:cs typeface="Optimistic Display"/>
                <a:sym typeface="Optimistic Display"/>
              </a:rPr>
              <a:t> </a:t>
            </a:r>
            <a:r>
              <a:rPr lang="en" sz="6000" b="1" dirty="0" err="1">
                <a:solidFill>
                  <a:srgbClr val="4B0550"/>
                </a:solidFill>
                <a:latin typeface="Optimistic Display"/>
                <a:ea typeface="Optimistic Display"/>
                <a:cs typeface="Optimistic Display"/>
                <a:sym typeface="Optimistic Display"/>
              </a:rPr>
              <a:t>est-elle</a:t>
            </a:r>
            <a:r>
              <a:rPr lang="en" sz="6000" b="1" dirty="0">
                <a:solidFill>
                  <a:srgbClr val="4B0550"/>
                </a:solidFill>
                <a:latin typeface="Optimistic Display"/>
                <a:ea typeface="Optimistic Display"/>
                <a:cs typeface="Optimistic Display"/>
                <a:sym typeface="Optimistic Display"/>
              </a:rPr>
              <a:t> </a:t>
            </a:r>
            <a:r>
              <a:rPr lang="en" sz="6000" b="1" dirty="0" err="1">
                <a:solidFill>
                  <a:srgbClr val="4B0550"/>
                </a:solidFill>
                <a:latin typeface="Optimistic Display"/>
                <a:ea typeface="Optimistic Display"/>
                <a:cs typeface="Optimistic Display"/>
                <a:sym typeface="Optimistic Display"/>
              </a:rPr>
              <a:t>différente</a:t>
            </a:r>
            <a:r>
              <a:rPr lang="en" sz="6000" b="1" dirty="0">
                <a:solidFill>
                  <a:srgbClr val="4B0550"/>
                </a:solidFill>
                <a:latin typeface="Optimistic Display"/>
                <a:ea typeface="Optimistic Display"/>
                <a:cs typeface="Optimistic Display"/>
                <a:sym typeface="Optimistic Display"/>
              </a:rPr>
              <a:t> du </a:t>
            </a:r>
            <a:r>
              <a:rPr lang="en" sz="6000" b="1" dirty="0" err="1">
                <a:solidFill>
                  <a:srgbClr val="4B0550"/>
                </a:solidFill>
                <a:latin typeface="Optimistic Display"/>
                <a:ea typeface="Optimistic Display"/>
                <a:cs typeface="Optimistic Display"/>
                <a:sym typeface="Optimistic Display"/>
              </a:rPr>
              <a:t>cerveau</a:t>
            </a:r>
            <a:r>
              <a:rPr lang="en" sz="6000" b="1" dirty="0">
                <a:solidFill>
                  <a:srgbClr val="4B0550"/>
                </a:solidFill>
                <a:latin typeface="Optimistic Display"/>
                <a:ea typeface="Optimistic Display"/>
                <a:cs typeface="Optimistic Display"/>
                <a:sym typeface="Optimistic Display"/>
              </a:rPr>
              <a:t> </a:t>
            </a:r>
            <a:r>
              <a:rPr lang="en" sz="6000" b="1" dirty="0" err="1">
                <a:solidFill>
                  <a:srgbClr val="4B0550"/>
                </a:solidFill>
                <a:latin typeface="Optimistic Display"/>
                <a:ea typeface="Optimistic Display"/>
                <a:cs typeface="Optimistic Display"/>
                <a:sym typeface="Optimistic Display"/>
              </a:rPr>
              <a:t>humain</a:t>
            </a:r>
            <a:r>
              <a:rPr lang="en" sz="6000" b="1" dirty="0">
                <a:solidFill>
                  <a:srgbClr val="4B0550"/>
                </a:solidFill>
                <a:latin typeface="Optimistic Display"/>
                <a:ea typeface="Optimistic Display"/>
                <a:cs typeface="Optimistic Display"/>
                <a:sym typeface="Optimistic Display"/>
              </a:rPr>
              <a:t>?</a:t>
            </a:r>
            <a:endParaRPr sz="6000" b="1" dirty="0">
              <a:solidFill>
                <a:srgbClr val="4B0550"/>
              </a:solidFill>
              <a:latin typeface="Optimistic Display"/>
              <a:ea typeface="Optimistic Display"/>
              <a:cs typeface="Optimistic Display"/>
              <a:sym typeface="Optimistic Display"/>
            </a:endParaRPr>
          </a:p>
        </p:txBody>
      </p:sp>
      <p:sp>
        <p:nvSpPr>
          <p:cNvPr id="773" name="Google Shape;773;p62"/>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COMPRENDRE L’IA</a:t>
            </a:r>
            <a:endParaRPr sz="900" b="1">
              <a:solidFill>
                <a:srgbClr val="4B0550"/>
              </a:solidFill>
              <a:latin typeface="Optimistic Display"/>
              <a:ea typeface="Optimistic Display"/>
              <a:cs typeface="Optimistic Display"/>
              <a:sym typeface="Optimistic Display"/>
            </a:endParaRPr>
          </a:p>
        </p:txBody>
      </p:sp>
      <p:pic>
        <p:nvPicPr>
          <p:cNvPr id="774" name="Google Shape;774;p62" title="Asset 64.png"/>
          <p:cNvPicPr preferRelativeResize="0"/>
          <p:nvPr/>
        </p:nvPicPr>
        <p:blipFill>
          <a:blip r:embed="rId3">
            <a:alphaModFix/>
          </a:blip>
          <a:stretch>
            <a:fillRect/>
          </a:stretch>
        </p:blipFill>
        <p:spPr>
          <a:xfrm>
            <a:off x="14559550" y="2583336"/>
            <a:ext cx="750150" cy="642986"/>
          </a:xfrm>
          <a:prstGeom prst="rect">
            <a:avLst/>
          </a:prstGeom>
          <a:noFill/>
          <a:ln>
            <a:noFill/>
          </a:ln>
        </p:spPr>
      </p:pic>
      <p:pic>
        <p:nvPicPr>
          <p:cNvPr id="775" name="Google Shape;775;p62" title="Asset 65.png"/>
          <p:cNvPicPr preferRelativeResize="0"/>
          <p:nvPr/>
        </p:nvPicPr>
        <p:blipFill>
          <a:blip r:embed="rId4">
            <a:alphaModFix/>
          </a:blip>
          <a:stretch>
            <a:fillRect/>
          </a:stretch>
        </p:blipFill>
        <p:spPr>
          <a:xfrm>
            <a:off x="9895812" y="2542612"/>
            <a:ext cx="518675" cy="724431"/>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779"/>
        <p:cNvGrpSpPr/>
        <p:nvPr/>
      </p:nvGrpSpPr>
      <p:grpSpPr>
        <a:xfrm>
          <a:off x="0" y="0"/>
          <a:ext cx="0" cy="0"/>
          <a:chOff x="0" y="0"/>
          <a:chExt cx="0" cy="0"/>
        </a:xfrm>
      </p:grpSpPr>
      <p:sp>
        <p:nvSpPr>
          <p:cNvPr id="780" name="Google Shape;780;p63"/>
          <p:cNvSpPr/>
          <p:nvPr/>
        </p:nvSpPr>
        <p:spPr>
          <a:xfrm>
            <a:off x="717650" y="5143500"/>
            <a:ext cx="2803800" cy="3452700"/>
          </a:xfrm>
          <a:prstGeom prst="roundRect">
            <a:avLst>
              <a:gd name="adj" fmla="val 7219"/>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1" name="Google Shape;781;p63"/>
          <p:cNvSpPr/>
          <p:nvPr/>
        </p:nvSpPr>
        <p:spPr>
          <a:xfrm>
            <a:off x="717650" y="3857625"/>
            <a:ext cx="2803800" cy="1053600"/>
          </a:xfrm>
          <a:prstGeom prst="roundRect">
            <a:avLst>
              <a:gd name="adj" fmla="val 16667"/>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2" name="Google Shape;782;p63"/>
          <p:cNvSpPr/>
          <p:nvPr/>
        </p:nvSpPr>
        <p:spPr>
          <a:xfrm>
            <a:off x="3789450" y="5143500"/>
            <a:ext cx="2803800" cy="3452700"/>
          </a:xfrm>
          <a:prstGeom prst="roundRect">
            <a:avLst>
              <a:gd name="adj" fmla="val 7219"/>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3" name="Google Shape;783;p63"/>
          <p:cNvSpPr/>
          <p:nvPr/>
        </p:nvSpPr>
        <p:spPr>
          <a:xfrm>
            <a:off x="3789450" y="3857625"/>
            <a:ext cx="2803800" cy="1053600"/>
          </a:xfrm>
          <a:prstGeom prst="roundRect">
            <a:avLst>
              <a:gd name="adj" fmla="val 16667"/>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4" name="Google Shape;784;p63"/>
          <p:cNvSpPr/>
          <p:nvPr/>
        </p:nvSpPr>
        <p:spPr>
          <a:xfrm>
            <a:off x="6861250" y="5143500"/>
            <a:ext cx="2803800" cy="3452700"/>
          </a:xfrm>
          <a:prstGeom prst="roundRect">
            <a:avLst>
              <a:gd name="adj" fmla="val 7219"/>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5" name="Google Shape;785;p63"/>
          <p:cNvSpPr/>
          <p:nvPr/>
        </p:nvSpPr>
        <p:spPr>
          <a:xfrm>
            <a:off x="6861250" y="3857625"/>
            <a:ext cx="2803800" cy="1053600"/>
          </a:xfrm>
          <a:prstGeom prst="roundRect">
            <a:avLst>
              <a:gd name="adj" fmla="val 16667"/>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6" name="Google Shape;786;p63"/>
          <p:cNvSpPr/>
          <p:nvPr/>
        </p:nvSpPr>
        <p:spPr>
          <a:xfrm>
            <a:off x="9933050" y="5143500"/>
            <a:ext cx="2803800" cy="3452700"/>
          </a:xfrm>
          <a:prstGeom prst="roundRect">
            <a:avLst>
              <a:gd name="adj" fmla="val 7219"/>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7" name="Google Shape;787;p63"/>
          <p:cNvSpPr/>
          <p:nvPr/>
        </p:nvSpPr>
        <p:spPr>
          <a:xfrm>
            <a:off x="9933050" y="3857625"/>
            <a:ext cx="2803800" cy="1053600"/>
          </a:xfrm>
          <a:prstGeom prst="roundRect">
            <a:avLst>
              <a:gd name="adj" fmla="val 16667"/>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8" name="Google Shape;788;p63"/>
          <p:cNvSpPr/>
          <p:nvPr/>
        </p:nvSpPr>
        <p:spPr>
          <a:xfrm>
            <a:off x="13004850" y="5143500"/>
            <a:ext cx="2803800" cy="3452700"/>
          </a:xfrm>
          <a:prstGeom prst="roundRect">
            <a:avLst>
              <a:gd name="adj" fmla="val 7219"/>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9" name="Google Shape;789;p63"/>
          <p:cNvSpPr/>
          <p:nvPr/>
        </p:nvSpPr>
        <p:spPr>
          <a:xfrm>
            <a:off x="13004850" y="3857625"/>
            <a:ext cx="2803800" cy="1053600"/>
          </a:xfrm>
          <a:prstGeom prst="roundRect">
            <a:avLst>
              <a:gd name="adj" fmla="val 16667"/>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90" name="Google Shape;790;p63"/>
          <p:cNvSpPr txBox="1"/>
          <p:nvPr/>
        </p:nvSpPr>
        <p:spPr>
          <a:xfrm>
            <a:off x="899225" y="6441275"/>
            <a:ext cx="2535900" cy="6063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Clr>
                <a:schemeClr val="dk2"/>
              </a:buClr>
              <a:buFont typeface="Arial"/>
              <a:buNone/>
            </a:pPr>
            <a:r>
              <a:rPr lang="en" sz="1800" b="1">
                <a:solidFill>
                  <a:srgbClr val="4B0550"/>
                </a:solidFill>
                <a:latin typeface="Optimistic Text"/>
                <a:ea typeface="Optimistic Text"/>
                <a:cs typeface="Optimistic Text"/>
                <a:sym typeface="Optimistic Text"/>
              </a:rPr>
              <a:t>Les machines peuvent-elles penser?</a:t>
            </a:r>
            <a:endParaRPr sz="1800">
              <a:solidFill>
                <a:srgbClr val="4B0550"/>
              </a:solidFill>
            </a:endParaRPr>
          </a:p>
        </p:txBody>
      </p:sp>
      <p:sp>
        <p:nvSpPr>
          <p:cNvPr id="791" name="Google Shape;791;p63"/>
          <p:cNvSpPr txBox="1"/>
          <p:nvPr/>
        </p:nvSpPr>
        <p:spPr>
          <a:xfrm>
            <a:off x="884325" y="4153575"/>
            <a:ext cx="2417100" cy="554100"/>
          </a:xfrm>
          <a:prstGeom prst="rect">
            <a:avLst/>
          </a:prstGeom>
          <a:noFill/>
          <a:ln>
            <a:noFill/>
          </a:ln>
        </p:spPr>
        <p:txBody>
          <a:bodyPr spcFirstLastPara="1" wrap="square" lIns="91425" tIns="91425" rIns="91425" bIns="91425" anchor="t" anchorCtr="0">
            <a:spAutoFit/>
          </a:bodyPr>
          <a:lstStyle/>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Années 1950</a:t>
            </a:r>
            <a:endParaRPr sz="2400">
              <a:solidFill>
                <a:schemeClr val="lt2"/>
              </a:solidFill>
            </a:endParaRPr>
          </a:p>
        </p:txBody>
      </p:sp>
      <p:sp>
        <p:nvSpPr>
          <p:cNvPr id="792" name="Google Shape;792;p63"/>
          <p:cNvSpPr txBox="1"/>
          <p:nvPr/>
        </p:nvSpPr>
        <p:spPr>
          <a:xfrm>
            <a:off x="3982800" y="3890288"/>
            <a:ext cx="2417100" cy="993000"/>
          </a:xfrm>
          <a:prstGeom prst="rect">
            <a:avLst/>
          </a:prstGeom>
          <a:noFill/>
          <a:ln>
            <a:noFill/>
          </a:ln>
        </p:spPr>
        <p:txBody>
          <a:bodyPr spcFirstLastPara="1" wrap="square" lIns="91425" tIns="91425" rIns="91425" bIns="91425" anchor="t" anchorCtr="0">
            <a:spAutoFit/>
          </a:bodyPr>
          <a:lstStyle/>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Années </a:t>
            </a:r>
            <a:endParaRPr sz="2400" b="1">
              <a:solidFill>
                <a:schemeClr val="lt2"/>
              </a:solidFill>
              <a:latin typeface="Optimistic Text"/>
              <a:ea typeface="Optimistic Text"/>
              <a:cs typeface="Optimistic Text"/>
              <a:sym typeface="Optimistic Text"/>
            </a:endParaRPr>
          </a:p>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1956 – 1970s</a:t>
            </a:r>
            <a:endParaRPr sz="2400">
              <a:solidFill>
                <a:schemeClr val="lt2"/>
              </a:solidFill>
            </a:endParaRPr>
          </a:p>
        </p:txBody>
      </p:sp>
      <p:sp>
        <p:nvSpPr>
          <p:cNvPr id="793" name="Google Shape;793;p63"/>
          <p:cNvSpPr txBox="1"/>
          <p:nvPr/>
        </p:nvSpPr>
        <p:spPr>
          <a:xfrm>
            <a:off x="7054600" y="3890288"/>
            <a:ext cx="2417100" cy="993000"/>
          </a:xfrm>
          <a:prstGeom prst="rect">
            <a:avLst/>
          </a:prstGeom>
          <a:noFill/>
          <a:ln>
            <a:noFill/>
          </a:ln>
        </p:spPr>
        <p:txBody>
          <a:bodyPr spcFirstLastPara="1" wrap="square" lIns="91425" tIns="91425" rIns="91425" bIns="91425" anchor="t" anchorCtr="0">
            <a:spAutoFit/>
          </a:bodyPr>
          <a:lstStyle/>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Années </a:t>
            </a:r>
            <a:endParaRPr sz="2400" b="1">
              <a:solidFill>
                <a:schemeClr val="lt2"/>
              </a:solidFill>
              <a:latin typeface="Optimistic Text"/>
              <a:ea typeface="Optimistic Text"/>
              <a:cs typeface="Optimistic Text"/>
              <a:sym typeface="Optimistic Text"/>
            </a:endParaRPr>
          </a:p>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1980s – 1990s</a:t>
            </a:r>
            <a:endParaRPr sz="2400">
              <a:solidFill>
                <a:schemeClr val="lt2"/>
              </a:solidFill>
            </a:endParaRPr>
          </a:p>
        </p:txBody>
      </p:sp>
      <p:sp>
        <p:nvSpPr>
          <p:cNvPr id="794" name="Google Shape;794;p63"/>
          <p:cNvSpPr txBox="1"/>
          <p:nvPr/>
        </p:nvSpPr>
        <p:spPr>
          <a:xfrm>
            <a:off x="10131875" y="3890288"/>
            <a:ext cx="2417100" cy="993000"/>
          </a:xfrm>
          <a:prstGeom prst="rect">
            <a:avLst/>
          </a:prstGeom>
          <a:noFill/>
          <a:ln>
            <a:noFill/>
          </a:ln>
        </p:spPr>
        <p:txBody>
          <a:bodyPr spcFirstLastPara="1" wrap="square" lIns="91425" tIns="91425" rIns="91425" bIns="91425" anchor="t" anchorCtr="0">
            <a:spAutoFit/>
          </a:bodyPr>
          <a:lstStyle/>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Années </a:t>
            </a:r>
            <a:endParaRPr sz="2400" b="1">
              <a:solidFill>
                <a:schemeClr val="lt2"/>
              </a:solidFill>
              <a:latin typeface="Optimistic Text"/>
              <a:ea typeface="Optimistic Text"/>
              <a:cs typeface="Optimistic Text"/>
              <a:sym typeface="Optimistic Text"/>
            </a:endParaRPr>
          </a:p>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2000s – 2010s</a:t>
            </a:r>
            <a:endParaRPr sz="2400">
              <a:solidFill>
                <a:schemeClr val="lt2"/>
              </a:solidFill>
            </a:endParaRPr>
          </a:p>
        </p:txBody>
      </p:sp>
      <p:sp>
        <p:nvSpPr>
          <p:cNvPr id="795" name="Google Shape;795;p63"/>
          <p:cNvSpPr txBox="1"/>
          <p:nvPr/>
        </p:nvSpPr>
        <p:spPr>
          <a:xfrm>
            <a:off x="13198194" y="4153575"/>
            <a:ext cx="2417100" cy="554100"/>
          </a:xfrm>
          <a:prstGeom prst="rect">
            <a:avLst/>
          </a:prstGeom>
          <a:noFill/>
          <a:ln>
            <a:noFill/>
          </a:ln>
        </p:spPr>
        <p:txBody>
          <a:bodyPr spcFirstLastPara="1" wrap="square" lIns="91425" tIns="91425" rIns="91425" bIns="91425" anchor="t" anchorCtr="0">
            <a:spAutoFit/>
          </a:bodyPr>
          <a:lstStyle/>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Aujourd’hui</a:t>
            </a:r>
            <a:endParaRPr sz="2400">
              <a:solidFill>
                <a:schemeClr val="lt2"/>
              </a:solidFill>
            </a:endParaRPr>
          </a:p>
        </p:txBody>
      </p:sp>
      <p:sp>
        <p:nvSpPr>
          <p:cNvPr id="796" name="Google Shape;796;p63"/>
          <p:cNvSpPr txBox="1"/>
          <p:nvPr/>
        </p:nvSpPr>
        <p:spPr>
          <a:xfrm>
            <a:off x="899225" y="7156993"/>
            <a:ext cx="2417100" cy="9354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Alan Turing pose la première grande question sur l’IA</a:t>
            </a:r>
            <a:endParaRPr sz="1800">
              <a:solidFill>
                <a:srgbClr val="4B0550"/>
              </a:solidFill>
            </a:endParaRPr>
          </a:p>
        </p:txBody>
      </p:sp>
      <p:sp>
        <p:nvSpPr>
          <p:cNvPr id="797" name="Google Shape;797;p63"/>
          <p:cNvSpPr txBox="1"/>
          <p:nvPr/>
        </p:nvSpPr>
        <p:spPr>
          <a:xfrm>
            <a:off x="3923400" y="6441275"/>
            <a:ext cx="2535900" cy="2772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b="1">
                <a:solidFill>
                  <a:srgbClr val="4B0550"/>
                </a:solidFill>
                <a:latin typeface="Optimistic Text"/>
                <a:ea typeface="Optimistic Text"/>
                <a:cs typeface="Optimistic Text"/>
                <a:sym typeface="Optimistic Text"/>
              </a:rPr>
              <a:t>L'IA est née!</a:t>
            </a:r>
            <a:endParaRPr sz="1800">
              <a:solidFill>
                <a:srgbClr val="4B0550"/>
              </a:solidFill>
            </a:endParaRPr>
          </a:p>
        </p:txBody>
      </p:sp>
      <p:sp>
        <p:nvSpPr>
          <p:cNvPr id="798" name="Google Shape;798;p63"/>
          <p:cNvSpPr txBox="1"/>
          <p:nvPr/>
        </p:nvSpPr>
        <p:spPr>
          <a:xfrm>
            <a:off x="3923400" y="6837288"/>
            <a:ext cx="2417100" cy="15939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Les premiers programmes résolvent des problèmes de maths et jouent aux échecs.</a:t>
            </a:r>
            <a:endParaRPr sz="1800">
              <a:solidFill>
                <a:srgbClr val="4B0550"/>
              </a:solidFill>
            </a:endParaRPr>
          </a:p>
        </p:txBody>
      </p:sp>
      <p:sp>
        <p:nvSpPr>
          <p:cNvPr id="799" name="Google Shape;799;p63"/>
          <p:cNvSpPr txBox="1"/>
          <p:nvPr/>
        </p:nvSpPr>
        <p:spPr>
          <a:xfrm>
            <a:off x="7066375" y="6441275"/>
            <a:ext cx="2535900" cy="2772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b="1">
                <a:solidFill>
                  <a:srgbClr val="4B0550"/>
                </a:solidFill>
                <a:latin typeface="Optimistic Text"/>
                <a:ea typeface="Optimistic Text"/>
                <a:cs typeface="Optimistic Text"/>
                <a:sym typeface="Optimistic Text"/>
              </a:rPr>
              <a:t>Progrès lents</a:t>
            </a:r>
            <a:endParaRPr sz="1800" b="1">
              <a:solidFill>
                <a:srgbClr val="4B0550"/>
              </a:solidFill>
              <a:latin typeface="Optimistic Text"/>
              <a:ea typeface="Optimistic Text"/>
              <a:cs typeface="Optimistic Text"/>
              <a:sym typeface="Optimistic Text"/>
            </a:endParaRPr>
          </a:p>
        </p:txBody>
      </p:sp>
      <p:sp>
        <p:nvSpPr>
          <p:cNvPr id="800" name="Google Shape;800;p63"/>
          <p:cNvSpPr txBox="1"/>
          <p:nvPr/>
        </p:nvSpPr>
        <p:spPr>
          <a:xfrm>
            <a:off x="7066375" y="6837288"/>
            <a:ext cx="2417100" cy="12645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L’IA a du mal à avancer – pas assez de données ni d’ordinateurs rapides.</a:t>
            </a:r>
            <a:endParaRPr sz="1800">
              <a:solidFill>
                <a:srgbClr val="4B0550"/>
              </a:solidFill>
            </a:endParaRPr>
          </a:p>
        </p:txBody>
      </p:sp>
      <p:sp>
        <p:nvSpPr>
          <p:cNvPr id="801" name="Google Shape;801;p63"/>
          <p:cNvSpPr txBox="1"/>
          <p:nvPr/>
        </p:nvSpPr>
        <p:spPr>
          <a:xfrm>
            <a:off x="10078906" y="6441275"/>
            <a:ext cx="2535900" cy="2772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b="1">
                <a:solidFill>
                  <a:srgbClr val="4B0550"/>
                </a:solidFill>
                <a:latin typeface="Optimistic Text"/>
                <a:ea typeface="Optimistic Text"/>
                <a:cs typeface="Optimistic Text"/>
                <a:sym typeface="Optimistic Text"/>
              </a:rPr>
              <a:t>Grand retour!</a:t>
            </a:r>
            <a:endParaRPr sz="1800">
              <a:solidFill>
                <a:srgbClr val="4B0550"/>
              </a:solidFill>
            </a:endParaRPr>
          </a:p>
        </p:txBody>
      </p:sp>
      <p:sp>
        <p:nvSpPr>
          <p:cNvPr id="802" name="Google Shape;802;p63"/>
          <p:cNvSpPr txBox="1"/>
          <p:nvPr/>
        </p:nvSpPr>
        <p:spPr>
          <a:xfrm>
            <a:off x="10078906" y="6837288"/>
            <a:ext cx="2417100" cy="12645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Internet et de meilleurs ordinateurs permettent à l’IA d’apprendre plus vite</a:t>
            </a:r>
            <a:endParaRPr sz="1800">
              <a:solidFill>
                <a:srgbClr val="4B0550"/>
              </a:solidFill>
            </a:endParaRPr>
          </a:p>
        </p:txBody>
      </p:sp>
      <p:sp>
        <p:nvSpPr>
          <p:cNvPr id="803" name="Google Shape;803;p63"/>
          <p:cNvSpPr txBox="1"/>
          <p:nvPr/>
        </p:nvSpPr>
        <p:spPr>
          <a:xfrm>
            <a:off x="13186431" y="6441275"/>
            <a:ext cx="2535900" cy="2772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b="1">
                <a:solidFill>
                  <a:srgbClr val="4B0550"/>
                </a:solidFill>
                <a:latin typeface="Optimistic Text"/>
                <a:ea typeface="Optimistic Text"/>
                <a:cs typeface="Optimistic Text"/>
                <a:sym typeface="Optimistic Text"/>
              </a:rPr>
              <a:t>L’IA est partout!</a:t>
            </a:r>
            <a:endParaRPr sz="1800">
              <a:solidFill>
                <a:srgbClr val="4B0550"/>
              </a:solidFill>
            </a:endParaRPr>
          </a:p>
        </p:txBody>
      </p:sp>
      <p:sp>
        <p:nvSpPr>
          <p:cNvPr id="804" name="Google Shape;804;p63"/>
          <p:cNvSpPr txBox="1"/>
          <p:nvPr/>
        </p:nvSpPr>
        <p:spPr>
          <a:xfrm>
            <a:off x="13186431" y="6837288"/>
            <a:ext cx="2417100" cy="12645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Assistants vocaux, traductions, filtres et même voitures autonomes!</a:t>
            </a:r>
            <a:endParaRPr sz="1800">
              <a:solidFill>
                <a:srgbClr val="4B0550"/>
              </a:solidFill>
            </a:endParaRPr>
          </a:p>
        </p:txBody>
      </p:sp>
      <p:sp>
        <p:nvSpPr>
          <p:cNvPr id="805" name="Google Shape;805;p63"/>
          <p:cNvSpPr txBox="1"/>
          <p:nvPr/>
        </p:nvSpPr>
        <p:spPr>
          <a:xfrm>
            <a:off x="704100" y="1683800"/>
            <a:ext cx="9586200" cy="1847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6000" b="1" dirty="0">
                <a:solidFill>
                  <a:srgbClr val="4B0550"/>
                </a:solidFill>
                <a:latin typeface="Optimistic Text"/>
                <a:ea typeface="Optimistic Text"/>
                <a:cs typeface="Optimistic Text"/>
                <a:sym typeface="Optimistic Text"/>
              </a:rPr>
              <a:t>Une </a:t>
            </a:r>
            <a:r>
              <a:rPr lang="en" sz="6000" b="1" dirty="0" err="1">
                <a:solidFill>
                  <a:srgbClr val="4B0550"/>
                </a:solidFill>
                <a:latin typeface="Optimistic Text"/>
                <a:ea typeface="Optimistic Text"/>
                <a:cs typeface="Optimistic Text"/>
                <a:sym typeface="Optimistic Text"/>
              </a:rPr>
              <a:t>brève</a:t>
            </a:r>
            <a:r>
              <a:rPr lang="en" sz="6000" b="1" dirty="0">
                <a:solidFill>
                  <a:srgbClr val="4B0550"/>
                </a:solidFill>
                <a:latin typeface="Optimistic Text"/>
                <a:ea typeface="Optimistic Text"/>
                <a:cs typeface="Optimistic Text"/>
                <a:sym typeface="Optimistic Text"/>
              </a:rPr>
              <a:t> histoire de </a:t>
            </a:r>
            <a:r>
              <a:rPr lang="en" sz="6000" b="1" dirty="0" err="1">
                <a:solidFill>
                  <a:srgbClr val="4B0550"/>
                </a:solidFill>
                <a:latin typeface="Optimistic Text"/>
                <a:ea typeface="Optimistic Text"/>
                <a:cs typeface="Optimistic Text"/>
                <a:sym typeface="Optimistic Text"/>
              </a:rPr>
              <a:t>l’Intelligence</a:t>
            </a:r>
            <a:r>
              <a:rPr lang="en" sz="6000" b="1" dirty="0">
                <a:solidFill>
                  <a:srgbClr val="4B0550"/>
                </a:solidFill>
                <a:latin typeface="Optimistic Text"/>
                <a:ea typeface="Optimistic Text"/>
                <a:cs typeface="Optimistic Text"/>
                <a:sym typeface="Optimistic Text"/>
              </a:rPr>
              <a:t> </a:t>
            </a:r>
            <a:r>
              <a:rPr lang="en" sz="6000" b="1" dirty="0" err="1">
                <a:solidFill>
                  <a:srgbClr val="4B0550"/>
                </a:solidFill>
                <a:latin typeface="Optimistic Text"/>
                <a:ea typeface="Optimistic Text"/>
                <a:cs typeface="Optimistic Text"/>
                <a:sym typeface="Optimistic Text"/>
              </a:rPr>
              <a:t>Artificielle</a:t>
            </a:r>
            <a:endParaRPr sz="6000" b="1" dirty="0">
              <a:solidFill>
                <a:srgbClr val="4B0550"/>
              </a:solidFill>
              <a:latin typeface="Optimistic Text"/>
              <a:ea typeface="Optimistic Text"/>
              <a:cs typeface="Optimistic Text"/>
              <a:sym typeface="Optimistic Text"/>
            </a:endParaRPr>
          </a:p>
        </p:txBody>
      </p:sp>
      <p:sp>
        <p:nvSpPr>
          <p:cNvPr id="806" name="Google Shape;806;p63"/>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COMPRENDRE L’IA</a:t>
            </a:r>
            <a:endParaRPr sz="900" b="1">
              <a:solidFill>
                <a:srgbClr val="4B0550"/>
              </a:solidFill>
              <a:latin typeface="Optimistic Display"/>
              <a:ea typeface="Optimistic Display"/>
              <a:cs typeface="Optimistic Display"/>
              <a:sym typeface="Optimistic Display"/>
            </a:endParaRPr>
          </a:p>
        </p:txBody>
      </p:sp>
      <p:pic>
        <p:nvPicPr>
          <p:cNvPr id="807" name="Google Shape;807;p63" title="Asset 62.png"/>
          <p:cNvPicPr preferRelativeResize="0"/>
          <p:nvPr/>
        </p:nvPicPr>
        <p:blipFill>
          <a:blip r:embed="rId3">
            <a:alphaModFix/>
          </a:blip>
          <a:stretch>
            <a:fillRect/>
          </a:stretch>
        </p:blipFill>
        <p:spPr>
          <a:xfrm>
            <a:off x="10107524" y="5569673"/>
            <a:ext cx="665600" cy="665580"/>
          </a:xfrm>
          <a:prstGeom prst="rect">
            <a:avLst/>
          </a:prstGeom>
          <a:noFill/>
          <a:ln>
            <a:noFill/>
          </a:ln>
        </p:spPr>
      </p:pic>
      <p:pic>
        <p:nvPicPr>
          <p:cNvPr id="808" name="Google Shape;808;p63" title="Asset 64.png"/>
          <p:cNvPicPr preferRelativeResize="0"/>
          <p:nvPr/>
        </p:nvPicPr>
        <p:blipFill>
          <a:blip r:embed="rId4">
            <a:alphaModFix/>
          </a:blip>
          <a:stretch>
            <a:fillRect/>
          </a:stretch>
        </p:blipFill>
        <p:spPr>
          <a:xfrm>
            <a:off x="899225" y="5527884"/>
            <a:ext cx="793275" cy="679966"/>
          </a:xfrm>
          <a:prstGeom prst="rect">
            <a:avLst/>
          </a:prstGeom>
          <a:noFill/>
          <a:ln>
            <a:noFill/>
          </a:ln>
        </p:spPr>
      </p:pic>
      <p:pic>
        <p:nvPicPr>
          <p:cNvPr id="809" name="Google Shape;809;p63" title="Asset 66.png"/>
          <p:cNvPicPr preferRelativeResize="0"/>
          <p:nvPr/>
        </p:nvPicPr>
        <p:blipFill>
          <a:blip r:embed="rId5">
            <a:alphaModFix/>
          </a:blip>
          <a:stretch>
            <a:fillRect/>
          </a:stretch>
        </p:blipFill>
        <p:spPr>
          <a:xfrm>
            <a:off x="13186425" y="5570938"/>
            <a:ext cx="665600" cy="640571"/>
          </a:xfrm>
          <a:prstGeom prst="rect">
            <a:avLst/>
          </a:prstGeom>
          <a:noFill/>
          <a:ln>
            <a:noFill/>
          </a:ln>
        </p:spPr>
      </p:pic>
      <p:pic>
        <p:nvPicPr>
          <p:cNvPr id="810" name="Google Shape;810;p63" title="Asset 67.png"/>
          <p:cNvPicPr preferRelativeResize="0"/>
          <p:nvPr/>
        </p:nvPicPr>
        <p:blipFill>
          <a:blip r:embed="rId6">
            <a:alphaModFix/>
          </a:blip>
          <a:stretch>
            <a:fillRect/>
          </a:stretch>
        </p:blipFill>
        <p:spPr>
          <a:xfrm>
            <a:off x="7035502" y="5601237"/>
            <a:ext cx="840293" cy="554100"/>
          </a:xfrm>
          <a:prstGeom prst="rect">
            <a:avLst/>
          </a:prstGeom>
          <a:noFill/>
          <a:ln>
            <a:noFill/>
          </a:ln>
        </p:spPr>
      </p:pic>
      <p:pic>
        <p:nvPicPr>
          <p:cNvPr id="811" name="Google Shape;811;p63" title="Asset 68.png"/>
          <p:cNvPicPr preferRelativeResize="0"/>
          <p:nvPr/>
        </p:nvPicPr>
        <p:blipFill>
          <a:blip r:embed="rId7">
            <a:alphaModFix/>
          </a:blip>
          <a:stretch>
            <a:fillRect/>
          </a:stretch>
        </p:blipFill>
        <p:spPr>
          <a:xfrm>
            <a:off x="3943850" y="5562475"/>
            <a:ext cx="665595" cy="679975"/>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815"/>
        <p:cNvGrpSpPr/>
        <p:nvPr/>
      </p:nvGrpSpPr>
      <p:grpSpPr>
        <a:xfrm>
          <a:off x="0" y="0"/>
          <a:ext cx="0" cy="0"/>
          <a:chOff x="0" y="0"/>
          <a:chExt cx="0" cy="0"/>
        </a:xfrm>
      </p:grpSpPr>
      <p:sp>
        <p:nvSpPr>
          <p:cNvPr id="816" name="Google Shape;816;p64"/>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17" name="Google Shape;817;p64"/>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18" name="Google Shape;818;p64"/>
          <p:cNvSpPr txBox="1"/>
          <p:nvPr/>
        </p:nvSpPr>
        <p:spPr>
          <a:xfrm>
            <a:off x="4915175" y="5292600"/>
            <a:ext cx="8457900" cy="19950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dirty="0" err="1">
                <a:solidFill>
                  <a:srgbClr val="4B0550"/>
                </a:solidFill>
                <a:latin typeface="Optimistic Display"/>
                <a:ea typeface="Optimistic Display"/>
                <a:cs typeface="Optimistic Display"/>
                <a:sym typeface="Optimistic Display"/>
              </a:rPr>
              <a:t>Qu’est-ce</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que</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l’IA</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Générative</a:t>
            </a:r>
            <a:r>
              <a:rPr lang="en" sz="7200" b="1" dirty="0">
                <a:solidFill>
                  <a:srgbClr val="4B0550"/>
                </a:solidFill>
                <a:latin typeface="Optimistic Display"/>
                <a:ea typeface="Optimistic Display"/>
                <a:cs typeface="Optimistic Display"/>
                <a:sym typeface="Optimistic Display"/>
              </a:rPr>
              <a:t>?</a:t>
            </a:r>
            <a:endParaRPr sz="7200" b="1" dirty="0">
              <a:solidFill>
                <a:srgbClr val="4B0550"/>
              </a:solidFill>
              <a:latin typeface="Optimistic Display"/>
              <a:ea typeface="Optimistic Display"/>
              <a:cs typeface="Optimistic Display"/>
              <a:sym typeface="Optimistic Display"/>
            </a:endParaRPr>
          </a:p>
        </p:txBody>
      </p:sp>
      <p:sp>
        <p:nvSpPr>
          <p:cNvPr id="819" name="Google Shape;819;p64"/>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820" name="Google Shape;820;p64" title="Asset 102.png"/>
          <p:cNvPicPr preferRelativeResize="0"/>
          <p:nvPr/>
        </p:nvPicPr>
        <p:blipFill>
          <a:blip r:embed="rId3">
            <a:alphaModFix/>
          </a:blip>
          <a:stretch>
            <a:fillRect/>
          </a:stretch>
        </p:blipFill>
        <p:spPr>
          <a:xfrm>
            <a:off x="8680163" y="3260266"/>
            <a:ext cx="1010500" cy="101335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824"/>
        <p:cNvGrpSpPr/>
        <p:nvPr/>
      </p:nvGrpSpPr>
      <p:grpSpPr>
        <a:xfrm>
          <a:off x="0" y="0"/>
          <a:ext cx="0" cy="0"/>
          <a:chOff x="0" y="0"/>
          <a:chExt cx="0" cy="0"/>
        </a:xfrm>
      </p:grpSpPr>
      <p:sp>
        <p:nvSpPr>
          <p:cNvPr id="825" name="Google Shape;825;p65"/>
          <p:cNvSpPr/>
          <p:nvPr/>
        </p:nvSpPr>
        <p:spPr>
          <a:xfrm>
            <a:off x="12821618" y="3772374"/>
            <a:ext cx="3543000" cy="4964400"/>
          </a:xfrm>
          <a:prstGeom prst="roundRect">
            <a:avLst>
              <a:gd name="adj" fmla="val 9067"/>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26" name="Google Shape;826;p65"/>
          <p:cNvSpPr/>
          <p:nvPr/>
        </p:nvSpPr>
        <p:spPr>
          <a:xfrm>
            <a:off x="12667700" y="3606200"/>
            <a:ext cx="3543000" cy="4964400"/>
          </a:xfrm>
          <a:prstGeom prst="roundRect">
            <a:avLst>
              <a:gd name="adj" fmla="val 6737"/>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27" name="Google Shape;827;p65"/>
          <p:cNvSpPr txBox="1"/>
          <p:nvPr/>
        </p:nvSpPr>
        <p:spPr>
          <a:xfrm>
            <a:off x="756919" y="1588400"/>
            <a:ext cx="5900400" cy="16716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3600" b="1">
                <a:solidFill>
                  <a:srgbClr val="4B0550"/>
                </a:solidFill>
                <a:latin typeface="Optimistic Display"/>
                <a:ea typeface="Optimistic Display"/>
                <a:cs typeface="Optimistic Display"/>
                <a:sym typeface="Optimistic Display"/>
              </a:rPr>
              <a:t>IA générative = Des outils intelligents qui créent de nouvelles choses</a:t>
            </a:r>
            <a:endParaRPr sz="3600" b="1">
              <a:solidFill>
                <a:srgbClr val="4B0550"/>
              </a:solidFill>
              <a:latin typeface="Optimistic Display"/>
              <a:ea typeface="Optimistic Display"/>
              <a:cs typeface="Optimistic Display"/>
              <a:sym typeface="Optimistic Display"/>
            </a:endParaRPr>
          </a:p>
        </p:txBody>
      </p:sp>
      <p:sp>
        <p:nvSpPr>
          <p:cNvPr id="828" name="Google Shape;828;p65"/>
          <p:cNvSpPr txBox="1"/>
          <p:nvPr/>
        </p:nvSpPr>
        <p:spPr>
          <a:xfrm>
            <a:off x="6817550" y="1972475"/>
            <a:ext cx="4225500" cy="1213200"/>
          </a:xfrm>
          <a:prstGeom prst="rect">
            <a:avLst/>
          </a:prstGeom>
          <a:noFill/>
          <a:ln>
            <a:noFill/>
          </a:ln>
        </p:spPr>
        <p:txBody>
          <a:bodyPr spcFirstLastPara="1" wrap="square" lIns="0" tIns="0" rIns="0" bIns="0" anchor="b" anchorCtr="0">
            <a:noAutofit/>
          </a:bodyPr>
          <a:lstStyle/>
          <a:p>
            <a:pPr marL="0" marR="0" lvl="0" indent="0" algn="l" rtl="0">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C'est comme une saisie semi-automatique surpuissante qui peut écrire des histoires, dessiner des images ou composer de la musique!</a:t>
            </a:r>
            <a:endParaRPr sz="1800">
              <a:solidFill>
                <a:srgbClr val="4B0550"/>
              </a:solidFill>
              <a:latin typeface="Optimistic Text Light"/>
              <a:ea typeface="Optimistic Text Light"/>
              <a:cs typeface="Optimistic Text Light"/>
              <a:sym typeface="Optimistic Text Light"/>
            </a:endParaRPr>
          </a:p>
        </p:txBody>
      </p:sp>
      <p:sp>
        <p:nvSpPr>
          <p:cNvPr id="829" name="Google Shape;829;p65"/>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COMPRENDRE L’IA</a:t>
            </a:r>
            <a:endParaRPr sz="900" b="1">
              <a:solidFill>
                <a:srgbClr val="4B0550"/>
              </a:solidFill>
              <a:latin typeface="Optimistic Display"/>
              <a:ea typeface="Optimistic Display"/>
              <a:cs typeface="Optimistic Display"/>
              <a:sym typeface="Optimistic Display"/>
            </a:endParaRPr>
          </a:p>
        </p:txBody>
      </p:sp>
      <p:sp>
        <p:nvSpPr>
          <p:cNvPr id="830" name="Google Shape;830;p65"/>
          <p:cNvSpPr/>
          <p:nvPr/>
        </p:nvSpPr>
        <p:spPr>
          <a:xfrm>
            <a:off x="836364" y="3737404"/>
            <a:ext cx="11546100" cy="4999500"/>
          </a:xfrm>
          <a:prstGeom prst="roundRect">
            <a:avLst>
              <a:gd name="adj" fmla="val 5660"/>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831" name="Google Shape;831;p65"/>
          <p:cNvSpPr/>
          <p:nvPr/>
        </p:nvSpPr>
        <p:spPr>
          <a:xfrm>
            <a:off x="704100" y="3606200"/>
            <a:ext cx="11546100" cy="4999500"/>
          </a:xfrm>
          <a:prstGeom prst="roundRect">
            <a:avLst>
              <a:gd name="adj" fmla="val 3444"/>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832" name="Google Shape;832;p65"/>
          <p:cNvSpPr/>
          <p:nvPr/>
        </p:nvSpPr>
        <p:spPr>
          <a:xfrm>
            <a:off x="1375850" y="4882775"/>
            <a:ext cx="2875800" cy="2875800"/>
          </a:xfrm>
          <a:prstGeom prst="roundRect">
            <a:avLst>
              <a:gd name="adj" fmla="val 12015"/>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33" name="Google Shape;833;p65"/>
          <p:cNvSpPr/>
          <p:nvPr/>
        </p:nvSpPr>
        <p:spPr>
          <a:xfrm>
            <a:off x="4925825" y="4882775"/>
            <a:ext cx="2875800" cy="2875800"/>
          </a:xfrm>
          <a:prstGeom prst="roundRect">
            <a:avLst>
              <a:gd name="adj" fmla="val 50000"/>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34" name="Google Shape;834;p65"/>
          <p:cNvSpPr/>
          <p:nvPr/>
        </p:nvSpPr>
        <p:spPr>
          <a:xfrm>
            <a:off x="8475800" y="4882775"/>
            <a:ext cx="2875800" cy="2875800"/>
          </a:xfrm>
          <a:prstGeom prst="roundRect">
            <a:avLst>
              <a:gd name="adj" fmla="val 12015"/>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35" name="Google Shape;835;p65"/>
          <p:cNvSpPr txBox="1"/>
          <p:nvPr/>
        </p:nvSpPr>
        <p:spPr>
          <a:xfrm>
            <a:off x="1406225" y="4179106"/>
            <a:ext cx="4225500" cy="277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Exemple</a:t>
            </a:r>
            <a:endParaRPr sz="1800" b="1">
              <a:solidFill>
                <a:srgbClr val="4B0550"/>
              </a:solidFill>
              <a:latin typeface="Optimistic Text"/>
              <a:ea typeface="Optimistic Text"/>
              <a:cs typeface="Optimistic Text"/>
              <a:sym typeface="Optimistic Text"/>
            </a:endParaRPr>
          </a:p>
        </p:txBody>
      </p:sp>
      <p:sp>
        <p:nvSpPr>
          <p:cNvPr id="836" name="Google Shape;836;p65"/>
          <p:cNvSpPr txBox="1"/>
          <p:nvPr/>
        </p:nvSpPr>
        <p:spPr>
          <a:xfrm>
            <a:off x="1951250" y="5968147"/>
            <a:ext cx="1725000" cy="1490100"/>
          </a:xfrm>
          <a:prstGeom prst="rect">
            <a:avLst/>
          </a:prstGeom>
          <a:noFill/>
          <a:ln>
            <a:noFill/>
          </a:ln>
        </p:spPr>
        <p:txBody>
          <a:bodyPr spcFirstLastPara="1" wrap="square" lIns="0" tIns="60950" rIns="0" bIns="0" anchor="t" anchorCtr="0">
            <a:spAutoFit/>
          </a:bodyPr>
          <a:lstStyle/>
          <a:p>
            <a:pPr marL="953"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Instruction</a:t>
            </a:r>
            <a:endParaRPr sz="1800">
              <a:solidFill>
                <a:srgbClr val="4B0550"/>
              </a:solidFill>
              <a:latin typeface="Optimistic Text"/>
              <a:ea typeface="Optimistic Text"/>
              <a:cs typeface="Optimistic Text"/>
              <a:sym typeface="Optimistic Text"/>
            </a:endParaRPr>
          </a:p>
          <a:p>
            <a:pPr marL="18098" marR="7620" lvl="0" indent="0" algn="ctr" rtl="0">
              <a:lnSpc>
                <a:spcPct val="100000"/>
              </a:lnSpc>
              <a:spcBef>
                <a:spcPts val="338"/>
              </a:spcBef>
              <a:spcAft>
                <a:spcPts val="0"/>
              </a:spcAft>
              <a:buNone/>
            </a:pPr>
            <a:r>
              <a:rPr lang="en" sz="1800">
                <a:solidFill>
                  <a:srgbClr val="4B0550"/>
                </a:solidFill>
                <a:latin typeface="Optimistic Text"/>
                <a:ea typeface="Optimistic Text"/>
                <a:cs typeface="Optimistic Text"/>
                <a:sym typeface="Optimistic Text"/>
              </a:rPr>
              <a:t>Écrivez une histoire sur la circulation à Dakar</a:t>
            </a:r>
            <a:endParaRPr sz="1800">
              <a:solidFill>
                <a:srgbClr val="4B0550"/>
              </a:solidFill>
              <a:latin typeface="Optimistic Text"/>
              <a:ea typeface="Optimistic Text"/>
              <a:cs typeface="Optimistic Text"/>
              <a:sym typeface="Optimistic Text"/>
            </a:endParaRPr>
          </a:p>
        </p:txBody>
      </p:sp>
      <p:sp>
        <p:nvSpPr>
          <p:cNvPr id="837" name="Google Shape;837;p65"/>
          <p:cNvSpPr txBox="1"/>
          <p:nvPr/>
        </p:nvSpPr>
        <p:spPr>
          <a:xfrm>
            <a:off x="8756145" y="5968147"/>
            <a:ext cx="2193300" cy="1213200"/>
          </a:xfrm>
          <a:prstGeom prst="rect">
            <a:avLst/>
          </a:prstGeom>
          <a:noFill/>
          <a:ln>
            <a:noFill/>
          </a:ln>
        </p:spPr>
        <p:txBody>
          <a:bodyPr spcFirstLastPara="1" wrap="square" lIns="0" tIns="60950" rIns="0" bIns="0" anchor="t" anchorCtr="0">
            <a:spAutoFit/>
          </a:bodyPr>
          <a:lstStyle/>
          <a:p>
            <a:pPr marL="953"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Résultat</a:t>
            </a:r>
            <a:endParaRPr sz="1800">
              <a:solidFill>
                <a:srgbClr val="4B0550"/>
              </a:solidFill>
              <a:latin typeface="Optimistic Text"/>
              <a:ea typeface="Optimistic Text"/>
              <a:cs typeface="Optimistic Text"/>
              <a:sym typeface="Optimistic Text"/>
            </a:endParaRPr>
          </a:p>
          <a:p>
            <a:pPr marL="19050" marR="7620" lvl="0" indent="0" algn="ctr" rtl="0">
              <a:lnSpc>
                <a:spcPct val="100000"/>
              </a:lnSpc>
              <a:spcBef>
                <a:spcPts val="338"/>
              </a:spcBef>
              <a:spcAft>
                <a:spcPts val="0"/>
              </a:spcAft>
              <a:buNone/>
            </a:pPr>
            <a:r>
              <a:rPr lang="en" sz="1800">
                <a:solidFill>
                  <a:srgbClr val="4B0550"/>
                </a:solidFill>
                <a:latin typeface="Optimistic Text"/>
                <a:ea typeface="Optimistic Text"/>
                <a:cs typeface="Optimistic Text"/>
                <a:sym typeface="Optimistic Text"/>
              </a:rPr>
              <a:t>Histoire originale combinant les modèles appris</a:t>
            </a:r>
            <a:endParaRPr sz="1800">
              <a:solidFill>
                <a:srgbClr val="4B0550"/>
              </a:solidFill>
              <a:latin typeface="Optimistic Text"/>
              <a:ea typeface="Optimistic Text"/>
              <a:cs typeface="Optimistic Text"/>
              <a:sym typeface="Optimistic Text"/>
            </a:endParaRPr>
          </a:p>
        </p:txBody>
      </p:sp>
      <p:sp>
        <p:nvSpPr>
          <p:cNvPr id="838" name="Google Shape;838;p65"/>
          <p:cNvSpPr txBox="1"/>
          <p:nvPr/>
        </p:nvSpPr>
        <p:spPr>
          <a:xfrm>
            <a:off x="5254056" y="5968150"/>
            <a:ext cx="2193300" cy="1148700"/>
          </a:xfrm>
          <a:prstGeom prst="rect">
            <a:avLst/>
          </a:prstGeom>
          <a:noFill/>
          <a:ln>
            <a:noFill/>
          </a:ln>
        </p:spPr>
        <p:txBody>
          <a:bodyPr spcFirstLastPara="1" wrap="square" lIns="0" tIns="39975" rIns="0" bIns="0" anchor="t" anchorCtr="0">
            <a:spAutoFit/>
          </a:bodyPr>
          <a:lstStyle/>
          <a:p>
            <a:pPr marL="0" marR="762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Processus IA</a:t>
            </a:r>
            <a:endParaRPr sz="1800" b="1">
              <a:solidFill>
                <a:srgbClr val="4B0550"/>
              </a:solidFill>
              <a:latin typeface="Optimistic Text"/>
              <a:ea typeface="Optimistic Text"/>
              <a:cs typeface="Optimistic Text"/>
              <a:sym typeface="Optimistic Text"/>
            </a:endParaRPr>
          </a:p>
          <a:p>
            <a:pPr marL="19050" marR="7620" lvl="0" indent="0" algn="ctr"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Analyse des millions d’exemples de textes</a:t>
            </a:r>
            <a:endParaRPr sz="1800">
              <a:solidFill>
                <a:srgbClr val="4B0550"/>
              </a:solidFill>
              <a:latin typeface="Optimistic Text"/>
              <a:ea typeface="Optimistic Text"/>
              <a:cs typeface="Optimistic Text"/>
              <a:sym typeface="Optimistic Text"/>
            </a:endParaRPr>
          </a:p>
        </p:txBody>
      </p:sp>
      <p:sp>
        <p:nvSpPr>
          <p:cNvPr id="839" name="Google Shape;839;p65"/>
          <p:cNvSpPr txBox="1"/>
          <p:nvPr/>
        </p:nvSpPr>
        <p:spPr>
          <a:xfrm>
            <a:off x="13065656" y="6261575"/>
            <a:ext cx="2875800" cy="1866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2400" b="1">
                <a:solidFill>
                  <a:schemeClr val="lt2"/>
                </a:solidFill>
                <a:latin typeface="Optimistic Text"/>
                <a:ea typeface="Optimistic Text"/>
                <a:cs typeface="Optimistic Text"/>
                <a:sym typeface="Optimistic Text"/>
              </a:rPr>
              <a:t>À Vous:</a:t>
            </a:r>
            <a:endParaRPr sz="2400">
              <a:solidFill>
                <a:schemeClr val="lt2"/>
              </a:solidFill>
              <a:latin typeface="Optimistic Text"/>
              <a:ea typeface="Optimistic Text"/>
              <a:cs typeface="Optimistic Text"/>
              <a:sym typeface="Optimistic Text"/>
            </a:endParaRPr>
          </a:p>
          <a:p>
            <a:pPr marL="19050" lvl="0" indent="0" algn="l" rtl="0">
              <a:lnSpc>
                <a:spcPct val="100000"/>
              </a:lnSpc>
              <a:spcBef>
                <a:spcPts val="0"/>
              </a:spcBef>
              <a:spcAft>
                <a:spcPts val="0"/>
              </a:spcAft>
              <a:buNone/>
            </a:pPr>
            <a:r>
              <a:rPr lang="en" sz="2400">
                <a:solidFill>
                  <a:schemeClr val="lt2"/>
                </a:solidFill>
                <a:latin typeface="Optimistic Text"/>
                <a:ea typeface="Optimistic Text"/>
                <a:cs typeface="Optimistic Text"/>
                <a:sym typeface="Optimistic Text"/>
              </a:rPr>
              <a:t>Que demanderiez-vous à l’IA de créer sur votre vie?</a:t>
            </a:r>
            <a:endParaRPr sz="2400">
              <a:solidFill>
                <a:schemeClr val="lt2"/>
              </a:solidFill>
              <a:latin typeface="Optimistic Text"/>
              <a:ea typeface="Optimistic Text"/>
              <a:cs typeface="Optimistic Text"/>
              <a:sym typeface="Optimistic Text"/>
            </a:endParaRPr>
          </a:p>
        </p:txBody>
      </p:sp>
      <p:sp>
        <p:nvSpPr>
          <p:cNvPr id="840" name="Google Shape;840;p65"/>
          <p:cNvSpPr/>
          <p:nvPr/>
        </p:nvSpPr>
        <p:spPr>
          <a:xfrm>
            <a:off x="13065656" y="4119250"/>
            <a:ext cx="947700" cy="947700"/>
          </a:xfrm>
          <a:prstGeom prst="ellipse">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841" name="Google Shape;841;p65" title="Asset 64.png"/>
          <p:cNvPicPr preferRelativeResize="0"/>
          <p:nvPr/>
        </p:nvPicPr>
        <p:blipFill>
          <a:blip r:embed="rId3">
            <a:alphaModFix/>
          </a:blip>
          <a:stretch>
            <a:fillRect/>
          </a:stretch>
        </p:blipFill>
        <p:spPr>
          <a:xfrm>
            <a:off x="5920395" y="5184550"/>
            <a:ext cx="822160" cy="704700"/>
          </a:xfrm>
          <a:prstGeom prst="rect">
            <a:avLst/>
          </a:prstGeom>
          <a:noFill/>
          <a:ln>
            <a:noFill/>
          </a:ln>
        </p:spPr>
      </p:pic>
      <p:pic>
        <p:nvPicPr>
          <p:cNvPr id="842" name="Google Shape;842;p65" title="Asset 69.png"/>
          <p:cNvPicPr preferRelativeResize="0"/>
          <p:nvPr/>
        </p:nvPicPr>
        <p:blipFill>
          <a:blip r:embed="rId4">
            <a:alphaModFix/>
          </a:blip>
          <a:stretch>
            <a:fillRect/>
          </a:stretch>
        </p:blipFill>
        <p:spPr>
          <a:xfrm>
            <a:off x="9507625" y="5184561"/>
            <a:ext cx="683150" cy="704677"/>
          </a:xfrm>
          <a:prstGeom prst="rect">
            <a:avLst/>
          </a:prstGeom>
          <a:noFill/>
          <a:ln>
            <a:noFill/>
          </a:ln>
        </p:spPr>
      </p:pic>
      <p:pic>
        <p:nvPicPr>
          <p:cNvPr id="843" name="Google Shape;843;p65" title="Asset 70.png"/>
          <p:cNvPicPr preferRelativeResize="0"/>
          <p:nvPr/>
        </p:nvPicPr>
        <p:blipFill>
          <a:blip r:embed="rId5">
            <a:alphaModFix/>
          </a:blip>
          <a:stretch>
            <a:fillRect/>
          </a:stretch>
        </p:blipFill>
        <p:spPr>
          <a:xfrm>
            <a:off x="2472166" y="5248125"/>
            <a:ext cx="683150" cy="577558"/>
          </a:xfrm>
          <a:prstGeom prst="rect">
            <a:avLst/>
          </a:prstGeom>
          <a:noFill/>
          <a:ln>
            <a:noFill/>
          </a:ln>
        </p:spPr>
      </p:pic>
      <p:pic>
        <p:nvPicPr>
          <p:cNvPr id="844" name="Google Shape;844;p65" title="Asset 103.png"/>
          <p:cNvPicPr preferRelativeResize="0"/>
          <p:nvPr/>
        </p:nvPicPr>
        <p:blipFill>
          <a:blip r:embed="rId6">
            <a:alphaModFix/>
          </a:blip>
          <a:stretch>
            <a:fillRect/>
          </a:stretch>
        </p:blipFill>
        <p:spPr>
          <a:xfrm>
            <a:off x="13392099" y="4304325"/>
            <a:ext cx="294815" cy="57755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848"/>
        <p:cNvGrpSpPr/>
        <p:nvPr/>
      </p:nvGrpSpPr>
      <p:grpSpPr>
        <a:xfrm>
          <a:off x="0" y="0"/>
          <a:ext cx="0" cy="0"/>
          <a:chOff x="0" y="0"/>
          <a:chExt cx="0" cy="0"/>
        </a:xfrm>
      </p:grpSpPr>
      <p:sp>
        <p:nvSpPr>
          <p:cNvPr id="849" name="Google Shape;849;p66"/>
          <p:cNvSpPr txBox="1"/>
          <p:nvPr/>
        </p:nvSpPr>
        <p:spPr>
          <a:xfrm>
            <a:off x="704100" y="2097550"/>
            <a:ext cx="8623800" cy="1113000"/>
          </a:xfrm>
          <a:prstGeom prst="rect">
            <a:avLst/>
          </a:prstGeom>
          <a:noFill/>
          <a:ln>
            <a:noFill/>
          </a:ln>
        </p:spPr>
        <p:txBody>
          <a:bodyPr spcFirstLastPara="1" wrap="square" lIns="0" tIns="0" rIns="0" bIns="0" anchor="b" anchorCtr="0">
            <a:noAutofit/>
          </a:bodyPr>
          <a:lstStyle/>
          <a:p>
            <a:pPr marL="0" marR="0" lvl="0" indent="0" algn="l" rtl="0">
              <a:lnSpc>
                <a:spcPct val="100833"/>
              </a:lnSpc>
              <a:spcBef>
                <a:spcPts val="0"/>
              </a:spcBef>
              <a:spcAft>
                <a:spcPts val="0"/>
              </a:spcAft>
              <a:buNone/>
            </a:pPr>
            <a:r>
              <a:rPr lang="en" sz="6000" b="1">
                <a:solidFill>
                  <a:srgbClr val="4B0550"/>
                </a:solidFill>
                <a:latin typeface="Optimistic Display"/>
                <a:ea typeface="Optimistic Display"/>
                <a:cs typeface="Optimistic Display"/>
                <a:sym typeface="Optimistic Display"/>
              </a:rPr>
              <a:t>Où se cache l’IA </a:t>
            </a:r>
            <a:endParaRPr sz="6000" b="1">
              <a:solidFill>
                <a:srgbClr val="4B0550"/>
              </a:solidFill>
              <a:latin typeface="Optimistic Display"/>
              <a:ea typeface="Optimistic Display"/>
              <a:cs typeface="Optimistic Display"/>
              <a:sym typeface="Optimistic Display"/>
            </a:endParaRPr>
          </a:p>
          <a:p>
            <a:pPr marL="0" marR="0" lvl="0" indent="0" algn="l" rtl="0">
              <a:lnSpc>
                <a:spcPct val="100833"/>
              </a:lnSpc>
              <a:spcBef>
                <a:spcPts val="0"/>
              </a:spcBef>
              <a:spcAft>
                <a:spcPts val="0"/>
              </a:spcAft>
              <a:buNone/>
            </a:pPr>
            <a:r>
              <a:rPr lang="en" sz="6000" b="1">
                <a:solidFill>
                  <a:srgbClr val="4B0550"/>
                </a:solidFill>
                <a:latin typeface="Optimistic Display"/>
                <a:ea typeface="Optimistic Display"/>
                <a:cs typeface="Optimistic Display"/>
                <a:sym typeface="Optimistic Display"/>
              </a:rPr>
              <a:t>dans votre téléphone?</a:t>
            </a:r>
            <a:endParaRPr sz="6000" b="1">
              <a:solidFill>
                <a:srgbClr val="4B0550"/>
              </a:solidFill>
              <a:latin typeface="Optimistic Display"/>
              <a:ea typeface="Optimistic Display"/>
              <a:cs typeface="Optimistic Display"/>
              <a:sym typeface="Optimistic Display"/>
            </a:endParaRPr>
          </a:p>
        </p:txBody>
      </p:sp>
      <p:sp>
        <p:nvSpPr>
          <p:cNvPr id="850" name="Google Shape;850;p66"/>
          <p:cNvSpPr txBox="1"/>
          <p:nvPr/>
        </p:nvSpPr>
        <p:spPr>
          <a:xfrm>
            <a:off x="9201107" y="2194503"/>
            <a:ext cx="3254400" cy="831300"/>
          </a:xfrm>
          <a:prstGeom prst="rect">
            <a:avLst/>
          </a:prstGeom>
          <a:noFill/>
          <a:ln>
            <a:noFill/>
          </a:ln>
        </p:spPr>
        <p:txBody>
          <a:bodyPr spcFirstLastPara="1" wrap="square" lIns="0" tIns="0" rIns="0" bIns="0" anchor="b" anchorCtr="0">
            <a:noAutofit/>
          </a:bodyPr>
          <a:lstStyle/>
          <a:p>
            <a:pPr marL="0" marR="0" lvl="0" indent="0" algn="l" rtl="0">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L’IA fait déjà partie de vos applis quotidiennes! Explorons-les!.</a:t>
            </a:r>
            <a:endParaRPr sz="1800">
              <a:solidFill>
                <a:srgbClr val="4B0550"/>
              </a:solidFill>
              <a:latin typeface="Optimistic Text Light"/>
              <a:ea typeface="Optimistic Text Light"/>
              <a:cs typeface="Optimistic Text Light"/>
              <a:sym typeface="Optimistic Text Light"/>
            </a:endParaRPr>
          </a:p>
        </p:txBody>
      </p:sp>
      <p:sp>
        <p:nvSpPr>
          <p:cNvPr id="851" name="Google Shape;851;p66"/>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COMPRENDRE L’IA</a:t>
            </a:r>
            <a:endParaRPr sz="900" b="1">
              <a:solidFill>
                <a:srgbClr val="4B0550"/>
              </a:solidFill>
              <a:latin typeface="Optimistic Display"/>
              <a:ea typeface="Optimistic Display"/>
              <a:cs typeface="Optimistic Display"/>
              <a:sym typeface="Optimistic Display"/>
            </a:endParaRPr>
          </a:p>
        </p:txBody>
      </p:sp>
      <p:pic>
        <p:nvPicPr>
          <p:cNvPr id="852" name="Google Shape;852;p66" title="YouTube 01.png"/>
          <p:cNvPicPr preferRelativeResize="0"/>
          <p:nvPr/>
        </p:nvPicPr>
        <p:blipFill>
          <a:blip r:embed="rId3">
            <a:alphaModFix/>
          </a:blip>
          <a:stretch>
            <a:fillRect/>
          </a:stretch>
        </p:blipFill>
        <p:spPr>
          <a:xfrm>
            <a:off x="1403300" y="3810002"/>
            <a:ext cx="1922744" cy="3891118"/>
          </a:xfrm>
          <a:prstGeom prst="rect">
            <a:avLst/>
          </a:prstGeom>
          <a:noFill/>
          <a:ln>
            <a:noFill/>
          </a:ln>
        </p:spPr>
      </p:pic>
      <p:pic>
        <p:nvPicPr>
          <p:cNvPr id="853" name="Google Shape;853;p66" title="Google Translate 01.png"/>
          <p:cNvPicPr preferRelativeResize="0"/>
          <p:nvPr/>
        </p:nvPicPr>
        <p:blipFill rotWithShape="1">
          <a:blip r:embed="rId4">
            <a:alphaModFix/>
          </a:blip>
          <a:srcRect/>
          <a:stretch/>
        </p:blipFill>
        <p:spPr>
          <a:xfrm>
            <a:off x="4324253" y="3810002"/>
            <a:ext cx="1922744" cy="3891118"/>
          </a:xfrm>
          <a:prstGeom prst="rect">
            <a:avLst/>
          </a:prstGeom>
          <a:noFill/>
          <a:ln>
            <a:noFill/>
          </a:ln>
        </p:spPr>
      </p:pic>
      <p:pic>
        <p:nvPicPr>
          <p:cNvPr id="854" name="Google Shape;854;p66" title="Google Assist 01.png"/>
          <p:cNvPicPr preferRelativeResize="0"/>
          <p:nvPr/>
        </p:nvPicPr>
        <p:blipFill rotWithShape="1">
          <a:blip r:embed="rId5">
            <a:alphaModFix/>
          </a:blip>
          <a:srcRect/>
          <a:stretch/>
        </p:blipFill>
        <p:spPr>
          <a:xfrm>
            <a:off x="10166143" y="3810004"/>
            <a:ext cx="1922744" cy="3891118"/>
          </a:xfrm>
          <a:prstGeom prst="rect">
            <a:avLst/>
          </a:prstGeom>
          <a:noFill/>
          <a:ln>
            <a:noFill/>
          </a:ln>
        </p:spPr>
      </p:pic>
      <p:pic>
        <p:nvPicPr>
          <p:cNvPr id="855" name="Google Shape;855;p66" title="Creative AI 01.png"/>
          <p:cNvPicPr preferRelativeResize="0"/>
          <p:nvPr/>
        </p:nvPicPr>
        <p:blipFill rotWithShape="1">
          <a:blip r:embed="rId6">
            <a:alphaModFix/>
          </a:blip>
          <a:srcRect/>
          <a:stretch/>
        </p:blipFill>
        <p:spPr>
          <a:xfrm>
            <a:off x="7245206" y="3810002"/>
            <a:ext cx="1922744" cy="3891118"/>
          </a:xfrm>
          <a:prstGeom prst="rect">
            <a:avLst/>
          </a:prstGeom>
          <a:noFill/>
          <a:ln>
            <a:noFill/>
          </a:ln>
        </p:spPr>
      </p:pic>
      <p:pic>
        <p:nvPicPr>
          <p:cNvPr id="856" name="Google Shape;856;p66"/>
          <p:cNvPicPr preferRelativeResize="0"/>
          <p:nvPr/>
        </p:nvPicPr>
        <p:blipFill rotWithShape="1">
          <a:blip r:embed="rId7">
            <a:alphaModFix/>
          </a:blip>
          <a:srcRect t="4368" b="4241"/>
          <a:stretch/>
        </p:blipFill>
        <p:spPr>
          <a:xfrm>
            <a:off x="12832232" y="3810004"/>
            <a:ext cx="2280756" cy="3891118"/>
          </a:xfrm>
          <a:prstGeom prst="rect">
            <a:avLst/>
          </a:prstGeom>
          <a:noFill/>
          <a:ln>
            <a:noFill/>
          </a:ln>
        </p:spPr>
      </p:pic>
      <p:sp>
        <p:nvSpPr>
          <p:cNvPr id="857" name="Google Shape;857;p66"/>
          <p:cNvSpPr txBox="1"/>
          <p:nvPr/>
        </p:nvSpPr>
        <p:spPr>
          <a:xfrm>
            <a:off x="700465" y="8297250"/>
            <a:ext cx="10683300" cy="3888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2400">
                <a:solidFill>
                  <a:srgbClr val="FFFFFF"/>
                </a:solidFill>
                <a:latin typeface="Optimistic Text"/>
                <a:ea typeface="Optimistic Text"/>
                <a:cs typeface="Optimistic Text"/>
                <a:sym typeface="Optimistic Text"/>
              </a:rPr>
              <a:t>Levez votre main si vous avez déjà utilisé l’une de ces applis!</a:t>
            </a:r>
            <a:endParaRPr sz="2400">
              <a:latin typeface="Optimistic Text"/>
              <a:ea typeface="Optimistic Text"/>
              <a:cs typeface="Optimistic Text"/>
              <a:sym typeface="Optimistic Text"/>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861"/>
        <p:cNvGrpSpPr/>
        <p:nvPr/>
      </p:nvGrpSpPr>
      <p:grpSpPr>
        <a:xfrm>
          <a:off x="0" y="0"/>
          <a:ext cx="0" cy="0"/>
          <a:chOff x="0" y="0"/>
          <a:chExt cx="0" cy="0"/>
        </a:xfrm>
      </p:grpSpPr>
      <p:sp>
        <p:nvSpPr>
          <p:cNvPr id="862" name="Google Shape;862;p67"/>
          <p:cNvSpPr txBox="1"/>
          <p:nvPr/>
        </p:nvSpPr>
        <p:spPr>
          <a:xfrm>
            <a:off x="704100" y="2097550"/>
            <a:ext cx="8322900" cy="1113000"/>
          </a:xfrm>
          <a:prstGeom prst="rect">
            <a:avLst/>
          </a:prstGeom>
          <a:noFill/>
          <a:ln>
            <a:noFill/>
          </a:ln>
        </p:spPr>
        <p:txBody>
          <a:bodyPr spcFirstLastPara="1" wrap="square" lIns="0" tIns="0" rIns="0" bIns="0" anchor="b" anchorCtr="0">
            <a:noAutofit/>
          </a:bodyPr>
          <a:lstStyle/>
          <a:p>
            <a:pPr marL="0" marR="0" lvl="0" indent="0" algn="l" rtl="0">
              <a:lnSpc>
                <a:spcPct val="100833"/>
              </a:lnSpc>
              <a:spcBef>
                <a:spcPts val="0"/>
              </a:spcBef>
              <a:spcAft>
                <a:spcPts val="0"/>
              </a:spcAft>
              <a:buNone/>
            </a:pPr>
            <a:r>
              <a:rPr lang="en" sz="6000" b="1">
                <a:solidFill>
                  <a:srgbClr val="4B0550"/>
                </a:solidFill>
                <a:latin typeface="Optimistic Display"/>
                <a:ea typeface="Optimistic Display"/>
                <a:cs typeface="Optimistic Display"/>
                <a:sym typeface="Optimistic Display"/>
              </a:rPr>
              <a:t>Où se cache l’IA </a:t>
            </a:r>
            <a:endParaRPr sz="6000" b="1">
              <a:solidFill>
                <a:srgbClr val="4B0550"/>
              </a:solidFill>
              <a:latin typeface="Optimistic Display"/>
              <a:ea typeface="Optimistic Display"/>
              <a:cs typeface="Optimistic Display"/>
              <a:sym typeface="Optimistic Display"/>
            </a:endParaRPr>
          </a:p>
          <a:p>
            <a:pPr marL="0" marR="0" lvl="0" indent="0" algn="l" rtl="0">
              <a:lnSpc>
                <a:spcPct val="100833"/>
              </a:lnSpc>
              <a:spcBef>
                <a:spcPts val="0"/>
              </a:spcBef>
              <a:spcAft>
                <a:spcPts val="0"/>
              </a:spcAft>
              <a:buNone/>
            </a:pPr>
            <a:r>
              <a:rPr lang="en" sz="6000" b="1">
                <a:solidFill>
                  <a:srgbClr val="4B0550"/>
                </a:solidFill>
                <a:latin typeface="Optimistic Display"/>
                <a:ea typeface="Optimistic Display"/>
                <a:cs typeface="Optimistic Display"/>
                <a:sym typeface="Optimistic Display"/>
              </a:rPr>
              <a:t>dans votre téléphone?</a:t>
            </a:r>
            <a:endParaRPr sz="6000" b="1">
              <a:solidFill>
                <a:srgbClr val="4B0550"/>
              </a:solidFill>
              <a:latin typeface="Optimistic Display"/>
              <a:ea typeface="Optimistic Display"/>
              <a:cs typeface="Optimistic Display"/>
              <a:sym typeface="Optimistic Display"/>
            </a:endParaRPr>
          </a:p>
        </p:txBody>
      </p:sp>
      <p:sp>
        <p:nvSpPr>
          <p:cNvPr id="863" name="Google Shape;863;p67"/>
          <p:cNvSpPr txBox="1"/>
          <p:nvPr/>
        </p:nvSpPr>
        <p:spPr>
          <a:xfrm>
            <a:off x="9124487" y="2265315"/>
            <a:ext cx="3254400" cy="831300"/>
          </a:xfrm>
          <a:prstGeom prst="rect">
            <a:avLst/>
          </a:prstGeom>
          <a:noFill/>
          <a:ln>
            <a:noFill/>
          </a:ln>
        </p:spPr>
        <p:txBody>
          <a:bodyPr spcFirstLastPara="1" wrap="square" lIns="0" tIns="0" rIns="0" bIns="0" anchor="b" anchorCtr="0">
            <a:noAutofit/>
          </a:bodyPr>
          <a:lstStyle/>
          <a:p>
            <a:pPr marL="0" marR="0" lvl="0" indent="0" algn="l" rtl="0">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L’IA fait déjà partie de vos applis quotidiennes! Explorons-les</a:t>
            </a:r>
            <a:endParaRPr sz="1800">
              <a:solidFill>
                <a:srgbClr val="4B0550"/>
              </a:solidFill>
              <a:latin typeface="Optimistic Text Light"/>
              <a:ea typeface="Optimistic Text Light"/>
              <a:cs typeface="Optimistic Text Light"/>
              <a:sym typeface="Optimistic Text Light"/>
            </a:endParaRPr>
          </a:p>
        </p:txBody>
      </p:sp>
      <p:sp>
        <p:nvSpPr>
          <p:cNvPr id="864" name="Google Shape;864;p67"/>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COMPRENDRE L’IA</a:t>
            </a:r>
            <a:endParaRPr sz="900" b="1">
              <a:solidFill>
                <a:srgbClr val="4B0550"/>
              </a:solidFill>
              <a:latin typeface="Optimistic Display"/>
              <a:ea typeface="Optimistic Display"/>
              <a:cs typeface="Optimistic Display"/>
              <a:sym typeface="Optimistic Display"/>
            </a:endParaRPr>
          </a:p>
        </p:txBody>
      </p:sp>
      <p:pic>
        <p:nvPicPr>
          <p:cNvPr id="865" name="Google Shape;865;p67" title="Google Assist 02.png"/>
          <p:cNvPicPr preferRelativeResize="0"/>
          <p:nvPr/>
        </p:nvPicPr>
        <p:blipFill rotWithShape="1">
          <a:blip r:embed="rId3">
            <a:alphaModFix/>
          </a:blip>
          <a:srcRect/>
          <a:stretch/>
        </p:blipFill>
        <p:spPr>
          <a:xfrm>
            <a:off x="10166137" y="3808422"/>
            <a:ext cx="1922775" cy="3890964"/>
          </a:xfrm>
          <a:prstGeom prst="rect">
            <a:avLst/>
          </a:prstGeom>
          <a:noFill/>
          <a:ln>
            <a:noFill/>
          </a:ln>
        </p:spPr>
      </p:pic>
      <p:pic>
        <p:nvPicPr>
          <p:cNvPr id="866" name="Google Shape;866;p67" title="Creative AI 02.png"/>
          <p:cNvPicPr preferRelativeResize="0"/>
          <p:nvPr/>
        </p:nvPicPr>
        <p:blipFill rotWithShape="1">
          <a:blip r:embed="rId4">
            <a:alphaModFix/>
          </a:blip>
          <a:srcRect/>
          <a:stretch/>
        </p:blipFill>
        <p:spPr>
          <a:xfrm>
            <a:off x="7245207" y="3808422"/>
            <a:ext cx="1922775" cy="3890964"/>
          </a:xfrm>
          <a:prstGeom prst="rect">
            <a:avLst/>
          </a:prstGeom>
          <a:noFill/>
          <a:ln>
            <a:noFill/>
          </a:ln>
        </p:spPr>
      </p:pic>
      <p:pic>
        <p:nvPicPr>
          <p:cNvPr id="867" name="Google Shape;867;p67" title="YouTube 02.png"/>
          <p:cNvPicPr preferRelativeResize="0"/>
          <p:nvPr/>
        </p:nvPicPr>
        <p:blipFill rotWithShape="1">
          <a:blip r:embed="rId5">
            <a:alphaModFix/>
          </a:blip>
          <a:srcRect/>
          <a:stretch/>
        </p:blipFill>
        <p:spPr>
          <a:xfrm>
            <a:off x="1403300" y="3810000"/>
            <a:ext cx="1922749" cy="3891133"/>
          </a:xfrm>
          <a:prstGeom prst="rect">
            <a:avLst/>
          </a:prstGeom>
          <a:noFill/>
          <a:ln>
            <a:noFill/>
          </a:ln>
        </p:spPr>
      </p:pic>
      <p:pic>
        <p:nvPicPr>
          <p:cNvPr id="868" name="Google Shape;868;p67" title="Google Translate 02.png"/>
          <p:cNvPicPr preferRelativeResize="0"/>
          <p:nvPr/>
        </p:nvPicPr>
        <p:blipFill rotWithShape="1">
          <a:blip r:embed="rId6">
            <a:alphaModFix/>
          </a:blip>
          <a:srcRect/>
          <a:stretch/>
        </p:blipFill>
        <p:spPr>
          <a:xfrm>
            <a:off x="4324240" y="3808422"/>
            <a:ext cx="1922775" cy="3890964"/>
          </a:xfrm>
          <a:prstGeom prst="rect">
            <a:avLst/>
          </a:prstGeom>
          <a:noFill/>
          <a:ln>
            <a:noFill/>
          </a:ln>
        </p:spPr>
      </p:pic>
      <p:pic>
        <p:nvPicPr>
          <p:cNvPr id="869" name="Google Shape;869;p67"/>
          <p:cNvPicPr preferRelativeResize="0"/>
          <p:nvPr/>
        </p:nvPicPr>
        <p:blipFill rotWithShape="1">
          <a:blip r:embed="rId7">
            <a:alphaModFix/>
          </a:blip>
          <a:srcRect t="4799" b="4997"/>
          <a:stretch/>
        </p:blipFill>
        <p:spPr>
          <a:xfrm>
            <a:off x="12808078" y="3808411"/>
            <a:ext cx="2329062" cy="3890964"/>
          </a:xfrm>
          <a:prstGeom prst="rect">
            <a:avLst/>
          </a:prstGeom>
          <a:noFill/>
          <a:ln>
            <a:noFill/>
          </a:ln>
        </p:spPr>
      </p:pic>
      <p:sp>
        <p:nvSpPr>
          <p:cNvPr id="870" name="Google Shape;870;p67"/>
          <p:cNvSpPr txBox="1"/>
          <p:nvPr/>
        </p:nvSpPr>
        <p:spPr>
          <a:xfrm>
            <a:off x="1144266" y="7758548"/>
            <a:ext cx="2440800" cy="9429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1800"/>
              </a:spcBef>
              <a:spcAft>
                <a:spcPts val="0"/>
              </a:spcAft>
              <a:buClr>
                <a:srgbClr val="000000"/>
              </a:buClr>
              <a:buSzPts val="1650"/>
              <a:buFont typeface="Arial"/>
              <a:buNone/>
            </a:pPr>
            <a:r>
              <a:rPr lang="en" sz="1500" b="1" dirty="0">
                <a:solidFill>
                  <a:srgbClr val="FFFFFF"/>
                </a:solidFill>
                <a:latin typeface="Optimistic Text"/>
                <a:ea typeface="Optimistic Text"/>
                <a:cs typeface="Optimistic Text"/>
                <a:sym typeface="Optimistic Text"/>
              </a:rPr>
              <a:t>IA De </a:t>
            </a:r>
            <a:r>
              <a:rPr lang="en" sz="1500" b="1" dirty="0" err="1">
                <a:solidFill>
                  <a:srgbClr val="FFFFFF"/>
                </a:solidFill>
                <a:latin typeface="Optimistic Text"/>
                <a:ea typeface="Optimistic Text"/>
                <a:cs typeface="Optimistic Text"/>
                <a:sym typeface="Optimistic Text"/>
              </a:rPr>
              <a:t>Recommandation</a:t>
            </a:r>
            <a:r>
              <a:rPr lang="en" sz="1500" b="1" dirty="0">
                <a:solidFill>
                  <a:srgbClr val="FFFFFF"/>
                </a:solidFill>
                <a:latin typeface="Optimistic Text"/>
                <a:ea typeface="Optimistic Text"/>
                <a:cs typeface="Optimistic Text"/>
                <a:sym typeface="Optimistic Text"/>
              </a:rPr>
              <a:t> </a:t>
            </a:r>
            <a:r>
              <a:rPr lang="en" sz="1500" dirty="0">
                <a:solidFill>
                  <a:srgbClr val="FFFFFF"/>
                </a:solidFill>
                <a:latin typeface="Optimistic Text"/>
                <a:ea typeface="Optimistic Text"/>
                <a:cs typeface="Optimistic Text"/>
                <a:sym typeface="Optimistic Text"/>
              </a:rPr>
              <a:t>YouTube </a:t>
            </a:r>
            <a:r>
              <a:rPr lang="en" sz="1500" dirty="0" err="1">
                <a:solidFill>
                  <a:srgbClr val="FFFFFF"/>
                </a:solidFill>
                <a:latin typeface="Optimistic Text"/>
                <a:ea typeface="Optimistic Text"/>
                <a:cs typeface="Optimistic Text"/>
                <a:sym typeface="Optimistic Text"/>
              </a:rPr>
              <a:t>suggère</a:t>
            </a:r>
            <a:r>
              <a:rPr lang="en" sz="1500" dirty="0">
                <a:solidFill>
                  <a:srgbClr val="FFFFFF"/>
                </a:solidFill>
                <a:latin typeface="Optimistic Text"/>
                <a:ea typeface="Optimistic Text"/>
                <a:cs typeface="Optimistic Text"/>
                <a:sym typeface="Optimistic Text"/>
              </a:rPr>
              <a:t> </a:t>
            </a:r>
            <a:r>
              <a:rPr lang="en" sz="1500" dirty="0" err="1">
                <a:solidFill>
                  <a:srgbClr val="FFFFFF"/>
                </a:solidFill>
                <a:latin typeface="Optimistic Text"/>
                <a:ea typeface="Optimistic Text"/>
                <a:cs typeface="Optimistic Text"/>
                <a:sym typeface="Optimistic Text"/>
              </a:rPr>
              <a:t>Dadju</a:t>
            </a:r>
            <a:r>
              <a:rPr lang="en" sz="1500" dirty="0">
                <a:solidFill>
                  <a:srgbClr val="FFFFFF"/>
                </a:solidFill>
                <a:latin typeface="Optimistic Text"/>
                <a:ea typeface="Optimistic Text"/>
                <a:cs typeface="Optimistic Text"/>
                <a:sym typeface="Optimistic Text"/>
              </a:rPr>
              <a:t> après </a:t>
            </a:r>
            <a:r>
              <a:rPr lang="en" sz="1500" dirty="0" err="1">
                <a:solidFill>
                  <a:srgbClr val="FFFFFF"/>
                </a:solidFill>
                <a:latin typeface="Optimistic Text"/>
                <a:ea typeface="Optimistic Text"/>
                <a:cs typeface="Optimistic Text"/>
                <a:sym typeface="Optimistic Text"/>
              </a:rPr>
              <a:t>avoir</a:t>
            </a:r>
            <a:r>
              <a:rPr lang="en" sz="1500" dirty="0">
                <a:solidFill>
                  <a:srgbClr val="FFFFFF"/>
                </a:solidFill>
                <a:latin typeface="Optimistic Text"/>
                <a:ea typeface="Optimistic Text"/>
                <a:cs typeface="Optimistic Text"/>
                <a:sym typeface="Optimistic Text"/>
              </a:rPr>
              <a:t> </a:t>
            </a:r>
            <a:r>
              <a:rPr lang="en" sz="1500" dirty="0" err="1">
                <a:solidFill>
                  <a:srgbClr val="FFFFFF"/>
                </a:solidFill>
                <a:latin typeface="Optimistic Text"/>
                <a:ea typeface="Optimistic Text"/>
                <a:cs typeface="Optimistic Text"/>
                <a:sym typeface="Optimistic Text"/>
              </a:rPr>
              <a:t>écouté</a:t>
            </a:r>
            <a:r>
              <a:rPr lang="en" sz="1500" dirty="0">
                <a:solidFill>
                  <a:srgbClr val="FFFFFF"/>
                </a:solidFill>
                <a:latin typeface="Optimistic Text"/>
                <a:ea typeface="Optimistic Text"/>
                <a:cs typeface="Optimistic Text"/>
                <a:sym typeface="Optimistic Text"/>
              </a:rPr>
              <a:t> Maître Gims</a:t>
            </a:r>
            <a:endParaRPr sz="1500" dirty="0">
              <a:solidFill>
                <a:srgbClr val="FFFFFF"/>
              </a:solidFill>
              <a:latin typeface="Optimistic Text"/>
              <a:ea typeface="Optimistic Text"/>
              <a:cs typeface="Optimistic Text"/>
              <a:sym typeface="Optimistic Text"/>
            </a:endParaRPr>
          </a:p>
        </p:txBody>
      </p:sp>
      <p:sp>
        <p:nvSpPr>
          <p:cNvPr id="871" name="Google Shape;871;p67"/>
          <p:cNvSpPr txBox="1"/>
          <p:nvPr/>
        </p:nvSpPr>
        <p:spPr>
          <a:xfrm>
            <a:off x="4065247" y="7980974"/>
            <a:ext cx="2440800" cy="9429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0"/>
              </a:spcBef>
              <a:spcAft>
                <a:spcPts val="0"/>
              </a:spcAft>
              <a:buSzPts val="1650"/>
              <a:buNone/>
            </a:pPr>
            <a:r>
              <a:rPr lang="en" sz="1500" b="1">
                <a:solidFill>
                  <a:srgbClr val="FFFFFF"/>
                </a:solidFill>
                <a:latin typeface="Optimistic Text"/>
                <a:ea typeface="Optimistic Text"/>
                <a:cs typeface="Optimistic Text"/>
                <a:sym typeface="Optimistic Text"/>
              </a:rPr>
              <a:t>IA De Traduction</a:t>
            </a:r>
            <a:endParaRPr sz="1500" b="1">
              <a:solidFill>
                <a:srgbClr val="FFFFFF"/>
              </a:solidFill>
              <a:latin typeface="Optimistic Text"/>
              <a:ea typeface="Optimistic Text"/>
              <a:cs typeface="Optimistic Text"/>
              <a:sym typeface="Optimistic Text"/>
            </a:endParaRPr>
          </a:p>
          <a:p>
            <a:pPr marL="0" lvl="0" indent="0" algn="ctr" rtl="0">
              <a:lnSpc>
                <a:spcPct val="100000"/>
              </a:lnSpc>
              <a:spcBef>
                <a:spcPts val="0"/>
              </a:spcBef>
              <a:spcAft>
                <a:spcPts val="0"/>
              </a:spcAft>
              <a:buSzPts val="1650"/>
              <a:buNone/>
            </a:pPr>
            <a:r>
              <a:rPr lang="en" sz="1500">
                <a:solidFill>
                  <a:srgbClr val="FFFFFF"/>
                </a:solidFill>
                <a:latin typeface="Optimistic Text"/>
                <a:ea typeface="Optimistic Text"/>
                <a:cs typeface="Optimistic Text"/>
                <a:sym typeface="Optimistic Text"/>
              </a:rPr>
              <a:t>Google Traduction pour passer du Wolof, Dioula ou Arabe au Français/Anglais</a:t>
            </a:r>
            <a:endParaRPr sz="1500">
              <a:solidFill>
                <a:srgbClr val="FFFFFF"/>
              </a:solidFill>
              <a:latin typeface="Optimistic Text"/>
              <a:ea typeface="Optimistic Text"/>
              <a:cs typeface="Optimistic Text"/>
              <a:sym typeface="Optimistic Text"/>
            </a:endParaRPr>
          </a:p>
        </p:txBody>
      </p:sp>
      <p:sp>
        <p:nvSpPr>
          <p:cNvPr id="872" name="Google Shape;872;p67"/>
          <p:cNvSpPr txBox="1"/>
          <p:nvPr/>
        </p:nvSpPr>
        <p:spPr>
          <a:xfrm>
            <a:off x="6986222" y="7980974"/>
            <a:ext cx="2440800" cy="7119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0"/>
              </a:spcBef>
              <a:spcAft>
                <a:spcPts val="0"/>
              </a:spcAft>
              <a:buSzPts val="1650"/>
              <a:buNone/>
            </a:pPr>
            <a:r>
              <a:rPr lang="en" sz="1500" b="1">
                <a:solidFill>
                  <a:srgbClr val="FFFFFF"/>
                </a:solidFill>
                <a:latin typeface="Optimistic Text"/>
                <a:ea typeface="Optimistic Text"/>
                <a:cs typeface="Optimistic Text"/>
                <a:sym typeface="Optimistic Text"/>
              </a:rPr>
              <a:t>IA Créative</a:t>
            </a:r>
            <a:endParaRPr sz="1500" b="1">
              <a:solidFill>
                <a:srgbClr val="FFFFFF"/>
              </a:solidFill>
              <a:latin typeface="Optimistic Text"/>
              <a:ea typeface="Optimistic Text"/>
              <a:cs typeface="Optimistic Text"/>
              <a:sym typeface="Optimistic Text"/>
            </a:endParaRPr>
          </a:p>
          <a:p>
            <a:pPr marL="0" lvl="0" indent="0" algn="ctr" rtl="0">
              <a:lnSpc>
                <a:spcPct val="100000"/>
              </a:lnSpc>
              <a:spcBef>
                <a:spcPts val="0"/>
              </a:spcBef>
              <a:spcAft>
                <a:spcPts val="0"/>
              </a:spcAft>
              <a:buSzPts val="1650"/>
              <a:buNone/>
            </a:pPr>
            <a:r>
              <a:rPr lang="en" sz="1500">
                <a:solidFill>
                  <a:srgbClr val="FFFFFF"/>
                </a:solidFill>
                <a:latin typeface="Optimistic Text"/>
                <a:ea typeface="Optimistic Text"/>
                <a:cs typeface="Optimistic Text"/>
                <a:sym typeface="Optimistic Text"/>
              </a:rPr>
              <a:t>Effets Instagram Reels et filtres TikTok</a:t>
            </a:r>
            <a:endParaRPr sz="1500">
              <a:solidFill>
                <a:srgbClr val="FFFFFF"/>
              </a:solidFill>
              <a:latin typeface="Optimistic Text"/>
              <a:ea typeface="Optimistic Text"/>
              <a:cs typeface="Optimistic Text"/>
              <a:sym typeface="Optimistic Text"/>
            </a:endParaRPr>
          </a:p>
        </p:txBody>
      </p:sp>
      <p:sp>
        <p:nvSpPr>
          <p:cNvPr id="873" name="Google Shape;873;p67"/>
          <p:cNvSpPr txBox="1"/>
          <p:nvPr/>
        </p:nvSpPr>
        <p:spPr>
          <a:xfrm>
            <a:off x="9907191" y="7980974"/>
            <a:ext cx="2440800" cy="7119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0"/>
              </a:spcBef>
              <a:spcAft>
                <a:spcPts val="0"/>
              </a:spcAft>
              <a:buSzPts val="1650"/>
              <a:buNone/>
            </a:pPr>
            <a:r>
              <a:rPr lang="en" sz="1500" b="1">
                <a:solidFill>
                  <a:srgbClr val="FFFFFF"/>
                </a:solidFill>
                <a:latin typeface="Optimistic Text"/>
                <a:ea typeface="Optimistic Text"/>
                <a:cs typeface="Optimistic Text"/>
                <a:sym typeface="Optimistic Text"/>
              </a:rPr>
              <a:t>Assistant IA</a:t>
            </a:r>
            <a:endParaRPr sz="1500" b="1">
              <a:solidFill>
                <a:srgbClr val="FFFFFF"/>
              </a:solidFill>
              <a:latin typeface="Optimistic Text"/>
              <a:ea typeface="Optimistic Text"/>
              <a:cs typeface="Optimistic Text"/>
              <a:sym typeface="Optimistic Text"/>
            </a:endParaRPr>
          </a:p>
          <a:p>
            <a:pPr marL="0" lvl="0" indent="0" algn="ctr" rtl="0">
              <a:lnSpc>
                <a:spcPct val="100000"/>
              </a:lnSpc>
              <a:spcBef>
                <a:spcPts val="0"/>
              </a:spcBef>
              <a:spcAft>
                <a:spcPts val="0"/>
              </a:spcAft>
              <a:buSzPts val="1650"/>
              <a:buNone/>
            </a:pPr>
            <a:r>
              <a:rPr lang="en" sz="1500">
                <a:solidFill>
                  <a:srgbClr val="FFFFFF"/>
                </a:solidFill>
                <a:latin typeface="Optimistic Text"/>
                <a:ea typeface="Optimistic Text"/>
                <a:cs typeface="Optimistic Text"/>
                <a:sym typeface="Optimistic Text"/>
              </a:rPr>
              <a:t>Siri comprend les accents Sénégalais ou Ivoiriens</a:t>
            </a:r>
            <a:endParaRPr sz="1500">
              <a:solidFill>
                <a:srgbClr val="FFFFFF"/>
              </a:solidFill>
              <a:latin typeface="Optimistic Text"/>
              <a:ea typeface="Optimistic Text"/>
              <a:cs typeface="Optimistic Text"/>
              <a:sym typeface="Optimistic Text"/>
            </a:endParaRPr>
          </a:p>
        </p:txBody>
      </p:sp>
      <p:sp>
        <p:nvSpPr>
          <p:cNvPr id="874" name="Google Shape;874;p67"/>
          <p:cNvSpPr txBox="1"/>
          <p:nvPr/>
        </p:nvSpPr>
        <p:spPr>
          <a:xfrm>
            <a:off x="12628013" y="7980975"/>
            <a:ext cx="2689200" cy="9429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0"/>
              </a:spcBef>
              <a:spcAft>
                <a:spcPts val="0"/>
              </a:spcAft>
              <a:buSzPts val="1650"/>
              <a:buNone/>
            </a:pPr>
            <a:r>
              <a:rPr lang="en" sz="1500" b="1">
                <a:solidFill>
                  <a:srgbClr val="FFFFFF"/>
                </a:solidFill>
                <a:latin typeface="Optimistic Text"/>
                <a:ea typeface="Optimistic Text"/>
                <a:cs typeface="Optimistic Text"/>
                <a:sym typeface="Optimistic Text"/>
              </a:rPr>
              <a:t>L’IA Générative</a:t>
            </a:r>
            <a:endParaRPr sz="1500" b="1">
              <a:solidFill>
                <a:srgbClr val="FFFFFF"/>
              </a:solidFill>
              <a:latin typeface="Optimistic Text"/>
              <a:ea typeface="Optimistic Text"/>
              <a:cs typeface="Optimistic Text"/>
              <a:sym typeface="Optimistic Text"/>
            </a:endParaRPr>
          </a:p>
          <a:p>
            <a:pPr marL="0" lvl="0" indent="0" algn="ctr" rtl="0">
              <a:lnSpc>
                <a:spcPct val="100000"/>
              </a:lnSpc>
              <a:spcBef>
                <a:spcPts val="0"/>
              </a:spcBef>
              <a:spcAft>
                <a:spcPts val="0"/>
              </a:spcAft>
              <a:buSzPts val="1650"/>
              <a:buNone/>
            </a:pPr>
            <a:r>
              <a:rPr lang="en" sz="1500">
                <a:solidFill>
                  <a:srgbClr val="FFFFFF"/>
                </a:solidFill>
                <a:latin typeface="Optimistic Text"/>
                <a:ea typeface="Optimistic Text"/>
                <a:cs typeface="Optimistic Text"/>
                <a:sym typeface="Optimistic Text"/>
              </a:rPr>
              <a:t>Meta AI dans WhatsApp pour vous aider à obtenir des réponses rapides</a:t>
            </a:r>
            <a:endParaRPr sz="1500">
              <a:solidFill>
                <a:srgbClr val="FFFFFF"/>
              </a:solidFill>
              <a:latin typeface="Optimistic Text"/>
              <a:ea typeface="Optimistic Text"/>
              <a:cs typeface="Optimistic Text"/>
              <a:sym typeface="Optimistic Tex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878"/>
        <p:cNvGrpSpPr/>
        <p:nvPr/>
      </p:nvGrpSpPr>
      <p:grpSpPr>
        <a:xfrm>
          <a:off x="0" y="0"/>
          <a:ext cx="0" cy="0"/>
          <a:chOff x="0" y="0"/>
          <a:chExt cx="0" cy="0"/>
        </a:xfrm>
      </p:grpSpPr>
      <p:sp>
        <p:nvSpPr>
          <p:cNvPr id="879" name="Google Shape;879;p68"/>
          <p:cNvSpPr txBox="1"/>
          <p:nvPr/>
        </p:nvSpPr>
        <p:spPr>
          <a:xfrm>
            <a:off x="699425" y="3649350"/>
            <a:ext cx="4926900" cy="1748100"/>
          </a:xfrm>
          <a:prstGeom prst="rect">
            <a:avLst/>
          </a:prstGeom>
          <a:noFill/>
          <a:ln>
            <a:noFill/>
          </a:ln>
        </p:spPr>
        <p:txBody>
          <a:bodyPr spcFirstLastPara="1" wrap="square" lIns="0" tIns="0" rIns="0" bIns="0" anchor="b" anchorCtr="0">
            <a:noAutofit/>
          </a:bodyPr>
          <a:lstStyle/>
          <a:p>
            <a:pPr marL="0" lvl="0" indent="0" algn="l" rtl="0">
              <a:lnSpc>
                <a:spcPct val="108000"/>
              </a:lnSpc>
              <a:spcBef>
                <a:spcPts val="0"/>
              </a:spcBef>
              <a:spcAft>
                <a:spcPts val="0"/>
              </a:spcAft>
              <a:buNone/>
            </a:pPr>
            <a:r>
              <a:rPr lang="en" sz="5400" b="1" dirty="0" err="1">
                <a:solidFill>
                  <a:srgbClr val="FFFFFF"/>
                </a:solidFill>
                <a:latin typeface="Optimistic Display"/>
                <a:ea typeface="Optimistic Display"/>
                <a:cs typeface="Optimistic Display"/>
                <a:sym typeface="Optimistic Display"/>
              </a:rPr>
              <a:t>Création</a:t>
            </a:r>
            <a:r>
              <a:rPr lang="en" sz="5400" b="1" dirty="0">
                <a:solidFill>
                  <a:srgbClr val="FFFFFF"/>
                </a:solidFill>
                <a:latin typeface="Optimistic Display"/>
                <a:ea typeface="Optimistic Display"/>
                <a:cs typeface="Optimistic Display"/>
                <a:sym typeface="Optimistic Display"/>
              </a:rPr>
              <a:t> Pratique</a:t>
            </a:r>
            <a:endParaRPr sz="5400" b="1" dirty="0">
              <a:solidFill>
                <a:srgbClr val="FFFFFF"/>
              </a:solidFill>
              <a:latin typeface="Optimistic Display"/>
              <a:ea typeface="Optimistic Display"/>
              <a:cs typeface="Optimistic Display"/>
              <a:sym typeface="Optimistic Display"/>
            </a:endParaRPr>
          </a:p>
          <a:p>
            <a:pPr marL="0" lvl="0" indent="0" algn="l" rtl="0">
              <a:lnSpc>
                <a:spcPct val="108000"/>
              </a:lnSpc>
              <a:spcBef>
                <a:spcPts val="0"/>
              </a:spcBef>
              <a:spcAft>
                <a:spcPts val="0"/>
              </a:spcAft>
              <a:buNone/>
            </a:pPr>
            <a:r>
              <a:rPr lang="en" sz="5400" b="1" dirty="0">
                <a:solidFill>
                  <a:srgbClr val="FFFFFF"/>
                </a:solidFill>
                <a:latin typeface="Optimistic Display"/>
                <a:ea typeface="Optimistic Display"/>
                <a:cs typeface="Optimistic Display"/>
                <a:sym typeface="Optimistic Display"/>
              </a:rPr>
              <a:t>avec L’IA</a:t>
            </a:r>
            <a:endParaRPr sz="5400" b="1" dirty="0">
              <a:solidFill>
                <a:srgbClr val="FFFFFF"/>
              </a:solidFill>
              <a:latin typeface="Optimistic Display"/>
              <a:ea typeface="Optimistic Display"/>
              <a:cs typeface="Optimistic Display"/>
              <a:sym typeface="Optimistic Display"/>
            </a:endParaRPr>
          </a:p>
        </p:txBody>
      </p:sp>
      <p:sp>
        <p:nvSpPr>
          <p:cNvPr id="880" name="Google Shape;880;p68"/>
          <p:cNvSpPr txBox="1"/>
          <p:nvPr/>
        </p:nvSpPr>
        <p:spPr>
          <a:xfrm>
            <a:off x="704101" y="54979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CRÉONS AVEC L’IA!</a:t>
            </a:r>
            <a:endParaRPr>
              <a:solidFill>
                <a:srgbClr val="FFFFFF"/>
              </a:solidFill>
              <a:latin typeface="Optimistic Text"/>
              <a:ea typeface="Optimistic Text"/>
              <a:cs typeface="Optimistic Text"/>
              <a:sym typeface="Optimistic Text"/>
            </a:endParaRPr>
          </a:p>
        </p:txBody>
      </p:sp>
      <p:pic>
        <p:nvPicPr>
          <p:cNvPr id="2" name="Google Shape;1021;p76" title="Middle E Asset 05.png">
            <a:extLst>
              <a:ext uri="{FF2B5EF4-FFF2-40B4-BE49-F238E27FC236}">
                <a16:creationId xmlns:a16="http://schemas.microsoft.com/office/drawing/2014/main" id="{46EA6472-4160-3E45-D850-4A2799809F94}"/>
              </a:ext>
            </a:extLst>
          </p:cNvPr>
          <p:cNvPicPr preferRelativeResize="0"/>
          <p:nvPr/>
        </p:nvPicPr>
        <p:blipFill rotWithShape="1">
          <a:blip r:embed="rId3">
            <a:alphaModFix/>
          </a:blip>
          <a:srcRect t="13918" b="2790"/>
          <a:stretch/>
        </p:blipFill>
        <p:spPr>
          <a:xfrm>
            <a:off x="5937783" y="0"/>
            <a:ext cx="12350217" cy="10287000"/>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885"/>
        <p:cNvGrpSpPr/>
        <p:nvPr/>
      </p:nvGrpSpPr>
      <p:grpSpPr>
        <a:xfrm>
          <a:off x="0" y="0"/>
          <a:ext cx="0" cy="0"/>
          <a:chOff x="0" y="0"/>
          <a:chExt cx="0" cy="0"/>
        </a:xfrm>
      </p:grpSpPr>
      <p:sp>
        <p:nvSpPr>
          <p:cNvPr id="886" name="Google Shape;886;p69"/>
          <p:cNvSpPr/>
          <p:nvPr/>
        </p:nvSpPr>
        <p:spPr>
          <a:xfrm>
            <a:off x="7017525" y="1118600"/>
            <a:ext cx="4243200" cy="2081700"/>
          </a:xfrm>
          <a:prstGeom prst="roundRect">
            <a:avLst>
              <a:gd name="adj" fmla="val 18897"/>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87" name="Google Shape;887;p69"/>
          <p:cNvSpPr txBox="1"/>
          <p:nvPr/>
        </p:nvSpPr>
        <p:spPr>
          <a:xfrm>
            <a:off x="8733538" y="1473050"/>
            <a:ext cx="1909500" cy="461700"/>
          </a:xfrm>
          <a:prstGeom prst="rect">
            <a:avLst/>
          </a:prstGeom>
          <a:noFill/>
          <a:ln>
            <a:noFill/>
          </a:ln>
        </p:spPr>
        <p:txBody>
          <a:bodyPr spcFirstLastPara="1" wrap="square" lIns="0" tIns="0" rIns="0" bIns="0" anchor="t" anchorCtr="0">
            <a:spAutoFit/>
          </a:bodyPr>
          <a:lstStyle/>
          <a:p>
            <a:pPr marL="0" lvl="0" indent="0" algn="l" rtl="0">
              <a:spcBef>
                <a:spcPts val="53"/>
              </a:spcBef>
              <a:spcAft>
                <a:spcPts val="0"/>
              </a:spcAft>
              <a:buClr>
                <a:schemeClr val="dk2"/>
              </a:buClr>
              <a:buFont typeface="Arial"/>
              <a:buNone/>
            </a:pPr>
            <a:r>
              <a:rPr lang="en" sz="3000" b="1">
                <a:solidFill>
                  <a:srgbClr val="4B0550"/>
                </a:solidFill>
                <a:latin typeface="Optimistic Text"/>
                <a:ea typeface="Optimistic Text"/>
                <a:cs typeface="Optimistic Text"/>
                <a:sym typeface="Optimistic Text"/>
              </a:rPr>
              <a:t>ACTIVITÉ</a:t>
            </a:r>
            <a:endParaRPr sz="3000" b="1">
              <a:solidFill>
                <a:srgbClr val="4B0550"/>
              </a:solidFill>
              <a:latin typeface="Optimistic Text"/>
              <a:ea typeface="Optimistic Text"/>
              <a:cs typeface="Optimistic Text"/>
              <a:sym typeface="Optimistic Text"/>
            </a:endParaRPr>
          </a:p>
        </p:txBody>
      </p:sp>
      <p:pic>
        <p:nvPicPr>
          <p:cNvPr id="888" name="Google Shape;888;p69" title="Asset 55.png"/>
          <p:cNvPicPr preferRelativeResize="0"/>
          <p:nvPr/>
        </p:nvPicPr>
        <p:blipFill rotWithShape="1">
          <a:blip r:embed="rId3">
            <a:alphaModFix/>
          </a:blip>
          <a:srcRect/>
          <a:stretch/>
        </p:blipFill>
        <p:spPr>
          <a:xfrm>
            <a:off x="7665888" y="1340275"/>
            <a:ext cx="727250" cy="727250"/>
          </a:xfrm>
          <a:prstGeom prst="rect">
            <a:avLst/>
          </a:prstGeom>
          <a:noFill/>
          <a:ln>
            <a:noFill/>
          </a:ln>
        </p:spPr>
      </p:pic>
      <p:sp>
        <p:nvSpPr>
          <p:cNvPr id="889" name="Google Shape;889;p69"/>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90" name="Google Shape;890;p69"/>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91" name="Google Shape;891;p69"/>
          <p:cNvSpPr txBox="1"/>
          <p:nvPr/>
        </p:nvSpPr>
        <p:spPr>
          <a:xfrm>
            <a:off x="4915175" y="5292600"/>
            <a:ext cx="8457900" cy="19950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dirty="0" err="1">
                <a:solidFill>
                  <a:srgbClr val="4B0550"/>
                </a:solidFill>
                <a:latin typeface="Optimistic Display"/>
                <a:ea typeface="Optimistic Display"/>
                <a:cs typeface="Optimistic Display"/>
                <a:sym typeface="Optimistic Display"/>
              </a:rPr>
              <a:t>Générer</a:t>
            </a:r>
            <a:r>
              <a:rPr lang="en" sz="7200" b="1" dirty="0">
                <a:solidFill>
                  <a:srgbClr val="4B0550"/>
                </a:solidFill>
                <a:latin typeface="Optimistic Display"/>
                <a:ea typeface="Optimistic Display"/>
                <a:cs typeface="Optimistic Display"/>
                <a:sym typeface="Optimistic Display"/>
              </a:rPr>
              <a:t> du Texte avec </a:t>
            </a:r>
            <a:r>
              <a:rPr lang="en" sz="7200" b="1" dirty="0" err="1">
                <a:solidFill>
                  <a:srgbClr val="4B0550"/>
                </a:solidFill>
                <a:latin typeface="Optimistic Display"/>
                <a:ea typeface="Optimistic Display"/>
                <a:cs typeface="Optimistic Display"/>
                <a:sym typeface="Optimistic Display"/>
              </a:rPr>
              <a:t>l’IA</a:t>
            </a:r>
            <a:r>
              <a:rPr lang="en" sz="7200" b="1" dirty="0">
                <a:solidFill>
                  <a:srgbClr val="4B0550"/>
                </a:solidFill>
                <a:latin typeface="Optimistic Display"/>
                <a:ea typeface="Optimistic Display"/>
                <a:cs typeface="Optimistic Display"/>
                <a:sym typeface="Optimistic Display"/>
              </a:rPr>
              <a:t> de Meta</a:t>
            </a:r>
            <a:endParaRPr sz="7200" b="1" dirty="0">
              <a:solidFill>
                <a:srgbClr val="4B0550"/>
              </a:solidFill>
              <a:latin typeface="Optimistic Display"/>
              <a:ea typeface="Optimistic Display"/>
              <a:cs typeface="Optimistic Display"/>
              <a:sym typeface="Optimistic Display"/>
            </a:endParaRPr>
          </a:p>
        </p:txBody>
      </p:sp>
      <p:sp>
        <p:nvSpPr>
          <p:cNvPr id="892" name="Google Shape;892;p69"/>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893" name="Google Shape;893;p69" title="Asset 104.png"/>
          <p:cNvPicPr preferRelativeResize="0"/>
          <p:nvPr/>
        </p:nvPicPr>
        <p:blipFill rotWithShape="1">
          <a:blip r:embed="rId4">
            <a:alphaModFix/>
          </a:blip>
          <a:srcRect/>
          <a:stretch/>
        </p:blipFill>
        <p:spPr>
          <a:xfrm>
            <a:off x="8597125" y="3264775"/>
            <a:ext cx="1059525" cy="105955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897"/>
        <p:cNvGrpSpPr/>
        <p:nvPr/>
      </p:nvGrpSpPr>
      <p:grpSpPr>
        <a:xfrm>
          <a:off x="0" y="0"/>
          <a:ext cx="0" cy="0"/>
          <a:chOff x="0" y="0"/>
          <a:chExt cx="0" cy="0"/>
        </a:xfrm>
      </p:grpSpPr>
      <p:pic>
        <p:nvPicPr>
          <p:cNvPr id="898" name="Google Shape;898;p70"/>
          <p:cNvPicPr preferRelativeResize="0"/>
          <p:nvPr/>
        </p:nvPicPr>
        <p:blipFill>
          <a:blip r:embed="rId3">
            <a:alphaModFix/>
          </a:blip>
          <a:stretch>
            <a:fillRect/>
          </a:stretch>
        </p:blipFill>
        <p:spPr>
          <a:xfrm>
            <a:off x="9467646" y="1348049"/>
            <a:ext cx="3894819" cy="7378867"/>
          </a:xfrm>
          <a:prstGeom prst="rect">
            <a:avLst/>
          </a:prstGeom>
          <a:noFill/>
          <a:ln>
            <a:noFill/>
          </a:ln>
          <a:effectLst>
            <a:outerShdw blurRad="75434" dist="113150" dir="1620000" algn="bl" rotWithShape="0">
              <a:srgbClr val="000000">
                <a:alpha val="61000"/>
              </a:srgbClr>
            </a:outerShdw>
          </a:effectLst>
        </p:spPr>
      </p:pic>
      <p:pic>
        <p:nvPicPr>
          <p:cNvPr id="899" name="Google Shape;899;p70"/>
          <p:cNvPicPr preferRelativeResize="0"/>
          <p:nvPr/>
        </p:nvPicPr>
        <p:blipFill>
          <a:blip r:embed="rId4">
            <a:alphaModFix/>
          </a:blip>
          <a:stretch>
            <a:fillRect/>
          </a:stretch>
        </p:blipFill>
        <p:spPr>
          <a:xfrm>
            <a:off x="13449590" y="1348059"/>
            <a:ext cx="3894816" cy="7378944"/>
          </a:xfrm>
          <a:prstGeom prst="rect">
            <a:avLst/>
          </a:prstGeom>
          <a:noFill/>
          <a:ln>
            <a:noFill/>
          </a:ln>
          <a:effectLst>
            <a:outerShdw blurRad="78679" dist="78679" dir="1920000" algn="bl" rotWithShape="0">
              <a:srgbClr val="000000">
                <a:alpha val="50000"/>
              </a:srgbClr>
            </a:outerShdw>
          </a:effectLst>
        </p:spPr>
      </p:pic>
      <p:sp>
        <p:nvSpPr>
          <p:cNvPr id="900" name="Google Shape;900;p70"/>
          <p:cNvSpPr/>
          <p:nvPr/>
        </p:nvSpPr>
        <p:spPr>
          <a:xfrm>
            <a:off x="946150" y="5048531"/>
            <a:ext cx="8351400" cy="3157800"/>
          </a:xfrm>
          <a:prstGeom prst="roundRect">
            <a:avLst>
              <a:gd name="adj" fmla="val 7575"/>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01" name="Google Shape;901;p70"/>
          <p:cNvSpPr/>
          <p:nvPr/>
        </p:nvSpPr>
        <p:spPr>
          <a:xfrm>
            <a:off x="793750" y="4896181"/>
            <a:ext cx="8351400" cy="3157800"/>
          </a:xfrm>
          <a:prstGeom prst="roundRect">
            <a:avLst>
              <a:gd name="adj" fmla="val 7575"/>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02" name="Google Shape;902;p70"/>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HANDS-ON AI CREATION</a:t>
            </a:r>
            <a:endParaRPr sz="900" b="1">
              <a:solidFill>
                <a:srgbClr val="4B0550"/>
              </a:solidFill>
              <a:latin typeface="Optimistic Display"/>
              <a:ea typeface="Optimistic Display"/>
              <a:cs typeface="Optimistic Display"/>
              <a:sym typeface="Optimistic Display"/>
            </a:endParaRPr>
          </a:p>
        </p:txBody>
      </p:sp>
      <p:sp>
        <p:nvSpPr>
          <p:cNvPr id="903" name="Google Shape;903;p70"/>
          <p:cNvSpPr txBox="1"/>
          <p:nvPr/>
        </p:nvSpPr>
        <p:spPr>
          <a:xfrm>
            <a:off x="700475" y="937694"/>
            <a:ext cx="7821900" cy="2569500"/>
          </a:xfrm>
          <a:prstGeom prst="rect">
            <a:avLst/>
          </a:prstGeom>
          <a:noFill/>
          <a:ln>
            <a:noFill/>
          </a:ln>
        </p:spPr>
        <p:txBody>
          <a:bodyPr spcFirstLastPara="1" wrap="square" lIns="0" tIns="0" rIns="0" bIns="0" anchor="b" anchorCtr="0">
            <a:noAutofit/>
          </a:bodyPr>
          <a:lstStyle/>
          <a:p>
            <a:pPr marL="0" lvl="0" indent="0" algn="l" rtl="0">
              <a:spcBef>
                <a:spcPts val="0"/>
              </a:spcBef>
              <a:spcAft>
                <a:spcPts val="0"/>
              </a:spcAft>
              <a:buNone/>
            </a:pPr>
            <a:r>
              <a:rPr lang="en" sz="3000">
                <a:solidFill>
                  <a:srgbClr val="FFFFFF"/>
                </a:solidFill>
                <a:latin typeface="Optimistic Display Medium"/>
                <a:ea typeface="Optimistic Display Medium"/>
                <a:cs typeface="Optimistic Display Medium"/>
                <a:sym typeface="Optimistic Display Medium"/>
              </a:rPr>
              <a:t>Vous pouvez utiliser l'IA pour améliorer votre écriture, susciter de nouvelles idées et générer du contenu captivant dans différents formats.</a:t>
            </a:r>
            <a:endParaRPr sz="3000">
              <a:solidFill>
                <a:srgbClr val="FFFFFF"/>
              </a:solidFill>
              <a:latin typeface="Optimistic Display Medium"/>
              <a:ea typeface="Optimistic Display Medium"/>
              <a:cs typeface="Optimistic Display Medium"/>
              <a:sym typeface="Optimistic Display Medium"/>
            </a:endParaRPr>
          </a:p>
        </p:txBody>
      </p:sp>
      <p:sp>
        <p:nvSpPr>
          <p:cNvPr id="904" name="Google Shape;904;p70"/>
          <p:cNvSpPr txBox="1"/>
          <p:nvPr/>
        </p:nvSpPr>
        <p:spPr>
          <a:xfrm>
            <a:off x="719281" y="3596369"/>
            <a:ext cx="8444700" cy="1098000"/>
          </a:xfrm>
          <a:prstGeom prst="rect">
            <a:avLst/>
          </a:prstGeom>
          <a:noFill/>
          <a:ln>
            <a:noFill/>
          </a:ln>
        </p:spPr>
        <p:txBody>
          <a:bodyPr spcFirstLastPara="1" wrap="square" lIns="0" tIns="0" rIns="0" bIns="0" anchor="t" anchorCtr="0">
            <a:spAutoFit/>
          </a:bodyPr>
          <a:lstStyle/>
          <a:p>
            <a:pPr marL="0" lvl="0" indent="0" algn="l" rtl="0">
              <a:lnSpc>
                <a:spcPct val="125000"/>
              </a:lnSpc>
              <a:spcBef>
                <a:spcPts val="0"/>
              </a:spcBef>
              <a:spcAft>
                <a:spcPts val="0"/>
              </a:spcAft>
              <a:buNone/>
            </a:pPr>
            <a:r>
              <a:rPr lang="en" sz="1800" b="1">
                <a:solidFill>
                  <a:srgbClr val="D8C8E1"/>
                </a:solidFill>
                <a:latin typeface="Optimistic Text"/>
                <a:ea typeface="Optimistic Text"/>
                <a:cs typeface="Optimistic Text"/>
                <a:sym typeface="Optimistic Text"/>
              </a:rPr>
              <a:t>Option Haute Connectivité</a:t>
            </a:r>
            <a:endParaRPr sz="1800" b="1">
              <a:solidFill>
                <a:srgbClr val="D8C8E1"/>
              </a:solidFill>
              <a:latin typeface="Optimistic Text"/>
              <a:ea typeface="Optimistic Text"/>
              <a:cs typeface="Optimistic Text"/>
              <a:sym typeface="Optimistic Text"/>
            </a:endParaRPr>
          </a:p>
          <a:p>
            <a:pPr marL="0" lvl="0" indent="0" algn="l" rtl="0">
              <a:lnSpc>
                <a:spcPct val="125000"/>
              </a:lnSpc>
              <a:spcBef>
                <a:spcPts val="1000"/>
              </a:spcBef>
              <a:spcAft>
                <a:spcPts val="1000"/>
              </a:spcAft>
              <a:buNone/>
            </a:pPr>
            <a:r>
              <a:rPr lang="en" sz="1800" b="1">
                <a:solidFill>
                  <a:srgbClr val="FFFFFF"/>
                </a:solidFill>
                <a:latin typeface="Optimistic Text"/>
                <a:ea typeface="Optimistic Text"/>
                <a:cs typeface="Optimistic Text"/>
                <a:sym typeface="Optimistic Text"/>
              </a:rPr>
              <a:t>Exemple de Prompt</a:t>
            </a:r>
            <a:r>
              <a:rPr lang="en" sz="1800">
                <a:solidFill>
                  <a:srgbClr val="FFFFFF"/>
                </a:solidFill>
                <a:latin typeface="Optimistic Text"/>
                <a:ea typeface="Optimistic Text"/>
                <a:cs typeface="Optimistic Text"/>
                <a:sym typeface="Optimistic Text"/>
              </a:rPr>
              <a:t>: Propose des titres accrocheurs pour un article de blog sur l'apprentissage numérique.</a:t>
            </a:r>
            <a:endParaRPr sz="1800">
              <a:solidFill>
                <a:srgbClr val="FFFFFF"/>
              </a:solidFill>
              <a:latin typeface="Optimistic Text"/>
              <a:ea typeface="Optimistic Text"/>
              <a:cs typeface="Optimistic Text"/>
              <a:sym typeface="Optimistic Text"/>
            </a:endParaRPr>
          </a:p>
        </p:txBody>
      </p:sp>
      <p:sp>
        <p:nvSpPr>
          <p:cNvPr id="905" name="Google Shape;905;p70"/>
          <p:cNvSpPr txBox="1"/>
          <p:nvPr/>
        </p:nvSpPr>
        <p:spPr>
          <a:xfrm>
            <a:off x="9721069" y="8440451"/>
            <a:ext cx="3398700" cy="265500"/>
          </a:xfrm>
          <a:prstGeom prst="rect">
            <a:avLst/>
          </a:prstGeom>
          <a:noFill/>
          <a:ln>
            <a:noFill/>
          </a:ln>
        </p:spPr>
        <p:txBody>
          <a:bodyPr spcFirstLastPara="1" wrap="square" lIns="0" tIns="19050" rIns="0" bIns="0" anchor="t" anchorCtr="0">
            <a:spAutoFit/>
          </a:bodyPr>
          <a:lstStyle/>
          <a:p>
            <a:pPr marL="19050" lvl="0" indent="0" algn="ctr" rtl="0">
              <a:lnSpc>
                <a:spcPct val="100000"/>
              </a:lnSpc>
              <a:spcBef>
                <a:spcPts val="0"/>
              </a:spcBef>
              <a:spcAft>
                <a:spcPts val="0"/>
              </a:spcAft>
              <a:buNone/>
            </a:pPr>
            <a:r>
              <a:rPr lang="en" sz="1600">
                <a:solidFill>
                  <a:srgbClr val="FFFFFF"/>
                </a:solidFill>
                <a:latin typeface="Optimistic Text"/>
                <a:ea typeface="Optimistic Text"/>
                <a:cs typeface="Optimistic Text"/>
                <a:sym typeface="Optimistic Text"/>
              </a:rPr>
              <a:t>L’IA De Meta sur le navigateur</a:t>
            </a:r>
            <a:endParaRPr sz="1600">
              <a:solidFill>
                <a:srgbClr val="FFFFFF"/>
              </a:solidFill>
              <a:latin typeface="Optimistic Text"/>
              <a:ea typeface="Optimistic Text"/>
              <a:cs typeface="Optimistic Text"/>
              <a:sym typeface="Optimistic Text"/>
            </a:endParaRPr>
          </a:p>
        </p:txBody>
      </p:sp>
      <p:sp>
        <p:nvSpPr>
          <p:cNvPr id="906" name="Google Shape;906;p70"/>
          <p:cNvSpPr txBox="1"/>
          <p:nvPr/>
        </p:nvSpPr>
        <p:spPr>
          <a:xfrm>
            <a:off x="13488982" y="8459263"/>
            <a:ext cx="3794100" cy="265500"/>
          </a:xfrm>
          <a:prstGeom prst="rect">
            <a:avLst/>
          </a:prstGeom>
          <a:noFill/>
          <a:ln>
            <a:noFill/>
          </a:ln>
        </p:spPr>
        <p:txBody>
          <a:bodyPr spcFirstLastPara="1" wrap="square" lIns="0" tIns="19050" rIns="0" bIns="0" anchor="t" anchorCtr="0">
            <a:spAutoFit/>
          </a:bodyPr>
          <a:lstStyle/>
          <a:p>
            <a:pPr marL="19050" lvl="0" indent="0" algn="ctr" rtl="0">
              <a:lnSpc>
                <a:spcPct val="100000"/>
              </a:lnSpc>
              <a:spcBef>
                <a:spcPts val="0"/>
              </a:spcBef>
              <a:spcAft>
                <a:spcPts val="0"/>
              </a:spcAft>
              <a:buNone/>
            </a:pPr>
            <a:r>
              <a:rPr lang="en" sz="1600">
                <a:solidFill>
                  <a:srgbClr val="FFFFFF"/>
                </a:solidFill>
                <a:latin typeface="Optimistic Text"/>
                <a:ea typeface="Optimistic Text"/>
                <a:cs typeface="Optimistic Text"/>
                <a:sym typeface="Optimistic Text"/>
              </a:rPr>
              <a:t>L’IA De Meta sur WhatsApp</a:t>
            </a:r>
            <a:endParaRPr sz="1600">
              <a:solidFill>
                <a:srgbClr val="FFFFFF"/>
              </a:solidFill>
              <a:latin typeface="Optimistic Text"/>
              <a:ea typeface="Optimistic Text"/>
              <a:cs typeface="Optimistic Text"/>
              <a:sym typeface="Optimistic Text"/>
            </a:endParaRPr>
          </a:p>
        </p:txBody>
      </p:sp>
      <p:sp>
        <p:nvSpPr>
          <p:cNvPr id="907" name="Google Shape;907;p70"/>
          <p:cNvSpPr txBox="1"/>
          <p:nvPr/>
        </p:nvSpPr>
        <p:spPr>
          <a:xfrm>
            <a:off x="1158246" y="5216955"/>
            <a:ext cx="2980500" cy="277200"/>
          </a:xfrm>
          <a:prstGeom prst="rect">
            <a:avLst/>
          </a:prstGeom>
          <a:noFill/>
          <a:ln>
            <a:noFill/>
          </a:ln>
        </p:spPr>
        <p:txBody>
          <a:bodyPr spcFirstLastPara="1" wrap="square" lIns="0" tIns="0" rIns="0" bIns="0" anchor="t" anchorCtr="0">
            <a:spAutoFit/>
          </a:bodyPr>
          <a:lstStyle/>
          <a:p>
            <a:pPr marL="0" lvl="0" indent="0" algn="l" rtl="0">
              <a:lnSpc>
                <a:spcPct val="125000"/>
              </a:lnSpc>
              <a:spcBef>
                <a:spcPts val="0"/>
              </a:spcBef>
              <a:spcAft>
                <a:spcPts val="1000"/>
              </a:spcAft>
              <a:buNone/>
            </a:pPr>
            <a:r>
              <a:rPr lang="en" sz="1800" b="1">
                <a:solidFill>
                  <a:srgbClr val="4B0550"/>
                </a:solidFill>
                <a:latin typeface="Optimistic Text"/>
                <a:ea typeface="Optimistic Text"/>
                <a:cs typeface="Optimistic Text"/>
                <a:sym typeface="Optimistic Text"/>
              </a:rPr>
              <a:t>Prochaines Étapes</a:t>
            </a:r>
            <a:endParaRPr sz="1800">
              <a:solidFill>
                <a:srgbClr val="4B0550"/>
              </a:solidFill>
              <a:latin typeface="Optimistic Text"/>
              <a:ea typeface="Optimistic Text"/>
              <a:cs typeface="Optimistic Text"/>
              <a:sym typeface="Optimistic Text"/>
            </a:endParaRPr>
          </a:p>
        </p:txBody>
      </p:sp>
      <p:sp>
        <p:nvSpPr>
          <p:cNvPr id="908" name="Google Shape;908;p70"/>
          <p:cNvSpPr/>
          <p:nvPr/>
        </p:nvSpPr>
        <p:spPr>
          <a:xfrm>
            <a:off x="1164875" y="5712130"/>
            <a:ext cx="3656100" cy="9432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09" name="Google Shape;909;p70"/>
          <p:cNvSpPr txBox="1"/>
          <p:nvPr/>
        </p:nvSpPr>
        <p:spPr>
          <a:xfrm>
            <a:off x="1919300" y="5769174"/>
            <a:ext cx="2980500" cy="8313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800">
                <a:solidFill>
                  <a:srgbClr val="4B0550"/>
                </a:solidFill>
                <a:latin typeface="Optimistic Text"/>
                <a:ea typeface="Optimistic Text"/>
                <a:cs typeface="Optimistic Text"/>
                <a:sym typeface="Optimistic Text"/>
              </a:rPr>
              <a:t>Accédez à l’IA de Meta sur votre téléphone ou votre ordinateur</a:t>
            </a:r>
            <a:endParaRPr sz="1800">
              <a:solidFill>
                <a:srgbClr val="4B0550"/>
              </a:solidFill>
              <a:latin typeface="Optimistic Text"/>
              <a:ea typeface="Optimistic Text"/>
              <a:cs typeface="Optimistic Text"/>
              <a:sym typeface="Optimistic Text"/>
            </a:endParaRPr>
          </a:p>
        </p:txBody>
      </p:sp>
      <p:sp>
        <p:nvSpPr>
          <p:cNvPr id="910" name="Google Shape;910;p70"/>
          <p:cNvSpPr/>
          <p:nvPr/>
        </p:nvSpPr>
        <p:spPr>
          <a:xfrm>
            <a:off x="4953375" y="5712130"/>
            <a:ext cx="3656100" cy="9432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11" name="Google Shape;911;p70"/>
          <p:cNvSpPr txBox="1"/>
          <p:nvPr/>
        </p:nvSpPr>
        <p:spPr>
          <a:xfrm>
            <a:off x="5697225" y="5938425"/>
            <a:ext cx="2747400" cy="5541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800">
                <a:solidFill>
                  <a:srgbClr val="4B0550"/>
                </a:solidFill>
                <a:latin typeface="Optimistic Text"/>
                <a:ea typeface="Optimistic Text"/>
                <a:cs typeface="Optimistic Text"/>
                <a:sym typeface="Optimistic Text"/>
              </a:rPr>
              <a:t>Saisissez votre prompt dans l’IA de Meta</a:t>
            </a:r>
            <a:endParaRPr sz="1800">
              <a:solidFill>
                <a:srgbClr val="4B0550"/>
              </a:solidFill>
              <a:latin typeface="Optimistic Text"/>
              <a:ea typeface="Optimistic Text"/>
              <a:cs typeface="Optimistic Text"/>
              <a:sym typeface="Optimistic Text"/>
            </a:endParaRPr>
          </a:p>
        </p:txBody>
      </p:sp>
      <p:sp>
        <p:nvSpPr>
          <p:cNvPr id="912" name="Google Shape;912;p70"/>
          <p:cNvSpPr/>
          <p:nvPr/>
        </p:nvSpPr>
        <p:spPr>
          <a:xfrm>
            <a:off x="1164875" y="6769330"/>
            <a:ext cx="3656100" cy="9432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13" name="Google Shape;913;p70"/>
          <p:cNvSpPr/>
          <p:nvPr/>
        </p:nvSpPr>
        <p:spPr>
          <a:xfrm>
            <a:off x="4953375" y="6769330"/>
            <a:ext cx="3656100" cy="9432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14" name="Google Shape;914;p70"/>
          <p:cNvSpPr txBox="1"/>
          <p:nvPr/>
        </p:nvSpPr>
        <p:spPr>
          <a:xfrm>
            <a:off x="1919300" y="6963880"/>
            <a:ext cx="2337900" cy="5541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800">
                <a:solidFill>
                  <a:srgbClr val="4B0550"/>
                </a:solidFill>
                <a:latin typeface="Optimistic Text"/>
                <a:ea typeface="Optimistic Text"/>
                <a:cs typeface="Optimistic Text"/>
                <a:sym typeface="Optimistic Text"/>
              </a:rPr>
              <a:t>Examinez le texte généré</a:t>
            </a:r>
            <a:endParaRPr sz="1800">
              <a:solidFill>
                <a:srgbClr val="4B0550"/>
              </a:solidFill>
              <a:latin typeface="Optimistic Text"/>
              <a:ea typeface="Optimistic Text"/>
              <a:cs typeface="Optimistic Text"/>
              <a:sym typeface="Optimistic Text"/>
            </a:endParaRPr>
          </a:p>
        </p:txBody>
      </p:sp>
      <p:sp>
        <p:nvSpPr>
          <p:cNvPr id="915" name="Google Shape;915;p70"/>
          <p:cNvSpPr txBox="1"/>
          <p:nvPr/>
        </p:nvSpPr>
        <p:spPr>
          <a:xfrm>
            <a:off x="5697229" y="6825112"/>
            <a:ext cx="2811900" cy="8313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800">
                <a:solidFill>
                  <a:srgbClr val="4B0550"/>
                </a:solidFill>
                <a:latin typeface="Optimistic Text"/>
                <a:ea typeface="Optimistic Text"/>
                <a:cs typeface="Optimistic Text"/>
                <a:sym typeface="Optimistic Text"/>
              </a:rPr>
              <a:t>Modifiez ou affinez le prompt pour améliorer le résultat</a:t>
            </a:r>
            <a:endParaRPr sz="1800">
              <a:solidFill>
                <a:srgbClr val="4B0550"/>
              </a:solidFill>
              <a:latin typeface="Optimistic Text"/>
              <a:ea typeface="Optimistic Text"/>
              <a:cs typeface="Optimistic Text"/>
              <a:sym typeface="Optimistic Text"/>
            </a:endParaRPr>
          </a:p>
        </p:txBody>
      </p:sp>
      <p:sp>
        <p:nvSpPr>
          <p:cNvPr id="916" name="Google Shape;916;p70"/>
          <p:cNvSpPr/>
          <p:nvPr/>
        </p:nvSpPr>
        <p:spPr>
          <a:xfrm>
            <a:off x="1356438" y="5992005"/>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17" name="Google Shape;917;p70"/>
          <p:cNvSpPr txBox="1"/>
          <p:nvPr/>
        </p:nvSpPr>
        <p:spPr>
          <a:xfrm>
            <a:off x="1331084" y="6062055"/>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1</a:t>
            </a:r>
            <a:endParaRPr sz="1800">
              <a:solidFill>
                <a:srgbClr val="FFFFFF"/>
              </a:solidFill>
              <a:latin typeface="Optimistic Text"/>
              <a:ea typeface="Optimistic Text"/>
              <a:cs typeface="Optimistic Text"/>
              <a:sym typeface="Optimistic Text"/>
            </a:endParaRPr>
          </a:p>
        </p:txBody>
      </p:sp>
      <p:sp>
        <p:nvSpPr>
          <p:cNvPr id="918" name="Google Shape;918;p70"/>
          <p:cNvSpPr/>
          <p:nvPr/>
        </p:nvSpPr>
        <p:spPr>
          <a:xfrm>
            <a:off x="5096692" y="5992005"/>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19" name="Google Shape;919;p70"/>
          <p:cNvSpPr txBox="1"/>
          <p:nvPr/>
        </p:nvSpPr>
        <p:spPr>
          <a:xfrm>
            <a:off x="5071338" y="6062055"/>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2</a:t>
            </a:r>
            <a:endParaRPr sz="1800">
              <a:solidFill>
                <a:srgbClr val="FFFFFF"/>
              </a:solidFill>
              <a:latin typeface="Optimistic Text"/>
              <a:ea typeface="Optimistic Text"/>
              <a:cs typeface="Optimistic Text"/>
              <a:sym typeface="Optimistic Text"/>
            </a:endParaRPr>
          </a:p>
        </p:txBody>
      </p:sp>
      <p:sp>
        <p:nvSpPr>
          <p:cNvPr id="920" name="Google Shape;920;p70"/>
          <p:cNvSpPr/>
          <p:nvPr/>
        </p:nvSpPr>
        <p:spPr>
          <a:xfrm>
            <a:off x="1356438" y="7025155"/>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21" name="Google Shape;921;p70"/>
          <p:cNvSpPr txBox="1"/>
          <p:nvPr/>
        </p:nvSpPr>
        <p:spPr>
          <a:xfrm>
            <a:off x="1331084" y="7095205"/>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3</a:t>
            </a:r>
            <a:endParaRPr sz="1800">
              <a:solidFill>
                <a:srgbClr val="FFFFFF"/>
              </a:solidFill>
              <a:latin typeface="Optimistic Text"/>
              <a:ea typeface="Optimistic Text"/>
              <a:cs typeface="Optimistic Text"/>
              <a:sym typeface="Optimistic Text"/>
            </a:endParaRPr>
          </a:p>
        </p:txBody>
      </p:sp>
      <p:sp>
        <p:nvSpPr>
          <p:cNvPr id="922" name="Google Shape;922;p70"/>
          <p:cNvSpPr/>
          <p:nvPr/>
        </p:nvSpPr>
        <p:spPr>
          <a:xfrm>
            <a:off x="5096692" y="7025155"/>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23" name="Google Shape;923;p70"/>
          <p:cNvSpPr txBox="1"/>
          <p:nvPr/>
        </p:nvSpPr>
        <p:spPr>
          <a:xfrm>
            <a:off x="5071338" y="7095205"/>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4</a:t>
            </a:r>
            <a:endParaRPr sz="1800">
              <a:solidFill>
                <a:srgbClr val="FFFFFF"/>
              </a:solidFill>
              <a:latin typeface="Optimistic Text"/>
              <a:ea typeface="Optimistic Text"/>
              <a:cs typeface="Optimistic Text"/>
              <a:sym typeface="Optimistic Text"/>
            </a:endParaRPr>
          </a:p>
        </p:txBody>
      </p:sp>
      <p:sp>
        <p:nvSpPr>
          <p:cNvPr id="924" name="Google Shape;924;p70"/>
          <p:cNvSpPr txBox="1"/>
          <p:nvPr/>
        </p:nvSpPr>
        <p:spPr>
          <a:xfrm>
            <a:off x="704096" y="8353101"/>
            <a:ext cx="9503100" cy="2964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chemeClr val="lt2"/>
                </a:solidFill>
                <a:latin typeface="Optimistic Text"/>
                <a:ea typeface="Optimistic Text"/>
                <a:cs typeface="Optimistic Text"/>
                <a:sym typeface="Optimistic Text"/>
              </a:rPr>
              <a:t>N'oubliez pas: l'IA est l'outil — VOUS apportez la créativité!</a:t>
            </a:r>
            <a:endParaRPr sz="1800">
              <a:solidFill>
                <a:schemeClr val="lt2"/>
              </a:solidFill>
              <a:latin typeface="Optimistic Text"/>
              <a:ea typeface="Optimistic Text"/>
              <a:cs typeface="Optimistic Text"/>
              <a:sym typeface="Optimistic Text"/>
            </a:endParaRPr>
          </a:p>
        </p:txBody>
      </p:sp>
      <p:sp>
        <p:nvSpPr>
          <p:cNvPr id="925" name="Google Shape;925;p70"/>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chemeClr val="lt2"/>
                </a:solidFill>
                <a:latin typeface="Optimistic Display"/>
                <a:ea typeface="Optimistic Display"/>
                <a:cs typeface="Optimistic Display"/>
                <a:sym typeface="Optimistic Display"/>
              </a:rPr>
              <a:t>CRÉATION PRATIQUE AVEC L’IA</a:t>
            </a:r>
            <a:endParaRPr sz="900" b="1">
              <a:solidFill>
                <a:schemeClr val="lt2"/>
              </a:solidFill>
              <a:latin typeface="Optimistic Display"/>
              <a:ea typeface="Optimistic Display"/>
              <a:cs typeface="Optimistic Display"/>
              <a:sym typeface="Optimistic Display"/>
            </a:endParaRPr>
          </a:p>
        </p:txBody>
      </p:sp>
      <p:pic>
        <p:nvPicPr>
          <p:cNvPr id="926" name="Google Shape;926;p70"/>
          <p:cNvPicPr preferRelativeResize="0"/>
          <p:nvPr/>
        </p:nvPicPr>
        <p:blipFill>
          <a:blip r:embed="rId5">
            <a:alphaModFix/>
          </a:blip>
          <a:stretch>
            <a:fillRect/>
          </a:stretch>
        </p:blipFill>
        <p:spPr>
          <a:xfrm>
            <a:off x="15363938" y="586244"/>
            <a:ext cx="1647825" cy="1000125"/>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930"/>
        <p:cNvGrpSpPr/>
        <p:nvPr/>
      </p:nvGrpSpPr>
      <p:grpSpPr>
        <a:xfrm>
          <a:off x="0" y="0"/>
          <a:ext cx="0" cy="0"/>
          <a:chOff x="0" y="0"/>
          <a:chExt cx="0" cy="0"/>
        </a:xfrm>
      </p:grpSpPr>
      <p:grpSp>
        <p:nvGrpSpPr>
          <p:cNvPr id="931" name="Google Shape;931;p71"/>
          <p:cNvGrpSpPr/>
          <p:nvPr/>
        </p:nvGrpSpPr>
        <p:grpSpPr>
          <a:xfrm>
            <a:off x="743021" y="4402779"/>
            <a:ext cx="178839" cy="159066"/>
            <a:chOff x="610797" y="2479136"/>
            <a:chExt cx="119226" cy="106044"/>
          </a:xfrm>
        </p:grpSpPr>
        <p:sp>
          <p:nvSpPr>
            <p:cNvPr id="932" name="Google Shape;932;p71"/>
            <p:cNvSpPr/>
            <p:nvPr/>
          </p:nvSpPr>
          <p:spPr>
            <a:xfrm>
              <a:off x="610797" y="2531887"/>
              <a:ext cx="118745" cy="0"/>
            </a:xfrm>
            <a:custGeom>
              <a:avLst/>
              <a:gdLst/>
              <a:ahLst/>
              <a:cxnLst/>
              <a:rect l="l" t="t" r="r" b="b"/>
              <a:pathLst>
                <a:path w="118745" h="120000" extrusionOk="0">
                  <a:moveTo>
                    <a:pt x="0" y="0"/>
                  </a:moveTo>
                  <a:lnTo>
                    <a:pt x="118643" y="0"/>
                  </a:lnTo>
                </a:path>
              </a:pathLst>
            </a:custGeom>
            <a:noFill/>
            <a:ln w="19050" cap="flat" cmpd="sng">
              <a:solidFill>
                <a:srgbClr val="FFFFFF"/>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933" name="Google Shape;933;p71"/>
            <p:cNvSpPr/>
            <p:nvPr/>
          </p:nvSpPr>
          <p:spPr>
            <a:xfrm>
              <a:off x="676683" y="2479136"/>
              <a:ext cx="53340" cy="106044"/>
            </a:xfrm>
            <a:custGeom>
              <a:avLst/>
              <a:gdLst/>
              <a:ahLst/>
              <a:cxnLst/>
              <a:rect l="l" t="t" r="r" b="b"/>
              <a:pathLst>
                <a:path w="53340" h="106044" extrusionOk="0">
                  <a:moveTo>
                    <a:pt x="0" y="0"/>
                  </a:moveTo>
                  <a:lnTo>
                    <a:pt x="52755" y="52755"/>
                  </a:lnTo>
                  <a:lnTo>
                    <a:pt x="0" y="105498"/>
                  </a:lnTo>
                </a:path>
              </a:pathLst>
            </a:custGeom>
            <a:noFill/>
            <a:ln w="19050" cap="flat" cmpd="sng">
              <a:solidFill>
                <a:srgbClr val="FFFFFF"/>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934" name="Google Shape;934;p71"/>
          <p:cNvGrpSpPr/>
          <p:nvPr/>
        </p:nvGrpSpPr>
        <p:grpSpPr>
          <a:xfrm>
            <a:off x="743021" y="5073639"/>
            <a:ext cx="178839" cy="159066"/>
            <a:chOff x="610797" y="3093001"/>
            <a:chExt cx="119226" cy="106044"/>
          </a:xfrm>
        </p:grpSpPr>
        <p:sp>
          <p:nvSpPr>
            <p:cNvPr id="935" name="Google Shape;935;p71"/>
            <p:cNvSpPr/>
            <p:nvPr/>
          </p:nvSpPr>
          <p:spPr>
            <a:xfrm>
              <a:off x="610797" y="3145753"/>
              <a:ext cx="118745" cy="0"/>
            </a:xfrm>
            <a:custGeom>
              <a:avLst/>
              <a:gdLst/>
              <a:ahLst/>
              <a:cxnLst/>
              <a:rect l="l" t="t" r="r" b="b"/>
              <a:pathLst>
                <a:path w="118745" h="120000" extrusionOk="0">
                  <a:moveTo>
                    <a:pt x="0" y="0"/>
                  </a:moveTo>
                  <a:lnTo>
                    <a:pt x="118643" y="0"/>
                  </a:lnTo>
                </a:path>
              </a:pathLst>
            </a:custGeom>
            <a:noFill/>
            <a:ln w="19050" cap="flat" cmpd="sng">
              <a:solidFill>
                <a:srgbClr val="FFFFFF"/>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936" name="Google Shape;936;p71"/>
            <p:cNvSpPr/>
            <p:nvPr/>
          </p:nvSpPr>
          <p:spPr>
            <a:xfrm>
              <a:off x="676683" y="3093001"/>
              <a:ext cx="53340" cy="106044"/>
            </a:xfrm>
            <a:custGeom>
              <a:avLst/>
              <a:gdLst/>
              <a:ahLst/>
              <a:cxnLst/>
              <a:rect l="l" t="t" r="r" b="b"/>
              <a:pathLst>
                <a:path w="53340" h="106044" extrusionOk="0">
                  <a:moveTo>
                    <a:pt x="0" y="0"/>
                  </a:moveTo>
                  <a:lnTo>
                    <a:pt x="52755" y="52755"/>
                  </a:lnTo>
                  <a:lnTo>
                    <a:pt x="0" y="105498"/>
                  </a:lnTo>
                </a:path>
              </a:pathLst>
            </a:custGeom>
            <a:noFill/>
            <a:ln w="19050" cap="flat" cmpd="sng">
              <a:solidFill>
                <a:srgbClr val="FFFFFF"/>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937" name="Google Shape;937;p71"/>
          <p:cNvSpPr txBox="1"/>
          <p:nvPr/>
        </p:nvSpPr>
        <p:spPr>
          <a:xfrm>
            <a:off x="719500" y="2312500"/>
            <a:ext cx="4733700" cy="9429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3000">
                <a:solidFill>
                  <a:srgbClr val="FFFFFF"/>
                </a:solidFill>
                <a:latin typeface="Optimistic Display Medium"/>
                <a:ea typeface="Optimistic Display Medium"/>
                <a:cs typeface="Optimistic Display Medium"/>
                <a:sym typeface="Optimistic Display Medium"/>
              </a:rPr>
              <a:t>Écrivons un petit poème avec l’IA!</a:t>
            </a:r>
            <a:endParaRPr sz="3000">
              <a:latin typeface="Optimistic Display Medium"/>
              <a:ea typeface="Optimistic Display Medium"/>
              <a:cs typeface="Optimistic Display Medium"/>
              <a:sym typeface="Optimistic Display Medium"/>
            </a:endParaRPr>
          </a:p>
        </p:txBody>
      </p:sp>
      <p:sp>
        <p:nvSpPr>
          <p:cNvPr id="938" name="Google Shape;938;p71"/>
          <p:cNvSpPr txBox="1"/>
          <p:nvPr/>
        </p:nvSpPr>
        <p:spPr>
          <a:xfrm>
            <a:off x="743008" y="3758847"/>
            <a:ext cx="5423400" cy="296400"/>
          </a:xfrm>
          <a:prstGeom prst="rect">
            <a:avLst/>
          </a:prstGeom>
          <a:noFill/>
          <a:ln>
            <a:noFill/>
          </a:ln>
        </p:spPr>
        <p:txBody>
          <a:bodyPr spcFirstLastPara="1" wrap="square" lIns="0" tIns="19050" rIns="0" bIns="0" anchor="t" anchorCtr="0">
            <a:spAutoFit/>
          </a:bodyPr>
          <a:lstStyle/>
          <a:p>
            <a:pPr marL="40005" lvl="0" indent="0" algn="l" rtl="0">
              <a:lnSpc>
                <a:spcPct val="100000"/>
              </a:lnSpc>
              <a:spcBef>
                <a:spcPts val="2760"/>
              </a:spcBef>
              <a:spcAft>
                <a:spcPts val="0"/>
              </a:spcAft>
              <a:buNone/>
            </a:pPr>
            <a:r>
              <a:rPr lang="en" sz="1800" b="1">
                <a:solidFill>
                  <a:srgbClr val="FFFFFF"/>
                </a:solidFill>
                <a:latin typeface="Optimistic Text"/>
                <a:ea typeface="Optimistic Text"/>
                <a:cs typeface="Optimistic Text"/>
                <a:sym typeface="Optimistic Text"/>
              </a:rPr>
              <a:t>Option basse connectivité</a:t>
            </a:r>
            <a:endParaRPr sz="1800">
              <a:latin typeface="Optimistic Text"/>
              <a:ea typeface="Optimistic Text"/>
              <a:cs typeface="Optimistic Text"/>
              <a:sym typeface="Optimistic Text"/>
            </a:endParaRPr>
          </a:p>
        </p:txBody>
      </p:sp>
      <p:sp>
        <p:nvSpPr>
          <p:cNvPr id="939" name="Google Shape;939;p71"/>
          <p:cNvSpPr txBox="1"/>
          <p:nvPr/>
        </p:nvSpPr>
        <p:spPr>
          <a:xfrm>
            <a:off x="1176699" y="4334875"/>
            <a:ext cx="4276500" cy="2163600"/>
          </a:xfrm>
          <a:prstGeom prst="rect">
            <a:avLst/>
          </a:prstGeom>
          <a:noFill/>
          <a:ln>
            <a:noFill/>
          </a:ln>
        </p:spPr>
        <p:txBody>
          <a:bodyPr spcFirstLastPara="1" wrap="square" lIns="0" tIns="19050" rIns="0" bIns="0" anchor="t" anchorCtr="0">
            <a:spAutoFit/>
          </a:bodyPr>
          <a:lstStyle/>
          <a:p>
            <a:pPr marL="0" marR="7620" lvl="0" indent="0" algn="l" rtl="0">
              <a:lnSpc>
                <a:spcPct val="109200"/>
              </a:lnSpc>
              <a:spcBef>
                <a:spcPts val="1845"/>
              </a:spcBef>
              <a:spcAft>
                <a:spcPts val="0"/>
              </a:spcAft>
              <a:buNone/>
            </a:pPr>
            <a:r>
              <a:rPr lang="en" sz="1800">
                <a:solidFill>
                  <a:srgbClr val="FFFFFF"/>
                </a:solidFill>
                <a:latin typeface="Optimistic Text"/>
                <a:ea typeface="Optimistic Text"/>
                <a:cs typeface="Optimistic Text"/>
                <a:sym typeface="Optimistic Text"/>
              </a:rPr>
              <a:t>Lisez des poèmes pré-écrits par l’IA sur les écoles</a:t>
            </a:r>
            <a:endParaRPr sz="1800">
              <a:latin typeface="Optimistic Text"/>
              <a:ea typeface="Optimistic Text"/>
              <a:cs typeface="Optimistic Text"/>
              <a:sym typeface="Optimistic Text"/>
            </a:endParaRPr>
          </a:p>
          <a:p>
            <a:pPr marL="0" lvl="0" indent="0" algn="l" rtl="0">
              <a:lnSpc>
                <a:spcPct val="100000"/>
              </a:lnSpc>
              <a:spcBef>
                <a:spcPts val="300"/>
              </a:spcBef>
              <a:spcAft>
                <a:spcPts val="0"/>
              </a:spcAft>
              <a:buNone/>
            </a:pPr>
            <a:r>
              <a:rPr lang="en" sz="1800">
                <a:solidFill>
                  <a:srgbClr val="FFFFFF"/>
                </a:solidFill>
                <a:latin typeface="Optimistic Text"/>
                <a:ea typeface="Optimistic Text"/>
                <a:cs typeface="Optimistic Text"/>
                <a:sym typeface="Optimistic Text"/>
              </a:rPr>
              <a:t>Modifiez et améliorez-le avec:</a:t>
            </a:r>
            <a:endParaRPr sz="1800">
              <a:latin typeface="Optimistic Text"/>
              <a:ea typeface="Optimistic Text"/>
              <a:cs typeface="Optimistic Text"/>
              <a:sym typeface="Optimistic Text"/>
            </a:endParaRPr>
          </a:p>
          <a:p>
            <a:pPr marL="710564" lvl="0" indent="-232410" algn="l" rtl="0">
              <a:lnSpc>
                <a:spcPct val="100000"/>
              </a:lnSpc>
              <a:spcBef>
                <a:spcPts val="300"/>
              </a:spcBef>
              <a:spcAft>
                <a:spcPts val="0"/>
              </a:spcAft>
              <a:buClr>
                <a:srgbClr val="FFFFFF"/>
              </a:buClr>
              <a:buSzPts val="1800"/>
              <a:buFont typeface="Optimistic Text"/>
              <a:buAutoNum type="alphaLcPeriod"/>
            </a:pPr>
            <a:r>
              <a:rPr lang="en" sz="1800">
                <a:solidFill>
                  <a:srgbClr val="FFFFFF"/>
                </a:solidFill>
                <a:latin typeface="Optimistic Text"/>
                <a:ea typeface="Optimistic Text"/>
                <a:cs typeface="Optimistic Text"/>
                <a:sym typeface="Optimistic Text"/>
              </a:rPr>
              <a:t>Argot local</a:t>
            </a:r>
            <a:endParaRPr sz="1800">
              <a:solidFill>
                <a:srgbClr val="FFFFFF"/>
              </a:solidFill>
              <a:latin typeface="Optimistic Text"/>
              <a:ea typeface="Optimistic Text"/>
              <a:cs typeface="Optimistic Text"/>
              <a:sym typeface="Optimistic Text"/>
            </a:endParaRPr>
          </a:p>
          <a:p>
            <a:pPr marL="710564" lvl="0" indent="-232410" algn="l" rtl="0">
              <a:lnSpc>
                <a:spcPct val="100000"/>
              </a:lnSpc>
              <a:spcBef>
                <a:spcPts val="300"/>
              </a:spcBef>
              <a:spcAft>
                <a:spcPts val="0"/>
              </a:spcAft>
              <a:buClr>
                <a:srgbClr val="FFFFFF"/>
              </a:buClr>
              <a:buSzPts val="1800"/>
              <a:buFont typeface="Optimistic Text"/>
              <a:buAutoNum type="alphaLcPeriod"/>
            </a:pPr>
            <a:r>
              <a:rPr lang="en" sz="1800">
                <a:solidFill>
                  <a:srgbClr val="FFFFFF"/>
                </a:solidFill>
                <a:latin typeface="Optimistic Text"/>
                <a:ea typeface="Optimistic Text"/>
                <a:cs typeface="Optimistic Text"/>
                <a:sym typeface="Optimistic Text"/>
              </a:rPr>
              <a:t>Contributions réelles des élèves</a:t>
            </a:r>
            <a:endParaRPr sz="1800">
              <a:solidFill>
                <a:srgbClr val="FFFFFF"/>
              </a:solidFill>
              <a:latin typeface="Optimistic Text"/>
              <a:ea typeface="Optimistic Text"/>
              <a:cs typeface="Optimistic Text"/>
              <a:sym typeface="Optimistic Text"/>
            </a:endParaRPr>
          </a:p>
          <a:p>
            <a:pPr marL="710564" lvl="0" indent="-232410" algn="l" rtl="0">
              <a:lnSpc>
                <a:spcPct val="100000"/>
              </a:lnSpc>
              <a:spcBef>
                <a:spcPts val="300"/>
              </a:spcBef>
              <a:spcAft>
                <a:spcPts val="0"/>
              </a:spcAft>
              <a:buClr>
                <a:srgbClr val="FFFFFF"/>
              </a:buClr>
              <a:buSzPts val="1800"/>
              <a:buFont typeface="Optimistic Text"/>
              <a:buAutoNum type="alphaLcPeriod"/>
            </a:pPr>
            <a:r>
              <a:rPr lang="en" sz="1800">
                <a:solidFill>
                  <a:srgbClr val="FFFFFF"/>
                </a:solidFill>
                <a:latin typeface="Optimistic Text"/>
                <a:ea typeface="Optimistic Text"/>
                <a:cs typeface="Optimistic Text"/>
                <a:sym typeface="Optimistic Text"/>
              </a:rPr>
              <a:t>Émotions et connotation culturelle</a:t>
            </a:r>
            <a:endParaRPr sz="1800">
              <a:solidFill>
                <a:srgbClr val="FFFFFF"/>
              </a:solidFill>
              <a:latin typeface="Optimistic Text"/>
              <a:ea typeface="Optimistic Text"/>
              <a:cs typeface="Optimistic Text"/>
              <a:sym typeface="Optimistic Text"/>
            </a:endParaRPr>
          </a:p>
        </p:txBody>
      </p:sp>
      <p:sp>
        <p:nvSpPr>
          <p:cNvPr id="940" name="Google Shape;940;p71"/>
          <p:cNvSpPr txBox="1"/>
          <p:nvPr/>
        </p:nvSpPr>
        <p:spPr>
          <a:xfrm>
            <a:off x="700465" y="7233338"/>
            <a:ext cx="6270300" cy="1150500"/>
          </a:xfrm>
          <a:prstGeom prst="rect">
            <a:avLst/>
          </a:prstGeom>
          <a:noFill/>
          <a:ln>
            <a:noFill/>
          </a:ln>
        </p:spPr>
        <p:txBody>
          <a:bodyPr spcFirstLastPara="1" wrap="square" lIns="0" tIns="19050" rIns="0" bIns="0" anchor="t" anchorCtr="0">
            <a:spAutoFit/>
          </a:bodyPr>
          <a:lstStyle/>
          <a:p>
            <a:pPr marL="0" lvl="0" indent="0" algn="l" rtl="0">
              <a:lnSpc>
                <a:spcPct val="100000"/>
              </a:lnSpc>
              <a:spcBef>
                <a:spcPts val="2340"/>
              </a:spcBef>
              <a:spcAft>
                <a:spcPts val="0"/>
              </a:spcAft>
              <a:buNone/>
            </a:pPr>
            <a:r>
              <a:rPr lang="en" sz="1800" b="1">
                <a:solidFill>
                  <a:srgbClr val="FFFFFF"/>
                </a:solidFill>
                <a:latin typeface="Optimistic Text"/>
                <a:ea typeface="Optimistic Text"/>
                <a:cs typeface="Optimistic Text"/>
                <a:sym typeface="Optimistic Text"/>
              </a:rPr>
              <a:t>N’oubliez-pas : </a:t>
            </a:r>
            <a:r>
              <a:rPr lang="en" sz="1800">
                <a:solidFill>
                  <a:srgbClr val="FFFFFF"/>
                </a:solidFill>
                <a:latin typeface="Optimistic Text"/>
                <a:ea typeface="Optimistic Text"/>
                <a:cs typeface="Optimistic Text"/>
                <a:sym typeface="Optimistic Text"/>
              </a:rPr>
              <a:t>L’IA est l’outil – c’est VOUS qui apportez la créativité!</a:t>
            </a:r>
            <a:endParaRPr sz="1800">
              <a:solidFill>
                <a:srgbClr val="FFFFFF"/>
              </a:solidFill>
              <a:latin typeface="Optimistic Text"/>
              <a:ea typeface="Optimistic Text"/>
              <a:cs typeface="Optimistic Text"/>
              <a:sym typeface="Optimistic Text"/>
            </a:endParaRPr>
          </a:p>
          <a:p>
            <a:pPr marL="19050" lvl="0" indent="0" algn="l" rtl="0">
              <a:lnSpc>
                <a:spcPct val="100000"/>
              </a:lnSpc>
              <a:spcBef>
                <a:spcPts val="2340"/>
              </a:spcBef>
              <a:spcAft>
                <a:spcPts val="0"/>
              </a:spcAft>
              <a:buClr>
                <a:srgbClr val="000000"/>
              </a:buClr>
              <a:buFont typeface="Arial"/>
              <a:buNone/>
            </a:pPr>
            <a:endParaRPr sz="1800">
              <a:solidFill>
                <a:srgbClr val="FFFFFF"/>
              </a:solidFill>
              <a:latin typeface="Optimistic Text"/>
              <a:ea typeface="Optimistic Text"/>
              <a:cs typeface="Optimistic Text"/>
              <a:sym typeface="Optimistic Text"/>
            </a:endParaRPr>
          </a:p>
        </p:txBody>
      </p:sp>
      <p:sp>
        <p:nvSpPr>
          <p:cNvPr id="941" name="Google Shape;941;p71"/>
          <p:cNvSpPr/>
          <p:nvPr/>
        </p:nvSpPr>
        <p:spPr>
          <a:xfrm>
            <a:off x="7338926" y="2312513"/>
            <a:ext cx="4653900" cy="5725500"/>
          </a:xfrm>
          <a:prstGeom prst="roundRect">
            <a:avLst>
              <a:gd name="adj" fmla="val 3024"/>
            </a:avLst>
          </a:prstGeom>
          <a:solidFill>
            <a:srgbClr val="EFEBF4"/>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942" name="Google Shape;942;p71"/>
          <p:cNvSpPr/>
          <p:nvPr/>
        </p:nvSpPr>
        <p:spPr>
          <a:xfrm>
            <a:off x="12429551" y="2312513"/>
            <a:ext cx="4653900" cy="5725500"/>
          </a:xfrm>
          <a:prstGeom prst="roundRect">
            <a:avLst>
              <a:gd name="adj" fmla="val 3024"/>
            </a:avLst>
          </a:prstGeom>
          <a:solidFill>
            <a:srgbClr val="EFEBF4"/>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943" name="Google Shape;943;p71"/>
          <p:cNvSpPr txBox="1"/>
          <p:nvPr/>
        </p:nvSpPr>
        <p:spPr>
          <a:xfrm>
            <a:off x="7677473" y="3599900"/>
            <a:ext cx="4084500" cy="4265100"/>
          </a:xfrm>
          <a:prstGeom prst="rect">
            <a:avLst/>
          </a:prstGeom>
          <a:noFill/>
          <a:ln>
            <a:noFill/>
          </a:ln>
        </p:spPr>
        <p:txBody>
          <a:bodyPr spcFirstLastPara="1" wrap="square" lIns="0" tIns="0" rIns="0" bIns="0" anchor="t" anchorCtr="0">
            <a:spAutoFit/>
          </a:bodyPr>
          <a:lstStyle/>
          <a:p>
            <a:pPr marL="0" marR="7620" lvl="0" indent="0" algn="l" rtl="0">
              <a:lnSpc>
                <a:spcPct val="113684"/>
              </a:lnSpc>
              <a:spcBef>
                <a:spcPts val="1200"/>
              </a:spcBef>
              <a:spcAft>
                <a:spcPts val="0"/>
              </a:spcAft>
              <a:buNone/>
            </a:pPr>
            <a:r>
              <a:rPr lang="en" sz="2200" dirty="0">
                <a:solidFill>
                  <a:srgbClr val="4B0550"/>
                </a:solidFill>
                <a:latin typeface="Optimistic Text"/>
                <a:ea typeface="Optimistic Text"/>
                <a:cs typeface="Optimistic Text"/>
                <a:sym typeface="Optimistic Text"/>
              </a:rPr>
              <a:t>Les </a:t>
            </a:r>
            <a:r>
              <a:rPr lang="en" sz="2200" dirty="0" err="1">
                <a:solidFill>
                  <a:srgbClr val="4B0550"/>
                </a:solidFill>
                <a:latin typeface="Optimistic Text"/>
                <a:ea typeface="Optimistic Text"/>
                <a:cs typeface="Optimistic Text"/>
                <a:sym typeface="Optimistic Text"/>
              </a:rPr>
              <a:t>élèves</a:t>
            </a:r>
            <a:r>
              <a:rPr lang="en" sz="2200" dirty="0">
                <a:solidFill>
                  <a:srgbClr val="4B0550"/>
                </a:solidFill>
                <a:latin typeface="Optimistic Text"/>
                <a:ea typeface="Optimistic Text"/>
                <a:cs typeface="Optimistic Text"/>
                <a:sym typeface="Optimistic Text"/>
              </a:rPr>
              <a:t> se </a:t>
            </a:r>
            <a:r>
              <a:rPr lang="en" sz="2200" dirty="0" err="1">
                <a:solidFill>
                  <a:srgbClr val="4B0550"/>
                </a:solidFill>
                <a:latin typeface="Optimistic Text"/>
                <a:ea typeface="Optimistic Text"/>
                <a:cs typeface="Optimistic Text"/>
                <a:sym typeface="Optimistic Text"/>
              </a:rPr>
              <a:t>rassemblent</a:t>
            </a:r>
            <a:r>
              <a:rPr lang="en" sz="2200" dirty="0">
                <a:solidFill>
                  <a:srgbClr val="4B0550"/>
                </a:solidFill>
                <a:latin typeface="Optimistic Text"/>
                <a:ea typeface="Optimistic Text"/>
                <a:cs typeface="Optimistic Text"/>
                <a:sym typeface="Optimistic Text"/>
              </a:rPr>
              <a:t> dans les couloirs de </a:t>
            </a:r>
            <a:r>
              <a:rPr lang="en" sz="2200" dirty="0" err="1">
                <a:solidFill>
                  <a:srgbClr val="4B0550"/>
                </a:solidFill>
                <a:latin typeface="Optimistic Text"/>
                <a:ea typeface="Optimistic Text"/>
                <a:cs typeface="Optimistic Text"/>
                <a:sym typeface="Optimistic Text"/>
              </a:rPr>
              <a:t>l’apprentissage</a:t>
            </a:r>
            <a:endParaRPr sz="2200" dirty="0">
              <a:solidFill>
                <a:srgbClr val="4B0550"/>
              </a:solidFill>
              <a:latin typeface="Optimistic Text"/>
              <a:ea typeface="Optimistic Text"/>
              <a:cs typeface="Optimistic Text"/>
              <a:sym typeface="Optimistic Text"/>
            </a:endParaRPr>
          </a:p>
          <a:p>
            <a:pPr marL="0" marR="7620" lvl="0" indent="0" algn="l" rtl="0">
              <a:lnSpc>
                <a:spcPct val="113684"/>
              </a:lnSpc>
              <a:spcBef>
                <a:spcPts val="1200"/>
              </a:spcBef>
              <a:spcAft>
                <a:spcPts val="0"/>
              </a:spcAft>
              <a:buNone/>
            </a:pPr>
            <a:r>
              <a:rPr lang="en" sz="2200" dirty="0">
                <a:solidFill>
                  <a:srgbClr val="4B0550"/>
                </a:solidFill>
                <a:latin typeface="Optimistic Text"/>
                <a:ea typeface="Optimistic Text"/>
                <a:cs typeface="Optimistic Text"/>
                <a:sym typeface="Optimistic Text"/>
              </a:rPr>
              <a:t>Livres et savoir, </a:t>
            </a:r>
            <a:r>
              <a:rPr lang="en" sz="2200" dirty="0" err="1">
                <a:solidFill>
                  <a:srgbClr val="4B0550"/>
                </a:solidFill>
                <a:latin typeface="Optimistic Text"/>
                <a:ea typeface="Optimistic Text"/>
                <a:cs typeface="Optimistic Text"/>
                <a:sym typeface="Optimistic Text"/>
              </a:rPr>
              <a:t>ils</a:t>
            </a:r>
            <a:r>
              <a:rPr lang="en" sz="2200" dirty="0">
                <a:solidFill>
                  <a:srgbClr val="4B0550"/>
                </a:solidFill>
                <a:latin typeface="Optimistic Text"/>
                <a:ea typeface="Optimistic Text"/>
                <a:cs typeface="Optimistic Text"/>
                <a:sym typeface="Optimistic Text"/>
              </a:rPr>
              <a:t> </a:t>
            </a:r>
            <a:r>
              <a:rPr lang="en" sz="2200" dirty="0" err="1">
                <a:solidFill>
                  <a:srgbClr val="4B0550"/>
                </a:solidFill>
                <a:latin typeface="Optimistic Text"/>
                <a:ea typeface="Optimistic Text"/>
                <a:cs typeface="Optimistic Text"/>
                <a:sym typeface="Optimistic Text"/>
              </a:rPr>
              <a:t>en</a:t>
            </a:r>
            <a:r>
              <a:rPr lang="en" sz="2200" dirty="0">
                <a:solidFill>
                  <a:srgbClr val="4B0550"/>
                </a:solidFill>
                <a:latin typeface="Optimistic Text"/>
                <a:ea typeface="Optimistic Text"/>
                <a:cs typeface="Optimistic Text"/>
                <a:sym typeface="Optimistic Text"/>
              </a:rPr>
              <a:t> </a:t>
            </a:r>
            <a:r>
              <a:rPr lang="en" sz="2200" dirty="0" err="1">
                <a:solidFill>
                  <a:srgbClr val="4B0550"/>
                </a:solidFill>
                <a:latin typeface="Optimistic Text"/>
                <a:ea typeface="Optimistic Text"/>
                <a:cs typeface="Optimistic Text"/>
                <a:sym typeface="Optimistic Text"/>
              </a:rPr>
              <a:t>retirent</a:t>
            </a:r>
            <a:r>
              <a:rPr lang="en" sz="2200" dirty="0">
                <a:solidFill>
                  <a:srgbClr val="4B0550"/>
                </a:solidFill>
                <a:latin typeface="Optimistic Text"/>
                <a:ea typeface="Optimistic Text"/>
                <a:cs typeface="Optimistic Text"/>
                <a:sym typeface="Optimistic Text"/>
              </a:rPr>
              <a:t> plein </a:t>
            </a:r>
            <a:r>
              <a:rPr lang="en" sz="2200" dirty="0" err="1">
                <a:solidFill>
                  <a:srgbClr val="4B0550"/>
                </a:solidFill>
                <a:latin typeface="Optimistic Text"/>
                <a:ea typeface="Optimistic Text"/>
                <a:cs typeface="Optimistic Text"/>
                <a:sym typeface="Optimistic Text"/>
              </a:rPr>
              <a:t>d’avantages</a:t>
            </a:r>
            <a:endParaRPr sz="2200" dirty="0">
              <a:solidFill>
                <a:srgbClr val="4B0550"/>
              </a:solidFill>
              <a:latin typeface="Optimistic Text"/>
              <a:ea typeface="Optimistic Text"/>
              <a:cs typeface="Optimistic Text"/>
              <a:sym typeface="Optimistic Text"/>
            </a:endParaRPr>
          </a:p>
          <a:p>
            <a:pPr marL="0" marR="7620" lvl="0" indent="0" algn="l" rtl="0">
              <a:lnSpc>
                <a:spcPct val="113684"/>
              </a:lnSpc>
              <a:spcBef>
                <a:spcPts val="1200"/>
              </a:spcBef>
              <a:spcAft>
                <a:spcPts val="0"/>
              </a:spcAft>
              <a:buNone/>
            </a:pPr>
            <a:r>
              <a:rPr lang="en" sz="2200" dirty="0">
                <a:solidFill>
                  <a:srgbClr val="4B0550"/>
                </a:solidFill>
                <a:latin typeface="Optimistic Text"/>
                <a:ea typeface="Optimistic Text"/>
                <a:cs typeface="Optimistic Text"/>
                <a:sym typeface="Optimistic Text"/>
              </a:rPr>
              <a:t>Dans </a:t>
            </a:r>
            <a:r>
              <a:rPr lang="en" sz="2200" dirty="0" err="1">
                <a:solidFill>
                  <a:srgbClr val="4B0550"/>
                </a:solidFill>
                <a:latin typeface="Optimistic Text"/>
                <a:ea typeface="Optimistic Text"/>
                <a:cs typeface="Optimistic Text"/>
                <a:sym typeface="Optimistic Text"/>
              </a:rPr>
              <a:t>notre</a:t>
            </a:r>
            <a:r>
              <a:rPr lang="en" sz="2200" dirty="0">
                <a:solidFill>
                  <a:srgbClr val="4B0550"/>
                </a:solidFill>
                <a:latin typeface="Optimistic Text"/>
                <a:ea typeface="Optimistic Text"/>
                <a:cs typeface="Optimistic Text"/>
                <a:sym typeface="Optimistic Text"/>
              </a:rPr>
              <a:t> </a:t>
            </a:r>
            <a:r>
              <a:rPr lang="en" sz="2200" dirty="0" err="1">
                <a:solidFill>
                  <a:srgbClr val="4B0550"/>
                </a:solidFill>
                <a:latin typeface="Optimistic Text"/>
                <a:ea typeface="Optimistic Text"/>
                <a:cs typeface="Optimistic Text"/>
                <a:sym typeface="Optimistic Text"/>
              </a:rPr>
              <a:t>ville</a:t>
            </a:r>
            <a:r>
              <a:rPr lang="en" sz="2200" dirty="0">
                <a:solidFill>
                  <a:srgbClr val="4B0550"/>
                </a:solidFill>
                <a:latin typeface="Optimistic Text"/>
                <a:ea typeface="Optimistic Text"/>
                <a:cs typeface="Optimistic Text"/>
                <a:sym typeface="Optimistic Text"/>
              </a:rPr>
              <a:t> Ouest - </a:t>
            </a:r>
            <a:r>
              <a:rPr lang="en" sz="2200" dirty="0" err="1">
                <a:solidFill>
                  <a:srgbClr val="4B0550"/>
                </a:solidFill>
                <a:latin typeface="Optimistic Text"/>
                <a:ea typeface="Optimistic Text"/>
                <a:cs typeface="Optimistic Text"/>
                <a:sym typeface="Optimistic Text"/>
              </a:rPr>
              <a:t>Africaine</a:t>
            </a:r>
            <a:r>
              <a:rPr lang="en" sz="2200" dirty="0">
                <a:solidFill>
                  <a:srgbClr val="4B0550"/>
                </a:solidFill>
                <a:latin typeface="Optimistic Text"/>
                <a:ea typeface="Optimistic Text"/>
                <a:cs typeface="Optimistic Text"/>
                <a:sym typeface="Optimistic Text"/>
              </a:rPr>
              <a:t>, les esprits </a:t>
            </a:r>
            <a:r>
              <a:rPr lang="en" sz="2200" dirty="0" err="1">
                <a:solidFill>
                  <a:srgbClr val="4B0550"/>
                </a:solidFill>
                <a:latin typeface="Optimistic Text"/>
                <a:ea typeface="Optimistic Text"/>
                <a:cs typeface="Optimistic Text"/>
                <a:sym typeface="Optimistic Text"/>
              </a:rPr>
              <a:t>s’éclairent</a:t>
            </a:r>
            <a:endParaRPr sz="2200" dirty="0">
              <a:solidFill>
                <a:srgbClr val="4B0550"/>
              </a:solidFill>
              <a:latin typeface="Optimistic Text"/>
              <a:ea typeface="Optimistic Text"/>
              <a:cs typeface="Optimistic Text"/>
              <a:sym typeface="Optimistic Text"/>
            </a:endParaRPr>
          </a:p>
          <a:p>
            <a:pPr marL="0" marR="7620" lvl="0" indent="0" algn="l" rtl="0">
              <a:lnSpc>
                <a:spcPct val="113684"/>
              </a:lnSpc>
              <a:spcBef>
                <a:spcPts val="1200"/>
              </a:spcBef>
              <a:spcAft>
                <a:spcPts val="0"/>
              </a:spcAft>
              <a:buNone/>
            </a:pPr>
            <a:r>
              <a:rPr lang="en" sz="2200" dirty="0" err="1">
                <a:solidFill>
                  <a:srgbClr val="4B0550"/>
                </a:solidFill>
                <a:latin typeface="Optimistic Text"/>
                <a:ea typeface="Optimistic Text"/>
                <a:cs typeface="Optimistic Text"/>
                <a:sym typeface="Optimistic Text"/>
              </a:rPr>
              <a:t>L'éducation</a:t>
            </a:r>
            <a:r>
              <a:rPr lang="en" sz="2200" dirty="0">
                <a:solidFill>
                  <a:srgbClr val="4B0550"/>
                </a:solidFill>
                <a:latin typeface="Optimistic Text"/>
                <a:ea typeface="Optimistic Text"/>
                <a:cs typeface="Optimistic Text"/>
                <a:sym typeface="Optimistic Text"/>
              </a:rPr>
              <a:t> les </a:t>
            </a:r>
            <a:r>
              <a:rPr lang="en" sz="2200" dirty="0" err="1">
                <a:solidFill>
                  <a:srgbClr val="4B0550"/>
                </a:solidFill>
                <a:latin typeface="Optimistic Text"/>
                <a:ea typeface="Optimistic Text"/>
                <a:cs typeface="Optimistic Text"/>
                <a:sym typeface="Optimistic Text"/>
              </a:rPr>
              <a:t>remplit</a:t>
            </a:r>
            <a:r>
              <a:rPr lang="en" sz="2200" dirty="0">
                <a:solidFill>
                  <a:srgbClr val="4B0550"/>
                </a:solidFill>
                <a:latin typeface="Optimistic Text"/>
                <a:ea typeface="Optimistic Text"/>
                <a:cs typeface="Optimistic Text"/>
                <a:sym typeface="Optimistic Text"/>
              </a:rPr>
              <a:t> de joie et de lumière</a:t>
            </a:r>
            <a:endParaRPr sz="2200" dirty="0">
              <a:solidFill>
                <a:srgbClr val="4B0550"/>
              </a:solidFill>
              <a:latin typeface="Optimistic Text"/>
              <a:ea typeface="Optimistic Text"/>
              <a:cs typeface="Optimistic Text"/>
              <a:sym typeface="Optimistic Text"/>
            </a:endParaRPr>
          </a:p>
        </p:txBody>
      </p:sp>
      <p:sp>
        <p:nvSpPr>
          <p:cNvPr id="944" name="Google Shape;944;p71"/>
          <p:cNvSpPr/>
          <p:nvPr/>
        </p:nvSpPr>
        <p:spPr>
          <a:xfrm>
            <a:off x="7622063" y="2583750"/>
            <a:ext cx="4084500" cy="758400"/>
          </a:xfrm>
          <a:prstGeom prst="roundRect">
            <a:avLst>
              <a:gd name="adj" fmla="val 16667"/>
            </a:avLst>
          </a:prstGeom>
          <a:solidFill>
            <a:srgbClr val="D8C8E1"/>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945" name="Google Shape;945;p71"/>
          <p:cNvSpPr txBox="1"/>
          <p:nvPr/>
        </p:nvSpPr>
        <p:spPr>
          <a:xfrm>
            <a:off x="7828516" y="2778144"/>
            <a:ext cx="3646500" cy="369600"/>
          </a:xfrm>
          <a:prstGeom prst="rect">
            <a:avLst/>
          </a:prstGeom>
          <a:noFill/>
          <a:ln>
            <a:noFill/>
          </a:ln>
        </p:spPr>
        <p:txBody>
          <a:bodyPr spcFirstLastPara="1" wrap="square" lIns="0" tIns="0" rIns="0" bIns="0" anchor="ctr" anchorCtr="0">
            <a:noAutofit/>
          </a:bodyPr>
          <a:lstStyle/>
          <a:p>
            <a:pPr marL="19050" lvl="0" indent="0" algn="ctr"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Poème 1</a:t>
            </a:r>
            <a:endParaRPr sz="2400">
              <a:solidFill>
                <a:srgbClr val="4B0550"/>
              </a:solidFill>
              <a:latin typeface="Optimistic Text"/>
              <a:ea typeface="Optimistic Text"/>
              <a:cs typeface="Optimistic Text"/>
              <a:sym typeface="Optimistic Text"/>
            </a:endParaRPr>
          </a:p>
        </p:txBody>
      </p:sp>
      <p:sp>
        <p:nvSpPr>
          <p:cNvPr id="946" name="Google Shape;946;p71"/>
          <p:cNvSpPr txBox="1"/>
          <p:nvPr/>
        </p:nvSpPr>
        <p:spPr>
          <a:xfrm>
            <a:off x="12821325" y="3599900"/>
            <a:ext cx="3977400" cy="4063500"/>
          </a:xfrm>
          <a:prstGeom prst="rect">
            <a:avLst/>
          </a:prstGeom>
          <a:noFill/>
          <a:ln>
            <a:noFill/>
          </a:ln>
        </p:spPr>
        <p:txBody>
          <a:bodyPr spcFirstLastPara="1" wrap="square" lIns="0" tIns="0" rIns="0" bIns="0" anchor="t" anchorCtr="0">
            <a:spAutoFit/>
          </a:bodyPr>
          <a:lstStyle/>
          <a:p>
            <a:pPr marL="19050" marR="284798" lvl="0" indent="0" algn="l" rtl="0">
              <a:spcBef>
                <a:spcPts val="0"/>
              </a:spcBef>
              <a:spcAft>
                <a:spcPts val="0"/>
              </a:spcAft>
              <a:buNone/>
            </a:pPr>
            <a:r>
              <a:rPr lang="en" sz="2200">
                <a:solidFill>
                  <a:srgbClr val="4B0550"/>
                </a:solidFill>
                <a:latin typeface="Optimistic Text"/>
                <a:ea typeface="Optimistic Text"/>
                <a:cs typeface="Optimistic Text"/>
                <a:sym typeface="Optimistic Text"/>
              </a:rPr>
              <a:t>Les écoles sont lumineuses et amusantes,</a:t>
            </a:r>
            <a:endParaRPr sz="2200">
              <a:solidFill>
                <a:srgbClr val="4B0550"/>
              </a:solidFill>
              <a:latin typeface="Optimistic Text"/>
              <a:ea typeface="Optimistic Text"/>
              <a:cs typeface="Optimistic Text"/>
              <a:sym typeface="Optimistic Text"/>
            </a:endParaRPr>
          </a:p>
          <a:p>
            <a:pPr marL="19050" marR="284798" lvl="0" indent="0" algn="l" rtl="0">
              <a:spcBef>
                <a:spcPts val="0"/>
              </a:spcBef>
              <a:spcAft>
                <a:spcPts val="0"/>
              </a:spcAft>
              <a:buNone/>
            </a:pPr>
            <a:endParaRPr sz="2200">
              <a:solidFill>
                <a:srgbClr val="4B0550"/>
              </a:solidFill>
              <a:latin typeface="Optimistic Text"/>
              <a:ea typeface="Optimistic Text"/>
              <a:cs typeface="Optimistic Text"/>
              <a:sym typeface="Optimistic Text"/>
            </a:endParaRPr>
          </a:p>
          <a:p>
            <a:pPr marL="19050" marR="284798" lvl="0" indent="0" algn="l" rtl="0">
              <a:spcBef>
                <a:spcPts val="0"/>
              </a:spcBef>
              <a:spcAft>
                <a:spcPts val="0"/>
              </a:spcAft>
              <a:buNone/>
            </a:pPr>
            <a:r>
              <a:rPr lang="en" sz="2200">
                <a:solidFill>
                  <a:srgbClr val="4B0550"/>
                </a:solidFill>
                <a:latin typeface="Optimistic Text"/>
                <a:ea typeface="Optimistic Text"/>
                <a:cs typeface="Optimistic Text"/>
                <a:sym typeface="Optimistic Text"/>
              </a:rPr>
              <a:t>Un endroit pour apprendre pour tout le monde.</a:t>
            </a:r>
            <a:endParaRPr sz="2200">
              <a:solidFill>
                <a:srgbClr val="4B0550"/>
              </a:solidFill>
              <a:latin typeface="Optimistic Text"/>
              <a:ea typeface="Optimistic Text"/>
              <a:cs typeface="Optimistic Text"/>
              <a:sym typeface="Optimistic Text"/>
            </a:endParaRPr>
          </a:p>
          <a:p>
            <a:pPr marL="19050" marR="284798" lvl="0" indent="0" algn="l" rtl="0">
              <a:spcBef>
                <a:spcPts val="0"/>
              </a:spcBef>
              <a:spcAft>
                <a:spcPts val="0"/>
              </a:spcAft>
              <a:buNone/>
            </a:pPr>
            <a:endParaRPr sz="2200">
              <a:solidFill>
                <a:srgbClr val="4B0550"/>
              </a:solidFill>
              <a:latin typeface="Optimistic Text"/>
              <a:ea typeface="Optimistic Text"/>
              <a:cs typeface="Optimistic Text"/>
              <a:sym typeface="Optimistic Text"/>
            </a:endParaRPr>
          </a:p>
          <a:p>
            <a:pPr marL="19050" marR="284798" lvl="0" indent="0" algn="l" rtl="0">
              <a:spcBef>
                <a:spcPts val="0"/>
              </a:spcBef>
              <a:spcAft>
                <a:spcPts val="0"/>
              </a:spcAft>
              <a:buNone/>
            </a:pPr>
            <a:r>
              <a:rPr lang="en" sz="2200">
                <a:solidFill>
                  <a:srgbClr val="4B0550"/>
                </a:solidFill>
                <a:latin typeface="Optimistic Text"/>
                <a:ea typeface="Optimistic Text"/>
                <a:cs typeface="Optimistic Text"/>
                <a:sym typeface="Optimistic Text"/>
              </a:rPr>
              <a:t>Des grandes villes aux petits villages,</a:t>
            </a:r>
            <a:endParaRPr sz="2200">
              <a:solidFill>
                <a:srgbClr val="4B0550"/>
              </a:solidFill>
              <a:latin typeface="Optimistic Text"/>
              <a:ea typeface="Optimistic Text"/>
              <a:cs typeface="Optimistic Text"/>
              <a:sym typeface="Optimistic Text"/>
            </a:endParaRPr>
          </a:p>
          <a:p>
            <a:pPr marL="19050" marR="284798" lvl="0" indent="0" algn="l" rtl="0">
              <a:spcBef>
                <a:spcPts val="0"/>
              </a:spcBef>
              <a:spcAft>
                <a:spcPts val="0"/>
              </a:spcAft>
              <a:buNone/>
            </a:pPr>
            <a:endParaRPr sz="2200">
              <a:solidFill>
                <a:srgbClr val="4B0550"/>
              </a:solidFill>
              <a:latin typeface="Optimistic Text"/>
              <a:ea typeface="Optimistic Text"/>
              <a:cs typeface="Optimistic Text"/>
              <a:sym typeface="Optimistic Text"/>
            </a:endParaRPr>
          </a:p>
          <a:p>
            <a:pPr marL="19050" marR="284798" lvl="0" indent="0" algn="l" rtl="0">
              <a:spcBef>
                <a:spcPts val="0"/>
              </a:spcBef>
              <a:spcAft>
                <a:spcPts val="0"/>
              </a:spcAft>
              <a:buNone/>
            </a:pPr>
            <a:r>
              <a:rPr lang="en" sz="2200">
                <a:solidFill>
                  <a:srgbClr val="4B0550"/>
                </a:solidFill>
                <a:latin typeface="Optimistic Text"/>
                <a:ea typeface="Optimistic Text"/>
                <a:cs typeface="Optimistic Text"/>
                <a:sym typeface="Optimistic Text"/>
              </a:rPr>
              <a:t>L’éducation est là pour toutes et tous.</a:t>
            </a:r>
            <a:endParaRPr sz="2200">
              <a:solidFill>
                <a:srgbClr val="4B0550"/>
              </a:solidFill>
              <a:latin typeface="Optimistic Text"/>
              <a:ea typeface="Optimistic Text"/>
              <a:cs typeface="Optimistic Text"/>
              <a:sym typeface="Optimistic Text"/>
            </a:endParaRPr>
          </a:p>
          <a:p>
            <a:pPr marL="19050" marR="284798" lvl="0" indent="0" algn="l" rtl="0">
              <a:spcBef>
                <a:spcPts val="0"/>
              </a:spcBef>
              <a:spcAft>
                <a:spcPts val="0"/>
              </a:spcAft>
              <a:buNone/>
            </a:pPr>
            <a:endParaRPr sz="2200">
              <a:solidFill>
                <a:srgbClr val="4B0550"/>
              </a:solidFill>
              <a:latin typeface="Optimistic Text"/>
              <a:ea typeface="Optimistic Text"/>
              <a:cs typeface="Optimistic Text"/>
              <a:sym typeface="Optimistic Text"/>
            </a:endParaRPr>
          </a:p>
        </p:txBody>
      </p:sp>
      <p:sp>
        <p:nvSpPr>
          <p:cNvPr id="947" name="Google Shape;947;p71"/>
          <p:cNvSpPr/>
          <p:nvPr/>
        </p:nvSpPr>
        <p:spPr>
          <a:xfrm>
            <a:off x="12714188" y="2583750"/>
            <a:ext cx="4084500" cy="758400"/>
          </a:xfrm>
          <a:prstGeom prst="roundRect">
            <a:avLst>
              <a:gd name="adj" fmla="val 16667"/>
            </a:avLst>
          </a:prstGeom>
          <a:solidFill>
            <a:srgbClr val="D9C8E1"/>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948" name="Google Shape;948;p71"/>
          <p:cNvSpPr txBox="1"/>
          <p:nvPr/>
        </p:nvSpPr>
        <p:spPr>
          <a:xfrm>
            <a:off x="12920641" y="2778144"/>
            <a:ext cx="3646500" cy="369600"/>
          </a:xfrm>
          <a:prstGeom prst="rect">
            <a:avLst/>
          </a:prstGeom>
          <a:noFill/>
          <a:ln>
            <a:noFill/>
          </a:ln>
        </p:spPr>
        <p:txBody>
          <a:bodyPr spcFirstLastPara="1" wrap="square" lIns="0" tIns="0" rIns="0" bIns="0" anchor="ctr" anchorCtr="0">
            <a:noAutofit/>
          </a:bodyPr>
          <a:lstStyle/>
          <a:p>
            <a:pPr marL="19050" lvl="0" indent="0" algn="ctr"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Poème 2</a:t>
            </a:r>
            <a:endParaRPr sz="2400">
              <a:solidFill>
                <a:srgbClr val="4B0550"/>
              </a:solidFill>
              <a:latin typeface="Optimistic Text"/>
              <a:ea typeface="Optimistic Text"/>
              <a:cs typeface="Optimistic Text"/>
              <a:sym typeface="Optimistic Text"/>
            </a:endParaRPr>
          </a:p>
        </p:txBody>
      </p:sp>
      <p:sp>
        <p:nvSpPr>
          <p:cNvPr id="949" name="Google Shape;949;p71"/>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chemeClr val="lt2"/>
                </a:solidFill>
                <a:latin typeface="Optimistic Display"/>
                <a:ea typeface="Optimistic Display"/>
                <a:cs typeface="Optimistic Display"/>
                <a:sym typeface="Optimistic Display"/>
              </a:rPr>
              <a:t>CRÉATION PRATIQUE AVEC L’IA</a:t>
            </a:r>
            <a:endParaRPr sz="900" b="1">
              <a:solidFill>
                <a:schemeClr val="lt2"/>
              </a:solidFill>
              <a:latin typeface="Optimistic Display"/>
              <a:ea typeface="Optimistic Display"/>
              <a:cs typeface="Optimistic Display"/>
              <a:sym typeface="Optimistic Display"/>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953"/>
        <p:cNvGrpSpPr/>
        <p:nvPr/>
      </p:nvGrpSpPr>
      <p:grpSpPr>
        <a:xfrm>
          <a:off x="0" y="0"/>
          <a:ext cx="0" cy="0"/>
          <a:chOff x="0" y="0"/>
          <a:chExt cx="0" cy="0"/>
        </a:xfrm>
      </p:grpSpPr>
      <p:sp>
        <p:nvSpPr>
          <p:cNvPr id="954" name="Google Shape;954;p72"/>
          <p:cNvSpPr/>
          <p:nvPr/>
        </p:nvSpPr>
        <p:spPr>
          <a:xfrm>
            <a:off x="7017525" y="1118600"/>
            <a:ext cx="4243200" cy="2081700"/>
          </a:xfrm>
          <a:prstGeom prst="roundRect">
            <a:avLst>
              <a:gd name="adj" fmla="val 18897"/>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55" name="Google Shape;955;p72"/>
          <p:cNvSpPr txBox="1"/>
          <p:nvPr/>
        </p:nvSpPr>
        <p:spPr>
          <a:xfrm>
            <a:off x="8733538" y="1473050"/>
            <a:ext cx="1909500" cy="461700"/>
          </a:xfrm>
          <a:prstGeom prst="rect">
            <a:avLst/>
          </a:prstGeom>
          <a:noFill/>
          <a:ln>
            <a:noFill/>
          </a:ln>
        </p:spPr>
        <p:txBody>
          <a:bodyPr spcFirstLastPara="1" wrap="square" lIns="0" tIns="0" rIns="0" bIns="0" anchor="t" anchorCtr="0">
            <a:spAutoFit/>
          </a:bodyPr>
          <a:lstStyle/>
          <a:p>
            <a:pPr marL="0" lvl="0" indent="0" algn="l" rtl="0">
              <a:spcBef>
                <a:spcPts val="53"/>
              </a:spcBef>
              <a:spcAft>
                <a:spcPts val="0"/>
              </a:spcAft>
              <a:buClr>
                <a:schemeClr val="dk2"/>
              </a:buClr>
              <a:buFont typeface="Arial"/>
              <a:buNone/>
            </a:pPr>
            <a:r>
              <a:rPr lang="en" sz="3000" b="1">
                <a:solidFill>
                  <a:srgbClr val="4B0550"/>
                </a:solidFill>
                <a:latin typeface="Optimistic Text"/>
                <a:ea typeface="Optimistic Text"/>
                <a:cs typeface="Optimistic Text"/>
                <a:sym typeface="Optimistic Text"/>
              </a:rPr>
              <a:t>ACTIVITÉ</a:t>
            </a:r>
            <a:endParaRPr sz="3000" b="1">
              <a:solidFill>
                <a:srgbClr val="4B0550"/>
              </a:solidFill>
              <a:latin typeface="Optimistic Text"/>
              <a:ea typeface="Optimistic Text"/>
              <a:cs typeface="Optimistic Text"/>
              <a:sym typeface="Optimistic Text"/>
            </a:endParaRPr>
          </a:p>
        </p:txBody>
      </p:sp>
      <p:pic>
        <p:nvPicPr>
          <p:cNvPr id="956" name="Google Shape;956;p72" title="Asset 55.png"/>
          <p:cNvPicPr preferRelativeResize="0"/>
          <p:nvPr/>
        </p:nvPicPr>
        <p:blipFill rotWithShape="1">
          <a:blip r:embed="rId3">
            <a:alphaModFix/>
          </a:blip>
          <a:srcRect/>
          <a:stretch/>
        </p:blipFill>
        <p:spPr>
          <a:xfrm>
            <a:off x="7665888" y="1340275"/>
            <a:ext cx="727250" cy="727250"/>
          </a:xfrm>
          <a:prstGeom prst="rect">
            <a:avLst/>
          </a:prstGeom>
          <a:noFill/>
          <a:ln>
            <a:noFill/>
          </a:ln>
        </p:spPr>
      </p:pic>
      <p:sp>
        <p:nvSpPr>
          <p:cNvPr id="957" name="Google Shape;957;p72"/>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58" name="Google Shape;958;p72"/>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59" name="Google Shape;959;p72"/>
          <p:cNvSpPr txBox="1"/>
          <p:nvPr/>
        </p:nvSpPr>
        <p:spPr>
          <a:xfrm>
            <a:off x="4915175" y="5292600"/>
            <a:ext cx="8457900" cy="19950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a:solidFill>
                  <a:srgbClr val="4B0550"/>
                </a:solidFill>
                <a:latin typeface="Optimistic Display"/>
                <a:ea typeface="Optimistic Display"/>
                <a:cs typeface="Optimistic Display"/>
                <a:sym typeface="Optimistic Display"/>
              </a:rPr>
              <a:t>Créer des Images avec l’IA de Meta</a:t>
            </a:r>
            <a:endParaRPr sz="7200" b="1">
              <a:solidFill>
                <a:srgbClr val="4B0550"/>
              </a:solidFill>
              <a:latin typeface="Optimistic Display"/>
              <a:ea typeface="Optimistic Display"/>
              <a:cs typeface="Optimistic Display"/>
              <a:sym typeface="Optimistic Display"/>
            </a:endParaRPr>
          </a:p>
        </p:txBody>
      </p:sp>
      <p:sp>
        <p:nvSpPr>
          <p:cNvPr id="960" name="Google Shape;960;p72"/>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961" name="Google Shape;961;p72" title="Asset 108.png"/>
          <p:cNvPicPr preferRelativeResize="0"/>
          <p:nvPr/>
        </p:nvPicPr>
        <p:blipFill>
          <a:blip r:embed="rId4">
            <a:alphaModFix/>
          </a:blip>
          <a:stretch>
            <a:fillRect/>
          </a:stretch>
        </p:blipFill>
        <p:spPr>
          <a:xfrm>
            <a:off x="8606959" y="3429000"/>
            <a:ext cx="1076482" cy="731100"/>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965"/>
        <p:cNvGrpSpPr/>
        <p:nvPr/>
      </p:nvGrpSpPr>
      <p:grpSpPr>
        <a:xfrm>
          <a:off x="0" y="0"/>
          <a:ext cx="0" cy="0"/>
          <a:chOff x="0" y="0"/>
          <a:chExt cx="0" cy="0"/>
        </a:xfrm>
      </p:grpSpPr>
      <p:sp>
        <p:nvSpPr>
          <p:cNvPr id="966" name="Google Shape;966;p73"/>
          <p:cNvSpPr/>
          <p:nvPr/>
        </p:nvSpPr>
        <p:spPr>
          <a:xfrm>
            <a:off x="873000" y="3999600"/>
            <a:ext cx="8351400" cy="4975800"/>
          </a:xfrm>
          <a:prstGeom prst="roundRect">
            <a:avLst>
              <a:gd name="adj" fmla="val 7575"/>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67" name="Google Shape;967;p73"/>
          <p:cNvSpPr/>
          <p:nvPr/>
        </p:nvSpPr>
        <p:spPr>
          <a:xfrm>
            <a:off x="720600" y="3782475"/>
            <a:ext cx="8351400" cy="4975800"/>
          </a:xfrm>
          <a:prstGeom prst="roundRect">
            <a:avLst>
              <a:gd name="adj" fmla="val 7575"/>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68" name="Google Shape;968;p73"/>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HANDS-ON AI CREATION</a:t>
            </a:r>
            <a:endParaRPr sz="900" b="1">
              <a:solidFill>
                <a:srgbClr val="4B0550"/>
              </a:solidFill>
              <a:latin typeface="Optimistic Display"/>
              <a:ea typeface="Optimistic Display"/>
              <a:cs typeface="Optimistic Display"/>
              <a:sym typeface="Optimistic Display"/>
            </a:endParaRPr>
          </a:p>
        </p:txBody>
      </p:sp>
      <p:sp>
        <p:nvSpPr>
          <p:cNvPr id="969" name="Google Shape;969;p73"/>
          <p:cNvSpPr txBox="1"/>
          <p:nvPr/>
        </p:nvSpPr>
        <p:spPr>
          <a:xfrm>
            <a:off x="704100" y="-265669"/>
            <a:ext cx="7232100" cy="2569500"/>
          </a:xfrm>
          <a:prstGeom prst="rect">
            <a:avLst/>
          </a:prstGeom>
          <a:noFill/>
          <a:ln>
            <a:noFill/>
          </a:ln>
        </p:spPr>
        <p:txBody>
          <a:bodyPr spcFirstLastPara="1" wrap="square" lIns="0" tIns="0" rIns="0" bIns="0" anchor="b" anchorCtr="0">
            <a:noAutofit/>
          </a:bodyPr>
          <a:lstStyle/>
          <a:p>
            <a:pPr marL="0" lvl="0" indent="0" algn="l" rtl="0">
              <a:spcBef>
                <a:spcPts val="0"/>
              </a:spcBef>
              <a:spcAft>
                <a:spcPts val="0"/>
              </a:spcAft>
              <a:buNone/>
            </a:pPr>
            <a:r>
              <a:rPr lang="en" sz="3000">
                <a:solidFill>
                  <a:srgbClr val="FFFFFF"/>
                </a:solidFill>
                <a:latin typeface="Optimistic Display Medium"/>
                <a:ea typeface="Optimistic Display Medium"/>
                <a:cs typeface="Optimistic Display Medium"/>
                <a:sym typeface="Optimistic Display Medium"/>
              </a:rPr>
              <a:t>Utilisez l’IA de Meta pour créer une image à partir de vos idées!</a:t>
            </a:r>
            <a:endParaRPr sz="3000">
              <a:solidFill>
                <a:srgbClr val="FFFFFF"/>
              </a:solidFill>
              <a:latin typeface="Optimistic Display Medium"/>
              <a:ea typeface="Optimistic Display Medium"/>
              <a:cs typeface="Optimistic Display Medium"/>
              <a:sym typeface="Optimistic Display Medium"/>
            </a:endParaRPr>
          </a:p>
        </p:txBody>
      </p:sp>
      <p:sp>
        <p:nvSpPr>
          <p:cNvPr id="970" name="Google Shape;970;p73"/>
          <p:cNvSpPr txBox="1"/>
          <p:nvPr/>
        </p:nvSpPr>
        <p:spPr>
          <a:xfrm>
            <a:off x="704100" y="2562250"/>
            <a:ext cx="7066500" cy="1028700"/>
          </a:xfrm>
          <a:prstGeom prst="rect">
            <a:avLst/>
          </a:prstGeom>
          <a:noFill/>
          <a:ln>
            <a:noFill/>
          </a:ln>
        </p:spPr>
        <p:txBody>
          <a:bodyPr spcFirstLastPara="1" wrap="square" lIns="0" tIns="0" rIns="0" bIns="0" anchor="t" anchorCtr="0">
            <a:spAutoFit/>
          </a:bodyPr>
          <a:lstStyle/>
          <a:p>
            <a:pPr marL="0" lvl="0" indent="0" algn="l" rtl="0">
              <a:lnSpc>
                <a:spcPct val="125000"/>
              </a:lnSpc>
              <a:spcBef>
                <a:spcPts val="0"/>
              </a:spcBef>
              <a:spcAft>
                <a:spcPts val="0"/>
              </a:spcAft>
              <a:buNone/>
            </a:pPr>
            <a:r>
              <a:rPr lang="en" sz="1800" b="1">
                <a:solidFill>
                  <a:srgbClr val="D8C8E1"/>
                </a:solidFill>
                <a:latin typeface="Optimistic Text"/>
                <a:ea typeface="Optimistic Text"/>
                <a:cs typeface="Optimistic Text"/>
                <a:sym typeface="Optimistic Text"/>
              </a:rPr>
              <a:t>Activité de Haute Connectivité</a:t>
            </a:r>
            <a:endParaRPr sz="1800" b="1">
              <a:solidFill>
                <a:srgbClr val="D8C8E1"/>
              </a:solidFill>
              <a:latin typeface="Optimistic Text"/>
              <a:ea typeface="Optimistic Text"/>
              <a:cs typeface="Optimistic Text"/>
              <a:sym typeface="Optimistic Text"/>
            </a:endParaRPr>
          </a:p>
          <a:p>
            <a:pPr marL="0" lvl="0" indent="0" algn="l" rtl="0">
              <a:lnSpc>
                <a:spcPct val="100000"/>
              </a:lnSpc>
              <a:spcBef>
                <a:spcPts val="1000"/>
              </a:spcBef>
              <a:spcAft>
                <a:spcPts val="1000"/>
              </a:spcAft>
              <a:buNone/>
            </a:pPr>
            <a:r>
              <a:rPr lang="en" sz="1800" b="1">
                <a:solidFill>
                  <a:srgbClr val="FFFFFF"/>
                </a:solidFill>
                <a:latin typeface="Optimistic Text"/>
                <a:ea typeface="Optimistic Text"/>
                <a:cs typeface="Optimistic Text"/>
                <a:sym typeface="Optimistic Text"/>
              </a:rPr>
              <a:t>Exemple de Prompt: </a:t>
            </a:r>
            <a:r>
              <a:rPr lang="en" sz="1800">
                <a:solidFill>
                  <a:srgbClr val="FFFFFF"/>
                </a:solidFill>
                <a:latin typeface="Optimistic Text"/>
                <a:ea typeface="Optimistic Text"/>
                <a:cs typeface="Optimistic Text"/>
                <a:sym typeface="Optimistic Text"/>
              </a:rPr>
              <a:t>Générez une image d’étudiants en sortie scolaire explorant un musée des sciences.</a:t>
            </a:r>
            <a:endParaRPr sz="1800">
              <a:solidFill>
                <a:srgbClr val="FFFFFF"/>
              </a:solidFill>
              <a:latin typeface="Optimistic Text"/>
              <a:ea typeface="Optimistic Text"/>
              <a:cs typeface="Optimistic Text"/>
              <a:sym typeface="Optimistic Text"/>
            </a:endParaRPr>
          </a:p>
        </p:txBody>
      </p:sp>
      <p:sp>
        <p:nvSpPr>
          <p:cNvPr id="971" name="Google Shape;971;p73"/>
          <p:cNvSpPr txBox="1"/>
          <p:nvPr/>
        </p:nvSpPr>
        <p:spPr>
          <a:xfrm>
            <a:off x="977408" y="4099588"/>
            <a:ext cx="2980500" cy="277200"/>
          </a:xfrm>
          <a:prstGeom prst="rect">
            <a:avLst/>
          </a:prstGeom>
          <a:noFill/>
          <a:ln>
            <a:noFill/>
          </a:ln>
        </p:spPr>
        <p:txBody>
          <a:bodyPr spcFirstLastPara="1" wrap="square" lIns="0" tIns="0" rIns="0" bIns="0" anchor="t" anchorCtr="0">
            <a:spAutoFit/>
          </a:bodyPr>
          <a:lstStyle/>
          <a:p>
            <a:pPr marL="0" lvl="0" indent="0" algn="l" rtl="0">
              <a:lnSpc>
                <a:spcPct val="125000"/>
              </a:lnSpc>
              <a:spcBef>
                <a:spcPts val="0"/>
              </a:spcBef>
              <a:spcAft>
                <a:spcPts val="1000"/>
              </a:spcAft>
              <a:buNone/>
            </a:pPr>
            <a:r>
              <a:rPr lang="en" sz="1800" b="1">
                <a:solidFill>
                  <a:srgbClr val="4B0550"/>
                </a:solidFill>
                <a:latin typeface="Optimistic Text"/>
                <a:ea typeface="Optimistic Text"/>
                <a:cs typeface="Optimistic Text"/>
                <a:sym typeface="Optimistic Text"/>
              </a:rPr>
              <a:t>Prochaines Étapes</a:t>
            </a:r>
            <a:endParaRPr sz="1800">
              <a:solidFill>
                <a:srgbClr val="4B0550"/>
              </a:solidFill>
              <a:latin typeface="Optimistic Text"/>
              <a:ea typeface="Optimistic Text"/>
              <a:cs typeface="Optimistic Text"/>
              <a:sym typeface="Optimistic Text"/>
            </a:endParaRPr>
          </a:p>
        </p:txBody>
      </p:sp>
      <p:sp>
        <p:nvSpPr>
          <p:cNvPr id="972" name="Google Shape;972;p73"/>
          <p:cNvSpPr/>
          <p:nvPr/>
        </p:nvSpPr>
        <p:spPr>
          <a:xfrm>
            <a:off x="984037" y="4534675"/>
            <a:ext cx="3857100" cy="11808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73" name="Google Shape;973;p73"/>
          <p:cNvSpPr txBox="1"/>
          <p:nvPr/>
        </p:nvSpPr>
        <p:spPr>
          <a:xfrm>
            <a:off x="1711109" y="4712652"/>
            <a:ext cx="2980500" cy="7851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Ouvrez l’IA de Meta sur votre téléphone ou votre ordinateur</a:t>
            </a:r>
            <a:endParaRPr sz="1700">
              <a:solidFill>
                <a:srgbClr val="4B0550"/>
              </a:solidFill>
              <a:latin typeface="Optimistic Text"/>
              <a:ea typeface="Optimistic Text"/>
              <a:cs typeface="Optimistic Text"/>
              <a:sym typeface="Optimistic Text"/>
            </a:endParaRPr>
          </a:p>
        </p:txBody>
      </p:sp>
      <p:sp>
        <p:nvSpPr>
          <p:cNvPr id="974" name="Google Shape;974;p73"/>
          <p:cNvSpPr/>
          <p:nvPr/>
        </p:nvSpPr>
        <p:spPr>
          <a:xfrm>
            <a:off x="4980728" y="4534675"/>
            <a:ext cx="3857100" cy="11808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75" name="Google Shape;975;p73"/>
          <p:cNvSpPr txBox="1"/>
          <p:nvPr/>
        </p:nvSpPr>
        <p:spPr>
          <a:xfrm>
            <a:off x="5717634" y="4582083"/>
            <a:ext cx="3064500" cy="10467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Saisissez votre prompt, en ajoutant vos propres détails créatifs pour donner forme à l'image finale</a:t>
            </a:r>
            <a:endParaRPr sz="1700">
              <a:solidFill>
                <a:srgbClr val="4B0550"/>
              </a:solidFill>
              <a:latin typeface="Optimistic Text"/>
              <a:ea typeface="Optimistic Text"/>
              <a:cs typeface="Optimistic Text"/>
              <a:sym typeface="Optimistic Text"/>
            </a:endParaRPr>
          </a:p>
        </p:txBody>
      </p:sp>
      <p:sp>
        <p:nvSpPr>
          <p:cNvPr id="976" name="Google Shape;976;p73"/>
          <p:cNvSpPr/>
          <p:nvPr/>
        </p:nvSpPr>
        <p:spPr>
          <a:xfrm>
            <a:off x="984037" y="6379304"/>
            <a:ext cx="3857100" cy="9432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77" name="Google Shape;977;p73"/>
          <p:cNvSpPr/>
          <p:nvPr/>
        </p:nvSpPr>
        <p:spPr>
          <a:xfrm>
            <a:off x="4980728" y="6379304"/>
            <a:ext cx="3857100" cy="9432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78" name="Google Shape;978;p73"/>
          <p:cNvSpPr txBox="1"/>
          <p:nvPr/>
        </p:nvSpPr>
        <p:spPr>
          <a:xfrm>
            <a:off x="1711109" y="6573850"/>
            <a:ext cx="2758500" cy="5232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Les étudiants portent-ils des uniformes scolaires?</a:t>
            </a:r>
            <a:endParaRPr sz="1700">
              <a:solidFill>
                <a:srgbClr val="4B0550"/>
              </a:solidFill>
              <a:latin typeface="Optimistic Text"/>
              <a:ea typeface="Optimistic Text"/>
              <a:cs typeface="Optimistic Text"/>
              <a:sym typeface="Optimistic Text"/>
            </a:endParaRPr>
          </a:p>
        </p:txBody>
      </p:sp>
      <p:sp>
        <p:nvSpPr>
          <p:cNvPr id="979" name="Google Shape;979;p73"/>
          <p:cNvSpPr txBox="1"/>
          <p:nvPr/>
        </p:nvSpPr>
        <p:spPr>
          <a:xfrm>
            <a:off x="5717638" y="6565648"/>
            <a:ext cx="2811900" cy="5232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Le musée est-il bien éclairé?</a:t>
            </a:r>
            <a:endParaRPr sz="1700">
              <a:solidFill>
                <a:srgbClr val="4B0550"/>
              </a:solidFill>
              <a:latin typeface="Optimistic Text"/>
              <a:ea typeface="Optimistic Text"/>
              <a:cs typeface="Optimistic Text"/>
              <a:sym typeface="Optimistic Text"/>
            </a:endParaRPr>
          </a:p>
        </p:txBody>
      </p:sp>
      <p:sp>
        <p:nvSpPr>
          <p:cNvPr id="980" name="Google Shape;980;p73"/>
          <p:cNvSpPr/>
          <p:nvPr/>
        </p:nvSpPr>
        <p:spPr>
          <a:xfrm>
            <a:off x="1175600" y="4904395"/>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81" name="Google Shape;981;p73"/>
          <p:cNvSpPr txBox="1"/>
          <p:nvPr/>
        </p:nvSpPr>
        <p:spPr>
          <a:xfrm>
            <a:off x="1150247" y="4974445"/>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1</a:t>
            </a:r>
            <a:endParaRPr sz="1800">
              <a:solidFill>
                <a:srgbClr val="FFFFFF"/>
              </a:solidFill>
              <a:latin typeface="Optimistic Text"/>
              <a:ea typeface="Optimistic Text"/>
              <a:cs typeface="Optimistic Text"/>
              <a:sym typeface="Optimistic Text"/>
            </a:endParaRPr>
          </a:p>
        </p:txBody>
      </p:sp>
      <p:sp>
        <p:nvSpPr>
          <p:cNvPr id="982" name="Google Shape;982;p73"/>
          <p:cNvSpPr/>
          <p:nvPr/>
        </p:nvSpPr>
        <p:spPr>
          <a:xfrm>
            <a:off x="5144454" y="4814558"/>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83" name="Google Shape;983;p73"/>
          <p:cNvSpPr txBox="1"/>
          <p:nvPr/>
        </p:nvSpPr>
        <p:spPr>
          <a:xfrm>
            <a:off x="5119101" y="4884608"/>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2</a:t>
            </a:r>
            <a:endParaRPr sz="1800">
              <a:solidFill>
                <a:srgbClr val="FFFFFF"/>
              </a:solidFill>
              <a:latin typeface="Optimistic Text"/>
              <a:ea typeface="Optimistic Text"/>
              <a:cs typeface="Optimistic Text"/>
              <a:sym typeface="Optimistic Text"/>
            </a:endParaRPr>
          </a:p>
        </p:txBody>
      </p:sp>
      <p:sp>
        <p:nvSpPr>
          <p:cNvPr id="984" name="Google Shape;984;p73"/>
          <p:cNvSpPr/>
          <p:nvPr/>
        </p:nvSpPr>
        <p:spPr>
          <a:xfrm>
            <a:off x="1175600" y="6635123"/>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85" name="Google Shape;985;p73"/>
          <p:cNvSpPr txBox="1"/>
          <p:nvPr/>
        </p:nvSpPr>
        <p:spPr>
          <a:xfrm>
            <a:off x="1150247" y="6705173"/>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1</a:t>
            </a:r>
            <a:endParaRPr sz="1800">
              <a:solidFill>
                <a:srgbClr val="FFFFFF"/>
              </a:solidFill>
              <a:latin typeface="Optimistic Text"/>
              <a:ea typeface="Optimistic Text"/>
              <a:cs typeface="Optimistic Text"/>
              <a:sym typeface="Optimistic Text"/>
            </a:endParaRPr>
          </a:p>
        </p:txBody>
      </p:sp>
      <p:sp>
        <p:nvSpPr>
          <p:cNvPr id="986" name="Google Shape;986;p73"/>
          <p:cNvSpPr/>
          <p:nvPr/>
        </p:nvSpPr>
        <p:spPr>
          <a:xfrm>
            <a:off x="5144454" y="6635123"/>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87" name="Google Shape;987;p73"/>
          <p:cNvSpPr txBox="1"/>
          <p:nvPr/>
        </p:nvSpPr>
        <p:spPr>
          <a:xfrm>
            <a:off x="5119101" y="6705173"/>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2</a:t>
            </a:r>
            <a:endParaRPr sz="1800">
              <a:solidFill>
                <a:srgbClr val="FFFFFF"/>
              </a:solidFill>
              <a:latin typeface="Optimistic Text"/>
              <a:ea typeface="Optimistic Text"/>
              <a:cs typeface="Optimistic Text"/>
              <a:sym typeface="Optimistic Text"/>
            </a:endParaRPr>
          </a:p>
        </p:txBody>
      </p:sp>
      <p:pic>
        <p:nvPicPr>
          <p:cNvPr id="988" name="Google Shape;988;p73"/>
          <p:cNvPicPr preferRelativeResize="0"/>
          <p:nvPr/>
        </p:nvPicPr>
        <p:blipFill>
          <a:blip r:embed="rId3">
            <a:alphaModFix/>
          </a:blip>
          <a:stretch>
            <a:fillRect/>
          </a:stretch>
        </p:blipFill>
        <p:spPr>
          <a:xfrm>
            <a:off x="9528708" y="1604773"/>
            <a:ext cx="3810041" cy="7218345"/>
          </a:xfrm>
          <a:prstGeom prst="rect">
            <a:avLst/>
          </a:prstGeom>
          <a:noFill/>
          <a:ln>
            <a:noFill/>
          </a:ln>
          <a:effectLst>
            <a:outerShdw blurRad="81771" dist="122657" dir="3900000" algn="bl" rotWithShape="0">
              <a:srgbClr val="000000">
                <a:alpha val="60000"/>
              </a:srgbClr>
            </a:outerShdw>
          </a:effectLst>
        </p:spPr>
      </p:pic>
      <p:pic>
        <p:nvPicPr>
          <p:cNvPr id="989" name="Google Shape;989;p73"/>
          <p:cNvPicPr preferRelativeResize="0"/>
          <p:nvPr/>
        </p:nvPicPr>
        <p:blipFill>
          <a:blip r:embed="rId4">
            <a:alphaModFix/>
          </a:blip>
          <a:stretch>
            <a:fillRect/>
          </a:stretch>
        </p:blipFill>
        <p:spPr>
          <a:xfrm>
            <a:off x="13500227" y="1604773"/>
            <a:ext cx="3810041" cy="7218278"/>
          </a:xfrm>
          <a:prstGeom prst="rect">
            <a:avLst/>
          </a:prstGeom>
          <a:noFill/>
          <a:ln>
            <a:noFill/>
          </a:ln>
        </p:spPr>
      </p:pic>
      <p:sp>
        <p:nvSpPr>
          <p:cNvPr id="990" name="Google Shape;990;p73"/>
          <p:cNvSpPr txBox="1"/>
          <p:nvPr/>
        </p:nvSpPr>
        <p:spPr>
          <a:xfrm>
            <a:off x="9814317" y="8535640"/>
            <a:ext cx="3241800" cy="282600"/>
          </a:xfrm>
          <a:prstGeom prst="rect">
            <a:avLst/>
          </a:prstGeom>
          <a:noFill/>
          <a:ln>
            <a:noFill/>
          </a:ln>
        </p:spPr>
        <p:txBody>
          <a:bodyPr spcFirstLastPara="1" wrap="square" lIns="0" tIns="18150" rIns="0" bIns="0" anchor="t" anchorCtr="0">
            <a:spAutoFit/>
          </a:bodyPr>
          <a:lstStyle/>
          <a:p>
            <a:pPr marL="18171" lvl="0" indent="0" algn="ctr" rtl="0">
              <a:lnSpc>
                <a:spcPct val="100000"/>
              </a:lnSpc>
              <a:spcBef>
                <a:spcPts val="0"/>
              </a:spcBef>
              <a:spcAft>
                <a:spcPts val="0"/>
              </a:spcAft>
              <a:buNone/>
            </a:pPr>
            <a:r>
              <a:rPr lang="en" sz="1717">
                <a:solidFill>
                  <a:schemeClr val="lt2"/>
                </a:solidFill>
                <a:latin typeface="Optimistic Text"/>
                <a:ea typeface="Optimistic Text"/>
                <a:cs typeface="Optimistic Text"/>
                <a:sym typeface="Optimistic Text"/>
              </a:rPr>
              <a:t>L’IA De Meta sur le navigateur</a:t>
            </a:r>
            <a:endParaRPr sz="1717">
              <a:solidFill>
                <a:schemeClr val="lt2"/>
              </a:solidFill>
              <a:latin typeface="Optimistic Text"/>
              <a:ea typeface="Optimistic Text"/>
              <a:cs typeface="Optimistic Text"/>
              <a:sym typeface="Optimistic Text"/>
            </a:endParaRPr>
          </a:p>
        </p:txBody>
      </p:sp>
      <p:sp>
        <p:nvSpPr>
          <p:cNvPr id="991" name="Google Shape;991;p73"/>
          <p:cNvSpPr txBox="1"/>
          <p:nvPr/>
        </p:nvSpPr>
        <p:spPr>
          <a:xfrm>
            <a:off x="13772521" y="8535640"/>
            <a:ext cx="3241800" cy="282600"/>
          </a:xfrm>
          <a:prstGeom prst="rect">
            <a:avLst/>
          </a:prstGeom>
          <a:noFill/>
          <a:ln>
            <a:noFill/>
          </a:ln>
        </p:spPr>
        <p:txBody>
          <a:bodyPr spcFirstLastPara="1" wrap="square" lIns="0" tIns="18150" rIns="0" bIns="0" anchor="t" anchorCtr="0">
            <a:spAutoFit/>
          </a:bodyPr>
          <a:lstStyle/>
          <a:p>
            <a:pPr marL="18171" lvl="0" indent="0" algn="ctr" rtl="0">
              <a:lnSpc>
                <a:spcPct val="100000"/>
              </a:lnSpc>
              <a:spcBef>
                <a:spcPts val="0"/>
              </a:spcBef>
              <a:spcAft>
                <a:spcPts val="0"/>
              </a:spcAft>
              <a:buNone/>
            </a:pPr>
            <a:r>
              <a:rPr lang="en" sz="1717">
                <a:solidFill>
                  <a:schemeClr val="lt2"/>
                </a:solidFill>
                <a:latin typeface="Optimistic Text"/>
                <a:ea typeface="Optimistic Text"/>
                <a:cs typeface="Optimistic Text"/>
                <a:sym typeface="Optimistic Text"/>
              </a:rPr>
              <a:t>L’IA De Meta sur WhatsApp</a:t>
            </a:r>
            <a:endParaRPr sz="1717">
              <a:solidFill>
                <a:schemeClr val="lt2"/>
              </a:solidFill>
              <a:latin typeface="Optimistic Text"/>
              <a:ea typeface="Optimistic Text"/>
              <a:cs typeface="Optimistic Text"/>
              <a:sym typeface="Optimistic Text"/>
            </a:endParaRPr>
          </a:p>
        </p:txBody>
      </p:sp>
      <p:sp>
        <p:nvSpPr>
          <p:cNvPr id="992" name="Google Shape;992;p73"/>
          <p:cNvSpPr/>
          <p:nvPr/>
        </p:nvSpPr>
        <p:spPr>
          <a:xfrm>
            <a:off x="984037" y="7451499"/>
            <a:ext cx="3857100" cy="9432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93" name="Google Shape;993;p73"/>
          <p:cNvSpPr txBox="1"/>
          <p:nvPr/>
        </p:nvSpPr>
        <p:spPr>
          <a:xfrm>
            <a:off x="1711099" y="7533213"/>
            <a:ext cx="2980500" cy="7851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Quels outils ou inventions scientifiques se trouvent dans le musée?</a:t>
            </a:r>
            <a:endParaRPr sz="1700">
              <a:solidFill>
                <a:srgbClr val="4B0550"/>
              </a:solidFill>
              <a:latin typeface="Optimistic Text"/>
              <a:ea typeface="Optimistic Text"/>
              <a:cs typeface="Optimistic Text"/>
              <a:sym typeface="Optimistic Text"/>
            </a:endParaRPr>
          </a:p>
        </p:txBody>
      </p:sp>
      <p:sp>
        <p:nvSpPr>
          <p:cNvPr id="994" name="Google Shape;994;p73"/>
          <p:cNvSpPr/>
          <p:nvPr/>
        </p:nvSpPr>
        <p:spPr>
          <a:xfrm>
            <a:off x="1175600" y="7707315"/>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95" name="Google Shape;995;p73"/>
          <p:cNvSpPr txBox="1"/>
          <p:nvPr/>
        </p:nvSpPr>
        <p:spPr>
          <a:xfrm>
            <a:off x="1150247" y="7777365"/>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3</a:t>
            </a:r>
            <a:endParaRPr sz="1800">
              <a:solidFill>
                <a:srgbClr val="FFFFFF"/>
              </a:solidFill>
              <a:latin typeface="Optimistic Text"/>
              <a:ea typeface="Optimistic Text"/>
              <a:cs typeface="Optimistic Text"/>
              <a:sym typeface="Optimistic Text"/>
            </a:endParaRPr>
          </a:p>
        </p:txBody>
      </p:sp>
      <p:sp>
        <p:nvSpPr>
          <p:cNvPr id="996" name="Google Shape;996;p73"/>
          <p:cNvSpPr txBox="1"/>
          <p:nvPr/>
        </p:nvSpPr>
        <p:spPr>
          <a:xfrm>
            <a:off x="977394" y="5987900"/>
            <a:ext cx="4965300" cy="277200"/>
          </a:xfrm>
          <a:prstGeom prst="rect">
            <a:avLst/>
          </a:prstGeom>
          <a:noFill/>
          <a:ln>
            <a:noFill/>
          </a:ln>
        </p:spPr>
        <p:txBody>
          <a:bodyPr spcFirstLastPara="1" wrap="square" lIns="0" tIns="0" rIns="0" bIns="0" anchor="t" anchorCtr="0">
            <a:spAutoFit/>
          </a:bodyPr>
          <a:lstStyle/>
          <a:p>
            <a:pPr marL="0" lvl="0" indent="0" algn="l" rtl="0">
              <a:lnSpc>
                <a:spcPct val="125000"/>
              </a:lnSpc>
              <a:spcBef>
                <a:spcPts val="0"/>
              </a:spcBef>
              <a:spcAft>
                <a:spcPts val="1000"/>
              </a:spcAft>
              <a:buNone/>
            </a:pPr>
            <a:r>
              <a:rPr lang="en" sz="1800" b="1">
                <a:solidFill>
                  <a:srgbClr val="4B0550"/>
                </a:solidFill>
                <a:latin typeface="Optimistic Text"/>
                <a:ea typeface="Optimistic Text"/>
                <a:cs typeface="Optimistic Text"/>
                <a:sym typeface="Optimistic Text"/>
              </a:rPr>
              <a:t>Ajoutez vos propres détails</a:t>
            </a:r>
            <a:endParaRPr sz="1800" b="1">
              <a:solidFill>
                <a:srgbClr val="4B0550"/>
              </a:solidFill>
              <a:latin typeface="Optimistic Text"/>
              <a:ea typeface="Optimistic Text"/>
              <a:cs typeface="Optimistic Text"/>
              <a:sym typeface="Optimistic Text"/>
            </a:endParaRPr>
          </a:p>
        </p:txBody>
      </p:sp>
      <p:sp>
        <p:nvSpPr>
          <p:cNvPr id="997" name="Google Shape;997;p73"/>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chemeClr val="lt2"/>
                </a:solidFill>
                <a:latin typeface="Optimistic Display"/>
                <a:ea typeface="Optimistic Display"/>
                <a:cs typeface="Optimistic Display"/>
                <a:sym typeface="Optimistic Display"/>
              </a:rPr>
              <a:t>CRÉATION PRATIQUE AVEC L’IA</a:t>
            </a:r>
            <a:endParaRPr sz="900" b="1">
              <a:solidFill>
                <a:schemeClr val="lt2"/>
              </a:solidFill>
              <a:latin typeface="Optimistic Display"/>
              <a:ea typeface="Optimistic Display"/>
              <a:cs typeface="Optimistic Display"/>
              <a:sym typeface="Optimistic Display"/>
            </a:endParaRPr>
          </a:p>
        </p:txBody>
      </p:sp>
      <p:pic>
        <p:nvPicPr>
          <p:cNvPr id="998" name="Google Shape;998;p73"/>
          <p:cNvPicPr preferRelativeResize="0"/>
          <p:nvPr/>
        </p:nvPicPr>
        <p:blipFill>
          <a:blip r:embed="rId5">
            <a:alphaModFix/>
          </a:blip>
          <a:stretch>
            <a:fillRect/>
          </a:stretch>
        </p:blipFill>
        <p:spPr>
          <a:xfrm>
            <a:off x="15363938" y="853173"/>
            <a:ext cx="1647825" cy="1000125"/>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002"/>
        <p:cNvGrpSpPr/>
        <p:nvPr/>
      </p:nvGrpSpPr>
      <p:grpSpPr>
        <a:xfrm>
          <a:off x="0" y="0"/>
          <a:ext cx="0" cy="0"/>
          <a:chOff x="0" y="0"/>
          <a:chExt cx="0" cy="0"/>
        </a:xfrm>
      </p:grpSpPr>
      <p:sp>
        <p:nvSpPr>
          <p:cNvPr id="1003" name="Google Shape;1003;p74"/>
          <p:cNvSpPr txBox="1"/>
          <p:nvPr/>
        </p:nvSpPr>
        <p:spPr>
          <a:xfrm>
            <a:off x="7571173" y="1537939"/>
            <a:ext cx="4224300" cy="551400"/>
          </a:xfrm>
          <a:prstGeom prst="rect">
            <a:avLst/>
          </a:prstGeom>
          <a:noFill/>
          <a:ln>
            <a:noFill/>
          </a:ln>
        </p:spPr>
        <p:txBody>
          <a:bodyPr spcFirstLastPara="1" wrap="square" lIns="0" tIns="271475" rIns="0" bIns="0" anchor="t" anchorCtr="0">
            <a:spAutoFit/>
          </a:bodyPr>
          <a:lstStyle/>
          <a:p>
            <a:pPr marL="0" lvl="0" indent="0" algn="l" rtl="0">
              <a:lnSpc>
                <a:spcPct val="100000"/>
              </a:lnSpc>
              <a:spcBef>
                <a:spcPts val="0"/>
              </a:spcBef>
              <a:spcAft>
                <a:spcPts val="0"/>
              </a:spcAft>
              <a:buNone/>
            </a:pPr>
            <a:r>
              <a:rPr lang="en" sz="1800" b="1">
                <a:solidFill>
                  <a:srgbClr val="FFFFFF"/>
                </a:solidFill>
                <a:latin typeface="Optimistic Text"/>
                <a:ea typeface="Optimistic Text"/>
                <a:cs typeface="Optimistic Text"/>
                <a:sym typeface="Optimistic Text"/>
              </a:rPr>
              <a:t>Option basse connectivité</a:t>
            </a:r>
            <a:endParaRPr sz="1800">
              <a:latin typeface="Optimistic Text"/>
              <a:ea typeface="Optimistic Text"/>
              <a:cs typeface="Optimistic Text"/>
              <a:sym typeface="Optimistic Text"/>
            </a:endParaRPr>
          </a:p>
        </p:txBody>
      </p:sp>
      <p:sp>
        <p:nvSpPr>
          <p:cNvPr id="1004" name="Google Shape;1004;p74"/>
          <p:cNvSpPr txBox="1"/>
          <p:nvPr/>
        </p:nvSpPr>
        <p:spPr>
          <a:xfrm>
            <a:off x="723121" y="7924302"/>
            <a:ext cx="103527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b="1">
                <a:solidFill>
                  <a:srgbClr val="FFFFFF"/>
                </a:solidFill>
                <a:latin typeface="Optimistic Text"/>
                <a:ea typeface="Optimistic Text"/>
                <a:cs typeface="Optimistic Text"/>
                <a:sym typeface="Optimistic Text"/>
              </a:rPr>
              <a:t>Créez votre propre instruction</a:t>
            </a:r>
            <a:endParaRPr sz="1800">
              <a:latin typeface="Optimistic Text"/>
              <a:ea typeface="Optimistic Text"/>
              <a:cs typeface="Optimistic Text"/>
              <a:sym typeface="Optimistic Text"/>
            </a:endParaRPr>
          </a:p>
          <a:p>
            <a:pPr marL="19050" lvl="0" indent="0" algn="l" rtl="0">
              <a:lnSpc>
                <a:spcPct val="100000"/>
              </a:lnSpc>
              <a:spcBef>
                <a:spcPts val="0"/>
              </a:spcBef>
              <a:spcAft>
                <a:spcPts val="0"/>
              </a:spcAft>
              <a:buNone/>
            </a:pPr>
            <a:r>
              <a:rPr lang="en" sz="1800">
                <a:solidFill>
                  <a:srgbClr val="FFFFFF"/>
                </a:solidFill>
                <a:latin typeface="Optimistic Text"/>
                <a:ea typeface="Optimistic Text"/>
                <a:cs typeface="Optimistic Text"/>
                <a:sym typeface="Optimistic Text"/>
              </a:rPr>
              <a:t>Sur papier, décrivez une image que vous demanderiez à l’IA de créer sur votre vie.</a:t>
            </a:r>
            <a:endParaRPr sz="1800">
              <a:latin typeface="Optimistic Text"/>
              <a:ea typeface="Optimistic Text"/>
              <a:cs typeface="Optimistic Text"/>
              <a:sym typeface="Optimistic Text"/>
            </a:endParaRPr>
          </a:p>
        </p:txBody>
      </p:sp>
      <p:sp>
        <p:nvSpPr>
          <p:cNvPr id="1005" name="Google Shape;1005;p74"/>
          <p:cNvSpPr txBox="1"/>
          <p:nvPr/>
        </p:nvSpPr>
        <p:spPr>
          <a:xfrm>
            <a:off x="704099" y="1323650"/>
            <a:ext cx="5971500" cy="1866300"/>
          </a:xfrm>
          <a:prstGeom prst="rect">
            <a:avLst/>
          </a:prstGeom>
          <a:noFill/>
          <a:ln>
            <a:noFill/>
          </a:ln>
        </p:spPr>
        <p:txBody>
          <a:bodyPr spcFirstLastPara="1" wrap="square" lIns="0" tIns="19050" rIns="0" bIns="0" anchor="b" anchorCtr="0">
            <a:noAutofit/>
          </a:bodyPr>
          <a:lstStyle/>
          <a:p>
            <a:pPr marL="19050" lvl="0" indent="0" algn="l" rtl="0">
              <a:spcBef>
                <a:spcPts val="0"/>
              </a:spcBef>
              <a:spcAft>
                <a:spcPts val="0"/>
              </a:spcAft>
              <a:buNone/>
            </a:pPr>
            <a:r>
              <a:rPr lang="en" sz="6000" b="1">
                <a:solidFill>
                  <a:srgbClr val="FFFFFF"/>
                </a:solidFill>
                <a:latin typeface="Optimistic Display"/>
                <a:ea typeface="Optimistic Display"/>
                <a:cs typeface="Optimistic Display"/>
                <a:sym typeface="Optimistic Display"/>
              </a:rPr>
              <a:t>Générer des images avec l'IA</a:t>
            </a:r>
            <a:endParaRPr sz="6000" b="1">
              <a:solidFill>
                <a:srgbClr val="FFFFFF"/>
              </a:solidFill>
              <a:latin typeface="Optimistic Display"/>
              <a:ea typeface="Optimistic Display"/>
              <a:cs typeface="Optimistic Display"/>
              <a:sym typeface="Optimistic Display"/>
            </a:endParaRPr>
          </a:p>
        </p:txBody>
      </p:sp>
      <p:sp>
        <p:nvSpPr>
          <p:cNvPr id="1006" name="Google Shape;1006;p74"/>
          <p:cNvSpPr txBox="1"/>
          <p:nvPr/>
        </p:nvSpPr>
        <p:spPr>
          <a:xfrm>
            <a:off x="7571200" y="1889603"/>
            <a:ext cx="6157500" cy="828300"/>
          </a:xfrm>
          <a:prstGeom prst="rect">
            <a:avLst/>
          </a:prstGeom>
          <a:noFill/>
          <a:ln>
            <a:noFill/>
          </a:ln>
        </p:spPr>
        <p:txBody>
          <a:bodyPr spcFirstLastPara="1" wrap="square" lIns="0" tIns="271475" rIns="0" bIns="0" anchor="t" anchorCtr="0">
            <a:spAutoFit/>
          </a:bodyPr>
          <a:lstStyle/>
          <a:p>
            <a:pPr marL="19050" lvl="0" indent="0" algn="l" rtl="0">
              <a:lnSpc>
                <a:spcPct val="100000"/>
              </a:lnSpc>
              <a:spcBef>
                <a:spcPts val="1703"/>
              </a:spcBef>
              <a:spcAft>
                <a:spcPts val="0"/>
              </a:spcAft>
              <a:buNone/>
            </a:pPr>
            <a:r>
              <a:rPr lang="en" sz="1800">
                <a:solidFill>
                  <a:srgbClr val="FFFFFF"/>
                </a:solidFill>
                <a:latin typeface="Optimistic Text"/>
                <a:ea typeface="Optimistic Text"/>
                <a:cs typeface="Optimistic Text"/>
                <a:sym typeface="Optimistic Text"/>
              </a:rPr>
              <a:t>Qu’est-ce qui semble réel? Qu’est-ce qui semble étrange? Quelle histoire l’image raconte-t-elle?</a:t>
            </a:r>
            <a:endParaRPr sz="1800">
              <a:latin typeface="Optimistic Text"/>
              <a:ea typeface="Optimistic Text"/>
              <a:cs typeface="Optimistic Text"/>
              <a:sym typeface="Optimistic Text"/>
            </a:endParaRPr>
          </a:p>
        </p:txBody>
      </p:sp>
      <p:sp>
        <p:nvSpPr>
          <p:cNvPr id="1010" name="Google Shape;1010;p74"/>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chemeClr val="lt2"/>
                </a:solidFill>
                <a:latin typeface="Optimistic Display"/>
                <a:ea typeface="Optimistic Display"/>
                <a:cs typeface="Optimistic Display"/>
                <a:sym typeface="Optimistic Display"/>
              </a:rPr>
              <a:t>CRÉATION PRATIQUE AVEC L’IA</a:t>
            </a:r>
            <a:endParaRPr sz="900" b="1">
              <a:solidFill>
                <a:schemeClr val="lt2"/>
              </a:solidFill>
              <a:latin typeface="Optimistic Display"/>
              <a:ea typeface="Optimistic Display"/>
              <a:cs typeface="Optimistic Display"/>
              <a:sym typeface="Optimistic Display"/>
            </a:endParaRPr>
          </a:p>
        </p:txBody>
      </p:sp>
      <p:pic>
        <p:nvPicPr>
          <p:cNvPr id="2" name="Google Shape;1148;p82" title="Middle E Asset 18_2.png">
            <a:extLst>
              <a:ext uri="{FF2B5EF4-FFF2-40B4-BE49-F238E27FC236}">
                <a16:creationId xmlns:a16="http://schemas.microsoft.com/office/drawing/2014/main" id="{C0743700-2629-C5E2-84C2-FA594B747154}"/>
              </a:ext>
            </a:extLst>
          </p:cNvPr>
          <p:cNvPicPr preferRelativeResize="0"/>
          <p:nvPr/>
        </p:nvPicPr>
        <p:blipFill rotWithShape="1">
          <a:blip r:embed="rId3">
            <a:alphaModFix/>
          </a:blip>
          <a:srcRect l="12537" r="12529"/>
          <a:stretch/>
        </p:blipFill>
        <p:spPr>
          <a:xfrm>
            <a:off x="10849920" y="3479175"/>
            <a:ext cx="4670999" cy="4155749"/>
          </a:xfrm>
          <a:prstGeom prst="roundRect">
            <a:avLst>
              <a:gd name="adj" fmla="val 3277"/>
            </a:avLst>
          </a:prstGeom>
          <a:noFill/>
          <a:ln w="9525" cap="flat" cmpd="sng">
            <a:solidFill>
              <a:srgbClr val="092839"/>
            </a:solidFill>
            <a:prstDash val="solid"/>
            <a:round/>
            <a:headEnd type="none" w="sm" len="sm"/>
            <a:tailEnd type="none" w="sm" len="sm"/>
          </a:ln>
        </p:spPr>
      </p:pic>
      <p:pic>
        <p:nvPicPr>
          <p:cNvPr id="3" name="Google Shape;1149;p82" title="Middle E Asset 19_2.png">
            <a:extLst>
              <a:ext uri="{FF2B5EF4-FFF2-40B4-BE49-F238E27FC236}">
                <a16:creationId xmlns:a16="http://schemas.microsoft.com/office/drawing/2014/main" id="{66943D45-9E04-F964-CCA5-9ACBA45FBA21}"/>
              </a:ext>
            </a:extLst>
          </p:cNvPr>
          <p:cNvPicPr preferRelativeResize="0"/>
          <p:nvPr/>
        </p:nvPicPr>
        <p:blipFill rotWithShape="1">
          <a:blip r:embed="rId4">
            <a:alphaModFix/>
          </a:blip>
          <a:srcRect l="12537" r="12529"/>
          <a:stretch/>
        </p:blipFill>
        <p:spPr>
          <a:xfrm>
            <a:off x="5796045" y="3425972"/>
            <a:ext cx="4670999" cy="4155749"/>
          </a:xfrm>
          <a:prstGeom prst="roundRect">
            <a:avLst>
              <a:gd name="adj" fmla="val 3277"/>
            </a:avLst>
          </a:prstGeom>
          <a:noFill/>
          <a:ln w="9525" cap="flat" cmpd="sng">
            <a:solidFill>
              <a:srgbClr val="092839"/>
            </a:solidFill>
            <a:prstDash val="solid"/>
            <a:round/>
            <a:headEnd type="none" w="sm" len="sm"/>
            <a:tailEnd type="none" w="sm" len="sm"/>
          </a:ln>
        </p:spPr>
      </p:pic>
      <p:pic>
        <p:nvPicPr>
          <p:cNvPr id="4" name="Google Shape;1150;p82" title="Middle E Asset 20_3.png">
            <a:extLst>
              <a:ext uri="{FF2B5EF4-FFF2-40B4-BE49-F238E27FC236}">
                <a16:creationId xmlns:a16="http://schemas.microsoft.com/office/drawing/2014/main" id="{E0A5A656-8B9E-3168-AC73-55D81EFB8221}"/>
              </a:ext>
            </a:extLst>
          </p:cNvPr>
          <p:cNvPicPr preferRelativeResize="0"/>
          <p:nvPr/>
        </p:nvPicPr>
        <p:blipFill rotWithShape="1">
          <a:blip r:embed="rId5">
            <a:alphaModFix/>
          </a:blip>
          <a:srcRect l="2282" t="5062" r="33430" b="9138"/>
          <a:stretch/>
        </p:blipFill>
        <p:spPr>
          <a:xfrm>
            <a:off x="712318" y="3425972"/>
            <a:ext cx="4670999" cy="4155749"/>
          </a:xfrm>
          <a:prstGeom prst="roundRect">
            <a:avLst>
              <a:gd name="adj" fmla="val 3277"/>
            </a:avLst>
          </a:prstGeom>
          <a:noFill/>
          <a:ln w="9525" cap="flat" cmpd="sng">
            <a:solidFill>
              <a:srgbClr val="092839"/>
            </a:solidFill>
            <a:prstDash val="solid"/>
            <a:round/>
            <a:headEnd type="none" w="sm" len="sm"/>
            <a:tailEnd type="none" w="sm" len="sm"/>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014"/>
        <p:cNvGrpSpPr/>
        <p:nvPr/>
      </p:nvGrpSpPr>
      <p:grpSpPr>
        <a:xfrm>
          <a:off x="0" y="0"/>
          <a:ext cx="0" cy="0"/>
          <a:chOff x="0" y="0"/>
          <a:chExt cx="0" cy="0"/>
        </a:xfrm>
      </p:grpSpPr>
      <p:sp>
        <p:nvSpPr>
          <p:cNvPr id="1015" name="Google Shape;1015;p75"/>
          <p:cNvSpPr/>
          <p:nvPr/>
        </p:nvSpPr>
        <p:spPr>
          <a:xfrm>
            <a:off x="7017525" y="1118600"/>
            <a:ext cx="4243200" cy="2081700"/>
          </a:xfrm>
          <a:prstGeom prst="roundRect">
            <a:avLst>
              <a:gd name="adj" fmla="val 18897"/>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16" name="Google Shape;1016;p75"/>
          <p:cNvSpPr txBox="1"/>
          <p:nvPr/>
        </p:nvSpPr>
        <p:spPr>
          <a:xfrm>
            <a:off x="8733538" y="1473050"/>
            <a:ext cx="1909500" cy="461700"/>
          </a:xfrm>
          <a:prstGeom prst="rect">
            <a:avLst/>
          </a:prstGeom>
          <a:noFill/>
          <a:ln>
            <a:noFill/>
          </a:ln>
        </p:spPr>
        <p:txBody>
          <a:bodyPr spcFirstLastPara="1" wrap="square" lIns="0" tIns="0" rIns="0" bIns="0" anchor="t" anchorCtr="0">
            <a:spAutoFit/>
          </a:bodyPr>
          <a:lstStyle/>
          <a:p>
            <a:pPr marL="0" lvl="0" indent="0" algn="l" rtl="0">
              <a:spcBef>
                <a:spcPts val="53"/>
              </a:spcBef>
              <a:spcAft>
                <a:spcPts val="0"/>
              </a:spcAft>
              <a:buClr>
                <a:schemeClr val="dk2"/>
              </a:buClr>
              <a:buFont typeface="Arial"/>
              <a:buNone/>
            </a:pPr>
            <a:r>
              <a:rPr lang="en" sz="3000" b="1">
                <a:solidFill>
                  <a:srgbClr val="4B0550"/>
                </a:solidFill>
                <a:latin typeface="Optimistic Text"/>
                <a:ea typeface="Optimistic Text"/>
                <a:cs typeface="Optimistic Text"/>
                <a:sym typeface="Optimistic Text"/>
              </a:rPr>
              <a:t>ACTIVITÉ</a:t>
            </a:r>
            <a:endParaRPr sz="3000" b="1">
              <a:solidFill>
                <a:srgbClr val="4B0550"/>
              </a:solidFill>
              <a:latin typeface="Optimistic Text"/>
              <a:ea typeface="Optimistic Text"/>
              <a:cs typeface="Optimistic Text"/>
              <a:sym typeface="Optimistic Text"/>
            </a:endParaRPr>
          </a:p>
        </p:txBody>
      </p:sp>
      <p:pic>
        <p:nvPicPr>
          <p:cNvPr id="1017" name="Google Shape;1017;p75" title="Asset 55.png"/>
          <p:cNvPicPr preferRelativeResize="0"/>
          <p:nvPr/>
        </p:nvPicPr>
        <p:blipFill rotWithShape="1">
          <a:blip r:embed="rId3">
            <a:alphaModFix/>
          </a:blip>
          <a:srcRect/>
          <a:stretch/>
        </p:blipFill>
        <p:spPr>
          <a:xfrm>
            <a:off x="7665888" y="1340275"/>
            <a:ext cx="727250" cy="727250"/>
          </a:xfrm>
          <a:prstGeom prst="rect">
            <a:avLst/>
          </a:prstGeom>
          <a:noFill/>
          <a:ln>
            <a:noFill/>
          </a:ln>
        </p:spPr>
      </p:pic>
      <p:sp>
        <p:nvSpPr>
          <p:cNvPr id="1018" name="Google Shape;1018;p75"/>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19" name="Google Shape;1019;p75"/>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20" name="Google Shape;1020;p75"/>
          <p:cNvSpPr txBox="1"/>
          <p:nvPr/>
        </p:nvSpPr>
        <p:spPr>
          <a:xfrm>
            <a:off x="4915175" y="4841071"/>
            <a:ext cx="8670000" cy="29922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a:solidFill>
                  <a:srgbClr val="4B0550"/>
                </a:solidFill>
                <a:latin typeface="Optimistic Display"/>
                <a:ea typeface="Optimistic Display"/>
                <a:cs typeface="Optimistic Display"/>
                <a:sym typeface="Optimistic Display"/>
              </a:rPr>
              <a:t>Créer des vidéos à partir de texte avec l’IA de Meta</a:t>
            </a:r>
            <a:endParaRPr sz="7200" b="1">
              <a:solidFill>
                <a:srgbClr val="4B0550"/>
              </a:solidFill>
              <a:latin typeface="Optimistic Display"/>
              <a:ea typeface="Optimistic Display"/>
              <a:cs typeface="Optimistic Display"/>
              <a:sym typeface="Optimistic Display"/>
            </a:endParaRPr>
          </a:p>
        </p:txBody>
      </p:sp>
      <p:sp>
        <p:nvSpPr>
          <p:cNvPr id="1021" name="Google Shape;1021;p75"/>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1022" name="Google Shape;1022;p75" title="Asset 107.png"/>
          <p:cNvPicPr preferRelativeResize="0"/>
          <p:nvPr/>
        </p:nvPicPr>
        <p:blipFill>
          <a:blip r:embed="rId4">
            <a:alphaModFix/>
          </a:blip>
          <a:stretch>
            <a:fillRect/>
          </a:stretch>
        </p:blipFill>
        <p:spPr>
          <a:xfrm>
            <a:off x="8575201" y="3428991"/>
            <a:ext cx="1137599" cy="731125"/>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026"/>
        <p:cNvGrpSpPr/>
        <p:nvPr/>
      </p:nvGrpSpPr>
      <p:grpSpPr>
        <a:xfrm>
          <a:off x="0" y="0"/>
          <a:ext cx="0" cy="0"/>
          <a:chOff x="0" y="0"/>
          <a:chExt cx="0" cy="0"/>
        </a:xfrm>
      </p:grpSpPr>
      <p:sp>
        <p:nvSpPr>
          <p:cNvPr id="1027" name="Google Shape;1027;p76"/>
          <p:cNvSpPr/>
          <p:nvPr/>
        </p:nvSpPr>
        <p:spPr>
          <a:xfrm>
            <a:off x="959175" y="4140600"/>
            <a:ext cx="10301700" cy="4758600"/>
          </a:xfrm>
          <a:prstGeom prst="roundRect">
            <a:avLst>
              <a:gd name="adj" fmla="val 7575"/>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28" name="Google Shape;1028;p76"/>
          <p:cNvSpPr/>
          <p:nvPr/>
        </p:nvSpPr>
        <p:spPr>
          <a:xfrm>
            <a:off x="720600" y="3923400"/>
            <a:ext cx="10368000" cy="4758600"/>
          </a:xfrm>
          <a:prstGeom prst="roundRect">
            <a:avLst>
              <a:gd name="adj" fmla="val 7575"/>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29" name="Google Shape;1029;p76"/>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HANDS-ON AI CREATION</a:t>
            </a:r>
            <a:endParaRPr sz="900" b="1">
              <a:solidFill>
                <a:srgbClr val="4B0550"/>
              </a:solidFill>
              <a:latin typeface="Optimistic Display"/>
              <a:ea typeface="Optimistic Display"/>
              <a:cs typeface="Optimistic Display"/>
              <a:sym typeface="Optimistic Display"/>
            </a:endParaRPr>
          </a:p>
        </p:txBody>
      </p:sp>
      <p:sp>
        <p:nvSpPr>
          <p:cNvPr id="1030" name="Google Shape;1030;p76"/>
          <p:cNvSpPr txBox="1"/>
          <p:nvPr/>
        </p:nvSpPr>
        <p:spPr>
          <a:xfrm>
            <a:off x="712050" y="1254481"/>
            <a:ext cx="10767900" cy="1372200"/>
          </a:xfrm>
          <a:prstGeom prst="rect">
            <a:avLst/>
          </a:prstGeom>
          <a:noFill/>
          <a:ln>
            <a:noFill/>
          </a:ln>
        </p:spPr>
        <p:txBody>
          <a:bodyPr spcFirstLastPara="1" wrap="square" lIns="0" tIns="0" rIns="0" bIns="0" anchor="b" anchorCtr="0">
            <a:noAutofit/>
          </a:bodyPr>
          <a:lstStyle/>
          <a:p>
            <a:pPr marL="0" lvl="0" indent="0" algn="l" rtl="0">
              <a:spcBef>
                <a:spcPts val="0"/>
              </a:spcBef>
              <a:spcAft>
                <a:spcPts val="0"/>
              </a:spcAft>
              <a:buNone/>
            </a:pPr>
            <a:r>
              <a:rPr lang="en" sz="3000">
                <a:solidFill>
                  <a:srgbClr val="FFFFFF"/>
                </a:solidFill>
                <a:latin typeface="Optimistic Display Medium"/>
                <a:ea typeface="Optimistic Display Medium"/>
                <a:cs typeface="Optimistic Display Medium"/>
                <a:sym typeface="Optimistic Display Medium"/>
              </a:rPr>
              <a:t>Nous allons utiliser l’IA de Meta pour générer un court clip vidéo en utilisant uniquement une description textuelle</a:t>
            </a:r>
            <a:endParaRPr sz="3000">
              <a:solidFill>
                <a:srgbClr val="FFFFFF"/>
              </a:solidFill>
              <a:latin typeface="Optimistic Display Medium"/>
              <a:ea typeface="Optimistic Display Medium"/>
              <a:cs typeface="Optimistic Display Medium"/>
              <a:sym typeface="Optimistic Display Medium"/>
            </a:endParaRPr>
          </a:p>
        </p:txBody>
      </p:sp>
      <p:sp>
        <p:nvSpPr>
          <p:cNvPr id="1031" name="Google Shape;1031;p76"/>
          <p:cNvSpPr txBox="1"/>
          <p:nvPr/>
        </p:nvSpPr>
        <p:spPr>
          <a:xfrm>
            <a:off x="704100" y="2788900"/>
            <a:ext cx="9978000" cy="879728"/>
          </a:xfrm>
          <a:prstGeom prst="rect">
            <a:avLst/>
          </a:prstGeom>
          <a:noFill/>
          <a:ln>
            <a:noFill/>
          </a:ln>
        </p:spPr>
        <p:txBody>
          <a:bodyPr spcFirstLastPara="1" wrap="square" lIns="0" tIns="0" rIns="0" bIns="0" anchor="t" anchorCtr="0">
            <a:spAutoFit/>
          </a:bodyPr>
          <a:lstStyle/>
          <a:p>
            <a:pPr marL="0" lvl="0" indent="0" algn="l" rtl="0">
              <a:lnSpc>
                <a:spcPct val="125000"/>
              </a:lnSpc>
              <a:spcBef>
                <a:spcPts val="0"/>
              </a:spcBef>
              <a:spcAft>
                <a:spcPts val="0"/>
              </a:spcAft>
              <a:buNone/>
            </a:pPr>
            <a:r>
              <a:rPr lang="en" sz="1800" b="1" dirty="0" err="1">
                <a:solidFill>
                  <a:srgbClr val="D8C8E1"/>
                </a:solidFill>
                <a:latin typeface="Optimistic Text"/>
                <a:ea typeface="Optimistic Text"/>
                <a:cs typeface="Optimistic Text"/>
                <a:sym typeface="Optimistic Text"/>
              </a:rPr>
              <a:t>Activité</a:t>
            </a:r>
            <a:r>
              <a:rPr lang="en" sz="1800" b="1" dirty="0">
                <a:solidFill>
                  <a:srgbClr val="D8C8E1"/>
                </a:solidFill>
                <a:latin typeface="Optimistic Text"/>
                <a:ea typeface="Optimistic Text"/>
                <a:cs typeface="Optimistic Text"/>
                <a:sym typeface="Optimistic Text"/>
              </a:rPr>
              <a:t> de Haute </a:t>
            </a:r>
            <a:r>
              <a:rPr lang="en" sz="1800" b="1" dirty="0" err="1">
                <a:solidFill>
                  <a:srgbClr val="D8C8E1"/>
                </a:solidFill>
                <a:latin typeface="Optimistic Text"/>
                <a:ea typeface="Optimistic Text"/>
                <a:cs typeface="Optimistic Text"/>
                <a:sym typeface="Optimistic Text"/>
              </a:rPr>
              <a:t>Connectivité</a:t>
            </a:r>
            <a:endParaRPr sz="1800" b="1" dirty="0">
              <a:solidFill>
                <a:srgbClr val="D8C8E1"/>
              </a:solidFill>
              <a:latin typeface="Optimistic Text"/>
              <a:ea typeface="Optimistic Text"/>
              <a:cs typeface="Optimistic Text"/>
              <a:sym typeface="Optimistic Text"/>
            </a:endParaRPr>
          </a:p>
          <a:p>
            <a:pPr marL="0" lvl="0" indent="0" algn="l" rtl="0">
              <a:lnSpc>
                <a:spcPct val="100000"/>
              </a:lnSpc>
              <a:spcBef>
                <a:spcPts val="1000"/>
              </a:spcBef>
              <a:spcAft>
                <a:spcPts val="1000"/>
              </a:spcAft>
              <a:buNone/>
            </a:pPr>
            <a:r>
              <a:rPr lang="en" sz="1800" dirty="0" err="1">
                <a:solidFill>
                  <a:srgbClr val="FFFFFF"/>
                </a:solidFill>
                <a:latin typeface="Optimistic Text"/>
                <a:ea typeface="Optimistic Text"/>
                <a:cs typeface="Optimistic Text"/>
                <a:sym typeface="Optimistic Text"/>
              </a:rPr>
              <a:t>Exemple</a:t>
            </a:r>
            <a:r>
              <a:rPr lang="en" sz="1800" dirty="0">
                <a:solidFill>
                  <a:srgbClr val="FFFFFF"/>
                </a:solidFill>
                <a:latin typeface="Optimistic Text"/>
                <a:ea typeface="Optimistic Text"/>
                <a:cs typeface="Optimistic Text"/>
                <a:sym typeface="Optimistic Text"/>
              </a:rPr>
              <a:t> de Prompt: </a:t>
            </a:r>
            <a:r>
              <a:rPr lang="en" sz="1800" dirty="0" err="1">
                <a:solidFill>
                  <a:srgbClr val="FFFFFF"/>
                </a:solidFill>
                <a:latin typeface="Optimistic Text"/>
                <a:ea typeface="Optimistic Text"/>
                <a:cs typeface="Optimistic Text"/>
                <a:sym typeface="Optimistic Text"/>
              </a:rPr>
              <a:t>Génère</a:t>
            </a:r>
            <a:r>
              <a:rPr lang="en" sz="1800" dirty="0">
                <a:solidFill>
                  <a:srgbClr val="FFFFFF"/>
                </a:solidFill>
                <a:latin typeface="Optimistic Text"/>
                <a:ea typeface="Optimistic Text"/>
                <a:cs typeface="Optimistic Text"/>
                <a:sym typeface="Optimistic Text"/>
              </a:rPr>
              <a:t> un court clip </a:t>
            </a:r>
            <a:r>
              <a:rPr lang="en" sz="1800" dirty="0" err="1">
                <a:solidFill>
                  <a:srgbClr val="FFFFFF"/>
                </a:solidFill>
                <a:latin typeface="Optimistic Text"/>
                <a:ea typeface="Optimistic Text"/>
                <a:cs typeface="Optimistic Text"/>
                <a:sym typeface="Optimistic Text"/>
              </a:rPr>
              <a:t>vidéo</a:t>
            </a:r>
            <a:r>
              <a:rPr lang="en" sz="1800" dirty="0">
                <a:solidFill>
                  <a:srgbClr val="FFFFFF"/>
                </a:solidFill>
                <a:latin typeface="Optimistic Text"/>
                <a:ea typeface="Optimistic Text"/>
                <a:cs typeface="Optimistic Text"/>
                <a:sym typeface="Optimistic Text"/>
              </a:rPr>
              <a:t> d'un </a:t>
            </a:r>
            <a:r>
              <a:rPr lang="en" sz="1800" dirty="0" err="1">
                <a:solidFill>
                  <a:srgbClr val="FFFFFF"/>
                </a:solidFill>
                <a:latin typeface="Optimistic Text"/>
                <a:ea typeface="Optimistic Text"/>
                <a:cs typeface="Optimistic Text"/>
                <a:sym typeface="Optimistic Text"/>
              </a:rPr>
              <a:t>marché</a:t>
            </a:r>
            <a:r>
              <a:rPr lang="en" sz="1800" dirty="0">
                <a:solidFill>
                  <a:srgbClr val="FFFFFF"/>
                </a:solidFill>
                <a:latin typeface="Optimistic Text"/>
                <a:ea typeface="Optimistic Text"/>
                <a:cs typeface="Optimistic Text"/>
                <a:sym typeface="Optimistic Text"/>
              </a:rPr>
              <a:t> </a:t>
            </a:r>
            <a:r>
              <a:rPr lang="en" sz="1800" dirty="0" err="1">
                <a:solidFill>
                  <a:srgbClr val="FFFFFF"/>
                </a:solidFill>
                <a:latin typeface="Optimistic Text"/>
                <a:ea typeface="Optimistic Text"/>
                <a:cs typeface="Optimistic Text"/>
                <a:sym typeface="Optimistic Text"/>
              </a:rPr>
              <a:t>urbain</a:t>
            </a:r>
            <a:r>
              <a:rPr lang="en" sz="1800" dirty="0">
                <a:solidFill>
                  <a:srgbClr val="FFFFFF"/>
                </a:solidFill>
                <a:latin typeface="Optimistic Text"/>
                <a:ea typeface="Optimistic Text"/>
                <a:cs typeface="Optimistic Text"/>
                <a:sym typeface="Optimistic Text"/>
              </a:rPr>
              <a:t>.</a:t>
            </a:r>
            <a:endParaRPr sz="1800" dirty="0">
              <a:solidFill>
                <a:srgbClr val="FFFFFF"/>
              </a:solidFill>
              <a:latin typeface="Optimistic Text"/>
              <a:ea typeface="Optimistic Text"/>
              <a:cs typeface="Optimistic Text"/>
              <a:sym typeface="Optimistic Text"/>
            </a:endParaRPr>
          </a:p>
        </p:txBody>
      </p:sp>
      <p:sp>
        <p:nvSpPr>
          <p:cNvPr id="1032" name="Google Shape;1032;p76"/>
          <p:cNvSpPr txBox="1"/>
          <p:nvPr/>
        </p:nvSpPr>
        <p:spPr>
          <a:xfrm>
            <a:off x="1247105" y="4155031"/>
            <a:ext cx="2980500" cy="277200"/>
          </a:xfrm>
          <a:prstGeom prst="rect">
            <a:avLst/>
          </a:prstGeom>
          <a:noFill/>
          <a:ln>
            <a:noFill/>
          </a:ln>
        </p:spPr>
        <p:txBody>
          <a:bodyPr spcFirstLastPara="1" wrap="square" lIns="0" tIns="0" rIns="0" bIns="0" anchor="t" anchorCtr="0">
            <a:spAutoFit/>
          </a:bodyPr>
          <a:lstStyle/>
          <a:p>
            <a:pPr marL="0" lvl="0" indent="0" algn="l" rtl="0">
              <a:lnSpc>
                <a:spcPct val="125000"/>
              </a:lnSpc>
              <a:spcBef>
                <a:spcPts val="0"/>
              </a:spcBef>
              <a:spcAft>
                <a:spcPts val="1000"/>
              </a:spcAft>
              <a:buNone/>
            </a:pPr>
            <a:r>
              <a:rPr lang="en" sz="1800" b="1">
                <a:solidFill>
                  <a:srgbClr val="4B0550"/>
                </a:solidFill>
                <a:latin typeface="Optimistic Text"/>
                <a:ea typeface="Optimistic Text"/>
                <a:cs typeface="Optimistic Text"/>
                <a:sym typeface="Optimistic Text"/>
              </a:rPr>
              <a:t>Prochaines Étapes</a:t>
            </a:r>
            <a:endParaRPr sz="1800">
              <a:solidFill>
                <a:srgbClr val="4B0550"/>
              </a:solidFill>
              <a:latin typeface="Optimistic Text"/>
              <a:ea typeface="Optimistic Text"/>
              <a:cs typeface="Optimistic Text"/>
              <a:sym typeface="Optimistic Text"/>
            </a:endParaRPr>
          </a:p>
        </p:txBody>
      </p:sp>
      <p:sp>
        <p:nvSpPr>
          <p:cNvPr id="1033" name="Google Shape;1033;p76"/>
          <p:cNvSpPr/>
          <p:nvPr/>
        </p:nvSpPr>
        <p:spPr>
          <a:xfrm>
            <a:off x="1253724" y="4665343"/>
            <a:ext cx="4256100" cy="11808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34" name="Google Shape;1034;p76"/>
          <p:cNvSpPr txBox="1"/>
          <p:nvPr/>
        </p:nvSpPr>
        <p:spPr>
          <a:xfrm>
            <a:off x="1927824" y="5012575"/>
            <a:ext cx="3241800" cy="5232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Ouvrez l’IA de Meta sur votre téléphone ou votre ordinateur</a:t>
            </a:r>
            <a:endParaRPr sz="1700">
              <a:solidFill>
                <a:srgbClr val="4B0550"/>
              </a:solidFill>
              <a:latin typeface="Optimistic Text"/>
              <a:ea typeface="Optimistic Text"/>
              <a:cs typeface="Optimistic Text"/>
              <a:sym typeface="Optimistic Text"/>
            </a:endParaRPr>
          </a:p>
        </p:txBody>
      </p:sp>
      <p:sp>
        <p:nvSpPr>
          <p:cNvPr id="1035" name="Google Shape;1035;p76"/>
          <p:cNvSpPr/>
          <p:nvPr/>
        </p:nvSpPr>
        <p:spPr>
          <a:xfrm>
            <a:off x="6010375" y="4665343"/>
            <a:ext cx="4256100" cy="11808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36" name="Google Shape;1036;p76"/>
          <p:cNvSpPr txBox="1"/>
          <p:nvPr/>
        </p:nvSpPr>
        <p:spPr>
          <a:xfrm>
            <a:off x="6747279" y="5112926"/>
            <a:ext cx="3064500" cy="2616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Allez dans l'onglet “Créer”</a:t>
            </a:r>
            <a:endParaRPr sz="1700">
              <a:solidFill>
                <a:srgbClr val="4B0550"/>
              </a:solidFill>
              <a:latin typeface="Optimistic Text"/>
              <a:ea typeface="Optimistic Text"/>
              <a:cs typeface="Optimistic Text"/>
              <a:sym typeface="Optimistic Text"/>
            </a:endParaRPr>
          </a:p>
        </p:txBody>
      </p:sp>
      <p:sp>
        <p:nvSpPr>
          <p:cNvPr id="1037" name="Google Shape;1037;p76"/>
          <p:cNvSpPr/>
          <p:nvPr/>
        </p:nvSpPr>
        <p:spPr>
          <a:xfrm>
            <a:off x="1392328" y="5035064"/>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1038" name="Google Shape;1038;p76"/>
          <p:cNvSpPr txBox="1"/>
          <p:nvPr/>
        </p:nvSpPr>
        <p:spPr>
          <a:xfrm>
            <a:off x="1366975" y="5105114"/>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1</a:t>
            </a:r>
            <a:endParaRPr sz="1800">
              <a:solidFill>
                <a:srgbClr val="FFFFFF"/>
              </a:solidFill>
              <a:latin typeface="Optimistic Text"/>
              <a:ea typeface="Optimistic Text"/>
              <a:cs typeface="Optimistic Text"/>
              <a:sym typeface="Optimistic Text"/>
            </a:endParaRPr>
          </a:p>
        </p:txBody>
      </p:sp>
      <p:sp>
        <p:nvSpPr>
          <p:cNvPr id="1039" name="Google Shape;1039;p76"/>
          <p:cNvSpPr/>
          <p:nvPr/>
        </p:nvSpPr>
        <p:spPr>
          <a:xfrm>
            <a:off x="6174100" y="5065526"/>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1040" name="Google Shape;1040;p76"/>
          <p:cNvSpPr txBox="1"/>
          <p:nvPr/>
        </p:nvSpPr>
        <p:spPr>
          <a:xfrm>
            <a:off x="6148747" y="5135576"/>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2</a:t>
            </a:r>
            <a:endParaRPr sz="1800">
              <a:solidFill>
                <a:srgbClr val="FFFFFF"/>
              </a:solidFill>
              <a:latin typeface="Optimistic Text"/>
              <a:ea typeface="Optimistic Text"/>
              <a:cs typeface="Optimistic Text"/>
              <a:sym typeface="Optimistic Text"/>
            </a:endParaRPr>
          </a:p>
        </p:txBody>
      </p:sp>
      <p:sp>
        <p:nvSpPr>
          <p:cNvPr id="1041" name="Google Shape;1041;p76"/>
          <p:cNvSpPr txBox="1"/>
          <p:nvPr/>
        </p:nvSpPr>
        <p:spPr>
          <a:xfrm>
            <a:off x="13424861" y="8862391"/>
            <a:ext cx="3241800" cy="546900"/>
          </a:xfrm>
          <a:prstGeom prst="rect">
            <a:avLst/>
          </a:prstGeom>
          <a:noFill/>
          <a:ln>
            <a:noFill/>
          </a:ln>
        </p:spPr>
        <p:txBody>
          <a:bodyPr spcFirstLastPara="1" wrap="square" lIns="0" tIns="18150" rIns="0" bIns="0" anchor="t" anchorCtr="0">
            <a:spAutoFit/>
          </a:bodyPr>
          <a:lstStyle/>
          <a:p>
            <a:pPr marL="18171" lvl="0" indent="0" algn="ctr" rtl="0">
              <a:lnSpc>
                <a:spcPct val="100000"/>
              </a:lnSpc>
              <a:spcBef>
                <a:spcPts val="0"/>
              </a:spcBef>
              <a:spcAft>
                <a:spcPts val="0"/>
              </a:spcAft>
              <a:buNone/>
            </a:pPr>
            <a:r>
              <a:rPr lang="en" sz="1717">
                <a:solidFill>
                  <a:schemeClr val="lt2"/>
                </a:solidFill>
                <a:latin typeface="Optimistic Text"/>
                <a:ea typeface="Optimistic Text"/>
                <a:cs typeface="Optimistic Text"/>
                <a:sym typeface="Optimistic Text"/>
              </a:rPr>
              <a:t>L’IA De Meta sur le navigateur</a:t>
            </a:r>
            <a:endParaRPr sz="1717">
              <a:solidFill>
                <a:schemeClr val="lt2"/>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endParaRPr sz="1717">
              <a:solidFill>
                <a:schemeClr val="lt2"/>
              </a:solidFill>
              <a:latin typeface="Optimistic Text"/>
              <a:ea typeface="Optimistic Text"/>
              <a:cs typeface="Optimistic Text"/>
              <a:sym typeface="Optimistic Text"/>
            </a:endParaRPr>
          </a:p>
        </p:txBody>
      </p:sp>
      <p:sp>
        <p:nvSpPr>
          <p:cNvPr id="1042" name="Google Shape;1042;p76"/>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chemeClr val="lt2"/>
                </a:solidFill>
                <a:latin typeface="Optimistic Display"/>
                <a:ea typeface="Optimistic Display"/>
                <a:cs typeface="Optimistic Display"/>
                <a:sym typeface="Optimistic Display"/>
              </a:rPr>
              <a:t>CRÉATION PRATIQUE AVEC L’IA</a:t>
            </a:r>
            <a:endParaRPr sz="900" b="1">
              <a:solidFill>
                <a:schemeClr val="lt2"/>
              </a:solidFill>
              <a:latin typeface="Optimistic Display"/>
              <a:ea typeface="Optimistic Display"/>
              <a:cs typeface="Optimistic Display"/>
              <a:sym typeface="Optimistic Display"/>
            </a:endParaRPr>
          </a:p>
        </p:txBody>
      </p:sp>
      <p:sp>
        <p:nvSpPr>
          <p:cNvPr id="1043" name="Google Shape;1043;p76"/>
          <p:cNvSpPr/>
          <p:nvPr/>
        </p:nvSpPr>
        <p:spPr>
          <a:xfrm>
            <a:off x="1253724" y="5966418"/>
            <a:ext cx="4256100" cy="11808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44" name="Google Shape;1044;p76"/>
          <p:cNvSpPr txBox="1"/>
          <p:nvPr/>
        </p:nvSpPr>
        <p:spPr>
          <a:xfrm>
            <a:off x="1927825" y="6032631"/>
            <a:ext cx="3375600" cy="10467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Saisissez votre prompt et ajoutez tous les détails spécifiques que vous souhaitez voir dans la vidéo finale</a:t>
            </a:r>
            <a:endParaRPr sz="1700">
              <a:solidFill>
                <a:srgbClr val="4B0550"/>
              </a:solidFill>
              <a:latin typeface="Optimistic Text"/>
              <a:ea typeface="Optimistic Text"/>
              <a:cs typeface="Optimistic Text"/>
              <a:sym typeface="Optimistic Text"/>
            </a:endParaRPr>
          </a:p>
        </p:txBody>
      </p:sp>
      <p:sp>
        <p:nvSpPr>
          <p:cNvPr id="1045" name="Google Shape;1045;p76"/>
          <p:cNvSpPr/>
          <p:nvPr/>
        </p:nvSpPr>
        <p:spPr>
          <a:xfrm>
            <a:off x="6010375" y="5966418"/>
            <a:ext cx="4256100" cy="11808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46" name="Google Shape;1046;p76"/>
          <p:cNvSpPr txBox="1"/>
          <p:nvPr/>
        </p:nvSpPr>
        <p:spPr>
          <a:xfrm>
            <a:off x="6747279" y="6263551"/>
            <a:ext cx="3064500" cy="5232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Changez le format de sortie en Vidéo</a:t>
            </a:r>
            <a:endParaRPr sz="1700">
              <a:solidFill>
                <a:srgbClr val="4B0550"/>
              </a:solidFill>
              <a:latin typeface="Optimistic Text"/>
              <a:ea typeface="Optimistic Text"/>
              <a:cs typeface="Optimistic Text"/>
              <a:sym typeface="Optimistic Text"/>
            </a:endParaRPr>
          </a:p>
        </p:txBody>
      </p:sp>
      <p:sp>
        <p:nvSpPr>
          <p:cNvPr id="1047" name="Google Shape;1047;p76"/>
          <p:cNvSpPr/>
          <p:nvPr/>
        </p:nvSpPr>
        <p:spPr>
          <a:xfrm>
            <a:off x="1392328" y="6336139"/>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1048" name="Google Shape;1048;p76"/>
          <p:cNvSpPr txBox="1"/>
          <p:nvPr/>
        </p:nvSpPr>
        <p:spPr>
          <a:xfrm>
            <a:off x="1366975" y="6406189"/>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3</a:t>
            </a:r>
            <a:endParaRPr sz="1800">
              <a:solidFill>
                <a:srgbClr val="FFFFFF"/>
              </a:solidFill>
              <a:latin typeface="Optimistic Text"/>
              <a:ea typeface="Optimistic Text"/>
              <a:cs typeface="Optimistic Text"/>
              <a:sym typeface="Optimistic Text"/>
            </a:endParaRPr>
          </a:p>
        </p:txBody>
      </p:sp>
      <p:sp>
        <p:nvSpPr>
          <p:cNvPr id="1049" name="Google Shape;1049;p76"/>
          <p:cNvSpPr/>
          <p:nvPr/>
        </p:nvSpPr>
        <p:spPr>
          <a:xfrm>
            <a:off x="6174100" y="6336151"/>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1050" name="Google Shape;1050;p76"/>
          <p:cNvSpPr txBox="1"/>
          <p:nvPr/>
        </p:nvSpPr>
        <p:spPr>
          <a:xfrm>
            <a:off x="6148747" y="6406201"/>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4</a:t>
            </a:r>
            <a:endParaRPr sz="1800">
              <a:solidFill>
                <a:srgbClr val="FFFFFF"/>
              </a:solidFill>
              <a:latin typeface="Optimistic Text"/>
              <a:ea typeface="Optimistic Text"/>
              <a:cs typeface="Optimistic Text"/>
              <a:sym typeface="Optimistic Text"/>
            </a:endParaRPr>
          </a:p>
        </p:txBody>
      </p:sp>
      <p:sp>
        <p:nvSpPr>
          <p:cNvPr id="1051" name="Google Shape;1051;p76"/>
          <p:cNvSpPr/>
          <p:nvPr/>
        </p:nvSpPr>
        <p:spPr>
          <a:xfrm>
            <a:off x="1253724" y="7267493"/>
            <a:ext cx="4256100" cy="11808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52" name="Google Shape;1052;p76"/>
          <p:cNvSpPr txBox="1"/>
          <p:nvPr/>
        </p:nvSpPr>
        <p:spPr>
          <a:xfrm>
            <a:off x="1927829" y="7445462"/>
            <a:ext cx="2811900" cy="7851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Appuyez sur Entrée et regardez votre vidéo se générer</a:t>
            </a:r>
            <a:endParaRPr sz="1700">
              <a:solidFill>
                <a:srgbClr val="4B0550"/>
              </a:solidFill>
              <a:latin typeface="Optimistic Text"/>
              <a:ea typeface="Optimistic Text"/>
              <a:cs typeface="Optimistic Text"/>
              <a:sym typeface="Optimistic Text"/>
            </a:endParaRPr>
          </a:p>
        </p:txBody>
      </p:sp>
      <p:sp>
        <p:nvSpPr>
          <p:cNvPr id="1053" name="Google Shape;1053;p76"/>
          <p:cNvSpPr/>
          <p:nvPr/>
        </p:nvSpPr>
        <p:spPr>
          <a:xfrm>
            <a:off x="1392328" y="7637214"/>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1054" name="Google Shape;1054;p76"/>
          <p:cNvSpPr txBox="1"/>
          <p:nvPr/>
        </p:nvSpPr>
        <p:spPr>
          <a:xfrm>
            <a:off x="1366975" y="7707264"/>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5</a:t>
            </a:r>
            <a:endParaRPr sz="1800">
              <a:solidFill>
                <a:srgbClr val="FFFFFF"/>
              </a:solidFill>
              <a:latin typeface="Optimistic Text"/>
              <a:ea typeface="Optimistic Text"/>
              <a:cs typeface="Optimistic Text"/>
              <a:sym typeface="Optimistic Text"/>
            </a:endParaRPr>
          </a:p>
        </p:txBody>
      </p:sp>
      <p:pic>
        <p:nvPicPr>
          <p:cNvPr id="1056" name="Google Shape;1056;p76"/>
          <p:cNvPicPr preferRelativeResize="0"/>
          <p:nvPr/>
        </p:nvPicPr>
        <p:blipFill>
          <a:blip r:embed="rId3">
            <a:alphaModFix/>
          </a:blip>
          <a:stretch>
            <a:fillRect/>
          </a:stretch>
        </p:blipFill>
        <p:spPr>
          <a:xfrm>
            <a:off x="15046250" y="743219"/>
            <a:ext cx="1647825" cy="1000125"/>
          </a:xfrm>
          <a:prstGeom prst="rect">
            <a:avLst/>
          </a:prstGeom>
          <a:noFill/>
          <a:ln>
            <a:noFill/>
          </a:ln>
        </p:spPr>
      </p:pic>
      <p:pic>
        <p:nvPicPr>
          <p:cNvPr id="2" name="Google Shape;1195;p84">
            <a:extLst>
              <a:ext uri="{FF2B5EF4-FFF2-40B4-BE49-F238E27FC236}">
                <a16:creationId xmlns:a16="http://schemas.microsoft.com/office/drawing/2014/main" id="{6DBC0EDA-FAD6-BA95-842E-DBBE36DB32ED}"/>
              </a:ext>
            </a:extLst>
          </p:cNvPr>
          <p:cNvPicPr preferRelativeResize="0"/>
          <p:nvPr/>
        </p:nvPicPr>
        <p:blipFill>
          <a:blip r:embed="rId4">
            <a:alphaModFix/>
          </a:blip>
          <a:stretch>
            <a:fillRect/>
          </a:stretch>
        </p:blipFill>
        <p:spPr>
          <a:xfrm>
            <a:off x="12977337" y="1455910"/>
            <a:ext cx="4100509" cy="7768633"/>
          </a:xfrm>
          <a:prstGeom prst="rect">
            <a:avLst/>
          </a:prstGeom>
          <a:noFill/>
          <a:ln>
            <a:noFill/>
          </a:ln>
          <a:effectLst>
            <a:outerShdw blurRad="50066" dist="66755" dir="1920000" algn="bl" rotWithShape="0">
              <a:srgbClr val="000000">
                <a:alpha val="49000"/>
              </a:srgbClr>
            </a:outerShdw>
          </a:effec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060"/>
        <p:cNvGrpSpPr/>
        <p:nvPr/>
      </p:nvGrpSpPr>
      <p:grpSpPr>
        <a:xfrm>
          <a:off x="0" y="0"/>
          <a:ext cx="0" cy="0"/>
          <a:chOff x="0" y="0"/>
          <a:chExt cx="0" cy="0"/>
        </a:xfrm>
      </p:grpSpPr>
      <p:sp>
        <p:nvSpPr>
          <p:cNvPr id="1061" name="Google Shape;1061;p77"/>
          <p:cNvSpPr/>
          <p:nvPr/>
        </p:nvSpPr>
        <p:spPr>
          <a:xfrm>
            <a:off x="12964529" y="3536025"/>
            <a:ext cx="3923100" cy="4675800"/>
          </a:xfrm>
          <a:prstGeom prst="roundRect">
            <a:avLst>
              <a:gd name="adj" fmla="val 5585"/>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62" name="Google Shape;1062;p77"/>
          <p:cNvSpPr txBox="1"/>
          <p:nvPr/>
        </p:nvSpPr>
        <p:spPr>
          <a:xfrm>
            <a:off x="700500" y="1588400"/>
            <a:ext cx="5806500" cy="11130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3600" b="1">
                <a:solidFill>
                  <a:srgbClr val="4B0550"/>
                </a:solidFill>
                <a:latin typeface="Optimistic Display"/>
                <a:ea typeface="Optimistic Display"/>
                <a:cs typeface="Optimistic Display"/>
                <a:sym typeface="Optimistic Display"/>
              </a:rPr>
              <a:t>Qu’avez‑vous créé ensemble avec l’IA?</a:t>
            </a:r>
            <a:endParaRPr sz="3600" b="1">
              <a:solidFill>
                <a:srgbClr val="4B0550"/>
              </a:solidFill>
              <a:latin typeface="Optimistic Display"/>
              <a:ea typeface="Optimistic Display"/>
              <a:cs typeface="Optimistic Display"/>
              <a:sym typeface="Optimistic Display"/>
            </a:endParaRPr>
          </a:p>
        </p:txBody>
      </p:sp>
      <p:sp>
        <p:nvSpPr>
          <p:cNvPr id="1063" name="Google Shape;1063;p77"/>
          <p:cNvSpPr/>
          <p:nvPr/>
        </p:nvSpPr>
        <p:spPr>
          <a:xfrm>
            <a:off x="836106" y="3212353"/>
            <a:ext cx="11523600" cy="4999500"/>
          </a:xfrm>
          <a:prstGeom prst="roundRect">
            <a:avLst>
              <a:gd name="adj" fmla="val 5660"/>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1064" name="Google Shape;1064;p77"/>
          <p:cNvSpPr/>
          <p:nvPr/>
        </p:nvSpPr>
        <p:spPr>
          <a:xfrm>
            <a:off x="704100" y="3081150"/>
            <a:ext cx="11523600" cy="4999500"/>
          </a:xfrm>
          <a:prstGeom prst="roundRect">
            <a:avLst>
              <a:gd name="adj" fmla="val 3444"/>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1065" name="Google Shape;1065;p77"/>
          <p:cNvSpPr/>
          <p:nvPr/>
        </p:nvSpPr>
        <p:spPr>
          <a:xfrm>
            <a:off x="994850" y="3383625"/>
            <a:ext cx="5228700" cy="4365600"/>
          </a:xfrm>
          <a:prstGeom prst="roundRect">
            <a:avLst>
              <a:gd name="adj" fmla="val 5125"/>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66" name="Google Shape;1066;p77"/>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CRÉATION PRATIQUE AVEC L’IA</a:t>
            </a:r>
            <a:endParaRPr sz="900" b="1">
              <a:solidFill>
                <a:srgbClr val="4B0550"/>
              </a:solidFill>
              <a:latin typeface="Optimistic Display"/>
              <a:ea typeface="Optimistic Display"/>
              <a:cs typeface="Optimistic Display"/>
              <a:sym typeface="Optimistic Display"/>
            </a:endParaRPr>
          </a:p>
        </p:txBody>
      </p:sp>
      <p:sp>
        <p:nvSpPr>
          <p:cNvPr id="1067" name="Google Shape;1067;p77"/>
          <p:cNvSpPr txBox="1"/>
          <p:nvPr/>
        </p:nvSpPr>
        <p:spPr>
          <a:xfrm>
            <a:off x="1390824" y="4515775"/>
            <a:ext cx="2915700" cy="4530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Réfléchissons ensemble</a:t>
            </a:r>
            <a:endParaRPr sz="1800">
              <a:solidFill>
                <a:srgbClr val="4B0550"/>
              </a:solidFill>
              <a:latin typeface="Optimistic Text"/>
              <a:ea typeface="Optimistic Text"/>
              <a:cs typeface="Optimistic Text"/>
              <a:sym typeface="Optimistic Text"/>
            </a:endParaRPr>
          </a:p>
        </p:txBody>
      </p:sp>
      <p:sp>
        <p:nvSpPr>
          <p:cNvPr id="1068" name="Google Shape;1068;p77"/>
          <p:cNvSpPr txBox="1"/>
          <p:nvPr/>
        </p:nvSpPr>
        <p:spPr>
          <a:xfrm>
            <a:off x="1774622" y="6090544"/>
            <a:ext cx="25320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Qu’est-ce qui vous a surpris?</a:t>
            </a:r>
            <a:endParaRPr sz="1800">
              <a:solidFill>
                <a:srgbClr val="4B0550"/>
              </a:solidFill>
              <a:latin typeface="Optimistic Text"/>
              <a:ea typeface="Optimistic Text"/>
              <a:cs typeface="Optimistic Text"/>
              <a:sym typeface="Optimistic Text"/>
            </a:endParaRPr>
          </a:p>
        </p:txBody>
      </p:sp>
      <p:sp>
        <p:nvSpPr>
          <p:cNvPr id="1069" name="Google Shape;1069;p77"/>
          <p:cNvSpPr txBox="1"/>
          <p:nvPr/>
        </p:nvSpPr>
        <p:spPr>
          <a:xfrm>
            <a:off x="1774627" y="6853900"/>
            <a:ext cx="39231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Est-ce que ça ressemblait plus à un humain ou à un robot? Pourquoi?</a:t>
            </a:r>
            <a:endParaRPr sz="1800">
              <a:solidFill>
                <a:srgbClr val="4B0550"/>
              </a:solidFill>
              <a:latin typeface="Optimistic Text"/>
              <a:ea typeface="Optimistic Text"/>
              <a:cs typeface="Optimistic Text"/>
              <a:sym typeface="Optimistic Text"/>
            </a:endParaRPr>
          </a:p>
        </p:txBody>
      </p:sp>
      <p:grpSp>
        <p:nvGrpSpPr>
          <p:cNvPr id="1070" name="Google Shape;1070;p77"/>
          <p:cNvGrpSpPr/>
          <p:nvPr/>
        </p:nvGrpSpPr>
        <p:grpSpPr>
          <a:xfrm>
            <a:off x="1390824" y="5385428"/>
            <a:ext cx="178839" cy="159068"/>
            <a:chOff x="1714674" y="5538078"/>
            <a:chExt cx="178839" cy="159068"/>
          </a:xfrm>
        </p:grpSpPr>
        <p:sp>
          <p:nvSpPr>
            <p:cNvPr id="1071" name="Google Shape;1071;p77"/>
            <p:cNvSpPr/>
            <p:nvPr/>
          </p:nvSpPr>
          <p:spPr>
            <a:xfrm>
              <a:off x="1714674" y="5617205"/>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072" name="Google Shape;1072;p77"/>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073" name="Google Shape;1073;p77"/>
          <p:cNvGrpSpPr/>
          <p:nvPr/>
        </p:nvGrpSpPr>
        <p:grpSpPr>
          <a:xfrm>
            <a:off x="1390824" y="6144452"/>
            <a:ext cx="178839" cy="159068"/>
            <a:chOff x="1714674" y="6442783"/>
            <a:chExt cx="178839" cy="159068"/>
          </a:xfrm>
        </p:grpSpPr>
        <p:sp>
          <p:nvSpPr>
            <p:cNvPr id="1074" name="Google Shape;1074;p77"/>
            <p:cNvSpPr/>
            <p:nvPr/>
          </p:nvSpPr>
          <p:spPr>
            <a:xfrm>
              <a:off x="1714674" y="6522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075" name="Google Shape;1075;p77"/>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076" name="Google Shape;1076;p77"/>
          <p:cNvGrpSpPr/>
          <p:nvPr/>
        </p:nvGrpSpPr>
        <p:grpSpPr>
          <a:xfrm>
            <a:off x="1390824" y="6918599"/>
            <a:ext cx="178839" cy="159068"/>
            <a:chOff x="1714674" y="7115499"/>
            <a:chExt cx="178839" cy="159068"/>
          </a:xfrm>
        </p:grpSpPr>
        <p:sp>
          <p:nvSpPr>
            <p:cNvPr id="1077" name="Google Shape;1077;p77"/>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078" name="Google Shape;1078;p77"/>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079" name="Google Shape;1079;p77"/>
          <p:cNvSpPr txBox="1"/>
          <p:nvPr/>
        </p:nvSpPr>
        <p:spPr>
          <a:xfrm>
            <a:off x="1774623" y="5326635"/>
            <a:ext cx="24471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Qu’avez-vous créé (poème/image)</a:t>
            </a:r>
            <a:endParaRPr sz="1800">
              <a:solidFill>
                <a:srgbClr val="4B0550"/>
              </a:solidFill>
              <a:latin typeface="Optimistic Text"/>
              <a:ea typeface="Optimistic Text"/>
              <a:cs typeface="Optimistic Text"/>
              <a:sym typeface="Optimistic Text"/>
            </a:endParaRPr>
          </a:p>
        </p:txBody>
      </p:sp>
      <p:sp>
        <p:nvSpPr>
          <p:cNvPr id="1080" name="Google Shape;1080;p77"/>
          <p:cNvSpPr/>
          <p:nvPr/>
        </p:nvSpPr>
        <p:spPr>
          <a:xfrm>
            <a:off x="6659879" y="3383625"/>
            <a:ext cx="5228700" cy="4365600"/>
          </a:xfrm>
          <a:prstGeom prst="roundRect">
            <a:avLst>
              <a:gd name="adj" fmla="val 5585"/>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81" name="Google Shape;1081;p77"/>
          <p:cNvSpPr txBox="1"/>
          <p:nvPr/>
        </p:nvSpPr>
        <p:spPr>
          <a:xfrm>
            <a:off x="7090039" y="4515775"/>
            <a:ext cx="2915700" cy="4530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Idée Clef</a:t>
            </a:r>
            <a:endParaRPr sz="1800">
              <a:solidFill>
                <a:srgbClr val="4B0550"/>
              </a:solidFill>
              <a:latin typeface="Optimistic Text"/>
              <a:ea typeface="Optimistic Text"/>
              <a:cs typeface="Optimistic Text"/>
              <a:sym typeface="Optimistic Text"/>
            </a:endParaRPr>
          </a:p>
        </p:txBody>
      </p:sp>
      <p:sp>
        <p:nvSpPr>
          <p:cNvPr id="1082" name="Google Shape;1082;p77"/>
          <p:cNvSpPr txBox="1"/>
          <p:nvPr/>
        </p:nvSpPr>
        <p:spPr>
          <a:xfrm>
            <a:off x="7090039" y="5326625"/>
            <a:ext cx="3195000" cy="1662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L’IA est intelligente… mais ce sont votre créativité, votre culture et vos émotions qui rendent la magie réelle. L’IA ne vous remplace pas – elle collabore avec vous.</a:t>
            </a:r>
            <a:endParaRPr sz="1800">
              <a:solidFill>
                <a:srgbClr val="4B0550"/>
              </a:solidFill>
              <a:latin typeface="Optimistic Text"/>
              <a:ea typeface="Optimistic Text"/>
              <a:cs typeface="Optimistic Text"/>
              <a:sym typeface="Optimistic Text"/>
            </a:endParaRPr>
          </a:p>
        </p:txBody>
      </p:sp>
      <p:sp>
        <p:nvSpPr>
          <p:cNvPr id="1083" name="Google Shape;1083;p77"/>
          <p:cNvSpPr/>
          <p:nvPr/>
        </p:nvSpPr>
        <p:spPr>
          <a:xfrm>
            <a:off x="12831575" y="3081150"/>
            <a:ext cx="3923100" cy="4999500"/>
          </a:xfrm>
          <a:prstGeom prst="roundRect">
            <a:avLst>
              <a:gd name="adj" fmla="val 5585"/>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84" name="Google Shape;1084;p77"/>
          <p:cNvSpPr txBox="1"/>
          <p:nvPr/>
        </p:nvSpPr>
        <p:spPr>
          <a:xfrm>
            <a:off x="13151350" y="4443476"/>
            <a:ext cx="3195000" cy="10071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Élément interactif: Évaluation de la créativité de l’IA</a:t>
            </a:r>
            <a:endParaRPr sz="1800">
              <a:solidFill>
                <a:schemeClr val="lt2"/>
              </a:solidFill>
              <a:latin typeface="Optimistic Text"/>
              <a:ea typeface="Optimistic Text"/>
              <a:cs typeface="Optimistic Text"/>
              <a:sym typeface="Optimistic Text"/>
            </a:endParaRPr>
          </a:p>
        </p:txBody>
      </p:sp>
      <p:sp>
        <p:nvSpPr>
          <p:cNvPr id="1085" name="Google Shape;1085;p77"/>
          <p:cNvSpPr txBox="1"/>
          <p:nvPr/>
        </p:nvSpPr>
        <p:spPr>
          <a:xfrm>
            <a:off x="13151350" y="5556200"/>
            <a:ext cx="3195000" cy="831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a:solidFill>
                  <a:schemeClr val="lt2"/>
                </a:solidFill>
                <a:latin typeface="Optimistic Text"/>
                <a:ea typeface="Optimistic Text"/>
                <a:cs typeface="Optimistic Text"/>
                <a:sym typeface="Optimistic Text"/>
              </a:rPr>
              <a:t>Sur une échelle de 1 à 5, à quel point trouvez-vous le résultat de votre IA créatif?</a:t>
            </a:r>
            <a:endParaRPr sz="1800">
              <a:solidFill>
                <a:schemeClr val="lt2"/>
              </a:solidFill>
              <a:latin typeface="Optimistic Text"/>
              <a:ea typeface="Optimistic Text"/>
              <a:cs typeface="Optimistic Text"/>
              <a:sym typeface="Optimistic Text"/>
            </a:endParaRPr>
          </a:p>
        </p:txBody>
      </p:sp>
      <p:sp>
        <p:nvSpPr>
          <p:cNvPr id="1086" name="Google Shape;1086;p77"/>
          <p:cNvSpPr/>
          <p:nvPr/>
        </p:nvSpPr>
        <p:spPr>
          <a:xfrm>
            <a:off x="13161950" y="6618387"/>
            <a:ext cx="586500" cy="586500"/>
          </a:xfrm>
          <a:prstGeom prst="roundRect">
            <a:avLst>
              <a:gd name="adj" fmla="val 16667"/>
            </a:avLst>
          </a:prstGeom>
          <a:solidFill>
            <a:srgbClr val="F0EBF4"/>
          </a:solidFill>
          <a:ln>
            <a:noFill/>
          </a:ln>
        </p:spPr>
        <p:txBody>
          <a:bodyPr spcFirstLastPara="1" wrap="square" lIns="74200" tIns="74200" rIns="74200" bIns="74200" anchor="ctr" anchorCtr="0">
            <a:noAutofit/>
          </a:bodyPr>
          <a:lstStyle/>
          <a:p>
            <a:pPr marL="0" lvl="0" indent="0" algn="ctr" rtl="0">
              <a:spcBef>
                <a:spcPts val="0"/>
              </a:spcBef>
              <a:spcAft>
                <a:spcPts val="0"/>
              </a:spcAft>
              <a:buNone/>
            </a:pPr>
            <a:endParaRPr sz="1136"/>
          </a:p>
        </p:txBody>
      </p:sp>
      <p:sp>
        <p:nvSpPr>
          <p:cNvPr id="1087" name="Google Shape;1087;p77"/>
          <p:cNvSpPr/>
          <p:nvPr/>
        </p:nvSpPr>
        <p:spPr>
          <a:xfrm>
            <a:off x="13856324" y="6618387"/>
            <a:ext cx="586500" cy="586500"/>
          </a:xfrm>
          <a:prstGeom prst="roundRect">
            <a:avLst>
              <a:gd name="adj" fmla="val 16667"/>
            </a:avLst>
          </a:prstGeom>
          <a:solidFill>
            <a:srgbClr val="F0EBF4"/>
          </a:solidFill>
          <a:ln>
            <a:noFill/>
          </a:ln>
        </p:spPr>
        <p:txBody>
          <a:bodyPr spcFirstLastPara="1" wrap="square" lIns="74200" tIns="74200" rIns="74200" bIns="74200" anchor="ctr" anchorCtr="0">
            <a:noAutofit/>
          </a:bodyPr>
          <a:lstStyle/>
          <a:p>
            <a:pPr marL="0" lvl="0" indent="0" algn="ctr" rtl="0">
              <a:spcBef>
                <a:spcPts val="0"/>
              </a:spcBef>
              <a:spcAft>
                <a:spcPts val="0"/>
              </a:spcAft>
              <a:buNone/>
            </a:pPr>
            <a:endParaRPr sz="1136"/>
          </a:p>
        </p:txBody>
      </p:sp>
      <p:sp>
        <p:nvSpPr>
          <p:cNvPr id="1088" name="Google Shape;1088;p77"/>
          <p:cNvSpPr/>
          <p:nvPr/>
        </p:nvSpPr>
        <p:spPr>
          <a:xfrm>
            <a:off x="14550698" y="6618387"/>
            <a:ext cx="586500" cy="586500"/>
          </a:xfrm>
          <a:prstGeom prst="roundRect">
            <a:avLst>
              <a:gd name="adj" fmla="val 16667"/>
            </a:avLst>
          </a:prstGeom>
          <a:solidFill>
            <a:srgbClr val="F0EBF4"/>
          </a:solidFill>
          <a:ln>
            <a:noFill/>
          </a:ln>
        </p:spPr>
        <p:txBody>
          <a:bodyPr spcFirstLastPara="1" wrap="square" lIns="74200" tIns="74200" rIns="74200" bIns="74200" anchor="ctr" anchorCtr="0">
            <a:noAutofit/>
          </a:bodyPr>
          <a:lstStyle/>
          <a:p>
            <a:pPr marL="0" lvl="0" indent="0" algn="ctr" rtl="0">
              <a:spcBef>
                <a:spcPts val="0"/>
              </a:spcBef>
              <a:spcAft>
                <a:spcPts val="0"/>
              </a:spcAft>
              <a:buNone/>
            </a:pPr>
            <a:endParaRPr sz="1136"/>
          </a:p>
        </p:txBody>
      </p:sp>
      <p:sp>
        <p:nvSpPr>
          <p:cNvPr id="1089" name="Google Shape;1089;p77"/>
          <p:cNvSpPr/>
          <p:nvPr/>
        </p:nvSpPr>
        <p:spPr>
          <a:xfrm>
            <a:off x="15245072" y="6618387"/>
            <a:ext cx="586500" cy="586500"/>
          </a:xfrm>
          <a:prstGeom prst="roundRect">
            <a:avLst>
              <a:gd name="adj" fmla="val 16667"/>
            </a:avLst>
          </a:prstGeom>
          <a:solidFill>
            <a:srgbClr val="F0EBF4"/>
          </a:solidFill>
          <a:ln>
            <a:noFill/>
          </a:ln>
        </p:spPr>
        <p:txBody>
          <a:bodyPr spcFirstLastPara="1" wrap="square" lIns="74200" tIns="74200" rIns="74200" bIns="74200" anchor="ctr" anchorCtr="0">
            <a:noAutofit/>
          </a:bodyPr>
          <a:lstStyle/>
          <a:p>
            <a:pPr marL="0" lvl="0" indent="0" algn="ctr" rtl="0">
              <a:spcBef>
                <a:spcPts val="0"/>
              </a:spcBef>
              <a:spcAft>
                <a:spcPts val="0"/>
              </a:spcAft>
              <a:buNone/>
            </a:pPr>
            <a:endParaRPr sz="1136"/>
          </a:p>
        </p:txBody>
      </p:sp>
      <p:sp>
        <p:nvSpPr>
          <p:cNvPr id="1090" name="Google Shape;1090;p77"/>
          <p:cNvSpPr/>
          <p:nvPr/>
        </p:nvSpPr>
        <p:spPr>
          <a:xfrm>
            <a:off x="15910872" y="6618387"/>
            <a:ext cx="586500" cy="586500"/>
          </a:xfrm>
          <a:prstGeom prst="roundRect">
            <a:avLst>
              <a:gd name="adj" fmla="val 16667"/>
            </a:avLst>
          </a:prstGeom>
          <a:solidFill>
            <a:srgbClr val="F0EBF4"/>
          </a:solidFill>
          <a:ln>
            <a:noFill/>
          </a:ln>
        </p:spPr>
        <p:txBody>
          <a:bodyPr spcFirstLastPara="1" wrap="square" lIns="74200" tIns="74200" rIns="74200" bIns="74200" anchor="ctr" anchorCtr="0">
            <a:noAutofit/>
          </a:bodyPr>
          <a:lstStyle/>
          <a:p>
            <a:pPr marL="0" lvl="0" indent="0" algn="ctr" rtl="0">
              <a:spcBef>
                <a:spcPts val="0"/>
              </a:spcBef>
              <a:spcAft>
                <a:spcPts val="0"/>
              </a:spcAft>
              <a:buNone/>
            </a:pPr>
            <a:endParaRPr sz="1136"/>
          </a:p>
        </p:txBody>
      </p:sp>
      <p:sp>
        <p:nvSpPr>
          <p:cNvPr id="1091" name="Google Shape;1091;p77"/>
          <p:cNvSpPr txBox="1"/>
          <p:nvPr/>
        </p:nvSpPr>
        <p:spPr>
          <a:xfrm>
            <a:off x="13237550" y="6636837"/>
            <a:ext cx="435300" cy="5496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 sz="3000" b="1">
                <a:solidFill>
                  <a:srgbClr val="4B0550"/>
                </a:solidFill>
                <a:latin typeface="Optimistic Text"/>
                <a:ea typeface="Optimistic Text"/>
                <a:cs typeface="Optimistic Text"/>
                <a:sym typeface="Optimistic Text"/>
              </a:rPr>
              <a:t>1</a:t>
            </a:r>
            <a:endParaRPr sz="3000">
              <a:solidFill>
                <a:srgbClr val="4B0550"/>
              </a:solidFill>
              <a:latin typeface="Optimistic Text"/>
              <a:ea typeface="Optimistic Text"/>
              <a:cs typeface="Optimistic Text"/>
              <a:sym typeface="Optimistic Text"/>
            </a:endParaRPr>
          </a:p>
        </p:txBody>
      </p:sp>
      <p:sp>
        <p:nvSpPr>
          <p:cNvPr id="1092" name="Google Shape;1092;p77"/>
          <p:cNvSpPr txBox="1"/>
          <p:nvPr/>
        </p:nvSpPr>
        <p:spPr>
          <a:xfrm>
            <a:off x="13931925" y="6636837"/>
            <a:ext cx="435300" cy="5496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 sz="3000" b="1">
                <a:solidFill>
                  <a:srgbClr val="4B0550"/>
                </a:solidFill>
                <a:latin typeface="Optimistic Text"/>
                <a:ea typeface="Optimistic Text"/>
                <a:cs typeface="Optimistic Text"/>
                <a:sym typeface="Optimistic Text"/>
              </a:rPr>
              <a:t>2</a:t>
            </a:r>
            <a:endParaRPr sz="3000">
              <a:solidFill>
                <a:srgbClr val="4B0550"/>
              </a:solidFill>
              <a:latin typeface="Optimistic Text"/>
              <a:ea typeface="Optimistic Text"/>
              <a:cs typeface="Optimistic Text"/>
              <a:sym typeface="Optimistic Text"/>
            </a:endParaRPr>
          </a:p>
        </p:txBody>
      </p:sp>
      <p:sp>
        <p:nvSpPr>
          <p:cNvPr id="1093" name="Google Shape;1093;p77"/>
          <p:cNvSpPr txBox="1"/>
          <p:nvPr/>
        </p:nvSpPr>
        <p:spPr>
          <a:xfrm>
            <a:off x="14612013" y="6636837"/>
            <a:ext cx="435300" cy="5496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 sz="3000" b="1">
                <a:solidFill>
                  <a:srgbClr val="4B0550"/>
                </a:solidFill>
                <a:latin typeface="Optimistic Text"/>
                <a:ea typeface="Optimistic Text"/>
                <a:cs typeface="Optimistic Text"/>
                <a:sym typeface="Optimistic Text"/>
              </a:rPr>
              <a:t>3</a:t>
            </a:r>
            <a:endParaRPr sz="3000">
              <a:solidFill>
                <a:srgbClr val="4B0550"/>
              </a:solidFill>
              <a:latin typeface="Optimistic Text"/>
              <a:ea typeface="Optimistic Text"/>
              <a:cs typeface="Optimistic Text"/>
              <a:sym typeface="Optimistic Text"/>
            </a:endParaRPr>
          </a:p>
        </p:txBody>
      </p:sp>
      <p:sp>
        <p:nvSpPr>
          <p:cNvPr id="1094" name="Google Shape;1094;p77"/>
          <p:cNvSpPr txBox="1"/>
          <p:nvPr/>
        </p:nvSpPr>
        <p:spPr>
          <a:xfrm>
            <a:off x="15320675" y="6636837"/>
            <a:ext cx="435300" cy="5496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 sz="3000" b="1">
                <a:solidFill>
                  <a:srgbClr val="4B0550"/>
                </a:solidFill>
                <a:latin typeface="Optimistic Text"/>
                <a:ea typeface="Optimistic Text"/>
                <a:cs typeface="Optimistic Text"/>
                <a:sym typeface="Optimistic Text"/>
              </a:rPr>
              <a:t>4</a:t>
            </a:r>
            <a:endParaRPr sz="3000">
              <a:solidFill>
                <a:srgbClr val="4B0550"/>
              </a:solidFill>
              <a:latin typeface="Optimistic Text"/>
              <a:ea typeface="Optimistic Text"/>
              <a:cs typeface="Optimistic Text"/>
              <a:sym typeface="Optimistic Text"/>
            </a:endParaRPr>
          </a:p>
        </p:txBody>
      </p:sp>
      <p:sp>
        <p:nvSpPr>
          <p:cNvPr id="1095" name="Google Shape;1095;p77"/>
          <p:cNvSpPr txBox="1"/>
          <p:nvPr/>
        </p:nvSpPr>
        <p:spPr>
          <a:xfrm>
            <a:off x="15986500" y="6636837"/>
            <a:ext cx="435300" cy="5496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 sz="3000" b="1">
                <a:solidFill>
                  <a:srgbClr val="4B0550"/>
                </a:solidFill>
                <a:latin typeface="Optimistic Text"/>
                <a:ea typeface="Optimistic Text"/>
                <a:cs typeface="Optimistic Text"/>
                <a:sym typeface="Optimistic Text"/>
              </a:rPr>
              <a:t>5</a:t>
            </a:r>
            <a:endParaRPr sz="3000">
              <a:solidFill>
                <a:srgbClr val="4B0550"/>
              </a:solidFill>
              <a:latin typeface="Optimistic Text"/>
              <a:ea typeface="Optimistic Text"/>
              <a:cs typeface="Optimistic Text"/>
              <a:sym typeface="Optimistic Text"/>
            </a:endParaRPr>
          </a:p>
        </p:txBody>
      </p:sp>
      <p:pic>
        <p:nvPicPr>
          <p:cNvPr id="1096" name="Google Shape;1096;p77" title="Asset 71.png"/>
          <p:cNvPicPr preferRelativeResize="0"/>
          <p:nvPr/>
        </p:nvPicPr>
        <p:blipFill>
          <a:blip r:embed="rId3">
            <a:alphaModFix/>
          </a:blip>
          <a:stretch>
            <a:fillRect/>
          </a:stretch>
        </p:blipFill>
        <p:spPr>
          <a:xfrm>
            <a:off x="10558029" y="3686050"/>
            <a:ext cx="1035954" cy="1640556"/>
          </a:xfrm>
          <a:prstGeom prst="rect">
            <a:avLst/>
          </a:prstGeom>
          <a:noFill/>
          <a:ln>
            <a:noFill/>
          </a:ln>
        </p:spPr>
      </p:pic>
      <p:pic>
        <p:nvPicPr>
          <p:cNvPr id="1097" name="Google Shape;1097;p77" title="Asset 72.png"/>
          <p:cNvPicPr preferRelativeResize="0"/>
          <p:nvPr/>
        </p:nvPicPr>
        <p:blipFill>
          <a:blip r:embed="rId4">
            <a:alphaModFix/>
          </a:blip>
          <a:stretch>
            <a:fillRect/>
          </a:stretch>
        </p:blipFill>
        <p:spPr>
          <a:xfrm>
            <a:off x="4588000" y="3694889"/>
            <a:ext cx="1212738" cy="1622877"/>
          </a:xfrm>
          <a:prstGeom prst="rect">
            <a:avLst/>
          </a:prstGeom>
          <a:noFill/>
          <a:ln>
            <a:noFill/>
          </a:ln>
        </p:spPr>
      </p:pic>
      <p:pic>
        <p:nvPicPr>
          <p:cNvPr id="1098" name="Google Shape;1098;p77" title="Asset 73.png"/>
          <p:cNvPicPr preferRelativeResize="0"/>
          <p:nvPr/>
        </p:nvPicPr>
        <p:blipFill>
          <a:blip r:embed="rId5">
            <a:alphaModFix/>
          </a:blip>
          <a:stretch>
            <a:fillRect/>
          </a:stretch>
        </p:blipFill>
        <p:spPr>
          <a:xfrm>
            <a:off x="13237550" y="3465041"/>
            <a:ext cx="761223" cy="73020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102"/>
        <p:cNvGrpSpPr/>
        <p:nvPr/>
      </p:nvGrpSpPr>
      <p:grpSpPr>
        <a:xfrm>
          <a:off x="0" y="0"/>
          <a:ext cx="0" cy="0"/>
          <a:chOff x="0" y="0"/>
          <a:chExt cx="0" cy="0"/>
        </a:xfrm>
      </p:grpSpPr>
      <p:sp>
        <p:nvSpPr>
          <p:cNvPr id="1103" name="Google Shape;1103;p78"/>
          <p:cNvSpPr txBox="1"/>
          <p:nvPr/>
        </p:nvSpPr>
        <p:spPr>
          <a:xfrm>
            <a:off x="699425" y="3649350"/>
            <a:ext cx="4926900" cy="1748100"/>
          </a:xfrm>
          <a:prstGeom prst="rect">
            <a:avLst/>
          </a:prstGeom>
          <a:noFill/>
          <a:ln>
            <a:noFill/>
          </a:ln>
        </p:spPr>
        <p:txBody>
          <a:bodyPr spcFirstLastPara="1" wrap="square" lIns="0" tIns="0" rIns="0" bIns="0" anchor="b" anchorCtr="0">
            <a:noAutofit/>
          </a:bodyPr>
          <a:lstStyle/>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Éthique et Sécurité de l’IA</a:t>
            </a:r>
            <a:endParaRPr sz="5400" b="1">
              <a:solidFill>
                <a:srgbClr val="FFFFFF"/>
              </a:solidFill>
              <a:latin typeface="Optimistic Display"/>
              <a:ea typeface="Optimistic Display"/>
              <a:cs typeface="Optimistic Display"/>
              <a:sym typeface="Optimistic Display"/>
            </a:endParaRPr>
          </a:p>
        </p:txBody>
      </p:sp>
      <p:sp>
        <p:nvSpPr>
          <p:cNvPr id="1104" name="Google Shape;1104;p78"/>
          <p:cNvSpPr txBox="1"/>
          <p:nvPr/>
        </p:nvSpPr>
        <p:spPr>
          <a:xfrm>
            <a:off x="704099" y="5497900"/>
            <a:ext cx="47874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UTILISEZ L'IA AVEC INTELLIGENCE</a:t>
            </a:r>
            <a:endParaRPr>
              <a:solidFill>
                <a:srgbClr val="FFFFFF"/>
              </a:solidFill>
              <a:latin typeface="Optimistic Text"/>
              <a:ea typeface="Optimistic Text"/>
              <a:cs typeface="Optimistic Text"/>
              <a:sym typeface="Optimistic Text"/>
            </a:endParaRPr>
          </a:p>
        </p:txBody>
      </p:sp>
      <p:pic>
        <p:nvPicPr>
          <p:cNvPr id="2" name="Google Shape;1245;p86" title="Turkish Asset 04.png">
            <a:extLst>
              <a:ext uri="{FF2B5EF4-FFF2-40B4-BE49-F238E27FC236}">
                <a16:creationId xmlns:a16="http://schemas.microsoft.com/office/drawing/2014/main" id="{9A0071BD-98E7-EC72-B61F-121519CEAC96}"/>
              </a:ext>
            </a:extLst>
          </p:cNvPr>
          <p:cNvPicPr preferRelativeResize="0"/>
          <p:nvPr/>
        </p:nvPicPr>
        <p:blipFill rotWithShape="1">
          <a:blip r:embed="rId3">
            <a:alphaModFix/>
          </a:blip>
          <a:srcRect t="8167" b="25215"/>
          <a:stretch/>
        </p:blipFill>
        <p:spPr>
          <a:xfrm flipH="1">
            <a:off x="6096000" y="0"/>
            <a:ext cx="12192000" cy="10287000"/>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109"/>
        <p:cNvGrpSpPr/>
        <p:nvPr/>
      </p:nvGrpSpPr>
      <p:grpSpPr>
        <a:xfrm>
          <a:off x="0" y="0"/>
          <a:ext cx="0" cy="0"/>
          <a:chOff x="0" y="0"/>
          <a:chExt cx="0" cy="0"/>
        </a:xfrm>
      </p:grpSpPr>
      <p:sp>
        <p:nvSpPr>
          <p:cNvPr id="1110" name="Google Shape;1110;p79"/>
          <p:cNvSpPr/>
          <p:nvPr/>
        </p:nvSpPr>
        <p:spPr>
          <a:xfrm>
            <a:off x="6144200" y="2442300"/>
            <a:ext cx="4905900" cy="5531700"/>
          </a:xfrm>
          <a:prstGeom prst="roundRect">
            <a:avLst>
              <a:gd name="adj" fmla="val 5725"/>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11" name="Google Shape;1111;p79"/>
          <p:cNvSpPr txBox="1"/>
          <p:nvPr/>
        </p:nvSpPr>
        <p:spPr>
          <a:xfrm>
            <a:off x="6573075" y="3810000"/>
            <a:ext cx="3392700" cy="4530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Ce que l’IA ne peut pas faire</a:t>
            </a:r>
            <a:endParaRPr sz="1800" b="1">
              <a:solidFill>
                <a:schemeClr val="lt2"/>
              </a:solidFill>
              <a:latin typeface="Optimistic Text"/>
              <a:ea typeface="Optimistic Text"/>
              <a:cs typeface="Optimistic Text"/>
              <a:sym typeface="Optimistic Text"/>
            </a:endParaRPr>
          </a:p>
        </p:txBody>
      </p:sp>
      <p:sp>
        <p:nvSpPr>
          <p:cNvPr id="1112" name="Google Shape;1112;p79"/>
          <p:cNvSpPr txBox="1"/>
          <p:nvPr/>
        </p:nvSpPr>
        <p:spPr>
          <a:xfrm>
            <a:off x="6956876" y="5340625"/>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chemeClr val="lt2"/>
                </a:solidFill>
                <a:latin typeface="Optimistic Text"/>
                <a:ea typeface="Optimistic Text"/>
                <a:cs typeface="Optimistic Text"/>
                <a:sym typeface="Optimistic Text"/>
              </a:rPr>
              <a:t>Comprendre réellement votre culture ou votre contexte</a:t>
            </a:r>
            <a:endParaRPr sz="1800">
              <a:solidFill>
                <a:schemeClr val="lt2"/>
              </a:solidFill>
              <a:latin typeface="Optimistic Text"/>
              <a:ea typeface="Optimistic Text"/>
              <a:cs typeface="Optimistic Text"/>
              <a:sym typeface="Optimistic Text"/>
            </a:endParaRPr>
          </a:p>
        </p:txBody>
      </p:sp>
      <p:sp>
        <p:nvSpPr>
          <p:cNvPr id="1113" name="Google Shape;1113;p79"/>
          <p:cNvSpPr txBox="1"/>
          <p:nvPr/>
        </p:nvSpPr>
        <p:spPr>
          <a:xfrm>
            <a:off x="6956876" y="6071925"/>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chemeClr val="lt2"/>
                </a:solidFill>
                <a:latin typeface="Optimistic Text"/>
                <a:ea typeface="Optimistic Text"/>
                <a:cs typeface="Optimistic Text"/>
                <a:sym typeface="Optimistic Text"/>
              </a:rPr>
              <a:t>Penser comme un humain ou faire preuve de bon sens</a:t>
            </a:r>
            <a:endParaRPr sz="1800">
              <a:solidFill>
                <a:schemeClr val="lt2"/>
              </a:solidFill>
              <a:latin typeface="Optimistic Text"/>
              <a:ea typeface="Optimistic Text"/>
              <a:cs typeface="Optimistic Text"/>
              <a:sym typeface="Optimistic Text"/>
            </a:endParaRPr>
          </a:p>
        </p:txBody>
      </p:sp>
      <p:grpSp>
        <p:nvGrpSpPr>
          <p:cNvPr id="1114" name="Google Shape;1114;p79"/>
          <p:cNvGrpSpPr/>
          <p:nvPr/>
        </p:nvGrpSpPr>
        <p:grpSpPr>
          <a:xfrm>
            <a:off x="6573073" y="4719203"/>
            <a:ext cx="178839" cy="159068"/>
            <a:chOff x="1714674" y="5538078"/>
            <a:chExt cx="178839" cy="159068"/>
          </a:xfrm>
        </p:grpSpPr>
        <p:sp>
          <p:nvSpPr>
            <p:cNvPr id="1115" name="Google Shape;1115;p79"/>
            <p:cNvSpPr/>
            <p:nvPr/>
          </p:nvSpPr>
          <p:spPr>
            <a:xfrm>
              <a:off x="1714674" y="5617205"/>
              <a:ext cx="178116" cy="0"/>
            </a:xfrm>
            <a:custGeom>
              <a:avLst/>
              <a:gdLst/>
              <a:ahLst/>
              <a:cxnLst/>
              <a:rect l="l" t="t" r="r" b="b"/>
              <a:pathLst>
                <a:path w="118744" h="120000" extrusionOk="0">
                  <a:moveTo>
                    <a:pt x="0" y="0"/>
                  </a:moveTo>
                  <a:lnTo>
                    <a:pt x="118643" y="0"/>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16" name="Google Shape;1116;p79"/>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17" name="Google Shape;1117;p79"/>
          <p:cNvGrpSpPr/>
          <p:nvPr/>
        </p:nvGrpSpPr>
        <p:grpSpPr>
          <a:xfrm>
            <a:off x="6573073" y="5394533"/>
            <a:ext cx="178839" cy="159068"/>
            <a:chOff x="1714674" y="6442783"/>
            <a:chExt cx="178839" cy="159068"/>
          </a:xfrm>
        </p:grpSpPr>
        <p:sp>
          <p:nvSpPr>
            <p:cNvPr id="1118" name="Google Shape;1118;p79"/>
            <p:cNvSpPr/>
            <p:nvPr/>
          </p:nvSpPr>
          <p:spPr>
            <a:xfrm>
              <a:off x="1714674" y="6522626"/>
              <a:ext cx="178116" cy="0"/>
            </a:xfrm>
            <a:custGeom>
              <a:avLst/>
              <a:gdLst/>
              <a:ahLst/>
              <a:cxnLst/>
              <a:rect l="l" t="t" r="r" b="b"/>
              <a:pathLst>
                <a:path w="118744" h="120000" extrusionOk="0">
                  <a:moveTo>
                    <a:pt x="0" y="0"/>
                  </a:moveTo>
                  <a:lnTo>
                    <a:pt x="118643" y="0"/>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19" name="Google Shape;1119;p79"/>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20" name="Google Shape;1120;p79"/>
          <p:cNvGrpSpPr/>
          <p:nvPr/>
        </p:nvGrpSpPr>
        <p:grpSpPr>
          <a:xfrm>
            <a:off x="6573073" y="6136624"/>
            <a:ext cx="178839" cy="159068"/>
            <a:chOff x="1714674" y="7115499"/>
            <a:chExt cx="178839" cy="159068"/>
          </a:xfrm>
        </p:grpSpPr>
        <p:sp>
          <p:nvSpPr>
            <p:cNvPr id="1121" name="Google Shape;1121;p79"/>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22" name="Google Shape;1122;p79"/>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123" name="Google Shape;1123;p79"/>
          <p:cNvSpPr txBox="1"/>
          <p:nvPr/>
        </p:nvSpPr>
        <p:spPr>
          <a:xfrm>
            <a:off x="6956876" y="4544650"/>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a:solidFill>
                  <a:schemeClr val="lt2"/>
                </a:solidFill>
                <a:latin typeface="Optimistic Text"/>
                <a:ea typeface="Optimistic Text"/>
                <a:cs typeface="Optimistic Text"/>
                <a:sym typeface="Optimistic Text"/>
              </a:rPr>
              <a:t>Ressentir des émotions comme la joie et la tristesse</a:t>
            </a:r>
            <a:endParaRPr sz="1800">
              <a:solidFill>
                <a:schemeClr val="lt2"/>
              </a:solidFill>
              <a:latin typeface="Optimistic Text"/>
              <a:ea typeface="Optimistic Text"/>
              <a:cs typeface="Optimistic Text"/>
              <a:sym typeface="Optimistic Text"/>
            </a:endParaRPr>
          </a:p>
        </p:txBody>
      </p:sp>
      <p:sp>
        <p:nvSpPr>
          <p:cNvPr id="1124" name="Google Shape;1124;p79"/>
          <p:cNvSpPr txBox="1"/>
          <p:nvPr/>
        </p:nvSpPr>
        <p:spPr>
          <a:xfrm>
            <a:off x="6956876" y="6803225"/>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chemeClr val="lt2"/>
                </a:solidFill>
                <a:latin typeface="Optimistic Text"/>
                <a:ea typeface="Optimistic Text"/>
                <a:cs typeface="Optimistic Text"/>
                <a:sym typeface="Optimistic Text"/>
              </a:rPr>
              <a:t>Avoir toujours raison – l’IA peut se tromper!</a:t>
            </a:r>
            <a:endParaRPr sz="1800">
              <a:solidFill>
                <a:schemeClr val="lt2"/>
              </a:solidFill>
              <a:latin typeface="Optimistic Text"/>
              <a:ea typeface="Optimistic Text"/>
              <a:cs typeface="Optimistic Text"/>
              <a:sym typeface="Optimistic Text"/>
            </a:endParaRPr>
          </a:p>
        </p:txBody>
      </p:sp>
      <p:grpSp>
        <p:nvGrpSpPr>
          <p:cNvPr id="1125" name="Google Shape;1125;p79"/>
          <p:cNvGrpSpPr/>
          <p:nvPr/>
        </p:nvGrpSpPr>
        <p:grpSpPr>
          <a:xfrm>
            <a:off x="6573073" y="6867924"/>
            <a:ext cx="178839" cy="159068"/>
            <a:chOff x="1714674" y="7115499"/>
            <a:chExt cx="178839" cy="159068"/>
          </a:xfrm>
        </p:grpSpPr>
        <p:sp>
          <p:nvSpPr>
            <p:cNvPr id="1126" name="Google Shape;1126;p79"/>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27" name="Google Shape;1127;p79"/>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128" name="Google Shape;1128;p79"/>
          <p:cNvSpPr txBox="1"/>
          <p:nvPr/>
        </p:nvSpPr>
        <p:spPr>
          <a:xfrm>
            <a:off x="700500" y="1588400"/>
            <a:ext cx="11730600" cy="5541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3600" b="1">
                <a:solidFill>
                  <a:srgbClr val="4B0550"/>
                </a:solidFill>
                <a:latin typeface="Optimistic Display"/>
                <a:ea typeface="Optimistic Display"/>
                <a:cs typeface="Optimistic Display"/>
                <a:sym typeface="Optimistic Display"/>
              </a:rPr>
              <a:t>Ce que l’IA peut et ne peut pas faire</a:t>
            </a:r>
            <a:endParaRPr sz="3600" b="1">
              <a:solidFill>
                <a:srgbClr val="4B0550"/>
              </a:solidFill>
              <a:latin typeface="Optimistic Display"/>
              <a:ea typeface="Optimistic Display"/>
              <a:cs typeface="Optimistic Display"/>
              <a:sym typeface="Optimistic Display"/>
            </a:endParaRPr>
          </a:p>
        </p:txBody>
      </p:sp>
      <p:sp>
        <p:nvSpPr>
          <p:cNvPr id="1129" name="Google Shape;1129;p79"/>
          <p:cNvSpPr/>
          <p:nvPr/>
        </p:nvSpPr>
        <p:spPr>
          <a:xfrm>
            <a:off x="720475" y="2442300"/>
            <a:ext cx="4905900" cy="5531700"/>
          </a:xfrm>
          <a:prstGeom prst="roundRect">
            <a:avLst>
              <a:gd name="adj" fmla="val 5725"/>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sp>
        <p:nvSpPr>
          <p:cNvPr id="1130" name="Google Shape;1130;p79"/>
          <p:cNvSpPr txBox="1"/>
          <p:nvPr/>
        </p:nvSpPr>
        <p:spPr>
          <a:xfrm>
            <a:off x="1149349" y="3810000"/>
            <a:ext cx="2915700" cy="4530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Ce que l’IA peut faire</a:t>
            </a:r>
            <a:endParaRPr sz="1800" b="1">
              <a:solidFill>
                <a:srgbClr val="4B0550"/>
              </a:solidFill>
              <a:latin typeface="Optimistic Text"/>
              <a:ea typeface="Optimistic Text"/>
              <a:cs typeface="Optimistic Text"/>
              <a:sym typeface="Optimistic Text"/>
            </a:endParaRPr>
          </a:p>
        </p:txBody>
      </p:sp>
      <p:sp>
        <p:nvSpPr>
          <p:cNvPr id="1131" name="Google Shape;1131;p79"/>
          <p:cNvSpPr txBox="1"/>
          <p:nvPr/>
        </p:nvSpPr>
        <p:spPr>
          <a:xfrm>
            <a:off x="1533151" y="5402600"/>
            <a:ext cx="33927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Discuter, écrire et traduire</a:t>
            </a:r>
            <a:endParaRPr sz="1800">
              <a:solidFill>
                <a:srgbClr val="4B0550"/>
              </a:solidFill>
              <a:latin typeface="Optimistic Text"/>
              <a:ea typeface="Optimistic Text"/>
              <a:cs typeface="Optimistic Text"/>
              <a:sym typeface="Optimistic Text"/>
            </a:endParaRPr>
          </a:p>
        </p:txBody>
      </p:sp>
      <p:sp>
        <p:nvSpPr>
          <p:cNvPr id="1132" name="Google Shape;1132;p79"/>
          <p:cNvSpPr txBox="1"/>
          <p:nvPr/>
        </p:nvSpPr>
        <p:spPr>
          <a:xfrm>
            <a:off x="1533150" y="5983650"/>
            <a:ext cx="37875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Reconnaître les voix et les visages</a:t>
            </a:r>
            <a:endParaRPr sz="1800">
              <a:solidFill>
                <a:srgbClr val="4B0550"/>
              </a:solidFill>
              <a:latin typeface="Optimistic Text"/>
              <a:ea typeface="Optimistic Text"/>
              <a:cs typeface="Optimistic Text"/>
              <a:sym typeface="Optimistic Text"/>
            </a:endParaRPr>
          </a:p>
        </p:txBody>
      </p:sp>
      <p:grpSp>
        <p:nvGrpSpPr>
          <p:cNvPr id="1133" name="Google Shape;1133;p79"/>
          <p:cNvGrpSpPr/>
          <p:nvPr/>
        </p:nvGrpSpPr>
        <p:grpSpPr>
          <a:xfrm>
            <a:off x="1149349" y="4707628"/>
            <a:ext cx="178839" cy="159068"/>
            <a:chOff x="1714674" y="5538078"/>
            <a:chExt cx="178839" cy="159068"/>
          </a:xfrm>
        </p:grpSpPr>
        <p:sp>
          <p:nvSpPr>
            <p:cNvPr id="1134" name="Google Shape;1134;p79"/>
            <p:cNvSpPr/>
            <p:nvPr/>
          </p:nvSpPr>
          <p:spPr>
            <a:xfrm>
              <a:off x="1714674" y="5617205"/>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35" name="Google Shape;1135;p79"/>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36" name="Google Shape;1136;p79"/>
          <p:cNvGrpSpPr/>
          <p:nvPr/>
        </p:nvGrpSpPr>
        <p:grpSpPr>
          <a:xfrm>
            <a:off x="1149349" y="5456508"/>
            <a:ext cx="178839" cy="159068"/>
            <a:chOff x="1714674" y="6442783"/>
            <a:chExt cx="178839" cy="159068"/>
          </a:xfrm>
        </p:grpSpPr>
        <p:sp>
          <p:nvSpPr>
            <p:cNvPr id="1137" name="Google Shape;1137;p79"/>
            <p:cNvSpPr/>
            <p:nvPr/>
          </p:nvSpPr>
          <p:spPr>
            <a:xfrm>
              <a:off x="1714674" y="6522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38" name="Google Shape;1138;p79"/>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39" name="Google Shape;1139;p79"/>
          <p:cNvGrpSpPr/>
          <p:nvPr/>
        </p:nvGrpSpPr>
        <p:grpSpPr>
          <a:xfrm>
            <a:off x="1149349" y="6048349"/>
            <a:ext cx="178839" cy="159068"/>
            <a:chOff x="1714674" y="7115499"/>
            <a:chExt cx="178839" cy="159068"/>
          </a:xfrm>
        </p:grpSpPr>
        <p:sp>
          <p:nvSpPr>
            <p:cNvPr id="1140" name="Google Shape;1140;p79"/>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41" name="Google Shape;1141;p79"/>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142" name="Google Shape;1142;p79"/>
          <p:cNvSpPr txBox="1"/>
          <p:nvPr/>
        </p:nvSpPr>
        <p:spPr>
          <a:xfrm>
            <a:off x="1533151" y="4544650"/>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Repérer des modèles dans les photos, les voix et les textes</a:t>
            </a:r>
            <a:endParaRPr sz="1800">
              <a:solidFill>
                <a:srgbClr val="4B0550"/>
              </a:solidFill>
              <a:latin typeface="Optimistic Text"/>
              <a:ea typeface="Optimistic Text"/>
              <a:cs typeface="Optimistic Text"/>
              <a:sym typeface="Optimistic Text"/>
            </a:endParaRPr>
          </a:p>
        </p:txBody>
      </p:sp>
      <p:sp>
        <p:nvSpPr>
          <p:cNvPr id="1143" name="Google Shape;1143;p79"/>
          <p:cNvSpPr txBox="1"/>
          <p:nvPr/>
        </p:nvSpPr>
        <p:spPr>
          <a:xfrm>
            <a:off x="1533151" y="6537750"/>
            <a:ext cx="3392700" cy="831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dirty="0" err="1">
                <a:solidFill>
                  <a:srgbClr val="4B0550"/>
                </a:solidFill>
                <a:latin typeface="Optimistic Text"/>
                <a:ea typeface="Optimistic Text"/>
                <a:cs typeface="Optimistic Text"/>
                <a:sym typeface="Optimistic Text"/>
              </a:rPr>
              <a:t>Apprendre</a:t>
            </a:r>
            <a:r>
              <a:rPr lang="en" sz="1800" dirty="0">
                <a:solidFill>
                  <a:srgbClr val="4B0550"/>
                </a:solidFill>
                <a:latin typeface="Optimistic Text"/>
                <a:ea typeface="Optimistic Text"/>
                <a:cs typeface="Optimistic Text"/>
                <a:sym typeface="Optimistic Text"/>
              </a:rPr>
              <a:t> à </a:t>
            </a:r>
            <a:r>
              <a:rPr lang="en" sz="1800" dirty="0" err="1">
                <a:solidFill>
                  <a:srgbClr val="4B0550"/>
                </a:solidFill>
                <a:latin typeface="Optimistic Text"/>
                <a:ea typeface="Optimistic Text"/>
                <a:cs typeface="Optimistic Text"/>
                <a:sym typeface="Optimistic Text"/>
              </a:rPr>
              <a:t>partir</a:t>
            </a:r>
            <a:r>
              <a:rPr lang="en" sz="1800" dirty="0">
                <a:solidFill>
                  <a:srgbClr val="4B0550"/>
                </a:solidFill>
                <a:latin typeface="Optimistic Text"/>
                <a:ea typeface="Optimistic Text"/>
                <a:cs typeface="Optimistic Text"/>
                <a:sym typeface="Optimistic Text"/>
              </a:rPr>
              <a:t> des données pour </a:t>
            </a:r>
            <a:r>
              <a:rPr lang="en" sz="1800" dirty="0" err="1">
                <a:solidFill>
                  <a:srgbClr val="4B0550"/>
                </a:solidFill>
                <a:latin typeface="Optimistic Text"/>
                <a:ea typeface="Optimistic Text"/>
                <a:cs typeface="Optimistic Text"/>
                <a:sym typeface="Optimistic Text"/>
              </a:rPr>
              <a:t>s'améliorer</a:t>
            </a:r>
            <a:r>
              <a:rPr lang="en" sz="1800" dirty="0">
                <a:solidFill>
                  <a:srgbClr val="4B0550"/>
                </a:solidFill>
                <a:latin typeface="Optimistic Text"/>
                <a:ea typeface="Optimistic Text"/>
                <a:cs typeface="Optimistic Text"/>
                <a:sym typeface="Optimistic Text"/>
              </a:rPr>
              <a:t> au fil du temps</a:t>
            </a:r>
            <a:endParaRPr sz="1800" dirty="0">
              <a:solidFill>
                <a:srgbClr val="4B0550"/>
              </a:solidFill>
              <a:latin typeface="Optimistic Text"/>
              <a:ea typeface="Optimistic Text"/>
              <a:cs typeface="Optimistic Text"/>
              <a:sym typeface="Optimistic Text"/>
            </a:endParaRPr>
          </a:p>
        </p:txBody>
      </p:sp>
      <p:grpSp>
        <p:nvGrpSpPr>
          <p:cNvPr id="1144" name="Google Shape;1144;p79"/>
          <p:cNvGrpSpPr/>
          <p:nvPr/>
        </p:nvGrpSpPr>
        <p:grpSpPr>
          <a:xfrm>
            <a:off x="1149349" y="6602449"/>
            <a:ext cx="178839" cy="159068"/>
            <a:chOff x="1714674" y="7115499"/>
            <a:chExt cx="178839" cy="159068"/>
          </a:xfrm>
        </p:grpSpPr>
        <p:sp>
          <p:nvSpPr>
            <p:cNvPr id="1145" name="Google Shape;1145;p79"/>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46" name="Google Shape;1146;p79"/>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pic>
        <p:nvPicPr>
          <p:cNvPr id="1147" name="Google Shape;1147;p79" title="AI and You.png"/>
          <p:cNvPicPr preferRelativeResize="0"/>
          <p:nvPr/>
        </p:nvPicPr>
        <p:blipFill rotWithShape="1">
          <a:blip r:embed="rId3">
            <a:alphaModFix/>
          </a:blip>
          <a:srcRect l="47835" t="23647" r="25339" b="22390"/>
          <a:stretch/>
        </p:blipFill>
        <p:spPr>
          <a:xfrm>
            <a:off x="11567925" y="2442300"/>
            <a:ext cx="4905900" cy="5531700"/>
          </a:xfrm>
          <a:prstGeom prst="roundRect">
            <a:avLst>
              <a:gd name="adj" fmla="val 3763"/>
            </a:avLst>
          </a:prstGeom>
          <a:noFill/>
          <a:ln>
            <a:noFill/>
          </a:ln>
        </p:spPr>
      </p:pic>
      <p:sp>
        <p:nvSpPr>
          <p:cNvPr id="1148" name="Google Shape;1148;p79"/>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ÉTHIQUE ET SÉCURITÉ DE L’IA</a:t>
            </a:r>
            <a:endParaRPr sz="900" b="1">
              <a:solidFill>
                <a:srgbClr val="4B0550"/>
              </a:solidFill>
              <a:latin typeface="Optimistic Display"/>
              <a:ea typeface="Optimistic Display"/>
              <a:cs typeface="Optimistic Display"/>
              <a:sym typeface="Optimistic Display"/>
            </a:endParaRPr>
          </a:p>
        </p:txBody>
      </p:sp>
      <p:sp>
        <p:nvSpPr>
          <p:cNvPr id="1149" name="Google Shape;1149;p79"/>
          <p:cNvSpPr txBox="1"/>
          <p:nvPr/>
        </p:nvSpPr>
        <p:spPr>
          <a:xfrm>
            <a:off x="704096" y="8305302"/>
            <a:ext cx="10352700" cy="2964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L’IA est utile, mais elle a toujours besoin de VOUS pour la guider.</a:t>
            </a:r>
            <a:endParaRPr sz="1800" b="1">
              <a:solidFill>
                <a:srgbClr val="4B0550"/>
              </a:solidFill>
              <a:latin typeface="Optimistic Text"/>
              <a:ea typeface="Optimistic Text"/>
              <a:cs typeface="Optimistic Text"/>
              <a:sym typeface="Optimistic Text"/>
            </a:endParaRPr>
          </a:p>
        </p:txBody>
      </p:sp>
      <p:sp>
        <p:nvSpPr>
          <p:cNvPr id="1150" name="Google Shape;1150;p79"/>
          <p:cNvSpPr/>
          <p:nvPr/>
        </p:nvSpPr>
        <p:spPr>
          <a:xfrm>
            <a:off x="4138725" y="2822100"/>
            <a:ext cx="1182000" cy="1182000"/>
          </a:xfrm>
          <a:prstGeom prst="ellipse">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51" name="Google Shape;1151;p79"/>
          <p:cNvSpPr/>
          <p:nvPr/>
        </p:nvSpPr>
        <p:spPr>
          <a:xfrm>
            <a:off x="9488775" y="2822100"/>
            <a:ext cx="1182000" cy="11820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1152" name="Google Shape;1152;p79" title="Asset 74.png"/>
          <p:cNvPicPr preferRelativeResize="0"/>
          <p:nvPr/>
        </p:nvPicPr>
        <p:blipFill>
          <a:blip r:embed="rId4">
            <a:alphaModFix/>
          </a:blip>
          <a:stretch>
            <a:fillRect/>
          </a:stretch>
        </p:blipFill>
        <p:spPr>
          <a:xfrm>
            <a:off x="9801698" y="3151938"/>
            <a:ext cx="556180" cy="554100"/>
          </a:xfrm>
          <a:prstGeom prst="rect">
            <a:avLst/>
          </a:prstGeom>
          <a:noFill/>
          <a:ln>
            <a:noFill/>
          </a:ln>
        </p:spPr>
      </p:pic>
      <p:pic>
        <p:nvPicPr>
          <p:cNvPr id="1153" name="Google Shape;1153;p79" title="Asset 75.png"/>
          <p:cNvPicPr preferRelativeResize="0"/>
          <p:nvPr/>
        </p:nvPicPr>
        <p:blipFill>
          <a:blip r:embed="rId5">
            <a:alphaModFix/>
          </a:blip>
          <a:stretch>
            <a:fillRect/>
          </a:stretch>
        </p:blipFill>
        <p:spPr>
          <a:xfrm>
            <a:off x="4403288" y="3202499"/>
            <a:ext cx="652872" cy="453000"/>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157"/>
        <p:cNvGrpSpPr/>
        <p:nvPr/>
      </p:nvGrpSpPr>
      <p:grpSpPr>
        <a:xfrm>
          <a:off x="0" y="0"/>
          <a:ext cx="0" cy="0"/>
          <a:chOff x="0" y="0"/>
          <a:chExt cx="0" cy="0"/>
        </a:xfrm>
      </p:grpSpPr>
      <p:sp>
        <p:nvSpPr>
          <p:cNvPr id="1158" name="Google Shape;1158;p80"/>
          <p:cNvSpPr/>
          <p:nvPr/>
        </p:nvSpPr>
        <p:spPr>
          <a:xfrm>
            <a:off x="872875" y="2594700"/>
            <a:ext cx="4905900" cy="5531700"/>
          </a:xfrm>
          <a:prstGeom prst="roundRect">
            <a:avLst>
              <a:gd name="adj" fmla="val 5725"/>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59" name="Google Shape;1159;p80"/>
          <p:cNvSpPr txBox="1"/>
          <p:nvPr/>
        </p:nvSpPr>
        <p:spPr>
          <a:xfrm>
            <a:off x="700500" y="1588400"/>
            <a:ext cx="10560300" cy="5541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3600" b="1">
                <a:solidFill>
                  <a:srgbClr val="4B0550"/>
                </a:solidFill>
                <a:latin typeface="Optimistic Display"/>
                <a:ea typeface="Optimistic Display"/>
                <a:cs typeface="Optimistic Display"/>
                <a:sym typeface="Optimistic Display"/>
              </a:rPr>
              <a:t>Ce que l’IA peut et ne peut pas faire</a:t>
            </a:r>
            <a:endParaRPr sz="3600" b="1">
              <a:solidFill>
                <a:srgbClr val="4B0550"/>
              </a:solidFill>
              <a:latin typeface="Optimistic Display"/>
              <a:ea typeface="Optimistic Display"/>
              <a:cs typeface="Optimistic Display"/>
              <a:sym typeface="Optimistic Display"/>
            </a:endParaRPr>
          </a:p>
        </p:txBody>
      </p:sp>
      <p:sp>
        <p:nvSpPr>
          <p:cNvPr id="1160" name="Google Shape;1160;p80"/>
          <p:cNvSpPr/>
          <p:nvPr/>
        </p:nvSpPr>
        <p:spPr>
          <a:xfrm>
            <a:off x="720475" y="2442300"/>
            <a:ext cx="4905900" cy="5531700"/>
          </a:xfrm>
          <a:prstGeom prst="roundRect">
            <a:avLst>
              <a:gd name="adj" fmla="val 5725"/>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61" name="Google Shape;1161;p80"/>
          <p:cNvSpPr txBox="1"/>
          <p:nvPr/>
        </p:nvSpPr>
        <p:spPr>
          <a:xfrm>
            <a:off x="1149349" y="3810000"/>
            <a:ext cx="2915700" cy="4530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BON (Allez!)</a:t>
            </a:r>
            <a:endParaRPr sz="1800" b="1">
              <a:solidFill>
                <a:srgbClr val="4B0550"/>
              </a:solidFill>
              <a:latin typeface="Optimistic Text"/>
              <a:ea typeface="Optimistic Text"/>
              <a:cs typeface="Optimistic Text"/>
              <a:sym typeface="Optimistic Text"/>
            </a:endParaRPr>
          </a:p>
        </p:txBody>
      </p:sp>
      <p:sp>
        <p:nvSpPr>
          <p:cNvPr id="1162" name="Google Shape;1162;p80"/>
          <p:cNvSpPr txBox="1"/>
          <p:nvPr/>
        </p:nvSpPr>
        <p:spPr>
          <a:xfrm>
            <a:off x="1533151" y="5252150"/>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Créer des œuvres d'art pour les projets scolaires</a:t>
            </a:r>
            <a:endParaRPr sz="1800">
              <a:solidFill>
                <a:srgbClr val="4B0550"/>
              </a:solidFill>
              <a:latin typeface="Optimistic Text"/>
              <a:ea typeface="Optimistic Text"/>
              <a:cs typeface="Optimistic Text"/>
              <a:sym typeface="Optimistic Text"/>
            </a:endParaRPr>
          </a:p>
        </p:txBody>
      </p:sp>
      <p:sp>
        <p:nvSpPr>
          <p:cNvPr id="1163" name="Google Shape;1163;p80"/>
          <p:cNvSpPr txBox="1"/>
          <p:nvPr/>
        </p:nvSpPr>
        <p:spPr>
          <a:xfrm>
            <a:off x="1533151" y="5983650"/>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Apprendre de nouvelles langues</a:t>
            </a:r>
            <a:endParaRPr sz="1800">
              <a:solidFill>
                <a:srgbClr val="4B0550"/>
              </a:solidFill>
              <a:latin typeface="Optimistic Text"/>
              <a:ea typeface="Optimistic Text"/>
              <a:cs typeface="Optimistic Text"/>
              <a:sym typeface="Optimistic Text"/>
            </a:endParaRPr>
          </a:p>
        </p:txBody>
      </p:sp>
      <p:grpSp>
        <p:nvGrpSpPr>
          <p:cNvPr id="1164" name="Google Shape;1164;p80"/>
          <p:cNvGrpSpPr/>
          <p:nvPr/>
        </p:nvGrpSpPr>
        <p:grpSpPr>
          <a:xfrm>
            <a:off x="1149349" y="4603453"/>
            <a:ext cx="178839" cy="159068"/>
            <a:chOff x="1714674" y="5538078"/>
            <a:chExt cx="178839" cy="159068"/>
          </a:xfrm>
        </p:grpSpPr>
        <p:sp>
          <p:nvSpPr>
            <p:cNvPr id="1165" name="Google Shape;1165;p80"/>
            <p:cNvSpPr/>
            <p:nvPr/>
          </p:nvSpPr>
          <p:spPr>
            <a:xfrm>
              <a:off x="1714674" y="5617205"/>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66" name="Google Shape;1166;p80"/>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67" name="Google Shape;1167;p80"/>
          <p:cNvGrpSpPr/>
          <p:nvPr/>
        </p:nvGrpSpPr>
        <p:grpSpPr>
          <a:xfrm>
            <a:off x="1149349" y="5306059"/>
            <a:ext cx="178839" cy="159068"/>
            <a:chOff x="1714674" y="6442783"/>
            <a:chExt cx="178839" cy="159068"/>
          </a:xfrm>
        </p:grpSpPr>
        <p:sp>
          <p:nvSpPr>
            <p:cNvPr id="1168" name="Google Shape;1168;p80"/>
            <p:cNvSpPr/>
            <p:nvPr/>
          </p:nvSpPr>
          <p:spPr>
            <a:xfrm>
              <a:off x="1714674" y="6522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69" name="Google Shape;1169;p80"/>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70" name="Google Shape;1170;p80"/>
          <p:cNvGrpSpPr/>
          <p:nvPr/>
        </p:nvGrpSpPr>
        <p:grpSpPr>
          <a:xfrm>
            <a:off x="1149349" y="6048349"/>
            <a:ext cx="178839" cy="159068"/>
            <a:chOff x="1714674" y="7115499"/>
            <a:chExt cx="178839" cy="159068"/>
          </a:xfrm>
        </p:grpSpPr>
        <p:sp>
          <p:nvSpPr>
            <p:cNvPr id="1171" name="Google Shape;1171;p80"/>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72" name="Google Shape;1172;p80"/>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173" name="Google Shape;1173;p80"/>
          <p:cNvSpPr txBox="1"/>
          <p:nvPr/>
        </p:nvSpPr>
        <p:spPr>
          <a:xfrm>
            <a:off x="1533151" y="4402410"/>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dirty="0" err="1">
                <a:solidFill>
                  <a:srgbClr val="4B0550"/>
                </a:solidFill>
                <a:latin typeface="Optimistic Text"/>
                <a:ea typeface="Optimistic Text"/>
                <a:cs typeface="Optimistic Text"/>
                <a:sym typeface="Optimistic Text"/>
              </a:rPr>
              <a:t>Utiliser</a:t>
            </a:r>
            <a:r>
              <a:rPr lang="en" sz="1800" dirty="0">
                <a:solidFill>
                  <a:srgbClr val="4B0550"/>
                </a:solidFill>
                <a:latin typeface="Optimistic Text"/>
                <a:ea typeface="Optimistic Text"/>
                <a:cs typeface="Optimistic Text"/>
                <a:sym typeface="Optimistic Text"/>
              </a:rPr>
              <a:t> </a:t>
            </a:r>
            <a:r>
              <a:rPr lang="en" sz="1800" dirty="0" err="1">
                <a:solidFill>
                  <a:srgbClr val="4B0550"/>
                </a:solidFill>
                <a:latin typeface="Optimistic Text"/>
                <a:ea typeface="Optimistic Text"/>
                <a:cs typeface="Optimistic Text"/>
                <a:sym typeface="Optimistic Text"/>
              </a:rPr>
              <a:t>l’IA</a:t>
            </a:r>
            <a:r>
              <a:rPr lang="en" sz="1800" dirty="0">
                <a:solidFill>
                  <a:srgbClr val="4B0550"/>
                </a:solidFill>
                <a:latin typeface="Optimistic Text"/>
                <a:ea typeface="Optimistic Text"/>
                <a:cs typeface="Optimistic Text"/>
                <a:sym typeface="Optimistic Text"/>
              </a:rPr>
              <a:t> pour la recherche de devoirs (pas pour </a:t>
            </a:r>
            <a:r>
              <a:rPr lang="en" sz="1800" dirty="0" err="1">
                <a:solidFill>
                  <a:srgbClr val="4B0550"/>
                </a:solidFill>
                <a:latin typeface="Optimistic Text"/>
                <a:ea typeface="Optimistic Text"/>
                <a:cs typeface="Optimistic Text"/>
                <a:sym typeface="Optimistic Text"/>
              </a:rPr>
              <a:t>tricher</a:t>
            </a:r>
            <a:r>
              <a:rPr lang="en" sz="1800" dirty="0">
                <a:solidFill>
                  <a:srgbClr val="4B0550"/>
                </a:solidFill>
                <a:latin typeface="Optimistic Text"/>
                <a:ea typeface="Optimistic Text"/>
                <a:cs typeface="Optimistic Text"/>
                <a:sym typeface="Optimistic Text"/>
              </a:rPr>
              <a:t>)</a:t>
            </a:r>
            <a:endParaRPr sz="1800" dirty="0">
              <a:solidFill>
                <a:srgbClr val="4B0550"/>
              </a:solidFill>
              <a:latin typeface="Optimistic Text"/>
              <a:ea typeface="Optimistic Text"/>
              <a:cs typeface="Optimistic Text"/>
              <a:sym typeface="Optimistic Text"/>
            </a:endParaRPr>
          </a:p>
        </p:txBody>
      </p:sp>
      <p:sp>
        <p:nvSpPr>
          <p:cNvPr id="1174" name="Google Shape;1174;p80"/>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ÉTHIQUE ET SÉCURITÉ DE L’IA</a:t>
            </a:r>
            <a:endParaRPr sz="900" b="1">
              <a:solidFill>
                <a:srgbClr val="4B0550"/>
              </a:solidFill>
              <a:latin typeface="Optimistic Display"/>
              <a:ea typeface="Optimistic Display"/>
              <a:cs typeface="Optimistic Display"/>
              <a:sym typeface="Optimistic Display"/>
            </a:endParaRPr>
          </a:p>
        </p:txBody>
      </p:sp>
      <p:sp>
        <p:nvSpPr>
          <p:cNvPr id="1175" name="Google Shape;1175;p80"/>
          <p:cNvSpPr txBox="1"/>
          <p:nvPr/>
        </p:nvSpPr>
        <p:spPr>
          <a:xfrm>
            <a:off x="704096" y="8305302"/>
            <a:ext cx="10352700" cy="2964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Toute utilisation de l’IA n’est pas sûre ni juste – vos choix comptent!</a:t>
            </a:r>
            <a:endParaRPr sz="1800" b="1">
              <a:solidFill>
                <a:srgbClr val="4B0550"/>
              </a:solidFill>
              <a:latin typeface="Optimistic Text"/>
              <a:ea typeface="Optimistic Text"/>
              <a:cs typeface="Optimistic Text"/>
              <a:sym typeface="Optimistic Text"/>
            </a:endParaRPr>
          </a:p>
        </p:txBody>
      </p:sp>
      <p:sp>
        <p:nvSpPr>
          <p:cNvPr id="1176" name="Google Shape;1176;p80"/>
          <p:cNvSpPr/>
          <p:nvPr/>
        </p:nvSpPr>
        <p:spPr>
          <a:xfrm>
            <a:off x="6248400" y="2594700"/>
            <a:ext cx="4905900" cy="5531700"/>
          </a:xfrm>
          <a:prstGeom prst="roundRect">
            <a:avLst>
              <a:gd name="adj" fmla="val 5725"/>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77" name="Google Shape;1177;p80"/>
          <p:cNvSpPr/>
          <p:nvPr/>
        </p:nvSpPr>
        <p:spPr>
          <a:xfrm>
            <a:off x="6096000" y="2442300"/>
            <a:ext cx="4905900" cy="5531700"/>
          </a:xfrm>
          <a:prstGeom prst="roundRect">
            <a:avLst>
              <a:gd name="adj" fmla="val 5725"/>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78" name="Google Shape;1178;p80"/>
          <p:cNvSpPr txBox="1"/>
          <p:nvPr/>
        </p:nvSpPr>
        <p:spPr>
          <a:xfrm>
            <a:off x="6524874" y="3810000"/>
            <a:ext cx="2915700" cy="4530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RISQUÉ (Ralentissez!)</a:t>
            </a:r>
            <a:endParaRPr sz="1800" b="1">
              <a:solidFill>
                <a:srgbClr val="4B0550"/>
              </a:solidFill>
              <a:latin typeface="Optimistic Text"/>
              <a:ea typeface="Optimistic Text"/>
              <a:cs typeface="Optimistic Text"/>
              <a:sym typeface="Optimistic Text"/>
            </a:endParaRPr>
          </a:p>
        </p:txBody>
      </p:sp>
      <p:sp>
        <p:nvSpPr>
          <p:cNvPr id="1179" name="Google Shape;1179;p80"/>
          <p:cNvSpPr txBox="1"/>
          <p:nvPr/>
        </p:nvSpPr>
        <p:spPr>
          <a:xfrm>
            <a:off x="6908675" y="5590662"/>
            <a:ext cx="32586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Croire à tout ce que l’IA génère</a:t>
            </a:r>
            <a:endParaRPr sz="1800">
              <a:solidFill>
                <a:srgbClr val="4B0550"/>
              </a:solidFill>
              <a:latin typeface="Optimistic Text"/>
              <a:ea typeface="Optimistic Text"/>
              <a:cs typeface="Optimistic Text"/>
              <a:sym typeface="Optimistic Text"/>
            </a:endParaRPr>
          </a:p>
        </p:txBody>
      </p:sp>
      <p:sp>
        <p:nvSpPr>
          <p:cNvPr id="1180" name="Google Shape;1180;p80"/>
          <p:cNvSpPr txBox="1"/>
          <p:nvPr/>
        </p:nvSpPr>
        <p:spPr>
          <a:xfrm>
            <a:off x="6908676" y="6376681"/>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Utiliser l’IA sans autorisation pour les devoirs scolaires</a:t>
            </a:r>
            <a:endParaRPr sz="1800">
              <a:solidFill>
                <a:srgbClr val="4B0550"/>
              </a:solidFill>
              <a:latin typeface="Optimistic Text"/>
              <a:ea typeface="Optimistic Text"/>
              <a:cs typeface="Optimistic Text"/>
              <a:sym typeface="Optimistic Text"/>
            </a:endParaRPr>
          </a:p>
        </p:txBody>
      </p:sp>
      <p:grpSp>
        <p:nvGrpSpPr>
          <p:cNvPr id="1181" name="Google Shape;1181;p80"/>
          <p:cNvGrpSpPr/>
          <p:nvPr/>
        </p:nvGrpSpPr>
        <p:grpSpPr>
          <a:xfrm>
            <a:off x="6524873" y="4603453"/>
            <a:ext cx="178839" cy="159068"/>
            <a:chOff x="1714674" y="5538078"/>
            <a:chExt cx="178839" cy="159068"/>
          </a:xfrm>
        </p:grpSpPr>
        <p:sp>
          <p:nvSpPr>
            <p:cNvPr id="1182" name="Google Shape;1182;p80"/>
            <p:cNvSpPr/>
            <p:nvPr/>
          </p:nvSpPr>
          <p:spPr>
            <a:xfrm>
              <a:off x="1714674" y="5617205"/>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83" name="Google Shape;1183;p80"/>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84" name="Google Shape;1184;p80"/>
          <p:cNvGrpSpPr/>
          <p:nvPr/>
        </p:nvGrpSpPr>
        <p:grpSpPr>
          <a:xfrm>
            <a:off x="6524873" y="5644570"/>
            <a:ext cx="178839" cy="159068"/>
            <a:chOff x="1714674" y="6442783"/>
            <a:chExt cx="178839" cy="159068"/>
          </a:xfrm>
        </p:grpSpPr>
        <p:sp>
          <p:nvSpPr>
            <p:cNvPr id="1185" name="Google Shape;1185;p80"/>
            <p:cNvSpPr/>
            <p:nvPr/>
          </p:nvSpPr>
          <p:spPr>
            <a:xfrm>
              <a:off x="1714674" y="6522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86" name="Google Shape;1186;p80"/>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87" name="Google Shape;1187;p80"/>
          <p:cNvGrpSpPr/>
          <p:nvPr/>
        </p:nvGrpSpPr>
        <p:grpSpPr>
          <a:xfrm>
            <a:off x="6524873" y="6441380"/>
            <a:ext cx="178839" cy="159067"/>
            <a:chOff x="1714674" y="7115499"/>
            <a:chExt cx="178839" cy="159068"/>
          </a:xfrm>
        </p:grpSpPr>
        <p:sp>
          <p:nvSpPr>
            <p:cNvPr id="1188" name="Google Shape;1188;p80"/>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89" name="Google Shape;1189;p80"/>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190" name="Google Shape;1190;p80"/>
          <p:cNvSpPr txBox="1"/>
          <p:nvPr/>
        </p:nvSpPr>
        <p:spPr>
          <a:xfrm>
            <a:off x="6908676" y="4402410"/>
            <a:ext cx="3392700" cy="831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dirty="0" err="1">
                <a:solidFill>
                  <a:srgbClr val="4B0550"/>
                </a:solidFill>
                <a:latin typeface="Optimistic Text"/>
                <a:ea typeface="Optimistic Text"/>
                <a:cs typeface="Optimistic Text"/>
                <a:sym typeface="Optimistic Text"/>
              </a:rPr>
              <a:t>Partager</a:t>
            </a:r>
            <a:r>
              <a:rPr lang="en" sz="1800" dirty="0">
                <a:solidFill>
                  <a:srgbClr val="4B0550"/>
                </a:solidFill>
                <a:latin typeface="Optimistic Text"/>
                <a:ea typeface="Optimistic Text"/>
                <a:cs typeface="Optimistic Text"/>
                <a:sym typeface="Optimistic Text"/>
              </a:rPr>
              <a:t> des photos </a:t>
            </a:r>
            <a:r>
              <a:rPr lang="en" sz="1800" dirty="0" err="1">
                <a:solidFill>
                  <a:srgbClr val="4B0550"/>
                </a:solidFill>
                <a:latin typeface="Optimistic Text"/>
                <a:ea typeface="Optimistic Text"/>
                <a:cs typeface="Optimistic Text"/>
                <a:sym typeface="Optimistic Text"/>
              </a:rPr>
              <a:t>personnelles</a:t>
            </a:r>
            <a:r>
              <a:rPr lang="en" sz="1800" dirty="0">
                <a:solidFill>
                  <a:srgbClr val="4B0550"/>
                </a:solidFill>
                <a:latin typeface="Optimistic Text"/>
                <a:ea typeface="Optimistic Text"/>
                <a:cs typeface="Optimistic Text"/>
                <a:sym typeface="Optimistic Text"/>
              </a:rPr>
              <a:t> avec des </a:t>
            </a:r>
            <a:r>
              <a:rPr lang="en" sz="1800" dirty="0" err="1">
                <a:solidFill>
                  <a:srgbClr val="4B0550"/>
                </a:solidFill>
                <a:latin typeface="Optimistic Text"/>
                <a:ea typeface="Optimistic Text"/>
                <a:cs typeface="Optimistic Text"/>
                <a:sym typeface="Optimistic Text"/>
              </a:rPr>
              <a:t>applis</a:t>
            </a:r>
            <a:r>
              <a:rPr lang="en" sz="1800" dirty="0">
                <a:solidFill>
                  <a:srgbClr val="4B0550"/>
                </a:solidFill>
                <a:latin typeface="Optimistic Text"/>
                <a:ea typeface="Optimistic Text"/>
                <a:cs typeface="Optimistic Text"/>
                <a:sym typeface="Optimistic Text"/>
              </a:rPr>
              <a:t> </a:t>
            </a:r>
            <a:r>
              <a:rPr lang="en" sz="1800" dirty="0" err="1">
                <a:solidFill>
                  <a:srgbClr val="4B0550"/>
                </a:solidFill>
                <a:latin typeface="Optimistic Text"/>
                <a:ea typeface="Optimistic Text"/>
                <a:cs typeface="Optimistic Text"/>
                <a:sym typeface="Optimistic Text"/>
              </a:rPr>
              <a:t>d’IA</a:t>
            </a:r>
            <a:r>
              <a:rPr lang="en" sz="1800" dirty="0">
                <a:solidFill>
                  <a:srgbClr val="4B0550"/>
                </a:solidFill>
                <a:latin typeface="Optimistic Text"/>
                <a:ea typeface="Optimistic Text"/>
                <a:cs typeface="Optimistic Text"/>
                <a:sym typeface="Optimistic Text"/>
              </a:rPr>
              <a:t> inconnues</a:t>
            </a:r>
            <a:endParaRPr sz="1800" dirty="0">
              <a:solidFill>
                <a:srgbClr val="4B0550"/>
              </a:solidFill>
              <a:latin typeface="Optimistic Text"/>
              <a:ea typeface="Optimistic Text"/>
              <a:cs typeface="Optimistic Text"/>
              <a:sym typeface="Optimistic Text"/>
            </a:endParaRPr>
          </a:p>
        </p:txBody>
      </p:sp>
      <p:sp>
        <p:nvSpPr>
          <p:cNvPr id="1191" name="Google Shape;1191;p80"/>
          <p:cNvSpPr/>
          <p:nvPr/>
        </p:nvSpPr>
        <p:spPr>
          <a:xfrm>
            <a:off x="11623925" y="2594700"/>
            <a:ext cx="4905900" cy="5531700"/>
          </a:xfrm>
          <a:prstGeom prst="roundRect">
            <a:avLst>
              <a:gd name="adj" fmla="val 5725"/>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92" name="Google Shape;1192;p80"/>
          <p:cNvSpPr/>
          <p:nvPr/>
        </p:nvSpPr>
        <p:spPr>
          <a:xfrm>
            <a:off x="11471525" y="2442300"/>
            <a:ext cx="4905900" cy="5531700"/>
          </a:xfrm>
          <a:prstGeom prst="roundRect">
            <a:avLst>
              <a:gd name="adj" fmla="val 5725"/>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93" name="Google Shape;1193;p80"/>
          <p:cNvSpPr txBox="1"/>
          <p:nvPr/>
        </p:nvSpPr>
        <p:spPr>
          <a:xfrm>
            <a:off x="11900399" y="3810000"/>
            <a:ext cx="2915700" cy="4530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DANGEREUX (Arrêtez!)</a:t>
            </a:r>
            <a:endParaRPr sz="1800" b="1">
              <a:solidFill>
                <a:srgbClr val="4B0550"/>
              </a:solidFill>
              <a:latin typeface="Optimistic Text"/>
              <a:ea typeface="Optimistic Text"/>
              <a:cs typeface="Optimistic Text"/>
              <a:sym typeface="Optimistic Text"/>
            </a:endParaRPr>
          </a:p>
        </p:txBody>
      </p:sp>
      <p:sp>
        <p:nvSpPr>
          <p:cNvPr id="1194" name="Google Shape;1194;p80"/>
          <p:cNvSpPr txBox="1"/>
          <p:nvPr/>
        </p:nvSpPr>
        <p:spPr>
          <a:xfrm>
            <a:off x="12284200" y="5402600"/>
            <a:ext cx="31032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Générer du contenu nuisible ou violent</a:t>
            </a:r>
            <a:endParaRPr sz="1800">
              <a:solidFill>
                <a:srgbClr val="4B0550"/>
              </a:solidFill>
              <a:latin typeface="Optimistic Text"/>
              <a:ea typeface="Optimistic Text"/>
              <a:cs typeface="Optimistic Text"/>
              <a:sym typeface="Optimistic Text"/>
            </a:endParaRPr>
          </a:p>
        </p:txBody>
      </p:sp>
      <p:sp>
        <p:nvSpPr>
          <p:cNvPr id="1195" name="Google Shape;1195;p80"/>
          <p:cNvSpPr txBox="1"/>
          <p:nvPr/>
        </p:nvSpPr>
        <p:spPr>
          <a:xfrm>
            <a:off x="12284201" y="6260550"/>
            <a:ext cx="3392700" cy="831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Partager du contenu généré par l’IA comme si si c’était le vôtre</a:t>
            </a:r>
            <a:endParaRPr sz="1800">
              <a:solidFill>
                <a:srgbClr val="4B0550"/>
              </a:solidFill>
              <a:latin typeface="Optimistic Text"/>
              <a:ea typeface="Optimistic Text"/>
              <a:cs typeface="Optimistic Text"/>
              <a:sym typeface="Optimistic Text"/>
            </a:endParaRPr>
          </a:p>
        </p:txBody>
      </p:sp>
      <p:grpSp>
        <p:nvGrpSpPr>
          <p:cNvPr id="1196" name="Google Shape;1196;p80"/>
          <p:cNvGrpSpPr/>
          <p:nvPr/>
        </p:nvGrpSpPr>
        <p:grpSpPr>
          <a:xfrm>
            <a:off x="11900398" y="4603453"/>
            <a:ext cx="178839" cy="159068"/>
            <a:chOff x="1714674" y="5538078"/>
            <a:chExt cx="178839" cy="159068"/>
          </a:xfrm>
        </p:grpSpPr>
        <p:sp>
          <p:nvSpPr>
            <p:cNvPr id="1197" name="Google Shape;1197;p80"/>
            <p:cNvSpPr/>
            <p:nvPr/>
          </p:nvSpPr>
          <p:spPr>
            <a:xfrm>
              <a:off x="1714674" y="5617205"/>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98" name="Google Shape;1198;p80"/>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99" name="Google Shape;1199;p80"/>
          <p:cNvGrpSpPr/>
          <p:nvPr/>
        </p:nvGrpSpPr>
        <p:grpSpPr>
          <a:xfrm>
            <a:off x="11900398" y="5456508"/>
            <a:ext cx="178839" cy="159068"/>
            <a:chOff x="1714674" y="6442783"/>
            <a:chExt cx="178839" cy="159068"/>
          </a:xfrm>
        </p:grpSpPr>
        <p:sp>
          <p:nvSpPr>
            <p:cNvPr id="1200" name="Google Shape;1200;p80"/>
            <p:cNvSpPr/>
            <p:nvPr/>
          </p:nvSpPr>
          <p:spPr>
            <a:xfrm>
              <a:off x="1714674" y="6522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201" name="Google Shape;1201;p80"/>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202" name="Google Shape;1202;p80"/>
          <p:cNvGrpSpPr/>
          <p:nvPr/>
        </p:nvGrpSpPr>
        <p:grpSpPr>
          <a:xfrm>
            <a:off x="11900398" y="6325249"/>
            <a:ext cx="178839" cy="159068"/>
            <a:chOff x="1714674" y="7115499"/>
            <a:chExt cx="178839" cy="159068"/>
          </a:xfrm>
        </p:grpSpPr>
        <p:sp>
          <p:nvSpPr>
            <p:cNvPr id="1203" name="Google Shape;1203;p80"/>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204" name="Google Shape;1204;p80"/>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205" name="Google Shape;1205;p80"/>
          <p:cNvSpPr txBox="1"/>
          <p:nvPr/>
        </p:nvSpPr>
        <p:spPr>
          <a:xfrm>
            <a:off x="12284201" y="4402410"/>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dirty="0" err="1">
                <a:solidFill>
                  <a:srgbClr val="4B0550"/>
                </a:solidFill>
                <a:latin typeface="Optimistic Text"/>
                <a:ea typeface="Optimistic Text"/>
                <a:cs typeface="Optimistic Text"/>
                <a:sym typeface="Optimistic Text"/>
              </a:rPr>
              <a:t>Créer</a:t>
            </a:r>
            <a:r>
              <a:rPr lang="en" sz="1800" dirty="0">
                <a:solidFill>
                  <a:srgbClr val="4B0550"/>
                </a:solidFill>
                <a:latin typeface="Optimistic Text"/>
                <a:ea typeface="Optimistic Text"/>
                <a:cs typeface="Optimistic Text"/>
                <a:sym typeface="Optimistic Text"/>
              </a:rPr>
              <a:t> de </a:t>
            </a:r>
            <a:r>
              <a:rPr lang="en" sz="1800" dirty="0" err="1">
                <a:solidFill>
                  <a:srgbClr val="4B0550"/>
                </a:solidFill>
                <a:latin typeface="Optimistic Text"/>
                <a:ea typeface="Optimistic Text"/>
                <a:cs typeface="Optimistic Text"/>
                <a:sym typeface="Optimistic Text"/>
              </a:rPr>
              <a:t>fausses</a:t>
            </a:r>
            <a:r>
              <a:rPr lang="en" sz="1800" dirty="0">
                <a:solidFill>
                  <a:srgbClr val="4B0550"/>
                </a:solidFill>
                <a:latin typeface="Optimistic Text"/>
                <a:ea typeface="Optimistic Text"/>
                <a:cs typeface="Optimistic Text"/>
                <a:sym typeface="Optimistic Text"/>
              </a:rPr>
              <a:t> photos de </a:t>
            </a:r>
            <a:r>
              <a:rPr lang="en" sz="1800" dirty="0" err="1">
                <a:solidFill>
                  <a:srgbClr val="4B0550"/>
                </a:solidFill>
                <a:latin typeface="Optimistic Text"/>
                <a:ea typeface="Optimistic Text"/>
                <a:cs typeface="Optimistic Text"/>
                <a:sym typeface="Optimistic Text"/>
              </a:rPr>
              <a:t>camarades</a:t>
            </a:r>
            <a:r>
              <a:rPr lang="en" sz="1800" dirty="0">
                <a:solidFill>
                  <a:srgbClr val="4B0550"/>
                </a:solidFill>
                <a:latin typeface="Optimistic Text"/>
                <a:ea typeface="Optimistic Text"/>
                <a:cs typeface="Optimistic Text"/>
                <a:sym typeface="Optimistic Text"/>
              </a:rPr>
              <a:t> de </a:t>
            </a:r>
            <a:r>
              <a:rPr lang="en" sz="1800" dirty="0" err="1">
                <a:solidFill>
                  <a:srgbClr val="4B0550"/>
                </a:solidFill>
                <a:latin typeface="Optimistic Text"/>
                <a:ea typeface="Optimistic Text"/>
                <a:cs typeface="Optimistic Text"/>
                <a:sym typeface="Optimistic Text"/>
              </a:rPr>
              <a:t>classe</a:t>
            </a:r>
            <a:endParaRPr sz="1800" dirty="0">
              <a:solidFill>
                <a:srgbClr val="4B0550"/>
              </a:solidFill>
              <a:latin typeface="Optimistic Text"/>
              <a:ea typeface="Optimistic Text"/>
              <a:cs typeface="Optimistic Text"/>
              <a:sym typeface="Optimistic Text"/>
            </a:endParaRPr>
          </a:p>
        </p:txBody>
      </p:sp>
      <p:sp>
        <p:nvSpPr>
          <p:cNvPr id="1206" name="Google Shape;1206;p80"/>
          <p:cNvSpPr/>
          <p:nvPr/>
        </p:nvSpPr>
        <p:spPr>
          <a:xfrm>
            <a:off x="4133400" y="2811525"/>
            <a:ext cx="1064100" cy="10641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07" name="Google Shape;1207;p80"/>
          <p:cNvSpPr/>
          <p:nvPr/>
        </p:nvSpPr>
        <p:spPr>
          <a:xfrm>
            <a:off x="9508579" y="2811525"/>
            <a:ext cx="1064100" cy="1064100"/>
          </a:xfrm>
          <a:prstGeom prst="ellipse">
            <a:avLst/>
          </a:prstGeom>
          <a:solidFill>
            <a:srgbClr val="F1C23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08" name="Google Shape;1208;p80"/>
          <p:cNvSpPr/>
          <p:nvPr/>
        </p:nvSpPr>
        <p:spPr>
          <a:xfrm>
            <a:off x="14952954" y="2811525"/>
            <a:ext cx="1064100" cy="1064100"/>
          </a:xfrm>
          <a:prstGeom prst="ellipse">
            <a:avLst/>
          </a:prstGeom>
          <a:solidFill>
            <a:srgbClr val="FF000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1209" name="Google Shape;1209;p80" title="Asset 74.png"/>
          <p:cNvPicPr preferRelativeResize="0"/>
          <p:nvPr/>
        </p:nvPicPr>
        <p:blipFill>
          <a:blip r:embed="rId3">
            <a:alphaModFix/>
          </a:blip>
          <a:stretch>
            <a:fillRect/>
          </a:stretch>
        </p:blipFill>
        <p:spPr>
          <a:xfrm>
            <a:off x="15274300" y="3133675"/>
            <a:ext cx="421400" cy="419800"/>
          </a:xfrm>
          <a:prstGeom prst="rect">
            <a:avLst/>
          </a:prstGeom>
          <a:noFill/>
          <a:ln>
            <a:noFill/>
          </a:ln>
        </p:spPr>
      </p:pic>
      <p:pic>
        <p:nvPicPr>
          <p:cNvPr id="1210" name="Google Shape;1210;p80" title="Asset 76.png"/>
          <p:cNvPicPr preferRelativeResize="0"/>
          <p:nvPr/>
        </p:nvPicPr>
        <p:blipFill>
          <a:blip r:embed="rId4">
            <a:alphaModFix/>
          </a:blip>
          <a:stretch>
            <a:fillRect/>
          </a:stretch>
        </p:blipFill>
        <p:spPr>
          <a:xfrm>
            <a:off x="9803398" y="3098424"/>
            <a:ext cx="474455" cy="490300"/>
          </a:xfrm>
          <a:prstGeom prst="rect">
            <a:avLst/>
          </a:prstGeom>
          <a:noFill/>
          <a:ln>
            <a:noFill/>
          </a:ln>
        </p:spPr>
      </p:pic>
      <p:pic>
        <p:nvPicPr>
          <p:cNvPr id="1211" name="Google Shape;1211;p80" title="Asset 78.png"/>
          <p:cNvPicPr preferRelativeResize="0"/>
          <p:nvPr/>
        </p:nvPicPr>
        <p:blipFill>
          <a:blip r:embed="rId5">
            <a:alphaModFix/>
          </a:blip>
          <a:stretch>
            <a:fillRect/>
          </a:stretch>
        </p:blipFill>
        <p:spPr>
          <a:xfrm>
            <a:off x="4405050" y="3162886"/>
            <a:ext cx="520800" cy="361376"/>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215"/>
        <p:cNvGrpSpPr/>
        <p:nvPr/>
      </p:nvGrpSpPr>
      <p:grpSpPr>
        <a:xfrm>
          <a:off x="0" y="0"/>
          <a:ext cx="0" cy="0"/>
          <a:chOff x="0" y="0"/>
          <a:chExt cx="0" cy="0"/>
        </a:xfrm>
      </p:grpSpPr>
      <p:sp>
        <p:nvSpPr>
          <p:cNvPr id="1216" name="Google Shape;1216;p81"/>
          <p:cNvSpPr/>
          <p:nvPr/>
        </p:nvSpPr>
        <p:spPr>
          <a:xfrm>
            <a:off x="5794726" y="2312513"/>
            <a:ext cx="4653900" cy="5725500"/>
          </a:xfrm>
          <a:prstGeom prst="roundRect">
            <a:avLst>
              <a:gd name="adj" fmla="val 3024"/>
            </a:avLst>
          </a:prstGeom>
          <a:solidFill>
            <a:srgbClr val="EFEBF4"/>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217" name="Google Shape;1217;p81"/>
          <p:cNvSpPr/>
          <p:nvPr/>
        </p:nvSpPr>
        <p:spPr>
          <a:xfrm>
            <a:off x="10885351" y="2312513"/>
            <a:ext cx="4653900" cy="5725500"/>
          </a:xfrm>
          <a:prstGeom prst="roundRect">
            <a:avLst>
              <a:gd name="adj" fmla="val 3024"/>
            </a:avLst>
          </a:prstGeom>
          <a:solidFill>
            <a:srgbClr val="EFEBF4"/>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218" name="Google Shape;1218;p81"/>
          <p:cNvSpPr/>
          <p:nvPr/>
        </p:nvSpPr>
        <p:spPr>
          <a:xfrm>
            <a:off x="6077863" y="2583750"/>
            <a:ext cx="4084500" cy="758400"/>
          </a:xfrm>
          <a:prstGeom prst="roundRect">
            <a:avLst>
              <a:gd name="adj" fmla="val 16667"/>
            </a:avLst>
          </a:prstGeom>
          <a:solidFill>
            <a:srgbClr val="D8C8E1"/>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219" name="Google Shape;1219;p81"/>
          <p:cNvSpPr txBox="1"/>
          <p:nvPr/>
        </p:nvSpPr>
        <p:spPr>
          <a:xfrm>
            <a:off x="6284316" y="2778144"/>
            <a:ext cx="3646500" cy="369600"/>
          </a:xfrm>
          <a:prstGeom prst="rect">
            <a:avLst/>
          </a:prstGeom>
          <a:noFill/>
          <a:ln>
            <a:noFill/>
          </a:ln>
        </p:spPr>
        <p:txBody>
          <a:bodyPr spcFirstLastPara="1" wrap="square" lIns="0" tIns="0" rIns="0" bIns="0" anchor="ctr" anchorCtr="0">
            <a:noAutofit/>
          </a:bodyPr>
          <a:lstStyle/>
          <a:p>
            <a:pPr marL="19050" lvl="0" indent="0" algn="ctr"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Scénario 2</a:t>
            </a:r>
            <a:endParaRPr sz="2400" b="1">
              <a:solidFill>
                <a:srgbClr val="4B0550"/>
              </a:solidFill>
              <a:latin typeface="Optimistic Text"/>
              <a:ea typeface="Optimistic Text"/>
              <a:cs typeface="Optimistic Text"/>
              <a:sym typeface="Optimistic Text"/>
            </a:endParaRPr>
          </a:p>
        </p:txBody>
      </p:sp>
      <p:sp>
        <p:nvSpPr>
          <p:cNvPr id="1220" name="Google Shape;1220;p81"/>
          <p:cNvSpPr/>
          <p:nvPr/>
        </p:nvSpPr>
        <p:spPr>
          <a:xfrm>
            <a:off x="11169988" y="2583750"/>
            <a:ext cx="4084500" cy="758400"/>
          </a:xfrm>
          <a:prstGeom prst="roundRect">
            <a:avLst>
              <a:gd name="adj" fmla="val 16667"/>
            </a:avLst>
          </a:prstGeom>
          <a:solidFill>
            <a:srgbClr val="D9C8E1"/>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221" name="Google Shape;1221;p81"/>
          <p:cNvSpPr txBox="1"/>
          <p:nvPr/>
        </p:nvSpPr>
        <p:spPr>
          <a:xfrm>
            <a:off x="11376441" y="2778144"/>
            <a:ext cx="3646500" cy="369600"/>
          </a:xfrm>
          <a:prstGeom prst="rect">
            <a:avLst/>
          </a:prstGeom>
          <a:noFill/>
          <a:ln>
            <a:noFill/>
          </a:ln>
        </p:spPr>
        <p:txBody>
          <a:bodyPr spcFirstLastPara="1" wrap="square" lIns="0" tIns="0" rIns="0" bIns="0" anchor="ctr" anchorCtr="0">
            <a:noAutofit/>
          </a:bodyPr>
          <a:lstStyle/>
          <a:p>
            <a:pPr marL="19050" lvl="0" indent="0" algn="ctr"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Scénario 3</a:t>
            </a:r>
            <a:endParaRPr sz="2400" b="1">
              <a:solidFill>
                <a:srgbClr val="4B0550"/>
              </a:solidFill>
              <a:latin typeface="Optimistic Text"/>
              <a:ea typeface="Optimistic Text"/>
              <a:cs typeface="Optimistic Text"/>
              <a:sym typeface="Optimistic Text"/>
            </a:endParaRPr>
          </a:p>
        </p:txBody>
      </p:sp>
      <p:sp>
        <p:nvSpPr>
          <p:cNvPr id="1222" name="Google Shape;1222;p81"/>
          <p:cNvSpPr/>
          <p:nvPr/>
        </p:nvSpPr>
        <p:spPr>
          <a:xfrm>
            <a:off x="704101" y="2312513"/>
            <a:ext cx="4653900" cy="5725500"/>
          </a:xfrm>
          <a:prstGeom prst="roundRect">
            <a:avLst>
              <a:gd name="adj" fmla="val 3024"/>
            </a:avLst>
          </a:prstGeom>
          <a:solidFill>
            <a:srgbClr val="EFEBF4"/>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223" name="Google Shape;1223;p81"/>
          <p:cNvSpPr txBox="1"/>
          <p:nvPr/>
        </p:nvSpPr>
        <p:spPr>
          <a:xfrm>
            <a:off x="1042662" y="3599888"/>
            <a:ext cx="3560400" cy="3033300"/>
          </a:xfrm>
          <a:prstGeom prst="rect">
            <a:avLst/>
          </a:prstGeom>
          <a:noFill/>
          <a:ln>
            <a:noFill/>
          </a:ln>
        </p:spPr>
        <p:txBody>
          <a:bodyPr spcFirstLastPara="1" wrap="square" lIns="0" tIns="0" rIns="0" bIns="0" anchor="t" anchorCtr="0">
            <a:spAutoFit/>
          </a:bodyPr>
          <a:lstStyle/>
          <a:p>
            <a:pPr marL="0" marR="7620" lvl="0" indent="0" algn="l" rtl="0">
              <a:lnSpc>
                <a:spcPct val="113684"/>
              </a:lnSpc>
              <a:spcBef>
                <a:spcPts val="1200"/>
              </a:spcBef>
              <a:spcAft>
                <a:spcPts val="0"/>
              </a:spcAft>
              <a:buNone/>
            </a:pPr>
            <a:r>
              <a:rPr lang="en" sz="2200">
                <a:solidFill>
                  <a:srgbClr val="4B0550"/>
                </a:solidFill>
                <a:latin typeface="Optimistic Text"/>
                <a:ea typeface="Optimistic Text"/>
                <a:cs typeface="Optimistic Text"/>
                <a:sym typeface="Optimistic Text"/>
              </a:rPr>
              <a:t>Votre ami partage une photo générée par l’IA en disant que c’est une vraie info sur votre école, un événement local dans votre ville, ou quelque chose qui se passe dans votre pays.</a:t>
            </a:r>
            <a:endParaRPr sz="2200">
              <a:solidFill>
                <a:srgbClr val="4B0550"/>
              </a:solidFill>
              <a:latin typeface="Optimistic Text"/>
              <a:ea typeface="Optimistic Text"/>
              <a:cs typeface="Optimistic Text"/>
              <a:sym typeface="Optimistic Text"/>
            </a:endParaRPr>
          </a:p>
        </p:txBody>
      </p:sp>
      <p:sp>
        <p:nvSpPr>
          <p:cNvPr id="1224" name="Google Shape;1224;p81"/>
          <p:cNvSpPr/>
          <p:nvPr/>
        </p:nvSpPr>
        <p:spPr>
          <a:xfrm>
            <a:off x="987238" y="2583750"/>
            <a:ext cx="4084500" cy="758400"/>
          </a:xfrm>
          <a:prstGeom prst="roundRect">
            <a:avLst>
              <a:gd name="adj" fmla="val 16667"/>
            </a:avLst>
          </a:prstGeom>
          <a:solidFill>
            <a:srgbClr val="D8C8E1"/>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225" name="Google Shape;1225;p81"/>
          <p:cNvSpPr txBox="1"/>
          <p:nvPr/>
        </p:nvSpPr>
        <p:spPr>
          <a:xfrm>
            <a:off x="1193691" y="2778144"/>
            <a:ext cx="3646500" cy="369600"/>
          </a:xfrm>
          <a:prstGeom prst="rect">
            <a:avLst/>
          </a:prstGeom>
          <a:noFill/>
          <a:ln>
            <a:noFill/>
          </a:ln>
        </p:spPr>
        <p:txBody>
          <a:bodyPr spcFirstLastPara="1" wrap="square" lIns="0" tIns="0" rIns="0" bIns="0" anchor="ctr" anchorCtr="0">
            <a:noAutofit/>
          </a:bodyPr>
          <a:lstStyle/>
          <a:p>
            <a:pPr marL="19050" lvl="0" indent="0" algn="ctr"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Scénario 1</a:t>
            </a:r>
            <a:endParaRPr sz="2400" b="1">
              <a:solidFill>
                <a:srgbClr val="4B0550"/>
              </a:solidFill>
              <a:latin typeface="Optimistic Text"/>
              <a:ea typeface="Optimistic Text"/>
              <a:cs typeface="Optimistic Text"/>
              <a:sym typeface="Optimistic Text"/>
            </a:endParaRPr>
          </a:p>
        </p:txBody>
      </p:sp>
      <p:sp>
        <p:nvSpPr>
          <p:cNvPr id="1226" name="Google Shape;1226;p81"/>
          <p:cNvSpPr txBox="1"/>
          <p:nvPr/>
        </p:nvSpPr>
        <p:spPr>
          <a:xfrm>
            <a:off x="1042662" y="7031274"/>
            <a:ext cx="3560400" cy="369300"/>
          </a:xfrm>
          <a:prstGeom prst="rect">
            <a:avLst/>
          </a:prstGeom>
          <a:noFill/>
          <a:ln>
            <a:noFill/>
          </a:ln>
        </p:spPr>
        <p:txBody>
          <a:bodyPr spcFirstLastPara="1" wrap="square" lIns="0" tIns="0" rIns="0" bIns="0" anchor="t" anchorCtr="0">
            <a:spAutoFit/>
          </a:bodyPr>
          <a:lstStyle/>
          <a:p>
            <a:pPr marL="0" marR="7620" lvl="0" indent="0" algn="l" rtl="0">
              <a:lnSpc>
                <a:spcPct val="113684"/>
              </a:lnSpc>
              <a:spcBef>
                <a:spcPts val="1200"/>
              </a:spcBef>
              <a:spcAft>
                <a:spcPts val="0"/>
              </a:spcAft>
              <a:buNone/>
            </a:pPr>
            <a:r>
              <a:rPr lang="en" sz="2400" b="1">
                <a:solidFill>
                  <a:srgbClr val="4B0550"/>
                </a:solidFill>
                <a:latin typeface="Optimistic Text"/>
                <a:ea typeface="Optimistic Text"/>
                <a:cs typeface="Optimistic Text"/>
                <a:sym typeface="Optimistic Text"/>
              </a:rPr>
              <a:t>Que feriez‑vous?</a:t>
            </a:r>
            <a:endParaRPr sz="2400" b="1">
              <a:solidFill>
                <a:srgbClr val="4B0550"/>
              </a:solidFill>
              <a:latin typeface="Optimistic Text"/>
              <a:ea typeface="Optimistic Text"/>
              <a:cs typeface="Optimistic Text"/>
              <a:sym typeface="Optimistic Text"/>
            </a:endParaRPr>
          </a:p>
        </p:txBody>
      </p:sp>
      <p:sp>
        <p:nvSpPr>
          <p:cNvPr id="1227" name="Google Shape;1227;p81"/>
          <p:cNvSpPr txBox="1"/>
          <p:nvPr/>
        </p:nvSpPr>
        <p:spPr>
          <a:xfrm>
            <a:off x="6116909" y="3599888"/>
            <a:ext cx="3560400" cy="1209300"/>
          </a:xfrm>
          <a:prstGeom prst="rect">
            <a:avLst/>
          </a:prstGeom>
          <a:noFill/>
          <a:ln>
            <a:noFill/>
          </a:ln>
        </p:spPr>
        <p:txBody>
          <a:bodyPr spcFirstLastPara="1" wrap="square" lIns="0" tIns="0" rIns="0" bIns="0" anchor="t" anchorCtr="0">
            <a:spAutoFit/>
          </a:bodyPr>
          <a:lstStyle/>
          <a:p>
            <a:pPr marL="0" marR="7620" lvl="0" indent="0" algn="l" rtl="0">
              <a:lnSpc>
                <a:spcPct val="113684"/>
              </a:lnSpc>
              <a:spcBef>
                <a:spcPts val="1200"/>
              </a:spcBef>
              <a:spcAft>
                <a:spcPts val="0"/>
              </a:spcAft>
              <a:buNone/>
            </a:pPr>
            <a:r>
              <a:rPr lang="en" sz="2400">
                <a:solidFill>
                  <a:srgbClr val="4B0550"/>
                </a:solidFill>
                <a:latin typeface="Optimistic Text"/>
                <a:ea typeface="Optimistic Text"/>
                <a:cs typeface="Optimistic Text"/>
                <a:sym typeface="Optimistic Text"/>
              </a:rPr>
              <a:t>Vous voulez utiliser ChatGPT pour rédiger une dissertation.</a:t>
            </a:r>
            <a:endParaRPr sz="2400">
              <a:solidFill>
                <a:srgbClr val="4B0550"/>
              </a:solidFill>
              <a:latin typeface="Optimistic Text"/>
              <a:ea typeface="Optimistic Text"/>
              <a:cs typeface="Optimistic Text"/>
              <a:sym typeface="Optimistic Text"/>
            </a:endParaRPr>
          </a:p>
        </p:txBody>
      </p:sp>
      <p:sp>
        <p:nvSpPr>
          <p:cNvPr id="1228" name="Google Shape;1228;p81"/>
          <p:cNvSpPr txBox="1"/>
          <p:nvPr/>
        </p:nvSpPr>
        <p:spPr>
          <a:xfrm>
            <a:off x="6116900" y="7031287"/>
            <a:ext cx="4084500" cy="369300"/>
          </a:xfrm>
          <a:prstGeom prst="rect">
            <a:avLst/>
          </a:prstGeom>
          <a:noFill/>
          <a:ln>
            <a:noFill/>
          </a:ln>
        </p:spPr>
        <p:txBody>
          <a:bodyPr spcFirstLastPara="1" wrap="square" lIns="0" tIns="0" rIns="0" bIns="0" anchor="t" anchorCtr="0">
            <a:spAutoFit/>
          </a:bodyPr>
          <a:lstStyle/>
          <a:p>
            <a:pPr marL="0" marR="7620" lvl="0" indent="0" algn="l" rtl="0">
              <a:lnSpc>
                <a:spcPct val="113684"/>
              </a:lnSpc>
              <a:spcBef>
                <a:spcPts val="1200"/>
              </a:spcBef>
              <a:spcAft>
                <a:spcPts val="0"/>
              </a:spcAft>
              <a:buNone/>
            </a:pPr>
            <a:r>
              <a:rPr lang="en" sz="2400" b="1">
                <a:solidFill>
                  <a:srgbClr val="4B0550"/>
                </a:solidFill>
                <a:latin typeface="Optimistic Text"/>
                <a:ea typeface="Optimistic Text"/>
                <a:cs typeface="Optimistic Text"/>
                <a:sym typeface="Optimistic Text"/>
              </a:rPr>
              <a:t>Quel choix feriez-vous?</a:t>
            </a:r>
            <a:endParaRPr sz="2400" b="1">
              <a:solidFill>
                <a:srgbClr val="4B0550"/>
              </a:solidFill>
              <a:latin typeface="Optimistic Text"/>
              <a:ea typeface="Optimistic Text"/>
              <a:cs typeface="Optimistic Text"/>
              <a:sym typeface="Optimistic Text"/>
            </a:endParaRPr>
          </a:p>
        </p:txBody>
      </p:sp>
      <p:sp>
        <p:nvSpPr>
          <p:cNvPr id="1229" name="Google Shape;1229;p81"/>
          <p:cNvSpPr txBox="1"/>
          <p:nvPr/>
        </p:nvSpPr>
        <p:spPr>
          <a:xfrm>
            <a:off x="11209025" y="3599900"/>
            <a:ext cx="3646500" cy="1629300"/>
          </a:xfrm>
          <a:prstGeom prst="rect">
            <a:avLst/>
          </a:prstGeom>
          <a:noFill/>
          <a:ln>
            <a:noFill/>
          </a:ln>
        </p:spPr>
        <p:txBody>
          <a:bodyPr spcFirstLastPara="1" wrap="square" lIns="0" tIns="0" rIns="0" bIns="0" anchor="t" anchorCtr="0">
            <a:spAutoFit/>
          </a:bodyPr>
          <a:lstStyle/>
          <a:p>
            <a:pPr marL="0" marR="7620" lvl="0" indent="0" algn="l" rtl="0">
              <a:lnSpc>
                <a:spcPct val="113684"/>
              </a:lnSpc>
              <a:spcBef>
                <a:spcPts val="1200"/>
              </a:spcBef>
              <a:spcAft>
                <a:spcPts val="0"/>
              </a:spcAft>
              <a:buNone/>
            </a:pPr>
            <a:r>
              <a:rPr lang="en" sz="2400">
                <a:solidFill>
                  <a:srgbClr val="4B0550"/>
                </a:solidFill>
                <a:latin typeface="Optimistic Text"/>
                <a:ea typeface="Optimistic Text"/>
                <a:cs typeface="Optimistic Text"/>
                <a:sym typeface="Optimistic Text"/>
              </a:rPr>
              <a:t>Quelqu’un crée une fausse vidéo d’un camarade de classe avec l’IA.</a:t>
            </a:r>
            <a:endParaRPr sz="2400">
              <a:solidFill>
                <a:srgbClr val="4B0550"/>
              </a:solidFill>
              <a:latin typeface="Optimistic Text"/>
              <a:ea typeface="Optimistic Text"/>
              <a:cs typeface="Optimistic Text"/>
              <a:sym typeface="Optimistic Text"/>
            </a:endParaRPr>
          </a:p>
        </p:txBody>
      </p:sp>
      <p:sp>
        <p:nvSpPr>
          <p:cNvPr id="1230" name="Google Shape;1230;p81"/>
          <p:cNvSpPr txBox="1"/>
          <p:nvPr/>
        </p:nvSpPr>
        <p:spPr>
          <a:xfrm>
            <a:off x="11209024" y="7031275"/>
            <a:ext cx="4084500" cy="369300"/>
          </a:xfrm>
          <a:prstGeom prst="rect">
            <a:avLst/>
          </a:prstGeom>
          <a:noFill/>
          <a:ln>
            <a:noFill/>
          </a:ln>
        </p:spPr>
        <p:txBody>
          <a:bodyPr spcFirstLastPara="1" wrap="square" lIns="0" tIns="0" rIns="0" bIns="0" anchor="t" anchorCtr="0">
            <a:spAutoFit/>
          </a:bodyPr>
          <a:lstStyle/>
          <a:p>
            <a:pPr marL="0" marR="7620" lvl="0" indent="0" algn="l" rtl="0">
              <a:lnSpc>
                <a:spcPct val="113684"/>
              </a:lnSpc>
              <a:spcBef>
                <a:spcPts val="1200"/>
              </a:spcBef>
              <a:spcAft>
                <a:spcPts val="0"/>
              </a:spcAft>
              <a:buNone/>
            </a:pPr>
            <a:r>
              <a:rPr lang="en" sz="2400" b="1">
                <a:solidFill>
                  <a:srgbClr val="4B0550"/>
                </a:solidFill>
                <a:latin typeface="Optimistic Text"/>
                <a:ea typeface="Optimistic Text"/>
                <a:cs typeface="Optimistic Text"/>
                <a:sym typeface="Optimistic Text"/>
              </a:rPr>
              <a:t>Comment réagirez-vous?</a:t>
            </a:r>
            <a:endParaRPr sz="2400" b="1">
              <a:solidFill>
                <a:srgbClr val="4B0550"/>
              </a:solidFill>
              <a:latin typeface="Optimistic Text"/>
              <a:ea typeface="Optimistic Text"/>
              <a:cs typeface="Optimistic Text"/>
              <a:sym typeface="Optimistic Text"/>
            </a:endParaRPr>
          </a:p>
        </p:txBody>
      </p:sp>
      <p:sp>
        <p:nvSpPr>
          <p:cNvPr id="1231" name="Google Shape;1231;p81"/>
          <p:cNvSpPr txBox="1"/>
          <p:nvPr/>
        </p:nvSpPr>
        <p:spPr>
          <a:xfrm>
            <a:off x="704101" y="8381500"/>
            <a:ext cx="12479100" cy="3888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2400" b="1">
                <a:solidFill>
                  <a:srgbClr val="FFFFFF"/>
                </a:solidFill>
                <a:latin typeface="Optimistic Text"/>
                <a:ea typeface="Optimistic Text"/>
                <a:cs typeface="Optimistic Text"/>
                <a:sym typeface="Optimistic Text"/>
              </a:rPr>
              <a:t>Discutez de chaque situation avec votre partenaire et partagez vos réponses!</a:t>
            </a:r>
            <a:endParaRPr sz="2400" b="1">
              <a:solidFill>
                <a:srgbClr val="FFFFFF"/>
              </a:solidFill>
              <a:latin typeface="Optimistic Text"/>
              <a:ea typeface="Optimistic Text"/>
              <a:cs typeface="Optimistic Text"/>
              <a:sym typeface="Optimistic Text"/>
            </a:endParaRPr>
          </a:p>
        </p:txBody>
      </p:sp>
      <p:sp>
        <p:nvSpPr>
          <p:cNvPr id="1232" name="Google Shape;1232;p81"/>
          <p:cNvSpPr txBox="1"/>
          <p:nvPr/>
        </p:nvSpPr>
        <p:spPr>
          <a:xfrm>
            <a:off x="700500" y="1588400"/>
            <a:ext cx="11749200" cy="11130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3600" b="1">
                <a:solidFill>
                  <a:schemeClr val="lt2"/>
                </a:solidFill>
                <a:latin typeface="Optimistic Display"/>
                <a:ea typeface="Optimistic Display"/>
                <a:cs typeface="Optimistic Display"/>
                <a:sym typeface="Optimistic Display"/>
              </a:rPr>
              <a:t>Que feriez-vous? L’IA dans la vie réelle</a:t>
            </a:r>
            <a:endParaRPr sz="3600" b="1">
              <a:solidFill>
                <a:schemeClr val="lt2"/>
              </a:solidFill>
              <a:latin typeface="Optimistic Display"/>
              <a:ea typeface="Optimistic Display"/>
              <a:cs typeface="Optimistic Display"/>
              <a:sym typeface="Optimistic Display"/>
            </a:endParaRPr>
          </a:p>
          <a:p>
            <a:pPr marL="0" marR="0" lvl="0" indent="0" algn="l" rtl="0">
              <a:lnSpc>
                <a:spcPct val="100833"/>
              </a:lnSpc>
              <a:spcBef>
                <a:spcPts val="0"/>
              </a:spcBef>
              <a:spcAft>
                <a:spcPts val="0"/>
              </a:spcAft>
              <a:buNone/>
            </a:pPr>
            <a:endParaRPr sz="3600" b="1">
              <a:solidFill>
                <a:schemeClr val="lt2"/>
              </a:solidFill>
              <a:latin typeface="Optimistic Display"/>
              <a:ea typeface="Optimistic Display"/>
              <a:cs typeface="Optimistic Display"/>
              <a:sym typeface="Optimistic Display"/>
            </a:endParaRPr>
          </a:p>
        </p:txBody>
      </p:sp>
      <p:sp>
        <p:nvSpPr>
          <p:cNvPr id="1233" name="Google Shape;1233;p81"/>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chemeClr val="lt2"/>
                </a:solidFill>
                <a:latin typeface="Optimistic Display"/>
                <a:ea typeface="Optimistic Display"/>
                <a:cs typeface="Optimistic Display"/>
                <a:sym typeface="Optimistic Display"/>
              </a:rPr>
              <a:t>ÉTHIQUE ET SÉCURITÉ DE L’IA</a:t>
            </a:r>
            <a:endParaRPr sz="900" b="1">
              <a:solidFill>
                <a:schemeClr val="lt2"/>
              </a:solidFill>
              <a:latin typeface="Optimistic Display"/>
              <a:ea typeface="Optimistic Display"/>
              <a:cs typeface="Optimistic Display"/>
              <a:sym typeface="Optimistic Display"/>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237"/>
        <p:cNvGrpSpPr/>
        <p:nvPr/>
      </p:nvGrpSpPr>
      <p:grpSpPr>
        <a:xfrm>
          <a:off x="0" y="0"/>
          <a:ext cx="0" cy="0"/>
          <a:chOff x="0" y="0"/>
          <a:chExt cx="0" cy="0"/>
        </a:xfrm>
      </p:grpSpPr>
      <p:grpSp>
        <p:nvGrpSpPr>
          <p:cNvPr id="1238" name="Google Shape;1238;p82"/>
          <p:cNvGrpSpPr/>
          <p:nvPr/>
        </p:nvGrpSpPr>
        <p:grpSpPr>
          <a:xfrm>
            <a:off x="8183250" y="2694350"/>
            <a:ext cx="3913823" cy="2876550"/>
            <a:chOff x="5939708" y="1796233"/>
            <a:chExt cx="2609215" cy="1917700"/>
          </a:xfrm>
        </p:grpSpPr>
        <p:sp>
          <p:nvSpPr>
            <p:cNvPr id="1239" name="Google Shape;1239;p82"/>
            <p:cNvSpPr/>
            <p:nvPr/>
          </p:nvSpPr>
          <p:spPr>
            <a:xfrm>
              <a:off x="5939708" y="1796233"/>
              <a:ext cx="2609215" cy="1917700"/>
            </a:xfrm>
            <a:custGeom>
              <a:avLst/>
              <a:gdLst/>
              <a:ahLst/>
              <a:cxnLst/>
              <a:rect l="l" t="t" r="r" b="b"/>
              <a:pathLst>
                <a:path w="2609215" h="1917700" extrusionOk="0">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w="95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40" name="Google Shape;1240;p82"/>
            <p:cNvSpPr/>
            <p:nvPr/>
          </p:nvSpPr>
          <p:spPr>
            <a:xfrm>
              <a:off x="5939708" y="1796233"/>
              <a:ext cx="2609215" cy="1917700"/>
            </a:xfrm>
            <a:custGeom>
              <a:avLst/>
              <a:gdLst/>
              <a:ahLst/>
              <a:cxnLst/>
              <a:rect l="l" t="t" r="r" b="b"/>
              <a:pathLst>
                <a:path w="2609215" h="1917700" extrusionOk="0">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w="23000"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241" name="Google Shape;1241;p82"/>
          <p:cNvSpPr txBox="1"/>
          <p:nvPr/>
        </p:nvSpPr>
        <p:spPr>
          <a:xfrm>
            <a:off x="8484529" y="3599753"/>
            <a:ext cx="30240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Respect</a:t>
            </a:r>
            <a:endParaRPr sz="1800" b="1">
              <a:solidFill>
                <a:srgbClr val="4B0550"/>
              </a:solidFill>
              <a:latin typeface="Optimistic Text"/>
              <a:ea typeface="Optimistic Text"/>
              <a:cs typeface="Optimistic Text"/>
              <a:sym typeface="Optimistic Text"/>
            </a:endParaRPr>
          </a:p>
        </p:txBody>
      </p:sp>
      <p:grpSp>
        <p:nvGrpSpPr>
          <p:cNvPr id="1242" name="Google Shape;1242;p82"/>
          <p:cNvGrpSpPr/>
          <p:nvPr/>
        </p:nvGrpSpPr>
        <p:grpSpPr>
          <a:xfrm>
            <a:off x="12286943" y="2694350"/>
            <a:ext cx="3913823" cy="2876550"/>
            <a:chOff x="8675504" y="1796233"/>
            <a:chExt cx="2609215" cy="1917700"/>
          </a:xfrm>
        </p:grpSpPr>
        <p:sp>
          <p:nvSpPr>
            <p:cNvPr id="1243" name="Google Shape;1243;p82"/>
            <p:cNvSpPr/>
            <p:nvPr/>
          </p:nvSpPr>
          <p:spPr>
            <a:xfrm>
              <a:off x="8675504" y="1796233"/>
              <a:ext cx="2609215" cy="1917700"/>
            </a:xfrm>
            <a:custGeom>
              <a:avLst/>
              <a:gdLst/>
              <a:ahLst/>
              <a:cxnLst/>
              <a:rect l="l" t="t" r="r" b="b"/>
              <a:pathLst>
                <a:path w="2609215" h="1917700" extrusionOk="0">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w="95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44" name="Google Shape;1244;p82"/>
            <p:cNvSpPr/>
            <p:nvPr/>
          </p:nvSpPr>
          <p:spPr>
            <a:xfrm>
              <a:off x="8675504" y="1796233"/>
              <a:ext cx="2609215" cy="1917700"/>
            </a:xfrm>
            <a:custGeom>
              <a:avLst/>
              <a:gdLst/>
              <a:ahLst/>
              <a:cxnLst/>
              <a:rect l="l" t="t" r="r" b="b"/>
              <a:pathLst>
                <a:path w="2609215" h="1917700" extrusionOk="0">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w="23000"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245" name="Google Shape;1245;p82"/>
          <p:cNvSpPr txBox="1"/>
          <p:nvPr/>
        </p:nvSpPr>
        <p:spPr>
          <a:xfrm>
            <a:off x="12588223" y="3599753"/>
            <a:ext cx="31329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Responsabilité</a:t>
            </a:r>
            <a:endParaRPr sz="1800" b="1">
              <a:solidFill>
                <a:srgbClr val="4B0550"/>
              </a:solidFill>
              <a:latin typeface="Optimistic Text"/>
              <a:ea typeface="Optimistic Text"/>
              <a:cs typeface="Optimistic Text"/>
              <a:sym typeface="Optimistic Text"/>
            </a:endParaRPr>
          </a:p>
        </p:txBody>
      </p:sp>
      <p:grpSp>
        <p:nvGrpSpPr>
          <p:cNvPr id="1246" name="Google Shape;1246;p82"/>
          <p:cNvGrpSpPr/>
          <p:nvPr/>
        </p:nvGrpSpPr>
        <p:grpSpPr>
          <a:xfrm>
            <a:off x="12284056" y="5747718"/>
            <a:ext cx="3913823" cy="2876550"/>
            <a:chOff x="8673579" y="3831812"/>
            <a:chExt cx="2609215" cy="1917700"/>
          </a:xfrm>
        </p:grpSpPr>
        <p:sp>
          <p:nvSpPr>
            <p:cNvPr id="1247" name="Google Shape;1247;p82"/>
            <p:cNvSpPr/>
            <p:nvPr/>
          </p:nvSpPr>
          <p:spPr>
            <a:xfrm>
              <a:off x="8673579" y="3831812"/>
              <a:ext cx="2609215" cy="1917700"/>
            </a:xfrm>
            <a:custGeom>
              <a:avLst/>
              <a:gdLst/>
              <a:ahLst/>
              <a:cxnLst/>
              <a:rect l="l" t="t" r="r" b="b"/>
              <a:pathLst>
                <a:path w="2609215" h="1917700" extrusionOk="0">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w="95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48" name="Google Shape;1248;p82"/>
            <p:cNvSpPr/>
            <p:nvPr/>
          </p:nvSpPr>
          <p:spPr>
            <a:xfrm>
              <a:off x="8673579" y="3831812"/>
              <a:ext cx="2609215" cy="1917700"/>
            </a:xfrm>
            <a:custGeom>
              <a:avLst/>
              <a:gdLst/>
              <a:ahLst/>
              <a:cxnLst/>
              <a:rect l="l" t="t" r="r" b="b"/>
              <a:pathLst>
                <a:path w="2609215" h="1917700" extrusionOk="0">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w="23000"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249" name="Google Shape;1249;p82"/>
          <p:cNvSpPr txBox="1"/>
          <p:nvPr/>
        </p:nvSpPr>
        <p:spPr>
          <a:xfrm>
            <a:off x="12585340" y="6581455"/>
            <a:ext cx="30204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Reconnaissance</a:t>
            </a:r>
            <a:endParaRPr sz="1800" b="1">
              <a:solidFill>
                <a:srgbClr val="4B0550"/>
              </a:solidFill>
              <a:latin typeface="Optimistic Text"/>
              <a:ea typeface="Optimistic Text"/>
              <a:cs typeface="Optimistic Text"/>
              <a:sym typeface="Optimistic Text"/>
            </a:endParaRPr>
          </a:p>
        </p:txBody>
      </p:sp>
      <p:grpSp>
        <p:nvGrpSpPr>
          <p:cNvPr id="1250" name="Google Shape;1250;p82"/>
          <p:cNvGrpSpPr/>
          <p:nvPr/>
        </p:nvGrpSpPr>
        <p:grpSpPr>
          <a:xfrm>
            <a:off x="8183250" y="5747718"/>
            <a:ext cx="3913823" cy="2876550"/>
            <a:chOff x="5939708" y="3831812"/>
            <a:chExt cx="2609215" cy="1917700"/>
          </a:xfrm>
        </p:grpSpPr>
        <p:sp>
          <p:nvSpPr>
            <p:cNvPr id="1251" name="Google Shape;1251;p82"/>
            <p:cNvSpPr/>
            <p:nvPr/>
          </p:nvSpPr>
          <p:spPr>
            <a:xfrm>
              <a:off x="5939708" y="3831812"/>
              <a:ext cx="2609215" cy="1917700"/>
            </a:xfrm>
            <a:custGeom>
              <a:avLst/>
              <a:gdLst/>
              <a:ahLst/>
              <a:cxnLst/>
              <a:rect l="l" t="t" r="r" b="b"/>
              <a:pathLst>
                <a:path w="2609215" h="1917700" extrusionOk="0">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w="95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52" name="Google Shape;1252;p82"/>
            <p:cNvSpPr/>
            <p:nvPr/>
          </p:nvSpPr>
          <p:spPr>
            <a:xfrm>
              <a:off x="5939708" y="3831812"/>
              <a:ext cx="2609215" cy="1917700"/>
            </a:xfrm>
            <a:custGeom>
              <a:avLst/>
              <a:gdLst/>
              <a:ahLst/>
              <a:cxnLst/>
              <a:rect l="l" t="t" r="r" b="b"/>
              <a:pathLst>
                <a:path w="2609215" h="1917700" extrusionOk="0">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w="23000"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253" name="Google Shape;1253;p82"/>
          <p:cNvSpPr txBox="1"/>
          <p:nvPr/>
        </p:nvSpPr>
        <p:spPr>
          <a:xfrm>
            <a:off x="8484529" y="6581426"/>
            <a:ext cx="2980500" cy="277200"/>
          </a:xfrm>
          <a:prstGeom prst="rect">
            <a:avLst/>
          </a:prstGeom>
          <a:noFill/>
          <a:ln>
            <a:noFill/>
          </a:ln>
        </p:spPr>
        <p:txBody>
          <a:bodyPr spcFirstLastPara="1" wrap="square" lIns="0" tIns="0" rIns="0" bIns="0" anchor="t" anchorCtr="0">
            <a:spAutoFit/>
          </a:bodyPr>
          <a:lstStyle/>
          <a:p>
            <a:pPr marL="0" marR="7620" lvl="0" indent="0" algn="l" rtl="0">
              <a:lnSpc>
                <a:spcPct val="101299"/>
              </a:lnSpc>
              <a:spcBef>
                <a:spcPts val="0"/>
              </a:spcBef>
              <a:spcAft>
                <a:spcPts val="0"/>
              </a:spcAft>
              <a:buNone/>
            </a:pPr>
            <a:r>
              <a:rPr lang="en" sz="1800" b="1">
                <a:solidFill>
                  <a:srgbClr val="4B0550"/>
                </a:solidFill>
                <a:latin typeface="Optimistic Text"/>
                <a:ea typeface="Optimistic Text"/>
                <a:cs typeface="Optimistic Text"/>
                <a:sym typeface="Optimistic Text"/>
              </a:rPr>
              <a:t>Droits</a:t>
            </a:r>
            <a:endParaRPr sz="1800" b="1">
              <a:solidFill>
                <a:srgbClr val="4B0550"/>
              </a:solidFill>
              <a:latin typeface="Optimistic Text"/>
              <a:ea typeface="Optimistic Text"/>
              <a:cs typeface="Optimistic Text"/>
              <a:sym typeface="Optimistic Text"/>
            </a:endParaRPr>
          </a:p>
        </p:txBody>
      </p:sp>
      <p:sp>
        <p:nvSpPr>
          <p:cNvPr id="1254" name="Google Shape;1254;p82"/>
          <p:cNvSpPr txBox="1"/>
          <p:nvPr/>
        </p:nvSpPr>
        <p:spPr>
          <a:xfrm>
            <a:off x="8484512" y="3942650"/>
            <a:ext cx="2820900" cy="8313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None/>
            </a:pPr>
            <a:r>
              <a:rPr lang="en" sz="1800" dirty="0" err="1">
                <a:solidFill>
                  <a:srgbClr val="4B0550"/>
                </a:solidFill>
                <a:latin typeface="Optimistic Text"/>
                <a:ea typeface="Optimistic Text"/>
                <a:cs typeface="Optimistic Text"/>
                <a:sym typeface="Optimistic Text"/>
              </a:rPr>
              <a:t>N’utilisez</a:t>
            </a:r>
            <a:r>
              <a:rPr lang="en" sz="1800" dirty="0">
                <a:solidFill>
                  <a:srgbClr val="4B0550"/>
                </a:solidFill>
                <a:latin typeface="Optimistic Text"/>
                <a:ea typeface="Optimistic Text"/>
                <a:cs typeface="Optimistic Text"/>
                <a:sym typeface="Optimistic Text"/>
              </a:rPr>
              <a:t> pas </a:t>
            </a:r>
            <a:r>
              <a:rPr lang="en" sz="1800" dirty="0" err="1">
                <a:solidFill>
                  <a:srgbClr val="4B0550"/>
                </a:solidFill>
                <a:latin typeface="Optimistic Text"/>
                <a:ea typeface="Optimistic Text"/>
                <a:cs typeface="Optimistic Text"/>
                <a:sym typeface="Optimistic Text"/>
              </a:rPr>
              <a:t>l’IA</a:t>
            </a:r>
            <a:r>
              <a:rPr lang="en" sz="1800" dirty="0">
                <a:solidFill>
                  <a:srgbClr val="4B0550"/>
                </a:solidFill>
                <a:latin typeface="Optimistic Text"/>
                <a:ea typeface="Optimistic Text"/>
                <a:cs typeface="Optimistic Text"/>
                <a:sym typeface="Optimistic Text"/>
              </a:rPr>
              <a:t> pour </a:t>
            </a:r>
            <a:r>
              <a:rPr lang="en" sz="1800" dirty="0" err="1">
                <a:solidFill>
                  <a:srgbClr val="4B0550"/>
                </a:solidFill>
                <a:latin typeface="Optimistic Text"/>
                <a:ea typeface="Optimistic Text"/>
                <a:cs typeface="Optimistic Text"/>
                <a:sym typeface="Optimistic Text"/>
              </a:rPr>
              <a:t>créer</a:t>
            </a:r>
            <a:r>
              <a:rPr lang="en" sz="1800" dirty="0">
                <a:solidFill>
                  <a:srgbClr val="4B0550"/>
                </a:solidFill>
                <a:latin typeface="Optimistic Text"/>
                <a:ea typeface="Optimistic Text"/>
                <a:cs typeface="Optimistic Text"/>
                <a:sym typeface="Optimistic Text"/>
              </a:rPr>
              <a:t> du </a:t>
            </a:r>
            <a:r>
              <a:rPr lang="en" sz="1800" dirty="0" err="1">
                <a:solidFill>
                  <a:srgbClr val="4B0550"/>
                </a:solidFill>
                <a:latin typeface="Optimistic Text"/>
                <a:ea typeface="Optimistic Text"/>
                <a:cs typeface="Optimistic Text"/>
                <a:sym typeface="Optimistic Text"/>
              </a:rPr>
              <a:t>contenu</a:t>
            </a:r>
            <a:r>
              <a:rPr lang="en" sz="1800" dirty="0">
                <a:solidFill>
                  <a:srgbClr val="4B0550"/>
                </a:solidFill>
                <a:latin typeface="Optimistic Text"/>
                <a:ea typeface="Optimistic Text"/>
                <a:cs typeface="Optimistic Text"/>
                <a:sym typeface="Optimistic Text"/>
              </a:rPr>
              <a:t> faux </a:t>
            </a:r>
            <a:r>
              <a:rPr lang="en" sz="1800" dirty="0" err="1">
                <a:solidFill>
                  <a:srgbClr val="4B0550"/>
                </a:solidFill>
                <a:latin typeface="Optimistic Text"/>
                <a:ea typeface="Optimistic Text"/>
                <a:cs typeface="Optimistic Text"/>
                <a:sym typeface="Optimistic Text"/>
              </a:rPr>
              <a:t>ou</a:t>
            </a:r>
            <a:r>
              <a:rPr lang="en" sz="1800" dirty="0">
                <a:solidFill>
                  <a:srgbClr val="4B0550"/>
                </a:solidFill>
                <a:latin typeface="Optimistic Text"/>
                <a:ea typeface="Optimistic Text"/>
                <a:cs typeface="Optimistic Text"/>
                <a:sym typeface="Optimistic Text"/>
              </a:rPr>
              <a:t> </a:t>
            </a:r>
            <a:r>
              <a:rPr lang="en" sz="1800" dirty="0" err="1">
                <a:solidFill>
                  <a:srgbClr val="4B0550"/>
                </a:solidFill>
                <a:latin typeface="Optimistic Text"/>
                <a:ea typeface="Optimistic Text"/>
                <a:cs typeface="Optimistic Text"/>
                <a:sym typeface="Optimistic Text"/>
              </a:rPr>
              <a:t>nuisible</a:t>
            </a:r>
            <a:r>
              <a:rPr lang="en" sz="1800" dirty="0">
                <a:solidFill>
                  <a:srgbClr val="4B0550"/>
                </a:solidFill>
                <a:latin typeface="Optimistic Text"/>
                <a:ea typeface="Optimistic Text"/>
                <a:cs typeface="Optimistic Text"/>
                <a:sym typeface="Optimistic Text"/>
              </a:rPr>
              <a:t> aux </a:t>
            </a:r>
            <a:r>
              <a:rPr lang="en" sz="1800" dirty="0" err="1">
                <a:solidFill>
                  <a:srgbClr val="4B0550"/>
                </a:solidFill>
                <a:latin typeface="Optimistic Text"/>
                <a:ea typeface="Optimistic Text"/>
                <a:cs typeface="Optimistic Text"/>
                <a:sym typeface="Optimistic Text"/>
              </a:rPr>
              <a:t>autres</a:t>
            </a:r>
            <a:r>
              <a:rPr lang="en" sz="1800" dirty="0">
                <a:solidFill>
                  <a:srgbClr val="4B0550"/>
                </a:solidFill>
                <a:latin typeface="Optimistic Text"/>
                <a:ea typeface="Optimistic Text"/>
                <a:cs typeface="Optimistic Text"/>
                <a:sym typeface="Optimistic Text"/>
              </a:rPr>
              <a:t>.</a:t>
            </a:r>
            <a:endParaRPr sz="1800" dirty="0">
              <a:solidFill>
                <a:srgbClr val="4B0550"/>
              </a:solidFill>
              <a:latin typeface="Optimistic Text"/>
              <a:ea typeface="Optimistic Text"/>
              <a:cs typeface="Optimistic Text"/>
              <a:sym typeface="Optimistic Text"/>
            </a:endParaRPr>
          </a:p>
        </p:txBody>
      </p:sp>
      <p:sp>
        <p:nvSpPr>
          <p:cNvPr id="1255" name="Google Shape;1255;p82"/>
          <p:cNvSpPr txBox="1"/>
          <p:nvPr/>
        </p:nvSpPr>
        <p:spPr>
          <a:xfrm>
            <a:off x="12588213" y="3942650"/>
            <a:ext cx="2671200" cy="13854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Vérifiez toujours si ce que l’IA vous dit est vrai. Vous êtes responsable de ce que vous partagez.</a:t>
            </a:r>
            <a:endParaRPr sz="1800">
              <a:solidFill>
                <a:srgbClr val="4B0550"/>
              </a:solidFill>
              <a:latin typeface="Optimistic Text"/>
              <a:ea typeface="Optimistic Text"/>
              <a:cs typeface="Optimistic Text"/>
              <a:sym typeface="Optimistic Text"/>
            </a:endParaRPr>
          </a:p>
        </p:txBody>
      </p:sp>
      <p:sp>
        <p:nvSpPr>
          <p:cNvPr id="1256" name="Google Shape;1256;p82"/>
          <p:cNvSpPr txBox="1"/>
          <p:nvPr/>
        </p:nvSpPr>
        <p:spPr>
          <a:xfrm>
            <a:off x="8484512" y="6924350"/>
            <a:ext cx="2612700" cy="838500"/>
          </a:xfrm>
          <a:prstGeom prst="rect">
            <a:avLst/>
          </a:prstGeom>
          <a:noFill/>
          <a:ln>
            <a:noFill/>
          </a:ln>
        </p:spPr>
        <p:txBody>
          <a:bodyPr spcFirstLastPara="1" wrap="square" lIns="0" tIns="0" rIns="0" bIns="0" anchor="t" anchorCtr="0">
            <a:spAutoFit/>
          </a:bodyPr>
          <a:lstStyle/>
          <a:p>
            <a:pPr marL="0" marR="7620" lvl="0" indent="0" algn="l" rtl="0">
              <a:lnSpc>
                <a:spcPct val="101299"/>
              </a:lnSpc>
              <a:spcBef>
                <a:spcPts val="0"/>
              </a:spcBef>
              <a:spcAft>
                <a:spcPts val="0"/>
              </a:spcAft>
              <a:buNone/>
            </a:pPr>
            <a:r>
              <a:rPr lang="en" sz="1800" dirty="0" err="1">
                <a:solidFill>
                  <a:srgbClr val="4B0550"/>
                </a:solidFill>
                <a:latin typeface="Optimistic Text"/>
                <a:ea typeface="Optimistic Text"/>
                <a:cs typeface="Optimistic Text"/>
                <a:sym typeface="Optimistic Text"/>
              </a:rPr>
              <a:t>Comprenez</a:t>
            </a:r>
            <a:r>
              <a:rPr lang="en" sz="1800" dirty="0">
                <a:solidFill>
                  <a:srgbClr val="4B0550"/>
                </a:solidFill>
                <a:latin typeface="Optimistic Text"/>
                <a:ea typeface="Optimistic Text"/>
                <a:cs typeface="Optimistic Text"/>
                <a:sym typeface="Optimistic Text"/>
              </a:rPr>
              <a:t> </a:t>
            </a:r>
            <a:r>
              <a:rPr lang="en" sz="1800" dirty="0" err="1">
                <a:solidFill>
                  <a:srgbClr val="4B0550"/>
                </a:solidFill>
                <a:latin typeface="Optimistic Text"/>
                <a:ea typeface="Optimistic Text"/>
                <a:cs typeface="Optimistic Text"/>
                <a:sym typeface="Optimistic Text"/>
              </a:rPr>
              <a:t>quand</a:t>
            </a:r>
            <a:r>
              <a:rPr lang="en" sz="1800" dirty="0">
                <a:solidFill>
                  <a:srgbClr val="4B0550"/>
                </a:solidFill>
                <a:latin typeface="Optimistic Text"/>
                <a:ea typeface="Optimistic Text"/>
                <a:cs typeface="Optimistic Text"/>
                <a:sym typeface="Optimistic Text"/>
              </a:rPr>
              <a:t> </a:t>
            </a:r>
            <a:r>
              <a:rPr lang="en" sz="1800" dirty="0" err="1">
                <a:solidFill>
                  <a:srgbClr val="4B0550"/>
                </a:solidFill>
                <a:latin typeface="Optimistic Text"/>
                <a:ea typeface="Optimistic Text"/>
                <a:cs typeface="Optimistic Text"/>
                <a:sym typeface="Optimistic Text"/>
              </a:rPr>
              <a:t>vos</a:t>
            </a:r>
            <a:r>
              <a:rPr lang="en" sz="1800" dirty="0">
                <a:solidFill>
                  <a:srgbClr val="4B0550"/>
                </a:solidFill>
                <a:latin typeface="Optimistic Text"/>
                <a:ea typeface="Optimistic Text"/>
                <a:cs typeface="Optimistic Text"/>
                <a:sym typeface="Optimistic Text"/>
              </a:rPr>
              <a:t> données </a:t>
            </a:r>
            <a:r>
              <a:rPr lang="en" sz="1800" dirty="0" err="1">
                <a:solidFill>
                  <a:srgbClr val="4B0550"/>
                </a:solidFill>
                <a:latin typeface="Optimistic Text"/>
                <a:ea typeface="Optimistic Text"/>
                <a:cs typeface="Optimistic Text"/>
                <a:sym typeface="Optimistic Text"/>
              </a:rPr>
              <a:t>sont</a:t>
            </a:r>
            <a:r>
              <a:rPr lang="en" sz="1800" dirty="0">
                <a:solidFill>
                  <a:srgbClr val="4B0550"/>
                </a:solidFill>
                <a:latin typeface="Optimistic Text"/>
                <a:ea typeface="Optimistic Text"/>
                <a:cs typeface="Optimistic Text"/>
                <a:sym typeface="Optimistic Text"/>
              </a:rPr>
              <a:t> </a:t>
            </a:r>
            <a:r>
              <a:rPr lang="en" sz="1800" dirty="0" err="1">
                <a:solidFill>
                  <a:srgbClr val="4B0550"/>
                </a:solidFill>
                <a:latin typeface="Optimistic Text"/>
                <a:ea typeface="Optimistic Text"/>
                <a:cs typeface="Optimistic Text"/>
                <a:sym typeface="Optimistic Text"/>
              </a:rPr>
              <a:t>utilisées</a:t>
            </a:r>
            <a:r>
              <a:rPr lang="en" sz="1800" dirty="0">
                <a:solidFill>
                  <a:srgbClr val="4B0550"/>
                </a:solidFill>
                <a:latin typeface="Optimistic Text"/>
                <a:ea typeface="Optimistic Text"/>
                <a:cs typeface="Optimistic Text"/>
                <a:sym typeface="Optimistic Text"/>
              </a:rPr>
              <a:t> par </a:t>
            </a:r>
            <a:r>
              <a:rPr lang="en" sz="1800" dirty="0" err="1">
                <a:solidFill>
                  <a:srgbClr val="4B0550"/>
                </a:solidFill>
                <a:latin typeface="Optimistic Text"/>
                <a:ea typeface="Optimistic Text"/>
                <a:cs typeface="Optimistic Text"/>
                <a:sym typeface="Optimistic Text"/>
              </a:rPr>
              <a:t>l’IA</a:t>
            </a:r>
            <a:r>
              <a:rPr lang="en" sz="1800" dirty="0">
                <a:solidFill>
                  <a:srgbClr val="4B0550"/>
                </a:solidFill>
                <a:latin typeface="Optimistic Text"/>
                <a:ea typeface="Optimistic Text"/>
                <a:cs typeface="Optimistic Text"/>
                <a:sym typeface="Optimistic Text"/>
              </a:rPr>
              <a:t>. </a:t>
            </a:r>
            <a:endParaRPr sz="1800" dirty="0">
              <a:solidFill>
                <a:srgbClr val="4B0550"/>
              </a:solidFill>
              <a:latin typeface="Optimistic Text"/>
              <a:ea typeface="Optimistic Text"/>
              <a:cs typeface="Optimistic Text"/>
              <a:sym typeface="Optimistic Text"/>
            </a:endParaRPr>
          </a:p>
        </p:txBody>
      </p:sp>
      <p:sp>
        <p:nvSpPr>
          <p:cNvPr id="1257" name="Google Shape;1257;p82"/>
          <p:cNvSpPr txBox="1"/>
          <p:nvPr/>
        </p:nvSpPr>
        <p:spPr>
          <a:xfrm>
            <a:off x="12588236" y="6924350"/>
            <a:ext cx="2612700" cy="843821"/>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Clr>
                <a:srgbClr val="000000"/>
              </a:buClr>
              <a:buFont typeface="Arial"/>
              <a:buNone/>
            </a:pPr>
            <a:r>
              <a:rPr lang="en" sz="1800" dirty="0" err="1">
                <a:solidFill>
                  <a:srgbClr val="4B0550"/>
                </a:solidFill>
                <a:latin typeface="Optimistic Text"/>
                <a:ea typeface="Optimistic Text"/>
                <a:cs typeface="Optimistic Text"/>
                <a:sym typeface="Optimistic Text"/>
              </a:rPr>
              <a:t>Dites</a:t>
            </a:r>
            <a:r>
              <a:rPr lang="en" sz="1800" dirty="0">
                <a:solidFill>
                  <a:srgbClr val="4B0550"/>
                </a:solidFill>
                <a:latin typeface="Optimistic Text"/>
                <a:ea typeface="Optimistic Text"/>
                <a:cs typeface="Optimistic Text"/>
                <a:sym typeface="Optimistic Text"/>
              </a:rPr>
              <a:t> </a:t>
            </a:r>
            <a:r>
              <a:rPr lang="en" sz="1800" dirty="0" err="1">
                <a:solidFill>
                  <a:srgbClr val="4B0550"/>
                </a:solidFill>
                <a:latin typeface="Optimistic Text"/>
                <a:ea typeface="Optimistic Text"/>
                <a:cs typeface="Optimistic Text"/>
                <a:sym typeface="Optimistic Text"/>
              </a:rPr>
              <a:t>toujours</a:t>
            </a:r>
            <a:r>
              <a:rPr lang="en" sz="1800" dirty="0">
                <a:solidFill>
                  <a:srgbClr val="4B0550"/>
                </a:solidFill>
                <a:latin typeface="Optimistic Text"/>
                <a:ea typeface="Optimistic Text"/>
                <a:cs typeface="Optimistic Text"/>
                <a:sym typeface="Optimistic Text"/>
              </a:rPr>
              <a:t> </a:t>
            </a:r>
            <a:r>
              <a:rPr lang="en" sz="1800" dirty="0" err="1">
                <a:solidFill>
                  <a:srgbClr val="4B0550"/>
                </a:solidFill>
                <a:latin typeface="Optimistic Text"/>
                <a:ea typeface="Optimistic Text"/>
                <a:cs typeface="Optimistic Text"/>
                <a:sym typeface="Optimistic Text"/>
              </a:rPr>
              <a:t>quand</a:t>
            </a:r>
            <a:r>
              <a:rPr lang="en" sz="1800" dirty="0">
                <a:solidFill>
                  <a:srgbClr val="4B0550"/>
                </a:solidFill>
                <a:latin typeface="Optimistic Text"/>
                <a:ea typeface="Optimistic Text"/>
                <a:cs typeface="Optimistic Text"/>
                <a:sym typeface="Optimistic Text"/>
              </a:rPr>
              <a:t> </a:t>
            </a:r>
            <a:r>
              <a:rPr lang="en" sz="1800" dirty="0" err="1">
                <a:solidFill>
                  <a:srgbClr val="4B0550"/>
                </a:solidFill>
                <a:latin typeface="Optimistic Text"/>
                <a:ea typeface="Optimistic Text"/>
                <a:cs typeface="Optimistic Text"/>
                <a:sym typeface="Optimistic Text"/>
              </a:rPr>
              <a:t>vous</a:t>
            </a:r>
            <a:r>
              <a:rPr lang="en" sz="1800" dirty="0">
                <a:solidFill>
                  <a:srgbClr val="4B0550"/>
                </a:solidFill>
                <a:latin typeface="Optimistic Text"/>
                <a:ea typeface="Optimistic Text"/>
                <a:cs typeface="Optimistic Text"/>
                <a:sym typeface="Optimistic Text"/>
              </a:rPr>
              <a:t> </a:t>
            </a:r>
            <a:r>
              <a:rPr lang="en" sz="1800" dirty="0" err="1">
                <a:solidFill>
                  <a:srgbClr val="4B0550"/>
                </a:solidFill>
                <a:latin typeface="Optimistic Text"/>
                <a:ea typeface="Optimistic Text"/>
                <a:cs typeface="Optimistic Text"/>
                <a:sym typeface="Optimistic Text"/>
              </a:rPr>
              <a:t>avez</a:t>
            </a:r>
            <a:r>
              <a:rPr lang="en" sz="1800" dirty="0">
                <a:solidFill>
                  <a:srgbClr val="4B0550"/>
                </a:solidFill>
                <a:latin typeface="Optimistic Text"/>
                <a:ea typeface="Optimistic Text"/>
                <a:cs typeface="Optimistic Text"/>
                <a:sym typeface="Optimistic Text"/>
              </a:rPr>
              <a:t> fait </a:t>
            </a:r>
            <a:r>
              <a:rPr lang="en" sz="1800" dirty="0" err="1">
                <a:solidFill>
                  <a:srgbClr val="4B0550"/>
                </a:solidFill>
                <a:latin typeface="Optimistic Text"/>
                <a:ea typeface="Optimistic Text"/>
                <a:cs typeface="Optimistic Text"/>
                <a:sym typeface="Optimistic Text"/>
              </a:rPr>
              <a:t>appel</a:t>
            </a:r>
            <a:r>
              <a:rPr lang="en" sz="1800" dirty="0">
                <a:solidFill>
                  <a:srgbClr val="4B0550"/>
                </a:solidFill>
                <a:latin typeface="Optimistic Text"/>
                <a:ea typeface="Optimistic Text"/>
                <a:cs typeface="Optimistic Text"/>
                <a:sym typeface="Optimistic Text"/>
              </a:rPr>
              <a:t> à </a:t>
            </a:r>
            <a:r>
              <a:rPr lang="en" sz="1800" dirty="0" err="1">
                <a:solidFill>
                  <a:srgbClr val="4B0550"/>
                </a:solidFill>
                <a:latin typeface="Optimistic Text"/>
                <a:ea typeface="Optimistic Text"/>
                <a:cs typeface="Optimistic Text"/>
                <a:sym typeface="Optimistic Text"/>
              </a:rPr>
              <a:t>l'aide</a:t>
            </a:r>
            <a:r>
              <a:rPr lang="en" sz="1800" dirty="0">
                <a:solidFill>
                  <a:srgbClr val="4B0550"/>
                </a:solidFill>
                <a:latin typeface="Optimistic Text"/>
                <a:ea typeface="Optimistic Text"/>
                <a:cs typeface="Optimistic Text"/>
                <a:sym typeface="Optimistic Text"/>
              </a:rPr>
              <a:t> de </a:t>
            </a:r>
            <a:r>
              <a:rPr lang="en" sz="1800" dirty="0" err="1">
                <a:solidFill>
                  <a:srgbClr val="4B0550"/>
                </a:solidFill>
                <a:latin typeface="Optimistic Text"/>
                <a:ea typeface="Optimistic Text"/>
                <a:cs typeface="Optimistic Text"/>
                <a:sym typeface="Optimistic Text"/>
              </a:rPr>
              <a:t>l’IA</a:t>
            </a:r>
            <a:r>
              <a:rPr lang="en" sz="1800" dirty="0">
                <a:solidFill>
                  <a:srgbClr val="4B0550"/>
                </a:solidFill>
                <a:latin typeface="Optimistic Text"/>
                <a:ea typeface="Optimistic Text"/>
                <a:cs typeface="Optimistic Text"/>
                <a:sym typeface="Optimistic Text"/>
              </a:rPr>
              <a:t>.</a:t>
            </a:r>
            <a:endParaRPr sz="1800" dirty="0">
              <a:solidFill>
                <a:srgbClr val="4B0550"/>
              </a:solidFill>
              <a:latin typeface="Optimistic Text"/>
              <a:ea typeface="Optimistic Text"/>
              <a:cs typeface="Optimistic Text"/>
              <a:sym typeface="Optimistic Text"/>
            </a:endParaRPr>
          </a:p>
        </p:txBody>
      </p:sp>
      <p:sp>
        <p:nvSpPr>
          <p:cNvPr id="1258" name="Google Shape;1258;p82"/>
          <p:cNvSpPr/>
          <p:nvPr/>
        </p:nvSpPr>
        <p:spPr>
          <a:xfrm>
            <a:off x="11160463" y="2929200"/>
            <a:ext cx="723300" cy="7233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59" name="Google Shape;1259;p82"/>
          <p:cNvSpPr txBox="1"/>
          <p:nvPr/>
        </p:nvSpPr>
        <p:spPr>
          <a:xfrm>
            <a:off x="11236234" y="3004200"/>
            <a:ext cx="519300" cy="573300"/>
          </a:xfrm>
          <a:prstGeom prst="rect">
            <a:avLst/>
          </a:prstGeom>
          <a:noFill/>
          <a:ln>
            <a:noFill/>
          </a:ln>
        </p:spPr>
        <p:txBody>
          <a:bodyPr spcFirstLastPara="1" wrap="square" lIns="0" tIns="19050" rIns="0" bIns="0" anchor="t" anchorCtr="0">
            <a:spAutoFit/>
          </a:bodyPr>
          <a:lstStyle/>
          <a:p>
            <a:pPr marL="19050" lvl="0" indent="0" algn="ctr" rtl="0">
              <a:lnSpc>
                <a:spcPct val="100000"/>
              </a:lnSpc>
              <a:spcBef>
                <a:spcPts val="0"/>
              </a:spcBef>
              <a:spcAft>
                <a:spcPts val="0"/>
              </a:spcAft>
              <a:buNone/>
            </a:pPr>
            <a:r>
              <a:rPr lang="en" sz="3600" b="1">
                <a:solidFill>
                  <a:schemeClr val="lt2"/>
                </a:solidFill>
                <a:latin typeface="Optimistic Display"/>
                <a:ea typeface="Optimistic Display"/>
                <a:cs typeface="Optimistic Display"/>
                <a:sym typeface="Optimistic Display"/>
              </a:rPr>
              <a:t>1</a:t>
            </a:r>
            <a:endParaRPr sz="3600" b="1">
              <a:solidFill>
                <a:schemeClr val="lt2"/>
              </a:solidFill>
              <a:latin typeface="Optimistic Display"/>
              <a:ea typeface="Optimistic Display"/>
              <a:cs typeface="Optimistic Display"/>
              <a:sym typeface="Optimistic Display"/>
            </a:endParaRPr>
          </a:p>
        </p:txBody>
      </p:sp>
      <p:sp>
        <p:nvSpPr>
          <p:cNvPr id="1260" name="Google Shape;1260;p82"/>
          <p:cNvSpPr/>
          <p:nvPr/>
        </p:nvSpPr>
        <p:spPr>
          <a:xfrm>
            <a:off x="15200938" y="2929200"/>
            <a:ext cx="723300" cy="7233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61" name="Google Shape;1261;p82"/>
          <p:cNvSpPr txBox="1"/>
          <p:nvPr/>
        </p:nvSpPr>
        <p:spPr>
          <a:xfrm>
            <a:off x="15276709" y="3004200"/>
            <a:ext cx="519300" cy="573300"/>
          </a:xfrm>
          <a:prstGeom prst="rect">
            <a:avLst/>
          </a:prstGeom>
          <a:noFill/>
          <a:ln>
            <a:noFill/>
          </a:ln>
        </p:spPr>
        <p:txBody>
          <a:bodyPr spcFirstLastPara="1" wrap="square" lIns="0" tIns="19050" rIns="0" bIns="0" anchor="t" anchorCtr="0">
            <a:spAutoFit/>
          </a:bodyPr>
          <a:lstStyle/>
          <a:p>
            <a:pPr marL="19050" lvl="0" indent="0" algn="ctr" rtl="0">
              <a:lnSpc>
                <a:spcPct val="100000"/>
              </a:lnSpc>
              <a:spcBef>
                <a:spcPts val="0"/>
              </a:spcBef>
              <a:spcAft>
                <a:spcPts val="0"/>
              </a:spcAft>
              <a:buNone/>
            </a:pPr>
            <a:r>
              <a:rPr lang="en" sz="3600" b="1">
                <a:solidFill>
                  <a:schemeClr val="lt2"/>
                </a:solidFill>
                <a:latin typeface="Optimistic Display"/>
                <a:ea typeface="Optimistic Display"/>
                <a:cs typeface="Optimistic Display"/>
                <a:sym typeface="Optimistic Display"/>
              </a:rPr>
              <a:t>2</a:t>
            </a:r>
            <a:endParaRPr sz="3600" b="1">
              <a:solidFill>
                <a:schemeClr val="lt2"/>
              </a:solidFill>
              <a:latin typeface="Optimistic Display"/>
              <a:ea typeface="Optimistic Display"/>
              <a:cs typeface="Optimistic Display"/>
              <a:sym typeface="Optimistic Display"/>
            </a:endParaRPr>
          </a:p>
        </p:txBody>
      </p:sp>
      <p:sp>
        <p:nvSpPr>
          <p:cNvPr id="1262" name="Google Shape;1262;p82"/>
          <p:cNvSpPr/>
          <p:nvPr/>
        </p:nvSpPr>
        <p:spPr>
          <a:xfrm>
            <a:off x="11160463" y="5978950"/>
            <a:ext cx="723300" cy="7233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63" name="Google Shape;1263;p82"/>
          <p:cNvSpPr txBox="1"/>
          <p:nvPr/>
        </p:nvSpPr>
        <p:spPr>
          <a:xfrm>
            <a:off x="11236234" y="6053950"/>
            <a:ext cx="519300" cy="573300"/>
          </a:xfrm>
          <a:prstGeom prst="rect">
            <a:avLst/>
          </a:prstGeom>
          <a:noFill/>
          <a:ln>
            <a:noFill/>
          </a:ln>
        </p:spPr>
        <p:txBody>
          <a:bodyPr spcFirstLastPara="1" wrap="square" lIns="0" tIns="19050" rIns="0" bIns="0" anchor="t" anchorCtr="0">
            <a:spAutoFit/>
          </a:bodyPr>
          <a:lstStyle/>
          <a:p>
            <a:pPr marL="19050" lvl="0" indent="0" algn="ctr" rtl="0">
              <a:lnSpc>
                <a:spcPct val="100000"/>
              </a:lnSpc>
              <a:spcBef>
                <a:spcPts val="0"/>
              </a:spcBef>
              <a:spcAft>
                <a:spcPts val="0"/>
              </a:spcAft>
              <a:buNone/>
            </a:pPr>
            <a:r>
              <a:rPr lang="en" sz="3600" b="1">
                <a:solidFill>
                  <a:schemeClr val="lt2"/>
                </a:solidFill>
                <a:latin typeface="Optimistic Display"/>
                <a:ea typeface="Optimistic Display"/>
                <a:cs typeface="Optimistic Display"/>
                <a:sym typeface="Optimistic Display"/>
              </a:rPr>
              <a:t>3</a:t>
            </a:r>
            <a:endParaRPr sz="3600" b="1">
              <a:solidFill>
                <a:schemeClr val="lt2"/>
              </a:solidFill>
              <a:latin typeface="Optimistic Display"/>
              <a:ea typeface="Optimistic Display"/>
              <a:cs typeface="Optimistic Display"/>
              <a:sym typeface="Optimistic Display"/>
            </a:endParaRPr>
          </a:p>
        </p:txBody>
      </p:sp>
      <p:sp>
        <p:nvSpPr>
          <p:cNvPr id="1264" name="Google Shape;1264;p82"/>
          <p:cNvSpPr/>
          <p:nvPr/>
        </p:nvSpPr>
        <p:spPr>
          <a:xfrm>
            <a:off x="15200938" y="5978950"/>
            <a:ext cx="723300" cy="7233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65" name="Google Shape;1265;p82"/>
          <p:cNvSpPr txBox="1"/>
          <p:nvPr/>
        </p:nvSpPr>
        <p:spPr>
          <a:xfrm>
            <a:off x="15276709" y="6053950"/>
            <a:ext cx="519300" cy="573300"/>
          </a:xfrm>
          <a:prstGeom prst="rect">
            <a:avLst/>
          </a:prstGeom>
          <a:noFill/>
          <a:ln>
            <a:noFill/>
          </a:ln>
        </p:spPr>
        <p:txBody>
          <a:bodyPr spcFirstLastPara="1" wrap="square" lIns="0" tIns="19050" rIns="0" bIns="0" anchor="t" anchorCtr="0">
            <a:spAutoFit/>
          </a:bodyPr>
          <a:lstStyle/>
          <a:p>
            <a:pPr marL="19050" lvl="0" indent="0" algn="ctr" rtl="0">
              <a:lnSpc>
                <a:spcPct val="100000"/>
              </a:lnSpc>
              <a:spcBef>
                <a:spcPts val="0"/>
              </a:spcBef>
              <a:spcAft>
                <a:spcPts val="0"/>
              </a:spcAft>
              <a:buNone/>
            </a:pPr>
            <a:r>
              <a:rPr lang="en" sz="3600" b="1">
                <a:solidFill>
                  <a:schemeClr val="lt2"/>
                </a:solidFill>
                <a:latin typeface="Optimistic Display"/>
                <a:ea typeface="Optimistic Display"/>
                <a:cs typeface="Optimistic Display"/>
                <a:sym typeface="Optimistic Display"/>
              </a:rPr>
              <a:t>4</a:t>
            </a:r>
            <a:endParaRPr sz="3600" b="1">
              <a:solidFill>
                <a:schemeClr val="lt2"/>
              </a:solidFill>
              <a:latin typeface="Optimistic Display"/>
              <a:ea typeface="Optimistic Display"/>
              <a:cs typeface="Optimistic Display"/>
              <a:sym typeface="Optimistic Display"/>
            </a:endParaRPr>
          </a:p>
        </p:txBody>
      </p:sp>
      <p:sp>
        <p:nvSpPr>
          <p:cNvPr id="1266" name="Google Shape;1266;p82"/>
          <p:cNvSpPr txBox="1"/>
          <p:nvPr/>
        </p:nvSpPr>
        <p:spPr>
          <a:xfrm>
            <a:off x="1403325" y="1717925"/>
            <a:ext cx="4752600" cy="37173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6000" b="1">
                <a:solidFill>
                  <a:srgbClr val="4B0550"/>
                </a:solidFill>
                <a:latin typeface="Optimistic Display"/>
                <a:ea typeface="Optimistic Display"/>
                <a:cs typeface="Optimistic Display"/>
                <a:sym typeface="Optimistic Display"/>
              </a:rPr>
              <a:t>Soyez un bon citoyen numérique avec l’IA</a:t>
            </a:r>
            <a:endParaRPr sz="6000" b="1">
              <a:solidFill>
                <a:srgbClr val="4B0550"/>
              </a:solidFill>
              <a:latin typeface="Optimistic Display"/>
              <a:ea typeface="Optimistic Display"/>
              <a:cs typeface="Optimistic Display"/>
              <a:sym typeface="Optimistic Display"/>
            </a:endParaRPr>
          </a:p>
        </p:txBody>
      </p:sp>
      <p:sp>
        <p:nvSpPr>
          <p:cNvPr id="1267" name="Google Shape;1267;p82"/>
          <p:cNvSpPr txBox="1"/>
          <p:nvPr/>
        </p:nvSpPr>
        <p:spPr>
          <a:xfrm>
            <a:off x="1403300" y="5656025"/>
            <a:ext cx="4752600" cy="9429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3000">
                <a:solidFill>
                  <a:srgbClr val="4B0550"/>
                </a:solidFill>
                <a:latin typeface="Optimistic Text Light"/>
                <a:ea typeface="Optimistic Text Light"/>
                <a:cs typeface="Optimistic Text Light"/>
                <a:sym typeface="Optimistic Text Light"/>
              </a:rPr>
              <a:t>Utilisation responsable de l’IA</a:t>
            </a:r>
            <a:endParaRPr sz="3000">
              <a:solidFill>
                <a:srgbClr val="4B0550"/>
              </a:solidFill>
              <a:latin typeface="Optimistic Text Light"/>
              <a:ea typeface="Optimistic Text Light"/>
              <a:cs typeface="Optimistic Text Light"/>
              <a:sym typeface="Optimistic Text Light"/>
            </a:endParaRPr>
          </a:p>
        </p:txBody>
      </p:sp>
      <p:sp>
        <p:nvSpPr>
          <p:cNvPr id="1268" name="Google Shape;1268;p82"/>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ÉTHIQUE ET SÉCURITÉ DE L’IA</a:t>
            </a:r>
            <a:endParaRPr sz="900" b="1">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1272"/>
        <p:cNvGrpSpPr/>
        <p:nvPr/>
      </p:nvGrpSpPr>
      <p:grpSpPr>
        <a:xfrm>
          <a:off x="0" y="0"/>
          <a:ext cx="0" cy="0"/>
          <a:chOff x="0" y="0"/>
          <a:chExt cx="0" cy="0"/>
        </a:xfrm>
      </p:grpSpPr>
      <p:sp>
        <p:nvSpPr>
          <p:cNvPr id="1273" name="Google Shape;1273;p83"/>
          <p:cNvSpPr txBox="1"/>
          <p:nvPr/>
        </p:nvSpPr>
        <p:spPr>
          <a:xfrm>
            <a:off x="699425" y="3649350"/>
            <a:ext cx="4926900" cy="1748100"/>
          </a:xfrm>
          <a:prstGeom prst="rect">
            <a:avLst/>
          </a:prstGeom>
          <a:noFill/>
          <a:ln>
            <a:noFill/>
          </a:ln>
        </p:spPr>
        <p:txBody>
          <a:bodyPr spcFirstLastPara="1" wrap="square" lIns="0" tIns="0" rIns="0" bIns="0" anchor="b" anchorCtr="0">
            <a:noAutofit/>
          </a:bodyPr>
          <a:lstStyle/>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Rester en </a:t>
            </a:r>
            <a:endParaRPr sz="5400" b="1">
              <a:solidFill>
                <a:srgbClr val="FFFFFF"/>
              </a:solidFill>
              <a:latin typeface="Optimistic Display"/>
              <a:ea typeface="Optimistic Display"/>
              <a:cs typeface="Optimistic Display"/>
              <a:sym typeface="Optimistic Display"/>
            </a:endParaRPr>
          </a:p>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Sécurité avec l’IA</a:t>
            </a:r>
            <a:endParaRPr sz="5400" b="1">
              <a:solidFill>
                <a:srgbClr val="FFFFFF"/>
              </a:solidFill>
              <a:latin typeface="Optimistic Display"/>
              <a:ea typeface="Optimistic Display"/>
              <a:cs typeface="Optimistic Display"/>
              <a:sym typeface="Optimistic Display"/>
            </a:endParaRPr>
          </a:p>
        </p:txBody>
      </p:sp>
      <p:sp>
        <p:nvSpPr>
          <p:cNvPr id="1274" name="Google Shape;1274;p83"/>
          <p:cNvSpPr txBox="1"/>
          <p:nvPr/>
        </p:nvSpPr>
        <p:spPr>
          <a:xfrm>
            <a:off x="704100" y="5497900"/>
            <a:ext cx="44301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VOTRE KIT DE SÉCURITÉ POUR L’IA</a:t>
            </a:r>
            <a:endParaRPr>
              <a:solidFill>
                <a:srgbClr val="FFFFFF"/>
              </a:solidFill>
              <a:latin typeface="Optimistic Text"/>
              <a:ea typeface="Optimistic Text"/>
              <a:cs typeface="Optimistic Text"/>
              <a:sym typeface="Optimistic Text"/>
            </a:endParaRPr>
          </a:p>
        </p:txBody>
      </p:sp>
      <p:pic>
        <p:nvPicPr>
          <p:cNvPr id="2" name="Google Shape;1412;p91" title="Middle E Asset 07.png">
            <a:extLst>
              <a:ext uri="{FF2B5EF4-FFF2-40B4-BE49-F238E27FC236}">
                <a16:creationId xmlns:a16="http://schemas.microsoft.com/office/drawing/2014/main" id="{8D1210BA-B2C0-5C35-3B2F-DAD405AE5855}"/>
              </a:ext>
            </a:extLst>
          </p:cNvPr>
          <p:cNvPicPr preferRelativeResize="0"/>
          <p:nvPr/>
        </p:nvPicPr>
        <p:blipFill rotWithShape="1">
          <a:blip r:embed="rId3">
            <a:alphaModFix/>
          </a:blip>
          <a:srcRect t="30244" b="3138"/>
          <a:stretch/>
        </p:blipFill>
        <p:spPr>
          <a:xfrm>
            <a:off x="5937783" y="0"/>
            <a:ext cx="12350217" cy="10287000"/>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279"/>
        <p:cNvGrpSpPr/>
        <p:nvPr/>
      </p:nvGrpSpPr>
      <p:grpSpPr>
        <a:xfrm>
          <a:off x="0" y="0"/>
          <a:ext cx="0" cy="0"/>
          <a:chOff x="0" y="0"/>
          <a:chExt cx="0" cy="0"/>
        </a:xfrm>
      </p:grpSpPr>
      <p:sp>
        <p:nvSpPr>
          <p:cNvPr id="1280" name="Google Shape;1280;p84"/>
          <p:cNvSpPr/>
          <p:nvPr/>
        </p:nvSpPr>
        <p:spPr>
          <a:xfrm>
            <a:off x="852912" y="4513445"/>
            <a:ext cx="16623982" cy="3713798"/>
          </a:xfrm>
          <a:custGeom>
            <a:avLst/>
            <a:gdLst/>
            <a:ahLst/>
            <a:cxnLst/>
            <a:rect l="l" t="t" r="r" b="b"/>
            <a:pathLst>
              <a:path w="11082655" h="2475865" extrusionOk="0">
                <a:moveTo>
                  <a:pt x="11003622" y="2475636"/>
                </a:moveTo>
                <a:lnTo>
                  <a:pt x="78600" y="2475636"/>
                </a:lnTo>
                <a:lnTo>
                  <a:pt x="48005" y="2469459"/>
                </a:lnTo>
                <a:lnTo>
                  <a:pt x="23021" y="2452614"/>
                </a:lnTo>
                <a:lnTo>
                  <a:pt x="6176" y="2427630"/>
                </a:lnTo>
                <a:lnTo>
                  <a:pt x="0" y="2397036"/>
                </a:lnTo>
                <a:lnTo>
                  <a:pt x="0" y="78600"/>
                </a:lnTo>
                <a:lnTo>
                  <a:pt x="6176" y="48006"/>
                </a:lnTo>
                <a:lnTo>
                  <a:pt x="23021" y="23021"/>
                </a:lnTo>
                <a:lnTo>
                  <a:pt x="48006" y="6176"/>
                </a:lnTo>
                <a:lnTo>
                  <a:pt x="78600" y="0"/>
                </a:lnTo>
                <a:lnTo>
                  <a:pt x="11003622" y="0"/>
                </a:lnTo>
                <a:lnTo>
                  <a:pt x="11034217" y="6176"/>
                </a:lnTo>
                <a:lnTo>
                  <a:pt x="11059201" y="23021"/>
                </a:lnTo>
                <a:lnTo>
                  <a:pt x="11076046" y="48006"/>
                </a:lnTo>
                <a:lnTo>
                  <a:pt x="11082223" y="78600"/>
                </a:lnTo>
                <a:lnTo>
                  <a:pt x="11082223" y="2397036"/>
                </a:lnTo>
                <a:lnTo>
                  <a:pt x="11076046" y="2427630"/>
                </a:lnTo>
                <a:lnTo>
                  <a:pt x="11059201" y="2452614"/>
                </a:lnTo>
                <a:lnTo>
                  <a:pt x="11034217" y="2469459"/>
                </a:lnTo>
                <a:lnTo>
                  <a:pt x="11003622" y="2475636"/>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1" name="Google Shape;1281;p84"/>
          <p:cNvSpPr txBox="1"/>
          <p:nvPr/>
        </p:nvSpPr>
        <p:spPr>
          <a:xfrm>
            <a:off x="702621" y="8475550"/>
            <a:ext cx="15371100" cy="7581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Exemple</a:t>
            </a:r>
            <a:endParaRPr sz="24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2400">
                <a:solidFill>
                  <a:srgbClr val="4B0550"/>
                </a:solidFill>
                <a:latin typeface="Optimistic Text"/>
                <a:ea typeface="Optimistic Text"/>
                <a:cs typeface="Optimistic Text"/>
                <a:sym typeface="Optimistic Text"/>
              </a:rPr>
              <a:t>«Des iPads gratuits pour tous les élèves à Dakar?» Utilisez TRACE pour vérifier avant de partager!</a:t>
            </a:r>
            <a:endParaRPr sz="2400">
              <a:solidFill>
                <a:srgbClr val="4B0550"/>
              </a:solidFill>
              <a:latin typeface="Optimistic Text"/>
              <a:ea typeface="Optimistic Text"/>
              <a:cs typeface="Optimistic Text"/>
              <a:sym typeface="Optimistic Text"/>
            </a:endParaRPr>
          </a:p>
        </p:txBody>
      </p:sp>
      <p:sp>
        <p:nvSpPr>
          <p:cNvPr id="1282" name="Google Shape;1282;p84"/>
          <p:cNvSpPr/>
          <p:nvPr/>
        </p:nvSpPr>
        <p:spPr>
          <a:xfrm>
            <a:off x="700512" y="4361045"/>
            <a:ext cx="16623982" cy="3713798"/>
          </a:xfrm>
          <a:custGeom>
            <a:avLst/>
            <a:gdLst/>
            <a:ahLst/>
            <a:cxnLst/>
            <a:rect l="l" t="t" r="r" b="b"/>
            <a:pathLst>
              <a:path w="11082655" h="2475865" extrusionOk="0">
                <a:moveTo>
                  <a:pt x="11003622" y="0"/>
                </a:moveTo>
                <a:lnTo>
                  <a:pt x="78600" y="0"/>
                </a:lnTo>
                <a:lnTo>
                  <a:pt x="48006" y="6176"/>
                </a:lnTo>
                <a:lnTo>
                  <a:pt x="23021" y="23021"/>
                </a:lnTo>
                <a:lnTo>
                  <a:pt x="6176" y="48006"/>
                </a:lnTo>
                <a:lnTo>
                  <a:pt x="0" y="78600"/>
                </a:lnTo>
                <a:lnTo>
                  <a:pt x="0" y="2397036"/>
                </a:lnTo>
                <a:lnTo>
                  <a:pt x="6176" y="2427630"/>
                </a:lnTo>
                <a:lnTo>
                  <a:pt x="23021" y="2452614"/>
                </a:lnTo>
                <a:lnTo>
                  <a:pt x="48005" y="2469459"/>
                </a:lnTo>
                <a:lnTo>
                  <a:pt x="78600" y="2475636"/>
                </a:lnTo>
                <a:lnTo>
                  <a:pt x="11003622" y="2475636"/>
                </a:lnTo>
                <a:lnTo>
                  <a:pt x="11034217" y="2469459"/>
                </a:lnTo>
                <a:lnTo>
                  <a:pt x="11059201" y="2452614"/>
                </a:lnTo>
                <a:lnTo>
                  <a:pt x="11076046" y="2427630"/>
                </a:lnTo>
                <a:lnTo>
                  <a:pt x="11082223" y="2397036"/>
                </a:lnTo>
                <a:lnTo>
                  <a:pt x="11082223" y="78600"/>
                </a:lnTo>
                <a:lnTo>
                  <a:pt x="11076046" y="48006"/>
                </a:lnTo>
                <a:lnTo>
                  <a:pt x="11059201" y="23021"/>
                </a:lnTo>
                <a:lnTo>
                  <a:pt x="11034217" y="6176"/>
                </a:lnTo>
                <a:lnTo>
                  <a:pt x="11003622" y="0"/>
                </a:lnTo>
                <a:close/>
              </a:path>
            </a:pathLst>
          </a:custGeom>
          <a:solidFill>
            <a:srgbClr val="FFFFFF"/>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3" name="Google Shape;1283;p84"/>
          <p:cNvSpPr/>
          <p:nvPr/>
        </p:nvSpPr>
        <p:spPr>
          <a:xfrm>
            <a:off x="3747243" y="5445581"/>
            <a:ext cx="699133" cy="0"/>
          </a:xfrm>
          <a:custGeom>
            <a:avLst/>
            <a:gdLst/>
            <a:ahLst/>
            <a:cxnLst/>
            <a:rect l="l" t="t" r="r" b="b"/>
            <a:pathLst>
              <a:path w="466089" h="120000" extrusionOk="0">
                <a:moveTo>
                  <a:pt x="0" y="0"/>
                </a:moveTo>
                <a:lnTo>
                  <a:pt x="465696" y="0"/>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4" name="Google Shape;1284;p84"/>
          <p:cNvSpPr/>
          <p:nvPr/>
        </p:nvSpPr>
        <p:spPr>
          <a:xfrm>
            <a:off x="4366655" y="5366455"/>
            <a:ext cx="80008" cy="159068"/>
          </a:xfrm>
          <a:custGeom>
            <a:avLst/>
            <a:gdLst/>
            <a:ahLst/>
            <a:cxnLst/>
            <a:rect l="l" t="t" r="r" b="b"/>
            <a:pathLst>
              <a:path w="53339" h="106045" extrusionOk="0">
                <a:moveTo>
                  <a:pt x="0" y="0"/>
                </a:moveTo>
                <a:lnTo>
                  <a:pt x="52755" y="52755"/>
                </a:lnTo>
                <a:lnTo>
                  <a:pt x="0" y="105498"/>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5" name="Google Shape;1285;p84"/>
          <p:cNvSpPr/>
          <p:nvPr/>
        </p:nvSpPr>
        <p:spPr>
          <a:xfrm>
            <a:off x="6955155" y="5445581"/>
            <a:ext cx="699134" cy="0"/>
          </a:xfrm>
          <a:custGeom>
            <a:avLst/>
            <a:gdLst/>
            <a:ahLst/>
            <a:cxnLst/>
            <a:rect l="l" t="t" r="r" b="b"/>
            <a:pathLst>
              <a:path w="466089" h="120000" extrusionOk="0">
                <a:moveTo>
                  <a:pt x="0" y="0"/>
                </a:moveTo>
                <a:lnTo>
                  <a:pt x="465696" y="0"/>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6" name="Google Shape;1286;p84"/>
          <p:cNvSpPr/>
          <p:nvPr/>
        </p:nvSpPr>
        <p:spPr>
          <a:xfrm>
            <a:off x="7574568" y="5366455"/>
            <a:ext cx="80009" cy="159068"/>
          </a:xfrm>
          <a:custGeom>
            <a:avLst/>
            <a:gdLst/>
            <a:ahLst/>
            <a:cxnLst/>
            <a:rect l="l" t="t" r="r" b="b"/>
            <a:pathLst>
              <a:path w="53339" h="106045" extrusionOk="0">
                <a:moveTo>
                  <a:pt x="0" y="0"/>
                </a:moveTo>
                <a:lnTo>
                  <a:pt x="52755" y="52755"/>
                </a:lnTo>
                <a:lnTo>
                  <a:pt x="0" y="105498"/>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7" name="Google Shape;1287;p84"/>
          <p:cNvSpPr/>
          <p:nvPr/>
        </p:nvSpPr>
        <p:spPr>
          <a:xfrm>
            <a:off x="10263266" y="5445581"/>
            <a:ext cx="699135" cy="0"/>
          </a:xfrm>
          <a:custGeom>
            <a:avLst/>
            <a:gdLst/>
            <a:ahLst/>
            <a:cxnLst/>
            <a:rect l="l" t="t" r="r" b="b"/>
            <a:pathLst>
              <a:path w="466090" h="120000" extrusionOk="0">
                <a:moveTo>
                  <a:pt x="0" y="0"/>
                </a:moveTo>
                <a:lnTo>
                  <a:pt x="465696" y="0"/>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8" name="Google Shape;1288;p84"/>
          <p:cNvSpPr/>
          <p:nvPr/>
        </p:nvSpPr>
        <p:spPr>
          <a:xfrm>
            <a:off x="10882677" y="5366455"/>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9" name="Google Shape;1289;p84"/>
          <p:cNvSpPr/>
          <p:nvPr/>
        </p:nvSpPr>
        <p:spPr>
          <a:xfrm>
            <a:off x="13440273" y="5445581"/>
            <a:ext cx="699135" cy="0"/>
          </a:xfrm>
          <a:custGeom>
            <a:avLst/>
            <a:gdLst/>
            <a:ahLst/>
            <a:cxnLst/>
            <a:rect l="l" t="t" r="r" b="b"/>
            <a:pathLst>
              <a:path w="466090" h="120000" extrusionOk="0">
                <a:moveTo>
                  <a:pt x="0" y="0"/>
                </a:moveTo>
                <a:lnTo>
                  <a:pt x="465696" y="0"/>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90" name="Google Shape;1290;p84"/>
          <p:cNvSpPr/>
          <p:nvPr/>
        </p:nvSpPr>
        <p:spPr>
          <a:xfrm>
            <a:off x="14059686" y="5366455"/>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91" name="Google Shape;1291;p84"/>
          <p:cNvSpPr/>
          <p:nvPr/>
        </p:nvSpPr>
        <p:spPr>
          <a:xfrm>
            <a:off x="1809149" y="4772735"/>
            <a:ext cx="1345882" cy="1345881"/>
          </a:xfrm>
          <a:custGeom>
            <a:avLst/>
            <a:gdLst/>
            <a:ahLst/>
            <a:cxnLst/>
            <a:rect l="l" t="t" r="r" b="b"/>
            <a:pathLst>
              <a:path w="897255"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D43693"/>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92" name="Google Shape;1292;p84"/>
          <p:cNvSpPr/>
          <p:nvPr/>
        </p:nvSpPr>
        <p:spPr>
          <a:xfrm>
            <a:off x="1809149" y="4772735"/>
            <a:ext cx="1345882" cy="1345881"/>
          </a:xfrm>
          <a:custGeom>
            <a:avLst/>
            <a:gdLst/>
            <a:ahLst/>
            <a:cxnLst/>
            <a:rect l="l" t="t" r="r" b="b"/>
            <a:pathLst>
              <a:path w="897255"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93" name="Google Shape;1293;p84"/>
          <p:cNvSpPr txBox="1"/>
          <p:nvPr/>
        </p:nvSpPr>
        <p:spPr>
          <a:xfrm>
            <a:off x="9739068" y="2620298"/>
            <a:ext cx="4642500" cy="538800"/>
          </a:xfrm>
          <a:prstGeom prst="rect">
            <a:avLst/>
          </a:prstGeom>
          <a:noFill/>
          <a:ln>
            <a:noFill/>
          </a:ln>
        </p:spPr>
        <p:txBody>
          <a:bodyPr spcFirstLastPara="1" wrap="square" lIns="0" tIns="53325" rIns="0" bIns="0" anchor="t" anchorCtr="0">
            <a:spAutoFit/>
          </a:bodyPr>
          <a:lstStyle/>
          <a:p>
            <a:pPr marL="19050" lvl="0" indent="0" algn="l" rtl="0">
              <a:lnSpc>
                <a:spcPct val="100000"/>
              </a:lnSpc>
              <a:spcBef>
                <a:spcPts val="0"/>
              </a:spcBef>
              <a:spcAft>
                <a:spcPts val="0"/>
              </a:spcAft>
              <a:buNone/>
            </a:pPr>
            <a:r>
              <a:rPr lang="en" sz="3150" b="1">
                <a:solidFill>
                  <a:srgbClr val="4B0550"/>
                </a:solidFill>
                <a:latin typeface="Optimistic Text"/>
                <a:ea typeface="Optimistic Text"/>
                <a:cs typeface="Optimistic Text"/>
                <a:sym typeface="Optimistic Text"/>
              </a:rPr>
              <a:t>La Méthode TRACE</a:t>
            </a:r>
            <a:endParaRPr sz="3150">
              <a:solidFill>
                <a:srgbClr val="4B0550"/>
              </a:solidFill>
              <a:latin typeface="Optimistic Text"/>
              <a:ea typeface="Optimistic Text"/>
              <a:cs typeface="Optimistic Text"/>
              <a:sym typeface="Optimistic Text"/>
            </a:endParaRPr>
          </a:p>
        </p:txBody>
      </p:sp>
      <p:sp>
        <p:nvSpPr>
          <p:cNvPr id="1294" name="Google Shape;1294;p84"/>
          <p:cNvSpPr txBox="1"/>
          <p:nvPr/>
        </p:nvSpPr>
        <p:spPr>
          <a:xfrm>
            <a:off x="2015899" y="4849267"/>
            <a:ext cx="882900" cy="1127400"/>
          </a:xfrm>
          <a:prstGeom prst="rect">
            <a:avLst/>
          </a:prstGeom>
          <a:noFill/>
          <a:ln>
            <a:noFill/>
          </a:ln>
        </p:spPr>
        <p:txBody>
          <a:bodyPr spcFirstLastPara="1" wrap="square" lIns="0" tIns="19050" rIns="0" bIns="0" anchor="t" anchorCtr="0">
            <a:spAutoFit/>
          </a:bodyPr>
          <a:lstStyle/>
          <a:p>
            <a:pPr marL="49530" lvl="0" indent="0" algn="ctr" rtl="0">
              <a:lnSpc>
                <a:spcPct val="100000"/>
              </a:lnSpc>
              <a:spcBef>
                <a:spcPts val="0"/>
              </a:spcBef>
              <a:spcAft>
                <a:spcPts val="0"/>
              </a:spcAft>
              <a:buNone/>
            </a:pPr>
            <a:r>
              <a:rPr lang="en" sz="7200" b="1">
                <a:solidFill>
                  <a:schemeClr val="lt2"/>
                </a:solidFill>
                <a:latin typeface="Roboto Condensed"/>
                <a:ea typeface="Roboto Condensed"/>
                <a:cs typeface="Roboto Condensed"/>
                <a:sym typeface="Roboto Condensed"/>
              </a:rPr>
              <a:t>T</a:t>
            </a:r>
            <a:endParaRPr sz="2100">
              <a:solidFill>
                <a:schemeClr val="lt2"/>
              </a:solidFill>
              <a:latin typeface="Roboto Condensed"/>
              <a:ea typeface="Roboto Condensed"/>
              <a:cs typeface="Roboto Condensed"/>
              <a:sym typeface="Roboto Condensed"/>
            </a:endParaRPr>
          </a:p>
        </p:txBody>
      </p:sp>
      <p:grpSp>
        <p:nvGrpSpPr>
          <p:cNvPr id="1295" name="Google Shape;1295;p84"/>
          <p:cNvGrpSpPr/>
          <p:nvPr/>
        </p:nvGrpSpPr>
        <p:grpSpPr>
          <a:xfrm>
            <a:off x="5038206" y="4772735"/>
            <a:ext cx="1345881" cy="1345881"/>
            <a:chOff x="3499604" y="2896062"/>
            <a:chExt cx="897254" cy="897254"/>
          </a:xfrm>
        </p:grpSpPr>
        <p:sp>
          <p:nvSpPr>
            <p:cNvPr id="1296" name="Google Shape;1296;p84"/>
            <p:cNvSpPr/>
            <p:nvPr/>
          </p:nvSpPr>
          <p:spPr>
            <a:xfrm>
              <a:off x="3499604" y="2896062"/>
              <a:ext cx="897254" cy="897254"/>
            </a:xfrm>
            <a:custGeom>
              <a:avLst/>
              <a:gdLst/>
              <a:ahLst/>
              <a:cxnLst/>
              <a:rect l="l" t="t" r="r" b="b"/>
              <a:pathLst>
                <a:path w="897254"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97" name="Google Shape;1297;p84"/>
            <p:cNvSpPr/>
            <p:nvPr/>
          </p:nvSpPr>
          <p:spPr>
            <a:xfrm>
              <a:off x="3499604" y="2896062"/>
              <a:ext cx="897254" cy="897254"/>
            </a:xfrm>
            <a:custGeom>
              <a:avLst/>
              <a:gdLst/>
              <a:ahLst/>
              <a:cxnLst/>
              <a:rect l="l" t="t" r="r" b="b"/>
              <a:pathLst>
                <a:path w="897254"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298" name="Google Shape;1298;p84"/>
          <p:cNvGrpSpPr/>
          <p:nvPr/>
        </p:nvGrpSpPr>
        <p:grpSpPr>
          <a:xfrm>
            <a:off x="8425367" y="4772735"/>
            <a:ext cx="1345881" cy="1345881"/>
            <a:chOff x="5757711" y="2896062"/>
            <a:chExt cx="897254" cy="897254"/>
          </a:xfrm>
        </p:grpSpPr>
        <p:sp>
          <p:nvSpPr>
            <p:cNvPr id="1299" name="Google Shape;1299;p84"/>
            <p:cNvSpPr/>
            <p:nvPr/>
          </p:nvSpPr>
          <p:spPr>
            <a:xfrm>
              <a:off x="5757711" y="2896062"/>
              <a:ext cx="897254" cy="897254"/>
            </a:xfrm>
            <a:custGeom>
              <a:avLst/>
              <a:gdLst/>
              <a:ahLst/>
              <a:cxnLst/>
              <a:rect l="l" t="t" r="r" b="b"/>
              <a:pathLst>
                <a:path w="897254"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00" name="Google Shape;1300;p84"/>
            <p:cNvSpPr/>
            <p:nvPr/>
          </p:nvSpPr>
          <p:spPr>
            <a:xfrm>
              <a:off x="5757711" y="2896062"/>
              <a:ext cx="897254" cy="897254"/>
            </a:xfrm>
            <a:custGeom>
              <a:avLst/>
              <a:gdLst/>
              <a:ahLst/>
              <a:cxnLst/>
              <a:rect l="l" t="t" r="r" b="b"/>
              <a:pathLst>
                <a:path w="897254"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301" name="Google Shape;1301;p84"/>
          <p:cNvGrpSpPr/>
          <p:nvPr/>
        </p:nvGrpSpPr>
        <p:grpSpPr>
          <a:xfrm>
            <a:off x="11454030" y="4772735"/>
            <a:ext cx="1345881" cy="1345881"/>
            <a:chOff x="7776820" y="2896062"/>
            <a:chExt cx="897254" cy="897254"/>
          </a:xfrm>
        </p:grpSpPr>
        <p:sp>
          <p:nvSpPr>
            <p:cNvPr id="1302" name="Google Shape;1302;p84"/>
            <p:cNvSpPr/>
            <p:nvPr/>
          </p:nvSpPr>
          <p:spPr>
            <a:xfrm>
              <a:off x="7776820" y="2896062"/>
              <a:ext cx="897254" cy="897254"/>
            </a:xfrm>
            <a:custGeom>
              <a:avLst/>
              <a:gdLst/>
              <a:ahLst/>
              <a:cxnLst/>
              <a:rect l="l" t="t" r="r" b="b"/>
              <a:pathLst>
                <a:path w="897254"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03" name="Google Shape;1303;p84"/>
            <p:cNvSpPr/>
            <p:nvPr/>
          </p:nvSpPr>
          <p:spPr>
            <a:xfrm>
              <a:off x="7776820" y="2896062"/>
              <a:ext cx="897254" cy="897254"/>
            </a:xfrm>
            <a:custGeom>
              <a:avLst/>
              <a:gdLst/>
              <a:ahLst/>
              <a:cxnLst/>
              <a:rect l="l" t="t" r="r" b="b"/>
              <a:pathLst>
                <a:path w="897254"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304" name="Google Shape;1304;p84"/>
          <p:cNvGrpSpPr/>
          <p:nvPr/>
        </p:nvGrpSpPr>
        <p:grpSpPr>
          <a:xfrm>
            <a:off x="14779383" y="4772735"/>
            <a:ext cx="1345881" cy="1345881"/>
            <a:chOff x="9993722" y="2896062"/>
            <a:chExt cx="897254" cy="897254"/>
          </a:xfrm>
        </p:grpSpPr>
        <p:sp>
          <p:nvSpPr>
            <p:cNvPr id="1305" name="Google Shape;1305;p84"/>
            <p:cNvSpPr/>
            <p:nvPr/>
          </p:nvSpPr>
          <p:spPr>
            <a:xfrm>
              <a:off x="9993722" y="2896062"/>
              <a:ext cx="897254" cy="897254"/>
            </a:xfrm>
            <a:custGeom>
              <a:avLst/>
              <a:gdLst/>
              <a:ahLst/>
              <a:cxnLst/>
              <a:rect l="l" t="t" r="r" b="b"/>
              <a:pathLst>
                <a:path w="897254"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06" name="Google Shape;1306;p84"/>
            <p:cNvSpPr/>
            <p:nvPr/>
          </p:nvSpPr>
          <p:spPr>
            <a:xfrm>
              <a:off x="9993722" y="2896062"/>
              <a:ext cx="897254" cy="897254"/>
            </a:xfrm>
            <a:custGeom>
              <a:avLst/>
              <a:gdLst/>
              <a:ahLst/>
              <a:cxnLst/>
              <a:rect l="l" t="t" r="r" b="b"/>
              <a:pathLst>
                <a:path w="897254"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307" name="Google Shape;1307;p84"/>
          <p:cNvSpPr txBox="1"/>
          <p:nvPr/>
        </p:nvSpPr>
        <p:spPr>
          <a:xfrm>
            <a:off x="9777145" y="3191148"/>
            <a:ext cx="5478900" cy="792600"/>
          </a:xfrm>
          <a:prstGeom prst="rect">
            <a:avLst/>
          </a:prstGeom>
          <a:noFill/>
          <a:ln>
            <a:noFill/>
          </a:ln>
        </p:spPr>
        <p:txBody>
          <a:bodyPr spcFirstLastPara="1" wrap="square" lIns="0" tIns="53325" rIns="0" bIns="0" anchor="t" anchorCtr="0">
            <a:spAutoFit/>
          </a:bodyPr>
          <a:lstStyle/>
          <a:p>
            <a:pPr marL="19050" lvl="0" indent="0" algn="l" rtl="0">
              <a:lnSpc>
                <a:spcPct val="100000"/>
              </a:lnSpc>
              <a:spcBef>
                <a:spcPts val="240"/>
              </a:spcBef>
              <a:spcAft>
                <a:spcPts val="0"/>
              </a:spcAft>
              <a:buNone/>
            </a:pPr>
            <a:r>
              <a:rPr lang="en" sz="2400">
                <a:solidFill>
                  <a:srgbClr val="4B0550"/>
                </a:solidFill>
                <a:latin typeface="Optimistic Text"/>
                <a:ea typeface="Optimistic Text"/>
                <a:cs typeface="Optimistic Text"/>
                <a:sym typeface="Optimistic Text"/>
              </a:rPr>
              <a:t>Votre kit en 5 étapes pour repérer les contenus faux ou trompeurs</a:t>
            </a:r>
            <a:endParaRPr sz="2400">
              <a:solidFill>
                <a:srgbClr val="4B0550"/>
              </a:solidFill>
              <a:latin typeface="Optimistic Text"/>
              <a:ea typeface="Optimistic Text"/>
              <a:cs typeface="Optimistic Text"/>
              <a:sym typeface="Optimistic Text"/>
            </a:endParaRPr>
          </a:p>
        </p:txBody>
      </p:sp>
      <p:sp>
        <p:nvSpPr>
          <p:cNvPr id="1308" name="Google Shape;1308;p84"/>
          <p:cNvSpPr txBox="1"/>
          <p:nvPr/>
        </p:nvSpPr>
        <p:spPr>
          <a:xfrm>
            <a:off x="5089910" y="4849255"/>
            <a:ext cx="1242600" cy="1127400"/>
          </a:xfrm>
          <a:prstGeom prst="rect">
            <a:avLst/>
          </a:prstGeom>
          <a:noFill/>
          <a:ln>
            <a:noFill/>
          </a:ln>
        </p:spPr>
        <p:txBody>
          <a:bodyPr spcFirstLastPara="1" wrap="square" lIns="0" tIns="19050" rIns="0" bIns="0" anchor="t" anchorCtr="0">
            <a:spAutoFit/>
          </a:bodyPr>
          <a:lstStyle/>
          <a:p>
            <a:pPr marL="49530" lvl="0" indent="0" algn="ctr" rtl="0">
              <a:lnSpc>
                <a:spcPct val="100000"/>
              </a:lnSpc>
              <a:spcBef>
                <a:spcPts val="0"/>
              </a:spcBef>
              <a:spcAft>
                <a:spcPts val="0"/>
              </a:spcAft>
              <a:buNone/>
            </a:pPr>
            <a:r>
              <a:rPr lang="en" sz="7200" b="1">
                <a:solidFill>
                  <a:schemeClr val="lt2"/>
                </a:solidFill>
                <a:latin typeface="Roboto Condensed"/>
                <a:ea typeface="Roboto Condensed"/>
                <a:cs typeface="Roboto Condensed"/>
                <a:sym typeface="Roboto Condensed"/>
              </a:rPr>
              <a:t>R</a:t>
            </a:r>
            <a:endParaRPr sz="2100">
              <a:solidFill>
                <a:schemeClr val="lt2"/>
              </a:solidFill>
              <a:latin typeface="Roboto Condensed"/>
              <a:ea typeface="Roboto Condensed"/>
              <a:cs typeface="Roboto Condensed"/>
              <a:sym typeface="Roboto Condensed"/>
            </a:endParaRPr>
          </a:p>
        </p:txBody>
      </p:sp>
      <p:sp>
        <p:nvSpPr>
          <p:cNvPr id="1309" name="Google Shape;1309;p84"/>
          <p:cNvSpPr txBox="1"/>
          <p:nvPr/>
        </p:nvSpPr>
        <p:spPr>
          <a:xfrm>
            <a:off x="1216701" y="6350524"/>
            <a:ext cx="2481300" cy="296400"/>
          </a:xfrm>
          <a:prstGeom prst="rect">
            <a:avLst/>
          </a:prstGeom>
          <a:noFill/>
          <a:ln>
            <a:noFill/>
          </a:ln>
        </p:spPr>
        <p:txBody>
          <a:bodyPr spcFirstLastPara="1" wrap="square" lIns="0" tIns="19050" rIns="0" bIns="0" anchor="t" anchorCtr="0">
            <a:spAutoFit/>
          </a:bodyPr>
          <a:lstStyle/>
          <a:p>
            <a:pPr marL="0" lvl="0" indent="0" algn="ctr" rtl="0">
              <a:lnSpc>
                <a:spcPct val="100000"/>
              </a:lnSpc>
              <a:spcAft>
                <a:spcPts val="0"/>
              </a:spcAft>
              <a:buNone/>
            </a:pPr>
            <a:r>
              <a:rPr lang="en" sz="1800" b="1" dirty="0">
                <a:solidFill>
                  <a:srgbClr val="4B0550"/>
                </a:solidFill>
                <a:latin typeface="Optimistic Text"/>
                <a:ea typeface="Optimistic Text"/>
                <a:cs typeface="Optimistic Text"/>
                <a:sym typeface="Optimistic Text"/>
              </a:rPr>
              <a:t>Tracer La Source</a:t>
            </a:r>
            <a:endParaRPr sz="1800" dirty="0">
              <a:solidFill>
                <a:srgbClr val="4B0550"/>
              </a:solidFill>
              <a:latin typeface="Optimistic Text"/>
              <a:ea typeface="Optimistic Text"/>
              <a:cs typeface="Optimistic Text"/>
              <a:sym typeface="Optimistic Text"/>
            </a:endParaRPr>
          </a:p>
        </p:txBody>
      </p:sp>
      <p:sp>
        <p:nvSpPr>
          <p:cNvPr id="1310" name="Google Shape;1310;p84"/>
          <p:cNvSpPr txBox="1"/>
          <p:nvPr/>
        </p:nvSpPr>
        <p:spPr>
          <a:xfrm>
            <a:off x="1103438" y="6683165"/>
            <a:ext cx="2707800" cy="296400"/>
          </a:xfrm>
          <a:prstGeom prst="rect">
            <a:avLst/>
          </a:prstGeom>
          <a:noFill/>
          <a:ln>
            <a:noFill/>
          </a:ln>
        </p:spPr>
        <p:txBody>
          <a:bodyPr spcFirstLastPara="1" wrap="square" lIns="0" tIns="19050" rIns="0" bIns="0" anchor="t" anchorCtr="0">
            <a:spAutoFit/>
          </a:bodyPr>
          <a:lstStyle/>
          <a:p>
            <a:pPr marL="19050" marR="7620" lvl="0" indent="0" algn="ctr" rtl="0">
              <a:lnSpc>
                <a:spcPct val="100000"/>
              </a:lnSpc>
              <a:spcBef>
                <a:spcPts val="0"/>
              </a:spcBef>
              <a:spcAft>
                <a:spcPts val="0"/>
              </a:spcAft>
              <a:buNone/>
            </a:pPr>
            <a:r>
              <a:rPr lang="en" sz="1800" dirty="0">
                <a:solidFill>
                  <a:srgbClr val="4B0550"/>
                </a:solidFill>
                <a:latin typeface="Optimistic Text"/>
                <a:ea typeface="Optimistic Text"/>
                <a:cs typeface="Optimistic Text"/>
                <a:sym typeface="Optimistic Text"/>
              </a:rPr>
              <a:t>Qui a </a:t>
            </a:r>
            <a:r>
              <a:rPr lang="en" sz="1800" dirty="0" err="1">
                <a:solidFill>
                  <a:srgbClr val="4B0550"/>
                </a:solidFill>
                <a:latin typeface="Optimistic Text"/>
                <a:ea typeface="Optimistic Text"/>
                <a:cs typeface="Optimistic Text"/>
                <a:sym typeface="Optimistic Text"/>
              </a:rPr>
              <a:t>créé</a:t>
            </a:r>
            <a:r>
              <a:rPr lang="en" sz="1800" dirty="0">
                <a:solidFill>
                  <a:srgbClr val="4B0550"/>
                </a:solidFill>
                <a:latin typeface="Optimistic Text"/>
                <a:ea typeface="Optimistic Text"/>
                <a:cs typeface="Optimistic Text"/>
                <a:sym typeface="Optimistic Text"/>
              </a:rPr>
              <a:t> </a:t>
            </a:r>
            <a:r>
              <a:rPr lang="en" sz="1800" dirty="0" err="1">
                <a:solidFill>
                  <a:srgbClr val="4B0550"/>
                </a:solidFill>
                <a:latin typeface="Optimistic Text"/>
                <a:ea typeface="Optimistic Text"/>
                <a:cs typeface="Optimistic Text"/>
                <a:sym typeface="Optimistic Text"/>
              </a:rPr>
              <a:t>ce</a:t>
            </a:r>
            <a:r>
              <a:rPr lang="en" sz="1800" dirty="0">
                <a:solidFill>
                  <a:srgbClr val="4B0550"/>
                </a:solidFill>
                <a:latin typeface="Optimistic Text"/>
                <a:ea typeface="Optimistic Text"/>
                <a:cs typeface="Optimistic Text"/>
                <a:sym typeface="Optimistic Text"/>
              </a:rPr>
              <a:t> </a:t>
            </a:r>
            <a:r>
              <a:rPr lang="en" sz="1800" dirty="0" err="1">
                <a:solidFill>
                  <a:srgbClr val="4B0550"/>
                </a:solidFill>
                <a:latin typeface="Optimistic Text"/>
                <a:ea typeface="Optimistic Text"/>
                <a:cs typeface="Optimistic Text"/>
                <a:sym typeface="Optimistic Text"/>
              </a:rPr>
              <a:t>contenu</a:t>
            </a:r>
            <a:r>
              <a:rPr lang="en" sz="1800" dirty="0">
                <a:solidFill>
                  <a:srgbClr val="4B0550"/>
                </a:solidFill>
                <a:latin typeface="Optimistic Text"/>
                <a:ea typeface="Optimistic Text"/>
                <a:cs typeface="Optimistic Text"/>
                <a:sym typeface="Optimistic Text"/>
              </a:rPr>
              <a:t>?</a:t>
            </a:r>
            <a:endParaRPr sz="1800" dirty="0">
              <a:solidFill>
                <a:srgbClr val="4B0550"/>
              </a:solidFill>
              <a:latin typeface="Optimistic Text"/>
              <a:ea typeface="Optimistic Text"/>
              <a:cs typeface="Optimistic Text"/>
              <a:sym typeface="Optimistic Text"/>
            </a:endParaRPr>
          </a:p>
        </p:txBody>
      </p:sp>
      <p:sp>
        <p:nvSpPr>
          <p:cNvPr id="1311" name="Google Shape;1311;p84"/>
          <p:cNvSpPr txBox="1"/>
          <p:nvPr/>
        </p:nvSpPr>
        <p:spPr>
          <a:xfrm>
            <a:off x="4470501" y="6350524"/>
            <a:ext cx="2481300" cy="573300"/>
          </a:xfrm>
          <a:prstGeom prst="rect">
            <a:avLst/>
          </a:prstGeom>
          <a:noFill/>
          <a:ln>
            <a:noFill/>
          </a:ln>
        </p:spPr>
        <p:txBody>
          <a:bodyPr spcFirstLastPara="1" wrap="square" lIns="0" tIns="19050" rIns="0" bIns="0" anchor="t" anchorCtr="0">
            <a:spAutoFit/>
          </a:bodyPr>
          <a:lstStyle/>
          <a:p>
            <a:pPr marL="0" lvl="0" indent="0" algn="ctr" rtl="0">
              <a:lnSpc>
                <a:spcPct val="100000"/>
              </a:lnSpc>
              <a:spcAft>
                <a:spcPts val="0"/>
              </a:spcAft>
              <a:buNone/>
            </a:pPr>
            <a:r>
              <a:rPr lang="en" sz="1800" b="1" dirty="0">
                <a:solidFill>
                  <a:srgbClr val="4B0550"/>
                </a:solidFill>
                <a:latin typeface="Optimistic Text"/>
                <a:ea typeface="Optimistic Text"/>
                <a:cs typeface="Optimistic Text"/>
                <a:sym typeface="Optimistic Text"/>
              </a:rPr>
              <a:t>Recherche </a:t>
            </a:r>
            <a:r>
              <a:rPr lang="en" sz="1800" b="1" dirty="0" err="1">
                <a:solidFill>
                  <a:srgbClr val="4B0550"/>
                </a:solidFill>
                <a:latin typeface="Optimistic Text"/>
                <a:ea typeface="Optimistic Text"/>
                <a:cs typeface="Optimistic Text"/>
                <a:sym typeface="Optimistic Text"/>
              </a:rPr>
              <a:t>d’Images</a:t>
            </a:r>
            <a:r>
              <a:rPr lang="en" sz="1800" b="1" dirty="0">
                <a:solidFill>
                  <a:srgbClr val="4B0550"/>
                </a:solidFill>
                <a:latin typeface="Optimistic Text"/>
                <a:ea typeface="Optimistic Text"/>
                <a:cs typeface="Optimistic Text"/>
                <a:sym typeface="Optimistic Text"/>
              </a:rPr>
              <a:t> </a:t>
            </a:r>
            <a:r>
              <a:rPr lang="en" sz="1800" b="1" dirty="0" err="1">
                <a:solidFill>
                  <a:srgbClr val="4B0550"/>
                </a:solidFill>
                <a:latin typeface="Optimistic Text"/>
                <a:ea typeface="Optimistic Text"/>
                <a:cs typeface="Optimistic Text"/>
                <a:sym typeface="Optimistic Text"/>
              </a:rPr>
              <a:t>Inversée</a:t>
            </a:r>
            <a:endParaRPr sz="1800" dirty="0">
              <a:solidFill>
                <a:srgbClr val="4B0550"/>
              </a:solidFill>
              <a:latin typeface="Optimistic Text"/>
              <a:ea typeface="Optimistic Text"/>
              <a:cs typeface="Optimistic Text"/>
              <a:sym typeface="Optimistic Text"/>
            </a:endParaRPr>
          </a:p>
        </p:txBody>
      </p:sp>
      <p:sp>
        <p:nvSpPr>
          <p:cNvPr id="1312" name="Google Shape;1312;p84"/>
          <p:cNvSpPr txBox="1"/>
          <p:nvPr/>
        </p:nvSpPr>
        <p:spPr>
          <a:xfrm>
            <a:off x="4233337" y="6987092"/>
            <a:ext cx="2955600" cy="573300"/>
          </a:xfrm>
          <a:prstGeom prst="rect">
            <a:avLst/>
          </a:prstGeom>
          <a:noFill/>
          <a:ln>
            <a:noFill/>
          </a:ln>
        </p:spPr>
        <p:txBody>
          <a:bodyPr spcFirstLastPara="1" wrap="square" lIns="0" tIns="19050" rIns="0" bIns="0" anchor="t" anchorCtr="0">
            <a:spAutoFit/>
          </a:bodyPr>
          <a:lstStyle/>
          <a:p>
            <a:pPr marL="19050" marR="7620" lvl="0" indent="0" algn="ctr"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Vérifiez si la photo est apparue ailleurs en ligne</a:t>
            </a:r>
            <a:endParaRPr sz="1800">
              <a:solidFill>
                <a:srgbClr val="4B0550"/>
              </a:solidFill>
              <a:latin typeface="Optimistic Text"/>
              <a:ea typeface="Optimistic Text"/>
              <a:cs typeface="Optimistic Text"/>
              <a:sym typeface="Optimistic Text"/>
            </a:endParaRPr>
          </a:p>
        </p:txBody>
      </p:sp>
      <p:sp>
        <p:nvSpPr>
          <p:cNvPr id="1313" name="Google Shape;1313;p84"/>
          <p:cNvSpPr txBox="1"/>
          <p:nvPr/>
        </p:nvSpPr>
        <p:spPr>
          <a:xfrm>
            <a:off x="8477079" y="4849255"/>
            <a:ext cx="1242600" cy="1127400"/>
          </a:xfrm>
          <a:prstGeom prst="rect">
            <a:avLst/>
          </a:prstGeom>
          <a:noFill/>
          <a:ln>
            <a:noFill/>
          </a:ln>
        </p:spPr>
        <p:txBody>
          <a:bodyPr spcFirstLastPara="1" wrap="square" lIns="0" tIns="19050" rIns="0" bIns="0" anchor="t" anchorCtr="0">
            <a:spAutoFit/>
          </a:bodyPr>
          <a:lstStyle/>
          <a:p>
            <a:pPr marL="49530" lvl="0" indent="0" algn="ctr" rtl="0">
              <a:lnSpc>
                <a:spcPct val="100000"/>
              </a:lnSpc>
              <a:spcBef>
                <a:spcPts val="0"/>
              </a:spcBef>
              <a:spcAft>
                <a:spcPts val="0"/>
              </a:spcAft>
              <a:buNone/>
            </a:pPr>
            <a:r>
              <a:rPr lang="en" sz="7200" b="1">
                <a:solidFill>
                  <a:schemeClr val="lt2"/>
                </a:solidFill>
                <a:latin typeface="Roboto Condensed"/>
                <a:ea typeface="Roboto Condensed"/>
                <a:cs typeface="Roboto Condensed"/>
                <a:sym typeface="Roboto Condensed"/>
              </a:rPr>
              <a:t>A</a:t>
            </a:r>
            <a:endParaRPr sz="2100">
              <a:solidFill>
                <a:schemeClr val="lt2"/>
              </a:solidFill>
              <a:latin typeface="Roboto Condensed"/>
              <a:ea typeface="Roboto Condensed"/>
              <a:cs typeface="Roboto Condensed"/>
              <a:sym typeface="Roboto Condensed"/>
            </a:endParaRPr>
          </a:p>
        </p:txBody>
      </p:sp>
      <p:sp>
        <p:nvSpPr>
          <p:cNvPr id="1314" name="Google Shape;1314;p84"/>
          <p:cNvSpPr txBox="1"/>
          <p:nvPr/>
        </p:nvSpPr>
        <p:spPr>
          <a:xfrm>
            <a:off x="7857670" y="6350524"/>
            <a:ext cx="2481300" cy="296400"/>
          </a:xfrm>
          <a:prstGeom prst="rect">
            <a:avLst/>
          </a:prstGeom>
          <a:noFill/>
          <a:ln>
            <a:noFill/>
          </a:ln>
        </p:spPr>
        <p:txBody>
          <a:bodyPr spcFirstLastPara="1" wrap="square" lIns="0" tIns="19050" rIns="0" bIns="0" anchor="t" anchorCtr="0">
            <a:spAutoFit/>
          </a:bodyPr>
          <a:lstStyle/>
          <a:p>
            <a:pPr marL="0" lvl="0" indent="0" algn="ctr" rtl="0">
              <a:lnSpc>
                <a:spcPct val="100000"/>
              </a:lnSpc>
              <a:spcAft>
                <a:spcPts val="0"/>
              </a:spcAft>
              <a:buNone/>
            </a:pPr>
            <a:r>
              <a:rPr lang="en" sz="1800" b="1" dirty="0">
                <a:solidFill>
                  <a:srgbClr val="4B0550"/>
                </a:solidFill>
                <a:latin typeface="Optimistic Text"/>
                <a:ea typeface="Optimistic Text"/>
                <a:cs typeface="Optimistic Text"/>
                <a:sym typeface="Optimistic Text"/>
              </a:rPr>
              <a:t>Avis d’un Expert</a:t>
            </a:r>
            <a:endParaRPr sz="1800" dirty="0">
              <a:solidFill>
                <a:srgbClr val="4B0550"/>
              </a:solidFill>
              <a:latin typeface="Optimistic Text"/>
              <a:ea typeface="Optimistic Text"/>
              <a:cs typeface="Optimistic Text"/>
              <a:sym typeface="Optimistic Text"/>
            </a:endParaRPr>
          </a:p>
        </p:txBody>
      </p:sp>
      <p:sp>
        <p:nvSpPr>
          <p:cNvPr id="1315" name="Google Shape;1315;p84"/>
          <p:cNvSpPr txBox="1"/>
          <p:nvPr/>
        </p:nvSpPr>
        <p:spPr>
          <a:xfrm>
            <a:off x="7857656" y="6723805"/>
            <a:ext cx="2481300" cy="1127400"/>
          </a:xfrm>
          <a:prstGeom prst="rect">
            <a:avLst/>
          </a:prstGeom>
          <a:noFill/>
          <a:ln>
            <a:noFill/>
          </a:ln>
        </p:spPr>
        <p:txBody>
          <a:bodyPr spcFirstLastPara="1" wrap="square" lIns="0" tIns="19050" rIns="0" bIns="0" anchor="t" anchorCtr="0">
            <a:spAutoFit/>
          </a:bodyPr>
          <a:lstStyle/>
          <a:p>
            <a:pPr marL="19050" marR="7620" lvl="0" indent="0" algn="ctr"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Parle-en  à un enseignant, un parent ou un adulte de confiance</a:t>
            </a:r>
            <a:endParaRPr sz="1800">
              <a:solidFill>
                <a:srgbClr val="4B0550"/>
              </a:solidFill>
              <a:latin typeface="Optimistic Text"/>
              <a:ea typeface="Optimistic Text"/>
              <a:cs typeface="Optimistic Text"/>
              <a:sym typeface="Optimistic Text"/>
            </a:endParaRPr>
          </a:p>
        </p:txBody>
      </p:sp>
      <p:sp>
        <p:nvSpPr>
          <p:cNvPr id="1316" name="Google Shape;1316;p84"/>
          <p:cNvSpPr txBox="1"/>
          <p:nvPr/>
        </p:nvSpPr>
        <p:spPr>
          <a:xfrm>
            <a:off x="11505729" y="4849255"/>
            <a:ext cx="1242600" cy="1127400"/>
          </a:xfrm>
          <a:prstGeom prst="rect">
            <a:avLst/>
          </a:prstGeom>
          <a:noFill/>
          <a:ln>
            <a:noFill/>
          </a:ln>
        </p:spPr>
        <p:txBody>
          <a:bodyPr spcFirstLastPara="1" wrap="square" lIns="0" tIns="19050" rIns="0" bIns="0" anchor="t" anchorCtr="0">
            <a:spAutoFit/>
          </a:bodyPr>
          <a:lstStyle/>
          <a:p>
            <a:pPr marL="49530" lvl="0" indent="0" algn="ctr" rtl="0">
              <a:lnSpc>
                <a:spcPct val="100000"/>
              </a:lnSpc>
              <a:spcBef>
                <a:spcPts val="0"/>
              </a:spcBef>
              <a:spcAft>
                <a:spcPts val="0"/>
              </a:spcAft>
              <a:buNone/>
            </a:pPr>
            <a:r>
              <a:rPr lang="en" sz="7200" b="1">
                <a:solidFill>
                  <a:schemeClr val="lt2"/>
                </a:solidFill>
                <a:latin typeface="Roboto Condensed"/>
                <a:ea typeface="Roboto Condensed"/>
                <a:cs typeface="Roboto Condensed"/>
                <a:sym typeface="Roboto Condensed"/>
              </a:rPr>
              <a:t>C</a:t>
            </a:r>
            <a:endParaRPr sz="2100">
              <a:solidFill>
                <a:schemeClr val="lt2"/>
              </a:solidFill>
              <a:latin typeface="Roboto Condensed"/>
              <a:ea typeface="Roboto Condensed"/>
              <a:cs typeface="Roboto Condensed"/>
              <a:sym typeface="Roboto Condensed"/>
            </a:endParaRPr>
          </a:p>
        </p:txBody>
      </p:sp>
      <p:sp>
        <p:nvSpPr>
          <p:cNvPr id="1317" name="Google Shape;1317;p84"/>
          <p:cNvSpPr txBox="1"/>
          <p:nvPr/>
        </p:nvSpPr>
        <p:spPr>
          <a:xfrm>
            <a:off x="10886320" y="6350524"/>
            <a:ext cx="2481300" cy="296400"/>
          </a:xfrm>
          <a:prstGeom prst="rect">
            <a:avLst/>
          </a:prstGeom>
          <a:noFill/>
          <a:ln>
            <a:noFill/>
          </a:ln>
        </p:spPr>
        <p:txBody>
          <a:bodyPr spcFirstLastPara="1" wrap="square" lIns="0" tIns="19050" rIns="0" bIns="0" anchor="t" anchorCtr="0">
            <a:spAutoFit/>
          </a:bodyPr>
          <a:lstStyle/>
          <a:p>
            <a:pPr marL="0" lvl="0" indent="0" algn="ctr" rtl="0">
              <a:lnSpc>
                <a:spcPct val="100000"/>
              </a:lnSpc>
              <a:spcAft>
                <a:spcPts val="0"/>
              </a:spcAft>
              <a:buNone/>
            </a:pPr>
            <a:r>
              <a:rPr lang="en" sz="1800" b="1" dirty="0" err="1">
                <a:solidFill>
                  <a:srgbClr val="4B0550"/>
                </a:solidFill>
                <a:latin typeface="Optimistic Text"/>
                <a:ea typeface="Optimistic Text"/>
                <a:cs typeface="Optimistic Text"/>
                <a:sym typeface="Optimistic Text"/>
              </a:rPr>
              <a:t>Croiser</a:t>
            </a:r>
            <a:r>
              <a:rPr lang="en" sz="1800" b="1" dirty="0">
                <a:solidFill>
                  <a:srgbClr val="4B0550"/>
                </a:solidFill>
                <a:latin typeface="Optimistic Text"/>
                <a:ea typeface="Optimistic Text"/>
                <a:cs typeface="Optimistic Text"/>
                <a:sym typeface="Optimistic Text"/>
              </a:rPr>
              <a:t> les sources</a:t>
            </a:r>
            <a:endParaRPr sz="1800" dirty="0">
              <a:solidFill>
                <a:srgbClr val="4B0550"/>
              </a:solidFill>
              <a:latin typeface="Optimistic Text"/>
              <a:ea typeface="Optimistic Text"/>
              <a:cs typeface="Optimistic Text"/>
              <a:sym typeface="Optimistic Text"/>
            </a:endParaRPr>
          </a:p>
        </p:txBody>
      </p:sp>
      <p:sp>
        <p:nvSpPr>
          <p:cNvPr id="1318" name="Google Shape;1318;p84"/>
          <p:cNvSpPr txBox="1"/>
          <p:nvPr/>
        </p:nvSpPr>
        <p:spPr>
          <a:xfrm>
            <a:off x="11027550" y="6723805"/>
            <a:ext cx="2198700" cy="1127400"/>
          </a:xfrm>
          <a:prstGeom prst="rect">
            <a:avLst/>
          </a:prstGeom>
          <a:noFill/>
          <a:ln>
            <a:noFill/>
          </a:ln>
        </p:spPr>
        <p:txBody>
          <a:bodyPr spcFirstLastPara="1" wrap="square" lIns="0" tIns="19050" rIns="0" bIns="0" anchor="t" anchorCtr="0">
            <a:spAutoFit/>
          </a:bodyPr>
          <a:lstStyle/>
          <a:p>
            <a:pPr marL="19050" marR="7620" lvl="0" indent="0" algn="ctr"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Est-ce que d’autres sources fiables disent la même chose?</a:t>
            </a:r>
            <a:endParaRPr sz="1800">
              <a:solidFill>
                <a:srgbClr val="4B0550"/>
              </a:solidFill>
              <a:latin typeface="Optimistic Text"/>
              <a:ea typeface="Optimistic Text"/>
              <a:cs typeface="Optimistic Text"/>
              <a:sym typeface="Optimistic Text"/>
            </a:endParaRPr>
          </a:p>
        </p:txBody>
      </p:sp>
      <p:sp>
        <p:nvSpPr>
          <p:cNvPr id="1319" name="Google Shape;1319;p84"/>
          <p:cNvSpPr txBox="1"/>
          <p:nvPr/>
        </p:nvSpPr>
        <p:spPr>
          <a:xfrm>
            <a:off x="14831079" y="4849255"/>
            <a:ext cx="1242600" cy="1127400"/>
          </a:xfrm>
          <a:prstGeom prst="rect">
            <a:avLst/>
          </a:prstGeom>
          <a:noFill/>
          <a:ln>
            <a:noFill/>
          </a:ln>
        </p:spPr>
        <p:txBody>
          <a:bodyPr spcFirstLastPara="1" wrap="square" lIns="0" tIns="19050" rIns="0" bIns="0" anchor="t" anchorCtr="0">
            <a:spAutoFit/>
          </a:bodyPr>
          <a:lstStyle/>
          <a:p>
            <a:pPr marL="49530" lvl="0" indent="0" algn="ctr" rtl="0">
              <a:lnSpc>
                <a:spcPct val="100000"/>
              </a:lnSpc>
              <a:spcBef>
                <a:spcPts val="0"/>
              </a:spcBef>
              <a:spcAft>
                <a:spcPts val="0"/>
              </a:spcAft>
              <a:buNone/>
            </a:pPr>
            <a:r>
              <a:rPr lang="en" sz="7200" b="1">
                <a:solidFill>
                  <a:schemeClr val="lt2"/>
                </a:solidFill>
                <a:latin typeface="Roboto Condensed"/>
                <a:ea typeface="Roboto Condensed"/>
                <a:cs typeface="Roboto Condensed"/>
                <a:sym typeface="Roboto Condensed"/>
              </a:rPr>
              <a:t>E</a:t>
            </a:r>
            <a:endParaRPr sz="2100">
              <a:solidFill>
                <a:schemeClr val="lt2"/>
              </a:solidFill>
              <a:latin typeface="Roboto Condensed"/>
              <a:ea typeface="Roboto Condensed"/>
              <a:cs typeface="Roboto Condensed"/>
              <a:sym typeface="Roboto Condensed"/>
            </a:endParaRPr>
          </a:p>
        </p:txBody>
      </p:sp>
      <p:sp>
        <p:nvSpPr>
          <p:cNvPr id="1320" name="Google Shape;1320;p84"/>
          <p:cNvSpPr txBox="1"/>
          <p:nvPr/>
        </p:nvSpPr>
        <p:spPr>
          <a:xfrm>
            <a:off x="14211670" y="6350524"/>
            <a:ext cx="2481300" cy="296400"/>
          </a:xfrm>
          <a:prstGeom prst="rect">
            <a:avLst/>
          </a:prstGeom>
          <a:noFill/>
          <a:ln>
            <a:noFill/>
          </a:ln>
        </p:spPr>
        <p:txBody>
          <a:bodyPr spcFirstLastPara="1" wrap="square" lIns="0" tIns="19050" rIns="0" bIns="0" anchor="t" anchorCtr="0">
            <a:spAutoFit/>
          </a:bodyPr>
          <a:lstStyle/>
          <a:p>
            <a:pPr marL="0" lvl="0" indent="0" algn="ctr" rtl="0">
              <a:lnSpc>
                <a:spcPct val="100000"/>
              </a:lnSpc>
              <a:spcAft>
                <a:spcPts val="0"/>
              </a:spcAft>
              <a:buNone/>
            </a:pPr>
            <a:r>
              <a:rPr lang="en" sz="1800" b="1" dirty="0" err="1">
                <a:solidFill>
                  <a:srgbClr val="4B0550"/>
                </a:solidFill>
                <a:latin typeface="Optimistic Text"/>
                <a:ea typeface="Optimistic Text"/>
                <a:cs typeface="Optimistic Text"/>
                <a:sym typeface="Optimistic Text"/>
              </a:rPr>
              <a:t>Évaluer</a:t>
            </a:r>
            <a:endParaRPr sz="1800" dirty="0">
              <a:solidFill>
                <a:srgbClr val="4B0550"/>
              </a:solidFill>
              <a:latin typeface="Optimistic Text"/>
              <a:ea typeface="Optimistic Text"/>
              <a:cs typeface="Optimistic Text"/>
              <a:sym typeface="Optimistic Text"/>
            </a:endParaRPr>
          </a:p>
        </p:txBody>
      </p:sp>
      <p:sp>
        <p:nvSpPr>
          <p:cNvPr id="1321" name="Google Shape;1321;p84"/>
          <p:cNvSpPr txBox="1"/>
          <p:nvPr/>
        </p:nvSpPr>
        <p:spPr>
          <a:xfrm>
            <a:off x="14043825" y="6723805"/>
            <a:ext cx="2816700" cy="1127400"/>
          </a:xfrm>
          <a:prstGeom prst="rect">
            <a:avLst/>
          </a:prstGeom>
          <a:noFill/>
          <a:ln>
            <a:noFill/>
          </a:ln>
        </p:spPr>
        <p:txBody>
          <a:bodyPr spcFirstLastPara="1" wrap="square" lIns="0" tIns="19050" rIns="0" bIns="0" anchor="t" anchorCtr="0">
            <a:spAutoFit/>
          </a:bodyPr>
          <a:lstStyle/>
          <a:p>
            <a:pPr marL="19050" marR="7620" lvl="0" indent="0" algn="ctr"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Est-ce que ça a du sens? Ou ça semble trop beau (ou trop effrayant) pour être vrai?</a:t>
            </a:r>
            <a:endParaRPr sz="1800">
              <a:solidFill>
                <a:srgbClr val="4B0550"/>
              </a:solidFill>
              <a:latin typeface="Optimistic Text"/>
              <a:ea typeface="Optimistic Text"/>
              <a:cs typeface="Optimistic Text"/>
              <a:sym typeface="Optimistic Text"/>
            </a:endParaRPr>
          </a:p>
        </p:txBody>
      </p:sp>
      <p:sp>
        <p:nvSpPr>
          <p:cNvPr id="1322" name="Google Shape;1322;p84"/>
          <p:cNvSpPr txBox="1"/>
          <p:nvPr/>
        </p:nvSpPr>
        <p:spPr>
          <a:xfrm>
            <a:off x="700500" y="1554680"/>
            <a:ext cx="9152400" cy="26004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5600" b="1">
                <a:solidFill>
                  <a:srgbClr val="4B0550"/>
                </a:solidFill>
                <a:latin typeface="Optimistic Display"/>
                <a:ea typeface="Optimistic Display"/>
                <a:cs typeface="Optimistic Display"/>
                <a:sym typeface="Optimistic Display"/>
              </a:rPr>
              <a:t>Comment savoir si un contenu généré par l’IA </a:t>
            </a:r>
            <a:endParaRPr sz="5600" b="1">
              <a:solidFill>
                <a:srgbClr val="4B0550"/>
              </a:solidFill>
              <a:latin typeface="Optimistic Display"/>
              <a:ea typeface="Optimistic Display"/>
              <a:cs typeface="Optimistic Display"/>
              <a:sym typeface="Optimistic Display"/>
            </a:endParaRPr>
          </a:p>
          <a:p>
            <a:pPr marL="0" marR="0" lvl="0" indent="0" algn="l" rtl="0">
              <a:lnSpc>
                <a:spcPct val="100833"/>
              </a:lnSpc>
              <a:spcBef>
                <a:spcPts val="0"/>
              </a:spcBef>
              <a:spcAft>
                <a:spcPts val="0"/>
              </a:spcAft>
              <a:buNone/>
            </a:pPr>
            <a:r>
              <a:rPr lang="en" sz="5600" b="1">
                <a:solidFill>
                  <a:srgbClr val="4B0550"/>
                </a:solidFill>
                <a:latin typeface="Optimistic Display"/>
                <a:ea typeface="Optimistic Display"/>
                <a:cs typeface="Optimistic Display"/>
                <a:sym typeface="Optimistic Display"/>
              </a:rPr>
              <a:t>est vrai: Utilisez TRACE!</a:t>
            </a:r>
            <a:endParaRPr sz="5600" b="1">
              <a:solidFill>
                <a:srgbClr val="4B0550"/>
              </a:solidFill>
              <a:latin typeface="Optimistic Display"/>
              <a:ea typeface="Optimistic Display"/>
              <a:cs typeface="Optimistic Display"/>
              <a:sym typeface="Optimistic Display"/>
            </a:endParaRPr>
          </a:p>
        </p:txBody>
      </p:sp>
      <p:sp>
        <p:nvSpPr>
          <p:cNvPr id="1323" name="Google Shape;1323;p84"/>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RESTER EN SÉCURITÉ AVEC L’IA</a:t>
            </a:r>
            <a:endParaRPr sz="900" b="1">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327"/>
        <p:cNvGrpSpPr/>
        <p:nvPr/>
      </p:nvGrpSpPr>
      <p:grpSpPr>
        <a:xfrm>
          <a:off x="0" y="0"/>
          <a:ext cx="0" cy="0"/>
          <a:chOff x="0" y="0"/>
          <a:chExt cx="0" cy="0"/>
        </a:xfrm>
      </p:grpSpPr>
      <p:sp>
        <p:nvSpPr>
          <p:cNvPr id="1328" name="Google Shape;1328;p85"/>
          <p:cNvSpPr/>
          <p:nvPr/>
        </p:nvSpPr>
        <p:spPr>
          <a:xfrm>
            <a:off x="10520388" y="4975882"/>
            <a:ext cx="2766600" cy="22089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29" name="Google Shape;1329;p85"/>
          <p:cNvSpPr/>
          <p:nvPr/>
        </p:nvSpPr>
        <p:spPr>
          <a:xfrm>
            <a:off x="10717788" y="5154057"/>
            <a:ext cx="1796400" cy="452400"/>
          </a:xfrm>
          <a:prstGeom prst="roundRect">
            <a:avLst>
              <a:gd name="adj" fmla="val 9703"/>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0" name="Google Shape;1330;p85"/>
          <p:cNvSpPr txBox="1"/>
          <p:nvPr/>
        </p:nvSpPr>
        <p:spPr>
          <a:xfrm>
            <a:off x="10715186" y="5228532"/>
            <a:ext cx="1771800" cy="3231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Dangereux</a:t>
            </a:r>
            <a:endParaRPr sz="2100" b="1">
              <a:solidFill>
                <a:srgbClr val="4B0550"/>
              </a:solidFill>
              <a:latin typeface="Optimistic Text"/>
              <a:ea typeface="Optimistic Text"/>
              <a:cs typeface="Optimistic Text"/>
              <a:sym typeface="Optimistic Text"/>
            </a:endParaRPr>
          </a:p>
        </p:txBody>
      </p:sp>
      <p:sp>
        <p:nvSpPr>
          <p:cNvPr id="1331" name="Google Shape;1331;p85"/>
          <p:cNvSpPr/>
          <p:nvPr/>
        </p:nvSpPr>
        <p:spPr>
          <a:xfrm>
            <a:off x="7619550" y="4975869"/>
            <a:ext cx="2766600" cy="22089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2" name="Google Shape;1332;p85"/>
          <p:cNvSpPr/>
          <p:nvPr/>
        </p:nvSpPr>
        <p:spPr>
          <a:xfrm>
            <a:off x="7816950" y="5154044"/>
            <a:ext cx="1796400" cy="452400"/>
          </a:xfrm>
          <a:prstGeom prst="roundRect">
            <a:avLst>
              <a:gd name="adj" fmla="val 9703"/>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3" name="Google Shape;1333;p85"/>
          <p:cNvSpPr txBox="1"/>
          <p:nvPr/>
        </p:nvSpPr>
        <p:spPr>
          <a:xfrm>
            <a:off x="7829537" y="5228520"/>
            <a:ext cx="1771800" cy="3231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 sz="2100" b="1">
                <a:solidFill>
                  <a:schemeClr val="lt2"/>
                </a:solidFill>
                <a:latin typeface="Optimistic Text"/>
                <a:ea typeface="Optimistic Text"/>
                <a:cs typeface="Optimistic Text"/>
                <a:sym typeface="Optimistic Text"/>
              </a:rPr>
              <a:t>Sûr</a:t>
            </a:r>
            <a:endParaRPr sz="2100">
              <a:solidFill>
                <a:schemeClr val="lt2"/>
              </a:solidFill>
              <a:latin typeface="Optimistic Text"/>
              <a:ea typeface="Optimistic Text"/>
              <a:cs typeface="Optimistic Text"/>
              <a:sym typeface="Optimistic Text"/>
            </a:endParaRPr>
          </a:p>
        </p:txBody>
      </p:sp>
      <p:sp>
        <p:nvSpPr>
          <p:cNvPr id="1334" name="Google Shape;1334;p85"/>
          <p:cNvSpPr/>
          <p:nvPr/>
        </p:nvSpPr>
        <p:spPr>
          <a:xfrm>
            <a:off x="7619550" y="2631157"/>
            <a:ext cx="2766600" cy="22089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5" name="Google Shape;1335;p85"/>
          <p:cNvSpPr/>
          <p:nvPr/>
        </p:nvSpPr>
        <p:spPr>
          <a:xfrm>
            <a:off x="7816950" y="2809332"/>
            <a:ext cx="1796400" cy="452400"/>
          </a:xfrm>
          <a:prstGeom prst="roundRect">
            <a:avLst>
              <a:gd name="adj" fmla="val 9703"/>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6" name="Google Shape;1336;p85"/>
          <p:cNvSpPr/>
          <p:nvPr/>
        </p:nvSpPr>
        <p:spPr>
          <a:xfrm>
            <a:off x="10520388" y="2631157"/>
            <a:ext cx="2766600" cy="22089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7" name="Google Shape;1337;p85"/>
          <p:cNvSpPr/>
          <p:nvPr/>
        </p:nvSpPr>
        <p:spPr>
          <a:xfrm>
            <a:off x="10717788" y="2809332"/>
            <a:ext cx="1796400" cy="452400"/>
          </a:xfrm>
          <a:prstGeom prst="roundRect">
            <a:avLst>
              <a:gd name="adj" fmla="val 9703"/>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8" name="Google Shape;1338;p85"/>
          <p:cNvSpPr/>
          <p:nvPr/>
        </p:nvSpPr>
        <p:spPr>
          <a:xfrm>
            <a:off x="13421238" y="2631157"/>
            <a:ext cx="2766600" cy="22089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9" name="Google Shape;1339;p85"/>
          <p:cNvSpPr/>
          <p:nvPr/>
        </p:nvSpPr>
        <p:spPr>
          <a:xfrm>
            <a:off x="13618638" y="2809332"/>
            <a:ext cx="1796400" cy="452400"/>
          </a:xfrm>
          <a:prstGeom prst="roundRect">
            <a:avLst>
              <a:gd name="adj" fmla="val 9703"/>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40" name="Google Shape;1340;p85"/>
          <p:cNvSpPr txBox="1"/>
          <p:nvPr/>
        </p:nvSpPr>
        <p:spPr>
          <a:xfrm>
            <a:off x="13616036" y="2883807"/>
            <a:ext cx="1771800" cy="3231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 sz="2100" b="1">
                <a:solidFill>
                  <a:srgbClr val="092838"/>
                </a:solidFill>
                <a:latin typeface="Optimistic Text"/>
                <a:ea typeface="Optimistic Text"/>
                <a:cs typeface="Optimistic Text"/>
                <a:sym typeface="Optimistic Text"/>
              </a:rPr>
              <a:t>Risqué</a:t>
            </a:r>
            <a:endParaRPr sz="2100">
              <a:latin typeface="Optimistic Text"/>
              <a:ea typeface="Optimistic Text"/>
              <a:cs typeface="Optimistic Text"/>
              <a:sym typeface="Optimistic Text"/>
            </a:endParaRPr>
          </a:p>
        </p:txBody>
      </p:sp>
      <p:sp>
        <p:nvSpPr>
          <p:cNvPr id="1341" name="Google Shape;1341;p85"/>
          <p:cNvSpPr txBox="1"/>
          <p:nvPr/>
        </p:nvSpPr>
        <p:spPr>
          <a:xfrm>
            <a:off x="7829537" y="2883807"/>
            <a:ext cx="1771800" cy="3231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 sz="2100" b="1">
                <a:solidFill>
                  <a:schemeClr val="lt2"/>
                </a:solidFill>
                <a:latin typeface="Optimistic Text"/>
                <a:ea typeface="Optimistic Text"/>
                <a:cs typeface="Optimistic Text"/>
                <a:sym typeface="Optimistic Text"/>
              </a:rPr>
              <a:t>Sûr</a:t>
            </a:r>
            <a:endParaRPr sz="2100">
              <a:solidFill>
                <a:schemeClr val="lt2"/>
              </a:solidFill>
              <a:latin typeface="Optimistic Text"/>
              <a:ea typeface="Optimistic Text"/>
              <a:cs typeface="Optimistic Text"/>
              <a:sym typeface="Optimistic Text"/>
            </a:endParaRPr>
          </a:p>
        </p:txBody>
      </p:sp>
      <p:sp>
        <p:nvSpPr>
          <p:cNvPr id="1342" name="Google Shape;1342;p85"/>
          <p:cNvSpPr txBox="1"/>
          <p:nvPr/>
        </p:nvSpPr>
        <p:spPr>
          <a:xfrm>
            <a:off x="10715186" y="2883807"/>
            <a:ext cx="1771800" cy="3231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 sz="2100" b="1">
                <a:solidFill>
                  <a:srgbClr val="092838"/>
                </a:solidFill>
                <a:latin typeface="Optimistic Text"/>
                <a:ea typeface="Optimistic Text"/>
                <a:cs typeface="Optimistic Text"/>
                <a:sym typeface="Optimistic Text"/>
              </a:rPr>
              <a:t>Risqué</a:t>
            </a:r>
            <a:endParaRPr sz="2100">
              <a:latin typeface="Optimistic Text"/>
              <a:ea typeface="Optimistic Text"/>
              <a:cs typeface="Optimistic Text"/>
              <a:sym typeface="Optimistic Text"/>
            </a:endParaRPr>
          </a:p>
        </p:txBody>
      </p:sp>
      <p:sp>
        <p:nvSpPr>
          <p:cNvPr id="1343" name="Google Shape;1343;p85"/>
          <p:cNvSpPr txBox="1"/>
          <p:nvPr/>
        </p:nvSpPr>
        <p:spPr>
          <a:xfrm>
            <a:off x="7950509" y="3362055"/>
            <a:ext cx="2081400" cy="8505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Une appli photo IA veut accéder à votre caméra</a:t>
            </a:r>
            <a:endParaRPr sz="1800">
              <a:latin typeface="Optimistic Text"/>
              <a:ea typeface="Optimistic Text"/>
              <a:cs typeface="Optimistic Text"/>
              <a:sym typeface="Optimistic Text"/>
            </a:endParaRPr>
          </a:p>
        </p:txBody>
      </p:sp>
      <p:sp>
        <p:nvSpPr>
          <p:cNvPr id="1344" name="Google Shape;1344;p85"/>
          <p:cNvSpPr txBox="1"/>
          <p:nvPr/>
        </p:nvSpPr>
        <p:spPr>
          <a:xfrm>
            <a:off x="10836050" y="3362055"/>
            <a:ext cx="1900500" cy="11274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Un outil IA pour les devoirs demande accès à vos contacts</a:t>
            </a:r>
            <a:endParaRPr sz="1800">
              <a:latin typeface="Optimistic Text"/>
              <a:ea typeface="Optimistic Text"/>
              <a:cs typeface="Optimistic Text"/>
              <a:sym typeface="Optimistic Text"/>
            </a:endParaRPr>
          </a:p>
        </p:txBody>
      </p:sp>
      <p:sp>
        <p:nvSpPr>
          <p:cNvPr id="1345" name="Google Shape;1345;p85"/>
          <p:cNvSpPr txBox="1"/>
          <p:nvPr/>
        </p:nvSpPr>
        <p:spPr>
          <a:xfrm>
            <a:off x="7934093" y="5790577"/>
            <a:ext cx="1899600" cy="11274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Un tuteur de langues veut utiliser votre micro</a:t>
            </a:r>
            <a:endParaRPr sz="1800">
              <a:latin typeface="Optimistic Text"/>
              <a:ea typeface="Optimistic Text"/>
              <a:cs typeface="Optimistic Text"/>
              <a:sym typeface="Optimistic Text"/>
            </a:endParaRPr>
          </a:p>
        </p:txBody>
      </p:sp>
      <p:sp>
        <p:nvSpPr>
          <p:cNvPr id="1346" name="Google Shape;1346;p85"/>
          <p:cNvSpPr txBox="1"/>
          <p:nvPr/>
        </p:nvSpPr>
        <p:spPr>
          <a:xfrm>
            <a:off x="10832438" y="5790582"/>
            <a:ext cx="2281500" cy="8505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Un jeu IA gratuit demande accès à vos appels.</a:t>
            </a:r>
            <a:endParaRPr sz="1800">
              <a:latin typeface="Optimistic Text"/>
              <a:ea typeface="Optimistic Text"/>
              <a:cs typeface="Optimistic Text"/>
              <a:sym typeface="Optimistic Text"/>
            </a:endParaRPr>
          </a:p>
        </p:txBody>
      </p:sp>
      <p:sp>
        <p:nvSpPr>
          <p:cNvPr id="1347" name="Google Shape;1347;p85"/>
          <p:cNvSpPr txBox="1"/>
          <p:nvPr/>
        </p:nvSpPr>
        <p:spPr>
          <a:xfrm>
            <a:off x="600250" y="2415400"/>
            <a:ext cx="6335100" cy="41838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5400" b="1">
                <a:solidFill>
                  <a:srgbClr val="4B0550"/>
                </a:solidFill>
                <a:latin typeface="Optimistic Display"/>
                <a:ea typeface="Optimistic Display"/>
                <a:cs typeface="Optimistic Display"/>
                <a:sym typeface="Optimistic Display"/>
              </a:rPr>
              <a:t>Réfléchissez avant de partager:  Vérification de la confidentialité des applis d’IA</a:t>
            </a:r>
            <a:endParaRPr sz="5400" b="1">
              <a:solidFill>
                <a:srgbClr val="4B0550"/>
              </a:solidFill>
              <a:latin typeface="Optimistic Display"/>
              <a:ea typeface="Optimistic Display"/>
              <a:cs typeface="Optimistic Display"/>
              <a:sym typeface="Optimistic Display"/>
            </a:endParaRPr>
          </a:p>
        </p:txBody>
      </p:sp>
      <p:sp>
        <p:nvSpPr>
          <p:cNvPr id="1348" name="Google Shape;1348;p85"/>
          <p:cNvSpPr txBox="1"/>
          <p:nvPr/>
        </p:nvSpPr>
        <p:spPr>
          <a:xfrm>
            <a:off x="681676" y="6806075"/>
            <a:ext cx="5336400" cy="8505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Règle</a:t>
            </a:r>
            <a:endParaRPr sz="1800" b="1">
              <a:solidFill>
                <a:srgbClr val="4B0550"/>
              </a:solidFill>
              <a:latin typeface="Optimistic Text"/>
              <a:ea typeface="Optimistic Text"/>
              <a:cs typeface="Optimistic Text"/>
              <a:sym typeface="Optimistic Text"/>
            </a:endParaRPr>
          </a:p>
          <a:p>
            <a:pPr marL="19050" marR="7620" lvl="0" indent="0" algn="l" rtl="0">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N'accordez aux applis que les autorisations dont elles ont réellement besoin pour fonctionner</a:t>
            </a:r>
            <a:endParaRPr sz="1800">
              <a:solidFill>
                <a:srgbClr val="4B0550"/>
              </a:solidFill>
              <a:latin typeface="Optimistic Text Light"/>
              <a:ea typeface="Optimistic Text Light"/>
              <a:cs typeface="Optimistic Text Light"/>
              <a:sym typeface="Optimistic Text Light"/>
            </a:endParaRPr>
          </a:p>
        </p:txBody>
      </p:sp>
      <p:sp>
        <p:nvSpPr>
          <p:cNvPr id="1349" name="Google Shape;1349;p85"/>
          <p:cNvSpPr txBox="1"/>
          <p:nvPr/>
        </p:nvSpPr>
        <p:spPr>
          <a:xfrm>
            <a:off x="13715201" y="3362050"/>
            <a:ext cx="2281500" cy="14046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Une appli de musique  IA veut accéder à votre localisation 24h/24 et 7j/7</a:t>
            </a:r>
            <a:endParaRPr sz="1800">
              <a:latin typeface="Optimistic Text"/>
              <a:ea typeface="Optimistic Text"/>
              <a:cs typeface="Optimistic Text"/>
              <a:sym typeface="Optimistic Text"/>
            </a:endParaRPr>
          </a:p>
        </p:txBody>
      </p:sp>
      <p:sp>
        <p:nvSpPr>
          <p:cNvPr id="1350" name="Google Shape;1350;p85"/>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RESTER EN SÉCURITÉ AVEC L’IA</a:t>
            </a:r>
            <a:endParaRPr sz="900" b="1">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1354"/>
        <p:cNvGrpSpPr/>
        <p:nvPr/>
      </p:nvGrpSpPr>
      <p:grpSpPr>
        <a:xfrm>
          <a:off x="0" y="0"/>
          <a:ext cx="0" cy="0"/>
          <a:chOff x="0" y="0"/>
          <a:chExt cx="0" cy="0"/>
        </a:xfrm>
      </p:grpSpPr>
      <p:sp>
        <p:nvSpPr>
          <p:cNvPr id="1355" name="Google Shape;1355;p86"/>
          <p:cNvSpPr/>
          <p:nvPr/>
        </p:nvSpPr>
        <p:spPr>
          <a:xfrm>
            <a:off x="11399963" y="3595825"/>
            <a:ext cx="5725500" cy="4788000"/>
          </a:xfrm>
          <a:prstGeom prst="roundRect">
            <a:avLst>
              <a:gd name="adj" fmla="val 4418"/>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56" name="Google Shape;1356;p86"/>
          <p:cNvSpPr/>
          <p:nvPr/>
        </p:nvSpPr>
        <p:spPr>
          <a:xfrm>
            <a:off x="856500" y="3595825"/>
            <a:ext cx="5725500" cy="4788000"/>
          </a:xfrm>
          <a:prstGeom prst="roundRect">
            <a:avLst>
              <a:gd name="adj" fmla="val 4418"/>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57" name="Google Shape;1357;p86"/>
          <p:cNvSpPr/>
          <p:nvPr/>
        </p:nvSpPr>
        <p:spPr>
          <a:xfrm>
            <a:off x="11247563" y="3443425"/>
            <a:ext cx="5725500" cy="4788000"/>
          </a:xfrm>
          <a:prstGeom prst="roundRect">
            <a:avLst>
              <a:gd name="adj" fmla="val 4418"/>
            </a:avLst>
          </a:prstGeom>
          <a:solidFill>
            <a:schemeClr val="lt2"/>
          </a:solidFill>
          <a:ln w="19050" cap="flat" cmpd="sng">
            <a:solidFill>
              <a:srgbClr val="4B055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58" name="Google Shape;1358;p86"/>
          <p:cNvSpPr/>
          <p:nvPr/>
        </p:nvSpPr>
        <p:spPr>
          <a:xfrm>
            <a:off x="704100" y="3443425"/>
            <a:ext cx="5725500" cy="4788000"/>
          </a:xfrm>
          <a:prstGeom prst="roundRect">
            <a:avLst>
              <a:gd name="adj" fmla="val 4418"/>
            </a:avLst>
          </a:prstGeom>
          <a:solidFill>
            <a:schemeClr val="lt2"/>
          </a:solidFill>
          <a:ln w="19050" cap="flat" cmpd="sng">
            <a:solidFill>
              <a:srgbClr val="4B055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1359" name="Google Shape;1359;p86"/>
          <p:cNvGrpSpPr/>
          <p:nvPr/>
        </p:nvGrpSpPr>
        <p:grpSpPr>
          <a:xfrm>
            <a:off x="1308272" y="5060265"/>
            <a:ext cx="178839" cy="152306"/>
            <a:chOff x="948648" y="3189885"/>
            <a:chExt cx="119226" cy="101537"/>
          </a:xfrm>
        </p:grpSpPr>
        <p:sp>
          <p:nvSpPr>
            <p:cNvPr id="1360" name="Google Shape;1360;p86"/>
            <p:cNvSpPr/>
            <p:nvPr/>
          </p:nvSpPr>
          <p:spPr>
            <a:xfrm>
              <a:off x="948648" y="3240436"/>
              <a:ext cx="118744"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61" name="Google Shape;1361;p86"/>
            <p:cNvSpPr/>
            <p:nvPr/>
          </p:nvSpPr>
          <p:spPr>
            <a:xfrm>
              <a:off x="1014534" y="3189885"/>
              <a:ext cx="53340" cy="101537"/>
            </a:xfrm>
            <a:custGeom>
              <a:avLst/>
              <a:gdLst/>
              <a:ahLst/>
              <a:cxnLst/>
              <a:rect l="l" t="t" r="r" b="b"/>
              <a:pathLst>
                <a:path w="53340" h="106044"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362" name="Google Shape;1362;p86"/>
          <p:cNvGrpSpPr/>
          <p:nvPr/>
        </p:nvGrpSpPr>
        <p:grpSpPr>
          <a:xfrm>
            <a:off x="1308272" y="5646029"/>
            <a:ext cx="178839" cy="152307"/>
            <a:chOff x="948648" y="3639215"/>
            <a:chExt cx="119226" cy="101538"/>
          </a:xfrm>
        </p:grpSpPr>
        <p:sp>
          <p:nvSpPr>
            <p:cNvPr id="1363" name="Google Shape;1363;p86"/>
            <p:cNvSpPr/>
            <p:nvPr/>
          </p:nvSpPr>
          <p:spPr>
            <a:xfrm>
              <a:off x="948648" y="3689767"/>
              <a:ext cx="118744"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64" name="Google Shape;1364;p86"/>
            <p:cNvSpPr/>
            <p:nvPr/>
          </p:nvSpPr>
          <p:spPr>
            <a:xfrm>
              <a:off x="1014534" y="3639215"/>
              <a:ext cx="53340" cy="10153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365" name="Google Shape;1365;p86"/>
          <p:cNvGrpSpPr/>
          <p:nvPr/>
        </p:nvGrpSpPr>
        <p:grpSpPr>
          <a:xfrm>
            <a:off x="1308272" y="6572805"/>
            <a:ext cx="178839" cy="152307"/>
            <a:chOff x="948648" y="4336807"/>
            <a:chExt cx="119226" cy="101538"/>
          </a:xfrm>
        </p:grpSpPr>
        <p:sp>
          <p:nvSpPr>
            <p:cNvPr id="1366" name="Google Shape;1366;p86"/>
            <p:cNvSpPr/>
            <p:nvPr/>
          </p:nvSpPr>
          <p:spPr>
            <a:xfrm>
              <a:off x="948648" y="4387358"/>
              <a:ext cx="118744"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67" name="Google Shape;1367;p86"/>
            <p:cNvSpPr/>
            <p:nvPr/>
          </p:nvSpPr>
          <p:spPr>
            <a:xfrm>
              <a:off x="1014534" y="4336807"/>
              <a:ext cx="53340" cy="10153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368" name="Google Shape;1368;p86"/>
          <p:cNvGrpSpPr/>
          <p:nvPr/>
        </p:nvGrpSpPr>
        <p:grpSpPr>
          <a:xfrm>
            <a:off x="1308272" y="7340960"/>
            <a:ext cx="178839" cy="152307"/>
            <a:chOff x="948648" y="4761148"/>
            <a:chExt cx="119226" cy="101538"/>
          </a:xfrm>
        </p:grpSpPr>
        <p:sp>
          <p:nvSpPr>
            <p:cNvPr id="1369" name="Google Shape;1369;p86"/>
            <p:cNvSpPr/>
            <p:nvPr/>
          </p:nvSpPr>
          <p:spPr>
            <a:xfrm>
              <a:off x="948648" y="4811699"/>
              <a:ext cx="118744"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70" name="Google Shape;1370;p86"/>
            <p:cNvSpPr/>
            <p:nvPr/>
          </p:nvSpPr>
          <p:spPr>
            <a:xfrm>
              <a:off x="1014534" y="4761148"/>
              <a:ext cx="53340" cy="10153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371" name="Google Shape;1371;p86"/>
          <p:cNvSpPr txBox="1"/>
          <p:nvPr/>
        </p:nvSpPr>
        <p:spPr>
          <a:xfrm>
            <a:off x="1289225" y="3827450"/>
            <a:ext cx="4625400" cy="7581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Si vous voyez du contenu d'IA nuisible ou faux:</a:t>
            </a:r>
            <a:endParaRPr sz="2400">
              <a:solidFill>
                <a:srgbClr val="4B0550"/>
              </a:solidFill>
              <a:latin typeface="Optimistic Text"/>
              <a:ea typeface="Optimistic Text"/>
              <a:cs typeface="Optimistic Text"/>
              <a:sym typeface="Optimistic Text"/>
            </a:endParaRPr>
          </a:p>
        </p:txBody>
      </p:sp>
      <p:sp>
        <p:nvSpPr>
          <p:cNvPr id="1372" name="Google Shape;1372;p86"/>
          <p:cNvSpPr txBox="1"/>
          <p:nvPr/>
        </p:nvSpPr>
        <p:spPr>
          <a:xfrm>
            <a:off x="1604375" y="4995619"/>
            <a:ext cx="23532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Ne le partager pas</a:t>
            </a:r>
            <a:endParaRPr sz="1800">
              <a:solidFill>
                <a:srgbClr val="4B0550"/>
              </a:solidFill>
              <a:latin typeface="Optimistic Text"/>
              <a:ea typeface="Optimistic Text"/>
              <a:cs typeface="Optimistic Text"/>
              <a:sym typeface="Optimistic Text"/>
            </a:endParaRPr>
          </a:p>
        </p:txBody>
      </p:sp>
      <p:sp>
        <p:nvSpPr>
          <p:cNvPr id="1373" name="Google Shape;1373;p86"/>
          <p:cNvSpPr txBox="1"/>
          <p:nvPr/>
        </p:nvSpPr>
        <p:spPr>
          <a:xfrm>
            <a:off x="1604375" y="5576475"/>
            <a:ext cx="4310100" cy="591000"/>
          </a:xfrm>
          <a:prstGeom prst="rect">
            <a:avLst/>
          </a:prstGeom>
          <a:noFill/>
          <a:ln>
            <a:noFill/>
          </a:ln>
        </p:spPr>
        <p:txBody>
          <a:bodyPr spcFirstLastPara="1" wrap="square" lIns="0" tIns="0" rIns="0" bIns="0" anchor="t" anchorCtr="0">
            <a:spAutoFit/>
          </a:bodyPr>
          <a:lstStyle/>
          <a:p>
            <a:pPr marL="0" marR="7620" lvl="0" indent="0" algn="l" rtl="0">
              <a:lnSpc>
                <a:spcPct val="113277"/>
              </a:lnSpc>
              <a:spcBef>
                <a:spcPts val="0"/>
              </a:spcBef>
              <a:spcAft>
                <a:spcPts val="0"/>
              </a:spcAft>
              <a:buNone/>
            </a:pPr>
            <a:r>
              <a:rPr lang="en" sz="1800">
                <a:solidFill>
                  <a:srgbClr val="4B0550"/>
                </a:solidFill>
                <a:latin typeface="Optimistic Text"/>
                <a:ea typeface="Optimistic Text"/>
                <a:cs typeface="Optimistic Text"/>
                <a:sym typeface="Optimistic Text"/>
              </a:rPr>
              <a:t>Signalez-le sur la plateforme (cherchez «Signaler» ou «Alerter»)</a:t>
            </a:r>
            <a:endParaRPr sz="1800">
              <a:solidFill>
                <a:srgbClr val="4B0550"/>
              </a:solidFill>
              <a:latin typeface="Optimistic Text"/>
              <a:ea typeface="Optimistic Text"/>
              <a:cs typeface="Optimistic Text"/>
              <a:sym typeface="Optimistic Text"/>
            </a:endParaRPr>
          </a:p>
        </p:txBody>
      </p:sp>
      <p:sp>
        <p:nvSpPr>
          <p:cNvPr id="1374" name="Google Shape;1374;p86"/>
          <p:cNvSpPr txBox="1"/>
          <p:nvPr/>
        </p:nvSpPr>
        <p:spPr>
          <a:xfrm>
            <a:off x="1604375" y="6496294"/>
            <a:ext cx="32676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Parlez-en à un adulte de confiance</a:t>
            </a:r>
            <a:endParaRPr sz="1800">
              <a:solidFill>
                <a:srgbClr val="4B0550"/>
              </a:solidFill>
              <a:latin typeface="Optimistic Text"/>
              <a:ea typeface="Optimistic Text"/>
              <a:cs typeface="Optimistic Text"/>
              <a:sym typeface="Optimistic Text"/>
            </a:endParaRPr>
          </a:p>
        </p:txBody>
      </p:sp>
      <p:grpSp>
        <p:nvGrpSpPr>
          <p:cNvPr id="1375" name="Google Shape;1375;p86"/>
          <p:cNvGrpSpPr/>
          <p:nvPr/>
        </p:nvGrpSpPr>
        <p:grpSpPr>
          <a:xfrm>
            <a:off x="11914437" y="5060265"/>
            <a:ext cx="178836" cy="152306"/>
            <a:chOff x="4894958" y="3189885"/>
            <a:chExt cx="119224" cy="101537"/>
          </a:xfrm>
        </p:grpSpPr>
        <p:sp>
          <p:nvSpPr>
            <p:cNvPr id="1376" name="Google Shape;1376;p86"/>
            <p:cNvSpPr/>
            <p:nvPr/>
          </p:nvSpPr>
          <p:spPr>
            <a:xfrm>
              <a:off x="4894958" y="3240436"/>
              <a:ext cx="118745" cy="0"/>
            </a:xfrm>
            <a:custGeom>
              <a:avLst/>
              <a:gdLst/>
              <a:ahLst/>
              <a:cxnLst/>
              <a:rect l="l" t="t" r="r" b="b"/>
              <a:pathLst>
                <a:path w="118745" h="120000" extrusionOk="0">
                  <a:moveTo>
                    <a:pt x="0" y="0"/>
                  </a:moveTo>
                  <a:lnTo>
                    <a:pt x="118630"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77" name="Google Shape;1377;p86"/>
            <p:cNvSpPr/>
            <p:nvPr/>
          </p:nvSpPr>
          <p:spPr>
            <a:xfrm>
              <a:off x="4960843" y="3189885"/>
              <a:ext cx="53339" cy="101537"/>
            </a:xfrm>
            <a:custGeom>
              <a:avLst/>
              <a:gdLst/>
              <a:ahLst/>
              <a:cxnLst/>
              <a:rect l="l" t="t" r="r" b="b"/>
              <a:pathLst>
                <a:path w="53339" h="106044"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378" name="Google Shape;1378;p86"/>
          <p:cNvGrpSpPr/>
          <p:nvPr/>
        </p:nvGrpSpPr>
        <p:grpSpPr>
          <a:xfrm>
            <a:off x="11914437" y="5638336"/>
            <a:ext cx="178836" cy="152307"/>
            <a:chOff x="4894958" y="3639215"/>
            <a:chExt cx="119224" cy="101538"/>
          </a:xfrm>
        </p:grpSpPr>
        <p:sp>
          <p:nvSpPr>
            <p:cNvPr id="1379" name="Google Shape;1379;p86"/>
            <p:cNvSpPr/>
            <p:nvPr/>
          </p:nvSpPr>
          <p:spPr>
            <a:xfrm>
              <a:off x="4894958" y="3689767"/>
              <a:ext cx="118745" cy="0"/>
            </a:xfrm>
            <a:custGeom>
              <a:avLst/>
              <a:gdLst/>
              <a:ahLst/>
              <a:cxnLst/>
              <a:rect l="l" t="t" r="r" b="b"/>
              <a:pathLst>
                <a:path w="118745" h="120000" extrusionOk="0">
                  <a:moveTo>
                    <a:pt x="0" y="0"/>
                  </a:moveTo>
                  <a:lnTo>
                    <a:pt x="118630"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80" name="Google Shape;1380;p86"/>
            <p:cNvSpPr/>
            <p:nvPr/>
          </p:nvSpPr>
          <p:spPr>
            <a:xfrm>
              <a:off x="4960843" y="3639215"/>
              <a:ext cx="53339" cy="101538"/>
            </a:xfrm>
            <a:custGeom>
              <a:avLst/>
              <a:gdLst/>
              <a:ahLst/>
              <a:cxnLst/>
              <a:rect l="l" t="t" r="r" b="b"/>
              <a:pathLst>
                <a:path w="53339"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381" name="Google Shape;1381;p86"/>
          <p:cNvGrpSpPr/>
          <p:nvPr/>
        </p:nvGrpSpPr>
        <p:grpSpPr>
          <a:xfrm>
            <a:off x="11914437" y="6423700"/>
            <a:ext cx="178836" cy="152307"/>
            <a:chOff x="4894958" y="4278841"/>
            <a:chExt cx="119224" cy="101538"/>
          </a:xfrm>
        </p:grpSpPr>
        <p:sp>
          <p:nvSpPr>
            <p:cNvPr id="1382" name="Google Shape;1382;p86"/>
            <p:cNvSpPr/>
            <p:nvPr/>
          </p:nvSpPr>
          <p:spPr>
            <a:xfrm>
              <a:off x="4894958" y="4329392"/>
              <a:ext cx="118745" cy="0"/>
            </a:xfrm>
            <a:custGeom>
              <a:avLst/>
              <a:gdLst/>
              <a:ahLst/>
              <a:cxnLst/>
              <a:rect l="l" t="t" r="r" b="b"/>
              <a:pathLst>
                <a:path w="118745" h="120000" extrusionOk="0">
                  <a:moveTo>
                    <a:pt x="0" y="0"/>
                  </a:moveTo>
                  <a:lnTo>
                    <a:pt x="118630"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83" name="Google Shape;1383;p86"/>
            <p:cNvSpPr/>
            <p:nvPr/>
          </p:nvSpPr>
          <p:spPr>
            <a:xfrm>
              <a:off x="4960843" y="4278841"/>
              <a:ext cx="53339" cy="101538"/>
            </a:xfrm>
            <a:custGeom>
              <a:avLst/>
              <a:gdLst/>
              <a:ahLst/>
              <a:cxnLst/>
              <a:rect l="l" t="t" r="r" b="b"/>
              <a:pathLst>
                <a:path w="53339"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384" name="Google Shape;1384;p86"/>
          <p:cNvSpPr txBox="1"/>
          <p:nvPr/>
        </p:nvSpPr>
        <p:spPr>
          <a:xfrm>
            <a:off x="11895374" y="3827450"/>
            <a:ext cx="3469500" cy="7581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Si l'IA vous met mal à l'aise:</a:t>
            </a:r>
            <a:endParaRPr sz="2400">
              <a:solidFill>
                <a:srgbClr val="4B0550"/>
              </a:solidFill>
              <a:latin typeface="Optimistic Text"/>
              <a:ea typeface="Optimistic Text"/>
              <a:cs typeface="Optimistic Text"/>
              <a:sym typeface="Optimistic Text"/>
            </a:endParaRPr>
          </a:p>
        </p:txBody>
      </p:sp>
      <p:sp>
        <p:nvSpPr>
          <p:cNvPr id="1385" name="Google Shape;1385;p86"/>
          <p:cNvSpPr txBox="1"/>
          <p:nvPr/>
        </p:nvSpPr>
        <p:spPr>
          <a:xfrm>
            <a:off x="12210522" y="4978688"/>
            <a:ext cx="21507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Arrêtez de l'utiliser</a:t>
            </a:r>
            <a:endParaRPr sz="1800">
              <a:solidFill>
                <a:srgbClr val="4B0550"/>
              </a:solidFill>
              <a:latin typeface="Optimistic Text"/>
              <a:ea typeface="Optimistic Text"/>
              <a:cs typeface="Optimistic Text"/>
              <a:sym typeface="Optimistic Text"/>
            </a:endParaRPr>
          </a:p>
        </p:txBody>
      </p:sp>
      <p:sp>
        <p:nvSpPr>
          <p:cNvPr id="1386" name="Google Shape;1386;p86"/>
          <p:cNvSpPr txBox="1"/>
          <p:nvPr/>
        </p:nvSpPr>
        <p:spPr>
          <a:xfrm>
            <a:off x="12210525" y="5609556"/>
            <a:ext cx="3726900" cy="420600"/>
          </a:xfrm>
          <a:prstGeom prst="rect">
            <a:avLst/>
          </a:prstGeom>
          <a:noFill/>
          <a:ln>
            <a:noFill/>
          </a:ln>
        </p:spPr>
        <p:txBody>
          <a:bodyPr spcFirstLastPara="1" wrap="square" lIns="0" tIns="0" rIns="0" bIns="0" anchor="t" anchorCtr="0">
            <a:spAutoFit/>
          </a:bodyPr>
          <a:lstStyle/>
          <a:p>
            <a:pPr marL="0" marR="7620" lvl="0" indent="0" algn="l" rtl="0">
              <a:lnSpc>
                <a:spcPct val="75900"/>
              </a:lnSpc>
              <a:spcBef>
                <a:spcPts val="0"/>
              </a:spcBef>
              <a:spcAft>
                <a:spcPts val="0"/>
              </a:spcAft>
              <a:buNone/>
            </a:pPr>
            <a:r>
              <a:rPr lang="en" sz="1800">
                <a:solidFill>
                  <a:srgbClr val="4B0550"/>
                </a:solidFill>
                <a:latin typeface="Optimistic Text"/>
                <a:ea typeface="Optimistic Text"/>
                <a:cs typeface="Optimistic Text"/>
                <a:sym typeface="Optimistic Text"/>
              </a:rPr>
              <a:t>Parlez-en à un enseignant, un parent ou un conseiller</a:t>
            </a:r>
            <a:endParaRPr sz="1800">
              <a:solidFill>
                <a:srgbClr val="4B0550"/>
              </a:solidFill>
              <a:latin typeface="Optimistic Text"/>
              <a:ea typeface="Optimistic Text"/>
              <a:cs typeface="Optimistic Text"/>
              <a:sym typeface="Optimistic Text"/>
            </a:endParaRPr>
          </a:p>
        </p:txBody>
      </p:sp>
      <p:sp>
        <p:nvSpPr>
          <p:cNvPr id="1387" name="Google Shape;1387;p86"/>
          <p:cNvSpPr txBox="1"/>
          <p:nvPr/>
        </p:nvSpPr>
        <p:spPr>
          <a:xfrm>
            <a:off x="12210537" y="6341418"/>
            <a:ext cx="4477500" cy="560100"/>
          </a:xfrm>
          <a:prstGeom prst="rect">
            <a:avLst/>
          </a:prstGeom>
          <a:noFill/>
          <a:ln>
            <a:noFill/>
          </a:ln>
        </p:spPr>
        <p:txBody>
          <a:bodyPr spcFirstLastPara="1" wrap="square" lIns="0" tIns="0" rIns="0" bIns="0" anchor="t" anchorCtr="0">
            <a:spAutoFit/>
          </a:bodyPr>
          <a:lstStyle/>
          <a:p>
            <a:pPr marL="0" marR="7620" lvl="0" indent="0" algn="l" rtl="0">
              <a:lnSpc>
                <a:spcPct val="102166"/>
              </a:lnSpc>
              <a:spcBef>
                <a:spcPts val="0"/>
              </a:spcBef>
              <a:spcAft>
                <a:spcPts val="0"/>
              </a:spcAft>
              <a:buNone/>
            </a:pPr>
            <a:r>
              <a:rPr lang="en" sz="1800">
                <a:solidFill>
                  <a:srgbClr val="4B0550"/>
                </a:solidFill>
                <a:latin typeface="Optimistic Text"/>
                <a:ea typeface="Optimistic Text"/>
                <a:cs typeface="Optimistic Text"/>
                <a:sym typeface="Optimistic Text"/>
              </a:rPr>
              <a:t>Appelez votre service local d'aide à l'enfance pour un soutien confidentiel</a:t>
            </a:r>
            <a:endParaRPr sz="1800">
              <a:solidFill>
                <a:srgbClr val="4B0550"/>
              </a:solidFill>
              <a:latin typeface="Optimistic Text"/>
              <a:ea typeface="Optimistic Text"/>
              <a:cs typeface="Optimistic Text"/>
              <a:sym typeface="Optimistic Text"/>
            </a:endParaRPr>
          </a:p>
        </p:txBody>
      </p:sp>
      <p:sp>
        <p:nvSpPr>
          <p:cNvPr id="1388" name="Google Shape;1388;p86"/>
          <p:cNvSpPr txBox="1"/>
          <p:nvPr/>
        </p:nvSpPr>
        <p:spPr>
          <a:xfrm>
            <a:off x="1604374" y="7276355"/>
            <a:ext cx="48990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Faites une capture d’écran pour preuve (si c’est sécurisé)</a:t>
            </a:r>
            <a:endParaRPr sz="1800">
              <a:solidFill>
                <a:srgbClr val="4B0550"/>
              </a:solidFill>
              <a:latin typeface="Optimistic Text"/>
              <a:ea typeface="Optimistic Text"/>
              <a:cs typeface="Optimistic Text"/>
              <a:sym typeface="Optimistic Text"/>
            </a:endParaRPr>
          </a:p>
        </p:txBody>
      </p:sp>
      <p:sp>
        <p:nvSpPr>
          <p:cNvPr id="1389" name="Google Shape;1389;p86"/>
          <p:cNvSpPr txBox="1"/>
          <p:nvPr/>
        </p:nvSpPr>
        <p:spPr>
          <a:xfrm>
            <a:off x="11247570" y="8517225"/>
            <a:ext cx="4899000" cy="11274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Vous n'êtes jamais seul – demander de l'aide est une intelligence, pas une faiblesse.</a:t>
            </a:r>
            <a:endParaRPr sz="2400">
              <a:solidFill>
                <a:srgbClr val="4B0550"/>
              </a:solidFill>
              <a:latin typeface="Optimistic Text"/>
              <a:ea typeface="Optimistic Text"/>
              <a:cs typeface="Optimistic Text"/>
              <a:sym typeface="Optimistic Text"/>
            </a:endParaRPr>
          </a:p>
        </p:txBody>
      </p:sp>
      <p:pic>
        <p:nvPicPr>
          <p:cNvPr id="1390" name="Google Shape;1390;p86" title="AI Robot 01.png"/>
          <p:cNvPicPr preferRelativeResize="0"/>
          <p:nvPr/>
        </p:nvPicPr>
        <p:blipFill>
          <a:blip r:embed="rId3">
            <a:alphaModFix/>
          </a:blip>
          <a:stretch>
            <a:fillRect/>
          </a:stretch>
        </p:blipFill>
        <p:spPr>
          <a:xfrm>
            <a:off x="6172200" y="2165937"/>
            <a:ext cx="5303977" cy="7958066"/>
          </a:xfrm>
          <a:prstGeom prst="rect">
            <a:avLst/>
          </a:prstGeom>
          <a:noFill/>
          <a:ln>
            <a:noFill/>
          </a:ln>
        </p:spPr>
      </p:pic>
      <p:grpSp>
        <p:nvGrpSpPr>
          <p:cNvPr id="1391" name="Google Shape;1391;p86"/>
          <p:cNvGrpSpPr/>
          <p:nvPr/>
        </p:nvGrpSpPr>
        <p:grpSpPr>
          <a:xfrm>
            <a:off x="11914437" y="7300000"/>
            <a:ext cx="178836" cy="152307"/>
            <a:chOff x="4894958" y="4278841"/>
            <a:chExt cx="119224" cy="101538"/>
          </a:xfrm>
        </p:grpSpPr>
        <p:sp>
          <p:nvSpPr>
            <p:cNvPr id="1392" name="Google Shape;1392;p86"/>
            <p:cNvSpPr/>
            <p:nvPr/>
          </p:nvSpPr>
          <p:spPr>
            <a:xfrm>
              <a:off x="4894958" y="4329392"/>
              <a:ext cx="118745" cy="0"/>
            </a:xfrm>
            <a:custGeom>
              <a:avLst/>
              <a:gdLst/>
              <a:ahLst/>
              <a:cxnLst/>
              <a:rect l="l" t="t" r="r" b="b"/>
              <a:pathLst>
                <a:path w="118745" h="120000" extrusionOk="0">
                  <a:moveTo>
                    <a:pt x="0" y="0"/>
                  </a:moveTo>
                  <a:lnTo>
                    <a:pt x="118630"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93" name="Google Shape;1393;p86"/>
            <p:cNvSpPr/>
            <p:nvPr/>
          </p:nvSpPr>
          <p:spPr>
            <a:xfrm>
              <a:off x="4960843" y="4278841"/>
              <a:ext cx="53339" cy="101538"/>
            </a:xfrm>
            <a:custGeom>
              <a:avLst/>
              <a:gdLst/>
              <a:ahLst/>
              <a:cxnLst/>
              <a:rect l="l" t="t" r="r" b="b"/>
              <a:pathLst>
                <a:path w="53339"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394" name="Google Shape;1394;p86"/>
          <p:cNvSpPr txBox="1"/>
          <p:nvPr/>
        </p:nvSpPr>
        <p:spPr>
          <a:xfrm>
            <a:off x="12210526" y="7223875"/>
            <a:ext cx="4128000" cy="642000"/>
          </a:xfrm>
          <a:prstGeom prst="rect">
            <a:avLst/>
          </a:prstGeom>
          <a:noFill/>
          <a:ln>
            <a:noFill/>
          </a:ln>
        </p:spPr>
        <p:txBody>
          <a:bodyPr spcFirstLastPara="1" wrap="square" lIns="0" tIns="0" rIns="0" bIns="0" anchor="t" anchorCtr="0">
            <a:noAutofit/>
          </a:bodyPr>
          <a:lstStyle/>
          <a:p>
            <a:pPr marL="0" marR="7620" lvl="0" indent="0" algn="l" rtl="0">
              <a:lnSpc>
                <a:spcPct val="102166"/>
              </a:lnSpc>
              <a:spcBef>
                <a:spcPts val="0"/>
              </a:spcBef>
              <a:spcAft>
                <a:spcPts val="0"/>
              </a:spcAft>
              <a:buNone/>
            </a:pPr>
            <a:r>
              <a:rPr lang="en" sz="1800">
                <a:solidFill>
                  <a:srgbClr val="4B0550"/>
                </a:solidFill>
                <a:latin typeface="Optimistic Text"/>
                <a:ea typeface="Optimistic Text"/>
                <a:cs typeface="Optimistic Text"/>
                <a:sym typeface="Optimistic Text"/>
              </a:rPr>
              <a:t>N’oubliez-pas, vous avez le droit de dire non à la technologie</a:t>
            </a:r>
            <a:endParaRPr sz="1800">
              <a:solidFill>
                <a:srgbClr val="4B0550"/>
              </a:solidFill>
              <a:latin typeface="Optimistic Text"/>
              <a:ea typeface="Optimistic Text"/>
              <a:cs typeface="Optimistic Text"/>
              <a:sym typeface="Optimistic Text"/>
            </a:endParaRPr>
          </a:p>
        </p:txBody>
      </p:sp>
      <p:sp>
        <p:nvSpPr>
          <p:cNvPr id="1395" name="Google Shape;1395;p86"/>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RESTER EN SÉCURITÉ AVEC L’IA</a:t>
            </a:r>
            <a:endParaRPr sz="900" b="1">
              <a:solidFill>
                <a:srgbClr val="4B0550"/>
              </a:solidFill>
              <a:latin typeface="Optimistic Display"/>
              <a:ea typeface="Optimistic Display"/>
              <a:cs typeface="Optimistic Display"/>
              <a:sym typeface="Optimistic Display"/>
            </a:endParaRPr>
          </a:p>
        </p:txBody>
      </p:sp>
      <p:sp>
        <p:nvSpPr>
          <p:cNvPr id="1396" name="Google Shape;1396;p86"/>
          <p:cNvSpPr txBox="1"/>
          <p:nvPr/>
        </p:nvSpPr>
        <p:spPr>
          <a:xfrm>
            <a:off x="721225" y="2294000"/>
            <a:ext cx="53748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Parfois l'IA se trompe – est utilisée de manière nuisible. Voici comment vous protéger.</a:t>
            </a:r>
            <a:endParaRPr sz="1800">
              <a:solidFill>
                <a:srgbClr val="4B0550"/>
              </a:solidFill>
              <a:latin typeface="Optimistic Text"/>
              <a:ea typeface="Optimistic Text"/>
              <a:cs typeface="Optimistic Text"/>
              <a:sym typeface="Optimistic Text"/>
            </a:endParaRPr>
          </a:p>
        </p:txBody>
      </p:sp>
      <p:sp>
        <p:nvSpPr>
          <p:cNvPr id="1397" name="Google Shape;1397;p86"/>
          <p:cNvSpPr txBox="1">
            <a:spLocks noGrp="1"/>
          </p:cNvSpPr>
          <p:nvPr>
            <p:ph type="title"/>
          </p:nvPr>
        </p:nvSpPr>
        <p:spPr>
          <a:xfrm>
            <a:off x="721225" y="1113850"/>
            <a:ext cx="15466500" cy="1127400"/>
          </a:xfrm>
          <a:prstGeom prst="rect">
            <a:avLst/>
          </a:prstGeom>
          <a:noFill/>
          <a:ln>
            <a:noFill/>
          </a:ln>
        </p:spPr>
        <p:txBody>
          <a:bodyPr spcFirstLastPara="1" wrap="square" lIns="0" tIns="0" rIns="0" bIns="0" anchor="b" anchorCtr="0">
            <a:noAutofit/>
          </a:bodyPr>
          <a:lstStyle/>
          <a:p>
            <a:pPr marL="0" lvl="0" indent="0" algn="l" rtl="0">
              <a:lnSpc>
                <a:spcPct val="100000"/>
              </a:lnSpc>
              <a:spcBef>
                <a:spcPts val="0"/>
              </a:spcBef>
              <a:spcAft>
                <a:spcPts val="0"/>
              </a:spcAft>
              <a:buNone/>
            </a:pPr>
            <a:r>
              <a:rPr lang="en" sz="6000" b="1">
                <a:solidFill>
                  <a:srgbClr val="4B0550"/>
                </a:solidFill>
                <a:latin typeface="Optimistic Display"/>
                <a:ea typeface="Optimistic Display"/>
                <a:cs typeface="Optimistic Display"/>
                <a:sym typeface="Optimistic Display"/>
              </a:rPr>
              <a:t>Que faire quand l’IA dépasse les limites</a:t>
            </a:r>
            <a:endParaRPr sz="6000" b="1">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401"/>
        <p:cNvGrpSpPr/>
        <p:nvPr/>
      </p:nvGrpSpPr>
      <p:grpSpPr>
        <a:xfrm>
          <a:off x="0" y="0"/>
          <a:ext cx="0" cy="0"/>
          <a:chOff x="0" y="0"/>
          <a:chExt cx="0" cy="0"/>
        </a:xfrm>
      </p:grpSpPr>
      <p:sp>
        <p:nvSpPr>
          <p:cNvPr id="1402" name="Google Shape;1402;p87"/>
          <p:cNvSpPr txBox="1"/>
          <p:nvPr/>
        </p:nvSpPr>
        <p:spPr>
          <a:xfrm>
            <a:off x="699425" y="3649350"/>
            <a:ext cx="4926900" cy="1748100"/>
          </a:xfrm>
          <a:prstGeom prst="rect">
            <a:avLst/>
          </a:prstGeom>
          <a:noFill/>
          <a:ln>
            <a:noFill/>
          </a:ln>
        </p:spPr>
        <p:txBody>
          <a:bodyPr spcFirstLastPara="1" wrap="square" lIns="0" tIns="0" rIns="0" bIns="0" anchor="b" anchorCtr="0">
            <a:noAutofit/>
          </a:bodyPr>
          <a:lstStyle/>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L’IA et </a:t>
            </a:r>
            <a:endParaRPr sz="5400" b="1">
              <a:solidFill>
                <a:srgbClr val="FFFFFF"/>
              </a:solidFill>
              <a:latin typeface="Optimistic Display"/>
              <a:ea typeface="Optimistic Display"/>
              <a:cs typeface="Optimistic Display"/>
              <a:sym typeface="Optimistic Display"/>
            </a:endParaRPr>
          </a:p>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Votre Avenir</a:t>
            </a:r>
            <a:endParaRPr sz="5400" b="1">
              <a:solidFill>
                <a:srgbClr val="FFFFFF"/>
              </a:solidFill>
              <a:latin typeface="Optimistic Display"/>
              <a:ea typeface="Optimistic Display"/>
              <a:cs typeface="Optimistic Display"/>
              <a:sym typeface="Optimistic Display"/>
            </a:endParaRPr>
          </a:p>
        </p:txBody>
      </p:sp>
      <p:sp>
        <p:nvSpPr>
          <p:cNvPr id="1403" name="Google Shape;1403;p87"/>
          <p:cNvSpPr txBox="1"/>
          <p:nvPr/>
        </p:nvSpPr>
        <p:spPr>
          <a:xfrm>
            <a:off x="704100" y="5497900"/>
            <a:ext cx="4926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VOTRE RÔLE DANS LE FUTUR DE L'IA EN AFRIQUE</a:t>
            </a:r>
            <a:endParaRPr>
              <a:solidFill>
                <a:srgbClr val="FFFFFF"/>
              </a:solidFill>
              <a:latin typeface="Optimistic Text"/>
              <a:ea typeface="Optimistic Text"/>
              <a:cs typeface="Optimistic Text"/>
              <a:sym typeface="Optimistic Text"/>
            </a:endParaRPr>
          </a:p>
        </p:txBody>
      </p:sp>
      <p:pic>
        <p:nvPicPr>
          <p:cNvPr id="2" name="Google Shape;1538;p95" title="Middle E Asset 08.png">
            <a:extLst>
              <a:ext uri="{FF2B5EF4-FFF2-40B4-BE49-F238E27FC236}">
                <a16:creationId xmlns:a16="http://schemas.microsoft.com/office/drawing/2014/main" id="{7F8FDAF7-EDAF-36B5-8222-1C6FF26DC58C}"/>
              </a:ext>
            </a:extLst>
          </p:cNvPr>
          <p:cNvPicPr preferRelativeResize="0"/>
          <p:nvPr/>
        </p:nvPicPr>
        <p:blipFill rotWithShape="1">
          <a:blip r:embed="rId3">
            <a:alphaModFix/>
          </a:blip>
          <a:srcRect l="1235" t="23876" b="9506"/>
          <a:stretch/>
        </p:blipFill>
        <p:spPr>
          <a:xfrm>
            <a:off x="6096000" y="0"/>
            <a:ext cx="12197403" cy="10287000"/>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1408"/>
        <p:cNvGrpSpPr/>
        <p:nvPr/>
      </p:nvGrpSpPr>
      <p:grpSpPr>
        <a:xfrm>
          <a:off x="0" y="0"/>
          <a:ext cx="0" cy="0"/>
          <a:chOff x="0" y="0"/>
          <a:chExt cx="0" cy="0"/>
        </a:xfrm>
      </p:grpSpPr>
      <p:sp>
        <p:nvSpPr>
          <p:cNvPr id="1409" name="Google Shape;1409;p88"/>
          <p:cNvSpPr/>
          <p:nvPr/>
        </p:nvSpPr>
        <p:spPr>
          <a:xfrm>
            <a:off x="4601845" y="2417914"/>
            <a:ext cx="9741300" cy="60756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10" name="Google Shape;1410;p88"/>
          <p:cNvSpPr/>
          <p:nvPr/>
        </p:nvSpPr>
        <p:spPr>
          <a:xfrm>
            <a:off x="4417150" y="2213075"/>
            <a:ext cx="9741300" cy="60756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11" name="Google Shape;1411;p88"/>
          <p:cNvSpPr txBox="1"/>
          <p:nvPr/>
        </p:nvSpPr>
        <p:spPr>
          <a:xfrm>
            <a:off x="4915175" y="5143500"/>
            <a:ext cx="8457900" cy="19950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a:solidFill>
                  <a:srgbClr val="4B0550"/>
                </a:solidFill>
                <a:latin typeface="Optimistic Display"/>
                <a:ea typeface="Optimistic Display"/>
                <a:cs typeface="Optimistic Display"/>
                <a:sym typeface="Optimistic Display"/>
              </a:rPr>
              <a:t>Votre Avenir dans l’IA Commence Ici!</a:t>
            </a:r>
            <a:endParaRPr sz="7200" b="1">
              <a:solidFill>
                <a:srgbClr val="4B0550"/>
              </a:solidFill>
              <a:latin typeface="Optimistic Display"/>
              <a:ea typeface="Optimistic Display"/>
              <a:cs typeface="Optimistic Display"/>
              <a:sym typeface="Optimistic Display"/>
            </a:endParaRPr>
          </a:p>
        </p:txBody>
      </p:sp>
      <p:sp>
        <p:nvSpPr>
          <p:cNvPr id="1412" name="Google Shape;1412;p88"/>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13" name="Google Shape;1413;p88"/>
          <p:cNvSpPr txBox="1"/>
          <p:nvPr/>
        </p:nvSpPr>
        <p:spPr>
          <a:xfrm>
            <a:off x="6784350" y="7311850"/>
            <a:ext cx="4721700" cy="554100"/>
          </a:xfrm>
          <a:prstGeom prst="rect">
            <a:avLst/>
          </a:prstGeom>
          <a:noFill/>
          <a:ln>
            <a:noFill/>
          </a:ln>
        </p:spPr>
        <p:txBody>
          <a:bodyPr spcFirstLastPara="1" wrap="square" lIns="0" tIns="0" rIns="0" bIns="0" anchor="t" anchorCtr="0">
            <a:spAutoFit/>
          </a:bodyPr>
          <a:lstStyle/>
          <a:p>
            <a:pPr marL="0" lvl="0" indent="0" algn="ctr" rtl="0">
              <a:spcBef>
                <a:spcPts val="0"/>
              </a:spcBef>
              <a:spcAft>
                <a:spcPts val="0"/>
              </a:spcAft>
              <a:buNone/>
            </a:pPr>
            <a:r>
              <a:rPr lang="en" sz="1800">
                <a:solidFill>
                  <a:srgbClr val="4B0550"/>
                </a:solidFill>
                <a:latin typeface="Optimistic Text"/>
                <a:ea typeface="Optimistic Text"/>
                <a:cs typeface="Optimistic Text"/>
                <a:sym typeface="Optimistic Text"/>
              </a:rPr>
              <a:t>L’IA n’est pas réservée à la Silicon Valley — elle se développe aussi ici!</a:t>
            </a:r>
            <a:endParaRPr sz="1800">
              <a:solidFill>
                <a:srgbClr val="4B0550"/>
              </a:solidFill>
              <a:latin typeface="Optimistic Text"/>
              <a:ea typeface="Optimistic Text"/>
              <a:cs typeface="Optimistic Text"/>
              <a:sym typeface="Optimistic Text"/>
            </a:endParaRPr>
          </a:p>
        </p:txBody>
      </p:sp>
      <p:pic>
        <p:nvPicPr>
          <p:cNvPr id="1414" name="Google Shape;1414;p88" title="Asset 112.png"/>
          <p:cNvPicPr preferRelativeResize="0"/>
          <p:nvPr/>
        </p:nvPicPr>
        <p:blipFill>
          <a:blip r:embed="rId3">
            <a:alphaModFix/>
          </a:blip>
          <a:stretch>
            <a:fillRect/>
          </a:stretch>
        </p:blipFill>
        <p:spPr>
          <a:xfrm>
            <a:off x="8577350" y="3296500"/>
            <a:ext cx="998450" cy="996125"/>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1418"/>
        <p:cNvGrpSpPr/>
        <p:nvPr/>
      </p:nvGrpSpPr>
      <p:grpSpPr>
        <a:xfrm>
          <a:off x="0" y="0"/>
          <a:ext cx="0" cy="0"/>
          <a:chOff x="0" y="0"/>
          <a:chExt cx="0" cy="0"/>
        </a:xfrm>
      </p:grpSpPr>
      <p:sp>
        <p:nvSpPr>
          <p:cNvPr id="1419" name="Google Shape;1419;p89"/>
          <p:cNvSpPr/>
          <p:nvPr/>
        </p:nvSpPr>
        <p:spPr>
          <a:xfrm>
            <a:off x="7864875" y="5011863"/>
            <a:ext cx="34689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20" name="Google Shape;1420;p89"/>
          <p:cNvSpPr/>
          <p:nvPr/>
        </p:nvSpPr>
        <p:spPr>
          <a:xfrm>
            <a:off x="4282675" y="5011863"/>
            <a:ext cx="34689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21" name="Google Shape;1421;p89"/>
          <p:cNvSpPr/>
          <p:nvPr/>
        </p:nvSpPr>
        <p:spPr>
          <a:xfrm>
            <a:off x="700475" y="5011863"/>
            <a:ext cx="34689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22" name="Google Shape;1422;p89"/>
          <p:cNvSpPr/>
          <p:nvPr/>
        </p:nvSpPr>
        <p:spPr>
          <a:xfrm>
            <a:off x="7864925" y="2000450"/>
            <a:ext cx="34689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23" name="Google Shape;1423;p89"/>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L’IA ET VOTRE AVENIR</a:t>
            </a:r>
            <a:endParaRPr sz="900" b="1">
              <a:solidFill>
                <a:srgbClr val="4B0550"/>
              </a:solidFill>
              <a:latin typeface="Optimistic Display"/>
              <a:ea typeface="Optimistic Display"/>
              <a:cs typeface="Optimistic Display"/>
              <a:sym typeface="Optimistic Display"/>
            </a:endParaRPr>
          </a:p>
          <a:p>
            <a:pPr marL="0" lvl="0" indent="0" algn="l" rtl="0">
              <a:lnSpc>
                <a:spcPct val="125000"/>
              </a:lnSpc>
              <a:spcBef>
                <a:spcPts val="0"/>
              </a:spcBef>
              <a:spcAft>
                <a:spcPts val="0"/>
              </a:spcAft>
              <a:buNone/>
            </a:pPr>
            <a:endParaRPr sz="900" b="1">
              <a:solidFill>
                <a:srgbClr val="4B0550"/>
              </a:solidFill>
              <a:latin typeface="Optimistic Display"/>
              <a:ea typeface="Optimistic Display"/>
              <a:cs typeface="Optimistic Display"/>
              <a:sym typeface="Optimistic Display"/>
            </a:endParaRPr>
          </a:p>
        </p:txBody>
      </p:sp>
      <p:sp>
        <p:nvSpPr>
          <p:cNvPr id="1424" name="Google Shape;1424;p89"/>
          <p:cNvSpPr txBox="1"/>
          <p:nvPr/>
        </p:nvSpPr>
        <p:spPr>
          <a:xfrm>
            <a:off x="992259" y="5849177"/>
            <a:ext cx="2703300" cy="369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Artistes en IA</a:t>
            </a:r>
            <a:endParaRPr sz="1800">
              <a:solidFill>
                <a:srgbClr val="4B0550"/>
              </a:solidFill>
              <a:latin typeface="Optimistic Text"/>
              <a:ea typeface="Optimistic Text"/>
              <a:cs typeface="Optimistic Text"/>
              <a:sym typeface="Optimistic Text"/>
            </a:endParaRPr>
          </a:p>
        </p:txBody>
      </p:sp>
      <p:sp>
        <p:nvSpPr>
          <p:cNvPr id="1425" name="Google Shape;1425;p89"/>
          <p:cNvSpPr/>
          <p:nvPr/>
        </p:nvSpPr>
        <p:spPr>
          <a:xfrm>
            <a:off x="4282625" y="2000450"/>
            <a:ext cx="34689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26" name="Google Shape;1426;p89"/>
          <p:cNvSpPr txBox="1"/>
          <p:nvPr/>
        </p:nvSpPr>
        <p:spPr>
          <a:xfrm>
            <a:off x="4574511" y="2849545"/>
            <a:ext cx="2732100" cy="369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Chercheurs en IA</a:t>
            </a:r>
            <a:endParaRPr sz="2400">
              <a:solidFill>
                <a:srgbClr val="4B0550"/>
              </a:solidFill>
              <a:latin typeface="Optimistic Text"/>
              <a:ea typeface="Optimistic Text"/>
              <a:cs typeface="Optimistic Text"/>
              <a:sym typeface="Optimistic Text"/>
            </a:endParaRPr>
          </a:p>
        </p:txBody>
      </p:sp>
      <p:sp>
        <p:nvSpPr>
          <p:cNvPr id="1427" name="Google Shape;1427;p89"/>
          <p:cNvSpPr txBox="1"/>
          <p:nvPr/>
        </p:nvSpPr>
        <p:spPr>
          <a:xfrm>
            <a:off x="4574511" y="5848961"/>
            <a:ext cx="2732100" cy="369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Enseignants en IA</a:t>
            </a:r>
            <a:endParaRPr sz="1800">
              <a:solidFill>
                <a:srgbClr val="4B0550"/>
              </a:solidFill>
              <a:latin typeface="Optimistic Text"/>
              <a:ea typeface="Optimistic Text"/>
              <a:cs typeface="Optimistic Text"/>
              <a:sym typeface="Optimistic Text"/>
            </a:endParaRPr>
          </a:p>
        </p:txBody>
      </p:sp>
      <p:sp>
        <p:nvSpPr>
          <p:cNvPr id="1428" name="Google Shape;1428;p89"/>
          <p:cNvSpPr txBox="1"/>
          <p:nvPr/>
        </p:nvSpPr>
        <p:spPr>
          <a:xfrm>
            <a:off x="8156748" y="5848950"/>
            <a:ext cx="3166200" cy="369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Entrepreneurs en IA</a:t>
            </a:r>
            <a:endParaRPr sz="1800">
              <a:solidFill>
                <a:srgbClr val="4B0550"/>
              </a:solidFill>
              <a:latin typeface="Optimistic Text"/>
              <a:ea typeface="Optimistic Text"/>
              <a:cs typeface="Optimistic Text"/>
              <a:sym typeface="Optimistic Text"/>
            </a:endParaRPr>
          </a:p>
        </p:txBody>
      </p:sp>
      <p:sp>
        <p:nvSpPr>
          <p:cNvPr id="1429" name="Google Shape;1429;p89"/>
          <p:cNvSpPr txBox="1"/>
          <p:nvPr/>
        </p:nvSpPr>
        <p:spPr>
          <a:xfrm>
            <a:off x="8167394" y="2849564"/>
            <a:ext cx="2318400" cy="7389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Scientifiques de données</a:t>
            </a:r>
            <a:endParaRPr sz="1800">
              <a:solidFill>
                <a:srgbClr val="4B0550"/>
              </a:solidFill>
              <a:latin typeface="Optimistic Text"/>
              <a:ea typeface="Optimistic Text"/>
              <a:cs typeface="Optimistic Text"/>
              <a:sym typeface="Optimistic Text"/>
            </a:endParaRPr>
          </a:p>
        </p:txBody>
      </p:sp>
      <p:sp>
        <p:nvSpPr>
          <p:cNvPr id="1430" name="Google Shape;1430;p89"/>
          <p:cNvSpPr txBox="1"/>
          <p:nvPr/>
        </p:nvSpPr>
        <p:spPr>
          <a:xfrm>
            <a:off x="700501" y="2000575"/>
            <a:ext cx="3166200" cy="1866300"/>
          </a:xfrm>
          <a:prstGeom prst="rect">
            <a:avLst/>
          </a:prstGeom>
          <a:noFill/>
          <a:ln>
            <a:noFill/>
          </a:ln>
        </p:spPr>
        <p:txBody>
          <a:bodyPr spcFirstLastPara="1" wrap="square" lIns="0" tIns="19050" rIns="0" bIns="0" anchor="t" anchorCtr="0">
            <a:spAutoFit/>
          </a:bodyPr>
          <a:lstStyle/>
          <a:p>
            <a:pPr marL="19050" marR="397193" lvl="0" indent="0" algn="l" rtl="0">
              <a:lnSpc>
                <a:spcPct val="100000"/>
              </a:lnSpc>
              <a:spcBef>
                <a:spcPts val="0"/>
              </a:spcBef>
              <a:spcAft>
                <a:spcPts val="0"/>
              </a:spcAft>
              <a:buNone/>
            </a:pPr>
            <a:r>
              <a:rPr lang="en" sz="3000" b="1">
                <a:solidFill>
                  <a:srgbClr val="4B0550"/>
                </a:solidFill>
                <a:latin typeface="Optimistic Text"/>
                <a:ea typeface="Optimistic Text"/>
                <a:cs typeface="Optimistic Text"/>
                <a:sym typeface="Optimistic Text"/>
              </a:rPr>
              <a:t>Carrières passionnantes en IA à explorer</a:t>
            </a:r>
            <a:endParaRPr sz="3000">
              <a:solidFill>
                <a:srgbClr val="4B0550"/>
              </a:solidFill>
              <a:latin typeface="Optimistic Text"/>
              <a:ea typeface="Optimistic Text"/>
              <a:cs typeface="Optimistic Text"/>
              <a:sym typeface="Optimistic Text"/>
            </a:endParaRPr>
          </a:p>
        </p:txBody>
      </p:sp>
      <p:sp>
        <p:nvSpPr>
          <p:cNvPr id="1431" name="Google Shape;1431;p89"/>
          <p:cNvSpPr txBox="1"/>
          <p:nvPr/>
        </p:nvSpPr>
        <p:spPr>
          <a:xfrm>
            <a:off x="700500" y="3933194"/>
            <a:ext cx="2995200" cy="8505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1253"/>
              </a:spcBef>
              <a:spcAft>
                <a:spcPts val="0"/>
              </a:spcAft>
              <a:buNone/>
            </a:pPr>
            <a:r>
              <a:rPr lang="en" sz="1800">
                <a:solidFill>
                  <a:srgbClr val="4B0550"/>
                </a:solidFill>
                <a:latin typeface="Optimistic Text"/>
                <a:ea typeface="Optimistic Text"/>
                <a:cs typeface="Optimistic Text"/>
                <a:sym typeface="Optimistic Text"/>
              </a:rPr>
              <a:t>Laquelle vous semble la plus excitante — et pourquoi?</a:t>
            </a:r>
            <a:endParaRPr sz="1800">
              <a:solidFill>
                <a:srgbClr val="4B0550"/>
              </a:solidFill>
              <a:latin typeface="Optimistic Text"/>
              <a:ea typeface="Optimistic Text"/>
              <a:cs typeface="Optimistic Text"/>
              <a:sym typeface="Optimistic Text"/>
            </a:endParaRPr>
          </a:p>
        </p:txBody>
      </p:sp>
      <p:sp>
        <p:nvSpPr>
          <p:cNvPr id="1432" name="Google Shape;1432;p89"/>
          <p:cNvSpPr txBox="1"/>
          <p:nvPr/>
        </p:nvSpPr>
        <p:spPr>
          <a:xfrm>
            <a:off x="4574511" y="3336389"/>
            <a:ext cx="2732100" cy="1276800"/>
          </a:xfrm>
          <a:prstGeom prst="rect">
            <a:avLst/>
          </a:prstGeom>
          <a:noFill/>
          <a:ln>
            <a:noFill/>
          </a:ln>
        </p:spPr>
        <p:txBody>
          <a:bodyPr spcFirstLastPara="1" wrap="square" lIns="0" tIns="0" rIns="0" bIns="0" anchor="t" anchorCtr="0">
            <a:noAutofit/>
          </a:bodyPr>
          <a:lstStyle/>
          <a:p>
            <a:pPr marL="0" marR="7620" lvl="0" indent="0" algn="l" rtl="0">
              <a:lnSpc>
                <a:spcPct val="100000"/>
              </a:lnSpc>
              <a:spcBef>
                <a:spcPts val="0"/>
              </a:spcBef>
              <a:spcAft>
                <a:spcPts val="0"/>
              </a:spcAft>
              <a:buNone/>
            </a:pPr>
            <a:r>
              <a:rPr lang="en-US" sz="1600" dirty="0" err="1">
                <a:solidFill>
                  <a:srgbClr val="4B0550"/>
                </a:solidFill>
                <a:latin typeface="Optimistic Text"/>
                <a:ea typeface="Optimistic Text"/>
                <a:cs typeface="Optimistic Text"/>
                <a:sym typeface="Optimistic Text"/>
              </a:rPr>
              <a:t>Développer</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l’intelligence</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artificielle</a:t>
            </a:r>
            <a:r>
              <a:rPr lang="en-US" sz="1600" dirty="0">
                <a:solidFill>
                  <a:srgbClr val="4B0550"/>
                </a:solidFill>
                <a:latin typeface="Optimistic Text"/>
                <a:ea typeface="Optimistic Text"/>
                <a:cs typeface="Optimistic Text"/>
                <a:sym typeface="Optimistic Text"/>
              </a:rPr>
              <a:t> pour </a:t>
            </a:r>
            <a:r>
              <a:rPr lang="en-US" sz="1600" dirty="0" err="1">
                <a:solidFill>
                  <a:srgbClr val="4B0550"/>
                </a:solidFill>
                <a:latin typeface="Optimistic Text"/>
                <a:ea typeface="Optimistic Text"/>
                <a:cs typeface="Optimistic Text"/>
                <a:sym typeface="Optimistic Text"/>
              </a:rPr>
              <a:t>traiter</a:t>
            </a:r>
            <a:r>
              <a:rPr lang="en-US" sz="1600" dirty="0">
                <a:solidFill>
                  <a:srgbClr val="4B0550"/>
                </a:solidFill>
                <a:latin typeface="Optimistic Text"/>
                <a:ea typeface="Optimistic Text"/>
                <a:cs typeface="Optimistic Text"/>
                <a:sym typeface="Optimistic Text"/>
              </a:rPr>
              <a:t> la langue </a:t>
            </a:r>
            <a:r>
              <a:rPr lang="en-US" sz="1600" dirty="0" err="1">
                <a:solidFill>
                  <a:srgbClr val="4B0550"/>
                </a:solidFill>
                <a:latin typeface="Optimistic Text"/>
                <a:ea typeface="Optimistic Text"/>
                <a:cs typeface="Optimistic Text"/>
                <a:sym typeface="Optimistic Text"/>
              </a:rPr>
              <a:t>arabe</a:t>
            </a:r>
            <a:r>
              <a:rPr lang="en-US" sz="1600" dirty="0">
                <a:solidFill>
                  <a:srgbClr val="4B0550"/>
                </a:solidFill>
                <a:latin typeface="Optimistic Text"/>
                <a:ea typeface="Optimistic Text"/>
                <a:cs typeface="Optimistic Text"/>
                <a:sym typeface="Optimistic Text"/>
              </a:rPr>
              <a:t> et </a:t>
            </a:r>
            <a:r>
              <a:rPr lang="en-US" sz="1600" dirty="0" err="1">
                <a:solidFill>
                  <a:srgbClr val="4B0550"/>
                </a:solidFill>
                <a:latin typeface="Optimistic Text"/>
                <a:ea typeface="Optimistic Text"/>
                <a:cs typeface="Optimistic Text"/>
                <a:sym typeface="Optimistic Text"/>
              </a:rPr>
              <a:t>ses</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dialectes</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régionaux</a:t>
            </a:r>
            <a:r>
              <a:rPr lang="en-US" sz="1600" dirty="0">
                <a:solidFill>
                  <a:srgbClr val="4B0550"/>
                </a:solidFill>
                <a:latin typeface="Optimistic Text"/>
                <a:ea typeface="Optimistic Text"/>
                <a:cs typeface="Optimistic Text"/>
                <a:sym typeface="Optimistic Text"/>
              </a:rPr>
              <a:t>.</a:t>
            </a:r>
            <a:endParaRPr sz="1600" dirty="0">
              <a:solidFill>
                <a:srgbClr val="4B0550"/>
              </a:solidFill>
              <a:latin typeface="Optimistic Text"/>
              <a:ea typeface="Optimistic Text"/>
              <a:cs typeface="Optimistic Text"/>
              <a:sym typeface="Optimistic Text"/>
            </a:endParaRPr>
          </a:p>
        </p:txBody>
      </p:sp>
      <p:sp>
        <p:nvSpPr>
          <p:cNvPr id="1433" name="Google Shape;1433;p89"/>
          <p:cNvSpPr txBox="1"/>
          <p:nvPr/>
        </p:nvSpPr>
        <p:spPr>
          <a:xfrm>
            <a:off x="8167444" y="3638795"/>
            <a:ext cx="2318400" cy="607859"/>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908"/>
              </a:spcBef>
              <a:spcAft>
                <a:spcPts val="0"/>
              </a:spcAft>
              <a:buNone/>
            </a:pPr>
            <a:r>
              <a:rPr lang="en" sz="1600" dirty="0" err="1">
                <a:solidFill>
                  <a:srgbClr val="4B0550"/>
                </a:solidFill>
                <a:latin typeface="Optimistic Text"/>
                <a:ea typeface="Optimistic Text"/>
                <a:cs typeface="Optimistic Text"/>
                <a:sym typeface="Optimistic Text"/>
              </a:rPr>
              <a:t>Analyser</a:t>
            </a:r>
            <a:r>
              <a:rPr lang="en" sz="1600" dirty="0">
                <a:solidFill>
                  <a:srgbClr val="4B0550"/>
                </a:solidFill>
                <a:latin typeface="Optimistic Text"/>
                <a:ea typeface="Optimistic Text"/>
                <a:cs typeface="Optimistic Text"/>
                <a:sym typeface="Optimistic Text"/>
              </a:rPr>
              <a:t> les tendances des march</a:t>
            </a:r>
            <a:r>
              <a:rPr lang="en-US" sz="1600" dirty="0">
                <a:solidFill>
                  <a:srgbClr val="4B0550"/>
                </a:solidFill>
                <a:latin typeface="Optimistic Text"/>
                <a:ea typeface="Optimistic Text"/>
                <a:cs typeface="Optimistic Text"/>
                <a:sym typeface="Optimistic Text"/>
              </a:rPr>
              <a:t>e</a:t>
            </a:r>
            <a:r>
              <a:rPr lang="en" sz="1600" dirty="0">
                <a:solidFill>
                  <a:srgbClr val="4B0550"/>
                </a:solidFill>
                <a:latin typeface="Optimistic Text"/>
                <a:ea typeface="Optimistic Text"/>
                <a:cs typeface="Optimistic Text"/>
                <a:sym typeface="Optimistic Text"/>
              </a:rPr>
              <a:t>s. </a:t>
            </a:r>
            <a:endParaRPr sz="1600" dirty="0">
              <a:solidFill>
                <a:srgbClr val="4B0550"/>
              </a:solidFill>
              <a:latin typeface="Optimistic Text"/>
              <a:ea typeface="Optimistic Text"/>
              <a:cs typeface="Optimistic Text"/>
              <a:sym typeface="Optimistic Text"/>
            </a:endParaRPr>
          </a:p>
        </p:txBody>
      </p:sp>
      <p:sp>
        <p:nvSpPr>
          <p:cNvPr id="1434" name="Google Shape;1434;p89"/>
          <p:cNvSpPr txBox="1"/>
          <p:nvPr/>
        </p:nvSpPr>
        <p:spPr>
          <a:xfrm>
            <a:off x="960950" y="6374300"/>
            <a:ext cx="3030762" cy="1346522"/>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908"/>
              </a:spcBef>
              <a:spcAft>
                <a:spcPts val="0"/>
              </a:spcAft>
              <a:buNone/>
            </a:pPr>
            <a:r>
              <a:rPr lang="en-US" sz="1600" dirty="0" err="1">
                <a:solidFill>
                  <a:srgbClr val="4B0550"/>
                </a:solidFill>
                <a:latin typeface="Optimistic Text"/>
                <a:ea typeface="Optimistic Text"/>
                <a:cs typeface="Optimistic Text"/>
                <a:sym typeface="Optimistic Text"/>
              </a:rPr>
              <a:t>Créer</a:t>
            </a:r>
            <a:r>
              <a:rPr lang="en-US" sz="1600" dirty="0">
                <a:solidFill>
                  <a:srgbClr val="4B0550"/>
                </a:solidFill>
                <a:latin typeface="Optimistic Text"/>
                <a:ea typeface="Optimistic Text"/>
                <a:cs typeface="Optimistic Text"/>
                <a:sym typeface="Optimistic Text"/>
              </a:rPr>
              <a:t> des </a:t>
            </a:r>
            <a:r>
              <a:rPr lang="en-US" sz="1600" dirty="0" err="1">
                <a:solidFill>
                  <a:srgbClr val="4B0550"/>
                </a:solidFill>
                <a:latin typeface="Optimistic Text"/>
                <a:ea typeface="Optimistic Text"/>
                <a:cs typeface="Optimistic Text"/>
                <a:sym typeface="Optimistic Text"/>
              </a:rPr>
              <a:t>œuvres</a:t>
            </a:r>
            <a:r>
              <a:rPr lang="en-US" sz="1600" dirty="0">
                <a:solidFill>
                  <a:srgbClr val="4B0550"/>
                </a:solidFill>
                <a:latin typeface="Optimistic Text"/>
                <a:ea typeface="Optimistic Text"/>
                <a:cs typeface="Optimistic Text"/>
                <a:sym typeface="Optimistic Text"/>
              </a:rPr>
              <a:t> d’art </a:t>
            </a:r>
            <a:r>
              <a:rPr lang="en-US" sz="1600" dirty="0" err="1">
                <a:solidFill>
                  <a:srgbClr val="4B0550"/>
                </a:solidFill>
                <a:latin typeface="Optimistic Text"/>
                <a:ea typeface="Optimistic Text"/>
                <a:cs typeface="Optimistic Text"/>
                <a:sym typeface="Optimistic Text"/>
              </a:rPr>
              <a:t>numériques</a:t>
            </a:r>
            <a:r>
              <a:rPr lang="en-US" sz="1600" dirty="0">
                <a:solidFill>
                  <a:srgbClr val="4B0550"/>
                </a:solidFill>
                <a:latin typeface="Optimistic Text"/>
                <a:ea typeface="Optimistic Text"/>
                <a:cs typeface="Optimistic Text"/>
                <a:sym typeface="Optimistic Text"/>
              </a:rPr>
              <a:t> pour les industries </a:t>
            </a:r>
            <a:r>
              <a:rPr lang="en-US" sz="1600" dirty="0" err="1">
                <a:solidFill>
                  <a:srgbClr val="4B0550"/>
                </a:solidFill>
                <a:latin typeface="Optimistic Text"/>
                <a:ea typeface="Optimistic Text"/>
                <a:cs typeface="Optimistic Text"/>
                <a:sym typeface="Optimistic Text"/>
              </a:rPr>
              <a:t>cinématographiques</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régionales</a:t>
            </a:r>
            <a:r>
              <a:rPr lang="en-US" sz="1600" dirty="0">
                <a:solidFill>
                  <a:srgbClr val="4B0550"/>
                </a:solidFill>
                <a:latin typeface="Optimistic Text"/>
                <a:ea typeface="Optimistic Text"/>
                <a:cs typeface="Optimistic Text"/>
                <a:sym typeface="Optimistic Text"/>
              </a:rPr>
              <a:t>, les jeux </a:t>
            </a:r>
            <a:r>
              <a:rPr lang="en-US" sz="1600" dirty="0" err="1">
                <a:solidFill>
                  <a:srgbClr val="4B0550"/>
                </a:solidFill>
                <a:latin typeface="Optimistic Text"/>
                <a:ea typeface="Optimistic Text"/>
                <a:cs typeface="Optimistic Text"/>
                <a:sym typeface="Optimistic Text"/>
              </a:rPr>
              <a:t>vidéo</a:t>
            </a:r>
            <a:r>
              <a:rPr lang="en-US" sz="1600" dirty="0">
                <a:solidFill>
                  <a:srgbClr val="4B0550"/>
                </a:solidFill>
                <a:latin typeface="Optimistic Text"/>
                <a:ea typeface="Optimistic Text"/>
                <a:cs typeface="Optimistic Text"/>
                <a:sym typeface="Optimistic Text"/>
              </a:rPr>
              <a:t> et les </a:t>
            </a:r>
            <a:r>
              <a:rPr lang="en-US" sz="1600" dirty="0" err="1">
                <a:solidFill>
                  <a:srgbClr val="4B0550"/>
                </a:solidFill>
                <a:latin typeface="Optimistic Text"/>
                <a:ea typeface="Optimistic Text"/>
                <a:cs typeface="Optimistic Text"/>
                <a:sym typeface="Optimistic Text"/>
              </a:rPr>
              <a:t>médias</a:t>
            </a:r>
            <a:r>
              <a:rPr lang="en-US" sz="1600" dirty="0">
                <a:solidFill>
                  <a:srgbClr val="4B0550"/>
                </a:solidFill>
                <a:latin typeface="Optimistic Text"/>
                <a:ea typeface="Optimistic Text"/>
                <a:cs typeface="Optimistic Text"/>
                <a:sym typeface="Optimistic Text"/>
              </a:rPr>
              <a:t> </a:t>
            </a:r>
            <a:r>
              <a:rPr lang="en-US" sz="1600" dirty="0" err="1">
                <a:solidFill>
                  <a:srgbClr val="4B0550"/>
                </a:solidFill>
                <a:latin typeface="Optimistic Text"/>
                <a:ea typeface="Optimistic Text"/>
                <a:cs typeface="Optimistic Text"/>
                <a:sym typeface="Optimistic Text"/>
              </a:rPr>
              <a:t>numériques</a:t>
            </a:r>
            <a:r>
              <a:rPr lang="en-US" sz="1600" dirty="0">
                <a:solidFill>
                  <a:srgbClr val="4B0550"/>
                </a:solidFill>
                <a:latin typeface="Optimistic Text"/>
                <a:ea typeface="Optimistic Text"/>
                <a:cs typeface="Optimistic Text"/>
                <a:sym typeface="Optimistic Text"/>
              </a:rPr>
              <a:t>.</a:t>
            </a:r>
            <a:endParaRPr sz="1600" dirty="0">
              <a:solidFill>
                <a:srgbClr val="4B0550"/>
              </a:solidFill>
              <a:latin typeface="Optimistic Text"/>
              <a:ea typeface="Optimistic Text"/>
              <a:cs typeface="Optimistic Text"/>
              <a:sym typeface="Optimistic Text"/>
            </a:endParaRPr>
          </a:p>
        </p:txBody>
      </p:sp>
      <p:sp>
        <p:nvSpPr>
          <p:cNvPr id="1435" name="Google Shape;1435;p89"/>
          <p:cNvSpPr txBox="1"/>
          <p:nvPr/>
        </p:nvSpPr>
        <p:spPr>
          <a:xfrm>
            <a:off x="4574530" y="6374073"/>
            <a:ext cx="2732100" cy="1100301"/>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908"/>
              </a:spcBef>
              <a:spcAft>
                <a:spcPts val="0"/>
              </a:spcAft>
              <a:buNone/>
            </a:pPr>
            <a:r>
              <a:rPr lang="en" sz="1600" dirty="0">
                <a:solidFill>
                  <a:srgbClr val="4B0550"/>
                </a:solidFill>
                <a:latin typeface="Optimistic Text"/>
                <a:ea typeface="Optimistic Text"/>
                <a:cs typeface="Optimistic Text"/>
                <a:sym typeface="Optimistic Text"/>
              </a:rPr>
              <a:t>Aider les </a:t>
            </a:r>
            <a:r>
              <a:rPr lang="en" sz="1600" dirty="0" err="1">
                <a:solidFill>
                  <a:srgbClr val="4B0550"/>
                </a:solidFill>
                <a:latin typeface="Optimistic Text"/>
                <a:ea typeface="Optimistic Text"/>
                <a:cs typeface="Optimistic Text"/>
                <a:sym typeface="Optimistic Text"/>
              </a:rPr>
              <a:t>autres</a:t>
            </a:r>
            <a:r>
              <a:rPr lang="en" sz="1600" dirty="0">
                <a:solidFill>
                  <a:srgbClr val="4B0550"/>
                </a:solidFill>
                <a:latin typeface="Optimistic Text"/>
                <a:ea typeface="Optimistic Text"/>
                <a:cs typeface="Optimistic Text"/>
                <a:sym typeface="Optimistic Text"/>
              </a:rPr>
              <a:t> à </a:t>
            </a:r>
            <a:r>
              <a:rPr lang="en" sz="1600" dirty="0" err="1">
                <a:solidFill>
                  <a:srgbClr val="4B0550"/>
                </a:solidFill>
                <a:latin typeface="Optimistic Text"/>
                <a:ea typeface="Optimistic Text"/>
                <a:cs typeface="Optimistic Text"/>
                <a:sym typeface="Optimistic Text"/>
              </a:rPr>
              <a:t>apprendre</a:t>
            </a:r>
            <a:r>
              <a:rPr lang="en" sz="1600" dirty="0">
                <a:solidFill>
                  <a:srgbClr val="4B0550"/>
                </a:solidFill>
                <a:latin typeface="Optimistic Text"/>
                <a:ea typeface="Optimistic Text"/>
                <a:cs typeface="Optimistic Text"/>
                <a:sym typeface="Optimistic Text"/>
              </a:rPr>
              <a:t> à </a:t>
            </a:r>
            <a:r>
              <a:rPr lang="en" sz="1600" dirty="0" err="1">
                <a:solidFill>
                  <a:srgbClr val="4B0550"/>
                </a:solidFill>
                <a:latin typeface="Optimistic Text"/>
                <a:ea typeface="Optimistic Text"/>
                <a:cs typeface="Optimistic Text"/>
                <a:sym typeface="Optimistic Text"/>
              </a:rPr>
              <a:t>utiliser</a:t>
            </a:r>
            <a:r>
              <a:rPr lang="en" sz="1600" dirty="0">
                <a:solidFill>
                  <a:srgbClr val="4B0550"/>
                </a:solidFill>
                <a:latin typeface="Optimistic Text"/>
                <a:ea typeface="Optimistic Text"/>
                <a:cs typeface="Optimistic Text"/>
                <a:sym typeface="Optimistic Text"/>
              </a:rPr>
              <a:t> </a:t>
            </a:r>
            <a:r>
              <a:rPr lang="en" sz="1600" dirty="0" err="1">
                <a:solidFill>
                  <a:srgbClr val="4B0550"/>
                </a:solidFill>
                <a:latin typeface="Optimistic Text"/>
                <a:ea typeface="Optimistic Text"/>
                <a:cs typeface="Optimistic Text"/>
                <a:sym typeface="Optimistic Text"/>
              </a:rPr>
              <a:t>l'IA</a:t>
            </a:r>
            <a:r>
              <a:rPr lang="en" sz="1600" dirty="0">
                <a:solidFill>
                  <a:srgbClr val="4B0550"/>
                </a:solidFill>
                <a:latin typeface="Optimistic Text"/>
                <a:ea typeface="Optimistic Text"/>
                <a:cs typeface="Optimistic Text"/>
                <a:sym typeface="Optimistic Text"/>
              </a:rPr>
              <a:t> </a:t>
            </a:r>
            <a:r>
              <a:rPr lang="en" sz="1600" dirty="0" err="1">
                <a:solidFill>
                  <a:srgbClr val="4B0550"/>
                </a:solidFill>
                <a:latin typeface="Optimistic Text"/>
                <a:ea typeface="Optimistic Text"/>
                <a:cs typeface="Optimistic Text"/>
                <a:sym typeface="Optimistic Text"/>
              </a:rPr>
              <a:t>en</a:t>
            </a:r>
            <a:r>
              <a:rPr lang="en" sz="1600" dirty="0">
                <a:solidFill>
                  <a:srgbClr val="4B0550"/>
                </a:solidFill>
                <a:latin typeface="Optimistic Text"/>
                <a:ea typeface="Optimistic Text"/>
                <a:cs typeface="Optimistic Text"/>
                <a:sym typeface="Optimistic Text"/>
              </a:rPr>
              <a:t> toute </a:t>
            </a:r>
            <a:r>
              <a:rPr lang="en" sz="1600" dirty="0" err="1">
                <a:solidFill>
                  <a:srgbClr val="4B0550"/>
                </a:solidFill>
                <a:latin typeface="Optimistic Text"/>
                <a:ea typeface="Optimistic Text"/>
                <a:cs typeface="Optimistic Text"/>
                <a:sym typeface="Optimistic Text"/>
              </a:rPr>
              <a:t>sécurité</a:t>
            </a:r>
            <a:r>
              <a:rPr lang="en" sz="1600" dirty="0">
                <a:solidFill>
                  <a:srgbClr val="4B0550"/>
                </a:solidFill>
                <a:latin typeface="Optimistic Text"/>
                <a:ea typeface="Optimistic Text"/>
                <a:cs typeface="Optimistic Text"/>
                <a:sym typeface="Optimistic Text"/>
              </a:rPr>
              <a:t> à travers </a:t>
            </a:r>
            <a:r>
              <a:rPr lang="en-US" sz="1600" dirty="0">
                <a:solidFill>
                  <a:srgbClr val="4B0550"/>
                </a:solidFill>
                <a:latin typeface="Optimistic Text"/>
                <a:ea typeface="Optimistic Text"/>
                <a:cs typeface="Optimistic Text"/>
                <a:sym typeface="Optimistic Text"/>
              </a:rPr>
              <a:t>le Moyen-Orient.</a:t>
            </a:r>
            <a:endParaRPr sz="1600" dirty="0">
              <a:solidFill>
                <a:srgbClr val="4B0550"/>
              </a:solidFill>
              <a:latin typeface="Optimistic Text"/>
              <a:ea typeface="Optimistic Text"/>
              <a:cs typeface="Optimistic Text"/>
              <a:sym typeface="Optimistic Text"/>
            </a:endParaRPr>
          </a:p>
        </p:txBody>
      </p:sp>
      <p:sp>
        <p:nvSpPr>
          <p:cNvPr id="1436" name="Google Shape;1436;p89"/>
          <p:cNvSpPr txBox="1"/>
          <p:nvPr/>
        </p:nvSpPr>
        <p:spPr>
          <a:xfrm>
            <a:off x="8167374" y="6374073"/>
            <a:ext cx="2732100" cy="607859"/>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908"/>
              </a:spcBef>
              <a:spcAft>
                <a:spcPts val="0"/>
              </a:spcAft>
              <a:buNone/>
            </a:pPr>
            <a:r>
              <a:rPr lang="en" sz="1600" dirty="0" err="1">
                <a:solidFill>
                  <a:srgbClr val="4B0550"/>
                </a:solidFill>
                <a:latin typeface="Optimistic Text"/>
                <a:ea typeface="Optimistic Text"/>
                <a:cs typeface="Optimistic Text"/>
                <a:sym typeface="Optimistic Text"/>
              </a:rPr>
              <a:t>Créer</a:t>
            </a:r>
            <a:r>
              <a:rPr lang="en" sz="1600" dirty="0">
                <a:solidFill>
                  <a:srgbClr val="4B0550"/>
                </a:solidFill>
                <a:latin typeface="Optimistic Text"/>
                <a:ea typeface="Optimistic Text"/>
                <a:cs typeface="Optimistic Text"/>
                <a:sym typeface="Optimistic Text"/>
              </a:rPr>
              <a:t> des startups IA qui </a:t>
            </a:r>
            <a:r>
              <a:rPr lang="en" sz="1600" dirty="0" err="1">
                <a:solidFill>
                  <a:srgbClr val="4B0550"/>
                </a:solidFill>
                <a:latin typeface="Optimistic Text"/>
                <a:ea typeface="Optimistic Text"/>
                <a:cs typeface="Optimistic Text"/>
                <a:sym typeface="Optimistic Text"/>
              </a:rPr>
              <a:t>résolvent</a:t>
            </a:r>
            <a:r>
              <a:rPr lang="en" sz="1600" dirty="0">
                <a:solidFill>
                  <a:srgbClr val="4B0550"/>
                </a:solidFill>
                <a:latin typeface="Optimistic Text"/>
                <a:ea typeface="Optimistic Text"/>
                <a:cs typeface="Optimistic Text"/>
                <a:sym typeface="Optimistic Text"/>
              </a:rPr>
              <a:t> des </a:t>
            </a:r>
            <a:r>
              <a:rPr lang="en" sz="1600" dirty="0" err="1">
                <a:solidFill>
                  <a:srgbClr val="4B0550"/>
                </a:solidFill>
                <a:latin typeface="Optimistic Text"/>
                <a:ea typeface="Optimistic Text"/>
                <a:cs typeface="Optimistic Text"/>
                <a:sym typeface="Optimistic Text"/>
              </a:rPr>
              <a:t>probl</a:t>
            </a:r>
            <a:r>
              <a:rPr lang="en-US" sz="1600" dirty="0" err="1">
                <a:solidFill>
                  <a:srgbClr val="4B0550"/>
                </a:solidFill>
                <a:latin typeface="Optimistic Text"/>
                <a:ea typeface="Optimistic Text"/>
                <a:cs typeface="Optimistic Text"/>
                <a:sym typeface="Optimistic Text"/>
              </a:rPr>
              <a:t>em</a:t>
            </a:r>
            <a:r>
              <a:rPr lang="en" sz="1600" dirty="0">
                <a:solidFill>
                  <a:srgbClr val="4B0550"/>
                </a:solidFill>
                <a:latin typeface="Optimistic Text"/>
                <a:ea typeface="Optimistic Text"/>
                <a:cs typeface="Optimistic Text"/>
                <a:sym typeface="Optimistic Text"/>
              </a:rPr>
              <a:t>s.</a:t>
            </a:r>
            <a:endParaRPr sz="1600" dirty="0">
              <a:solidFill>
                <a:srgbClr val="4B0550"/>
              </a:solidFill>
              <a:latin typeface="Optimistic Text"/>
              <a:ea typeface="Optimistic Text"/>
              <a:cs typeface="Optimistic Text"/>
              <a:sym typeface="Optimistic Text"/>
            </a:endParaRPr>
          </a:p>
        </p:txBody>
      </p:sp>
      <p:pic>
        <p:nvPicPr>
          <p:cNvPr id="1437" name="Google Shape;1437;p89" title="iswdesign_A_cinematic_futuristic_world_map_rendered_as_sculptur_42840019-5e70-4425-bda6-993dd677a8e9.png"/>
          <p:cNvPicPr preferRelativeResize="0"/>
          <p:nvPr/>
        </p:nvPicPr>
        <p:blipFill>
          <a:blip r:embed="rId3">
            <a:alphaModFix/>
          </a:blip>
          <a:stretch>
            <a:fillRect/>
          </a:stretch>
        </p:blipFill>
        <p:spPr>
          <a:xfrm>
            <a:off x="11624738" y="2000587"/>
            <a:ext cx="4749000" cy="5937300"/>
          </a:xfrm>
          <a:prstGeom prst="roundRect">
            <a:avLst>
              <a:gd name="adj" fmla="val 5318"/>
            </a:avLst>
          </a:prstGeom>
          <a:noFill/>
          <a:ln>
            <a:noFill/>
          </a:ln>
        </p:spPr>
      </p:pic>
      <p:pic>
        <p:nvPicPr>
          <p:cNvPr id="1438" name="Google Shape;1438;p89" title="Asset 88.png"/>
          <p:cNvPicPr preferRelativeResize="0"/>
          <p:nvPr/>
        </p:nvPicPr>
        <p:blipFill>
          <a:blip r:embed="rId4">
            <a:alphaModFix/>
          </a:blip>
          <a:stretch>
            <a:fillRect/>
          </a:stretch>
        </p:blipFill>
        <p:spPr>
          <a:xfrm>
            <a:off x="8212674" y="5210000"/>
            <a:ext cx="516950" cy="483125"/>
          </a:xfrm>
          <a:prstGeom prst="rect">
            <a:avLst/>
          </a:prstGeom>
          <a:noFill/>
          <a:ln>
            <a:noFill/>
          </a:ln>
        </p:spPr>
      </p:pic>
      <p:pic>
        <p:nvPicPr>
          <p:cNvPr id="1439" name="Google Shape;1439;p89" title="Asset 89.png"/>
          <p:cNvPicPr preferRelativeResize="0"/>
          <p:nvPr/>
        </p:nvPicPr>
        <p:blipFill>
          <a:blip r:embed="rId5">
            <a:alphaModFix/>
          </a:blip>
          <a:stretch>
            <a:fillRect/>
          </a:stretch>
        </p:blipFill>
        <p:spPr>
          <a:xfrm>
            <a:off x="4574525" y="5176752"/>
            <a:ext cx="516950" cy="645123"/>
          </a:xfrm>
          <a:prstGeom prst="rect">
            <a:avLst/>
          </a:prstGeom>
          <a:noFill/>
          <a:ln>
            <a:noFill/>
          </a:ln>
        </p:spPr>
      </p:pic>
      <p:pic>
        <p:nvPicPr>
          <p:cNvPr id="1440" name="Google Shape;1440;p89" title="Asset 90.png"/>
          <p:cNvPicPr preferRelativeResize="0"/>
          <p:nvPr/>
        </p:nvPicPr>
        <p:blipFill>
          <a:blip r:embed="rId6">
            <a:alphaModFix/>
          </a:blip>
          <a:stretch>
            <a:fillRect/>
          </a:stretch>
        </p:blipFill>
        <p:spPr>
          <a:xfrm>
            <a:off x="992249" y="5259574"/>
            <a:ext cx="516950" cy="516950"/>
          </a:xfrm>
          <a:prstGeom prst="rect">
            <a:avLst/>
          </a:prstGeom>
          <a:noFill/>
          <a:ln>
            <a:noFill/>
          </a:ln>
        </p:spPr>
      </p:pic>
      <p:pic>
        <p:nvPicPr>
          <p:cNvPr id="1441" name="Google Shape;1441;p89" title="Asset 91.png"/>
          <p:cNvPicPr preferRelativeResize="0"/>
          <p:nvPr/>
        </p:nvPicPr>
        <p:blipFill>
          <a:blip r:embed="rId7">
            <a:alphaModFix/>
          </a:blip>
          <a:stretch>
            <a:fillRect/>
          </a:stretch>
        </p:blipFill>
        <p:spPr>
          <a:xfrm>
            <a:off x="8167453" y="2205861"/>
            <a:ext cx="516950" cy="580218"/>
          </a:xfrm>
          <a:prstGeom prst="rect">
            <a:avLst/>
          </a:prstGeom>
          <a:noFill/>
          <a:ln>
            <a:noFill/>
          </a:ln>
        </p:spPr>
      </p:pic>
      <p:pic>
        <p:nvPicPr>
          <p:cNvPr id="1442" name="Google Shape;1442;p89" title="Asset 92.png"/>
          <p:cNvPicPr preferRelativeResize="0"/>
          <p:nvPr/>
        </p:nvPicPr>
        <p:blipFill>
          <a:blip r:embed="rId8">
            <a:alphaModFix/>
          </a:blip>
          <a:stretch>
            <a:fillRect/>
          </a:stretch>
        </p:blipFill>
        <p:spPr>
          <a:xfrm>
            <a:off x="4574500" y="2235326"/>
            <a:ext cx="516950" cy="492589"/>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1446"/>
        <p:cNvGrpSpPr/>
        <p:nvPr/>
      </p:nvGrpSpPr>
      <p:grpSpPr>
        <a:xfrm>
          <a:off x="0" y="0"/>
          <a:ext cx="0" cy="0"/>
          <a:chOff x="0" y="0"/>
          <a:chExt cx="0" cy="0"/>
        </a:xfrm>
      </p:grpSpPr>
      <p:sp>
        <p:nvSpPr>
          <p:cNvPr id="1447" name="Google Shape;1447;p90"/>
          <p:cNvSpPr/>
          <p:nvPr/>
        </p:nvSpPr>
        <p:spPr>
          <a:xfrm>
            <a:off x="4601845" y="2417914"/>
            <a:ext cx="9741300" cy="60756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48" name="Google Shape;1448;p90"/>
          <p:cNvSpPr/>
          <p:nvPr/>
        </p:nvSpPr>
        <p:spPr>
          <a:xfrm>
            <a:off x="4417150" y="2213075"/>
            <a:ext cx="9741300" cy="60756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49" name="Google Shape;1449;p90"/>
          <p:cNvSpPr/>
          <p:nvPr/>
        </p:nvSpPr>
        <p:spPr>
          <a:xfrm>
            <a:off x="8103150" y="2452801"/>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50" name="Google Shape;1450;p90"/>
          <p:cNvSpPr txBox="1"/>
          <p:nvPr/>
        </p:nvSpPr>
        <p:spPr>
          <a:xfrm>
            <a:off x="4895800" y="4633350"/>
            <a:ext cx="8784000" cy="35463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6400" b="1">
                <a:solidFill>
                  <a:srgbClr val="4B0550"/>
                </a:solidFill>
                <a:latin typeface="Optimistic Display"/>
                <a:ea typeface="Optimistic Display"/>
                <a:cs typeface="Optimistic Display"/>
                <a:sym typeface="Optimistic Display"/>
              </a:rPr>
              <a:t>Quelles Compétences en IA Vous Faut-il dans un Monde Dominé par l’IA?</a:t>
            </a:r>
            <a:endParaRPr sz="6400" b="1">
              <a:solidFill>
                <a:srgbClr val="4B0550"/>
              </a:solidFill>
              <a:latin typeface="Optimistic Display"/>
              <a:ea typeface="Optimistic Display"/>
              <a:cs typeface="Optimistic Display"/>
              <a:sym typeface="Optimistic Display"/>
            </a:endParaRPr>
          </a:p>
        </p:txBody>
      </p:sp>
      <p:pic>
        <p:nvPicPr>
          <p:cNvPr id="1451" name="Google Shape;1451;p90" title="Asset 111.png"/>
          <p:cNvPicPr preferRelativeResize="0"/>
          <p:nvPr/>
        </p:nvPicPr>
        <p:blipFill>
          <a:blip r:embed="rId3">
            <a:alphaModFix/>
          </a:blip>
          <a:stretch>
            <a:fillRect/>
          </a:stretch>
        </p:blipFill>
        <p:spPr>
          <a:xfrm>
            <a:off x="8632950" y="3025247"/>
            <a:ext cx="1044450" cy="936800"/>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1455"/>
        <p:cNvGrpSpPr/>
        <p:nvPr/>
      </p:nvGrpSpPr>
      <p:grpSpPr>
        <a:xfrm>
          <a:off x="0" y="0"/>
          <a:ext cx="0" cy="0"/>
          <a:chOff x="0" y="0"/>
          <a:chExt cx="0" cy="0"/>
        </a:xfrm>
      </p:grpSpPr>
      <p:sp>
        <p:nvSpPr>
          <p:cNvPr id="1456" name="Google Shape;1456;p91"/>
          <p:cNvSpPr/>
          <p:nvPr/>
        </p:nvSpPr>
        <p:spPr>
          <a:xfrm>
            <a:off x="12368647" y="5240469"/>
            <a:ext cx="38130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57" name="Google Shape;1457;p91"/>
          <p:cNvSpPr/>
          <p:nvPr/>
        </p:nvSpPr>
        <p:spPr>
          <a:xfrm>
            <a:off x="8202355" y="5240469"/>
            <a:ext cx="38130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58" name="Google Shape;1458;p91"/>
          <p:cNvSpPr/>
          <p:nvPr/>
        </p:nvSpPr>
        <p:spPr>
          <a:xfrm>
            <a:off x="12368702" y="2000450"/>
            <a:ext cx="38130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59" name="Google Shape;1459;p91"/>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L’IA ET VOTRE AVENIR</a:t>
            </a:r>
            <a:endParaRPr sz="900" b="1">
              <a:solidFill>
                <a:srgbClr val="4B0550"/>
              </a:solidFill>
              <a:latin typeface="Optimistic Display"/>
              <a:ea typeface="Optimistic Display"/>
              <a:cs typeface="Optimistic Display"/>
              <a:sym typeface="Optimistic Display"/>
            </a:endParaRPr>
          </a:p>
          <a:p>
            <a:pPr marL="0" lvl="0" indent="0" algn="l" rtl="0">
              <a:lnSpc>
                <a:spcPct val="125000"/>
              </a:lnSpc>
              <a:spcBef>
                <a:spcPts val="0"/>
              </a:spcBef>
              <a:spcAft>
                <a:spcPts val="0"/>
              </a:spcAft>
              <a:buNone/>
            </a:pPr>
            <a:endParaRPr sz="900" b="1">
              <a:solidFill>
                <a:srgbClr val="4B0550"/>
              </a:solidFill>
              <a:latin typeface="Optimistic Display"/>
              <a:ea typeface="Optimistic Display"/>
              <a:cs typeface="Optimistic Display"/>
              <a:sym typeface="Optimistic Display"/>
            </a:endParaRPr>
          </a:p>
        </p:txBody>
      </p:sp>
      <p:sp>
        <p:nvSpPr>
          <p:cNvPr id="1460" name="Google Shape;1460;p91"/>
          <p:cNvSpPr/>
          <p:nvPr/>
        </p:nvSpPr>
        <p:spPr>
          <a:xfrm>
            <a:off x="8202300" y="2000450"/>
            <a:ext cx="38130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61" name="Google Shape;1461;p91"/>
          <p:cNvSpPr txBox="1"/>
          <p:nvPr/>
        </p:nvSpPr>
        <p:spPr>
          <a:xfrm>
            <a:off x="8646586" y="2925745"/>
            <a:ext cx="27321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Esprit Critique</a:t>
            </a:r>
            <a:endParaRPr sz="1800" b="1">
              <a:solidFill>
                <a:srgbClr val="4B0550"/>
              </a:solidFill>
              <a:latin typeface="Optimistic Text"/>
              <a:ea typeface="Optimistic Text"/>
              <a:cs typeface="Optimistic Text"/>
              <a:sym typeface="Optimistic Text"/>
            </a:endParaRPr>
          </a:p>
        </p:txBody>
      </p:sp>
      <p:sp>
        <p:nvSpPr>
          <p:cNvPr id="1462" name="Google Shape;1462;p91"/>
          <p:cNvSpPr txBox="1"/>
          <p:nvPr/>
        </p:nvSpPr>
        <p:spPr>
          <a:xfrm>
            <a:off x="8646586" y="6153761"/>
            <a:ext cx="27321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Culture Numérique</a:t>
            </a:r>
            <a:endParaRPr sz="1800" b="1">
              <a:solidFill>
                <a:srgbClr val="4B0550"/>
              </a:solidFill>
              <a:latin typeface="Optimistic Text"/>
              <a:ea typeface="Optimistic Text"/>
              <a:cs typeface="Optimistic Text"/>
              <a:sym typeface="Optimistic Text"/>
            </a:endParaRPr>
          </a:p>
        </p:txBody>
      </p:sp>
      <p:sp>
        <p:nvSpPr>
          <p:cNvPr id="1463" name="Google Shape;1463;p91"/>
          <p:cNvSpPr txBox="1"/>
          <p:nvPr/>
        </p:nvSpPr>
        <p:spPr>
          <a:xfrm>
            <a:off x="12762236" y="6153761"/>
            <a:ext cx="27321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Connaissance Culturelle</a:t>
            </a:r>
            <a:endParaRPr sz="1800" b="1">
              <a:solidFill>
                <a:srgbClr val="4B0550"/>
              </a:solidFill>
              <a:latin typeface="Optimistic Text"/>
              <a:ea typeface="Optimistic Text"/>
              <a:cs typeface="Optimistic Text"/>
              <a:sym typeface="Optimistic Text"/>
            </a:endParaRPr>
          </a:p>
        </p:txBody>
      </p:sp>
      <p:sp>
        <p:nvSpPr>
          <p:cNvPr id="1464" name="Google Shape;1464;p91"/>
          <p:cNvSpPr txBox="1"/>
          <p:nvPr/>
        </p:nvSpPr>
        <p:spPr>
          <a:xfrm>
            <a:off x="12772869" y="2925764"/>
            <a:ext cx="23184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Créativité</a:t>
            </a:r>
            <a:endParaRPr sz="1800" b="1">
              <a:solidFill>
                <a:srgbClr val="4B0550"/>
              </a:solidFill>
              <a:latin typeface="Optimistic Text"/>
              <a:ea typeface="Optimistic Text"/>
              <a:cs typeface="Optimistic Text"/>
              <a:sym typeface="Optimistic Text"/>
            </a:endParaRPr>
          </a:p>
        </p:txBody>
      </p:sp>
      <p:sp>
        <p:nvSpPr>
          <p:cNvPr id="1465" name="Google Shape;1465;p91"/>
          <p:cNvSpPr txBox="1"/>
          <p:nvPr/>
        </p:nvSpPr>
        <p:spPr>
          <a:xfrm>
            <a:off x="1403300" y="2000575"/>
            <a:ext cx="6627000" cy="3220800"/>
          </a:xfrm>
          <a:prstGeom prst="rect">
            <a:avLst/>
          </a:prstGeom>
          <a:noFill/>
          <a:ln>
            <a:noFill/>
          </a:ln>
        </p:spPr>
        <p:txBody>
          <a:bodyPr spcFirstLastPara="1" wrap="square" lIns="0" tIns="19050" rIns="0" bIns="0" anchor="t" anchorCtr="0">
            <a:spAutoFit/>
          </a:bodyPr>
          <a:lstStyle/>
          <a:p>
            <a:pPr marL="19050" marR="397193" lvl="0" indent="0" algn="l" rtl="0">
              <a:lnSpc>
                <a:spcPct val="100000"/>
              </a:lnSpc>
              <a:spcBef>
                <a:spcPts val="0"/>
              </a:spcBef>
              <a:spcAft>
                <a:spcPts val="0"/>
              </a:spcAft>
              <a:buNone/>
            </a:pPr>
            <a:r>
              <a:rPr lang="en" sz="5200" b="1">
                <a:solidFill>
                  <a:srgbClr val="4B0550"/>
                </a:solidFill>
                <a:latin typeface="Optimistic Text"/>
                <a:ea typeface="Optimistic Text"/>
                <a:cs typeface="Optimistic Text"/>
                <a:sym typeface="Optimistic Text"/>
              </a:rPr>
              <a:t>Vous n'avez pas besoin d'être un programmeur pour réussir avec l'IA.</a:t>
            </a:r>
            <a:endParaRPr sz="5200" b="1">
              <a:solidFill>
                <a:srgbClr val="4B0550"/>
              </a:solidFill>
              <a:latin typeface="Optimistic Text"/>
              <a:ea typeface="Optimistic Text"/>
              <a:cs typeface="Optimistic Text"/>
              <a:sym typeface="Optimistic Text"/>
            </a:endParaRPr>
          </a:p>
        </p:txBody>
      </p:sp>
      <p:sp>
        <p:nvSpPr>
          <p:cNvPr id="1466" name="Google Shape;1466;p91"/>
          <p:cNvSpPr txBox="1"/>
          <p:nvPr/>
        </p:nvSpPr>
        <p:spPr>
          <a:xfrm>
            <a:off x="1403303" y="5325244"/>
            <a:ext cx="4925700" cy="5733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1253"/>
              </a:spcBef>
              <a:spcAft>
                <a:spcPts val="0"/>
              </a:spcAft>
              <a:buNone/>
            </a:pPr>
            <a:r>
              <a:rPr lang="en" sz="1800">
                <a:solidFill>
                  <a:srgbClr val="4B0550"/>
                </a:solidFill>
                <a:latin typeface="Optimistic Text"/>
                <a:ea typeface="Optimistic Text"/>
                <a:cs typeface="Optimistic Text"/>
                <a:sym typeface="Optimistic Text"/>
              </a:rPr>
              <a:t>Voici 4 compétences puissantes qui VOUS rendront précieux dans le futur de l'IA.</a:t>
            </a:r>
            <a:endParaRPr sz="1800">
              <a:solidFill>
                <a:srgbClr val="4B0550"/>
              </a:solidFill>
              <a:latin typeface="Optimistic Text"/>
              <a:ea typeface="Optimistic Text"/>
              <a:cs typeface="Optimistic Text"/>
              <a:sym typeface="Optimistic Text"/>
            </a:endParaRPr>
          </a:p>
        </p:txBody>
      </p:sp>
      <p:sp>
        <p:nvSpPr>
          <p:cNvPr id="1467" name="Google Shape;1467;p91"/>
          <p:cNvSpPr txBox="1"/>
          <p:nvPr/>
        </p:nvSpPr>
        <p:spPr>
          <a:xfrm>
            <a:off x="8646575" y="3336400"/>
            <a:ext cx="3090000" cy="1385400"/>
          </a:xfrm>
          <a:prstGeom prst="rect">
            <a:avLst/>
          </a:prstGeom>
          <a:noFill/>
          <a:ln>
            <a:noFill/>
          </a:ln>
        </p:spPr>
        <p:txBody>
          <a:bodyPr spcFirstLastPara="1" wrap="square" lIns="0" tIns="0" rIns="0" bIns="0" anchor="t" anchorCtr="0">
            <a:noAutofit/>
          </a:bodyPr>
          <a:lstStyle/>
          <a:p>
            <a:pPr marL="0" marR="762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Remettez en question ce que vous voyez en ligne</a:t>
            </a:r>
            <a:endParaRPr sz="1800">
              <a:solidFill>
                <a:srgbClr val="4B0550"/>
              </a:solidFill>
              <a:latin typeface="Optimistic Text"/>
              <a:ea typeface="Optimistic Text"/>
              <a:cs typeface="Optimistic Text"/>
              <a:sym typeface="Optimistic Text"/>
            </a:endParaRPr>
          </a:p>
        </p:txBody>
      </p:sp>
      <p:sp>
        <p:nvSpPr>
          <p:cNvPr id="1468" name="Google Shape;1468;p91"/>
          <p:cNvSpPr txBox="1"/>
          <p:nvPr/>
        </p:nvSpPr>
        <p:spPr>
          <a:xfrm>
            <a:off x="12772875" y="3336400"/>
            <a:ext cx="2931000" cy="8313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908"/>
              </a:spcBef>
              <a:spcAft>
                <a:spcPts val="0"/>
              </a:spcAft>
              <a:buNone/>
            </a:pPr>
            <a:r>
              <a:rPr lang="en" sz="1800">
                <a:solidFill>
                  <a:srgbClr val="4B0550"/>
                </a:solidFill>
                <a:latin typeface="Optimistic Text"/>
                <a:ea typeface="Optimistic Text"/>
                <a:cs typeface="Optimistic Text"/>
                <a:sym typeface="Optimistic Text"/>
              </a:rPr>
              <a:t>Utilisez l'IA comme un partenaire créatif, pas comme un remplaçant</a:t>
            </a:r>
            <a:endParaRPr sz="1800">
              <a:solidFill>
                <a:srgbClr val="4B0550"/>
              </a:solidFill>
              <a:latin typeface="Optimistic Text"/>
              <a:ea typeface="Optimistic Text"/>
              <a:cs typeface="Optimistic Text"/>
              <a:sym typeface="Optimistic Text"/>
            </a:endParaRPr>
          </a:p>
        </p:txBody>
      </p:sp>
      <p:sp>
        <p:nvSpPr>
          <p:cNvPr id="1469" name="Google Shape;1469;p91"/>
          <p:cNvSpPr txBox="1"/>
          <p:nvPr/>
        </p:nvSpPr>
        <p:spPr>
          <a:xfrm>
            <a:off x="8646599" y="6602675"/>
            <a:ext cx="3090000" cy="11082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908"/>
              </a:spcBef>
              <a:spcAft>
                <a:spcPts val="0"/>
              </a:spcAft>
              <a:buNone/>
            </a:pPr>
            <a:r>
              <a:rPr lang="en" sz="1800">
                <a:solidFill>
                  <a:srgbClr val="4B0550"/>
                </a:solidFill>
                <a:latin typeface="Optimistic Text"/>
                <a:ea typeface="Optimistic Text"/>
                <a:cs typeface="Optimistic Text"/>
                <a:sym typeface="Optimistic Text"/>
              </a:rPr>
              <a:t>Comprenez comment la technologie fonctionne pour l'utiliser de manière intelligente et sûre</a:t>
            </a:r>
            <a:endParaRPr sz="1800">
              <a:solidFill>
                <a:srgbClr val="4B0550"/>
              </a:solidFill>
              <a:latin typeface="Optimistic Text"/>
              <a:ea typeface="Optimistic Text"/>
              <a:cs typeface="Optimistic Text"/>
              <a:sym typeface="Optimistic Text"/>
            </a:endParaRPr>
          </a:p>
        </p:txBody>
      </p:sp>
      <p:sp>
        <p:nvSpPr>
          <p:cNvPr id="1470" name="Google Shape;1470;p91"/>
          <p:cNvSpPr txBox="1"/>
          <p:nvPr/>
        </p:nvSpPr>
        <p:spPr>
          <a:xfrm>
            <a:off x="12772850" y="6602675"/>
            <a:ext cx="3146904" cy="1223412"/>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908"/>
              </a:spcBef>
              <a:spcAft>
                <a:spcPts val="0"/>
              </a:spcAft>
              <a:buNone/>
            </a:pPr>
            <a:r>
              <a:rPr lang="en-US" sz="1800" dirty="0" err="1">
                <a:solidFill>
                  <a:srgbClr val="4B0550"/>
                </a:solidFill>
                <a:latin typeface="Optimistic Text"/>
                <a:ea typeface="Optimistic Text"/>
                <a:cs typeface="Optimistic Text"/>
                <a:sym typeface="Optimistic Text"/>
              </a:rPr>
              <a:t>Apportez</a:t>
            </a:r>
            <a:r>
              <a:rPr lang="en-US" sz="1800" dirty="0">
                <a:solidFill>
                  <a:srgbClr val="4B0550"/>
                </a:solidFill>
                <a:latin typeface="Optimistic Text"/>
                <a:ea typeface="Optimistic Text"/>
                <a:cs typeface="Optimistic Text"/>
                <a:sym typeface="Optimistic Text"/>
              </a:rPr>
              <a:t> les perspectives du Moyen-Orient à </a:t>
            </a:r>
            <a:r>
              <a:rPr lang="en-US" sz="1800" dirty="0" err="1">
                <a:solidFill>
                  <a:srgbClr val="4B0550"/>
                </a:solidFill>
                <a:latin typeface="Optimistic Text"/>
                <a:ea typeface="Optimistic Text"/>
                <a:cs typeface="Optimistic Text"/>
                <a:sym typeface="Optimistic Text"/>
              </a:rPr>
              <a:t>l’intelligence</a:t>
            </a:r>
            <a:r>
              <a:rPr lang="en-US" sz="1800" dirty="0">
                <a:solidFill>
                  <a:srgbClr val="4B0550"/>
                </a:solidFill>
                <a:latin typeface="Optimistic Text"/>
                <a:ea typeface="Optimistic Text"/>
                <a:cs typeface="Optimistic Text"/>
                <a:sym typeface="Optimistic Text"/>
              </a:rPr>
              <a:t> </a:t>
            </a:r>
            <a:r>
              <a:rPr lang="en-US" sz="1800" dirty="0" err="1">
                <a:solidFill>
                  <a:srgbClr val="4B0550"/>
                </a:solidFill>
                <a:latin typeface="Optimistic Text"/>
                <a:ea typeface="Optimistic Text"/>
                <a:cs typeface="Optimistic Text"/>
                <a:sym typeface="Optimistic Text"/>
              </a:rPr>
              <a:t>artificielle</a:t>
            </a:r>
            <a:r>
              <a:rPr lang="en-US" sz="1800" dirty="0">
                <a:solidFill>
                  <a:srgbClr val="4B0550"/>
                </a:solidFill>
                <a:latin typeface="Optimistic Text"/>
                <a:ea typeface="Optimistic Text"/>
                <a:cs typeface="Optimistic Text"/>
                <a:sym typeface="Optimistic Text"/>
              </a:rPr>
              <a:t> </a:t>
            </a:r>
            <a:r>
              <a:rPr lang="en-US" sz="1800" dirty="0" err="1">
                <a:solidFill>
                  <a:srgbClr val="4B0550"/>
                </a:solidFill>
                <a:latin typeface="Optimistic Text"/>
                <a:ea typeface="Optimistic Text"/>
                <a:cs typeface="Optimistic Text"/>
                <a:sym typeface="Optimistic Text"/>
              </a:rPr>
              <a:t>mondiale</a:t>
            </a:r>
            <a:endParaRPr lang="en-US" sz="1800" dirty="0">
              <a:solidFill>
                <a:srgbClr val="4B0550"/>
              </a:solidFill>
              <a:latin typeface="Optimistic Text"/>
              <a:ea typeface="Optimistic Text"/>
              <a:cs typeface="Optimistic Text"/>
              <a:sym typeface="Optimistic Text"/>
            </a:endParaRPr>
          </a:p>
        </p:txBody>
      </p:sp>
      <p:sp>
        <p:nvSpPr>
          <p:cNvPr id="1471" name="Google Shape;1471;p91"/>
          <p:cNvSpPr txBox="1"/>
          <p:nvPr/>
        </p:nvSpPr>
        <p:spPr>
          <a:xfrm>
            <a:off x="1403303" y="6641525"/>
            <a:ext cx="4925700" cy="8505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1253"/>
              </a:spcBef>
              <a:spcAft>
                <a:spcPts val="0"/>
              </a:spcAft>
              <a:buNone/>
            </a:pPr>
            <a:r>
              <a:rPr lang="en" sz="1800" b="1">
                <a:solidFill>
                  <a:srgbClr val="4B0550"/>
                </a:solidFill>
                <a:latin typeface="Optimistic Text"/>
                <a:ea typeface="Optimistic Text"/>
                <a:cs typeface="Optimistic Text"/>
                <a:sym typeface="Optimistic Text"/>
              </a:rPr>
              <a:t>Comment pouvez-vous utiliser ces compétences à l'école, en famille ou dans votre communauté?</a:t>
            </a:r>
            <a:endParaRPr sz="1800" b="1">
              <a:solidFill>
                <a:srgbClr val="4B0550"/>
              </a:solidFill>
              <a:latin typeface="Optimistic Text"/>
              <a:ea typeface="Optimistic Text"/>
              <a:cs typeface="Optimistic Text"/>
              <a:sym typeface="Optimistic Text"/>
            </a:endParaRPr>
          </a:p>
        </p:txBody>
      </p:sp>
      <p:pic>
        <p:nvPicPr>
          <p:cNvPr id="1472" name="Google Shape;1472;p91" title="Asset 67.png"/>
          <p:cNvPicPr preferRelativeResize="0"/>
          <p:nvPr/>
        </p:nvPicPr>
        <p:blipFill>
          <a:blip r:embed="rId3">
            <a:alphaModFix/>
          </a:blip>
          <a:stretch>
            <a:fillRect/>
          </a:stretch>
        </p:blipFill>
        <p:spPr>
          <a:xfrm>
            <a:off x="10867183" y="5432450"/>
            <a:ext cx="869417" cy="573300"/>
          </a:xfrm>
          <a:prstGeom prst="rect">
            <a:avLst/>
          </a:prstGeom>
          <a:noFill/>
          <a:ln>
            <a:noFill/>
          </a:ln>
        </p:spPr>
      </p:pic>
      <p:pic>
        <p:nvPicPr>
          <p:cNvPr id="1473" name="Google Shape;1473;p91" title="Asset 69.png"/>
          <p:cNvPicPr preferRelativeResize="0"/>
          <p:nvPr/>
        </p:nvPicPr>
        <p:blipFill>
          <a:blip r:embed="rId4">
            <a:alphaModFix/>
          </a:blip>
          <a:stretch>
            <a:fillRect/>
          </a:stretch>
        </p:blipFill>
        <p:spPr>
          <a:xfrm>
            <a:off x="15278100" y="2263925"/>
            <a:ext cx="641654" cy="661850"/>
          </a:xfrm>
          <a:prstGeom prst="rect">
            <a:avLst/>
          </a:prstGeom>
          <a:noFill/>
          <a:ln>
            <a:noFill/>
          </a:ln>
        </p:spPr>
      </p:pic>
      <p:pic>
        <p:nvPicPr>
          <p:cNvPr id="1474" name="Google Shape;1474;p91" title="Asset 71.png"/>
          <p:cNvPicPr preferRelativeResize="0"/>
          <p:nvPr/>
        </p:nvPicPr>
        <p:blipFill>
          <a:blip r:embed="rId5">
            <a:alphaModFix/>
          </a:blip>
          <a:stretch>
            <a:fillRect/>
          </a:stretch>
        </p:blipFill>
        <p:spPr>
          <a:xfrm>
            <a:off x="11316714" y="2247525"/>
            <a:ext cx="403571" cy="639102"/>
          </a:xfrm>
          <a:prstGeom prst="rect">
            <a:avLst/>
          </a:prstGeom>
          <a:noFill/>
          <a:ln>
            <a:noFill/>
          </a:ln>
        </p:spPr>
      </p:pic>
      <p:pic>
        <p:nvPicPr>
          <p:cNvPr id="1475" name="Google Shape;1475;p91" title="Asset 101.png"/>
          <p:cNvPicPr preferRelativeResize="0"/>
          <p:nvPr/>
        </p:nvPicPr>
        <p:blipFill>
          <a:blip r:embed="rId6">
            <a:alphaModFix/>
          </a:blip>
          <a:stretch>
            <a:fillRect/>
          </a:stretch>
        </p:blipFill>
        <p:spPr>
          <a:xfrm>
            <a:off x="15429002" y="5528675"/>
            <a:ext cx="571748" cy="573300"/>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1479"/>
        <p:cNvGrpSpPr/>
        <p:nvPr/>
      </p:nvGrpSpPr>
      <p:grpSpPr>
        <a:xfrm>
          <a:off x="0" y="0"/>
          <a:ext cx="0" cy="0"/>
          <a:chOff x="0" y="0"/>
          <a:chExt cx="0" cy="0"/>
        </a:xfrm>
      </p:grpSpPr>
      <p:sp>
        <p:nvSpPr>
          <p:cNvPr id="1480" name="Google Shape;1480;p92"/>
          <p:cNvSpPr/>
          <p:nvPr/>
        </p:nvSpPr>
        <p:spPr>
          <a:xfrm>
            <a:off x="4601845" y="2417914"/>
            <a:ext cx="9741300" cy="60756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81" name="Google Shape;1481;p92"/>
          <p:cNvSpPr/>
          <p:nvPr/>
        </p:nvSpPr>
        <p:spPr>
          <a:xfrm>
            <a:off x="4417150" y="2213075"/>
            <a:ext cx="9741300" cy="60756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82" name="Google Shape;1482;p92"/>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83" name="Google Shape;1483;p92"/>
          <p:cNvSpPr txBox="1"/>
          <p:nvPr/>
        </p:nvSpPr>
        <p:spPr>
          <a:xfrm>
            <a:off x="5202675" y="5448300"/>
            <a:ext cx="8170200" cy="19950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a:solidFill>
                  <a:srgbClr val="4B0550"/>
                </a:solidFill>
                <a:latin typeface="Optimistic Display"/>
                <a:ea typeface="Optimistic Display"/>
                <a:cs typeface="Optimistic Display"/>
                <a:sym typeface="Optimistic Display"/>
              </a:rPr>
              <a:t>Vous Êtes le Futur de l’IA</a:t>
            </a:r>
            <a:endParaRPr sz="7200" b="1">
              <a:solidFill>
                <a:srgbClr val="4B0550"/>
              </a:solidFill>
              <a:latin typeface="Optimistic Display"/>
              <a:ea typeface="Optimistic Display"/>
              <a:cs typeface="Optimistic Display"/>
              <a:sym typeface="Optimistic Display"/>
            </a:endParaRPr>
          </a:p>
        </p:txBody>
      </p:sp>
      <p:pic>
        <p:nvPicPr>
          <p:cNvPr id="1484" name="Google Shape;1484;p92" title="Asset 110.png"/>
          <p:cNvPicPr preferRelativeResize="0"/>
          <p:nvPr/>
        </p:nvPicPr>
        <p:blipFill>
          <a:blip r:embed="rId3">
            <a:alphaModFix/>
          </a:blip>
          <a:stretch>
            <a:fillRect/>
          </a:stretch>
        </p:blipFill>
        <p:spPr>
          <a:xfrm>
            <a:off x="8613000" y="3195825"/>
            <a:ext cx="1064400" cy="1197450"/>
          </a:xfrm>
          <a:prstGeom prst="rect">
            <a:avLst/>
          </a:prstGeom>
          <a:noFill/>
          <a:ln>
            <a:noFill/>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1488"/>
        <p:cNvGrpSpPr/>
        <p:nvPr/>
      </p:nvGrpSpPr>
      <p:grpSpPr>
        <a:xfrm>
          <a:off x="0" y="0"/>
          <a:ext cx="0" cy="0"/>
          <a:chOff x="0" y="0"/>
          <a:chExt cx="0" cy="0"/>
        </a:xfrm>
      </p:grpSpPr>
      <p:sp>
        <p:nvSpPr>
          <p:cNvPr id="1489" name="Google Shape;1489;p93"/>
          <p:cNvSpPr/>
          <p:nvPr/>
        </p:nvSpPr>
        <p:spPr>
          <a:xfrm>
            <a:off x="700500" y="2978625"/>
            <a:ext cx="16508100" cy="5046900"/>
          </a:xfrm>
          <a:prstGeom prst="roundRect">
            <a:avLst>
              <a:gd name="adj" fmla="val 7732"/>
            </a:avLst>
          </a:prstGeom>
          <a:solidFill>
            <a:schemeClr val="lt2"/>
          </a:solidFill>
          <a:ln w="114300" cap="flat" cmpd="sng">
            <a:solidFill>
              <a:srgbClr val="4B055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0" name="Google Shape;1490;p93"/>
          <p:cNvSpPr/>
          <p:nvPr/>
        </p:nvSpPr>
        <p:spPr>
          <a:xfrm>
            <a:off x="899450" y="3225775"/>
            <a:ext cx="3076800" cy="4552500"/>
          </a:xfrm>
          <a:prstGeom prst="roundRect">
            <a:avLst>
              <a:gd name="adj" fmla="val 8878"/>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1" name="Google Shape;1491;p93"/>
          <p:cNvSpPr/>
          <p:nvPr/>
        </p:nvSpPr>
        <p:spPr>
          <a:xfrm>
            <a:off x="4138225" y="3225775"/>
            <a:ext cx="3076800" cy="4552500"/>
          </a:xfrm>
          <a:prstGeom prst="roundRect">
            <a:avLst>
              <a:gd name="adj" fmla="val 8878"/>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2" name="Google Shape;1492;p93"/>
          <p:cNvSpPr/>
          <p:nvPr/>
        </p:nvSpPr>
        <p:spPr>
          <a:xfrm>
            <a:off x="7377000" y="3225775"/>
            <a:ext cx="3076800" cy="4552500"/>
          </a:xfrm>
          <a:prstGeom prst="roundRect">
            <a:avLst>
              <a:gd name="adj" fmla="val 8878"/>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3" name="Google Shape;1493;p93"/>
          <p:cNvSpPr/>
          <p:nvPr/>
        </p:nvSpPr>
        <p:spPr>
          <a:xfrm>
            <a:off x="10615775" y="3225775"/>
            <a:ext cx="3076800" cy="4552500"/>
          </a:xfrm>
          <a:prstGeom prst="roundRect">
            <a:avLst>
              <a:gd name="adj" fmla="val 8878"/>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4" name="Google Shape;1494;p93"/>
          <p:cNvSpPr/>
          <p:nvPr/>
        </p:nvSpPr>
        <p:spPr>
          <a:xfrm>
            <a:off x="13854550" y="3225775"/>
            <a:ext cx="3076800" cy="4552500"/>
          </a:xfrm>
          <a:prstGeom prst="roundRect">
            <a:avLst>
              <a:gd name="adj" fmla="val 8878"/>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5" name="Google Shape;1495;p93"/>
          <p:cNvSpPr txBox="1"/>
          <p:nvPr/>
        </p:nvSpPr>
        <p:spPr>
          <a:xfrm>
            <a:off x="700500" y="2000575"/>
            <a:ext cx="11491500" cy="573300"/>
          </a:xfrm>
          <a:prstGeom prst="rect">
            <a:avLst/>
          </a:prstGeom>
          <a:noFill/>
          <a:ln>
            <a:noFill/>
          </a:ln>
        </p:spPr>
        <p:txBody>
          <a:bodyPr spcFirstLastPara="1" wrap="square" lIns="0" tIns="19050" rIns="0" bIns="0" anchor="t" anchorCtr="0">
            <a:spAutoFit/>
          </a:bodyPr>
          <a:lstStyle/>
          <a:p>
            <a:pPr marL="19050" marR="397193" lvl="0" indent="0" algn="l" rtl="0">
              <a:lnSpc>
                <a:spcPct val="100000"/>
              </a:lnSpc>
              <a:spcBef>
                <a:spcPts val="0"/>
              </a:spcBef>
              <a:spcAft>
                <a:spcPts val="0"/>
              </a:spcAft>
              <a:buNone/>
            </a:pPr>
            <a:r>
              <a:rPr lang="en" sz="3600" b="1">
                <a:solidFill>
                  <a:srgbClr val="4B0550"/>
                </a:solidFill>
                <a:latin typeface="Optimistic Text"/>
                <a:ea typeface="Optimistic Text"/>
                <a:cs typeface="Optimistic Text"/>
                <a:sym typeface="Optimistic Text"/>
              </a:rPr>
              <a:t>Voici comment agir dès aujourd’hui</a:t>
            </a:r>
            <a:endParaRPr sz="3600" b="1">
              <a:solidFill>
                <a:srgbClr val="4B0550"/>
              </a:solidFill>
              <a:latin typeface="Optimistic Text"/>
              <a:ea typeface="Optimistic Text"/>
              <a:cs typeface="Optimistic Text"/>
              <a:sym typeface="Optimistic Text"/>
            </a:endParaRPr>
          </a:p>
        </p:txBody>
      </p:sp>
      <p:sp>
        <p:nvSpPr>
          <p:cNvPr id="1496" name="Google Shape;1496;p93"/>
          <p:cNvSpPr txBox="1"/>
          <p:nvPr/>
        </p:nvSpPr>
        <p:spPr>
          <a:xfrm>
            <a:off x="1193951" y="4784200"/>
            <a:ext cx="23250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Apprendre</a:t>
            </a:r>
            <a:endParaRPr sz="1800">
              <a:solidFill>
                <a:schemeClr val="lt2"/>
              </a:solidFill>
              <a:latin typeface="Optimistic Text"/>
              <a:ea typeface="Optimistic Text"/>
              <a:cs typeface="Optimistic Text"/>
              <a:sym typeface="Optimistic Text"/>
            </a:endParaRPr>
          </a:p>
        </p:txBody>
      </p:sp>
      <p:sp>
        <p:nvSpPr>
          <p:cNvPr id="1497" name="Google Shape;1497;p93"/>
          <p:cNvSpPr txBox="1"/>
          <p:nvPr/>
        </p:nvSpPr>
        <p:spPr>
          <a:xfrm>
            <a:off x="1193975" y="5127102"/>
            <a:ext cx="2395500" cy="22164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None/>
            </a:pPr>
            <a:r>
              <a:rPr lang="en" sz="1800">
                <a:solidFill>
                  <a:schemeClr val="lt2"/>
                </a:solidFill>
                <a:latin typeface="Optimistic Text"/>
                <a:ea typeface="Optimistic Text"/>
                <a:cs typeface="Optimistic Text"/>
                <a:sym typeface="Optimistic Text"/>
              </a:rPr>
              <a:t>Continuez d'explorer les outils d'IA en toute sécurité et restez curieux. Essayez de nouvelles applis, mais utilisez toujours la méthode TRACE!</a:t>
            </a:r>
            <a:endParaRPr sz="1800">
              <a:solidFill>
                <a:schemeClr val="lt2"/>
              </a:solidFill>
              <a:latin typeface="Optimistic Text"/>
              <a:ea typeface="Optimistic Text"/>
              <a:cs typeface="Optimistic Text"/>
              <a:sym typeface="Optimistic Text"/>
            </a:endParaRPr>
          </a:p>
        </p:txBody>
      </p:sp>
      <p:sp>
        <p:nvSpPr>
          <p:cNvPr id="1498" name="Google Shape;1498;p93"/>
          <p:cNvSpPr txBox="1"/>
          <p:nvPr/>
        </p:nvSpPr>
        <p:spPr>
          <a:xfrm>
            <a:off x="4428488" y="4784200"/>
            <a:ext cx="23250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Créer</a:t>
            </a:r>
            <a:endParaRPr sz="1800" b="1">
              <a:solidFill>
                <a:schemeClr val="lt2"/>
              </a:solidFill>
              <a:latin typeface="Optimistic Text"/>
              <a:ea typeface="Optimistic Text"/>
              <a:cs typeface="Optimistic Text"/>
              <a:sym typeface="Optimistic Text"/>
            </a:endParaRPr>
          </a:p>
        </p:txBody>
      </p:sp>
      <p:sp>
        <p:nvSpPr>
          <p:cNvPr id="1499" name="Google Shape;1499;p93"/>
          <p:cNvSpPr txBox="1"/>
          <p:nvPr/>
        </p:nvSpPr>
        <p:spPr>
          <a:xfrm>
            <a:off x="4428513" y="5127102"/>
            <a:ext cx="2395500" cy="1397819"/>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None/>
            </a:pPr>
            <a:r>
              <a:rPr lang="en" sz="1800" dirty="0" err="1">
                <a:solidFill>
                  <a:schemeClr val="lt2"/>
                </a:solidFill>
                <a:latin typeface="Optimistic Text"/>
                <a:ea typeface="Optimistic Text"/>
                <a:cs typeface="Optimistic Text"/>
                <a:sym typeface="Optimistic Text"/>
              </a:rPr>
              <a:t>Utilisez</a:t>
            </a:r>
            <a:r>
              <a:rPr lang="en" sz="1800" dirty="0">
                <a:solidFill>
                  <a:schemeClr val="lt2"/>
                </a:solidFill>
                <a:latin typeface="Optimistic Text"/>
                <a:ea typeface="Optimistic Text"/>
                <a:cs typeface="Optimistic Text"/>
                <a:sym typeface="Optimistic Text"/>
              </a:rPr>
              <a:t> </a:t>
            </a:r>
            <a:r>
              <a:rPr lang="en" sz="1800" dirty="0" err="1">
                <a:solidFill>
                  <a:schemeClr val="lt2"/>
                </a:solidFill>
                <a:latin typeface="Optimistic Text"/>
                <a:ea typeface="Optimistic Text"/>
                <a:cs typeface="Optimistic Text"/>
                <a:sym typeface="Optimistic Text"/>
              </a:rPr>
              <a:t>l'IA</a:t>
            </a:r>
            <a:r>
              <a:rPr lang="en" sz="1800" dirty="0">
                <a:solidFill>
                  <a:schemeClr val="lt2"/>
                </a:solidFill>
                <a:latin typeface="Optimistic Text"/>
                <a:ea typeface="Optimistic Text"/>
                <a:cs typeface="Optimistic Text"/>
                <a:sym typeface="Optimistic Text"/>
              </a:rPr>
              <a:t> pour </a:t>
            </a:r>
            <a:r>
              <a:rPr lang="en" sz="1800" dirty="0" err="1">
                <a:solidFill>
                  <a:schemeClr val="lt2"/>
                </a:solidFill>
                <a:latin typeface="Optimistic Text"/>
                <a:ea typeface="Optimistic Text"/>
                <a:cs typeface="Optimistic Text"/>
                <a:sym typeface="Optimistic Text"/>
              </a:rPr>
              <a:t>raconter</a:t>
            </a:r>
            <a:r>
              <a:rPr lang="en" sz="1800" dirty="0">
                <a:solidFill>
                  <a:schemeClr val="lt2"/>
                </a:solidFill>
                <a:latin typeface="Optimistic Text"/>
                <a:ea typeface="Optimistic Text"/>
                <a:cs typeface="Optimistic Text"/>
                <a:sym typeface="Optimistic Text"/>
              </a:rPr>
              <a:t> des histoires du Moyen-Orient de </a:t>
            </a:r>
            <a:r>
              <a:rPr lang="en" sz="1800" dirty="0" err="1">
                <a:solidFill>
                  <a:schemeClr val="lt2"/>
                </a:solidFill>
                <a:latin typeface="Optimistic Text"/>
                <a:ea typeface="Optimistic Text"/>
                <a:cs typeface="Optimistic Text"/>
                <a:sym typeface="Optimistic Text"/>
              </a:rPr>
              <a:t>votre</a:t>
            </a:r>
            <a:r>
              <a:rPr lang="en" sz="1800" dirty="0">
                <a:solidFill>
                  <a:schemeClr val="lt2"/>
                </a:solidFill>
                <a:latin typeface="Optimistic Text"/>
                <a:ea typeface="Optimistic Text"/>
                <a:cs typeface="Optimistic Text"/>
                <a:sym typeface="Optimistic Text"/>
              </a:rPr>
              <a:t> pays et de </a:t>
            </a:r>
            <a:r>
              <a:rPr lang="en" sz="1800" dirty="0" err="1">
                <a:solidFill>
                  <a:schemeClr val="lt2"/>
                </a:solidFill>
                <a:latin typeface="Optimistic Text"/>
                <a:ea typeface="Optimistic Text"/>
                <a:cs typeface="Optimistic Text"/>
                <a:sym typeface="Optimistic Text"/>
              </a:rPr>
              <a:t>votre</a:t>
            </a:r>
            <a:r>
              <a:rPr lang="en" sz="1800" dirty="0">
                <a:solidFill>
                  <a:schemeClr val="lt2"/>
                </a:solidFill>
                <a:latin typeface="Optimistic Text"/>
                <a:ea typeface="Optimistic Text"/>
                <a:cs typeface="Optimistic Text"/>
                <a:sym typeface="Optimistic Text"/>
              </a:rPr>
              <a:t> culture</a:t>
            </a:r>
            <a:endParaRPr sz="1800" dirty="0">
              <a:solidFill>
                <a:schemeClr val="lt2"/>
              </a:solidFill>
              <a:latin typeface="Optimistic Text"/>
              <a:ea typeface="Optimistic Text"/>
              <a:cs typeface="Optimistic Text"/>
              <a:sym typeface="Optimistic Text"/>
            </a:endParaRPr>
          </a:p>
        </p:txBody>
      </p:sp>
      <p:sp>
        <p:nvSpPr>
          <p:cNvPr id="1500" name="Google Shape;1500;p93"/>
          <p:cNvSpPr txBox="1"/>
          <p:nvPr/>
        </p:nvSpPr>
        <p:spPr>
          <a:xfrm>
            <a:off x="7663038" y="4784200"/>
            <a:ext cx="23250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Protéger</a:t>
            </a:r>
            <a:endParaRPr sz="1800" b="1">
              <a:solidFill>
                <a:schemeClr val="lt2"/>
              </a:solidFill>
              <a:latin typeface="Optimistic Text"/>
              <a:ea typeface="Optimistic Text"/>
              <a:cs typeface="Optimistic Text"/>
              <a:sym typeface="Optimistic Text"/>
            </a:endParaRPr>
          </a:p>
        </p:txBody>
      </p:sp>
      <p:sp>
        <p:nvSpPr>
          <p:cNvPr id="1501" name="Google Shape;1501;p93"/>
          <p:cNvSpPr txBox="1"/>
          <p:nvPr/>
        </p:nvSpPr>
        <p:spPr>
          <a:xfrm>
            <a:off x="7663063" y="5127102"/>
            <a:ext cx="2395500" cy="8313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None/>
            </a:pPr>
            <a:r>
              <a:rPr lang="en" sz="1800">
                <a:solidFill>
                  <a:schemeClr val="lt2"/>
                </a:solidFill>
                <a:latin typeface="Optimistic Text"/>
                <a:ea typeface="Optimistic Text"/>
                <a:cs typeface="Optimistic Text"/>
                <a:sym typeface="Optimistic Text"/>
              </a:rPr>
              <a:t>Aidez vos amis à rester en sécurité avec l’IA</a:t>
            </a:r>
            <a:endParaRPr sz="1800">
              <a:solidFill>
                <a:schemeClr val="lt2"/>
              </a:solidFill>
              <a:latin typeface="Optimistic Text"/>
              <a:ea typeface="Optimistic Text"/>
              <a:cs typeface="Optimistic Text"/>
              <a:sym typeface="Optimistic Text"/>
            </a:endParaRPr>
          </a:p>
        </p:txBody>
      </p:sp>
      <p:sp>
        <p:nvSpPr>
          <p:cNvPr id="1502" name="Google Shape;1502;p93"/>
          <p:cNvSpPr txBox="1"/>
          <p:nvPr/>
        </p:nvSpPr>
        <p:spPr>
          <a:xfrm>
            <a:off x="10897588" y="4784200"/>
            <a:ext cx="23250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Innover</a:t>
            </a:r>
            <a:endParaRPr sz="1800" b="1">
              <a:solidFill>
                <a:schemeClr val="lt2"/>
              </a:solidFill>
              <a:latin typeface="Optimistic Text"/>
              <a:ea typeface="Optimistic Text"/>
              <a:cs typeface="Optimistic Text"/>
              <a:sym typeface="Optimistic Text"/>
            </a:endParaRPr>
          </a:p>
        </p:txBody>
      </p:sp>
      <p:sp>
        <p:nvSpPr>
          <p:cNvPr id="1503" name="Google Shape;1503;p93"/>
          <p:cNvSpPr txBox="1"/>
          <p:nvPr/>
        </p:nvSpPr>
        <p:spPr>
          <a:xfrm>
            <a:off x="10897613" y="5127102"/>
            <a:ext cx="2395500" cy="8313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None/>
            </a:pPr>
            <a:r>
              <a:rPr lang="en" sz="1800">
                <a:solidFill>
                  <a:schemeClr val="lt2"/>
                </a:solidFill>
                <a:latin typeface="Optimistic Text"/>
                <a:ea typeface="Optimistic Text"/>
                <a:cs typeface="Optimistic Text"/>
                <a:sym typeface="Optimistic Text"/>
              </a:rPr>
              <a:t>Pensez à des solutions IA pour les problèmes</a:t>
            </a:r>
            <a:endParaRPr sz="1800">
              <a:solidFill>
                <a:schemeClr val="lt2"/>
              </a:solidFill>
              <a:latin typeface="Optimistic Text"/>
              <a:ea typeface="Optimistic Text"/>
              <a:cs typeface="Optimistic Text"/>
              <a:sym typeface="Optimistic Text"/>
            </a:endParaRPr>
          </a:p>
        </p:txBody>
      </p:sp>
      <p:sp>
        <p:nvSpPr>
          <p:cNvPr id="1504" name="Google Shape;1504;p93"/>
          <p:cNvSpPr txBox="1"/>
          <p:nvPr/>
        </p:nvSpPr>
        <p:spPr>
          <a:xfrm>
            <a:off x="14104153" y="4784200"/>
            <a:ext cx="23250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Diriger</a:t>
            </a:r>
            <a:endParaRPr sz="1800" b="1">
              <a:solidFill>
                <a:schemeClr val="lt2"/>
              </a:solidFill>
              <a:latin typeface="Optimistic Text"/>
              <a:ea typeface="Optimistic Text"/>
              <a:cs typeface="Optimistic Text"/>
              <a:sym typeface="Optimistic Text"/>
            </a:endParaRPr>
          </a:p>
        </p:txBody>
      </p:sp>
      <p:sp>
        <p:nvSpPr>
          <p:cNvPr id="1505" name="Google Shape;1505;p93"/>
          <p:cNvSpPr txBox="1"/>
          <p:nvPr/>
        </p:nvSpPr>
        <p:spPr>
          <a:xfrm>
            <a:off x="14104177" y="5127102"/>
            <a:ext cx="2395500" cy="843821"/>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None/>
            </a:pPr>
            <a:r>
              <a:rPr lang="en-US" sz="1800" dirty="0" err="1">
                <a:solidFill>
                  <a:schemeClr val="lt2"/>
                </a:solidFill>
                <a:latin typeface="Optimistic Text"/>
                <a:ea typeface="Optimistic Text"/>
                <a:cs typeface="Optimistic Text"/>
                <a:sym typeface="Optimistic Text"/>
              </a:rPr>
              <a:t>Faites</a:t>
            </a:r>
            <a:r>
              <a:rPr lang="en-US" sz="1800" dirty="0">
                <a:solidFill>
                  <a:schemeClr val="lt2"/>
                </a:solidFill>
                <a:latin typeface="Optimistic Text"/>
                <a:ea typeface="Optimistic Text"/>
                <a:cs typeface="Optimistic Text"/>
                <a:sym typeface="Optimistic Text"/>
              </a:rPr>
              <a:t> </a:t>
            </a:r>
            <a:r>
              <a:rPr lang="en-US" sz="1800" dirty="0" err="1">
                <a:solidFill>
                  <a:schemeClr val="lt2"/>
                </a:solidFill>
                <a:latin typeface="Optimistic Text"/>
                <a:ea typeface="Optimistic Text"/>
                <a:cs typeface="Optimistic Text"/>
                <a:sym typeface="Optimistic Text"/>
              </a:rPr>
              <a:t>partie</a:t>
            </a:r>
            <a:r>
              <a:rPr lang="en-US" sz="1800" dirty="0">
                <a:solidFill>
                  <a:schemeClr val="lt2"/>
                </a:solidFill>
                <a:latin typeface="Optimistic Text"/>
                <a:ea typeface="Optimistic Text"/>
                <a:cs typeface="Optimistic Text"/>
                <a:sym typeface="Optimistic Text"/>
              </a:rPr>
              <a:t> de la </a:t>
            </a:r>
            <a:r>
              <a:rPr lang="en-US" sz="1800" dirty="0" err="1">
                <a:solidFill>
                  <a:schemeClr val="lt2"/>
                </a:solidFill>
                <a:latin typeface="Optimistic Text"/>
                <a:ea typeface="Optimistic Text"/>
                <a:cs typeface="Optimistic Text"/>
                <a:sym typeface="Optimistic Text"/>
              </a:rPr>
              <a:t>génération</a:t>
            </a:r>
            <a:r>
              <a:rPr lang="en-US" sz="1800" dirty="0">
                <a:solidFill>
                  <a:schemeClr val="lt2"/>
                </a:solidFill>
                <a:latin typeface="Optimistic Text"/>
                <a:ea typeface="Optimistic Text"/>
                <a:cs typeface="Optimistic Text"/>
                <a:sym typeface="Optimistic Text"/>
              </a:rPr>
              <a:t> de </a:t>
            </a:r>
            <a:r>
              <a:rPr lang="en-US" sz="1800" dirty="0" err="1">
                <a:solidFill>
                  <a:schemeClr val="lt2"/>
                </a:solidFill>
                <a:latin typeface="Optimistic Text"/>
                <a:ea typeface="Optimistic Text"/>
                <a:cs typeface="Optimistic Text"/>
                <a:sym typeface="Optimistic Text"/>
              </a:rPr>
              <a:t>l’IA</a:t>
            </a:r>
            <a:r>
              <a:rPr lang="en-US" sz="1800" dirty="0">
                <a:solidFill>
                  <a:schemeClr val="lt2"/>
                </a:solidFill>
                <a:latin typeface="Optimistic Text"/>
                <a:ea typeface="Optimistic Text"/>
                <a:cs typeface="Optimistic Text"/>
                <a:sym typeface="Optimistic Text"/>
              </a:rPr>
              <a:t> au Moyen-Orient</a:t>
            </a:r>
            <a:endParaRPr sz="1800" dirty="0">
              <a:solidFill>
                <a:schemeClr val="lt2"/>
              </a:solidFill>
              <a:latin typeface="Optimistic Text"/>
              <a:ea typeface="Optimistic Text"/>
              <a:cs typeface="Optimistic Text"/>
              <a:sym typeface="Optimistic Text"/>
            </a:endParaRPr>
          </a:p>
        </p:txBody>
      </p:sp>
      <p:sp>
        <p:nvSpPr>
          <p:cNvPr id="1506" name="Google Shape;1506;p93"/>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L’IA ET VOTRE AVENIR</a:t>
            </a:r>
            <a:endParaRPr sz="900" b="1">
              <a:solidFill>
                <a:srgbClr val="4B0550"/>
              </a:solidFill>
              <a:latin typeface="Optimistic Display"/>
              <a:ea typeface="Optimistic Display"/>
              <a:cs typeface="Optimistic Display"/>
              <a:sym typeface="Optimistic Display"/>
            </a:endParaRPr>
          </a:p>
          <a:p>
            <a:pPr marL="0" lvl="0" indent="0" algn="l" rtl="0">
              <a:lnSpc>
                <a:spcPct val="125000"/>
              </a:lnSpc>
              <a:spcBef>
                <a:spcPts val="0"/>
              </a:spcBef>
              <a:spcAft>
                <a:spcPts val="0"/>
              </a:spcAft>
              <a:buNone/>
            </a:pPr>
            <a:endParaRPr sz="900" b="1">
              <a:solidFill>
                <a:srgbClr val="4B0550"/>
              </a:solidFill>
              <a:latin typeface="Optimistic Display"/>
              <a:ea typeface="Optimistic Display"/>
              <a:cs typeface="Optimistic Display"/>
              <a:sym typeface="Optimistic Display"/>
            </a:endParaRPr>
          </a:p>
        </p:txBody>
      </p:sp>
      <p:pic>
        <p:nvPicPr>
          <p:cNvPr id="1507" name="Google Shape;1507;p93" title="Asset 90.png"/>
          <p:cNvPicPr preferRelativeResize="0"/>
          <p:nvPr/>
        </p:nvPicPr>
        <p:blipFill>
          <a:blip r:embed="rId3">
            <a:alphaModFix/>
          </a:blip>
          <a:stretch>
            <a:fillRect/>
          </a:stretch>
        </p:blipFill>
        <p:spPr>
          <a:xfrm>
            <a:off x="4428524" y="3941324"/>
            <a:ext cx="516950" cy="516950"/>
          </a:xfrm>
          <a:prstGeom prst="rect">
            <a:avLst/>
          </a:prstGeom>
          <a:noFill/>
          <a:ln>
            <a:noFill/>
          </a:ln>
        </p:spPr>
      </p:pic>
      <p:pic>
        <p:nvPicPr>
          <p:cNvPr id="1508" name="Google Shape;1508;p93" title="Asset 91.png"/>
          <p:cNvPicPr preferRelativeResize="0"/>
          <p:nvPr/>
        </p:nvPicPr>
        <p:blipFill>
          <a:blip r:embed="rId4">
            <a:alphaModFix/>
          </a:blip>
          <a:stretch>
            <a:fillRect/>
          </a:stretch>
        </p:blipFill>
        <p:spPr>
          <a:xfrm>
            <a:off x="10845153" y="3909686"/>
            <a:ext cx="516950" cy="580218"/>
          </a:xfrm>
          <a:prstGeom prst="rect">
            <a:avLst/>
          </a:prstGeom>
          <a:noFill/>
          <a:ln>
            <a:noFill/>
          </a:ln>
        </p:spPr>
      </p:pic>
      <p:pic>
        <p:nvPicPr>
          <p:cNvPr id="1509" name="Google Shape;1509;p93" title="Asset 92.png"/>
          <p:cNvPicPr preferRelativeResize="0"/>
          <p:nvPr/>
        </p:nvPicPr>
        <p:blipFill>
          <a:blip r:embed="rId5">
            <a:alphaModFix/>
          </a:blip>
          <a:stretch>
            <a:fillRect/>
          </a:stretch>
        </p:blipFill>
        <p:spPr>
          <a:xfrm>
            <a:off x="1193950" y="3953501"/>
            <a:ext cx="516950" cy="492589"/>
          </a:xfrm>
          <a:prstGeom prst="rect">
            <a:avLst/>
          </a:prstGeom>
          <a:noFill/>
          <a:ln>
            <a:noFill/>
          </a:ln>
        </p:spPr>
      </p:pic>
      <p:pic>
        <p:nvPicPr>
          <p:cNvPr id="1510" name="Google Shape;1510;p93" title="Asset 62.png"/>
          <p:cNvPicPr preferRelativeResize="0"/>
          <p:nvPr/>
        </p:nvPicPr>
        <p:blipFill>
          <a:blip r:embed="rId6">
            <a:alphaModFix/>
          </a:blip>
          <a:stretch>
            <a:fillRect/>
          </a:stretch>
        </p:blipFill>
        <p:spPr>
          <a:xfrm>
            <a:off x="14079729" y="3920734"/>
            <a:ext cx="558117" cy="558117"/>
          </a:xfrm>
          <a:prstGeom prst="rect">
            <a:avLst/>
          </a:prstGeom>
          <a:noFill/>
          <a:ln>
            <a:noFill/>
          </a:ln>
        </p:spPr>
      </p:pic>
      <p:pic>
        <p:nvPicPr>
          <p:cNvPr id="1511" name="Google Shape;1511;p93" title="Asset 61.png"/>
          <p:cNvPicPr preferRelativeResize="0"/>
          <p:nvPr/>
        </p:nvPicPr>
        <p:blipFill>
          <a:blip r:embed="rId7">
            <a:alphaModFix/>
          </a:blip>
          <a:stretch>
            <a:fillRect/>
          </a:stretch>
        </p:blipFill>
        <p:spPr>
          <a:xfrm>
            <a:off x="7663089" y="3918783"/>
            <a:ext cx="464447" cy="562020"/>
          </a:xfrm>
          <a:prstGeom prst="rect">
            <a:avLst/>
          </a:prstGeom>
          <a:noFill/>
          <a:ln>
            <a:noFill/>
          </a:ln>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1515"/>
        <p:cNvGrpSpPr/>
        <p:nvPr/>
      </p:nvGrpSpPr>
      <p:grpSpPr>
        <a:xfrm>
          <a:off x="0" y="0"/>
          <a:ext cx="0" cy="0"/>
          <a:chOff x="0" y="0"/>
          <a:chExt cx="0" cy="0"/>
        </a:xfrm>
      </p:grpSpPr>
      <p:sp>
        <p:nvSpPr>
          <p:cNvPr id="1516" name="Google Shape;1516;p94"/>
          <p:cNvSpPr txBox="1"/>
          <p:nvPr/>
        </p:nvSpPr>
        <p:spPr>
          <a:xfrm>
            <a:off x="699425" y="3649350"/>
            <a:ext cx="4926900" cy="1748100"/>
          </a:xfrm>
          <a:prstGeom prst="rect">
            <a:avLst/>
          </a:prstGeom>
          <a:noFill/>
          <a:ln>
            <a:noFill/>
          </a:ln>
        </p:spPr>
        <p:txBody>
          <a:bodyPr spcFirstLastPara="1" wrap="square" lIns="0" tIns="0" rIns="0" bIns="0" anchor="b" anchorCtr="0">
            <a:noAutofit/>
          </a:bodyPr>
          <a:lstStyle/>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Conclusion et Évaluation</a:t>
            </a:r>
            <a:endParaRPr sz="5400" b="1">
              <a:solidFill>
                <a:srgbClr val="FFFFFF"/>
              </a:solidFill>
              <a:latin typeface="Optimistic Display"/>
              <a:ea typeface="Optimistic Display"/>
              <a:cs typeface="Optimistic Display"/>
              <a:sym typeface="Optimistic Display"/>
            </a:endParaRPr>
          </a:p>
        </p:txBody>
      </p:sp>
      <p:pic>
        <p:nvPicPr>
          <p:cNvPr id="1517" name="Google Shape;1517;p94" title="Asset 88.png"/>
          <p:cNvPicPr preferRelativeResize="0"/>
          <p:nvPr/>
        </p:nvPicPr>
        <p:blipFill rotWithShape="1">
          <a:blip r:embed="rId3">
            <a:alphaModFix/>
          </a:blip>
          <a:srcRect t="16257" b="16257"/>
          <a:stretch/>
        </p:blipFill>
        <p:spPr>
          <a:xfrm>
            <a:off x="6096000" y="0"/>
            <a:ext cx="12191998" cy="10287002"/>
          </a:xfrm>
          <a:prstGeom prst="rect">
            <a:avLst/>
          </a:prstGeom>
          <a:noFill/>
          <a:ln>
            <a:noFill/>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1521"/>
        <p:cNvGrpSpPr/>
        <p:nvPr/>
      </p:nvGrpSpPr>
      <p:grpSpPr>
        <a:xfrm>
          <a:off x="0" y="0"/>
          <a:ext cx="0" cy="0"/>
          <a:chOff x="0" y="0"/>
          <a:chExt cx="0" cy="0"/>
        </a:xfrm>
      </p:grpSpPr>
      <p:sp>
        <p:nvSpPr>
          <p:cNvPr id="1522" name="Google Shape;1522;p95"/>
          <p:cNvSpPr/>
          <p:nvPr/>
        </p:nvSpPr>
        <p:spPr>
          <a:xfrm>
            <a:off x="8597150" y="6872035"/>
            <a:ext cx="6477000" cy="22335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23" name="Google Shape;1523;p95"/>
          <p:cNvSpPr/>
          <p:nvPr/>
        </p:nvSpPr>
        <p:spPr>
          <a:xfrm>
            <a:off x="8597150" y="3662478"/>
            <a:ext cx="6477000" cy="28386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24" name="Google Shape;1524;p95"/>
          <p:cNvSpPr/>
          <p:nvPr/>
        </p:nvSpPr>
        <p:spPr>
          <a:xfrm>
            <a:off x="8597150" y="1716438"/>
            <a:ext cx="6477000" cy="15549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25" name="Google Shape;1525;p95"/>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CONCLUSION ET ÉVALUATION</a:t>
            </a:r>
            <a:endParaRPr sz="900" b="1">
              <a:solidFill>
                <a:srgbClr val="4B0550"/>
              </a:solidFill>
              <a:latin typeface="Optimistic Display"/>
              <a:ea typeface="Optimistic Display"/>
              <a:cs typeface="Optimistic Display"/>
              <a:sym typeface="Optimistic Display"/>
            </a:endParaRPr>
          </a:p>
        </p:txBody>
      </p:sp>
      <p:sp>
        <p:nvSpPr>
          <p:cNvPr id="1526" name="Google Shape;1526;p95"/>
          <p:cNvSpPr txBox="1"/>
          <p:nvPr/>
        </p:nvSpPr>
        <p:spPr>
          <a:xfrm>
            <a:off x="1403300" y="2000575"/>
            <a:ext cx="5818200" cy="4329000"/>
          </a:xfrm>
          <a:prstGeom prst="rect">
            <a:avLst/>
          </a:prstGeom>
          <a:noFill/>
          <a:ln>
            <a:noFill/>
          </a:ln>
        </p:spPr>
        <p:txBody>
          <a:bodyPr spcFirstLastPara="1" wrap="square" lIns="0" tIns="19050" rIns="0" bIns="0" anchor="t" anchorCtr="0">
            <a:spAutoFit/>
          </a:bodyPr>
          <a:lstStyle/>
          <a:p>
            <a:pPr marL="19050" marR="397193" lvl="0" indent="0" algn="l" rtl="0">
              <a:lnSpc>
                <a:spcPct val="100000"/>
              </a:lnSpc>
              <a:spcBef>
                <a:spcPts val="0"/>
              </a:spcBef>
              <a:spcAft>
                <a:spcPts val="0"/>
              </a:spcAft>
              <a:buNone/>
            </a:pPr>
            <a:r>
              <a:rPr lang="en" sz="5600" b="1">
                <a:solidFill>
                  <a:srgbClr val="4B0550"/>
                </a:solidFill>
                <a:latin typeface="Optimistic Text"/>
                <a:ea typeface="Optimistic Text"/>
                <a:cs typeface="Optimistic Text"/>
                <a:sym typeface="Optimistic Text"/>
              </a:rPr>
              <a:t>Vérification rapide de connaissances - Montrez ce que vous savez!</a:t>
            </a:r>
            <a:endParaRPr sz="5600" b="1">
              <a:solidFill>
                <a:srgbClr val="4B0550"/>
              </a:solidFill>
              <a:latin typeface="Optimistic Text"/>
              <a:ea typeface="Optimistic Text"/>
              <a:cs typeface="Optimistic Text"/>
              <a:sym typeface="Optimistic Text"/>
            </a:endParaRPr>
          </a:p>
        </p:txBody>
      </p:sp>
      <p:sp>
        <p:nvSpPr>
          <p:cNvPr id="1527" name="Google Shape;1527;p95"/>
          <p:cNvSpPr/>
          <p:nvPr/>
        </p:nvSpPr>
        <p:spPr>
          <a:xfrm>
            <a:off x="8444750" y="1564038"/>
            <a:ext cx="6477000" cy="15549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28" name="Google Shape;1528;p95"/>
          <p:cNvSpPr/>
          <p:nvPr/>
        </p:nvSpPr>
        <p:spPr>
          <a:xfrm>
            <a:off x="8746422" y="1855131"/>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29" name="Google Shape;1529;p95"/>
          <p:cNvSpPr txBox="1"/>
          <p:nvPr/>
        </p:nvSpPr>
        <p:spPr>
          <a:xfrm>
            <a:off x="8853006" y="1928650"/>
            <a:ext cx="2715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1</a:t>
            </a:r>
            <a:endParaRPr sz="2025" b="1">
              <a:solidFill>
                <a:schemeClr val="lt2"/>
              </a:solidFill>
              <a:latin typeface="Optimistic Text"/>
              <a:ea typeface="Optimistic Text"/>
              <a:cs typeface="Optimistic Text"/>
              <a:sym typeface="Optimistic Text"/>
            </a:endParaRPr>
          </a:p>
        </p:txBody>
      </p:sp>
      <p:sp>
        <p:nvSpPr>
          <p:cNvPr id="1530" name="Google Shape;1530;p95"/>
          <p:cNvSpPr txBox="1"/>
          <p:nvPr/>
        </p:nvSpPr>
        <p:spPr>
          <a:xfrm>
            <a:off x="9400346" y="1760043"/>
            <a:ext cx="2870100" cy="8832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Vrai ou Faux</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Tout contenu généré par l'IA est évidemment faux.</a:t>
            </a:r>
            <a:endParaRPr sz="1800">
              <a:solidFill>
                <a:srgbClr val="4B0550"/>
              </a:solidFill>
              <a:latin typeface="Optimistic Text"/>
              <a:ea typeface="Optimistic Text"/>
              <a:cs typeface="Optimistic Text"/>
              <a:sym typeface="Optimistic Text"/>
            </a:endParaRPr>
          </a:p>
        </p:txBody>
      </p:sp>
      <p:sp>
        <p:nvSpPr>
          <p:cNvPr id="1531" name="Google Shape;1531;p95"/>
          <p:cNvSpPr/>
          <p:nvPr/>
        </p:nvSpPr>
        <p:spPr>
          <a:xfrm>
            <a:off x="8444750" y="3510077"/>
            <a:ext cx="6477000" cy="28386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32" name="Google Shape;1532;p95"/>
          <p:cNvSpPr/>
          <p:nvPr/>
        </p:nvSpPr>
        <p:spPr>
          <a:xfrm>
            <a:off x="8746422" y="3805094"/>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33" name="Google Shape;1533;p95"/>
          <p:cNvSpPr txBox="1"/>
          <p:nvPr/>
        </p:nvSpPr>
        <p:spPr>
          <a:xfrm>
            <a:off x="8802829" y="3892638"/>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2</a:t>
            </a:r>
            <a:endParaRPr sz="2025" b="1">
              <a:solidFill>
                <a:schemeClr val="lt2"/>
              </a:solidFill>
              <a:latin typeface="Optimistic Text"/>
              <a:ea typeface="Optimistic Text"/>
              <a:cs typeface="Optimistic Text"/>
              <a:sym typeface="Optimistic Text"/>
            </a:endParaRPr>
          </a:p>
        </p:txBody>
      </p:sp>
      <p:sp>
        <p:nvSpPr>
          <p:cNvPr id="1534" name="Google Shape;1534;p95"/>
          <p:cNvSpPr txBox="1"/>
          <p:nvPr/>
        </p:nvSpPr>
        <p:spPr>
          <a:xfrm>
            <a:off x="9548600" y="3700800"/>
            <a:ext cx="3371400" cy="24936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Choix Multiples</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Quelle est la meilleure façon de vérifier si une information d'IA est vraie?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A.</a:t>
            </a:r>
            <a:r>
              <a:rPr lang="en" sz="1800">
                <a:solidFill>
                  <a:srgbClr val="4B0550"/>
                </a:solidFill>
                <a:latin typeface="Optimistic Text"/>
                <a:ea typeface="Optimistic Text"/>
                <a:cs typeface="Optimistic Text"/>
                <a:sym typeface="Optimistic Text"/>
              </a:rPr>
              <a:t> Croyez votre ami</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B.</a:t>
            </a:r>
            <a:r>
              <a:rPr lang="en" sz="1800">
                <a:solidFill>
                  <a:srgbClr val="4B0550"/>
                </a:solidFill>
                <a:latin typeface="Optimistic Text"/>
                <a:ea typeface="Optimistic Text"/>
                <a:cs typeface="Optimistic Text"/>
                <a:sym typeface="Optimistic Text"/>
              </a:rPr>
              <a:t> Utilisez la méthode TRACE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 </a:t>
            </a:r>
            <a:r>
              <a:rPr lang="en" sz="1800">
                <a:solidFill>
                  <a:srgbClr val="4B0550"/>
                </a:solidFill>
                <a:latin typeface="Optimistic Text"/>
                <a:ea typeface="Optimistic Text"/>
                <a:cs typeface="Optimistic Text"/>
                <a:sym typeface="Optimistic Text"/>
              </a:rPr>
              <a:t>Faites simplement confiance à l'appli</a:t>
            </a:r>
            <a:endParaRPr sz="1800">
              <a:solidFill>
                <a:srgbClr val="4B0550"/>
              </a:solidFill>
              <a:latin typeface="Optimistic Text"/>
              <a:ea typeface="Optimistic Text"/>
              <a:cs typeface="Optimistic Text"/>
              <a:sym typeface="Optimistic Text"/>
            </a:endParaRPr>
          </a:p>
        </p:txBody>
      </p:sp>
      <p:sp>
        <p:nvSpPr>
          <p:cNvPr id="1535" name="Google Shape;1535;p95"/>
          <p:cNvSpPr/>
          <p:nvPr/>
        </p:nvSpPr>
        <p:spPr>
          <a:xfrm>
            <a:off x="8444750" y="6689850"/>
            <a:ext cx="6477000" cy="22335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36" name="Google Shape;1536;p95"/>
          <p:cNvSpPr/>
          <p:nvPr/>
        </p:nvSpPr>
        <p:spPr>
          <a:xfrm>
            <a:off x="8746422" y="6939343"/>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37" name="Google Shape;1537;p95"/>
          <p:cNvSpPr txBox="1"/>
          <p:nvPr/>
        </p:nvSpPr>
        <p:spPr>
          <a:xfrm>
            <a:off x="8812616" y="7026887"/>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3</a:t>
            </a:r>
            <a:endParaRPr sz="2025" b="1">
              <a:solidFill>
                <a:schemeClr val="lt2"/>
              </a:solidFill>
              <a:latin typeface="Optimistic Text"/>
              <a:ea typeface="Optimistic Text"/>
              <a:cs typeface="Optimistic Text"/>
              <a:sym typeface="Optimistic Text"/>
            </a:endParaRPr>
          </a:p>
        </p:txBody>
      </p:sp>
      <p:sp>
        <p:nvSpPr>
          <p:cNvPr id="1538" name="Google Shape;1538;p95"/>
          <p:cNvSpPr txBox="1"/>
          <p:nvPr/>
        </p:nvSpPr>
        <p:spPr>
          <a:xfrm>
            <a:off x="9400346" y="6863900"/>
            <a:ext cx="4612800" cy="11601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Scénario</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Votre ami vous montre une "nouvelle" générée par l’IA qui vous semble fausse. Que faites-vous?</a:t>
            </a:r>
            <a:endParaRPr sz="1800">
              <a:solidFill>
                <a:srgbClr val="4B0550"/>
              </a:solidFill>
              <a:latin typeface="Optimistic Text"/>
              <a:ea typeface="Optimistic Text"/>
              <a:cs typeface="Optimistic Text"/>
              <a:sym typeface="Optimistic Text"/>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1542"/>
        <p:cNvGrpSpPr/>
        <p:nvPr/>
      </p:nvGrpSpPr>
      <p:grpSpPr>
        <a:xfrm>
          <a:off x="0" y="0"/>
          <a:ext cx="0" cy="0"/>
          <a:chOff x="0" y="0"/>
          <a:chExt cx="0" cy="0"/>
        </a:xfrm>
      </p:grpSpPr>
      <p:sp>
        <p:nvSpPr>
          <p:cNvPr id="1543" name="Google Shape;1543;p96"/>
          <p:cNvSpPr/>
          <p:nvPr/>
        </p:nvSpPr>
        <p:spPr>
          <a:xfrm>
            <a:off x="8597150" y="6872035"/>
            <a:ext cx="6477000" cy="22335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44" name="Google Shape;1544;p96"/>
          <p:cNvSpPr/>
          <p:nvPr/>
        </p:nvSpPr>
        <p:spPr>
          <a:xfrm>
            <a:off x="8597150" y="3662478"/>
            <a:ext cx="6477000" cy="28386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45" name="Google Shape;1545;p96"/>
          <p:cNvSpPr/>
          <p:nvPr/>
        </p:nvSpPr>
        <p:spPr>
          <a:xfrm>
            <a:off x="8597150" y="1716438"/>
            <a:ext cx="6477000" cy="15549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46" name="Google Shape;1546;p96"/>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CONCLUSION ET ÉVALUATION</a:t>
            </a:r>
            <a:endParaRPr sz="900" b="1">
              <a:solidFill>
                <a:srgbClr val="4B0550"/>
              </a:solidFill>
              <a:latin typeface="Optimistic Display"/>
              <a:ea typeface="Optimistic Display"/>
              <a:cs typeface="Optimistic Display"/>
              <a:sym typeface="Optimistic Display"/>
            </a:endParaRPr>
          </a:p>
        </p:txBody>
      </p:sp>
      <p:sp>
        <p:nvSpPr>
          <p:cNvPr id="1547" name="Google Shape;1547;p96"/>
          <p:cNvSpPr txBox="1"/>
          <p:nvPr/>
        </p:nvSpPr>
        <p:spPr>
          <a:xfrm>
            <a:off x="1403300" y="2000575"/>
            <a:ext cx="5818200" cy="4329000"/>
          </a:xfrm>
          <a:prstGeom prst="rect">
            <a:avLst/>
          </a:prstGeom>
          <a:noFill/>
          <a:ln>
            <a:noFill/>
          </a:ln>
        </p:spPr>
        <p:txBody>
          <a:bodyPr spcFirstLastPara="1" wrap="square" lIns="0" tIns="19050" rIns="0" bIns="0" anchor="t" anchorCtr="0">
            <a:spAutoFit/>
          </a:bodyPr>
          <a:lstStyle/>
          <a:p>
            <a:pPr marL="19050" marR="397193" lvl="0" indent="0" algn="l" rtl="0">
              <a:lnSpc>
                <a:spcPct val="100000"/>
              </a:lnSpc>
              <a:spcBef>
                <a:spcPts val="0"/>
              </a:spcBef>
              <a:spcAft>
                <a:spcPts val="0"/>
              </a:spcAft>
              <a:buNone/>
            </a:pPr>
            <a:r>
              <a:rPr lang="en" sz="5600" b="1">
                <a:solidFill>
                  <a:srgbClr val="4B0550"/>
                </a:solidFill>
                <a:latin typeface="Optimistic Text"/>
                <a:ea typeface="Optimistic Text"/>
                <a:cs typeface="Optimistic Text"/>
                <a:sym typeface="Optimistic Text"/>
              </a:rPr>
              <a:t>Vérification rapide de connaissances - Montrez ce que vous savez!</a:t>
            </a:r>
            <a:endParaRPr sz="5600" b="1">
              <a:solidFill>
                <a:srgbClr val="4B0550"/>
              </a:solidFill>
              <a:latin typeface="Optimistic Text"/>
              <a:ea typeface="Optimistic Text"/>
              <a:cs typeface="Optimistic Text"/>
              <a:sym typeface="Optimistic Text"/>
            </a:endParaRPr>
          </a:p>
        </p:txBody>
      </p:sp>
      <p:sp>
        <p:nvSpPr>
          <p:cNvPr id="1548" name="Google Shape;1548;p96"/>
          <p:cNvSpPr/>
          <p:nvPr/>
        </p:nvSpPr>
        <p:spPr>
          <a:xfrm>
            <a:off x="8444750" y="1564038"/>
            <a:ext cx="6477000" cy="15549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49" name="Google Shape;1549;p96"/>
          <p:cNvSpPr/>
          <p:nvPr/>
        </p:nvSpPr>
        <p:spPr>
          <a:xfrm>
            <a:off x="8746422" y="1855131"/>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50" name="Google Shape;1550;p96"/>
          <p:cNvSpPr txBox="1"/>
          <p:nvPr/>
        </p:nvSpPr>
        <p:spPr>
          <a:xfrm>
            <a:off x="8853006" y="1928650"/>
            <a:ext cx="2715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1</a:t>
            </a:r>
            <a:endParaRPr sz="2025" b="1">
              <a:solidFill>
                <a:schemeClr val="lt2"/>
              </a:solidFill>
              <a:latin typeface="Optimistic Text"/>
              <a:ea typeface="Optimistic Text"/>
              <a:cs typeface="Optimistic Text"/>
              <a:sym typeface="Optimistic Text"/>
            </a:endParaRPr>
          </a:p>
        </p:txBody>
      </p:sp>
      <p:sp>
        <p:nvSpPr>
          <p:cNvPr id="1551" name="Google Shape;1551;p96"/>
          <p:cNvSpPr txBox="1"/>
          <p:nvPr/>
        </p:nvSpPr>
        <p:spPr>
          <a:xfrm>
            <a:off x="9400346" y="1760043"/>
            <a:ext cx="2870100" cy="8832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Vrai ou Faux</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Tout contenu généré par l'IA est évidemment faux.</a:t>
            </a:r>
            <a:endParaRPr sz="1800">
              <a:solidFill>
                <a:srgbClr val="4B0550"/>
              </a:solidFill>
              <a:latin typeface="Optimistic Text"/>
              <a:ea typeface="Optimistic Text"/>
              <a:cs typeface="Optimistic Text"/>
              <a:sym typeface="Optimistic Text"/>
            </a:endParaRPr>
          </a:p>
        </p:txBody>
      </p:sp>
      <p:sp>
        <p:nvSpPr>
          <p:cNvPr id="1552" name="Google Shape;1552;p96"/>
          <p:cNvSpPr/>
          <p:nvPr/>
        </p:nvSpPr>
        <p:spPr>
          <a:xfrm>
            <a:off x="8444750" y="3510077"/>
            <a:ext cx="6477000" cy="28386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53" name="Google Shape;1553;p96"/>
          <p:cNvSpPr/>
          <p:nvPr/>
        </p:nvSpPr>
        <p:spPr>
          <a:xfrm>
            <a:off x="8746422" y="3805094"/>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54" name="Google Shape;1554;p96"/>
          <p:cNvSpPr txBox="1"/>
          <p:nvPr/>
        </p:nvSpPr>
        <p:spPr>
          <a:xfrm>
            <a:off x="8802829" y="3892638"/>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2</a:t>
            </a:r>
            <a:endParaRPr sz="2025" b="1">
              <a:solidFill>
                <a:schemeClr val="lt2"/>
              </a:solidFill>
              <a:latin typeface="Optimistic Text"/>
              <a:ea typeface="Optimistic Text"/>
              <a:cs typeface="Optimistic Text"/>
              <a:sym typeface="Optimistic Text"/>
            </a:endParaRPr>
          </a:p>
        </p:txBody>
      </p:sp>
      <p:sp>
        <p:nvSpPr>
          <p:cNvPr id="1555" name="Google Shape;1555;p96"/>
          <p:cNvSpPr txBox="1"/>
          <p:nvPr/>
        </p:nvSpPr>
        <p:spPr>
          <a:xfrm>
            <a:off x="9548600" y="3700800"/>
            <a:ext cx="3371400" cy="24936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Choix Multiples</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Quelle est la meilleure façon de vérifier si une information d'IA est vraie?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A.</a:t>
            </a:r>
            <a:r>
              <a:rPr lang="en" sz="1800">
                <a:solidFill>
                  <a:srgbClr val="4B0550"/>
                </a:solidFill>
                <a:latin typeface="Optimistic Text"/>
                <a:ea typeface="Optimistic Text"/>
                <a:cs typeface="Optimistic Text"/>
                <a:sym typeface="Optimistic Text"/>
              </a:rPr>
              <a:t> Croyez votre ami</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B.</a:t>
            </a:r>
            <a:r>
              <a:rPr lang="en" sz="1800">
                <a:solidFill>
                  <a:srgbClr val="4B0550"/>
                </a:solidFill>
                <a:latin typeface="Optimistic Text"/>
                <a:ea typeface="Optimistic Text"/>
                <a:cs typeface="Optimistic Text"/>
                <a:sym typeface="Optimistic Text"/>
              </a:rPr>
              <a:t> Utilisez la méthode TRACE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 </a:t>
            </a:r>
            <a:r>
              <a:rPr lang="en" sz="1800">
                <a:solidFill>
                  <a:srgbClr val="4B0550"/>
                </a:solidFill>
                <a:latin typeface="Optimistic Text"/>
                <a:ea typeface="Optimistic Text"/>
                <a:cs typeface="Optimistic Text"/>
                <a:sym typeface="Optimistic Text"/>
              </a:rPr>
              <a:t>Faites simplement confiance à l'appli</a:t>
            </a:r>
            <a:endParaRPr sz="1800">
              <a:solidFill>
                <a:srgbClr val="4B0550"/>
              </a:solidFill>
              <a:latin typeface="Optimistic Text"/>
              <a:ea typeface="Optimistic Text"/>
              <a:cs typeface="Optimistic Text"/>
              <a:sym typeface="Optimistic Text"/>
            </a:endParaRPr>
          </a:p>
        </p:txBody>
      </p:sp>
      <p:sp>
        <p:nvSpPr>
          <p:cNvPr id="1556" name="Google Shape;1556;p96"/>
          <p:cNvSpPr/>
          <p:nvPr/>
        </p:nvSpPr>
        <p:spPr>
          <a:xfrm>
            <a:off x="8444750" y="6689850"/>
            <a:ext cx="6477000" cy="22335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57" name="Google Shape;1557;p96"/>
          <p:cNvSpPr/>
          <p:nvPr/>
        </p:nvSpPr>
        <p:spPr>
          <a:xfrm>
            <a:off x="8746422" y="6939343"/>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58" name="Google Shape;1558;p96"/>
          <p:cNvSpPr txBox="1"/>
          <p:nvPr/>
        </p:nvSpPr>
        <p:spPr>
          <a:xfrm>
            <a:off x="8812616" y="7026887"/>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3</a:t>
            </a:r>
            <a:endParaRPr sz="2025" b="1">
              <a:solidFill>
                <a:schemeClr val="lt2"/>
              </a:solidFill>
              <a:latin typeface="Optimistic Text"/>
              <a:ea typeface="Optimistic Text"/>
              <a:cs typeface="Optimistic Text"/>
              <a:sym typeface="Optimistic Text"/>
            </a:endParaRPr>
          </a:p>
        </p:txBody>
      </p:sp>
      <p:sp>
        <p:nvSpPr>
          <p:cNvPr id="1559" name="Google Shape;1559;p96"/>
          <p:cNvSpPr txBox="1"/>
          <p:nvPr/>
        </p:nvSpPr>
        <p:spPr>
          <a:xfrm>
            <a:off x="9400346" y="6863900"/>
            <a:ext cx="4612800" cy="11601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Scénario</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Votre ami vous montre une "nouvelle" générée par l’IA qui vous semble fausse. Que faites-vous?</a:t>
            </a:r>
            <a:endParaRPr sz="1800">
              <a:solidFill>
                <a:srgbClr val="4B0550"/>
              </a:solidFill>
              <a:latin typeface="Optimistic Text"/>
              <a:ea typeface="Optimistic Text"/>
              <a:cs typeface="Optimistic Text"/>
              <a:sym typeface="Optimistic Text"/>
            </a:endParaRPr>
          </a:p>
        </p:txBody>
      </p:sp>
      <p:sp>
        <p:nvSpPr>
          <p:cNvPr id="1560" name="Google Shape;1560;p96"/>
          <p:cNvSpPr/>
          <p:nvPr/>
        </p:nvSpPr>
        <p:spPr>
          <a:xfrm>
            <a:off x="12786000" y="2457569"/>
            <a:ext cx="1886100" cy="504000"/>
          </a:xfrm>
          <a:prstGeom prst="roundRect">
            <a:avLst>
              <a:gd name="adj" fmla="val 7200"/>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61" name="Google Shape;1561;p96"/>
          <p:cNvSpPr txBox="1"/>
          <p:nvPr/>
        </p:nvSpPr>
        <p:spPr>
          <a:xfrm>
            <a:off x="13237197" y="2553269"/>
            <a:ext cx="983700" cy="312600"/>
          </a:xfrm>
          <a:prstGeom prst="rect">
            <a:avLst/>
          </a:prstGeom>
          <a:noFill/>
          <a:ln>
            <a:noFill/>
          </a:ln>
        </p:spPr>
        <p:txBody>
          <a:bodyPr spcFirstLastPara="1" wrap="square" lIns="0" tIns="35225" rIns="0" bIns="0" anchor="t" anchorCtr="0">
            <a:spAutoFit/>
          </a:bodyPr>
          <a:lstStyle/>
          <a:p>
            <a:pPr marL="19050" lvl="0" indent="0" algn="ctr"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False</a:t>
            </a:r>
            <a:endParaRPr sz="1800">
              <a:solidFill>
                <a:schemeClr val="lt2"/>
              </a:solidFill>
              <a:latin typeface="Optimistic Text"/>
              <a:ea typeface="Optimistic Text"/>
              <a:cs typeface="Optimistic Text"/>
              <a:sym typeface="Optimistic Text"/>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1565"/>
        <p:cNvGrpSpPr/>
        <p:nvPr/>
      </p:nvGrpSpPr>
      <p:grpSpPr>
        <a:xfrm>
          <a:off x="0" y="0"/>
          <a:ext cx="0" cy="0"/>
          <a:chOff x="0" y="0"/>
          <a:chExt cx="0" cy="0"/>
        </a:xfrm>
      </p:grpSpPr>
      <p:sp>
        <p:nvSpPr>
          <p:cNvPr id="1566" name="Google Shape;1566;p97"/>
          <p:cNvSpPr/>
          <p:nvPr/>
        </p:nvSpPr>
        <p:spPr>
          <a:xfrm>
            <a:off x="8597150" y="6872035"/>
            <a:ext cx="6477000" cy="22335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67" name="Google Shape;1567;p97"/>
          <p:cNvSpPr/>
          <p:nvPr/>
        </p:nvSpPr>
        <p:spPr>
          <a:xfrm>
            <a:off x="8597150" y="3662478"/>
            <a:ext cx="6477000" cy="28386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68" name="Google Shape;1568;p97"/>
          <p:cNvSpPr/>
          <p:nvPr/>
        </p:nvSpPr>
        <p:spPr>
          <a:xfrm>
            <a:off x="8597150" y="1716438"/>
            <a:ext cx="6477000" cy="15549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69" name="Google Shape;1569;p97"/>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CONCLUSION ET ÉVALUATION</a:t>
            </a:r>
            <a:endParaRPr sz="900" b="1">
              <a:solidFill>
                <a:srgbClr val="4B0550"/>
              </a:solidFill>
              <a:latin typeface="Optimistic Display"/>
              <a:ea typeface="Optimistic Display"/>
              <a:cs typeface="Optimistic Display"/>
              <a:sym typeface="Optimistic Display"/>
            </a:endParaRPr>
          </a:p>
        </p:txBody>
      </p:sp>
      <p:sp>
        <p:nvSpPr>
          <p:cNvPr id="1570" name="Google Shape;1570;p97"/>
          <p:cNvSpPr txBox="1"/>
          <p:nvPr/>
        </p:nvSpPr>
        <p:spPr>
          <a:xfrm>
            <a:off x="1403300" y="2000575"/>
            <a:ext cx="5818200" cy="4329000"/>
          </a:xfrm>
          <a:prstGeom prst="rect">
            <a:avLst/>
          </a:prstGeom>
          <a:noFill/>
          <a:ln>
            <a:noFill/>
          </a:ln>
        </p:spPr>
        <p:txBody>
          <a:bodyPr spcFirstLastPara="1" wrap="square" lIns="0" tIns="19050" rIns="0" bIns="0" anchor="t" anchorCtr="0">
            <a:spAutoFit/>
          </a:bodyPr>
          <a:lstStyle/>
          <a:p>
            <a:pPr marL="19050" marR="397193" lvl="0" indent="0" algn="l" rtl="0">
              <a:lnSpc>
                <a:spcPct val="100000"/>
              </a:lnSpc>
              <a:spcBef>
                <a:spcPts val="0"/>
              </a:spcBef>
              <a:spcAft>
                <a:spcPts val="0"/>
              </a:spcAft>
              <a:buNone/>
            </a:pPr>
            <a:r>
              <a:rPr lang="en" sz="5600" b="1">
                <a:solidFill>
                  <a:srgbClr val="4B0550"/>
                </a:solidFill>
                <a:latin typeface="Optimistic Text"/>
                <a:ea typeface="Optimistic Text"/>
                <a:cs typeface="Optimistic Text"/>
                <a:sym typeface="Optimistic Text"/>
              </a:rPr>
              <a:t>Vérification rapide de connaissances - Montrez ce que vous savez!</a:t>
            </a:r>
            <a:endParaRPr sz="5600" b="1">
              <a:solidFill>
                <a:srgbClr val="4B0550"/>
              </a:solidFill>
              <a:latin typeface="Optimistic Text"/>
              <a:ea typeface="Optimistic Text"/>
              <a:cs typeface="Optimistic Text"/>
              <a:sym typeface="Optimistic Text"/>
            </a:endParaRPr>
          </a:p>
        </p:txBody>
      </p:sp>
      <p:sp>
        <p:nvSpPr>
          <p:cNvPr id="1571" name="Google Shape;1571;p97"/>
          <p:cNvSpPr/>
          <p:nvPr/>
        </p:nvSpPr>
        <p:spPr>
          <a:xfrm>
            <a:off x="8444750" y="1564038"/>
            <a:ext cx="6477000" cy="15549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72" name="Google Shape;1572;p97"/>
          <p:cNvSpPr/>
          <p:nvPr/>
        </p:nvSpPr>
        <p:spPr>
          <a:xfrm>
            <a:off x="8746422" y="1855131"/>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73" name="Google Shape;1573;p97"/>
          <p:cNvSpPr txBox="1"/>
          <p:nvPr/>
        </p:nvSpPr>
        <p:spPr>
          <a:xfrm>
            <a:off x="8853006" y="1928650"/>
            <a:ext cx="2715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1</a:t>
            </a:r>
            <a:endParaRPr sz="2025" b="1">
              <a:solidFill>
                <a:schemeClr val="lt2"/>
              </a:solidFill>
              <a:latin typeface="Optimistic Text"/>
              <a:ea typeface="Optimistic Text"/>
              <a:cs typeface="Optimistic Text"/>
              <a:sym typeface="Optimistic Text"/>
            </a:endParaRPr>
          </a:p>
        </p:txBody>
      </p:sp>
      <p:sp>
        <p:nvSpPr>
          <p:cNvPr id="1574" name="Google Shape;1574;p97"/>
          <p:cNvSpPr txBox="1"/>
          <p:nvPr/>
        </p:nvSpPr>
        <p:spPr>
          <a:xfrm>
            <a:off x="9400346" y="1760043"/>
            <a:ext cx="2870100" cy="8832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Vrai ou Faux</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Tout contenu généré par l'IA est évidemment faux.</a:t>
            </a:r>
            <a:endParaRPr sz="1800">
              <a:solidFill>
                <a:srgbClr val="4B0550"/>
              </a:solidFill>
              <a:latin typeface="Optimistic Text"/>
              <a:ea typeface="Optimistic Text"/>
              <a:cs typeface="Optimistic Text"/>
              <a:sym typeface="Optimistic Text"/>
            </a:endParaRPr>
          </a:p>
        </p:txBody>
      </p:sp>
      <p:sp>
        <p:nvSpPr>
          <p:cNvPr id="1575" name="Google Shape;1575;p97"/>
          <p:cNvSpPr/>
          <p:nvPr/>
        </p:nvSpPr>
        <p:spPr>
          <a:xfrm>
            <a:off x="8444750" y="3510077"/>
            <a:ext cx="6477000" cy="28386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76" name="Google Shape;1576;p97"/>
          <p:cNvSpPr/>
          <p:nvPr/>
        </p:nvSpPr>
        <p:spPr>
          <a:xfrm>
            <a:off x="8746422" y="3805094"/>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77" name="Google Shape;1577;p97"/>
          <p:cNvSpPr txBox="1"/>
          <p:nvPr/>
        </p:nvSpPr>
        <p:spPr>
          <a:xfrm>
            <a:off x="8802829" y="3892638"/>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2</a:t>
            </a:r>
            <a:endParaRPr sz="2025" b="1">
              <a:solidFill>
                <a:schemeClr val="lt2"/>
              </a:solidFill>
              <a:latin typeface="Optimistic Text"/>
              <a:ea typeface="Optimistic Text"/>
              <a:cs typeface="Optimistic Text"/>
              <a:sym typeface="Optimistic Text"/>
            </a:endParaRPr>
          </a:p>
        </p:txBody>
      </p:sp>
      <p:sp>
        <p:nvSpPr>
          <p:cNvPr id="1578" name="Google Shape;1578;p97"/>
          <p:cNvSpPr txBox="1"/>
          <p:nvPr/>
        </p:nvSpPr>
        <p:spPr>
          <a:xfrm>
            <a:off x="9548600" y="3700800"/>
            <a:ext cx="3371400" cy="24936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Choix Multiples</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Quelle est la meilleure façon de vérifier si une information d'IA est vraie?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A.</a:t>
            </a:r>
            <a:r>
              <a:rPr lang="en" sz="1800">
                <a:solidFill>
                  <a:srgbClr val="4B0550"/>
                </a:solidFill>
                <a:latin typeface="Optimistic Text"/>
                <a:ea typeface="Optimistic Text"/>
                <a:cs typeface="Optimistic Text"/>
                <a:sym typeface="Optimistic Text"/>
              </a:rPr>
              <a:t> Croyez votre ami</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B.</a:t>
            </a:r>
            <a:r>
              <a:rPr lang="en" sz="1800">
                <a:solidFill>
                  <a:srgbClr val="4B0550"/>
                </a:solidFill>
                <a:latin typeface="Optimistic Text"/>
                <a:ea typeface="Optimistic Text"/>
                <a:cs typeface="Optimistic Text"/>
                <a:sym typeface="Optimistic Text"/>
              </a:rPr>
              <a:t> Utilisez la méthode TRACE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 </a:t>
            </a:r>
            <a:r>
              <a:rPr lang="en" sz="1800">
                <a:solidFill>
                  <a:srgbClr val="4B0550"/>
                </a:solidFill>
                <a:latin typeface="Optimistic Text"/>
                <a:ea typeface="Optimistic Text"/>
                <a:cs typeface="Optimistic Text"/>
                <a:sym typeface="Optimistic Text"/>
              </a:rPr>
              <a:t>Faites simplement confiance à l'appli</a:t>
            </a:r>
            <a:endParaRPr sz="1800">
              <a:solidFill>
                <a:srgbClr val="4B0550"/>
              </a:solidFill>
              <a:latin typeface="Optimistic Text"/>
              <a:ea typeface="Optimistic Text"/>
              <a:cs typeface="Optimistic Text"/>
              <a:sym typeface="Optimistic Text"/>
            </a:endParaRPr>
          </a:p>
        </p:txBody>
      </p:sp>
      <p:sp>
        <p:nvSpPr>
          <p:cNvPr id="1579" name="Google Shape;1579;p97"/>
          <p:cNvSpPr/>
          <p:nvPr/>
        </p:nvSpPr>
        <p:spPr>
          <a:xfrm>
            <a:off x="8444750" y="6689850"/>
            <a:ext cx="6477000" cy="22335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80" name="Google Shape;1580;p97"/>
          <p:cNvSpPr/>
          <p:nvPr/>
        </p:nvSpPr>
        <p:spPr>
          <a:xfrm>
            <a:off x="8746422" y="6939343"/>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81" name="Google Shape;1581;p97"/>
          <p:cNvSpPr txBox="1"/>
          <p:nvPr/>
        </p:nvSpPr>
        <p:spPr>
          <a:xfrm>
            <a:off x="8812616" y="7026887"/>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3</a:t>
            </a:r>
            <a:endParaRPr sz="2025" b="1">
              <a:solidFill>
                <a:schemeClr val="lt2"/>
              </a:solidFill>
              <a:latin typeface="Optimistic Text"/>
              <a:ea typeface="Optimistic Text"/>
              <a:cs typeface="Optimistic Text"/>
              <a:sym typeface="Optimistic Text"/>
            </a:endParaRPr>
          </a:p>
        </p:txBody>
      </p:sp>
      <p:sp>
        <p:nvSpPr>
          <p:cNvPr id="1582" name="Google Shape;1582;p97"/>
          <p:cNvSpPr txBox="1"/>
          <p:nvPr/>
        </p:nvSpPr>
        <p:spPr>
          <a:xfrm>
            <a:off x="9400346" y="6863900"/>
            <a:ext cx="4612800" cy="11601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Scénario</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Votre ami vous montre une "nouvelle" générée par l’IA qui vous semble fausse. Que faites-vous?</a:t>
            </a:r>
            <a:endParaRPr sz="1800">
              <a:solidFill>
                <a:srgbClr val="4B0550"/>
              </a:solidFill>
              <a:latin typeface="Optimistic Text"/>
              <a:ea typeface="Optimistic Text"/>
              <a:cs typeface="Optimistic Text"/>
              <a:sym typeface="Optimistic Text"/>
            </a:endParaRPr>
          </a:p>
        </p:txBody>
      </p:sp>
      <p:sp>
        <p:nvSpPr>
          <p:cNvPr id="1583" name="Google Shape;1583;p97"/>
          <p:cNvSpPr/>
          <p:nvPr/>
        </p:nvSpPr>
        <p:spPr>
          <a:xfrm>
            <a:off x="12786000" y="2457569"/>
            <a:ext cx="1886100" cy="504000"/>
          </a:xfrm>
          <a:prstGeom prst="roundRect">
            <a:avLst>
              <a:gd name="adj" fmla="val 7200"/>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84" name="Google Shape;1584;p97"/>
          <p:cNvSpPr txBox="1"/>
          <p:nvPr/>
        </p:nvSpPr>
        <p:spPr>
          <a:xfrm>
            <a:off x="13237197" y="2553269"/>
            <a:ext cx="983700" cy="312600"/>
          </a:xfrm>
          <a:prstGeom prst="rect">
            <a:avLst/>
          </a:prstGeom>
          <a:noFill/>
          <a:ln>
            <a:noFill/>
          </a:ln>
        </p:spPr>
        <p:txBody>
          <a:bodyPr spcFirstLastPara="1" wrap="square" lIns="0" tIns="35225" rIns="0" bIns="0" anchor="t" anchorCtr="0">
            <a:spAutoFit/>
          </a:bodyPr>
          <a:lstStyle/>
          <a:p>
            <a:pPr marL="19050" lvl="0" indent="0" algn="ctr"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False</a:t>
            </a:r>
            <a:endParaRPr sz="1800">
              <a:solidFill>
                <a:schemeClr val="lt2"/>
              </a:solidFill>
              <a:latin typeface="Optimistic Text"/>
              <a:ea typeface="Optimistic Text"/>
              <a:cs typeface="Optimistic Text"/>
              <a:sym typeface="Optimistic Text"/>
            </a:endParaRPr>
          </a:p>
        </p:txBody>
      </p:sp>
      <p:sp>
        <p:nvSpPr>
          <p:cNvPr id="1585" name="Google Shape;1585;p97"/>
          <p:cNvSpPr/>
          <p:nvPr/>
        </p:nvSpPr>
        <p:spPr>
          <a:xfrm>
            <a:off x="12786000" y="5756080"/>
            <a:ext cx="1886100" cy="504000"/>
          </a:xfrm>
          <a:prstGeom prst="roundRect">
            <a:avLst>
              <a:gd name="adj" fmla="val 7200"/>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86" name="Google Shape;1586;p97"/>
          <p:cNvSpPr txBox="1"/>
          <p:nvPr/>
        </p:nvSpPr>
        <p:spPr>
          <a:xfrm>
            <a:off x="13237197" y="5851780"/>
            <a:ext cx="983700" cy="312600"/>
          </a:xfrm>
          <a:prstGeom prst="rect">
            <a:avLst/>
          </a:prstGeom>
          <a:noFill/>
          <a:ln>
            <a:noFill/>
          </a:ln>
        </p:spPr>
        <p:txBody>
          <a:bodyPr spcFirstLastPara="1" wrap="square" lIns="0" tIns="35225" rIns="0" bIns="0" anchor="t" anchorCtr="0">
            <a:spAutoFit/>
          </a:bodyPr>
          <a:lstStyle/>
          <a:p>
            <a:pPr marL="19050" lvl="0" indent="0" algn="ctr"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B</a:t>
            </a:r>
            <a:endParaRPr sz="1800">
              <a:solidFill>
                <a:schemeClr val="lt2"/>
              </a:solidFill>
              <a:latin typeface="Optimistic Text"/>
              <a:ea typeface="Optimistic Text"/>
              <a:cs typeface="Optimistic Text"/>
              <a:sym typeface="Optimistic Text"/>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1590"/>
        <p:cNvGrpSpPr/>
        <p:nvPr/>
      </p:nvGrpSpPr>
      <p:grpSpPr>
        <a:xfrm>
          <a:off x="0" y="0"/>
          <a:ext cx="0" cy="0"/>
          <a:chOff x="0" y="0"/>
          <a:chExt cx="0" cy="0"/>
        </a:xfrm>
      </p:grpSpPr>
      <p:sp>
        <p:nvSpPr>
          <p:cNvPr id="1591" name="Google Shape;1591;p98"/>
          <p:cNvSpPr/>
          <p:nvPr/>
        </p:nvSpPr>
        <p:spPr>
          <a:xfrm>
            <a:off x="8597150" y="6872035"/>
            <a:ext cx="6477000" cy="22335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92" name="Google Shape;1592;p98"/>
          <p:cNvSpPr/>
          <p:nvPr/>
        </p:nvSpPr>
        <p:spPr>
          <a:xfrm>
            <a:off x="8597150" y="3662478"/>
            <a:ext cx="6477000" cy="28386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93" name="Google Shape;1593;p98"/>
          <p:cNvSpPr/>
          <p:nvPr/>
        </p:nvSpPr>
        <p:spPr>
          <a:xfrm>
            <a:off x="8597150" y="1716438"/>
            <a:ext cx="6477000" cy="15549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94" name="Google Shape;1594;p98"/>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CONCLUSION ET ÉVALUATION</a:t>
            </a:r>
            <a:endParaRPr sz="900" b="1">
              <a:solidFill>
                <a:srgbClr val="4B0550"/>
              </a:solidFill>
              <a:latin typeface="Optimistic Display"/>
              <a:ea typeface="Optimistic Display"/>
              <a:cs typeface="Optimistic Display"/>
              <a:sym typeface="Optimistic Display"/>
            </a:endParaRPr>
          </a:p>
        </p:txBody>
      </p:sp>
      <p:sp>
        <p:nvSpPr>
          <p:cNvPr id="1595" name="Google Shape;1595;p98"/>
          <p:cNvSpPr txBox="1"/>
          <p:nvPr/>
        </p:nvSpPr>
        <p:spPr>
          <a:xfrm>
            <a:off x="1403300" y="2000575"/>
            <a:ext cx="5818200" cy="4329000"/>
          </a:xfrm>
          <a:prstGeom prst="rect">
            <a:avLst/>
          </a:prstGeom>
          <a:noFill/>
          <a:ln>
            <a:noFill/>
          </a:ln>
        </p:spPr>
        <p:txBody>
          <a:bodyPr spcFirstLastPara="1" wrap="square" lIns="0" tIns="19050" rIns="0" bIns="0" anchor="t" anchorCtr="0">
            <a:spAutoFit/>
          </a:bodyPr>
          <a:lstStyle/>
          <a:p>
            <a:pPr marL="19050" marR="397193" lvl="0" indent="0" algn="l" rtl="0">
              <a:lnSpc>
                <a:spcPct val="100000"/>
              </a:lnSpc>
              <a:spcBef>
                <a:spcPts val="0"/>
              </a:spcBef>
              <a:spcAft>
                <a:spcPts val="0"/>
              </a:spcAft>
              <a:buNone/>
            </a:pPr>
            <a:r>
              <a:rPr lang="en" sz="5600" b="1">
                <a:solidFill>
                  <a:srgbClr val="4B0550"/>
                </a:solidFill>
                <a:latin typeface="Optimistic Text"/>
                <a:ea typeface="Optimistic Text"/>
                <a:cs typeface="Optimistic Text"/>
                <a:sym typeface="Optimistic Text"/>
              </a:rPr>
              <a:t>Vérification rapide de connaissances - Montrez ce que vous savez!</a:t>
            </a:r>
            <a:endParaRPr sz="5600" b="1">
              <a:solidFill>
                <a:srgbClr val="4B0550"/>
              </a:solidFill>
              <a:latin typeface="Optimistic Text"/>
              <a:ea typeface="Optimistic Text"/>
              <a:cs typeface="Optimistic Text"/>
              <a:sym typeface="Optimistic Text"/>
            </a:endParaRPr>
          </a:p>
        </p:txBody>
      </p:sp>
      <p:sp>
        <p:nvSpPr>
          <p:cNvPr id="1596" name="Google Shape;1596;p98"/>
          <p:cNvSpPr/>
          <p:nvPr/>
        </p:nvSpPr>
        <p:spPr>
          <a:xfrm>
            <a:off x="8444750" y="1564038"/>
            <a:ext cx="6477000" cy="15549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97" name="Google Shape;1597;p98"/>
          <p:cNvSpPr/>
          <p:nvPr/>
        </p:nvSpPr>
        <p:spPr>
          <a:xfrm>
            <a:off x="8746422" y="1855131"/>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98" name="Google Shape;1598;p98"/>
          <p:cNvSpPr txBox="1"/>
          <p:nvPr/>
        </p:nvSpPr>
        <p:spPr>
          <a:xfrm>
            <a:off x="8853006" y="1928650"/>
            <a:ext cx="2715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1</a:t>
            </a:r>
            <a:endParaRPr sz="2025" b="1">
              <a:solidFill>
                <a:schemeClr val="lt2"/>
              </a:solidFill>
              <a:latin typeface="Optimistic Text"/>
              <a:ea typeface="Optimistic Text"/>
              <a:cs typeface="Optimistic Text"/>
              <a:sym typeface="Optimistic Text"/>
            </a:endParaRPr>
          </a:p>
        </p:txBody>
      </p:sp>
      <p:sp>
        <p:nvSpPr>
          <p:cNvPr id="1599" name="Google Shape;1599;p98"/>
          <p:cNvSpPr txBox="1"/>
          <p:nvPr/>
        </p:nvSpPr>
        <p:spPr>
          <a:xfrm>
            <a:off x="9400346" y="1760043"/>
            <a:ext cx="2870100" cy="8832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Vrai ou Faux</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Tout contenu généré par l'IA est évidemment faux.</a:t>
            </a:r>
            <a:endParaRPr sz="1800">
              <a:solidFill>
                <a:srgbClr val="4B0550"/>
              </a:solidFill>
              <a:latin typeface="Optimistic Text"/>
              <a:ea typeface="Optimistic Text"/>
              <a:cs typeface="Optimistic Text"/>
              <a:sym typeface="Optimistic Text"/>
            </a:endParaRPr>
          </a:p>
        </p:txBody>
      </p:sp>
      <p:sp>
        <p:nvSpPr>
          <p:cNvPr id="1600" name="Google Shape;1600;p98"/>
          <p:cNvSpPr/>
          <p:nvPr/>
        </p:nvSpPr>
        <p:spPr>
          <a:xfrm>
            <a:off x="8444750" y="3510077"/>
            <a:ext cx="6477000" cy="28386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01" name="Google Shape;1601;p98"/>
          <p:cNvSpPr/>
          <p:nvPr/>
        </p:nvSpPr>
        <p:spPr>
          <a:xfrm>
            <a:off x="8746422" y="3805094"/>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02" name="Google Shape;1602;p98"/>
          <p:cNvSpPr txBox="1"/>
          <p:nvPr/>
        </p:nvSpPr>
        <p:spPr>
          <a:xfrm>
            <a:off x="8802829" y="3892638"/>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2</a:t>
            </a:r>
            <a:endParaRPr sz="2025" b="1">
              <a:solidFill>
                <a:schemeClr val="lt2"/>
              </a:solidFill>
              <a:latin typeface="Optimistic Text"/>
              <a:ea typeface="Optimistic Text"/>
              <a:cs typeface="Optimistic Text"/>
              <a:sym typeface="Optimistic Text"/>
            </a:endParaRPr>
          </a:p>
        </p:txBody>
      </p:sp>
      <p:sp>
        <p:nvSpPr>
          <p:cNvPr id="1603" name="Google Shape;1603;p98"/>
          <p:cNvSpPr txBox="1"/>
          <p:nvPr/>
        </p:nvSpPr>
        <p:spPr>
          <a:xfrm>
            <a:off x="9548600" y="3700800"/>
            <a:ext cx="3371400" cy="24936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Choix Multiples</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Quelle est la meilleure façon de vérifier si une information d'IA est vraie?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A.</a:t>
            </a:r>
            <a:r>
              <a:rPr lang="en" sz="1800">
                <a:solidFill>
                  <a:srgbClr val="4B0550"/>
                </a:solidFill>
                <a:latin typeface="Optimistic Text"/>
                <a:ea typeface="Optimistic Text"/>
                <a:cs typeface="Optimistic Text"/>
                <a:sym typeface="Optimistic Text"/>
              </a:rPr>
              <a:t> Croyez votre ami</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B.</a:t>
            </a:r>
            <a:r>
              <a:rPr lang="en" sz="1800">
                <a:solidFill>
                  <a:srgbClr val="4B0550"/>
                </a:solidFill>
                <a:latin typeface="Optimistic Text"/>
                <a:ea typeface="Optimistic Text"/>
                <a:cs typeface="Optimistic Text"/>
                <a:sym typeface="Optimistic Text"/>
              </a:rPr>
              <a:t> Utilisez la méthode TRACE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 </a:t>
            </a:r>
            <a:r>
              <a:rPr lang="en" sz="1800">
                <a:solidFill>
                  <a:srgbClr val="4B0550"/>
                </a:solidFill>
                <a:latin typeface="Optimistic Text"/>
                <a:ea typeface="Optimistic Text"/>
                <a:cs typeface="Optimistic Text"/>
                <a:sym typeface="Optimistic Text"/>
              </a:rPr>
              <a:t>Faites simplement confiance à l'appli</a:t>
            </a:r>
            <a:endParaRPr sz="1800">
              <a:solidFill>
                <a:srgbClr val="4B0550"/>
              </a:solidFill>
              <a:latin typeface="Optimistic Text"/>
              <a:ea typeface="Optimistic Text"/>
              <a:cs typeface="Optimistic Text"/>
              <a:sym typeface="Optimistic Text"/>
            </a:endParaRPr>
          </a:p>
        </p:txBody>
      </p:sp>
      <p:sp>
        <p:nvSpPr>
          <p:cNvPr id="1604" name="Google Shape;1604;p98"/>
          <p:cNvSpPr/>
          <p:nvPr/>
        </p:nvSpPr>
        <p:spPr>
          <a:xfrm>
            <a:off x="8444750" y="6689850"/>
            <a:ext cx="6477000" cy="22335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05" name="Google Shape;1605;p98"/>
          <p:cNvSpPr/>
          <p:nvPr/>
        </p:nvSpPr>
        <p:spPr>
          <a:xfrm>
            <a:off x="8746422" y="6939343"/>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06" name="Google Shape;1606;p98"/>
          <p:cNvSpPr txBox="1"/>
          <p:nvPr/>
        </p:nvSpPr>
        <p:spPr>
          <a:xfrm>
            <a:off x="8812616" y="7026887"/>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3</a:t>
            </a:r>
            <a:endParaRPr sz="2025" b="1">
              <a:solidFill>
                <a:schemeClr val="lt2"/>
              </a:solidFill>
              <a:latin typeface="Optimistic Text"/>
              <a:ea typeface="Optimistic Text"/>
              <a:cs typeface="Optimistic Text"/>
              <a:sym typeface="Optimistic Text"/>
            </a:endParaRPr>
          </a:p>
        </p:txBody>
      </p:sp>
      <p:sp>
        <p:nvSpPr>
          <p:cNvPr id="1607" name="Google Shape;1607;p98"/>
          <p:cNvSpPr txBox="1"/>
          <p:nvPr/>
        </p:nvSpPr>
        <p:spPr>
          <a:xfrm>
            <a:off x="9400346" y="6863900"/>
            <a:ext cx="4612800" cy="11601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Scénario</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Votre ami vous montre une "nouvelle" générée par l’IA qui vous semble fausse. Que faites-vous?</a:t>
            </a:r>
            <a:endParaRPr sz="1800">
              <a:solidFill>
                <a:srgbClr val="4B0550"/>
              </a:solidFill>
              <a:latin typeface="Optimistic Text"/>
              <a:ea typeface="Optimistic Text"/>
              <a:cs typeface="Optimistic Text"/>
              <a:sym typeface="Optimistic Text"/>
            </a:endParaRPr>
          </a:p>
        </p:txBody>
      </p:sp>
      <p:sp>
        <p:nvSpPr>
          <p:cNvPr id="1608" name="Google Shape;1608;p98"/>
          <p:cNvSpPr/>
          <p:nvPr/>
        </p:nvSpPr>
        <p:spPr>
          <a:xfrm>
            <a:off x="12786000" y="2457569"/>
            <a:ext cx="1886100" cy="504000"/>
          </a:xfrm>
          <a:prstGeom prst="roundRect">
            <a:avLst>
              <a:gd name="adj" fmla="val 7200"/>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09" name="Google Shape;1609;p98"/>
          <p:cNvSpPr txBox="1"/>
          <p:nvPr/>
        </p:nvSpPr>
        <p:spPr>
          <a:xfrm>
            <a:off x="13237197" y="2553269"/>
            <a:ext cx="983700" cy="312600"/>
          </a:xfrm>
          <a:prstGeom prst="rect">
            <a:avLst/>
          </a:prstGeom>
          <a:noFill/>
          <a:ln>
            <a:noFill/>
          </a:ln>
        </p:spPr>
        <p:txBody>
          <a:bodyPr spcFirstLastPara="1" wrap="square" lIns="0" tIns="35225" rIns="0" bIns="0" anchor="t" anchorCtr="0">
            <a:spAutoFit/>
          </a:bodyPr>
          <a:lstStyle/>
          <a:p>
            <a:pPr marL="19050" lvl="0" indent="0" algn="ctr"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False</a:t>
            </a:r>
            <a:endParaRPr sz="1800">
              <a:solidFill>
                <a:schemeClr val="lt2"/>
              </a:solidFill>
              <a:latin typeface="Optimistic Text"/>
              <a:ea typeface="Optimistic Text"/>
              <a:cs typeface="Optimistic Text"/>
              <a:sym typeface="Optimistic Text"/>
            </a:endParaRPr>
          </a:p>
        </p:txBody>
      </p:sp>
      <p:sp>
        <p:nvSpPr>
          <p:cNvPr id="1610" name="Google Shape;1610;p98"/>
          <p:cNvSpPr/>
          <p:nvPr/>
        </p:nvSpPr>
        <p:spPr>
          <a:xfrm>
            <a:off x="12786000" y="5756080"/>
            <a:ext cx="1886100" cy="504000"/>
          </a:xfrm>
          <a:prstGeom prst="roundRect">
            <a:avLst>
              <a:gd name="adj" fmla="val 7200"/>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11" name="Google Shape;1611;p98"/>
          <p:cNvSpPr txBox="1"/>
          <p:nvPr/>
        </p:nvSpPr>
        <p:spPr>
          <a:xfrm>
            <a:off x="13237197" y="5851780"/>
            <a:ext cx="983700" cy="312600"/>
          </a:xfrm>
          <a:prstGeom prst="rect">
            <a:avLst/>
          </a:prstGeom>
          <a:noFill/>
          <a:ln>
            <a:noFill/>
          </a:ln>
        </p:spPr>
        <p:txBody>
          <a:bodyPr spcFirstLastPara="1" wrap="square" lIns="0" tIns="35225" rIns="0" bIns="0" anchor="t" anchorCtr="0">
            <a:spAutoFit/>
          </a:bodyPr>
          <a:lstStyle/>
          <a:p>
            <a:pPr marL="19050" lvl="0" indent="0" algn="ctr"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B</a:t>
            </a:r>
            <a:endParaRPr sz="1800">
              <a:solidFill>
                <a:schemeClr val="lt2"/>
              </a:solidFill>
              <a:latin typeface="Optimistic Text"/>
              <a:ea typeface="Optimistic Text"/>
              <a:cs typeface="Optimistic Text"/>
              <a:sym typeface="Optimistic Text"/>
            </a:endParaRPr>
          </a:p>
        </p:txBody>
      </p:sp>
      <p:sp>
        <p:nvSpPr>
          <p:cNvPr id="1612" name="Google Shape;1612;p98"/>
          <p:cNvSpPr/>
          <p:nvPr/>
        </p:nvSpPr>
        <p:spPr>
          <a:xfrm>
            <a:off x="8746425" y="8208599"/>
            <a:ext cx="5925600" cy="615000"/>
          </a:xfrm>
          <a:prstGeom prst="roundRect">
            <a:avLst>
              <a:gd name="adj" fmla="val 7200"/>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13" name="Google Shape;1613;p98"/>
          <p:cNvSpPr txBox="1"/>
          <p:nvPr/>
        </p:nvSpPr>
        <p:spPr>
          <a:xfrm>
            <a:off x="9423800" y="8234212"/>
            <a:ext cx="4823700" cy="528000"/>
          </a:xfrm>
          <a:prstGeom prst="rect">
            <a:avLst/>
          </a:prstGeom>
          <a:noFill/>
          <a:ln>
            <a:noFill/>
          </a:ln>
        </p:spPr>
        <p:txBody>
          <a:bodyPr spcFirstLastPara="1" wrap="square" lIns="0" tIns="35225" rIns="0" bIns="0" anchor="t" anchorCtr="0">
            <a:spAutoFit/>
          </a:bodyPr>
          <a:lstStyle/>
          <a:p>
            <a:pPr marL="19050" lvl="0" indent="0" algn="ctr" rtl="0">
              <a:lnSpc>
                <a:spcPct val="100000"/>
              </a:lnSpc>
              <a:spcBef>
                <a:spcPts val="0"/>
              </a:spcBef>
              <a:spcAft>
                <a:spcPts val="0"/>
              </a:spcAft>
              <a:buNone/>
            </a:pPr>
            <a:r>
              <a:rPr lang="en" sz="1600" b="1">
                <a:solidFill>
                  <a:schemeClr val="lt2"/>
                </a:solidFill>
                <a:latin typeface="Optimistic Text"/>
                <a:ea typeface="Optimistic Text"/>
                <a:cs typeface="Optimistic Text"/>
                <a:sym typeface="Optimistic Text"/>
              </a:rPr>
              <a:t>Les élèves expliquent en utilisant TRACE ou signaler à un adulte</a:t>
            </a:r>
            <a:endParaRPr sz="1600" b="1">
              <a:solidFill>
                <a:schemeClr val="lt2"/>
              </a:solidFill>
              <a:latin typeface="Optimistic Text"/>
              <a:ea typeface="Optimistic Text"/>
              <a:cs typeface="Optimistic Text"/>
              <a:sym typeface="Optimistic Text"/>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1617"/>
        <p:cNvGrpSpPr/>
        <p:nvPr/>
      </p:nvGrpSpPr>
      <p:grpSpPr>
        <a:xfrm>
          <a:off x="0" y="0"/>
          <a:ext cx="0" cy="0"/>
          <a:chOff x="0" y="0"/>
          <a:chExt cx="0" cy="0"/>
        </a:xfrm>
      </p:grpSpPr>
      <p:sp>
        <p:nvSpPr>
          <p:cNvPr id="1618" name="Google Shape;1618;p99"/>
          <p:cNvSpPr/>
          <p:nvPr/>
        </p:nvSpPr>
        <p:spPr>
          <a:xfrm>
            <a:off x="3846378" y="2504313"/>
            <a:ext cx="5130000" cy="5501100"/>
          </a:xfrm>
          <a:prstGeom prst="roundRect">
            <a:avLst>
              <a:gd name="adj" fmla="val 409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19" name="Google Shape;1619;p99"/>
          <p:cNvSpPr/>
          <p:nvPr/>
        </p:nvSpPr>
        <p:spPr>
          <a:xfrm>
            <a:off x="9595240" y="2504313"/>
            <a:ext cx="5130000" cy="5501100"/>
          </a:xfrm>
          <a:prstGeom prst="roundRect">
            <a:avLst>
              <a:gd name="adj" fmla="val 409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20" name="Google Shape;1620;p99"/>
          <p:cNvSpPr/>
          <p:nvPr/>
        </p:nvSpPr>
        <p:spPr>
          <a:xfrm>
            <a:off x="3693978" y="2351913"/>
            <a:ext cx="5130000" cy="5501100"/>
          </a:xfrm>
          <a:prstGeom prst="roundRect">
            <a:avLst>
              <a:gd name="adj" fmla="val 4090"/>
            </a:avLst>
          </a:prstGeom>
          <a:solidFill>
            <a:schemeClr val="lt2"/>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21" name="Google Shape;1621;p99"/>
          <p:cNvSpPr txBox="1"/>
          <p:nvPr/>
        </p:nvSpPr>
        <p:spPr>
          <a:xfrm>
            <a:off x="4065076" y="3946975"/>
            <a:ext cx="3558600" cy="8505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2700" b="1">
                <a:solidFill>
                  <a:srgbClr val="4B0550"/>
                </a:solidFill>
                <a:latin typeface="Optimistic Text"/>
                <a:ea typeface="Optimistic Text"/>
                <a:cs typeface="Optimistic Text"/>
                <a:sym typeface="Optimistic Text"/>
              </a:rPr>
              <a:t>Questions pour le cercle de réflexion</a:t>
            </a:r>
            <a:endParaRPr sz="2700">
              <a:solidFill>
                <a:srgbClr val="4B0550"/>
              </a:solidFill>
              <a:latin typeface="Optimistic Text"/>
              <a:ea typeface="Optimistic Text"/>
              <a:cs typeface="Optimistic Text"/>
              <a:sym typeface="Optimistic Text"/>
            </a:endParaRPr>
          </a:p>
        </p:txBody>
      </p:sp>
      <p:sp>
        <p:nvSpPr>
          <p:cNvPr id="1622" name="Google Shape;1622;p99"/>
          <p:cNvSpPr txBox="1"/>
          <p:nvPr/>
        </p:nvSpPr>
        <p:spPr>
          <a:xfrm>
            <a:off x="4065069" y="4910094"/>
            <a:ext cx="3705300" cy="628500"/>
          </a:xfrm>
          <a:prstGeom prst="rect">
            <a:avLst/>
          </a:prstGeom>
          <a:noFill/>
          <a:ln>
            <a:noFill/>
          </a:ln>
        </p:spPr>
        <p:txBody>
          <a:bodyPr spcFirstLastPara="1" wrap="square" lIns="0" tIns="65700" rIns="0" bIns="0" anchor="t" anchorCtr="0">
            <a:spAutoFit/>
          </a:bodyPr>
          <a:lstStyle/>
          <a:p>
            <a:pPr marL="19050" marR="7620" lvl="0" indent="0" algn="l" rtl="0">
              <a:lnSpc>
                <a:spcPct val="102857"/>
              </a:lnSpc>
              <a:spcBef>
                <a:spcPts val="0"/>
              </a:spcBef>
              <a:spcAft>
                <a:spcPts val="0"/>
              </a:spcAft>
              <a:buNone/>
            </a:pPr>
            <a:r>
              <a:rPr lang="en" sz="1800">
                <a:solidFill>
                  <a:srgbClr val="4B0550"/>
                </a:solidFill>
                <a:latin typeface="Optimistic Text"/>
                <a:ea typeface="Optimistic Text"/>
                <a:cs typeface="Optimistic Text"/>
                <a:sym typeface="Optimistic Text"/>
              </a:rPr>
              <a:t>Une chose qui vous a surpris à propos de l'IA aujourd'hui</a:t>
            </a:r>
            <a:endParaRPr sz="1800">
              <a:solidFill>
                <a:srgbClr val="4B0550"/>
              </a:solidFill>
              <a:latin typeface="Optimistic Text"/>
              <a:ea typeface="Optimistic Text"/>
              <a:cs typeface="Optimistic Text"/>
              <a:sym typeface="Optimistic Text"/>
            </a:endParaRPr>
          </a:p>
        </p:txBody>
      </p:sp>
      <p:sp>
        <p:nvSpPr>
          <p:cNvPr id="1623" name="Google Shape;1623;p99"/>
          <p:cNvSpPr txBox="1"/>
          <p:nvPr/>
        </p:nvSpPr>
        <p:spPr>
          <a:xfrm>
            <a:off x="4065069" y="5763534"/>
            <a:ext cx="4238700" cy="628500"/>
          </a:xfrm>
          <a:prstGeom prst="rect">
            <a:avLst/>
          </a:prstGeom>
          <a:noFill/>
          <a:ln>
            <a:noFill/>
          </a:ln>
        </p:spPr>
        <p:txBody>
          <a:bodyPr spcFirstLastPara="1" wrap="square" lIns="0" tIns="65700" rIns="0" bIns="0" anchor="t" anchorCtr="0">
            <a:spAutoFit/>
          </a:bodyPr>
          <a:lstStyle/>
          <a:p>
            <a:pPr marL="19050" marR="7620" lvl="0" indent="0" algn="l" rtl="0">
              <a:lnSpc>
                <a:spcPct val="102857"/>
              </a:lnSpc>
              <a:spcBef>
                <a:spcPts val="0"/>
              </a:spcBef>
              <a:spcAft>
                <a:spcPts val="0"/>
              </a:spcAft>
              <a:buNone/>
            </a:pPr>
            <a:r>
              <a:rPr lang="en" sz="1800">
                <a:solidFill>
                  <a:srgbClr val="4B0550"/>
                </a:solidFill>
                <a:latin typeface="Optimistic Text"/>
                <a:ea typeface="Optimistic Text"/>
                <a:cs typeface="Optimistic Text"/>
                <a:sym typeface="Optimistic Text"/>
              </a:rPr>
              <a:t>Comment utiliserez-vous l'IA différemment après cette session?</a:t>
            </a:r>
            <a:endParaRPr sz="1800">
              <a:solidFill>
                <a:srgbClr val="4B0550"/>
              </a:solidFill>
              <a:latin typeface="Optimistic Text"/>
              <a:ea typeface="Optimistic Text"/>
              <a:cs typeface="Optimistic Text"/>
              <a:sym typeface="Optimistic Text"/>
            </a:endParaRPr>
          </a:p>
        </p:txBody>
      </p:sp>
      <p:sp>
        <p:nvSpPr>
          <p:cNvPr id="1624" name="Google Shape;1624;p99"/>
          <p:cNvSpPr txBox="1"/>
          <p:nvPr/>
        </p:nvSpPr>
        <p:spPr>
          <a:xfrm>
            <a:off x="4065069" y="6616974"/>
            <a:ext cx="39936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Quelle question sur l'IA avez-vous encore?</a:t>
            </a:r>
            <a:endParaRPr sz="1800">
              <a:solidFill>
                <a:srgbClr val="4B0550"/>
              </a:solidFill>
              <a:latin typeface="Optimistic Text"/>
              <a:ea typeface="Optimistic Text"/>
              <a:cs typeface="Optimistic Text"/>
              <a:sym typeface="Optimistic Text"/>
            </a:endParaRPr>
          </a:p>
        </p:txBody>
      </p:sp>
      <p:sp>
        <p:nvSpPr>
          <p:cNvPr id="1625" name="Google Shape;1625;p99"/>
          <p:cNvSpPr/>
          <p:nvPr/>
        </p:nvSpPr>
        <p:spPr>
          <a:xfrm>
            <a:off x="9442840" y="2351913"/>
            <a:ext cx="5130000" cy="5501100"/>
          </a:xfrm>
          <a:prstGeom prst="roundRect">
            <a:avLst>
              <a:gd name="adj" fmla="val 4090"/>
            </a:avLst>
          </a:prstGeom>
          <a:solidFill>
            <a:schemeClr val="lt2"/>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26" name="Google Shape;1626;p99"/>
          <p:cNvSpPr txBox="1"/>
          <p:nvPr/>
        </p:nvSpPr>
        <p:spPr>
          <a:xfrm>
            <a:off x="9826681" y="3946973"/>
            <a:ext cx="2573700" cy="8505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2700" b="1">
                <a:solidFill>
                  <a:srgbClr val="4B0550"/>
                </a:solidFill>
                <a:latin typeface="Optimistic Text"/>
                <a:ea typeface="Optimistic Text"/>
                <a:cs typeface="Optimistic Text"/>
                <a:sym typeface="Optimistic Text"/>
              </a:rPr>
              <a:t>Défi à emporter:</a:t>
            </a:r>
            <a:endParaRPr sz="2700">
              <a:solidFill>
                <a:srgbClr val="4B0550"/>
              </a:solidFill>
              <a:latin typeface="Optimistic Text"/>
              <a:ea typeface="Optimistic Text"/>
              <a:cs typeface="Optimistic Text"/>
              <a:sym typeface="Optimistic Text"/>
            </a:endParaRPr>
          </a:p>
        </p:txBody>
      </p:sp>
      <p:sp>
        <p:nvSpPr>
          <p:cNvPr id="1627" name="Google Shape;1627;p99"/>
          <p:cNvSpPr txBox="1"/>
          <p:nvPr/>
        </p:nvSpPr>
        <p:spPr>
          <a:xfrm>
            <a:off x="9826674" y="4910100"/>
            <a:ext cx="39936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Trouvez un exemple d'IA dans votre vie quotidienne cette semaine</a:t>
            </a:r>
            <a:endParaRPr sz="1800">
              <a:solidFill>
                <a:srgbClr val="4B0550"/>
              </a:solidFill>
              <a:latin typeface="Optimistic Text"/>
              <a:ea typeface="Optimistic Text"/>
              <a:cs typeface="Optimistic Text"/>
              <a:sym typeface="Optimistic Text"/>
            </a:endParaRPr>
          </a:p>
        </p:txBody>
      </p:sp>
      <p:sp>
        <p:nvSpPr>
          <p:cNvPr id="1628" name="Google Shape;1628;p99"/>
          <p:cNvSpPr txBox="1"/>
          <p:nvPr/>
        </p:nvSpPr>
        <p:spPr>
          <a:xfrm>
            <a:off x="9826681" y="5790964"/>
            <a:ext cx="39177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Mettez en pratique la méthode TRACE sur un contenu en ligne</a:t>
            </a:r>
            <a:endParaRPr sz="1800">
              <a:solidFill>
                <a:srgbClr val="4B0550"/>
              </a:solidFill>
              <a:latin typeface="Optimistic Text"/>
              <a:ea typeface="Optimistic Text"/>
              <a:cs typeface="Optimistic Text"/>
              <a:sym typeface="Optimistic Text"/>
            </a:endParaRPr>
          </a:p>
        </p:txBody>
      </p:sp>
      <p:sp>
        <p:nvSpPr>
          <p:cNvPr id="1629" name="Google Shape;1629;p99"/>
          <p:cNvSpPr txBox="1"/>
          <p:nvPr/>
        </p:nvSpPr>
        <p:spPr>
          <a:xfrm>
            <a:off x="9826674" y="6562075"/>
            <a:ext cx="3917700" cy="913500"/>
          </a:xfrm>
          <a:prstGeom prst="rect">
            <a:avLst/>
          </a:prstGeom>
          <a:noFill/>
          <a:ln>
            <a:noFill/>
          </a:ln>
        </p:spPr>
        <p:txBody>
          <a:bodyPr spcFirstLastPara="1" wrap="square" lIns="0" tIns="65700" rIns="0" bIns="0" anchor="t" anchorCtr="0">
            <a:spAutoFit/>
          </a:bodyPr>
          <a:lstStyle/>
          <a:p>
            <a:pPr marL="19050" marR="7620" lvl="0" indent="0" algn="l" rtl="0">
              <a:lnSpc>
                <a:spcPct val="102857"/>
              </a:lnSpc>
              <a:spcBef>
                <a:spcPts val="0"/>
              </a:spcBef>
              <a:spcAft>
                <a:spcPts val="0"/>
              </a:spcAft>
              <a:buNone/>
            </a:pPr>
            <a:r>
              <a:rPr lang="en" sz="1800">
                <a:solidFill>
                  <a:srgbClr val="4B0550"/>
                </a:solidFill>
                <a:latin typeface="Optimistic Text"/>
                <a:ea typeface="Optimistic Text"/>
                <a:cs typeface="Optimistic Text"/>
                <a:sym typeface="Optimistic Text"/>
              </a:rPr>
              <a:t>Partagez une découverte IA intéressante (et sûre) avec votre famille</a:t>
            </a:r>
            <a:endParaRPr sz="1800">
              <a:solidFill>
                <a:srgbClr val="4B0550"/>
              </a:solidFill>
              <a:latin typeface="Optimistic Text"/>
              <a:ea typeface="Optimistic Text"/>
              <a:cs typeface="Optimistic Text"/>
              <a:sym typeface="Optimistic Text"/>
            </a:endParaRPr>
          </a:p>
        </p:txBody>
      </p:sp>
      <p:sp>
        <p:nvSpPr>
          <p:cNvPr id="1630" name="Google Shape;1630;p99"/>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chemeClr val="lt2"/>
                </a:solidFill>
                <a:latin typeface="Optimistic Display"/>
                <a:ea typeface="Optimistic Display"/>
                <a:cs typeface="Optimistic Display"/>
                <a:sym typeface="Optimistic Display"/>
              </a:rPr>
              <a:t>CONCLUSION ET ÉVALUATION</a:t>
            </a:r>
            <a:endParaRPr sz="900" b="1">
              <a:solidFill>
                <a:schemeClr val="lt2"/>
              </a:solidFill>
              <a:latin typeface="Optimistic Display"/>
              <a:ea typeface="Optimistic Display"/>
              <a:cs typeface="Optimistic Display"/>
              <a:sym typeface="Optimistic Display"/>
            </a:endParaRPr>
          </a:p>
        </p:txBody>
      </p:sp>
      <p:sp>
        <p:nvSpPr>
          <p:cNvPr id="1631" name="Google Shape;1631;p99"/>
          <p:cNvSpPr/>
          <p:nvPr/>
        </p:nvSpPr>
        <p:spPr>
          <a:xfrm>
            <a:off x="12854265" y="2646050"/>
            <a:ext cx="1351800" cy="1351800"/>
          </a:xfrm>
          <a:prstGeom prst="ellipse">
            <a:avLst/>
          </a:prstGeom>
          <a:solidFill>
            <a:srgbClr val="733279"/>
          </a:solidFill>
          <a:ln>
            <a:noFill/>
          </a:ln>
        </p:spPr>
        <p:txBody>
          <a:bodyPr spcFirstLastPara="1" wrap="square" lIns="130400" tIns="130400" rIns="130400" bIns="130400" anchor="ctr" anchorCtr="0">
            <a:noAutofit/>
          </a:bodyPr>
          <a:lstStyle/>
          <a:p>
            <a:pPr marL="0" lvl="0" indent="0" algn="ctr" rtl="0">
              <a:spcBef>
                <a:spcPts val="0"/>
              </a:spcBef>
              <a:spcAft>
                <a:spcPts val="0"/>
              </a:spcAft>
              <a:buNone/>
            </a:pPr>
            <a:endParaRPr sz="1997"/>
          </a:p>
        </p:txBody>
      </p:sp>
      <p:pic>
        <p:nvPicPr>
          <p:cNvPr id="1632" name="Google Shape;1632;p99" title="Asset 113.png"/>
          <p:cNvPicPr preferRelativeResize="0"/>
          <p:nvPr/>
        </p:nvPicPr>
        <p:blipFill rotWithShape="1">
          <a:blip r:embed="rId3">
            <a:alphaModFix/>
          </a:blip>
          <a:srcRect/>
          <a:stretch/>
        </p:blipFill>
        <p:spPr>
          <a:xfrm>
            <a:off x="13345940" y="2961100"/>
            <a:ext cx="368375" cy="721625"/>
          </a:xfrm>
          <a:prstGeom prst="rect">
            <a:avLst/>
          </a:prstGeom>
          <a:noFill/>
          <a:ln>
            <a:noFill/>
          </a:ln>
        </p:spPr>
      </p:pic>
      <p:sp>
        <p:nvSpPr>
          <p:cNvPr id="1633" name="Google Shape;1633;p99"/>
          <p:cNvSpPr/>
          <p:nvPr/>
        </p:nvSpPr>
        <p:spPr>
          <a:xfrm>
            <a:off x="7106465" y="2646050"/>
            <a:ext cx="1351800" cy="1351800"/>
          </a:xfrm>
          <a:prstGeom prst="ellipse">
            <a:avLst/>
          </a:prstGeom>
          <a:solidFill>
            <a:srgbClr val="733279"/>
          </a:solidFill>
          <a:ln>
            <a:noFill/>
          </a:ln>
        </p:spPr>
        <p:txBody>
          <a:bodyPr spcFirstLastPara="1" wrap="square" lIns="130400" tIns="130400" rIns="130400" bIns="130400" anchor="ctr" anchorCtr="0">
            <a:noAutofit/>
          </a:bodyPr>
          <a:lstStyle/>
          <a:p>
            <a:pPr marL="0" lvl="0" indent="0" algn="ctr" rtl="0">
              <a:spcBef>
                <a:spcPts val="0"/>
              </a:spcBef>
              <a:spcAft>
                <a:spcPts val="0"/>
              </a:spcAft>
              <a:buNone/>
            </a:pPr>
            <a:endParaRPr sz="1997"/>
          </a:p>
        </p:txBody>
      </p:sp>
      <p:pic>
        <p:nvPicPr>
          <p:cNvPr id="1634" name="Google Shape;1634;p99" title="Asset 114.png"/>
          <p:cNvPicPr preferRelativeResize="0"/>
          <p:nvPr/>
        </p:nvPicPr>
        <p:blipFill rotWithShape="1">
          <a:blip r:embed="rId4">
            <a:alphaModFix/>
          </a:blip>
          <a:srcRect l="-6460" t="-6371" r="-6471" b="-6382"/>
          <a:stretch/>
        </p:blipFill>
        <p:spPr>
          <a:xfrm>
            <a:off x="7378690" y="2980325"/>
            <a:ext cx="807275" cy="683175"/>
          </a:xfrm>
          <a:prstGeom prst="rect">
            <a:avLst/>
          </a:prstGeom>
          <a:noFill/>
          <a:ln>
            <a:noFill/>
          </a:ln>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1638"/>
        <p:cNvGrpSpPr/>
        <p:nvPr/>
      </p:nvGrpSpPr>
      <p:grpSpPr>
        <a:xfrm>
          <a:off x="0" y="0"/>
          <a:ext cx="0" cy="0"/>
          <a:chOff x="0" y="0"/>
          <a:chExt cx="0" cy="0"/>
        </a:xfrm>
      </p:grpSpPr>
      <p:sp>
        <p:nvSpPr>
          <p:cNvPr id="1639" name="Google Shape;1639;p100"/>
          <p:cNvSpPr txBox="1"/>
          <p:nvPr/>
        </p:nvSpPr>
        <p:spPr>
          <a:xfrm>
            <a:off x="700488" y="1586000"/>
            <a:ext cx="16085400" cy="7647600"/>
          </a:xfrm>
          <a:prstGeom prst="rect">
            <a:avLst/>
          </a:prstGeom>
          <a:noFill/>
          <a:ln>
            <a:noFill/>
          </a:ln>
        </p:spPr>
        <p:txBody>
          <a:bodyPr spcFirstLastPara="1" wrap="square" lIns="137150" tIns="137150" rIns="137150" bIns="137150" anchor="t" anchorCtr="0">
            <a:noAutofit/>
          </a:bodyPr>
          <a:lstStyle/>
          <a:p>
            <a:pPr marL="685800" lvl="0" indent="-438150" algn="l" rtl="0">
              <a:lnSpc>
                <a:spcPct val="115000"/>
              </a:lnSpc>
              <a:spcBef>
                <a:spcPts val="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AGI (Intelligence Artificielle Générale): Un type d’IA capable de penser, d’apprendre et de résoudre des problèmes au même niveau qu’un humain dans de nombreuses tâches différentes.</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ChatGPT: Un grand modèle de langue développé par OpenAI, capable de générer des réponses textuelles semblables à celles d'un humain et d'engager des conversations.</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Confidentialité: L’état d’être à l’abri de toute intrusion ou observation non autorisée dans sa vie personnelle, y compris le contrôle sur ses informations personnelles</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DALL-E: Un programme d'IA développé par OpenAI qui génère des images à partir de descriptions textuelles.</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 IA (Intelligence Artificielle): La capacité des machines à effectuer des tâches qui nécessitent généralement l'intelligence humaine, comme l'apprentissage, la résolution de problèmes et la prise de décision.</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IA Générative: Un type d’IA capable de créer du nouveau contenu, comme des images, de la musique ou du texte, en apprenant à partir de données existantes.</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Instructions: Instructions ou entrées données à un système d’IA, en particulier à une IA générative, pour guider sa production. Par exemple, un prompt textuel indique à un modèle de langage sur quoi écrire, ou un prompt d’image indique à un générateur d’images ce qu’il doit créer.</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Meta AI: Nom donné à la famille d’outils et de technologies d’intelligence artificielle de Meta, comme l’assistant de chat Meta AI dans WhatsApp. </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Méthode TRACE: Une méthode de vérification des faits pour évaluer le contenu en ligne: Tracer la source, Recherche d’image inversée, Avis d’un expert, Croiser les sources, Évaluer.</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Reconnaissance de Motifs: Le processus par lequel l’IA identifie et catégorise les informations en fonction de motifs ou structures récurrents dans les données.</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Traitement des Données: La collecte, la manipulation et l’organisation des données pour en extraire des informations significatives. En IA, cela désigne la manière dont les systèmes d’IA traitent et apprennent à partir de grandes quantités de données.</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1500"/>
              </a:spcAft>
              <a:buClr>
                <a:srgbClr val="FFFFFF"/>
              </a:buClr>
              <a:buSzPts val="1500"/>
              <a:buChar char="●"/>
            </a:pPr>
            <a:r>
              <a:rPr lang="en" sz="1500">
                <a:solidFill>
                  <a:srgbClr val="FFFFFF"/>
                </a:solidFill>
                <a:latin typeface="Optimistic Text"/>
                <a:ea typeface="Optimistic Text"/>
                <a:cs typeface="Optimistic Text"/>
                <a:sym typeface="Optimistic Text"/>
              </a:rPr>
              <a:t>Vérification des Faits: Le processus de vérification d’informations, de revendications ou de déclarations pour déterminer leur exactitude et leur véracité, souvent en consultant des sources fiables.</a:t>
            </a:r>
            <a:endParaRPr sz="1500">
              <a:solidFill>
                <a:srgbClr val="FFFFFF"/>
              </a:solidFill>
              <a:latin typeface="Optimistic Text"/>
              <a:ea typeface="Optimistic Text"/>
              <a:cs typeface="Optimistic Text"/>
              <a:sym typeface="Optimistic Text"/>
            </a:endParaRPr>
          </a:p>
        </p:txBody>
      </p:sp>
      <p:sp>
        <p:nvSpPr>
          <p:cNvPr id="1640" name="Google Shape;1640;p100"/>
          <p:cNvSpPr txBox="1"/>
          <p:nvPr/>
        </p:nvSpPr>
        <p:spPr>
          <a:xfrm>
            <a:off x="700471" y="531331"/>
            <a:ext cx="16942800" cy="942900"/>
          </a:xfrm>
          <a:prstGeom prst="rect">
            <a:avLst/>
          </a:prstGeom>
          <a:noFill/>
          <a:ln>
            <a:noFill/>
          </a:ln>
        </p:spPr>
        <p:txBody>
          <a:bodyPr spcFirstLastPara="1" wrap="square" lIns="0" tIns="19050" rIns="0" bIns="0" anchor="t" anchorCtr="0">
            <a:spAutoFit/>
          </a:bodyPr>
          <a:lstStyle/>
          <a:p>
            <a:pPr marL="0" lvl="0" indent="0" algn="l" rtl="0">
              <a:spcBef>
                <a:spcPts val="0"/>
              </a:spcBef>
              <a:spcAft>
                <a:spcPts val="0"/>
              </a:spcAft>
              <a:buNone/>
            </a:pPr>
            <a:r>
              <a:rPr lang="en" sz="6000" b="1">
                <a:solidFill>
                  <a:srgbClr val="FFFFFF"/>
                </a:solidFill>
                <a:latin typeface="Optimistic Display"/>
                <a:ea typeface="Optimistic Display"/>
                <a:cs typeface="Optimistic Display"/>
                <a:sym typeface="Optimistic Display"/>
              </a:rPr>
              <a:t>Glossaire Des Termes</a:t>
            </a:r>
            <a:endParaRPr sz="2250" b="1">
              <a:solidFill>
                <a:srgbClr val="FFFFFF"/>
              </a:solidFill>
              <a:latin typeface="Optimistic Display"/>
              <a:ea typeface="Optimistic Display"/>
              <a:cs typeface="Optimistic Display"/>
              <a:sym typeface="Optimistic Display"/>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4B0550"/>
        </a:solidFill>
        <a:effectLst/>
      </p:bgPr>
    </p:bg>
    <p:spTree>
      <p:nvGrpSpPr>
        <p:cNvPr id="1" name="Shape 1644"/>
        <p:cNvGrpSpPr/>
        <p:nvPr/>
      </p:nvGrpSpPr>
      <p:grpSpPr>
        <a:xfrm>
          <a:off x="0" y="0"/>
          <a:ext cx="0" cy="0"/>
          <a:chOff x="0" y="0"/>
          <a:chExt cx="0" cy="0"/>
        </a:xfrm>
      </p:grpSpPr>
      <p:sp>
        <p:nvSpPr>
          <p:cNvPr id="1645" name="Google Shape;1645;p101"/>
          <p:cNvSpPr txBox="1">
            <a:spLocks noGrp="1"/>
          </p:cNvSpPr>
          <p:nvPr>
            <p:ph type="ctrTitle"/>
          </p:nvPr>
        </p:nvSpPr>
        <p:spPr>
          <a:xfrm>
            <a:off x="6987750" y="3211050"/>
            <a:ext cx="4314900" cy="17481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a:solidFill>
                  <a:schemeClr val="lt2"/>
                </a:solidFill>
                <a:latin typeface="Optimistic Display"/>
                <a:ea typeface="Optimistic Display"/>
                <a:cs typeface="Optimistic Display"/>
                <a:sym typeface="Optimistic Display"/>
              </a:rPr>
              <a:t>Merci à Tous</a:t>
            </a:r>
            <a:endParaRPr>
              <a:solidFill>
                <a:schemeClr val="lt2"/>
              </a:solidFill>
              <a:latin typeface="Optimistic Display"/>
              <a:ea typeface="Optimistic Display"/>
              <a:cs typeface="Optimistic Display"/>
              <a:sym typeface="Optimistic Display"/>
            </a:endParaRPr>
          </a:p>
        </p:txBody>
      </p:sp>
      <p:pic>
        <p:nvPicPr>
          <p:cNvPr id="1646" name="Google Shape;1646;p101" title="Meta_Lockup_MonoWhite_RGB.png"/>
          <p:cNvPicPr preferRelativeResize="0"/>
          <p:nvPr/>
        </p:nvPicPr>
        <p:blipFill rotWithShape="1">
          <a:blip r:embed="rId3">
            <a:alphaModFix/>
          </a:blip>
          <a:srcRect t="80" b="70"/>
          <a:stretch/>
        </p:blipFill>
        <p:spPr>
          <a:xfrm>
            <a:off x="12191988" y="8736737"/>
            <a:ext cx="2877123" cy="1237175"/>
          </a:xfrm>
          <a:prstGeom prst="rect">
            <a:avLst/>
          </a:prstGeom>
          <a:noFill/>
          <a:ln>
            <a:noFill/>
          </a:ln>
        </p:spPr>
      </p:pic>
      <p:pic>
        <p:nvPicPr>
          <p:cNvPr id="1647" name="Google Shape;1647;p101"/>
          <p:cNvPicPr preferRelativeResize="0"/>
          <p:nvPr/>
        </p:nvPicPr>
        <p:blipFill>
          <a:blip r:embed="rId4">
            <a:alphaModFix/>
          </a:blip>
          <a:stretch>
            <a:fillRect/>
          </a:stretch>
        </p:blipFill>
        <p:spPr>
          <a:xfrm>
            <a:off x="15808961" y="9143300"/>
            <a:ext cx="1797375" cy="424050"/>
          </a:xfrm>
          <a:prstGeom prst="rect">
            <a:avLst/>
          </a:prstGeom>
          <a:noFill/>
          <a:ln>
            <a:noFill/>
          </a:ln>
        </p:spPr>
      </p:pic>
      <p:cxnSp>
        <p:nvCxnSpPr>
          <p:cNvPr id="1648" name="Google Shape;1648;p101"/>
          <p:cNvCxnSpPr/>
          <p:nvPr/>
        </p:nvCxnSpPr>
        <p:spPr>
          <a:xfrm>
            <a:off x="15245842" y="8703875"/>
            <a:ext cx="0" cy="1302900"/>
          </a:xfrm>
          <a:prstGeom prst="straightConnector1">
            <a:avLst/>
          </a:prstGeom>
          <a:noFill/>
          <a:ln w="19050" cap="flat" cmpd="sng">
            <a:solidFill>
              <a:schemeClr val="lt2"/>
            </a:solidFill>
            <a:prstDash val="solid"/>
            <a:round/>
            <a:headEnd type="none" w="med" len="med"/>
            <a:tailEnd type="none" w="med" len="med"/>
          </a:ln>
        </p:spPr>
      </p:cxn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aster A">
  <a:themeElements>
    <a:clrScheme name="Facebook company">
      <a:dk1>
        <a:srgbClr val="67788A"/>
      </a:dk1>
      <a:lt1>
        <a:srgbClr val="F1F4F7"/>
      </a:lt1>
      <a:dk2>
        <a:srgbClr val="000000"/>
      </a:dk2>
      <a:lt2>
        <a:srgbClr val="FFFFFF"/>
      </a:lt2>
      <a:accent1>
        <a:srgbClr val="4B4196"/>
      </a:accent1>
      <a:accent2>
        <a:srgbClr val="0061A0"/>
      </a:accent2>
      <a:accent3>
        <a:srgbClr val="0073AA"/>
      </a:accent3>
      <a:accent4>
        <a:srgbClr val="007A80"/>
      </a:accent4>
      <a:accent5>
        <a:srgbClr val="007E59"/>
      </a:accent5>
      <a:accent6>
        <a:srgbClr val="E69600"/>
      </a:accent6>
      <a:hlink>
        <a:srgbClr val="0061A0"/>
      </a:hlink>
      <a:folHlink>
        <a:srgbClr val="007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aster A">
  <a:themeElements>
    <a:clrScheme name="Facebook company">
      <a:dk1>
        <a:srgbClr val="67788A"/>
      </a:dk1>
      <a:lt1>
        <a:srgbClr val="F1F4F7"/>
      </a:lt1>
      <a:dk2>
        <a:srgbClr val="000000"/>
      </a:dk2>
      <a:lt2>
        <a:srgbClr val="FFFFFF"/>
      </a:lt2>
      <a:accent1>
        <a:srgbClr val="4B4196"/>
      </a:accent1>
      <a:accent2>
        <a:srgbClr val="0061A0"/>
      </a:accent2>
      <a:accent3>
        <a:srgbClr val="0073AA"/>
      </a:accent3>
      <a:accent4>
        <a:srgbClr val="007A80"/>
      </a:accent4>
      <a:accent5>
        <a:srgbClr val="007E59"/>
      </a:accent5>
      <a:accent6>
        <a:srgbClr val="E69600"/>
      </a:accent6>
      <a:hlink>
        <a:srgbClr val="0061A0"/>
      </a:hlink>
      <a:folHlink>
        <a:srgbClr val="007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724</TotalTime>
  <Words>12303</Words>
  <Application>Microsoft Macintosh PowerPoint</Application>
  <PresentationFormat>Custom</PresentationFormat>
  <Paragraphs>1113</Paragraphs>
  <Slides>59</Slides>
  <Notes>59</Notes>
  <HiddenSlides>0</HiddenSlides>
  <MMClips>0</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59</vt:i4>
      </vt:variant>
    </vt:vector>
  </HeadingPairs>
  <TitlesOfParts>
    <vt:vector size="73" baseType="lpstr">
      <vt:lpstr>Roboto Condensed</vt:lpstr>
      <vt:lpstr>Optimistic Display</vt:lpstr>
      <vt:lpstr>Montserrat SemiBold</vt:lpstr>
      <vt:lpstr>Optimistic Display Medium</vt:lpstr>
      <vt:lpstr>Optimistic Display Light</vt:lpstr>
      <vt:lpstr>Arial</vt:lpstr>
      <vt:lpstr>Optimistic Text</vt:lpstr>
      <vt:lpstr>Montserrat Medium</vt:lpstr>
      <vt:lpstr>Optimistic Text Light</vt:lpstr>
      <vt:lpstr>Montserrat</vt:lpstr>
      <vt:lpstr>Inter</vt:lpstr>
      <vt:lpstr>Simple Light</vt:lpstr>
      <vt:lpstr>Master A</vt:lpstr>
      <vt:lpstr>Master A</vt:lpstr>
      <vt:lpstr>L’IA dans votre Monde Numérique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 faire quand l’IA dépasse les limites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Merci à Tous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Ece Ogan</cp:lastModifiedBy>
  <cp:revision>14</cp:revision>
  <dcterms:modified xsi:type="dcterms:W3CDTF">2026-05-12T15:29:58Z</dcterms:modified>
</cp:coreProperties>
</file>